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5" r:id="rId5"/>
    <p:sldId id="270" r:id="rId6"/>
    <p:sldId id="271" r:id="rId7"/>
    <p:sldId id="272" r:id="rId8"/>
    <p:sldId id="273" r:id="rId9"/>
    <p:sldId id="274" r:id="rId10"/>
    <p:sldId id="275" r:id="rId11"/>
    <p:sldId id="278" r:id="rId12"/>
    <p:sldId id="279" r:id="rId13"/>
    <p:sldId id="280" r:id="rId14"/>
    <p:sldId id="281" r:id="rId15"/>
    <p:sldId id="282" r:id="rId16"/>
    <p:sldId id="286" r:id="rId17"/>
    <p:sldId id="288" r:id="rId18"/>
    <p:sldId id="259" r:id="rId19"/>
    <p:sldId id="287" r:id="rId20"/>
    <p:sldId id="289" r:id="rId21"/>
    <p:sldId id="260" r:id="rId22"/>
    <p:sldId id="261" r:id="rId23"/>
    <p:sldId id="283" r:id="rId24"/>
    <p:sldId id="284" r:id="rId25"/>
    <p:sldId id="262" r:id="rId26"/>
    <p:sldId id="285" r:id="rId27"/>
    <p:sldId id="267" r:id="rId2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05BFE-F8C0-4CB0-994C-2CEB086537AE}" type="datetimeFigureOut">
              <a:rPr lang="es-ES" smtClean="0"/>
              <a:t>08/09/2025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5002D-22D5-4EFD-BD27-2EF8B0C5AD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1379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3748C-BC73-AA31-04D1-DC2A45D66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C05491-9096-DDE1-25B2-245D70F76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68D6AA-6107-0B4C-1D8D-85E74FFD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BE9F-075D-4B9A-8C7E-8F34BC0EBF7E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567933-F219-EC16-6D5A-BD9EF4C7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668C26-F68F-4688-2DB8-A5A505FD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126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B18D5-C9A4-398F-A697-229DA577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55A94A-D09A-729C-E2F7-1D035089F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65F93C-7827-3FC9-1C63-DA122EFF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71CB-5684-4E5F-828B-4EA7488B09E5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5BD776-25FE-A3E5-A6E0-1B637637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DDE941-96FE-5F7E-1E3D-56D0AF626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204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187193-5233-42C7-8AD3-5E278AD43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37CBEE-864D-6817-D2D1-54ADF9B21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445662-5117-B3A5-FA11-9EDB7F69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C922-3FE7-4AAC-870C-083A8E7EF6CB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17C80B-9090-0351-4B89-6A63ABFA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1F6B11-6750-4DCE-4303-27DDE03D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137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526C1-756E-624B-C17D-405E252B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E48C4A-2F86-216B-2BC5-A5BF26225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802CFE-4009-80E0-1A1C-295816F9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F417-A629-4C70-8C96-A2511322911D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0B43EF-BC6B-5245-9D2E-7487BA7C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643A89-923A-900E-4CB9-611469C5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5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BF19D-92DA-DB8F-A669-52ABD0B0D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630158-FA00-0184-FDF5-99DABC8C9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3EAD48-3499-D922-CF27-80843219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9644-2C66-44B9-991F-367EB785EA95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5DB362-F84A-A647-2417-5994687C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78B85F-22DB-A28A-48D4-A4D3E613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748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F8C4F-F26E-39C7-8C15-2ACE9A52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CFDAB5-D4B2-88E4-DCC8-34089DCF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3A36F3-5564-7798-E7CC-A491D4412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035D12-9D40-B68C-8A79-CE5B0A91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4904-31BE-4CC8-9326-41755D11DB56}" type="datetime1">
              <a:rPr lang="es-ES" smtClean="0"/>
              <a:t>08/09/2025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1D68E4-3BE9-8F1C-3019-B82A962E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E2FE41-3E95-B68A-FA58-F7DC5045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49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F1623-E1CD-6C04-2FA6-F1F03161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48B2D0-E3C4-FC3B-0575-58DE95E08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7A677D-D8DD-AD70-2EE4-6E8925B0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48DC63-98B9-0C44-5212-D061D1611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FA63378-A7F7-6939-995F-3C84E454E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67901AB-E9DA-7B52-5210-06359B89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534F-1106-4B82-9914-821D3BDCDD2D}" type="datetime1">
              <a:rPr lang="es-ES" smtClean="0"/>
              <a:t>08/09/2025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280889-0691-1CB5-AC4D-CC927007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D45780-7061-D322-3F27-090BAA9F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328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39085-5112-BEF5-666F-90F53D7C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8F4D29-C0C3-6354-7BD7-E226A5C2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9452-5EB9-4B9D-A8FD-BD9908F4ED9D}" type="datetime1">
              <a:rPr lang="es-ES" smtClean="0"/>
              <a:t>08/09/2025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5CABA8-AC63-F5DC-D730-1BE00806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16B8EB-B4E6-F0F5-7204-EB61DF04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84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9B9547B-9183-7211-EDB7-61437537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2AAC-8D93-4B1B-A847-765659A7CAF8}" type="datetime1">
              <a:rPr lang="es-ES" smtClean="0"/>
              <a:t>08/09/2025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421B9E-9065-11C7-9540-B35E8D2A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60BE2D-93D3-ACE7-DE11-B4AE13B7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174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AD0E0-0F53-C754-2BC5-CE26A14B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95DBCE-B03F-C702-25F7-83A5590F0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0417C8-BAA3-B7A5-E86F-58277CBFF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511C0A-1B93-AA36-5364-A2C59C0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E15E-D8E4-4C68-85C0-DCF28E88C0FC}" type="datetime1">
              <a:rPr lang="es-ES" smtClean="0"/>
              <a:t>08/09/2025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653204-F910-9F02-E510-16AED7D6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EFA66A-13A9-D8F5-57C7-C5D5F305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04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72A32-D7BC-861D-22C4-E4AE88ADD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EFAF5E4-7D71-D04D-DB21-6E55186B0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40CD0B-D0B3-566D-8227-64E0DEB8D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D5D57C-DB5B-53DF-1B8B-3E23A536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4B4E-B5E3-4C6C-9453-D2CCCEC97645}" type="datetime1">
              <a:rPr lang="es-ES" smtClean="0"/>
              <a:t>08/09/2025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23B5D1-8F7B-3B3B-5D1F-FF9DD3C0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669E8C-9474-E6BA-760B-CAB8B052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383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4807F95-E4DD-D9FE-479A-8DE233D9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501C03-3E27-5E86-A082-D795EC940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6731A8-7671-5A3F-075D-0BF55B1F4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C9F262-013F-4633-A9BD-CF87CBD95522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F9FA2C-FE0A-BC2C-EE59-FBFC6E890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45E70D-9D20-AEFA-9212-3942398F4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33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113A8-6A9A-B226-F92D-63DA71B83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7586"/>
            <a:ext cx="9144000" cy="2387600"/>
          </a:xfrm>
        </p:spPr>
        <p:txBody>
          <a:bodyPr>
            <a:normAutofit/>
          </a:bodyPr>
          <a:lstStyle/>
          <a:p>
            <a:r>
              <a:rPr lang="es-ES" b="1" dirty="0"/>
              <a:t>Seguridad y Autenticación</a:t>
            </a:r>
            <a:br>
              <a:rPr lang="es-ES" b="1" dirty="0"/>
            </a:br>
            <a:r>
              <a:rPr lang="es-ES" b="1" dirty="0"/>
              <a:t>en Microservicios con C++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3483C9-EE81-8824-DDF5-7E26B9137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6272"/>
            <a:ext cx="9144000" cy="1655762"/>
          </a:xfrm>
        </p:spPr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277881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DD526-DA06-CEEE-4D6A-E6398BF6C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JWT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3C45CB-DBAD-89C7-5FF6-7A5771EE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10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83BF6BE-8152-2493-08A0-3AD305FAA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40" y="1994693"/>
            <a:ext cx="10292162" cy="206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77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5C39E-B09F-C2A9-6ABB-76F67662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proyectos con JWT y C++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171238-BFDF-3A83-2043-528E3B82F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Servidores REST en C++ (con Pistache, </a:t>
            </a:r>
            <a:r>
              <a:rPr lang="es-ES" dirty="0" err="1"/>
              <a:t>Boost.Beast</a:t>
            </a:r>
            <a:r>
              <a:rPr lang="es-ES" dirty="0"/>
              <a:t>, </a:t>
            </a:r>
            <a:r>
              <a:rPr lang="es-ES" dirty="0" err="1"/>
              <a:t>Crow</a:t>
            </a:r>
            <a:r>
              <a:rPr lang="es-ES" dirty="0"/>
              <a:t>, etc.)</a:t>
            </a:r>
          </a:p>
          <a:p>
            <a:endParaRPr lang="es-ES" dirty="0"/>
          </a:p>
          <a:p>
            <a:r>
              <a:rPr lang="es-ES" dirty="0"/>
              <a:t>Microservicios en entornos embebidos</a:t>
            </a:r>
          </a:p>
          <a:p>
            <a:endParaRPr lang="es-ES" dirty="0"/>
          </a:p>
          <a:p>
            <a:r>
              <a:rPr lang="es-ES" dirty="0"/>
              <a:t>Aplicaciones cliente que consumen </a:t>
            </a:r>
            <a:r>
              <a:rPr lang="es-ES" dirty="0" err="1"/>
              <a:t>APIs</a:t>
            </a:r>
            <a:r>
              <a:rPr lang="es-ES" dirty="0"/>
              <a:t> protegidas</a:t>
            </a:r>
          </a:p>
          <a:p>
            <a:endParaRPr lang="es-ES" dirty="0"/>
          </a:p>
          <a:p>
            <a:r>
              <a:rPr lang="es-ES" dirty="0"/>
              <a:t>Sistemas distribuidos que necesitan autenticación sin sesiones</a:t>
            </a:r>
          </a:p>
          <a:p>
            <a:endParaRPr lang="es-ES" dirty="0"/>
          </a:p>
          <a:p>
            <a:r>
              <a:rPr lang="es-ES" dirty="0"/>
              <a:t>Integración con sistemas web donde C++ actúa como </a:t>
            </a:r>
            <a:r>
              <a:rPr lang="es-ES" dirty="0" err="1"/>
              <a:t>backend</a:t>
            </a:r>
            <a:r>
              <a:rPr lang="es-ES" dirty="0"/>
              <a:t> o middleware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D66A03-987C-D559-37C6-8CB80A4F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619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4015E-4993-131A-7C0D-CAAE7F53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Trabajar en </a:t>
            </a:r>
            <a:r>
              <a:rPr lang="es-ES" dirty="0" err="1"/>
              <a:t>jwt</a:t>
            </a:r>
            <a:r>
              <a:rPr lang="es-ES" dirty="0"/>
              <a:t> con C++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013831-CEDB-63B9-377B-7D179561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biblioteca más popular en </a:t>
            </a:r>
            <a:r>
              <a:rPr lang="es-ES" dirty="0" err="1"/>
              <a:t>jwt-cpp</a:t>
            </a:r>
            <a:r>
              <a:rPr lang="es-ES" dirty="0"/>
              <a:t>. Es ligera moderna y compatible con C++11.</a:t>
            </a:r>
          </a:p>
          <a:p>
            <a:endParaRPr lang="es-ES" dirty="0"/>
          </a:p>
          <a:p>
            <a:r>
              <a:rPr lang="es-ES" dirty="0"/>
              <a:t>Se puede crear, firmar y verificar tokens fácilmente y soporta algoritmos como HS256, RS256 y ES256.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C1F80D-4714-683F-A82D-6B5CF474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620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1E3F1-12E9-A532-4D53-8CC2FAAC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Flujo </a:t>
            </a:r>
            <a:r>
              <a:rPr lang="es-ES" dirty="0" err="1"/>
              <a:t>jwt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EDE906-EE7B-16B7-D9E7-57C5ABAB9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Inicio de sesión:</a:t>
            </a:r>
          </a:p>
          <a:p>
            <a:pPr lvl="1"/>
            <a:r>
              <a:rPr lang="es-ES" dirty="0"/>
              <a:t>El cliente envía las credenciales al servidor</a:t>
            </a:r>
          </a:p>
          <a:p>
            <a:endParaRPr lang="es-ES" dirty="0"/>
          </a:p>
          <a:p>
            <a:r>
              <a:rPr lang="es-ES" b="1" dirty="0"/>
              <a:t>Creación del JWT:</a:t>
            </a:r>
          </a:p>
          <a:p>
            <a:pPr lvl="1"/>
            <a:r>
              <a:rPr lang="es-ES" dirty="0"/>
              <a:t>El servidor valida las credenciales y genera un token firmado</a:t>
            </a:r>
          </a:p>
          <a:p>
            <a:pPr lvl="1"/>
            <a:endParaRPr lang="es-ES" dirty="0"/>
          </a:p>
          <a:p>
            <a:r>
              <a:rPr lang="es-ES" b="1" dirty="0"/>
              <a:t>Validación del JWT:</a:t>
            </a:r>
          </a:p>
          <a:p>
            <a:pPr lvl="1"/>
            <a:r>
              <a:rPr lang="es-ES" dirty="0"/>
              <a:t>El cliente guarda el token y lo envía al servidor en futuras peticiones, el servidor lo verifica</a:t>
            </a:r>
          </a:p>
          <a:p>
            <a:pPr lvl="1"/>
            <a:endParaRPr lang="es-ES" dirty="0"/>
          </a:p>
          <a:p>
            <a:r>
              <a:rPr lang="es-ES" b="1" dirty="0"/>
              <a:t>Solicitud y respuesta:</a:t>
            </a:r>
          </a:p>
          <a:p>
            <a:pPr lvl="1"/>
            <a:r>
              <a:rPr lang="es-ES" dirty="0"/>
              <a:t>Si el token es válido, el servidor procesa la solicitud y responde.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53F54D-EF8F-5441-FCC3-ACE5F8A7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824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91CD2-392D-71CD-51F7-C025FB11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Instalar </a:t>
            </a:r>
            <a:r>
              <a:rPr lang="es-ES" dirty="0" err="1"/>
              <a:t>jwt-cpp</a:t>
            </a:r>
            <a:r>
              <a:rPr lang="es-ES" dirty="0"/>
              <a:t> en Visual 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1B4420-7D5E-BA28-BA0F-64EDD86DA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56364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Con el botón derecho sobre el proyecto:</a:t>
            </a:r>
          </a:p>
          <a:p>
            <a:r>
              <a:rPr lang="es-ES" dirty="0"/>
              <a:t>Administrar paquetes </a:t>
            </a:r>
            <a:r>
              <a:rPr lang="es-ES" b="1" dirty="0" err="1"/>
              <a:t>NuGet</a:t>
            </a:r>
            <a:endParaRPr lang="es-ES" b="1" dirty="0"/>
          </a:p>
          <a:p>
            <a:r>
              <a:rPr lang="es-ES" dirty="0"/>
              <a:t>Examinar: </a:t>
            </a:r>
            <a:r>
              <a:rPr lang="es-ES" dirty="0" err="1"/>
              <a:t>jwt-cpp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16F066-B072-770E-35A8-5FBE194C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608D72A-2F72-04B9-BDF4-D1592B91D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309" y="3429000"/>
            <a:ext cx="6642465" cy="303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02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B698E-2C36-6C9A-47D8-B54AFAD5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un token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D1E34-D994-66B0-FFFD-73120C830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D8F1AA-6B3C-BAB1-A0B5-44ADA876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04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06E867F-790B-7CB2-BEAA-61296C212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OpenSSL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19B1467E-9CDF-5F6A-BA85-21B2755FE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C14DC4-A6C5-0E03-F112-21670275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55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325FE-BE1B-D2D9-1901-C0DB9CAB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Bibliotecas criptográficas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9F5CD9-8324-BE44-7DB8-55ECDBF85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1A99F6-8EB4-E411-216B-BEEE1D83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9758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9C47587-0444-CC44-ED0F-CA02B9506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423" y="2235200"/>
            <a:ext cx="11611154" cy="2387600"/>
          </a:xfrm>
        </p:spPr>
        <p:txBody>
          <a:bodyPr/>
          <a:lstStyle/>
          <a:p>
            <a:r>
              <a:rPr lang="es-ES" b="1" dirty="0"/>
              <a:t>Protección de la comunicación entre microservicios</a:t>
            </a:r>
          </a:p>
        </p:txBody>
      </p:sp>
    </p:spTree>
    <p:extLst>
      <p:ext uri="{BB962C8B-B14F-4D97-AF65-F5344CB8AC3E}">
        <p14:creationId xmlns:p14="http://schemas.microsoft.com/office/powerpoint/2010/main" val="364160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687D7-AC27-9EEE-D00F-64A25A74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888"/>
            <a:ext cx="10515600" cy="789907"/>
          </a:xfrm>
        </p:spPr>
        <p:txBody>
          <a:bodyPr/>
          <a:lstStyle/>
          <a:p>
            <a:r>
              <a:rPr lang="es-ES" dirty="0"/>
              <a:t>Implementación de encriptación SSL/TLS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C5CF5B-24BE-2358-57AC-EA89CE68B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459"/>
            <a:ext cx="10515600" cy="542190"/>
          </a:xfrm>
        </p:spPr>
        <p:txBody>
          <a:bodyPr/>
          <a:lstStyle/>
          <a:p>
            <a:r>
              <a:rPr lang="es-ES" dirty="0"/>
              <a:t>Diferencias entre SSL / TLS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A1FDC1-5278-8FD6-3C6C-4F6E3035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19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56A7ACE-C00E-7BD1-DE5D-417A3CFA4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29" y="1907128"/>
            <a:ext cx="8797490" cy="472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2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F4EA3-43C8-2DEC-E17E-27C76392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550424-77F4-4E75-50FF-6893C5AB5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Seguridad y Autenticación en Microservicios con C/C++ </a:t>
            </a:r>
          </a:p>
          <a:p>
            <a:r>
              <a:rPr lang="es-ES" dirty="0"/>
              <a:t>Autenticación con JWT (JSON Web Tokens): </a:t>
            </a:r>
          </a:p>
          <a:p>
            <a:pPr lvl="1"/>
            <a:r>
              <a:rPr lang="es-ES" dirty="0"/>
              <a:t>Generación y validación de tokens JWT en C++. </a:t>
            </a:r>
          </a:p>
          <a:p>
            <a:pPr lvl="1"/>
            <a:r>
              <a:rPr lang="es-ES" dirty="0"/>
              <a:t>Uso de bibliotecas criptográficas como OpenSSL para manejar tokens seguros. </a:t>
            </a:r>
          </a:p>
          <a:p>
            <a:endParaRPr lang="es-ES" dirty="0"/>
          </a:p>
          <a:p>
            <a:r>
              <a:rPr lang="es-ES" dirty="0"/>
              <a:t>Protección de la comunicación entre microservicios: </a:t>
            </a:r>
          </a:p>
          <a:p>
            <a:pPr lvl="1"/>
            <a:r>
              <a:rPr lang="es-ES" dirty="0"/>
              <a:t>Implementación de encriptación con SSL/TLS. </a:t>
            </a:r>
          </a:p>
          <a:p>
            <a:pPr lvl="1"/>
            <a:r>
              <a:rPr lang="es-ES" dirty="0"/>
              <a:t>Configuración de políticas de seguridad para prevenir ataques como CSRF y XSS.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255358-BA4F-5212-6E03-E3D3E047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615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4C934-73D7-766B-93DE-C24614FA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Configuración para evitar ataques CSRF / XSS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572D67-61DC-E8DB-C62C-0DAF90772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A1C0C7-4E84-0633-F715-ADEB0D47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544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3D648-FB0E-2CE5-DDD9-EB59DD89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CSRF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710E8B-7CB7-937B-5712-42F4ABD78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Cross-Site </a:t>
            </a:r>
            <a:r>
              <a:rPr lang="es-ES" b="1" dirty="0" err="1"/>
              <a:t>Request</a:t>
            </a:r>
            <a:r>
              <a:rPr lang="es-ES" b="1" dirty="0"/>
              <a:t> </a:t>
            </a:r>
            <a:r>
              <a:rPr lang="es-ES" b="1" dirty="0" err="1"/>
              <a:t>Forgery</a:t>
            </a:r>
            <a:endParaRPr lang="es-ES" b="1" dirty="0"/>
          </a:p>
          <a:p>
            <a:pPr lvl="1"/>
            <a:r>
              <a:rPr lang="es-ES" b="1" dirty="0"/>
              <a:t>CSRF</a:t>
            </a:r>
            <a:r>
              <a:rPr lang="es-ES" dirty="0"/>
              <a:t> es un tipo de ataque en el que un usuario autenticado en un sitio web es engañado para ejecutar una acción no deseada en ese mismo sitio, sin saberlo.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Nos podemos proteger de estos ataques utilizando las librerías: </a:t>
            </a:r>
            <a:r>
              <a:rPr lang="es-ES" dirty="0" err="1"/>
              <a:t>Crow</a:t>
            </a:r>
            <a:r>
              <a:rPr lang="es-ES" dirty="0"/>
              <a:t>, </a:t>
            </a:r>
            <a:r>
              <a:rPr lang="es-ES" dirty="0" err="1"/>
              <a:t>Boost.Beast</a:t>
            </a:r>
            <a:r>
              <a:rPr lang="es-ES" dirty="0"/>
              <a:t> o Pistache.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7A5A21-A699-916A-C192-272C354A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053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71B9F-CC0E-C4EB-1C07-40BEB7F3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XSS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90EB62-7BCE-45EC-3947-547A1FD53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XSS (Cross-Site Scripting)</a:t>
            </a:r>
            <a:r>
              <a:rPr lang="es-ES" dirty="0"/>
              <a:t> es una de las vulnerabilidades más comunes y peligrosas en aplicaciones web. </a:t>
            </a:r>
          </a:p>
          <a:p>
            <a:endParaRPr lang="es-ES" dirty="0"/>
          </a:p>
          <a:p>
            <a:r>
              <a:rPr lang="es-ES" dirty="0"/>
              <a:t>Afecta principalmente a lenguajes como JavaScript, </a:t>
            </a:r>
            <a:r>
              <a:rPr lang="es-ES" b="1" dirty="0"/>
              <a:t>los servicios web escritos en C++ también pueden ser vulnerables</a:t>
            </a:r>
            <a:r>
              <a:rPr lang="es-ES" dirty="0"/>
              <a:t> si no se validan correctamente los datos que se envían al navegador.</a:t>
            </a:r>
          </a:p>
          <a:p>
            <a:endParaRPr lang="es-ES" dirty="0"/>
          </a:p>
          <a:p>
            <a:r>
              <a:rPr lang="es-ES" b="1" dirty="0"/>
              <a:t>XSS</a:t>
            </a:r>
            <a:r>
              <a:rPr lang="es-ES" dirty="0"/>
              <a:t> es un tipo de ataque que permite a un atacante </a:t>
            </a:r>
            <a:r>
              <a:rPr lang="es-ES" b="1" dirty="0"/>
              <a:t>inyectar código malicioso (generalmente JavaScript)</a:t>
            </a:r>
            <a:r>
              <a:rPr lang="es-ES" dirty="0"/>
              <a:t> en páginas web que otros usuarios visitan. </a:t>
            </a:r>
          </a:p>
          <a:p>
            <a:pPr lvl="1"/>
            <a:r>
              <a:rPr lang="es-ES" dirty="0"/>
              <a:t>El código se ejecuta en el navegador de la víctima, no en el servidor, lo que lo hace difícil de detectar.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744B72-252C-DAE7-D825-B27BDC32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976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204D6-8FFA-008D-6F2D-8FFB32D2A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puede hacer un ataque XSS?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A67C84-4BD3-B588-B195-E22EE7F73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Robar cookies o tokens de sesión</a:t>
            </a:r>
          </a:p>
          <a:p>
            <a:r>
              <a:rPr lang="es-ES" dirty="0"/>
              <a:t>Suplantar identidad del usuario</a:t>
            </a:r>
          </a:p>
          <a:p>
            <a:r>
              <a:rPr lang="es-ES" dirty="0"/>
              <a:t>Redirigir a sitios maliciosos</a:t>
            </a:r>
          </a:p>
          <a:p>
            <a:r>
              <a:rPr lang="es-ES" dirty="0"/>
              <a:t>Mostrar contenido falso o engañoso</a:t>
            </a:r>
          </a:p>
          <a:p>
            <a:r>
              <a:rPr lang="es-ES" dirty="0"/>
              <a:t>Ejecutar acciones en nombre del usuario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5F4E8B-1259-CF69-C7E2-DB9BB166F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7772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22FEF-12C9-0F62-60F4-1E7EB1FF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XSS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2AF997-30B0-0E29-A946-5F356D42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43CE6C7-FECC-C3B8-FBBA-E4602219B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943323" cy="293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70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FDAA3-3F2B-A7FB-7752-7C68EBEF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 </a:t>
            </a:r>
            <a:r>
              <a:rPr lang="es-ES" dirty="0" err="1"/>
              <a:t>Injection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5070E8-80F2-9C1D-625F-CCD42B401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/>
              <a:t>SQL </a:t>
            </a:r>
            <a:r>
              <a:rPr lang="es-ES" b="1" dirty="0" err="1"/>
              <a:t>Injection</a:t>
            </a:r>
            <a:r>
              <a:rPr lang="es-ES" b="1" dirty="0"/>
              <a:t> (</a:t>
            </a:r>
            <a:r>
              <a:rPr lang="es-ES" b="1" dirty="0" err="1"/>
              <a:t>SQLi</a:t>
            </a:r>
            <a:r>
              <a:rPr lang="es-ES" b="1" dirty="0"/>
              <a:t>)</a:t>
            </a:r>
            <a:r>
              <a:rPr lang="es-ES" dirty="0"/>
              <a:t> es un ataque que consiste en </a:t>
            </a:r>
            <a:r>
              <a:rPr lang="es-ES" b="1" dirty="0"/>
              <a:t>insertar código SQL malicioso</a:t>
            </a:r>
            <a:r>
              <a:rPr lang="es-ES" dirty="0"/>
              <a:t> en campos de entrada (como formularios o </a:t>
            </a:r>
            <a:r>
              <a:rPr lang="es-ES" dirty="0" err="1"/>
              <a:t>URLs</a:t>
            </a:r>
            <a:r>
              <a:rPr lang="es-ES" dirty="0"/>
              <a:t>) para manipular las consultas que tu aplicación envía a la base de datos.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¿Qué se puede hacer con </a:t>
            </a:r>
            <a:r>
              <a:rPr lang="es-ES" dirty="0" err="1"/>
              <a:t>SQLi</a:t>
            </a:r>
            <a:r>
              <a:rPr lang="es-ES" dirty="0"/>
              <a:t>?</a:t>
            </a:r>
          </a:p>
          <a:p>
            <a:pPr lvl="1"/>
            <a:r>
              <a:rPr lang="es-ES" dirty="0"/>
              <a:t>Ver o robar datos confidenciales (usuarios, contraseñas, tarjetas)</a:t>
            </a:r>
          </a:p>
          <a:p>
            <a:pPr lvl="1"/>
            <a:r>
              <a:rPr lang="es-ES" dirty="0"/>
              <a:t>Borrar o modificar registros</a:t>
            </a:r>
          </a:p>
          <a:p>
            <a:pPr lvl="1"/>
            <a:r>
              <a:rPr lang="es-ES" dirty="0"/>
              <a:t>Eludir autenticaciones</a:t>
            </a:r>
          </a:p>
          <a:p>
            <a:pPr lvl="1"/>
            <a:r>
              <a:rPr lang="es-ES" dirty="0"/>
              <a:t>Tomar control del servidor de base de datos</a:t>
            </a:r>
          </a:p>
          <a:p>
            <a:pPr lvl="1"/>
            <a:r>
              <a:rPr lang="es-ES" dirty="0"/>
              <a:t>Es como si el atacante escribiera comandos directamente en tu consola SQL, aprovechando que tu aplicación confía ciegamente en lo que el usuario escribe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0F678B-214F-19F7-A127-A555F41B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4969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8B842-45C0-6B23-8F11-2F1E92BF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C2F3A6-DE3F-228C-7DAF-7CF0409A6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std::string query = "SELECT * FROM </a:t>
            </a:r>
            <a:r>
              <a:rPr lang="en-US" dirty="0" err="1"/>
              <a:t>usuarios</a:t>
            </a:r>
            <a:r>
              <a:rPr lang="en-US" dirty="0"/>
              <a:t> WHERE </a:t>
            </a:r>
            <a:r>
              <a:rPr lang="en-US" dirty="0" err="1"/>
              <a:t>nombre</a:t>
            </a:r>
            <a:r>
              <a:rPr lang="en-US" dirty="0"/>
              <a:t> = '" + </a:t>
            </a:r>
            <a:r>
              <a:rPr lang="en-US" dirty="0" err="1"/>
              <a:t>nombre</a:t>
            </a:r>
            <a:r>
              <a:rPr lang="en-US" dirty="0"/>
              <a:t> + “’”;</a:t>
            </a:r>
          </a:p>
          <a:p>
            <a:endParaRPr lang="es-ES" dirty="0"/>
          </a:p>
          <a:p>
            <a:r>
              <a:rPr lang="es-ES" dirty="0"/>
              <a:t>Se añade OR ‘1’ = ‘1’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CA4CD1-782C-C3CC-C6B8-410BA1D6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275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7FEF7-9A52-582A-14F1-8BE7AA5B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01A160-6FB2-3A6E-6229-85771B610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AD8F99-7EA7-B6A1-F681-FFE03C17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277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8D18E-C664-94C6-13EE-7D876F567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31654"/>
            <a:ext cx="9144000" cy="2387600"/>
          </a:xfrm>
        </p:spPr>
        <p:txBody>
          <a:bodyPr>
            <a:normAutofit/>
          </a:bodyPr>
          <a:lstStyle/>
          <a:p>
            <a:r>
              <a:rPr lang="es-ES" b="1" dirty="0"/>
              <a:t>Autenticación  con JWT</a:t>
            </a:r>
            <a:br>
              <a:rPr lang="es-ES" b="1" dirty="0"/>
            </a:br>
            <a:r>
              <a:rPr lang="es-ES" b="1" dirty="0"/>
              <a:t>JSON Web Tokens</a:t>
            </a:r>
          </a:p>
        </p:txBody>
      </p:sp>
    </p:spTree>
    <p:extLst>
      <p:ext uri="{BB962C8B-B14F-4D97-AF65-F5344CB8AC3E}">
        <p14:creationId xmlns:p14="http://schemas.microsoft.com/office/powerpoint/2010/main" val="146531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86969-D524-E7D8-A721-DE7D08746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B8589-5A63-E5B5-9DA5-88C1CF7E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JWT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F5C41E-1293-EA58-8722-E2B570547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JSON Web Tokens</a:t>
            </a:r>
          </a:p>
          <a:p>
            <a:pPr lvl="1"/>
            <a:r>
              <a:rPr lang="es-ES" dirty="0"/>
              <a:t>Formato compacto y seguro</a:t>
            </a:r>
          </a:p>
          <a:p>
            <a:pPr lvl="1"/>
            <a:r>
              <a:rPr lang="es-ES" dirty="0"/>
              <a:t>Sirve para transmitir información entre partes como un objeto JSON</a:t>
            </a:r>
          </a:p>
          <a:p>
            <a:pPr lvl="1"/>
            <a:r>
              <a:rPr lang="es-ES" dirty="0"/>
              <a:t>Se utiliza para autenticación y autorización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r>
              <a:rPr lang="es-ES" dirty="0"/>
              <a:t>Tiene 3 partes codificadas en Base64</a:t>
            </a:r>
          </a:p>
          <a:p>
            <a:pPr lvl="1"/>
            <a:r>
              <a:rPr lang="es-ES" dirty="0"/>
              <a:t>HEADER.PAYLOAD.SIGNATURE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FFEDD2-E51E-9178-F7C4-C51D63EE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535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61E40-1AAF-C5A0-E33D-766AC678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jwt</a:t>
            </a:r>
            <a:r>
              <a:rPr lang="es-ES" dirty="0"/>
              <a:t> </a:t>
            </a:r>
            <a:r>
              <a:rPr lang="es-ES" dirty="0" err="1"/>
              <a:t>Header</a:t>
            </a:r>
            <a:r>
              <a:rPr lang="es-ES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69A35F-56E0-4E43-2A0D-13C587A00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Contiene el tipo de token y el algoritmo de firma: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{</a:t>
            </a:r>
          </a:p>
          <a:p>
            <a:pPr marL="0" indent="0">
              <a:buNone/>
            </a:pPr>
            <a:r>
              <a:rPr lang="es-ES" dirty="0"/>
              <a:t>  "</a:t>
            </a:r>
            <a:r>
              <a:rPr lang="es-ES" dirty="0" err="1"/>
              <a:t>alg</a:t>
            </a:r>
            <a:r>
              <a:rPr lang="es-ES" dirty="0"/>
              <a:t>": "HS256",</a:t>
            </a:r>
          </a:p>
          <a:p>
            <a:pPr marL="0" indent="0">
              <a:buNone/>
            </a:pPr>
            <a:r>
              <a:rPr lang="es-ES" dirty="0"/>
              <a:t>  "</a:t>
            </a:r>
            <a:r>
              <a:rPr lang="es-ES" dirty="0" err="1"/>
              <a:t>typ</a:t>
            </a:r>
            <a:r>
              <a:rPr lang="es-ES" dirty="0"/>
              <a:t>": "JWT"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8B1C1F-0D38-023F-2058-6A67D82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441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25297-FB4D-0106-17ED-9123BB59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jwt</a:t>
            </a:r>
            <a:r>
              <a:rPr lang="es-ES" dirty="0"/>
              <a:t> - </a:t>
            </a:r>
            <a:r>
              <a:rPr lang="es-ES" dirty="0" err="1"/>
              <a:t>PayLoad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4BCBCA-5055-2586-1193-1EA514325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Contiene los datos (</a:t>
            </a:r>
            <a:r>
              <a:rPr lang="es-ES" dirty="0" err="1"/>
              <a:t>claims</a:t>
            </a:r>
            <a:r>
              <a:rPr lang="es-ES" dirty="0"/>
              <a:t>) que quieres transmitir, como el usuario, roles, expiración, etc.</a:t>
            </a:r>
          </a:p>
          <a:p>
            <a:endParaRPr lang="es-E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"sub": "1234567890",</a:t>
            </a:r>
          </a:p>
          <a:p>
            <a:pPr marL="0" indent="0">
              <a:buNone/>
            </a:pPr>
            <a:r>
              <a:rPr lang="en-US" dirty="0"/>
              <a:t>  "name": "Antonio",</a:t>
            </a:r>
          </a:p>
          <a:p>
            <a:pPr marL="0" indent="0">
              <a:buNone/>
            </a:pPr>
            <a:r>
              <a:rPr lang="en-US" dirty="0"/>
              <a:t>  "admin": true,</a:t>
            </a:r>
          </a:p>
          <a:p>
            <a:pPr marL="0" indent="0">
              <a:buNone/>
            </a:pPr>
            <a:r>
              <a:rPr lang="en-US" dirty="0"/>
              <a:t>  "exp": 1699999999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CA68AA-3C98-40C4-999C-101E72D5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13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F3B96-9090-9CC5-566D-259C86A8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jwt</a:t>
            </a:r>
            <a:r>
              <a:rPr lang="es-ES" dirty="0"/>
              <a:t> - </a:t>
            </a:r>
            <a:r>
              <a:rPr lang="es-ES" dirty="0" err="1"/>
              <a:t>Signature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372A5C-A020-ED37-E4BE-E08836480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una firma digital generada con el algoritmo especificado (como HMAC o RSA), que garantiza que el contenido no ha sido alterado.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79BD76-7C1D-8AF0-B649-92D9F6A4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3878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3229E-51C6-2AF9-1559-AA17E60E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JWT se utiliza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EEE559-7EFF-8CDB-203A-D71CFAC4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Autenticación de usuarios</a:t>
            </a:r>
            <a:r>
              <a:rPr lang="es-ES" dirty="0"/>
              <a:t>: El servidor genera un token tras el </a:t>
            </a:r>
            <a:r>
              <a:rPr lang="es-ES" dirty="0" err="1"/>
              <a:t>login</a:t>
            </a:r>
            <a:r>
              <a:rPr lang="es-ES" dirty="0"/>
              <a:t> y el cliente lo usa en cada petición.</a:t>
            </a:r>
          </a:p>
          <a:p>
            <a:endParaRPr lang="es-ES" dirty="0"/>
          </a:p>
          <a:p>
            <a:r>
              <a:rPr lang="es-ES" b="1" dirty="0"/>
              <a:t>Autorización</a:t>
            </a:r>
            <a:r>
              <a:rPr lang="es-ES" dirty="0"/>
              <a:t>: El token puede incluir roles o permisos.</a:t>
            </a:r>
          </a:p>
          <a:p>
            <a:endParaRPr lang="es-ES" dirty="0"/>
          </a:p>
          <a:p>
            <a:r>
              <a:rPr lang="es-ES" b="1" dirty="0"/>
              <a:t>Intercambio seguro de datos</a:t>
            </a:r>
            <a:r>
              <a:rPr lang="es-ES" dirty="0"/>
              <a:t>: Entre servicios o microservicios.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B967E8-803C-522C-CBAB-A88BF0AE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46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09BF3-35C3-395B-C00E-53B33CCD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 de Seguridad que ofrece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AE3D81-924B-B55E-65D0-CBA22081C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JWT </a:t>
            </a:r>
            <a:r>
              <a:rPr lang="es-ES" b="1" dirty="0"/>
              <a:t>no cifra</a:t>
            </a:r>
            <a:r>
              <a:rPr lang="es-ES" dirty="0"/>
              <a:t> el contenido, pero </a:t>
            </a:r>
            <a:r>
              <a:rPr lang="es-ES" b="1" dirty="0"/>
              <a:t>sí lo firma</a:t>
            </a:r>
            <a:r>
              <a:rPr lang="es-ES" dirty="0"/>
              <a:t>.  Proporciona:</a:t>
            </a:r>
          </a:p>
          <a:p>
            <a:endParaRPr lang="es-ES" dirty="0"/>
          </a:p>
          <a:p>
            <a:pPr lvl="1"/>
            <a:r>
              <a:rPr lang="es-ES" sz="2800" b="1" dirty="0"/>
              <a:t>Integridad</a:t>
            </a:r>
            <a:r>
              <a:rPr lang="es-ES" sz="2800" dirty="0"/>
              <a:t>: Nadie puede modificar el contenido sin invalidar la firma.</a:t>
            </a:r>
          </a:p>
          <a:p>
            <a:pPr lvl="1"/>
            <a:endParaRPr lang="es-ES" sz="2800" dirty="0"/>
          </a:p>
          <a:p>
            <a:pPr lvl="1"/>
            <a:r>
              <a:rPr lang="es-ES" sz="2800" b="1" dirty="0"/>
              <a:t>Confidencialidad</a:t>
            </a:r>
            <a:r>
              <a:rPr lang="es-ES" sz="2800" dirty="0"/>
              <a:t>: Cualquiera puede leer el contenido si intercepta el token (por eso se recomienda usar HTTPS).</a:t>
            </a:r>
          </a:p>
          <a:p>
            <a:pPr lvl="1"/>
            <a:endParaRPr lang="es-ES" sz="2800" dirty="0"/>
          </a:p>
          <a:p>
            <a:pPr lvl="1"/>
            <a:r>
              <a:rPr lang="es-ES" sz="2800" b="1" dirty="0"/>
              <a:t>Autenticidad</a:t>
            </a:r>
            <a:r>
              <a:rPr lang="es-ES" sz="2800" dirty="0"/>
              <a:t>: El receptor puede verificar que el token fue emitido por una fuente confiable.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F86850-2E94-0FFB-570C-D2EA3A9F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4512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895</Words>
  <Application>Microsoft Office PowerPoint</Application>
  <PresentationFormat>Panorámica</PresentationFormat>
  <Paragraphs>148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Aptos</vt:lpstr>
      <vt:lpstr>Aptos Display</vt:lpstr>
      <vt:lpstr>Arial</vt:lpstr>
      <vt:lpstr>Tema de Office</vt:lpstr>
      <vt:lpstr>Seguridad y Autenticación en Microservicios con C++</vt:lpstr>
      <vt:lpstr>Contenidos</vt:lpstr>
      <vt:lpstr>Autenticación  con JWT JSON Web Tokens</vt:lpstr>
      <vt:lpstr>JWT</vt:lpstr>
      <vt:lpstr>jwt Header </vt:lpstr>
      <vt:lpstr>jwt - PayLoad</vt:lpstr>
      <vt:lpstr>jwt - Signature</vt:lpstr>
      <vt:lpstr>JWT se utiliza</vt:lpstr>
      <vt:lpstr>Tipo de Seguridad que ofrece</vt:lpstr>
      <vt:lpstr>Tipos de JWT</vt:lpstr>
      <vt:lpstr>Tipos de proyectos con JWT y C++</vt:lpstr>
      <vt:lpstr>Trabajar en jwt con C++</vt:lpstr>
      <vt:lpstr>Flujo jwt</vt:lpstr>
      <vt:lpstr>Instalar jwt-cpp en Visual Studio</vt:lpstr>
      <vt:lpstr>Crear un token</vt:lpstr>
      <vt:lpstr>OpenSSL</vt:lpstr>
      <vt:lpstr>Bibliotecas criptográficas</vt:lpstr>
      <vt:lpstr>Protección de la comunicación entre microservicios</vt:lpstr>
      <vt:lpstr>Implementación de encriptación SSL/TLS</vt:lpstr>
      <vt:lpstr>Configuración para evitar ataques CSRF / XSS</vt:lpstr>
      <vt:lpstr>CSRF</vt:lpstr>
      <vt:lpstr>XSS</vt:lpstr>
      <vt:lpstr>¿Qué puede hacer un ataque XSS?</vt:lpstr>
      <vt:lpstr>Tipos de XSS</vt:lpstr>
      <vt:lpstr>SQL Injection</vt:lpstr>
      <vt:lpstr>Ejemplo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34</cp:revision>
  <dcterms:created xsi:type="dcterms:W3CDTF">2025-08-20T09:56:49Z</dcterms:created>
  <dcterms:modified xsi:type="dcterms:W3CDTF">2025-09-08T10:48:49Z</dcterms:modified>
</cp:coreProperties>
</file>