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9" r:id="rId10"/>
    <p:sldId id="276" r:id="rId11"/>
    <p:sldId id="277" r:id="rId12"/>
    <p:sldId id="265" r:id="rId13"/>
    <p:sldId id="266" r:id="rId14"/>
    <p:sldId id="261" r:id="rId15"/>
    <p:sldId id="267" r:id="rId16"/>
    <p:sldId id="268" r:id="rId17"/>
    <p:sldId id="271" r:id="rId18"/>
    <p:sldId id="270" r:id="rId19"/>
    <p:sldId id="272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1BE6D-F432-410C-92D3-5AC4983686BB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ED35B-879F-4F30-8B0D-1DAF744E91B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8684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0017C4-39DA-4E0D-92DE-294DB1EED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07E92AC-AFBF-F7DD-13AA-31CA04FD54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9EE147-9297-67BD-7E39-EC5D341B0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F2DE8-E9D9-43B8-B951-8F26891D9464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D20C4B-BC0C-E8E9-50D5-13537A0CF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1A29F1-04B3-3A77-5252-1458B614B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916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12F28-024F-CEC4-46C9-49C886731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F427BF-7681-B9FC-6EF9-D46389C541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91CAC3F-F61E-772F-EB4D-D6D75D1D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F150F-EB7E-4D64-8E58-41225381B599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918F31-8861-21EF-2B4E-EB17E45CB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86D6E6-697D-029F-D745-556DC278E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796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0DBDE6D-64F2-2343-E1DF-48DE05D654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8C36EB-8DA4-17EA-2388-04EB6B456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0CF55B-E7E9-6DA2-9EF8-3562AD99C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0373F-76FE-4634-A5F6-CC9BFD62A682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506C7F-70CD-5D48-05E3-7048334E1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F53FF5-EA70-62E9-24B3-9595FBA42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31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587DB-D865-97C4-6584-DDC23878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F17EB7-1DE9-C870-AF01-CE5972F6D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6E11DC-6828-5A08-BACC-5B401DD58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13BB-9208-47D7-95D7-2C6496ABFECB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C7AF96-6DC6-2422-A71A-2AAA5934D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6F319A-FD4F-9A36-380E-A5737FAA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6942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A4B20-B511-73F6-21EA-4631228A1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9FEEFD-1E4D-77A4-2888-C64E3AB67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289066-3D18-3337-3786-6B9FBCB33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AC827-48AF-426A-A6C8-D38D8F6D1920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0DD7F5-034E-99D5-57AB-9F31CF7F7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54953B-19C4-302C-C873-20F59860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844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5B38C-7CF1-9216-23C6-B9AAF34E8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C1C566-635C-DC3D-DCBD-F677E281CD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7A7785-3301-D50A-AF30-22555376D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E8107E-4FFF-99CD-9A4F-29D53F3E7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FA529-CB11-4985-87D4-277E4E0A8400}" type="datetime1">
              <a:rPr lang="es-ES" smtClean="0"/>
              <a:t>17/09/2025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336951-3209-8837-85BB-4A63D4297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E64F50-669B-D455-7878-16353812D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983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CC2E4-34DE-7F4A-E2D9-2E305192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D48159-ADBB-452E-E4D9-5C9F318F4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3BE039-41F7-2EA3-64FC-35994E97E2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AB9C051-1EDC-40A1-002D-B963C2B123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E84F05E-51DF-AC28-773E-666AD8204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5D87841-0725-754F-4D92-7BE7E84A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E20D5-D182-40C5-B674-A66AF476BD63}" type="datetime1">
              <a:rPr lang="es-ES" smtClean="0"/>
              <a:t>17/09/2025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E9370EB-DE4B-E013-18BE-C16E50F3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278EAB8-6E90-280F-A923-4F04EFAC6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112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194A0B-E2CF-FD4B-4CCD-AD4ED835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FA69B59-A0AB-C7AA-A8F1-6334B4541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2C978-22CD-40FE-A749-06542CF3C7FC}" type="datetime1">
              <a:rPr lang="es-ES" smtClean="0"/>
              <a:t>17/09/2025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5C0F0AD-53A7-CBDE-7313-7B63410C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F998FFC-8652-7098-21C7-884400E2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291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B1EFC5D-BC97-2069-1C81-3F83D94B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B286-B117-4769-90D6-85136487E93C}" type="datetime1">
              <a:rPr lang="es-ES" smtClean="0"/>
              <a:t>17/09/2025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F4A3BA0-B62B-3BC6-185B-39124B26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008EBD-A448-BC19-49ED-7787046C0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6585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C0F20-AE01-91BB-6A09-BCE1E79EB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F2871C-6475-0BF0-D0E9-627FE448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C19AF1-6083-FA9D-910C-B2AC1277A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472B3C7-9D6E-B162-BF43-DE07405B6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B2D6-52AA-4947-AB8B-7596292D843F}" type="datetime1">
              <a:rPr lang="es-ES" smtClean="0"/>
              <a:t>17/09/2025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39D1183-27BA-A2D5-18B7-237AE3CF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458D34-BD7F-53D3-71BF-54C814BB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4239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EE5CEA-F28D-6F2E-D766-696A1C0F7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7AEC789-51C0-070F-07EE-50DB6C9EF0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E284A6-B178-B038-77EB-A7985F3EB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1C93189-5F2F-DCAB-BA1B-EB2CD1736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F835-D9B6-409F-93F1-91D369778952}" type="datetime1">
              <a:rPr lang="es-ES" smtClean="0"/>
              <a:t>17/09/2025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83ED7C-ADE0-0358-6D94-CBF9A9CB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1B5AADF-F586-095B-BF7A-B9C0C99E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573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6828A05-8396-B6B8-5760-360874946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BFE8B5-12A4-6209-F1D2-22342E8C0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A284DD-2159-A7E9-4D98-146A0471B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FD1587-ABF0-4357-A3D3-94C4057E69B9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FC5D48-1ACA-7473-657A-6CB6B5976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91E243-4D2D-39D8-7999-DCE5A02D8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B4081-9AA4-4402-8B96-87C4C53A8D1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6814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valgrind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234F3A-86F2-4838-146A-C21CB908E0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4424" y="1651753"/>
            <a:ext cx="10650070" cy="2387600"/>
          </a:xfrm>
        </p:spPr>
        <p:txBody>
          <a:bodyPr>
            <a:normAutofit/>
          </a:bodyPr>
          <a:lstStyle/>
          <a:p>
            <a:r>
              <a:rPr lang="es-ES" b="1" dirty="0"/>
              <a:t>Optimización y Gestión de Recursos en Microservicios C++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4016E6-C900-2546-817C-ECC74333CA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6931"/>
            <a:ext cx="9144000" cy="1655762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288805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7880A-9C41-F630-EE0F-EC34D205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benchmarking técnico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14CCE4-8DA3-AA49-DC5F-3BBC720A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10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127C629-9548-D2AA-7156-14FDBDA9C4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90" y="1820502"/>
            <a:ext cx="10225502" cy="3147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9138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DE6FB6-25ED-1C02-21F6-2E08E26A8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¿Para que sirve?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0F6EF3-03F3-6E76-9817-52B53996B9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Detectar cuellos de botella</a:t>
            </a:r>
          </a:p>
          <a:p>
            <a:endParaRPr lang="es-ES" dirty="0"/>
          </a:p>
          <a:p>
            <a:r>
              <a:rPr lang="es-ES" dirty="0"/>
              <a:t>Validar mejoras de rendimiento</a:t>
            </a:r>
          </a:p>
          <a:p>
            <a:endParaRPr lang="es-ES" dirty="0"/>
          </a:p>
          <a:p>
            <a:r>
              <a:rPr lang="es-ES" dirty="0"/>
              <a:t>Justificar decisiones tecnológicas</a:t>
            </a:r>
          </a:p>
          <a:p>
            <a:endParaRPr lang="es-ES" dirty="0"/>
          </a:p>
          <a:p>
            <a:r>
              <a:rPr lang="es-ES" dirty="0"/>
              <a:t>Optimizar recursos (CPU, RAM, red)</a:t>
            </a:r>
          </a:p>
          <a:p>
            <a:endParaRPr lang="es-ES" dirty="0"/>
          </a:p>
          <a:p>
            <a:r>
              <a:rPr lang="es-ES" dirty="0"/>
              <a:t>Aumentar la escalabilidad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6E08CE-29E7-EAD8-0C0A-52052B6D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459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C48B26-4CA1-904E-04EF-7E66663B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Linux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26EC9F-3C4B-2072-258F-A796A478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12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4D19573-253F-86F0-2DF5-565EE1C09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92" y="1596861"/>
            <a:ext cx="10527208" cy="3898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43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54622-AC56-20C7-AAB1-4C56B7AA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Windows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C65C27-D0CD-5A26-F542-70AF17288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81047"/>
            <a:ext cx="10515600" cy="1095916"/>
          </a:xfrm>
        </p:spPr>
        <p:txBody>
          <a:bodyPr>
            <a:normAutofit fontScale="92500" lnSpcReduction="20000"/>
          </a:bodyPr>
          <a:lstStyle/>
          <a:p>
            <a:endParaRPr lang="es-ES" dirty="0"/>
          </a:p>
          <a:p>
            <a:r>
              <a:rPr lang="es-ES" dirty="0"/>
              <a:t>En Windows podemos instalar los comandos de Linux en WSL (ojo utilizar </a:t>
            </a:r>
            <a:r>
              <a:rPr lang="es-ES" b="1" dirty="0"/>
              <a:t>WSL 2</a:t>
            </a:r>
            <a:r>
              <a:rPr lang="es-ES" dirty="0"/>
              <a:t>).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947B02-950B-AA17-6E7F-D09C8849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13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1BF988A-E7E7-3F46-E6D7-000027B17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9055"/>
            <a:ext cx="9597272" cy="3566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45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D3B105-2525-FFE0-1C07-7AA451C2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F4B1CC-3223-624E-2929-45CDF0850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valgrind</a:t>
            </a:r>
            <a:r>
              <a:rPr lang="es-ES" dirty="0"/>
              <a:t>	</a:t>
            </a:r>
          </a:p>
          <a:p>
            <a:pPr lvl="1"/>
            <a:r>
              <a:rPr lang="es-ES" dirty="0"/>
              <a:t>Detecta fugas de memoria, errores de acceso, y </a:t>
            </a:r>
            <a:r>
              <a:rPr lang="es-ES" dirty="0" err="1"/>
              <a:t>profiling</a:t>
            </a:r>
            <a:r>
              <a:rPr lang="es-ES" dirty="0"/>
              <a:t> básico.</a:t>
            </a:r>
          </a:p>
          <a:p>
            <a:pPr lvl="1"/>
            <a:r>
              <a:rPr lang="es-ES" dirty="0">
                <a:hlinkClick r:id="rId2"/>
              </a:rPr>
              <a:t>https://valgrind.org/</a:t>
            </a:r>
            <a:endParaRPr lang="es-ES" dirty="0"/>
          </a:p>
          <a:p>
            <a:pPr lvl="1"/>
            <a:endParaRPr lang="es-ES" dirty="0"/>
          </a:p>
          <a:p>
            <a:r>
              <a:rPr lang="es-ES" b="1" dirty="0" err="1"/>
              <a:t>gprof</a:t>
            </a:r>
            <a:endParaRPr lang="es-ES" b="1" dirty="0"/>
          </a:p>
          <a:p>
            <a:pPr lvl="1"/>
            <a:r>
              <a:rPr lang="es-ES" dirty="0"/>
              <a:t>Genera perfiles de tiempo de ejecución por función</a:t>
            </a:r>
          </a:p>
          <a:p>
            <a:pPr lvl="1"/>
            <a:endParaRPr lang="es-ES" dirty="0"/>
          </a:p>
          <a:p>
            <a:r>
              <a:rPr lang="es-ES" b="1" dirty="0" err="1"/>
              <a:t>perf</a:t>
            </a:r>
            <a:r>
              <a:rPr lang="es-ES" dirty="0"/>
              <a:t> (Linux)</a:t>
            </a:r>
          </a:p>
          <a:p>
            <a:pPr lvl="1"/>
            <a:r>
              <a:rPr lang="es-ES" dirty="0"/>
              <a:t>Herramientas de bajo nivel para análisis de CPU y eventos.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ED9BFCC-35EF-00AD-3DAF-84697A25A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88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2F2E4-9A5F-B833-8BE6-0F54942C8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Valgrind</a:t>
            </a:r>
            <a:r>
              <a:rPr lang="es-ES" dirty="0"/>
              <a:t>: instalación en WSL2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34991D6-2BA4-2A33-BF89-81048F8EC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update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sudo </a:t>
            </a:r>
            <a:r>
              <a:rPr lang="es-ES" dirty="0" err="1"/>
              <a:t>apt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-y </a:t>
            </a:r>
            <a:r>
              <a:rPr lang="es-ES" dirty="0" err="1"/>
              <a:t>build-essential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g++ </a:t>
            </a:r>
            <a:r>
              <a:rPr lang="es-ES" dirty="0" err="1"/>
              <a:t>wget</a:t>
            </a:r>
            <a:endParaRPr lang="es-ES" dirty="0"/>
          </a:p>
          <a:p>
            <a:pPr marL="0" indent="0">
              <a:buNone/>
            </a:pPr>
            <a:r>
              <a:rPr lang="es-ES" dirty="0" err="1"/>
              <a:t>wget</a:t>
            </a:r>
            <a:r>
              <a:rPr lang="es-ES" dirty="0"/>
              <a:t> https://sourceware.org/pub/valgrind/valgrind-3.25.1.tar.bz2</a:t>
            </a:r>
          </a:p>
          <a:p>
            <a:pPr marL="0" indent="0">
              <a:buNone/>
            </a:pPr>
            <a:r>
              <a:rPr lang="es-ES" dirty="0" err="1"/>
              <a:t>tar</a:t>
            </a:r>
            <a:r>
              <a:rPr lang="es-ES" dirty="0"/>
              <a:t> -</a:t>
            </a:r>
            <a:r>
              <a:rPr lang="es-ES" dirty="0" err="1"/>
              <a:t>xvjf</a:t>
            </a:r>
            <a:r>
              <a:rPr lang="es-ES" dirty="0"/>
              <a:t> valgrind-3.25.1.tar.bz2</a:t>
            </a:r>
          </a:p>
          <a:p>
            <a:pPr marL="0" indent="0">
              <a:buNone/>
            </a:pPr>
            <a:r>
              <a:rPr lang="es-ES" dirty="0"/>
              <a:t>cd valgrind-3.25.1</a:t>
            </a:r>
          </a:p>
          <a:p>
            <a:pPr marL="0" indent="0">
              <a:buNone/>
            </a:pPr>
            <a:r>
              <a:rPr lang="es-ES" dirty="0"/>
              <a:t>./configure</a:t>
            </a:r>
          </a:p>
          <a:p>
            <a:pPr marL="0" indent="0">
              <a:buNone/>
            </a:pPr>
            <a:r>
              <a:rPr lang="es-ES" dirty="0" err="1"/>
              <a:t>make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sudo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7526CE-D118-418C-78B8-C3CAF24B3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0354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61B26B-ECBA-61F8-84F1-D42586B74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Valgrind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2F0DF4-9DFD-2BB3-4FCE-772089E59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Podemos </a:t>
            </a:r>
            <a:r>
              <a:rPr lang="es-ES" b="1" dirty="0"/>
              <a:t>detectar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Fugas de memoria en las clases que utilizan memoria dinámica</a:t>
            </a:r>
          </a:p>
          <a:p>
            <a:pPr lvl="1"/>
            <a:r>
              <a:rPr lang="es-ES" dirty="0"/>
              <a:t>Accesos inválidos a memoria.</a:t>
            </a:r>
          </a:p>
          <a:p>
            <a:pPr lvl="1"/>
            <a:r>
              <a:rPr lang="es-ES" dirty="0"/>
              <a:t>Uso incorrecto de new / </a:t>
            </a:r>
            <a:r>
              <a:rPr lang="es-ES" dirty="0" err="1"/>
              <a:t>delete</a:t>
            </a:r>
            <a:r>
              <a:rPr lang="es-ES" dirty="0"/>
              <a:t> o </a:t>
            </a:r>
            <a:r>
              <a:rPr lang="es-ES" dirty="0" err="1"/>
              <a:t>malloc</a:t>
            </a:r>
            <a:r>
              <a:rPr lang="es-ES" dirty="0"/>
              <a:t> / free</a:t>
            </a:r>
          </a:p>
          <a:p>
            <a:pPr lvl="1"/>
            <a:r>
              <a:rPr lang="es-ES" dirty="0"/>
              <a:t>Consumo excesivo del </a:t>
            </a:r>
            <a:r>
              <a:rPr lang="es-ES" dirty="0" err="1"/>
              <a:t>Heap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b="1" dirty="0"/>
              <a:t>Aplicarlo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valgrind</a:t>
            </a:r>
            <a:r>
              <a:rPr lang="es-ES" dirty="0"/>
              <a:t> --</a:t>
            </a:r>
            <a:r>
              <a:rPr lang="es-ES" dirty="0" err="1"/>
              <a:t>tool</a:t>
            </a:r>
            <a:r>
              <a:rPr lang="es-ES" dirty="0"/>
              <a:t>=</a:t>
            </a:r>
            <a:r>
              <a:rPr lang="es-ES" dirty="0" err="1"/>
              <a:t>memcheck</a:t>
            </a:r>
            <a:r>
              <a:rPr lang="es-ES" dirty="0"/>
              <a:t> ./microservicio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B4D82E-FA78-13B1-E4B4-08767705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448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87365-9647-5121-CDCD-5813C4CE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Gprof</a:t>
            </a:r>
            <a:r>
              <a:rPr lang="es-ES" dirty="0"/>
              <a:t>: instalación en WSL2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60A517-0EA4-4450-07CD-15F3F6FB5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471FE0-986F-97C3-E47A-2D54256E0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59345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D77D8D-7666-F147-0A2E-5EB83F876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8067"/>
          </a:xfrm>
        </p:spPr>
        <p:txBody>
          <a:bodyPr/>
          <a:lstStyle/>
          <a:p>
            <a:r>
              <a:rPr lang="es-ES" dirty="0" err="1"/>
              <a:t>gprof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B86A61-0AE4-F1DA-D900-6F90501CD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11" y="1442302"/>
            <a:ext cx="10746556" cy="5118754"/>
          </a:xfrm>
        </p:spPr>
        <p:txBody>
          <a:bodyPr>
            <a:normAutofit lnSpcReduction="10000"/>
          </a:bodyPr>
          <a:lstStyle/>
          <a:p>
            <a:r>
              <a:rPr lang="es-ES" dirty="0"/>
              <a:t>Permite detectar:</a:t>
            </a:r>
          </a:p>
          <a:p>
            <a:pPr lvl="1"/>
            <a:r>
              <a:rPr lang="es-ES" dirty="0"/>
              <a:t>Qué funciones consumen más tiempo</a:t>
            </a:r>
          </a:p>
          <a:p>
            <a:pPr lvl="1"/>
            <a:r>
              <a:rPr lang="es-ES" dirty="0"/>
              <a:t>Cuántas veces se llaman</a:t>
            </a:r>
          </a:p>
          <a:p>
            <a:pPr lvl="1"/>
            <a:r>
              <a:rPr lang="es-ES" dirty="0"/>
              <a:t>Relación entre funciones (quien llama a quien)</a:t>
            </a:r>
          </a:p>
          <a:p>
            <a:pPr lvl="1"/>
            <a:endParaRPr lang="es-ES" dirty="0"/>
          </a:p>
          <a:p>
            <a:r>
              <a:rPr lang="es-ES" b="1" dirty="0"/>
              <a:t>Aplicarlo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Compilar con la opción –</a:t>
            </a:r>
            <a:r>
              <a:rPr lang="es-ES" dirty="0" err="1"/>
              <a:t>pg</a:t>
            </a:r>
            <a:r>
              <a:rPr lang="es-ES" dirty="0"/>
              <a:t>:</a:t>
            </a:r>
          </a:p>
          <a:p>
            <a:pPr lvl="2"/>
            <a:r>
              <a:rPr lang="es-ES" dirty="0"/>
              <a:t>g++ -</a:t>
            </a:r>
            <a:r>
              <a:rPr lang="es-ES" dirty="0" err="1"/>
              <a:t>pg</a:t>
            </a:r>
            <a:r>
              <a:rPr lang="es-ES" dirty="0"/>
              <a:t> main.cpp –o microservicio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Ejecutar el programa normalmente:</a:t>
            </a:r>
          </a:p>
          <a:p>
            <a:pPr lvl="2"/>
            <a:r>
              <a:rPr lang="es-ES" dirty="0"/>
              <a:t>./microservicio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Generar el perfil:</a:t>
            </a:r>
          </a:p>
          <a:p>
            <a:pPr lvl="2"/>
            <a:r>
              <a:rPr lang="es-ES" b="1" dirty="0" err="1"/>
              <a:t>gprof</a:t>
            </a:r>
            <a:r>
              <a:rPr lang="es-ES" dirty="0"/>
              <a:t> microservicio </a:t>
            </a:r>
            <a:r>
              <a:rPr lang="es-ES" dirty="0" err="1"/>
              <a:t>gmon.out</a:t>
            </a:r>
            <a:r>
              <a:rPr lang="es-ES" dirty="0"/>
              <a:t> &gt; perfil.txt</a:t>
            </a:r>
          </a:p>
          <a:p>
            <a:pPr lvl="2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2BC51A-742C-0F62-7090-09646F32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22881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117AC7-C927-F9F9-C8AD-2F32603F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Perf</a:t>
            </a:r>
            <a:r>
              <a:rPr lang="es-ES" dirty="0"/>
              <a:t>: instalación en WSL2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010966-52E3-D725-4629-BFCBA5434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9C7823-E90A-886D-6502-A33165CE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41422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15A12-D5FF-E8FF-5DE8-C79640C6D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F37111-0082-6505-BF56-13742259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Optimización del rendimiento en microservicios de alto rendimiento: </a:t>
            </a:r>
          </a:p>
          <a:p>
            <a:pPr lvl="1"/>
            <a:r>
              <a:rPr lang="es-ES" dirty="0"/>
              <a:t>Uso de técnicas de </a:t>
            </a:r>
            <a:r>
              <a:rPr lang="es-ES" b="1" dirty="0"/>
              <a:t>gestión de memoria </a:t>
            </a:r>
            <a:r>
              <a:rPr lang="es-ES" dirty="0"/>
              <a:t>eficiente (</a:t>
            </a:r>
            <a:r>
              <a:rPr lang="es-ES" dirty="0" err="1"/>
              <a:t>malloc</a:t>
            </a:r>
            <a:r>
              <a:rPr lang="es-ES" dirty="0"/>
              <a:t>/free, RAII). </a:t>
            </a:r>
          </a:p>
          <a:p>
            <a:pPr lvl="1"/>
            <a:r>
              <a:rPr lang="es-ES" dirty="0"/>
              <a:t>Minimización de la </a:t>
            </a:r>
            <a:r>
              <a:rPr lang="es-ES" b="1" dirty="0"/>
              <a:t>latencia</a:t>
            </a:r>
            <a:r>
              <a:rPr lang="es-ES" dirty="0"/>
              <a:t> en sistemas distribuidos con C++. </a:t>
            </a:r>
          </a:p>
          <a:p>
            <a:endParaRPr lang="es-ES" dirty="0"/>
          </a:p>
          <a:p>
            <a:r>
              <a:rPr lang="es-ES" b="1" dirty="0" err="1"/>
              <a:t>Profiling</a:t>
            </a:r>
            <a:r>
              <a:rPr lang="es-ES" dirty="0"/>
              <a:t> y </a:t>
            </a:r>
            <a:r>
              <a:rPr lang="es-ES" b="1" dirty="0"/>
              <a:t>benchmarking</a:t>
            </a:r>
            <a:r>
              <a:rPr lang="es-ES" dirty="0"/>
              <a:t> de microservicios: </a:t>
            </a:r>
          </a:p>
          <a:p>
            <a:pPr lvl="1"/>
            <a:r>
              <a:rPr lang="es-ES" dirty="0"/>
              <a:t>Uso de herramientas como </a:t>
            </a:r>
            <a:r>
              <a:rPr lang="es-ES" dirty="0" err="1"/>
              <a:t>Valgrind</a:t>
            </a:r>
            <a:r>
              <a:rPr lang="es-ES" dirty="0"/>
              <a:t>, </a:t>
            </a:r>
            <a:r>
              <a:rPr lang="es-ES" dirty="0" err="1"/>
              <a:t>gprof</a:t>
            </a:r>
            <a:r>
              <a:rPr lang="es-ES" dirty="0"/>
              <a:t> o </a:t>
            </a:r>
            <a:r>
              <a:rPr lang="es-ES" dirty="0" err="1"/>
              <a:t>perf</a:t>
            </a:r>
            <a:r>
              <a:rPr lang="es-ES" dirty="0"/>
              <a:t>. </a:t>
            </a:r>
          </a:p>
          <a:p>
            <a:pPr lvl="1"/>
            <a:r>
              <a:rPr lang="es-ES" dirty="0"/>
              <a:t>Estrategias para mejorar la eficiencia del CPU y la memoria. 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AE68A7-DA79-8BFB-3C0E-998A8B3AD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5995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4F22E9-16DA-CE1A-AA24-3E7A9915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perf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6635B2-F599-0CA2-BE94-066DFE6F4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</a:t>
            </a:r>
            <a:r>
              <a:rPr lang="es-ES" b="1" dirty="0"/>
              <a:t>detectar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Uso de CPU por función o hilo</a:t>
            </a:r>
          </a:p>
          <a:p>
            <a:pPr lvl="1"/>
            <a:r>
              <a:rPr lang="es-ES" dirty="0"/>
              <a:t>Llamadas al sistema (</a:t>
            </a:r>
            <a:r>
              <a:rPr lang="es-ES" dirty="0" err="1"/>
              <a:t>syscalls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Latencia en operaciones de red o disco</a:t>
            </a:r>
          </a:p>
          <a:p>
            <a:pPr lvl="1"/>
            <a:r>
              <a:rPr lang="es-ES" dirty="0"/>
              <a:t>Contención entre hilos.</a:t>
            </a:r>
          </a:p>
          <a:p>
            <a:pPr lvl="1"/>
            <a:endParaRPr lang="es-ES" dirty="0"/>
          </a:p>
          <a:p>
            <a:r>
              <a:rPr lang="es-ES" dirty="0"/>
              <a:t>Aplicarlo:</a:t>
            </a:r>
          </a:p>
          <a:p>
            <a:pPr lvl="1"/>
            <a:r>
              <a:rPr lang="es-ES" b="1" dirty="0" err="1"/>
              <a:t>perf</a:t>
            </a:r>
            <a:r>
              <a:rPr lang="es-ES" dirty="0"/>
              <a:t> </a:t>
            </a:r>
            <a:r>
              <a:rPr lang="es-ES" dirty="0" err="1"/>
              <a:t>record</a:t>
            </a:r>
            <a:r>
              <a:rPr lang="es-ES" dirty="0"/>
              <a:t> ./microservicio</a:t>
            </a:r>
          </a:p>
          <a:p>
            <a:pPr lvl="1"/>
            <a:r>
              <a:rPr lang="es-ES" b="1" dirty="0" err="1"/>
              <a:t>perf</a:t>
            </a:r>
            <a:r>
              <a:rPr lang="es-ES" dirty="0"/>
              <a:t> </a:t>
            </a:r>
            <a:r>
              <a:rPr lang="es-ES" dirty="0" err="1"/>
              <a:t>report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FAA346-0AAC-BDF6-3A8E-3C867A5B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1325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3D344-364A-CA78-D7B9-BBA93AFDD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ABDD8E-AB49-6F12-6BBD-5F6F00443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A63F487-1DA4-A00D-7A89-004A08B2C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4215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C6576E-F8B3-4B73-9B64-776A6E51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Relación entre  las 3 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737A77-659E-E583-ED76-94195953F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PASOS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1. Simular carga con </a:t>
            </a:r>
            <a:r>
              <a:rPr lang="es-ES" b="1" dirty="0" err="1"/>
              <a:t>wrk</a:t>
            </a:r>
            <a:r>
              <a:rPr lang="es-ES" dirty="0"/>
              <a:t> o </a:t>
            </a:r>
            <a:r>
              <a:rPr lang="es-ES" b="1" dirty="0" err="1"/>
              <a:t>curl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2. Ejecutas </a:t>
            </a:r>
            <a:r>
              <a:rPr lang="es-ES" b="1" dirty="0" err="1"/>
              <a:t>valgrind</a:t>
            </a:r>
            <a:r>
              <a:rPr lang="es-ES" dirty="0"/>
              <a:t> para detectar fugas.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3. Usas </a:t>
            </a:r>
            <a:r>
              <a:rPr lang="es-ES" b="1" dirty="0" err="1"/>
              <a:t>gprof</a:t>
            </a:r>
            <a:r>
              <a:rPr lang="es-ES" dirty="0"/>
              <a:t> para ver qué funciones dominan el tiempo.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4. Usas </a:t>
            </a:r>
            <a:r>
              <a:rPr lang="es-ES" b="1" dirty="0" err="1"/>
              <a:t>perf</a:t>
            </a:r>
            <a:r>
              <a:rPr lang="es-ES" dirty="0"/>
              <a:t> para ver si hay contención o latencia en llamadas externas.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66E2D5-F157-3B12-DBC6-B9504C90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243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6993FEB-BDF6-076F-9C94-A5297C97A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dirty="0"/>
              <a:t>Optimización de rendimiento en microservicios de alto rendimiento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2203852-A1CD-FC24-3F47-7AFC33506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375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AEAA28-160F-DB9D-CBEA-22866EF9D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398EF2-B21D-08EF-2BD9-49CE5B62C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975EA6-2F99-5942-0B3F-73F2FA393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58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7F22A6E-C6E6-96B8-861B-4CB3F01B4D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04140"/>
            <a:ext cx="9144000" cy="2387600"/>
          </a:xfrm>
        </p:spPr>
        <p:txBody>
          <a:bodyPr/>
          <a:lstStyle/>
          <a:p>
            <a:r>
              <a:rPr lang="es-ES" dirty="0" err="1"/>
              <a:t>Profiling</a:t>
            </a:r>
            <a:r>
              <a:rPr lang="es-ES" dirty="0"/>
              <a:t> y benchmarking de microservicios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89C1E2-CAB0-C69B-6FD3-716E0887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289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4E2A89-C488-58C0-2B76-1CC9FB44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Profiling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17515-A344-B815-A772-8ED9773C9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Análisis del rendimiento, es una técnica que permite estudiar el comportamiento de un programa mientras se ejecuta.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Permite identificar cuellos de botella, optimizar recursos y mejorar el rendimiento general.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9BE930-FA3C-C94A-F73C-BDF45BF5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927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81ED3-15D7-5840-A863-A9527405C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el </a:t>
            </a:r>
            <a:r>
              <a:rPr lang="es-ES" dirty="0" err="1"/>
              <a:t>profiling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A11C47-F657-D589-28BB-10FE590895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el proceso de </a:t>
            </a:r>
            <a:r>
              <a:rPr lang="es-ES" b="1" dirty="0"/>
              <a:t>medir y analizar</a:t>
            </a:r>
            <a:r>
              <a:rPr lang="es-ES" dirty="0"/>
              <a:t> aspectos internos de una aplicación como:</a:t>
            </a:r>
          </a:p>
          <a:p>
            <a:pPr lvl="1"/>
            <a:r>
              <a:rPr lang="es-ES" dirty="0"/>
              <a:t>Tiempo de ejecución por función o método</a:t>
            </a:r>
          </a:p>
          <a:p>
            <a:pPr lvl="1"/>
            <a:r>
              <a:rPr lang="es-ES" dirty="0"/>
              <a:t>Uso de CPU y memoria</a:t>
            </a:r>
          </a:p>
          <a:p>
            <a:pPr lvl="1"/>
            <a:r>
              <a:rPr lang="es-ES" dirty="0"/>
              <a:t>Accesos a disco o red</a:t>
            </a:r>
          </a:p>
          <a:p>
            <a:pPr lvl="1"/>
            <a:r>
              <a:rPr lang="es-ES" dirty="0"/>
              <a:t>Frecuencia de llamadas</a:t>
            </a:r>
          </a:p>
          <a:p>
            <a:pPr lvl="1"/>
            <a:r>
              <a:rPr lang="es-ES" dirty="0"/>
              <a:t>Fugas de memoria o ciclos innecesarios</a:t>
            </a:r>
          </a:p>
          <a:p>
            <a:endParaRPr lang="es-ES" dirty="0"/>
          </a:p>
          <a:p>
            <a:r>
              <a:rPr lang="es-ES" dirty="0"/>
              <a:t>El resultado es un </a:t>
            </a:r>
            <a:r>
              <a:rPr lang="es-ES" b="1" dirty="0"/>
              <a:t>perfil de ejecución</a:t>
            </a:r>
            <a:r>
              <a:rPr lang="es-ES" dirty="0"/>
              <a:t>, que te muestra qué partes del código consumen más recursos o tiempo.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7D1FDE-C86C-C035-C797-B35711BC1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4805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C7884-F359-E4E6-C4E9-751BEFDD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¿Para qué sirve?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FA9445-16FE-D87A-C647-7D5D7E51F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Optimizar código crítico: Saber qué funciones ralentizan el sistema</a:t>
            </a:r>
          </a:p>
          <a:p>
            <a:endParaRPr lang="es-ES" dirty="0"/>
          </a:p>
          <a:p>
            <a:r>
              <a:rPr lang="es-ES" dirty="0"/>
              <a:t>Reducir consumo de recursos: CPU, RAM, disco</a:t>
            </a:r>
          </a:p>
          <a:p>
            <a:endParaRPr lang="es-ES" dirty="0"/>
          </a:p>
          <a:p>
            <a:r>
              <a:rPr lang="es-ES" dirty="0"/>
              <a:t>Detectar fugas de memoria</a:t>
            </a:r>
          </a:p>
          <a:p>
            <a:endParaRPr lang="es-ES" dirty="0"/>
          </a:p>
          <a:p>
            <a:r>
              <a:rPr lang="es-ES" dirty="0"/>
              <a:t>Mejorar escalabilidad: Preparar el sistema para más carga</a:t>
            </a:r>
          </a:p>
          <a:p>
            <a:endParaRPr lang="es-ES" dirty="0"/>
          </a:p>
          <a:p>
            <a:r>
              <a:rPr lang="es-ES" dirty="0"/>
              <a:t>Tomar decisiones informadas: Qué refactorizar, qué paralelizar, qué cachear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AAA982E-4B50-5EC7-9BD3-CFE2ABAB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0674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9DCE4-E432-9363-188A-3039A3A5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Benchmarking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7D2D2C-BD1D-4055-65C0-99B955861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Es una técnica que consiste en </a:t>
            </a:r>
            <a:r>
              <a:rPr lang="es-ES" b="1" dirty="0"/>
              <a:t>medir, comparar y analizar el rendimiento</a:t>
            </a:r>
            <a:r>
              <a:rPr lang="es-ES" dirty="0"/>
              <a:t> de un sistema, proceso o componente frente a otros similares, con el objetivo de identificar oportunidades de mejora y adoptar las mejores prácticas.</a:t>
            </a:r>
          </a:p>
          <a:p>
            <a:endParaRPr lang="es-ES" dirty="0"/>
          </a:p>
          <a:p>
            <a:r>
              <a:rPr lang="es-ES" b="1" dirty="0"/>
              <a:t>Consiste en:</a:t>
            </a:r>
          </a:p>
          <a:p>
            <a:pPr lvl="1"/>
            <a:r>
              <a:rPr lang="es-ES" dirty="0"/>
              <a:t>Ejecutar pruebas de rendimiento sobre un programa, función o sistema</a:t>
            </a:r>
          </a:p>
          <a:p>
            <a:endParaRPr lang="es-ES" dirty="0"/>
          </a:p>
          <a:p>
            <a:pPr lvl="1"/>
            <a:r>
              <a:rPr lang="es-ES" dirty="0"/>
              <a:t>Medir métricas como tiempo de ejecución, uso de CPU, memoria, latencia, etc.</a:t>
            </a:r>
          </a:p>
          <a:p>
            <a:endParaRPr lang="es-ES" dirty="0"/>
          </a:p>
          <a:p>
            <a:pPr lvl="1"/>
            <a:r>
              <a:rPr lang="es-ES" dirty="0"/>
              <a:t>Comparar esos resultados con otras versiones, competidores o estándares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B50428-13EC-0118-8FF7-FC4CC814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B4081-9AA4-4402-8B96-87C4C53A8D10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0700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688</Words>
  <Application>Microsoft Office PowerPoint</Application>
  <PresentationFormat>Panorámica</PresentationFormat>
  <Paragraphs>146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Tema de Office</vt:lpstr>
      <vt:lpstr>Optimización y Gestión de Recursos en Microservicios C++ </vt:lpstr>
      <vt:lpstr>Contenidos</vt:lpstr>
      <vt:lpstr>Optimización de rendimiento en microservicios de alto rendimiento</vt:lpstr>
      <vt:lpstr>Presentación de PowerPoint</vt:lpstr>
      <vt:lpstr>Profiling y benchmarking de microservicios</vt:lpstr>
      <vt:lpstr>Profiling</vt:lpstr>
      <vt:lpstr>¿Qué es el profiling?</vt:lpstr>
      <vt:lpstr>¿Para qué sirve?</vt:lpstr>
      <vt:lpstr>Benchmarking</vt:lpstr>
      <vt:lpstr>Tipos de benchmarking técnico</vt:lpstr>
      <vt:lpstr>¿Para que sirve?</vt:lpstr>
      <vt:lpstr>Herramientas Linux</vt:lpstr>
      <vt:lpstr>Herramientas Windows</vt:lpstr>
      <vt:lpstr>Herramientas </vt:lpstr>
      <vt:lpstr>Valgrind: instalación en WSL2</vt:lpstr>
      <vt:lpstr>Valgrind</vt:lpstr>
      <vt:lpstr>Gprof: instalación en WSL2</vt:lpstr>
      <vt:lpstr>gprof</vt:lpstr>
      <vt:lpstr>Perf: instalación en WSL2</vt:lpstr>
      <vt:lpstr>perf</vt:lpstr>
      <vt:lpstr>Presentación de PowerPoint</vt:lpstr>
      <vt:lpstr>Relación entre  las 3 herramientas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27</cp:revision>
  <dcterms:created xsi:type="dcterms:W3CDTF">2025-09-08T11:12:35Z</dcterms:created>
  <dcterms:modified xsi:type="dcterms:W3CDTF">2025-09-17T15:29:58Z</dcterms:modified>
</cp:coreProperties>
</file>