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91" r:id="rId4"/>
    <p:sldId id="267" r:id="rId5"/>
    <p:sldId id="293" r:id="rId6"/>
    <p:sldId id="271" r:id="rId7"/>
    <p:sldId id="273" r:id="rId8"/>
    <p:sldId id="274" r:id="rId9"/>
    <p:sldId id="275" r:id="rId10"/>
    <p:sldId id="294" r:id="rId11"/>
    <p:sldId id="295" r:id="rId12"/>
    <p:sldId id="280" r:id="rId13"/>
    <p:sldId id="270" r:id="rId14"/>
    <p:sldId id="272" r:id="rId15"/>
    <p:sldId id="276" r:id="rId16"/>
    <p:sldId id="277" r:id="rId17"/>
    <p:sldId id="278" r:id="rId18"/>
    <p:sldId id="279" r:id="rId19"/>
    <p:sldId id="296" r:id="rId20"/>
    <p:sldId id="297" r:id="rId21"/>
    <p:sldId id="298" r:id="rId22"/>
    <p:sldId id="299" r:id="rId23"/>
    <p:sldId id="300" r:id="rId24"/>
    <p:sldId id="301" r:id="rId25"/>
    <p:sldId id="303" r:id="rId26"/>
    <p:sldId id="292" r:id="rId27"/>
    <p:sldId id="302" r:id="rId28"/>
    <p:sldId id="290" r:id="rId29"/>
    <p:sldId id="289" r:id="rId30"/>
    <p:sldId id="304" r:id="rId31"/>
    <p:sldId id="307" r:id="rId32"/>
    <p:sldId id="305" r:id="rId33"/>
    <p:sldId id="308" r:id="rId34"/>
    <p:sldId id="306" r:id="rId35"/>
    <p:sldId id="268" r:id="rId36"/>
    <p:sldId id="269" r:id="rId37"/>
    <p:sldId id="286" r:id="rId38"/>
    <p:sldId id="287" r:id="rId39"/>
    <p:sldId id="288" r:id="rId40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918" y="3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7BD860-1B16-423B-8F24-2AB350A1DAB1}" type="datetimeFigureOut">
              <a:rPr lang="es-ES" smtClean="0"/>
              <a:t>18/09/2025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7F9944-73CF-49B1-BB60-33EDCD3F386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1537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2D2AF1-B405-3E21-D40A-823AF8EEA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FA7B17D-E6A6-4694-7F1E-61684CB885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E7C57C8-075C-088D-44CA-547CE5F52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C60F9-CAD4-4C1E-9E94-F42C4CA70FA3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CA05C0-73C9-BF34-D21F-27BD70455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75CF44B-CA70-671C-2E33-32995AC8A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08634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4DEE52-0D32-EE2A-BB6C-AD0F245FF3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FE6A83-1586-BF8E-D316-25A8A529F6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142D3C-2FF4-C1D8-AFCE-752AEE609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A4AAD-785B-4D41-A31A-CF97B8DC5CF4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3CF9DF5-653B-1D97-75B4-809B9471A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E5DAD4-D568-BDAE-BF20-435EB2AA6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61379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CD6B9A0-5929-F30B-9622-E0F0A6F329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58E1E04A-1C2E-C432-D69F-70938A5591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1E2A90-1B90-8172-1A10-3A57F5D57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5C8E6-9E9E-46CF-B117-BD2EC27027A4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10CFEBE-D97F-EF25-98FF-F678D8074D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79187EB-ADD8-204B-90DF-122AE6AA3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0714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0B5ADE-FE2C-6543-C935-B975082C29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CF73478-3EFF-411A-B1B1-6AE564A7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D44D55C-3E32-2DE1-7B70-7CCBFB4AB9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6F3E5-7A93-4552-AAFE-3B2404B93338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8934FDA-9708-F89A-9B5A-62FB70C17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F79F235-E3DF-7888-7953-9376576EC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72928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636FC-71FE-9256-5D52-4E901413A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D2275F7-D64D-83E6-20A0-C3EA90B263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823FCD-5CC8-B063-A900-DE9DBC9A8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81CCFA-989C-4080-B9E7-DE224DDF73ED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76878E5-43B3-C60C-F19E-D413375DC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8FACE0F-8D70-4935-C2A9-18FFEBF33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1806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391570-00C9-57BD-9014-AF4ABC962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9B71294-4130-7576-C9B8-858A6E52FE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0C1E2D8-A2A8-7617-1F85-401C8410B4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C12DBBB-5FB6-C503-1764-231CDB87F5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D494E5-BD2E-45C9-A2B3-63783FFF3415}" type="datetime1">
              <a:rPr lang="es-ES" smtClean="0"/>
              <a:t>18/09/2025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234276B3-88BB-4D49-0A3E-9E85B8733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2E4137-600A-1851-E8E2-5DD0A08A2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7627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A9C6B84-C263-FA35-A5CB-CFD2F01C6F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225BC9A-A758-AB19-35EE-2DAB920E2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1628BCF-055F-D922-F221-12AE6A235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8B21B19-40AF-AE3C-E1B1-BE4109BD29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654F7B62-4E50-B747-975E-209D23D8E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7455C86-0F42-D193-7D83-9A9496C48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DF08DB-686E-4DE9-84BC-61050F605980}" type="datetime1">
              <a:rPr lang="es-ES" smtClean="0"/>
              <a:t>18/09/2025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8D6D688-203C-3E66-E74D-30E693E8D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08DBC14C-D9AC-D454-BECD-22692DA3E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6643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4B1A4-C514-8F8A-734D-75F1EE7E0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E516932-9B55-E7BA-2BC9-30C1DAA79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F838B8-0B6B-4F48-BF20-87461CF709F1}" type="datetime1">
              <a:rPr lang="es-ES" smtClean="0"/>
              <a:t>18/09/2025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104E231-95CF-D5BC-EEB5-AE1B6E150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1DC13CC7-A5E9-B4CC-D77C-84960B8C1C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203630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89C31983-E78E-0993-2B11-F854FF287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D465C-1BA6-4046-B615-3A63D9324A01}" type="datetime1">
              <a:rPr lang="es-ES" smtClean="0"/>
              <a:t>18/09/2025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452AC527-4B60-3D62-41BF-8A966E9F83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0FF98C3-B933-B355-434A-66530698A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76917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ED7CC6-4D4A-72BA-16A3-F2594633B4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52225D1-CE1C-2149-92DE-4523661B3D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FEF8A6FF-01BE-6873-C76C-1B184B261D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724669-41E3-CC6A-BE6A-43526F94D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01DCDC-62B3-4B36-B89D-F58D1D4301BB}" type="datetime1">
              <a:rPr lang="es-ES" smtClean="0"/>
              <a:t>18/09/2025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3FDB48F-8F5B-84B2-0258-38A57D46EE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8AB078A-B216-99E1-87D7-A9568F5C9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3300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07A73D-4F8C-9003-79D6-F9F936AB70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A5B46ED-BFE8-45B4-7A14-45D3992E29E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6C73630-A465-5C56-9049-20B5880CD4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83BDF7E-8CE3-3863-EB1D-097345145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2E0FD9-CE78-42B7-8708-C1CBD99CC86D}" type="datetime1">
              <a:rPr lang="es-ES" smtClean="0"/>
              <a:t>18/09/2025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8C33645-5228-EDFF-B975-24366A700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03AA4AA-223A-FFF8-3E4A-141C466C6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16505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465FEC6-0F41-BA53-096F-6034151E5D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6272879-7A34-06A1-EB1C-B1CA62CFF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E14DA2-FFE7-D487-E24B-CEA574F4F2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25C9C7-BCE0-4EA1-958D-C02E25AB571D}" type="datetime1">
              <a:rPr lang="es-ES" smtClean="0"/>
              <a:t>18/09/2025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4CBEFF-E8C1-3D7D-770B-E89D3B3BE1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23DCCAE-DE12-8E7E-7F07-2F5E0912D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51C50BF-3A9D-4B62-9482-23DFD07EAA37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817181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localhost:9090/metrics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3000/" TargetMode="External"/><Relationship Id="rId2" Type="http://schemas.openxmlformats.org/officeDocument/2006/relationships/hyperlink" Target="https://grafana.com/download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rometheus:9090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9090/" TargetMode="External"/><Relationship Id="rId2" Type="http://schemas.openxmlformats.org/officeDocument/2006/relationships/hyperlink" Target="https://prometheus.io/download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AAD155-3215-E040-7B3B-7D49CC3417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es-ES" b="1" dirty="0"/>
              <a:t>Monitorización y </a:t>
            </a:r>
            <a:r>
              <a:rPr lang="es-ES" b="1" dirty="0" err="1"/>
              <a:t>logging</a:t>
            </a:r>
            <a:br>
              <a:rPr lang="es-ES" b="1" dirty="0"/>
            </a:br>
            <a:r>
              <a:rPr lang="es-ES" b="1" dirty="0"/>
              <a:t>en Microservicios</a:t>
            </a:r>
          </a:p>
        </p:txBody>
      </p:sp>
    </p:spTree>
    <p:extLst>
      <p:ext uri="{BB962C8B-B14F-4D97-AF65-F5344CB8AC3E}">
        <p14:creationId xmlns:p14="http://schemas.microsoft.com/office/powerpoint/2010/main" val="34259732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06376E-F311-3159-1567-D987805D6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Prometheus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835E797-7B95-95D6-A40C-60336AAE2F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Prometheus</a:t>
            </a:r>
            <a:r>
              <a:rPr lang="es-ES" dirty="0"/>
              <a:t> necesita un fichero de configuración: </a:t>
            </a:r>
            <a:r>
              <a:rPr lang="es-ES" dirty="0" err="1"/>
              <a:t>prometheus.yml</a:t>
            </a:r>
            <a:endParaRPr lang="es-ES" dirty="0"/>
          </a:p>
          <a:p>
            <a:endParaRPr lang="es-ES" dirty="0"/>
          </a:p>
          <a:p>
            <a:r>
              <a:rPr lang="es-ES" dirty="0"/>
              <a:t>Normalmente se aloja en la misma carpeta que el fichero Docker-</a:t>
            </a:r>
            <a:r>
              <a:rPr lang="es-ES" dirty="0" err="1"/>
              <a:t>compose.yml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Para probarlo: una vez arrancado el contenedor, se puede probar </a:t>
            </a:r>
            <a:r>
              <a:rPr lang="es-ES" dirty="0" err="1"/>
              <a:t>prometheus</a:t>
            </a:r>
            <a:r>
              <a:rPr lang="es-ES" dirty="0"/>
              <a:t> consigo mismo.</a:t>
            </a:r>
          </a:p>
          <a:p>
            <a:pPr lvl="1"/>
            <a:r>
              <a:rPr lang="es-ES" dirty="0"/>
              <a:t>Expone métricas en: </a:t>
            </a:r>
            <a:r>
              <a:rPr lang="es-ES" dirty="0">
                <a:hlinkClick r:id="rId2"/>
              </a:rPr>
              <a:t>http://localhost:9090/metrics</a:t>
            </a:r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CE80BE2-60DA-BB02-BF96-7251452B1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4047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69E4E8-FDD7-9943-31D0-F6D6D6E3D5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8517" y="136525"/>
            <a:ext cx="10515600" cy="794372"/>
          </a:xfrm>
        </p:spPr>
        <p:txBody>
          <a:bodyPr/>
          <a:lstStyle/>
          <a:p>
            <a:r>
              <a:rPr lang="es-ES" dirty="0" err="1"/>
              <a:t>prometheus.yml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BB98BC0-67E3-C299-D456-8437A7668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1340" y="1159498"/>
            <a:ext cx="11114202" cy="5333376"/>
          </a:xfrm>
        </p:spPr>
        <p:txBody>
          <a:bodyPr>
            <a:normAutofit/>
          </a:bodyPr>
          <a:lstStyle/>
          <a:p>
            <a:r>
              <a:rPr lang="es-ES" dirty="0"/>
              <a:t>Para probarlo consigo mismo:</a:t>
            </a:r>
          </a:p>
          <a:p>
            <a:pPr marL="457200" lvl="1" indent="0">
              <a:buNone/>
            </a:pPr>
            <a:endParaRPr lang="es-ES" dirty="0"/>
          </a:p>
          <a:p>
            <a:pPr marL="457200" lvl="1" indent="0">
              <a:buNone/>
            </a:pPr>
            <a:r>
              <a:rPr lang="es-ES" dirty="0"/>
              <a:t>global:</a:t>
            </a:r>
          </a:p>
          <a:p>
            <a:pPr marL="914400" lvl="2" indent="0">
              <a:buNone/>
            </a:pPr>
            <a:r>
              <a:rPr lang="es-ES" dirty="0" err="1"/>
              <a:t>scrape_interval</a:t>
            </a:r>
            <a:r>
              <a:rPr lang="es-ES" dirty="0"/>
              <a:t>: 15s  </a:t>
            </a:r>
            <a:r>
              <a:rPr lang="es-ES" b="1" i="1" dirty="0"/>
              <a:t># intervalo de recolección de métricas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 err="1"/>
              <a:t>scrape_configs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- </a:t>
            </a:r>
            <a:r>
              <a:rPr lang="en-US" dirty="0" err="1"/>
              <a:t>job_name</a:t>
            </a:r>
            <a:r>
              <a:rPr lang="en-US" dirty="0"/>
              <a:t>: '</a:t>
            </a:r>
            <a:r>
              <a:rPr lang="en-US" dirty="0" err="1"/>
              <a:t>prometheus</a:t>
            </a:r>
            <a:r>
              <a:rPr lang="en-US" dirty="0"/>
              <a:t>'</a:t>
            </a:r>
          </a:p>
          <a:p>
            <a:pPr marL="457200" lvl="1" indent="0">
              <a:buNone/>
            </a:pPr>
            <a:r>
              <a:rPr lang="en-US" dirty="0"/>
              <a:t>    </a:t>
            </a:r>
            <a:r>
              <a:rPr lang="en-US" dirty="0" err="1"/>
              <a:t>static_configs</a:t>
            </a:r>
            <a:r>
              <a:rPr lang="en-US" dirty="0"/>
              <a:t>:</a:t>
            </a:r>
          </a:p>
          <a:p>
            <a:pPr marL="457200" lvl="1" indent="0">
              <a:buNone/>
            </a:pPr>
            <a:r>
              <a:rPr lang="en-US" dirty="0"/>
              <a:t>      - targets: ['localhost:9090’]</a:t>
            </a:r>
          </a:p>
          <a:p>
            <a:endParaRPr lang="es-ES" dirty="0"/>
          </a:p>
          <a:p>
            <a:r>
              <a:rPr lang="es-ES" dirty="0"/>
              <a:t>Con esto veremos métricas de uso de CPU, memoria, y actividad interna de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30BB37A-B422-0CB2-B4B6-77283588D3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96503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14B477-F14C-4816-6B18-9334E2BC8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Limitar el espacio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04BDFD4-5792-E80C-377D-D1CD209247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--</a:t>
            </a:r>
            <a:r>
              <a:rPr lang="es-ES" dirty="0" err="1"/>
              <a:t>storage.tsdb.retention.time</a:t>
            </a:r>
            <a:r>
              <a:rPr lang="es-ES" dirty="0"/>
              <a:t>=7d</a:t>
            </a:r>
          </a:p>
          <a:p>
            <a:r>
              <a:rPr lang="es-ES" dirty="0"/>
              <a:t>--</a:t>
            </a:r>
            <a:r>
              <a:rPr lang="es-ES" dirty="0" err="1"/>
              <a:t>storage.tsdb.retention.size</a:t>
            </a:r>
            <a:r>
              <a:rPr lang="es-ES" dirty="0"/>
              <a:t>=2GB</a:t>
            </a:r>
          </a:p>
          <a:p>
            <a:r>
              <a:rPr lang="es-ES" dirty="0"/>
              <a:t>Esto limita la retención a 7 días o 2 GB, lo que ayuda a mantener el uso bajo control.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ED932A8-564E-F3DE-5C0C-912B829BC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09036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3E2E443C-2613-E9A8-7779-8A9344B36D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Grafana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2DBEBBB-27AD-26C0-9C86-4AA5618D2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21251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FB35E0-D82B-FFCD-CE48-06C670A27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5770A1A-FE41-D62E-2042-4F2B301AE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35114" cy="4667250"/>
          </a:xfrm>
        </p:spPr>
        <p:txBody>
          <a:bodyPr>
            <a:normAutofit fontScale="92500" lnSpcReduction="10000"/>
          </a:bodyPr>
          <a:lstStyle/>
          <a:p>
            <a:r>
              <a:rPr lang="es-ES" b="1" dirty="0" err="1"/>
              <a:t>Grafana</a:t>
            </a:r>
            <a:r>
              <a:rPr lang="es-ES" dirty="0"/>
              <a:t>, una de las herramientas más potentes y populares para la </a:t>
            </a:r>
            <a:r>
              <a:rPr lang="es-ES" b="1" dirty="0"/>
              <a:t>visualización de métricas y monitoreo en tiempo real</a:t>
            </a:r>
            <a:r>
              <a:rPr lang="es-ES" dirty="0"/>
              <a:t>, especialmente cuando se combina con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Grafana</a:t>
            </a:r>
            <a:r>
              <a:rPr lang="es-ES" dirty="0"/>
              <a:t> es una plataforma de </a:t>
            </a:r>
            <a:r>
              <a:rPr lang="es-ES" b="1" dirty="0"/>
              <a:t>visualización de datos de series temporales</a:t>
            </a:r>
            <a:r>
              <a:rPr lang="es-ES" dirty="0"/>
              <a:t>. Te permite crear </a:t>
            </a:r>
            <a:r>
              <a:rPr lang="es-ES" b="1" dirty="0" err="1"/>
              <a:t>dashboards</a:t>
            </a:r>
            <a:r>
              <a:rPr lang="es-ES" b="1" dirty="0"/>
              <a:t> interactivos</a:t>
            </a:r>
            <a:r>
              <a:rPr lang="es-ES" dirty="0"/>
              <a:t> para monitorear servidores, servicios web, bases de datos, contenedores, sensores </a:t>
            </a:r>
            <a:r>
              <a:rPr lang="es-ES" dirty="0" err="1"/>
              <a:t>IoT</a:t>
            </a:r>
            <a:r>
              <a:rPr lang="es-ES" dirty="0"/>
              <a:t>, y mucho más.</a:t>
            </a:r>
          </a:p>
          <a:p>
            <a:pPr lvl="1"/>
            <a:r>
              <a:rPr lang="es-ES" dirty="0"/>
              <a:t>Compatible con múltiples fuentes de datos (</a:t>
            </a:r>
            <a:r>
              <a:rPr lang="es-ES" dirty="0" err="1"/>
              <a:t>Prometheus</a:t>
            </a:r>
            <a:r>
              <a:rPr lang="es-ES" dirty="0"/>
              <a:t>, </a:t>
            </a:r>
            <a:r>
              <a:rPr lang="es-ES" dirty="0" err="1"/>
              <a:t>InfluxDB</a:t>
            </a:r>
            <a:r>
              <a:rPr lang="es-ES" dirty="0"/>
              <a:t>, MySQL, PostgreSQL, etc.)</a:t>
            </a:r>
          </a:p>
          <a:p>
            <a:pPr lvl="1"/>
            <a:r>
              <a:rPr lang="es-ES" dirty="0"/>
              <a:t> Ofrece gráficos, tablas, mapas, alertas y paneles personalizables</a:t>
            </a:r>
          </a:p>
          <a:p>
            <a:pPr lvl="1"/>
            <a:r>
              <a:rPr lang="es-ES" dirty="0"/>
              <a:t> Permite configurar alertas visuales y notificaciones automáticas</a:t>
            </a:r>
          </a:p>
          <a:p>
            <a:pPr lvl="1"/>
            <a:r>
              <a:rPr lang="es-ES" dirty="0"/>
              <a:t>Se integra fácilmente con Docker, </a:t>
            </a:r>
            <a:r>
              <a:rPr lang="es-ES" dirty="0" err="1"/>
              <a:t>Kubernetes</a:t>
            </a:r>
            <a:r>
              <a:rPr lang="es-ES" dirty="0"/>
              <a:t>, y herramientas DevOps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322E89C-A31A-8085-069F-39ED49979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899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0D96B4-70A0-D058-1473-EB4A0BB70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35C154E-9A0E-F794-B8CF-ED975A6D0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15</a:t>
            </a:fld>
            <a:endParaRPr lang="es-ES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3C15D87-1223-C902-B3F4-D80C70BBCE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17044"/>
            <a:ext cx="9634086" cy="4611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6074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A1726A-7AB7-646F-29BD-6882F546A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154DFD-2567-D468-ADD2-7968C23193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instalador desde: </a:t>
            </a:r>
            <a:r>
              <a:rPr lang="es-ES" dirty="0">
                <a:hlinkClick r:id="rId2"/>
              </a:rPr>
              <a:t>https://grafana.com/download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Ejecuta el .exe y sigue los pasos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Accede a </a:t>
            </a:r>
            <a:r>
              <a:rPr lang="es-ES" dirty="0">
                <a:hlinkClick r:id="rId3"/>
              </a:rPr>
              <a:t>http://localhost:3000</a:t>
            </a:r>
            <a:r>
              <a:rPr lang="es-ES" dirty="0"/>
              <a:t>  tras iniciar el servicio</a:t>
            </a:r>
          </a:p>
          <a:p>
            <a:pPr lvl="1"/>
            <a:r>
              <a:rPr lang="es-ES" b="1" dirty="0" err="1"/>
              <a:t>login</a:t>
            </a:r>
            <a:r>
              <a:rPr lang="es-ES" b="1" dirty="0"/>
              <a:t> / </a:t>
            </a:r>
            <a:r>
              <a:rPr lang="es-ES" b="1" dirty="0" err="1"/>
              <a:t>pass</a:t>
            </a:r>
            <a:r>
              <a:rPr lang="es-ES" b="1" dirty="0"/>
              <a:t> </a:t>
            </a:r>
            <a:r>
              <a:rPr lang="es-ES" b="1" dirty="0">
                <a:sym typeface="Wingdings" panose="05000000000000000000" pitchFamily="2" charset="2"/>
              </a:rPr>
              <a:t> </a:t>
            </a:r>
            <a:r>
              <a:rPr lang="es-ES" b="1" dirty="0" err="1">
                <a:sym typeface="Wingdings" panose="05000000000000000000" pitchFamily="2" charset="2"/>
              </a:rPr>
              <a:t>admin</a:t>
            </a:r>
            <a:endParaRPr lang="es-ES" b="1" dirty="0">
              <a:sym typeface="Wingdings" panose="05000000000000000000" pitchFamily="2" charset="2"/>
            </a:endParaRPr>
          </a:p>
          <a:p>
            <a:pPr lvl="1"/>
            <a:r>
              <a:rPr lang="es-ES" dirty="0"/>
              <a:t>Cambiar contraseña: </a:t>
            </a:r>
            <a:r>
              <a:rPr lang="es-ES" b="1" dirty="0" err="1"/>
              <a:t>admin</a:t>
            </a:r>
            <a:r>
              <a:rPr lang="es-ES" b="1" dirty="0"/>
              <a:t> / </a:t>
            </a:r>
            <a:r>
              <a:rPr lang="es-ES" b="1" dirty="0" err="1"/>
              <a:t>antonio</a:t>
            </a:r>
            <a:endParaRPr lang="es-ES" b="1" dirty="0"/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docker</a:t>
            </a:r>
            <a:r>
              <a:rPr lang="es-ES" dirty="0"/>
              <a:t> run -d --</a:t>
            </a:r>
            <a:r>
              <a:rPr lang="es-ES" dirty="0" err="1"/>
              <a:t>name</a:t>
            </a:r>
            <a:r>
              <a:rPr lang="es-ES" dirty="0"/>
              <a:t>=</a:t>
            </a:r>
            <a:r>
              <a:rPr lang="es-ES" dirty="0" err="1"/>
              <a:t>grafana</a:t>
            </a:r>
            <a:r>
              <a:rPr lang="es-ES" dirty="0"/>
              <a:t> -p 3000:3000 </a:t>
            </a:r>
            <a:r>
              <a:rPr lang="es-ES" dirty="0" err="1"/>
              <a:t>grafana</a:t>
            </a:r>
            <a:r>
              <a:rPr lang="es-ES" dirty="0"/>
              <a:t>/</a:t>
            </a:r>
            <a:r>
              <a:rPr lang="es-ES" dirty="0" err="1"/>
              <a:t>grafana</a:t>
            </a:r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E9F05D4-0A59-C7A1-CCD6-31E5D7431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0428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B8F1FF-94CA-401E-D279-7FCEF2EC3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Fuentes compatibles con </a:t>
            </a:r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2B7DA12-1D7B-C07C-57D0-05496C42C6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r>
              <a:rPr lang="es-ES" dirty="0"/>
              <a:t> puede conectarse a:</a:t>
            </a:r>
          </a:p>
          <a:p>
            <a:pPr lvl="1"/>
            <a:r>
              <a:rPr lang="es-ES" b="1" dirty="0" err="1"/>
              <a:t>Prometheus</a:t>
            </a:r>
            <a:endParaRPr lang="es-ES" dirty="0"/>
          </a:p>
          <a:p>
            <a:pPr lvl="1"/>
            <a:r>
              <a:rPr lang="es-ES" b="1" dirty="0" err="1"/>
              <a:t>InfluxDB</a:t>
            </a:r>
            <a:endParaRPr lang="es-ES" dirty="0"/>
          </a:p>
          <a:p>
            <a:pPr lvl="1"/>
            <a:r>
              <a:rPr lang="es-ES" b="1" dirty="0" err="1"/>
              <a:t>Graphite</a:t>
            </a:r>
            <a:endParaRPr lang="es-ES" dirty="0"/>
          </a:p>
          <a:p>
            <a:pPr lvl="1"/>
            <a:r>
              <a:rPr lang="es-ES" b="1" dirty="0"/>
              <a:t>MySQL / PostgreSQL</a:t>
            </a:r>
            <a:endParaRPr lang="es-ES" dirty="0"/>
          </a:p>
          <a:p>
            <a:pPr lvl="1"/>
            <a:r>
              <a:rPr lang="es-ES" b="1" dirty="0" err="1"/>
              <a:t>ElasticSearch</a:t>
            </a:r>
            <a:endParaRPr lang="es-ES" dirty="0"/>
          </a:p>
          <a:p>
            <a:pPr lvl="1"/>
            <a:r>
              <a:rPr lang="es-ES" b="1" dirty="0"/>
              <a:t>Loki</a:t>
            </a:r>
            <a:r>
              <a:rPr lang="es-ES" dirty="0"/>
              <a:t> (para logs)</a:t>
            </a:r>
          </a:p>
          <a:p>
            <a:pPr lvl="1"/>
            <a:r>
              <a:rPr lang="es-ES" b="1" dirty="0"/>
              <a:t>Tempo</a:t>
            </a:r>
            <a:r>
              <a:rPr lang="es-ES" dirty="0"/>
              <a:t> (para trazas)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B6470D9-65C9-A134-2353-5AF77D598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46869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AA30CC3-2656-5A79-7E3F-DBBE53294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 de uso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307A8E5-A91E-0F18-8533-71048BB625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servicio web (por ejemplo, implementado con </a:t>
            </a:r>
            <a:r>
              <a:rPr lang="es-ES" b="1" dirty="0" err="1"/>
              <a:t>Crow</a:t>
            </a:r>
            <a:r>
              <a:rPr lang="es-ES" dirty="0"/>
              <a:t> o </a:t>
            </a:r>
            <a:r>
              <a:rPr lang="es-ES" b="1" dirty="0" err="1"/>
              <a:t>gRPC</a:t>
            </a:r>
            <a:r>
              <a:rPr lang="es-ES" dirty="0"/>
              <a:t>) expone métricas en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b="1" dirty="0" err="1"/>
              <a:t>Prometheus</a:t>
            </a:r>
            <a:r>
              <a:rPr lang="es-ES" dirty="0"/>
              <a:t> recolecta esas métricas cada X segundos.</a:t>
            </a:r>
          </a:p>
          <a:p>
            <a:endParaRPr lang="es-ES" dirty="0"/>
          </a:p>
          <a:p>
            <a:r>
              <a:rPr lang="es-ES" b="1" dirty="0" err="1"/>
              <a:t>Grafana</a:t>
            </a:r>
            <a:r>
              <a:rPr lang="es-ES" dirty="0"/>
              <a:t> se conecta a </a:t>
            </a:r>
            <a:r>
              <a:rPr lang="es-ES" dirty="0" err="1"/>
              <a:t>Prometheus</a:t>
            </a:r>
            <a:r>
              <a:rPr lang="es-ES" dirty="0"/>
              <a:t> como fuente de datos.</a:t>
            </a:r>
          </a:p>
          <a:p>
            <a:endParaRPr lang="es-ES" dirty="0"/>
          </a:p>
          <a:p>
            <a:r>
              <a:rPr lang="es-ES" dirty="0"/>
              <a:t>Crear </a:t>
            </a:r>
            <a:r>
              <a:rPr lang="es-ES" b="1" dirty="0" err="1"/>
              <a:t>dashboards</a:t>
            </a:r>
            <a:r>
              <a:rPr lang="es-ES" dirty="0"/>
              <a:t> con gráficos, alertas y visualizaciones.</a:t>
            </a:r>
          </a:p>
          <a:p>
            <a:endParaRPr lang="es-ES" dirty="0"/>
          </a:p>
          <a:p>
            <a:r>
              <a:rPr lang="es-ES" dirty="0"/>
              <a:t>Puedes compartirlos, exportarlos o mostrarlos en modo </a:t>
            </a:r>
            <a:r>
              <a:rPr lang="es-ES" dirty="0" err="1"/>
              <a:t>kiosko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A4297A6-523B-C5DD-1235-385D1DFE6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18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96449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F58FA9-99AB-5D54-E737-CA2302B32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Visualizar datos de </a:t>
            </a:r>
            <a:r>
              <a:rPr lang="es-ES" dirty="0" err="1"/>
              <a:t>Prometheus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D2F89B7-B0BD-AEFF-B9B2-D553E60E5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Desde el panel principal de </a:t>
            </a:r>
            <a:r>
              <a:rPr lang="es-ES" dirty="0" err="1"/>
              <a:t>Grafana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Nuevo </a:t>
            </a:r>
            <a:r>
              <a:rPr lang="es-ES" dirty="0" err="1"/>
              <a:t>datasource</a:t>
            </a:r>
            <a:endParaRPr lang="es-ES" dirty="0"/>
          </a:p>
          <a:p>
            <a:pPr lvl="1"/>
            <a:r>
              <a:rPr lang="es-ES" dirty="0"/>
              <a:t>Seleccionar en el </a:t>
            </a:r>
            <a:r>
              <a:rPr lang="es-ES" b="1" dirty="0" err="1"/>
              <a:t>datasource</a:t>
            </a:r>
            <a:r>
              <a:rPr lang="es-ES" dirty="0"/>
              <a:t> </a:t>
            </a:r>
            <a:r>
              <a:rPr lang="es-ES" dirty="0" err="1"/>
              <a:t>prometheus</a:t>
            </a:r>
            <a:r>
              <a:rPr lang="es-ES" dirty="0"/>
              <a:t>.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Ojo la URL: </a:t>
            </a:r>
            <a:r>
              <a:rPr lang="es-ES" dirty="0">
                <a:sym typeface="Wingdings" panose="05000000000000000000" pitchFamily="2" charset="2"/>
                <a:hlinkClick r:id="rId2"/>
              </a:rPr>
              <a:t>http://prometheus:9090</a:t>
            </a:r>
            <a:r>
              <a:rPr lang="es-ES" dirty="0">
                <a:sym typeface="Wingdings" panose="05000000000000000000" pitchFamily="2" charset="2"/>
              </a:rPr>
              <a:t>  (no es localhost)</a:t>
            </a:r>
          </a:p>
          <a:p>
            <a:pPr lvl="1"/>
            <a:r>
              <a:rPr lang="es-ES" dirty="0">
                <a:sym typeface="Wingdings" panose="05000000000000000000" pitchFamily="2" charset="2"/>
              </a:rPr>
              <a:t>Botón </a:t>
            </a:r>
            <a:r>
              <a:rPr lang="es-ES" b="1" dirty="0" err="1">
                <a:sym typeface="Wingdings" panose="05000000000000000000" pitchFamily="2" charset="2"/>
              </a:rPr>
              <a:t>save</a:t>
            </a:r>
            <a:r>
              <a:rPr lang="es-ES" b="1" dirty="0">
                <a:sym typeface="Wingdings" panose="05000000000000000000" pitchFamily="2" charset="2"/>
              </a:rPr>
              <a:t> &amp; test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BBA4DDD-ABF7-C855-B98B-B9C5B595D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19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48634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B9F29C4-606A-B4E1-C77C-A5B4BAE8D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Contenidos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4F6BDA-B8B0-4D1A-B8F2-434206915C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66196" cy="4763711"/>
          </a:xfrm>
        </p:spPr>
        <p:txBody>
          <a:bodyPr>
            <a:normAutofit fontScale="92500" lnSpcReduction="20000"/>
          </a:bodyPr>
          <a:lstStyle/>
          <a:p>
            <a:r>
              <a:rPr lang="es-ES" b="1" dirty="0"/>
              <a:t>Monitorización</a:t>
            </a:r>
            <a:r>
              <a:rPr lang="es-ES" dirty="0"/>
              <a:t> y </a:t>
            </a:r>
            <a:r>
              <a:rPr lang="es-ES" b="1" dirty="0" err="1"/>
              <a:t>Logging</a:t>
            </a:r>
            <a:r>
              <a:rPr lang="es-ES" dirty="0"/>
              <a:t> en Microservicios C/C++ </a:t>
            </a:r>
          </a:p>
          <a:p>
            <a:endParaRPr lang="es-ES" dirty="0"/>
          </a:p>
          <a:p>
            <a:r>
              <a:rPr lang="es-ES" dirty="0"/>
              <a:t>Monitorización del rendimiento en tiempo real: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Prometheus</a:t>
            </a:r>
            <a:r>
              <a:rPr lang="es-ES" dirty="0"/>
              <a:t> y </a:t>
            </a:r>
            <a:r>
              <a:rPr lang="es-ES" b="1" dirty="0" err="1"/>
              <a:t>Grafana</a:t>
            </a:r>
            <a:r>
              <a:rPr lang="es-ES" dirty="0"/>
              <a:t> para la recolección y visualización de métricas. </a:t>
            </a:r>
          </a:p>
          <a:p>
            <a:pPr lvl="1"/>
            <a:r>
              <a:rPr lang="es-ES" dirty="0"/>
              <a:t>Integración con </a:t>
            </a:r>
            <a:r>
              <a:rPr lang="es-ES" b="1" dirty="0" err="1"/>
              <a:t>cAdvisor</a:t>
            </a:r>
            <a:r>
              <a:rPr lang="es-ES" dirty="0"/>
              <a:t> para monitorizar contenedores. </a:t>
            </a:r>
          </a:p>
          <a:p>
            <a:endParaRPr lang="es-ES" dirty="0"/>
          </a:p>
          <a:p>
            <a:r>
              <a:rPr lang="es-ES" dirty="0"/>
              <a:t>Implementación de </a:t>
            </a:r>
            <a:r>
              <a:rPr lang="es-ES" dirty="0" err="1"/>
              <a:t>tracing</a:t>
            </a:r>
            <a:r>
              <a:rPr lang="es-ES" dirty="0"/>
              <a:t> distribuido: </a:t>
            </a:r>
          </a:p>
          <a:p>
            <a:pPr lvl="1"/>
            <a:r>
              <a:rPr lang="es-ES" dirty="0"/>
              <a:t>Uso de </a:t>
            </a:r>
            <a:r>
              <a:rPr lang="es-ES" b="1" dirty="0"/>
              <a:t>Jaeger</a:t>
            </a:r>
            <a:r>
              <a:rPr lang="es-ES" dirty="0"/>
              <a:t> o </a:t>
            </a:r>
            <a:r>
              <a:rPr lang="es-ES" b="1" dirty="0" err="1"/>
              <a:t>OpenTelemetry</a:t>
            </a:r>
            <a:r>
              <a:rPr lang="es-ES" dirty="0"/>
              <a:t> para </a:t>
            </a:r>
            <a:r>
              <a:rPr lang="es-ES" dirty="0" err="1"/>
              <a:t>tracing</a:t>
            </a:r>
            <a:r>
              <a:rPr lang="es-ES" dirty="0"/>
              <a:t> distribuido. </a:t>
            </a:r>
          </a:p>
          <a:p>
            <a:pPr lvl="1"/>
            <a:r>
              <a:rPr lang="es-ES" dirty="0"/>
              <a:t>Análisis de la latencia y tiempos de respuesta en microservicios C++. </a:t>
            </a:r>
          </a:p>
          <a:p>
            <a:endParaRPr lang="es-ES" dirty="0"/>
          </a:p>
          <a:p>
            <a:r>
              <a:rPr lang="es-ES" dirty="0"/>
              <a:t>Gestión de logs en entornos distribuidos: </a:t>
            </a:r>
          </a:p>
          <a:p>
            <a:pPr lvl="1"/>
            <a:r>
              <a:rPr lang="es-ES" dirty="0"/>
              <a:t>Uso de </a:t>
            </a:r>
            <a:r>
              <a:rPr lang="es-ES" b="1" dirty="0" err="1"/>
              <a:t>Fluentd</a:t>
            </a:r>
            <a:r>
              <a:rPr lang="es-ES" dirty="0"/>
              <a:t> y </a:t>
            </a:r>
            <a:r>
              <a:rPr lang="es-ES" b="1" dirty="0" err="1"/>
              <a:t>Elasticsearch</a:t>
            </a:r>
            <a:r>
              <a:rPr lang="es-ES" dirty="0"/>
              <a:t> para la centralización de logs. </a:t>
            </a:r>
          </a:p>
          <a:p>
            <a:pPr lvl="1"/>
            <a:r>
              <a:rPr lang="es-ES" dirty="0"/>
              <a:t>Búsqueda y análisis de logs en sistemas distribuidos."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2F7865-EFAD-CF60-FFDB-3E8ED16D2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241116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06EB6A-843A-A8E2-CF4B-B6FED0E9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DA6F83-B193-1E4C-CFCE-4A4243F0F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Crear </a:t>
            </a:r>
            <a:r>
              <a:rPr lang="es-ES" b="1" dirty="0" err="1"/>
              <a:t>Dashboards</a:t>
            </a:r>
            <a:r>
              <a:rPr lang="es-ES" b="1" dirty="0"/>
              <a:t> personalizados</a:t>
            </a:r>
          </a:p>
          <a:p>
            <a:pPr lvl="1"/>
            <a:r>
              <a:rPr lang="es-ES" dirty="0" err="1"/>
              <a:t>Grafana</a:t>
            </a:r>
            <a:r>
              <a:rPr lang="es-ES" dirty="0"/>
              <a:t> te permite crear paneles visuales con gráficos, tablas, y alertas. Lo típico es:</a:t>
            </a:r>
          </a:p>
          <a:p>
            <a:pPr lvl="1"/>
            <a:r>
              <a:rPr lang="es-ES" b="1" dirty="0"/>
              <a:t>Monitorear servicios</a:t>
            </a:r>
            <a:r>
              <a:rPr lang="es-ES" dirty="0"/>
              <a:t>: peticiones HTTP, errores, tiempos de respuesta.</a:t>
            </a:r>
          </a:p>
          <a:p>
            <a:pPr lvl="1"/>
            <a:r>
              <a:rPr lang="es-ES" b="1" dirty="0"/>
              <a:t>Monitorear infraestructura</a:t>
            </a:r>
            <a:r>
              <a:rPr lang="es-ES" dirty="0"/>
              <a:t>: CPU, RAM, disco, red (usando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Exporter</a:t>
            </a:r>
            <a:r>
              <a:rPr lang="es-ES" dirty="0"/>
              <a:t>).</a:t>
            </a:r>
          </a:p>
          <a:p>
            <a:pPr lvl="1"/>
            <a:r>
              <a:rPr lang="es-ES" b="1" dirty="0"/>
              <a:t>Monitorear bases de datos</a:t>
            </a:r>
            <a:r>
              <a:rPr lang="es-ES" dirty="0"/>
              <a:t>: conexiones, latencia, uso de disco.</a:t>
            </a:r>
          </a:p>
          <a:p>
            <a:pPr lvl="1"/>
            <a:r>
              <a:rPr lang="es-ES" b="1" dirty="0"/>
              <a:t>Monitorear contenedores</a:t>
            </a:r>
            <a:r>
              <a:rPr lang="es-ES" dirty="0"/>
              <a:t>: con </a:t>
            </a:r>
            <a:r>
              <a:rPr lang="es-ES" dirty="0" err="1"/>
              <a:t>cAdvisor</a:t>
            </a:r>
            <a:r>
              <a:rPr lang="es-ES" dirty="0"/>
              <a:t> o </a:t>
            </a:r>
            <a:r>
              <a:rPr lang="es-ES" dirty="0" err="1"/>
              <a:t>Prometheus</a:t>
            </a:r>
            <a:r>
              <a:rPr lang="es-ES" dirty="0"/>
              <a:t> + Docker </a:t>
            </a:r>
            <a:r>
              <a:rPr lang="es-ES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EE084D32-E6CB-7FD4-73F9-D9649B18C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659038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6E8CDF-B204-A6AC-1134-6C4738AF2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B6C658C-48E5-CB96-235E-503206724D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Explorar métricas</a:t>
            </a:r>
          </a:p>
          <a:p>
            <a:pPr lvl="1"/>
            <a:r>
              <a:rPr lang="es-ES" dirty="0"/>
              <a:t>En el menú lateral:</a:t>
            </a:r>
          </a:p>
          <a:p>
            <a:pPr lvl="1"/>
            <a:r>
              <a:rPr lang="es-ES" dirty="0"/>
              <a:t>Ve a </a:t>
            </a:r>
            <a:r>
              <a:rPr lang="es-ES" b="1" dirty="0"/>
              <a:t>Explore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Selecciona la fuente de datos (</a:t>
            </a:r>
            <a:r>
              <a:rPr lang="es-ES" dirty="0" err="1"/>
              <a:t>Prometheus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Escribe una consulta como up, </a:t>
            </a:r>
            <a:r>
              <a:rPr lang="es-ES" dirty="0" err="1"/>
              <a:t>rate</a:t>
            </a:r>
            <a:r>
              <a:rPr lang="es-ES" dirty="0"/>
              <a:t>(</a:t>
            </a:r>
            <a:r>
              <a:rPr lang="es-ES" dirty="0" err="1"/>
              <a:t>http_requests_total</a:t>
            </a:r>
            <a:r>
              <a:rPr lang="es-ES" dirty="0"/>
              <a:t>[1m]), o </a:t>
            </a:r>
            <a:r>
              <a:rPr lang="es-ES" dirty="0" err="1"/>
              <a:t>node_cpu_seconds_total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Esto te permite probar métricas antes de agregarlas a un </a:t>
            </a:r>
            <a:r>
              <a:rPr lang="es-ES" dirty="0" err="1"/>
              <a:t>dashboard</a:t>
            </a:r>
            <a:r>
              <a:rPr lang="es-ES" dirty="0"/>
              <a:t>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2654253-987A-1AB5-D317-5F3BCAAFC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589209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D7838D-D307-4172-E774-E8F29C876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87E13A-ABE1-DB0D-EBBD-6D53B33D4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dirty="0"/>
              <a:t>Usar paneles predefinidos</a:t>
            </a:r>
          </a:p>
          <a:p>
            <a:r>
              <a:rPr lang="es-ES" dirty="0" err="1"/>
              <a:t>Grafana</a:t>
            </a:r>
            <a:r>
              <a:rPr lang="es-ES" dirty="0"/>
              <a:t> tiene una galería de </a:t>
            </a:r>
            <a:r>
              <a:rPr lang="es-ES" dirty="0" err="1"/>
              <a:t>dashboards</a:t>
            </a:r>
            <a:r>
              <a:rPr lang="es-ES" dirty="0"/>
              <a:t> listos para usar:</a:t>
            </a:r>
          </a:p>
          <a:p>
            <a:pPr lvl="1"/>
            <a:r>
              <a:rPr lang="es-ES" dirty="0"/>
              <a:t>Ve a </a:t>
            </a:r>
            <a:r>
              <a:rPr lang="es-ES" dirty="0" err="1"/>
              <a:t>Grafana</a:t>
            </a:r>
            <a:r>
              <a:rPr lang="es-ES" dirty="0"/>
              <a:t> </a:t>
            </a:r>
            <a:r>
              <a:rPr lang="es-ES" dirty="0" err="1"/>
              <a:t>Dashboards</a:t>
            </a:r>
            <a:endParaRPr lang="es-ES" dirty="0"/>
          </a:p>
          <a:p>
            <a:pPr lvl="1"/>
            <a:r>
              <a:rPr lang="es-ES" dirty="0"/>
              <a:t>Busca por tecnología: </a:t>
            </a:r>
            <a:r>
              <a:rPr lang="es-ES" dirty="0" err="1"/>
              <a:t>Node</a:t>
            </a:r>
            <a:r>
              <a:rPr lang="es-ES" dirty="0"/>
              <a:t> </a:t>
            </a:r>
            <a:r>
              <a:rPr lang="es-ES" dirty="0" err="1"/>
              <a:t>Exporter</a:t>
            </a:r>
            <a:r>
              <a:rPr lang="es-ES" dirty="0"/>
              <a:t>, Docker, PostgreSQL, etc.</a:t>
            </a:r>
          </a:p>
          <a:p>
            <a:pPr lvl="1"/>
            <a:r>
              <a:rPr lang="es-ES" dirty="0"/>
              <a:t>Copia el ID del </a:t>
            </a:r>
            <a:r>
              <a:rPr lang="es-ES" dirty="0" err="1"/>
              <a:t>dashboard</a:t>
            </a:r>
            <a:r>
              <a:rPr lang="es-ES" dirty="0"/>
              <a:t> y en </a:t>
            </a:r>
            <a:r>
              <a:rPr lang="es-ES" dirty="0" err="1"/>
              <a:t>Grafana</a:t>
            </a:r>
            <a:r>
              <a:rPr lang="es-ES" dirty="0"/>
              <a:t> ve a + → </a:t>
            </a:r>
            <a:r>
              <a:rPr lang="es-ES" dirty="0" err="1"/>
              <a:t>Import</a:t>
            </a:r>
            <a:r>
              <a:rPr lang="es-ES" dirty="0"/>
              <a:t> para cargarlo.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6F212FB-2BDB-3D48-7C98-C2E5C725D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74510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2E8723-7F77-DD0C-E84D-6AC1F05C0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0B27F3B-0BD9-1463-032B-65F82D5DC2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Configurar alertas</a:t>
            </a:r>
          </a:p>
          <a:p>
            <a:pPr lvl="1"/>
            <a:r>
              <a:rPr lang="es-ES" dirty="0"/>
              <a:t>Puedes crear alertas que se disparen cuando una métrica supera un umbral:</a:t>
            </a:r>
          </a:p>
          <a:p>
            <a:pPr lvl="1"/>
            <a:r>
              <a:rPr lang="es-ES" dirty="0"/>
              <a:t>En un panel, haz clic en </a:t>
            </a:r>
            <a:r>
              <a:rPr lang="es-ES" b="1" dirty="0"/>
              <a:t>"</a:t>
            </a:r>
            <a:r>
              <a:rPr lang="es-ES" b="1" dirty="0" err="1"/>
              <a:t>Edit</a:t>
            </a:r>
            <a:r>
              <a:rPr lang="es-ES" b="1" dirty="0"/>
              <a:t>" → "</a:t>
            </a:r>
            <a:r>
              <a:rPr lang="es-ES" b="1" dirty="0" err="1"/>
              <a:t>Alert</a:t>
            </a:r>
            <a:r>
              <a:rPr lang="es-ES" b="1" dirty="0"/>
              <a:t>"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Define la condición (ej. CPU &gt; 80%).</a:t>
            </a:r>
          </a:p>
          <a:p>
            <a:pPr lvl="1"/>
            <a:r>
              <a:rPr lang="es-ES" dirty="0"/>
              <a:t>Configura la notificación (</a:t>
            </a:r>
            <a:r>
              <a:rPr lang="es-ES" dirty="0" err="1"/>
              <a:t>Slack</a:t>
            </a:r>
            <a:r>
              <a:rPr lang="es-ES" dirty="0"/>
              <a:t>, email, etc.).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331E67D-3FAF-5F5E-B188-637F53768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886549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01B970-D38C-54A4-33A1-F08D78B67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Grafana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C554F7-8F77-D97E-C2A5-CF7FCDF629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Gestionar usuarios y permisos</a:t>
            </a:r>
          </a:p>
          <a:p>
            <a:r>
              <a:rPr lang="es-ES" dirty="0"/>
              <a:t>Si estás en equipo:</a:t>
            </a:r>
          </a:p>
          <a:p>
            <a:pPr lvl="1"/>
            <a:r>
              <a:rPr lang="es-ES" dirty="0"/>
              <a:t>Crea usuarios con roles (</a:t>
            </a:r>
            <a:r>
              <a:rPr lang="es-ES" dirty="0" err="1"/>
              <a:t>Viewer</a:t>
            </a:r>
            <a:r>
              <a:rPr lang="es-ES" dirty="0"/>
              <a:t>, Editor, </a:t>
            </a:r>
            <a:r>
              <a:rPr lang="es-ES" dirty="0" err="1"/>
              <a:t>Admin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Asigna permisos por </a:t>
            </a:r>
            <a:r>
              <a:rPr lang="es-ES" dirty="0" err="1"/>
              <a:t>dashboard</a:t>
            </a:r>
            <a:r>
              <a:rPr lang="es-ES" dirty="0"/>
              <a:t> o carpeta.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4BAD18F-3F71-0527-A7E5-0296C071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65095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0A3AE4D-FA6C-EC77-48AD-9D397B44419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cAdvisor</a:t>
            </a:r>
            <a:endParaRPr lang="es-E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BEC3A1D7-40E9-80B7-3CAE-4B94C75FFDC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25D298C-1E00-1697-675A-AD64A281C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493977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E3C68-6D15-753D-BF00-1C1EEF446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cAdvisor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1B508D4-4C06-2E26-7826-26156EBA21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ES" b="1" dirty="0" err="1"/>
              <a:t>cAdvisor</a:t>
            </a:r>
            <a:r>
              <a:rPr lang="es-ES" dirty="0"/>
              <a:t> (short </a:t>
            </a:r>
            <a:r>
              <a:rPr lang="es-ES" dirty="0" err="1"/>
              <a:t>for</a:t>
            </a:r>
            <a:r>
              <a:rPr lang="es-ES" dirty="0"/>
              <a:t> </a:t>
            </a:r>
            <a:r>
              <a:rPr lang="es-ES" i="1" dirty="0"/>
              <a:t>Container </a:t>
            </a:r>
            <a:r>
              <a:rPr lang="es-ES" i="1" dirty="0" err="1"/>
              <a:t>Advisor</a:t>
            </a:r>
            <a:r>
              <a:rPr lang="es-ES" dirty="0"/>
              <a:t>) es una herramienta desarrollada por Google que se utiliza para </a:t>
            </a:r>
            <a:r>
              <a:rPr lang="es-ES" b="1" dirty="0"/>
              <a:t>monitorear el rendimiento de contenedores Docker</a:t>
            </a:r>
            <a:r>
              <a:rPr lang="es-ES" dirty="0"/>
              <a:t> en tiempo real.</a:t>
            </a:r>
          </a:p>
          <a:p>
            <a:endParaRPr lang="es-ES" dirty="0"/>
          </a:p>
          <a:p>
            <a:pPr lvl="1"/>
            <a:r>
              <a:rPr lang="es-ES" dirty="0"/>
              <a:t>Recolecta métricas de uso de CPU, memoria, disco y red por contenedor.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Expone esas métricas en una interfaz web (http://localhost:8080) y en formato </a:t>
            </a:r>
            <a:r>
              <a:rPr lang="es-ES" dirty="0" err="1"/>
              <a:t>Prometheus</a:t>
            </a:r>
            <a:r>
              <a:rPr lang="es-ES" dirty="0"/>
              <a:t> (/</a:t>
            </a:r>
            <a:r>
              <a:rPr lang="es-ES" dirty="0" err="1"/>
              <a:t>metrics</a:t>
            </a:r>
            <a:r>
              <a:rPr lang="es-ES" dirty="0"/>
              <a:t>).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Permite visualizar qué contenedores están corriendo y cómo están consumiendo recursos.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5A0ED57-5FC4-FB2B-9A9E-B9A65287B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29701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EA8C0A-4507-50E9-1509-085FC6000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cAdvisor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782BAC3-99AA-942C-D23F-B91B00DB71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puede utilizar para usarlo con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:</a:t>
            </a:r>
          </a:p>
          <a:p>
            <a:pPr lvl="1"/>
            <a:r>
              <a:rPr lang="es-ES" dirty="0" err="1"/>
              <a:t>Prometheus</a:t>
            </a:r>
            <a:r>
              <a:rPr lang="es-ES" dirty="0"/>
              <a:t> puede recolectar las métricas que </a:t>
            </a:r>
            <a:r>
              <a:rPr lang="es-ES" dirty="0" err="1"/>
              <a:t>cAdvisor</a:t>
            </a:r>
            <a:r>
              <a:rPr lang="es-ES" dirty="0"/>
              <a:t> expone.</a:t>
            </a:r>
          </a:p>
          <a:p>
            <a:pPr lvl="1"/>
            <a:endParaRPr lang="es-ES" dirty="0"/>
          </a:p>
          <a:p>
            <a:pPr lvl="1"/>
            <a:r>
              <a:rPr lang="es-ES" dirty="0" err="1"/>
              <a:t>Grafana</a:t>
            </a:r>
            <a:r>
              <a:rPr lang="es-ES" dirty="0"/>
              <a:t> puede visualizarlas en </a:t>
            </a:r>
            <a:r>
              <a:rPr lang="es-ES" dirty="0" err="1"/>
              <a:t>dashboards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Es ideal para monitorear entornos Docker sin necesidad de instalar agentes en cada contenedor.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553C00-2B9E-1B94-476D-A7AB333F0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2278716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1CD4BCCE-C317-35B1-71A7-64B9ECE9A3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979011"/>
            <a:ext cx="9144000" cy="2387600"/>
          </a:xfrm>
        </p:spPr>
        <p:txBody>
          <a:bodyPr/>
          <a:lstStyle/>
          <a:p>
            <a:r>
              <a:rPr lang="es-ES" b="1" dirty="0"/>
              <a:t>Implementación de </a:t>
            </a:r>
            <a:r>
              <a:rPr lang="es-ES" b="1" dirty="0" err="1"/>
              <a:t>tracing</a:t>
            </a:r>
            <a:r>
              <a:rPr lang="es-ES" b="1" dirty="0"/>
              <a:t> distribuido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49F3396-CACC-3B75-2659-22DDA3F52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660775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62D135-5EF2-8C58-992A-E3F16D2B1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D879E3-EE7F-612E-22AF-136731F8D5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Jaeger</a:t>
            </a:r>
            <a:r>
              <a:rPr lang="es-ES" dirty="0"/>
              <a:t>:</a:t>
            </a:r>
          </a:p>
          <a:p>
            <a:pPr lvl="1"/>
            <a:r>
              <a:rPr lang="es-ES" dirty="0"/>
              <a:t>Herramienta de </a:t>
            </a:r>
            <a:r>
              <a:rPr lang="es-ES" b="1" dirty="0" err="1"/>
              <a:t>tracing</a:t>
            </a:r>
            <a:r>
              <a:rPr lang="es-ES" b="1" dirty="0"/>
              <a:t> distribuido</a:t>
            </a:r>
            <a:r>
              <a:rPr lang="es-ES" dirty="0"/>
              <a:t> desarrollada originalmente por Uber. </a:t>
            </a:r>
          </a:p>
          <a:p>
            <a:pPr lvl="1"/>
            <a:r>
              <a:rPr lang="es-ES" dirty="0"/>
              <a:t>Sirve para rastrear cómo fluyen las peticiones a través de los distintos servicios de tu sistema.</a:t>
            </a:r>
          </a:p>
          <a:p>
            <a:endParaRPr lang="es-ES" dirty="0"/>
          </a:p>
          <a:p>
            <a:r>
              <a:rPr lang="es-ES" dirty="0" err="1"/>
              <a:t>OpenTelemetry</a:t>
            </a:r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1AB7E8-5523-CBFC-5FB2-4B7F4523F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29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23725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CB6D0D7C-1036-7D45-BBE7-D206E6F270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863508"/>
            <a:ext cx="9144000" cy="2387600"/>
          </a:xfrm>
        </p:spPr>
        <p:txBody>
          <a:bodyPr/>
          <a:lstStyle/>
          <a:p>
            <a:r>
              <a:rPr lang="es-ES" b="1" dirty="0"/>
              <a:t>Monitorización del rendimiento en tiempo real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F8836D2-C858-3DC7-3B1E-D5D48D09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426037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28C53A09-60E7-946B-8DE8-DCDC5D3041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/>
              <a:t>Jaeger</a:t>
            </a:r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CF273C91-16C0-E37C-BE72-6CC9D56E8F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6743136-7527-3FE6-BD9F-7A4941BF5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30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256990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28FA2-53D9-6063-39DC-7ADC39D45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Jaeger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1C683F-EE4D-DCD3-5CED-973F68CDF6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b="1" dirty="0"/>
              <a:t>¿Para qué se usa?</a:t>
            </a:r>
          </a:p>
          <a:p>
            <a:pPr lvl="1"/>
            <a:r>
              <a:rPr lang="es-ES" dirty="0"/>
              <a:t>Ver cuánto tarda cada servicio en responder.</a:t>
            </a:r>
          </a:p>
          <a:p>
            <a:pPr lvl="1"/>
            <a:r>
              <a:rPr lang="es-ES" dirty="0"/>
              <a:t>Detectar cuellos de botella o errores en la cadena de llamadas.</a:t>
            </a:r>
          </a:p>
          <a:p>
            <a:pPr lvl="1"/>
            <a:r>
              <a:rPr lang="es-ES" dirty="0"/>
              <a:t>Visualizar el recorrido completo de una petición (por ejemplo, desde el </a:t>
            </a:r>
            <a:r>
              <a:rPr lang="es-ES" dirty="0" err="1"/>
              <a:t>frontend</a:t>
            </a:r>
            <a:r>
              <a:rPr lang="es-ES" dirty="0"/>
              <a:t> hasta la base de datos).</a:t>
            </a:r>
          </a:p>
          <a:p>
            <a:pPr lvl="1"/>
            <a:endParaRPr lang="es-ES" dirty="0"/>
          </a:p>
          <a:p>
            <a:r>
              <a:rPr lang="es-ES" b="1" dirty="0"/>
              <a:t>¿Cómo funciona?</a:t>
            </a:r>
          </a:p>
          <a:p>
            <a:pPr lvl="1"/>
            <a:r>
              <a:rPr lang="es-ES" dirty="0"/>
              <a:t>Cada servicio genera "</a:t>
            </a:r>
            <a:r>
              <a:rPr lang="es-ES" dirty="0" err="1"/>
              <a:t>spans</a:t>
            </a:r>
            <a:r>
              <a:rPr lang="es-ES" dirty="0"/>
              <a:t>" (fragmentos de trazas).</a:t>
            </a:r>
          </a:p>
          <a:p>
            <a:pPr lvl="1"/>
            <a:r>
              <a:rPr lang="es-ES" dirty="0"/>
              <a:t>Jaeger recolecta esos </a:t>
            </a:r>
            <a:r>
              <a:rPr lang="es-ES" dirty="0" err="1"/>
              <a:t>spans</a:t>
            </a:r>
            <a:r>
              <a:rPr lang="es-ES" dirty="0"/>
              <a:t> y los muestra en una interfaz web.</a:t>
            </a:r>
          </a:p>
          <a:p>
            <a:pPr lvl="1"/>
            <a:r>
              <a:rPr lang="es-ES" dirty="0"/>
              <a:t>Puedes ver gráficos de tiempo, dependencias entre servicios, y más.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8BAACACD-F107-2433-9748-433F2B0F3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60119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B29AEA81-2CBB-B62D-E152-5D25A726D7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dirty="0" err="1"/>
              <a:t>OpenTelemetry</a:t>
            </a:r>
            <a:endParaRPr lang="es-ES" dirty="0"/>
          </a:p>
        </p:txBody>
      </p:sp>
      <p:sp>
        <p:nvSpPr>
          <p:cNvPr id="6" name="Subtítulo 5">
            <a:extLst>
              <a:ext uri="{FF2B5EF4-FFF2-40B4-BE49-F238E27FC236}">
                <a16:creationId xmlns:a16="http://schemas.microsoft.com/office/drawing/2014/main" id="{5070E4C1-DA6C-49A5-5B0F-66323467C1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69B1153-A844-2E13-1D78-7E472C9B1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32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2163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F1BB70-3CB4-6681-5A50-0FD0EFBB2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OpenTelemetry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D1C44DA-2862-F219-910E-354E583A4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0208" cy="4782565"/>
          </a:xfrm>
        </p:spPr>
        <p:txBody>
          <a:bodyPr>
            <a:normAutofit/>
          </a:bodyPr>
          <a:lstStyle/>
          <a:p>
            <a:r>
              <a:rPr lang="es-ES" b="1" dirty="0" err="1"/>
              <a:t>OpenTelemetry</a:t>
            </a:r>
            <a:r>
              <a:rPr lang="es-ES" dirty="0"/>
              <a:t> es un </a:t>
            </a:r>
            <a:r>
              <a:rPr lang="es-ES" b="1" dirty="0" err="1"/>
              <a:t>framework</a:t>
            </a:r>
            <a:r>
              <a:rPr lang="es-ES" b="1" dirty="0"/>
              <a:t> abierto y estandarizado</a:t>
            </a:r>
            <a:r>
              <a:rPr lang="es-ES" dirty="0"/>
              <a:t> para recolectar datos de </a:t>
            </a:r>
            <a:r>
              <a:rPr lang="es-ES" dirty="0" err="1"/>
              <a:t>observabilidad</a:t>
            </a:r>
            <a:r>
              <a:rPr lang="es-ES" dirty="0"/>
              <a:t>: </a:t>
            </a:r>
          </a:p>
          <a:p>
            <a:pPr lvl="1"/>
            <a:r>
              <a:rPr lang="es-ES" b="1" dirty="0"/>
              <a:t>traces, </a:t>
            </a:r>
          </a:p>
          <a:p>
            <a:pPr lvl="1"/>
            <a:r>
              <a:rPr lang="es-ES" b="1" dirty="0" err="1"/>
              <a:t>metrics</a:t>
            </a:r>
            <a:r>
              <a:rPr lang="es-ES" b="1" dirty="0"/>
              <a:t> </a:t>
            </a:r>
          </a:p>
          <a:p>
            <a:pPr lvl="1"/>
            <a:r>
              <a:rPr lang="es-ES" b="1" dirty="0"/>
              <a:t>y logs</a:t>
            </a:r>
            <a:r>
              <a:rPr lang="es-ES" dirty="0"/>
              <a:t>.</a:t>
            </a:r>
          </a:p>
          <a:p>
            <a:pPr lvl="1"/>
            <a:endParaRPr lang="es-ES" dirty="0"/>
          </a:p>
          <a:p>
            <a:r>
              <a:rPr lang="es-ES" b="1" dirty="0"/>
              <a:t>¿Qué hace?</a:t>
            </a:r>
          </a:p>
          <a:p>
            <a:pPr lvl="1"/>
            <a:r>
              <a:rPr lang="es-ES" dirty="0"/>
              <a:t>Proporciona </a:t>
            </a:r>
            <a:r>
              <a:rPr lang="es-ES" dirty="0" err="1"/>
              <a:t>SDKs</a:t>
            </a:r>
            <a:r>
              <a:rPr lang="es-ES" dirty="0"/>
              <a:t> para múltiples lenguajes (Java, Python, </a:t>
            </a:r>
            <a:r>
              <a:rPr lang="es-ES" dirty="0" err="1"/>
              <a:t>Go</a:t>
            </a:r>
            <a:r>
              <a:rPr lang="es-ES" dirty="0"/>
              <a:t>, etc.).</a:t>
            </a:r>
          </a:p>
          <a:p>
            <a:pPr lvl="1"/>
            <a:r>
              <a:rPr lang="es-ES" dirty="0"/>
              <a:t>Te permite instrumentar tu código para generar métricas y trazas.</a:t>
            </a:r>
          </a:p>
          <a:p>
            <a:pPr lvl="1"/>
            <a:r>
              <a:rPr lang="es-ES" dirty="0"/>
              <a:t>Envía esos datos a herramientas como Jaeger, </a:t>
            </a:r>
            <a:r>
              <a:rPr lang="es-ES" dirty="0" err="1"/>
              <a:t>Prometheus</a:t>
            </a:r>
            <a:r>
              <a:rPr lang="es-ES" dirty="0"/>
              <a:t>, </a:t>
            </a:r>
            <a:r>
              <a:rPr lang="es-ES" dirty="0" err="1"/>
              <a:t>Grafana</a:t>
            </a:r>
            <a:r>
              <a:rPr lang="es-ES" dirty="0"/>
              <a:t>, </a:t>
            </a:r>
            <a:r>
              <a:rPr lang="es-ES" dirty="0" err="1"/>
              <a:t>Zipkin</a:t>
            </a:r>
            <a:r>
              <a:rPr lang="es-ES" dirty="0"/>
              <a:t>, etc.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5BAB1CD6-B9BF-F2BB-45C1-290A69F06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33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479290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275A70-0C90-5A18-A086-DFF34A25D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 err="1"/>
              <a:t>OpenTelemetry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E16C27B-E8DD-E1F0-0A19-B4FA01C18B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b="1" dirty="0"/>
              <a:t>¿Cómo se relacionan Jaeger y </a:t>
            </a:r>
            <a:r>
              <a:rPr lang="es-ES" b="1" dirty="0" err="1"/>
              <a:t>OpenTelemetry</a:t>
            </a:r>
            <a:r>
              <a:rPr lang="es-ES" b="1" dirty="0"/>
              <a:t>?</a:t>
            </a:r>
          </a:p>
          <a:p>
            <a:pPr lvl="1"/>
            <a:r>
              <a:rPr lang="es-ES" b="1" dirty="0" err="1"/>
              <a:t>OpenTelemetry</a:t>
            </a:r>
            <a:r>
              <a:rPr lang="es-ES" b="1" dirty="0"/>
              <a:t> genera los datos</a:t>
            </a:r>
            <a:r>
              <a:rPr lang="es-ES" dirty="0"/>
              <a:t> (trazas, métricas).</a:t>
            </a:r>
          </a:p>
          <a:p>
            <a:pPr lvl="1"/>
            <a:r>
              <a:rPr lang="es-ES" b="1" dirty="0"/>
              <a:t>Jaeger los visualiza</a:t>
            </a:r>
            <a:r>
              <a:rPr lang="es-ES" dirty="0"/>
              <a:t> (trazas).</a:t>
            </a:r>
          </a:p>
          <a:p>
            <a:pPr lvl="1"/>
            <a:r>
              <a:rPr lang="es-ES" dirty="0"/>
              <a:t>Puedes usar </a:t>
            </a:r>
            <a:r>
              <a:rPr lang="es-ES" dirty="0" err="1"/>
              <a:t>OpenTelemetry</a:t>
            </a:r>
            <a:r>
              <a:rPr lang="es-ES" dirty="0"/>
              <a:t> para enviar trazas a Jaeger, métricas a </a:t>
            </a:r>
            <a:r>
              <a:rPr lang="es-ES" dirty="0" err="1"/>
              <a:t>Prometheus</a:t>
            </a:r>
            <a:r>
              <a:rPr lang="es-ES" dirty="0"/>
              <a:t>, y logs a otros sistemas.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2A19D5E-2835-3F05-2350-F220AEE6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C50BF-3A9D-4B62-9482-23DFD07EAA37}" type="slidenum">
              <a:rPr lang="es-ES" smtClean="0"/>
              <a:t>34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589296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E6DF9A86-F709-7579-A18C-B73858B1B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>
            <a:normAutofit/>
          </a:bodyPr>
          <a:lstStyle/>
          <a:p>
            <a:r>
              <a:rPr lang="es-ES" b="1" dirty="0"/>
              <a:t>Gestión de logs en entornos distribuidos</a:t>
            </a:r>
          </a:p>
        </p:txBody>
      </p:sp>
    </p:spTree>
    <p:extLst>
      <p:ext uri="{BB962C8B-B14F-4D97-AF65-F5344CB8AC3E}">
        <p14:creationId xmlns:p14="http://schemas.microsoft.com/office/powerpoint/2010/main" val="127733678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79E4B-25C9-7D43-C7F6-D102A2C6B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1EEBED-E8D4-827F-44A8-51B311C430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654364" cy="4667250"/>
          </a:xfrm>
        </p:spPr>
        <p:txBody>
          <a:bodyPr>
            <a:normAutofit lnSpcReduction="10000"/>
          </a:bodyPr>
          <a:lstStyle/>
          <a:p>
            <a:r>
              <a:rPr lang="es-ES" b="1" dirty="0" err="1"/>
              <a:t>Fluentd</a:t>
            </a:r>
            <a:r>
              <a:rPr lang="es-ES" dirty="0"/>
              <a:t> es un colector de logs de código abierto que:</a:t>
            </a:r>
          </a:p>
          <a:p>
            <a:pPr lvl="1"/>
            <a:r>
              <a:rPr lang="es-ES" dirty="0"/>
              <a:t>Recolecta logs desde múltiples fuentes (archivos, </a:t>
            </a:r>
            <a:r>
              <a:rPr lang="es-ES" dirty="0" err="1"/>
              <a:t>syslog</a:t>
            </a:r>
            <a:r>
              <a:rPr lang="es-ES" dirty="0"/>
              <a:t>, </a:t>
            </a:r>
            <a:r>
              <a:rPr lang="es-ES" dirty="0" err="1"/>
              <a:t>stdout</a:t>
            </a:r>
            <a:r>
              <a:rPr lang="es-ES" dirty="0"/>
              <a:t>, etc.)</a:t>
            </a:r>
          </a:p>
          <a:p>
            <a:pPr lvl="1"/>
            <a:r>
              <a:rPr lang="es-ES" dirty="0"/>
              <a:t>Los transforma y filtra (formato, etiquetas, niveles)</a:t>
            </a:r>
          </a:p>
          <a:p>
            <a:pPr lvl="1"/>
            <a:r>
              <a:rPr lang="es-ES" dirty="0"/>
              <a:t>Los reenvía a destinos como </a:t>
            </a:r>
            <a:r>
              <a:rPr lang="es-ES" dirty="0" err="1"/>
              <a:t>Elasticsearch</a:t>
            </a:r>
            <a:r>
              <a:rPr lang="es-ES" dirty="0"/>
              <a:t>, Kafka, S3, etc.</a:t>
            </a:r>
          </a:p>
          <a:p>
            <a:pPr lvl="1"/>
            <a:r>
              <a:rPr lang="es-ES" dirty="0"/>
              <a:t>Es parte de la </a:t>
            </a:r>
            <a:r>
              <a:rPr lang="es-ES" b="1" dirty="0"/>
              <a:t>Cloud Native Computing </a:t>
            </a:r>
            <a:r>
              <a:rPr lang="es-ES" b="1" dirty="0" err="1"/>
              <a:t>Foundation</a:t>
            </a:r>
            <a:r>
              <a:rPr lang="es-ES" b="1" dirty="0"/>
              <a:t> (CNCF)</a:t>
            </a:r>
            <a:r>
              <a:rPr lang="es-ES" dirty="0"/>
              <a:t> y se usa en producción por empresas como Amazon, Microsoft y Google.</a:t>
            </a:r>
          </a:p>
          <a:p>
            <a:endParaRPr lang="es-ES" dirty="0"/>
          </a:p>
          <a:p>
            <a:r>
              <a:rPr lang="es-ES" b="1" dirty="0" err="1"/>
              <a:t>Elasticsearch</a:t>
            </a:r>
            <a:endParaRPr lang="es-ES" b="1" dirty="0"/>
          </a:p>
          <a:p>
            <a:pPr lvl="1"/>
            <a:r>
              <a:rPr lang="es-ES" dirty="0"/>
              <a:t>Es un motor de búsqueda y análisis de texto distribuido que:</a:t>
            </a:r>
          </a:p>
          <a:p>
            <a:pPr lvl="2"/>
            <a:r>
              <a:rPr lang="es-ES" dirty="0"/>
              <a:t>Indexa logs en tiempo real</a:t>
            </a:r>
          </a:p>
          <a:p>
            <a:pPr lvl="2"/>
            <a:r>
              <a:rPr lang="es-ES" dirty="0"/>
              <a:t>Permite búsquedas complejas y agregaciones</a:t>
            </a:r>
          </a:p>
          <a:p>
            <a:pPr lvl="2"/>
            <a:r>
              <a:rPr lang="es-ES" dirty="0"/>
              <a:t>Se integra con </a:t>
            </a:r>
            <a:r>
              <a:rPr lang="es-ES" b="1" dirty="0" err="1"/>
              <a:t>Kibana</a:t>
            </a:r>
            <a:r>
              <a:rPr lang="es-ES" dirty="0"/>
              <a:t> para visualización</a:t>
            </a:r>
          </a:p>
          <a:p>
            <a:endParaRPr lang="es-E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7CB27B5-58EB-82E8-0EA2-4EEA3E5D9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19371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5C8CF6-0607-2270-5198-4D0DC4734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Integración </a:t>
            </a:r>
            <a:r>
              <a:rPr lang="es-ES" dirty="0" err="1"/>
              <a:t>Fluentd</a:t>
            </a:r>
            <a:r>
              <a:rPr lang="es-ES" dirty="0"/>
              <a:t> y </a:t>
            </a:r>
            <a:r>
              <a:rPr lang="es-ES" dirty="0" err="1"/>
              <a:t>Elasticsearch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CCFAB9-E187-2871-F136-ACAD37B405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 err="1"/>
              <a:t>Fluentd</a:t>
            </a:r>
            <a:r>
              <a:rPr lang="es-ES" dirty="0"/>
              <a:t> recolecta los logs del servicio C++ (por ejemplo, desde archivos generados por </a:t>
            </a:r>
            <a:r>
              <a:rPr lang="es-ES" dirty="0" err="1"/>
              <a:t>spdlog</a:t>
            </a:r>
            <a:r>
              <a:rPr lang="es-ES" dirty="0"/>
              <a:t>, </a:t>
            </a:r>
            <a:r>
              <a:rPr lang="es-ES" dirty="0" err="1"/>
              <a:t>Boost.Log</a:t>
            </a:r>
            <a:r>
              <a:rPr lang="es-ES" dirty="0"/>
              <a:t>, etc.)</a:t>
            </a:r>
          </a:p>
          <a:p>
            <a:endParaRPr lang="es-ES" dirty="0"/>
          </a:p>
          <a:p>
            <a:r>
              <a:rPr lang="es-ES" dirty="0"/>
              <a:t>Los transforma (añade etiquetas, convierte a JSON, etc.)</a:t>
            </a:r>
          </a:p>
          <a:p>
            <a:endParaRPr lang="es-ES" dirty="0"/>
          </a:p>
          <a:p>
            <a:r>
              <a:rPr lang="es-ES" dirty="0"/>
              <a:t>Los envía a </a:t>
            </a:r>
            <a:r>
              <a:rPr lang="es-ES" dirty="0" err="1"/>
              <a:t>Elasticsearch</a:t>
            </a:r>
            <a:r>
              <a:rPr lang="es-ES" dirty="0"/>
              <a:t>, donde se almacenan e indexan</a:t>
            </a:r>
          </a:p>
          <a:p>
            <a:endParaRPr lang="es-ES" dirty="0"/>
          </a:p>
          <a:p>
            <a:r>
              <a:rPr lang="es-ES" dirty="0" err="1"/>
              <a:t>Kibana</a:t>
            </a:r>
            <a:r>
              <a:rPr lang="es-ES" dirty="0"/>
              <a:t> (opcional) los visualiza en </a:t>
            </a:r>
            <a:r>
              <a:rPr lang="es-ES" dirty="0" err="1"/>
              <a:t>dashboards</a:t>
            </a:r>
            <a:r>
              <a:rPr lang="es-ES" dirty="0"/>
              <a:t> interactivos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8164187-0245-FE0D-7AE3-5D46E3BDE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47031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45FB2C-AD04-14DF-FC7D-9A9BCB11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Instalación en Docker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C06CB6A-3ADE-ACA9-332A-44B67F3CD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 err="1"/>
              <a:t>Fluentd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docker run -d -p 24224:24224 -p 24224:24224/</a:t>
            </a:r>
            <a:r>
              <a:rPr lang="en-US" dirty="0" err="1"/>
              <a:t>udp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fluent.conf</a:t>
            </a:r>
            <a:r>
              <a:rPr lang="en-US" dirty="0"/>
              <a:t>:/</a:t>
            </a:r>
            <a:r>
              <a:rPr lang="en-US" dirty="0" err="1"/>
              <a:t>fluentd</a:t>
            </a:r>
            <a:r>
              <a:rPr lang="en-US" dirty="0"/>
              <a:t>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fluent.conf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fluent/</a:t>
            </a:r>
            <a:r>
              <a:rPr lang="en-US" dirty="0" err="1"/>
              <a:t>fluentd</a:t>
            </a:r>
            <a:endParaRPr lang="en-US" dirty="0"/>
          </a:p>
          <a:p>
            <a:endParaRPr lang="en-US" dirty="0"/>
          </a:p>
          <a:p>
            <a:r>
              <a:rPr lang="en-US" b="1" dirty="0"/>
              <a:t>Elasticsearch</a:t>
            </a:r>
          </a:p>
          <a:p>
            <a:pPr marL="457200" lvl="1" indent="0">
              <a:buNone/>
            </a:pPr>
            <a:r>
              <a:rPr lang="en-US" dirty="0"/>
              <a:t>docker run -d -p 9200:9200 -p 9300:9300 \</a:t>
            </a:r>
          </a:p>
          <a:p>
            <a:pPr marL="457200" lvl="1" indent="0">
              <a:buNone/>
            </a:pPr>
            <a:r>
              <a:rPr lang="en-US" dirty="0"/>
              <a:t>  -e "</a:t>
            </a:r>
            <a:r>
              <a:rPr lang="en-US" dirty="0" err="1"/>
              <a:t>discovery.type</a:t>
            </a:r>
            <a:r>
              <a:rPr lang="en-US" dirty="0"/>
              <a:t>=single-node" \</a:t>
            </a:r>
          </a:p>
          <a:p>
            <a:pPr marL="457200" lvl="1" indent="0">
              <a:buNone/>
            </a:pPr>
            <a:r>
              <a:rPr lang="en-US" dirty="0"/>
              <a:t>  elasticsearch:8.12.0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C85A0BE-EBCD-9C34-7BE5-63A6993AE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37238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06AF98-3A66-29CE-483D-4CBE8EE5E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 puede auditar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4C5EF22-D957-CCFA-8A91-B434AF991E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Accesos a </a:t>
            </a:r>
            <a:r>
              <a:rPr lang="es-ES" dirty="0" err="1"/>
              <a:t>endpoints</a:t>
            </a:r>
            <a:endParaRPr lang="es-ES" dirty="0"/>
          </a:p>
          <a:p>
            <a:r>
              <a:rPr lang="es-ES" dirty="0"/>
              <a:t>Errores HTTP</a:t>
            </a:r>
          </a:p>
          <a:p>
            <a:r>
              <a:rPr lang="es-ES" dirty="0" err="1"/>
              <a:t>IPs</a:t>
            </a:r>
            <a:r>
              <a:rPr lang="es-ES" dirty="0"/>
              <a:t> de origen</a:t>
            </a:r>
          </a:p>
          <a:p>
            <a:r>
              <a:rPr lang="es-ES" dirty="0"/>
              <a:t>Usuarios autenticados</a:t>
            </a:r>
          </a:p>
          <a:p>
            <a:r>
              <a:rPr lang="es-ES" dirty="0"/>
              <a:t>Cambios en datos sensibles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699DE7F-428A-A0DD-EA31-CB50D668E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A0B7A9-3FAC-4523-93F5-549EB9982FEE}" type="slidenum">
              <a:rPr lang="es-ES" smtClean="0"/>
              <a:t>39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92512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A638EDA-24E0-98F3-D3EE-80FBD1C29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Herramientas / Métricas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81C05A1-F8FD-BD0B-824C-596A85B03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11697"/>
          </a:xfrm>
        </p:spPr>
        <p:txBody>
          <a:bodyPr>
            <a:normAutofit lnSpcReduction="10000"/>
          </a:bodyPr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r>
              <a:rPr lang="es-ES" dirty="0"/>
              <a:t> y </a:t>
            </a:r>
            <a:r>
              <a:rPr lang="es-ES" dirty="0" err="1"/>
              <a:t>Grafana</a:t>
            </a:r>
            <a:r>
              <a:rPr lang="es-ES" dirty="0"/>
              <a:t> para la recolección y visualización de métricas 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7F8A81F-CE5A-8995-A6A2-C46C66073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4</a:t>
            </a:fld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D1F814E-788D-B31C-B282-4F2D0FFF13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277" y="2894477"/>
            <a:ext cx="9553112" cy="3365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71714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4">
            <a:extLst>
              <a:ext uri="{FF2B5EF4-FFF2-40B4-BE49-F238E27FC236}">
                <a16:creationId xmlns:a16="http://schemas.microsoft.com/office/drawing/2014/main" id="{EE707F2A-C907-0152-B3D2-CBEAE01C2B5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ES" b="1" dirty="0" err="1"/>
              <a:t>Prometheus</a:t>
            </a:r>
            <a:endParaRPr lang="es-ES" b="1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E1C59AF-1107-DA8C-3A42-6FF2CB919F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5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03839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5A8D99-EA6F-7027-51AF-8254C601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D1C33E7-447C-6FA3-0AC3-F08123577F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b="1" dirty="0" err="1"/>
              <a:t>Prometheus</a:t>
            </a:r>
            <a:r>
              <a:rPr lang="es-ES" dirty="0"/>
              <a:t> es una herramienta de </a:t>
            </a:r>
            <a:r>
              <a:rPr lang="es-ES" b="1" dirty="0"/>
              <a:t>monitorización y alertas</a:t>
            </a:r>
            <a:r>
              <a:rPr lang="es-ES" dirty="0"/>
              <a:t> muy potente, ampliamente usada en entornos DevOps, microservicios y sistemas distribuidos. </a:t>
            </a:r>
          </a:p>
          <a:p>
            <a:endParaRPr lang="es-ES" dirty="0"/>
          </a:p>
          <a:p>
            <a:r>
              <a:rPr lang="es-ES" b="1" dirty="0"/>
              <a:t>Es gratuita y de código abierto</a:t>
            </a:r>
            <a:r>
              <a:rPr lang="es-ES" dirty="0"/>
              <a:t> bajo licencia Apache 2.0.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es un sistema que </a:t>
            </a:r>
            <a:r>
              <a:rPr lang="es-ES" b="1" dirty="0"/>
              <a:t>recolecta, almacena y consulta de métricas en formato de series temporales</a:t>
            </a:r>
            <a:r>
              <a:rPr lang="es-ES" dirty="0"/>
              <a:t>. Esto significa que guarda datos como “uso de CPU”, “latencia de red” o “número de peticiones” junto con una marca de tiempo, lo que permite analizar el comportamiento de tus servicios a lo largo del tiempo.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E084EA0-3A4F-A4D8-4675-BA179DD3D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6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67300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6E0BD2-FCC3-04BA-A0FC-2EF02102D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¿Para que sirve?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9E14EB7-9FC9-69FF-7077-7D6050F798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s-ES" b="1" dirty="0" err="1"/>
              <a:t>Prometheus</a:t>
            </a:r>
            <a:r>
              <a:rPr lang="es-ES" dirty="0"/>
              <a:t> permite:</a:t>
            </a:r>
          </a:p>
          <a:p>
            <a:r>
              <a:rPr lang="es-ES" b="1" dirty="0"/>
              <a:t>Monitorear servicios web, </a:t>
            </a:r>
            <a:r>
              <a:rPr lang="es-ES" b="1" dirty="0" err="1"/>
              <a:t>APIs</a:t>
            </a:r>
            <a:r>
              <a:rPr lang="es-ES" b="1" dirty="0"/>
              <a:t>, bases de datos, servidores, contenedores, etc.</a:t>
            </a:r>
            <a:endParaRPr lang="es-ES" dirty="0"/>
          </a:p>
          <a:p>
            <a:r>
              <a:rPr lang="es-ES" b="1" dirty="0"/>
              <a:t>Configurar alertas automáticas</a:t>
            </a:r>
            <a:r>
              <a:rPr lang="es-ES" dirty="0"/>
              <a:t> cuando algo falla o se sale de rango.</a:t>
            </a:r>
          </a:p>
          <a:p>
            <a:r>
              <a:rPr lang="es-ES" b="1" dirty="0"/>
              <a:t>Visualizar métricas en tiempo real</a:t>
            </a:r>
            <a:r>
              <a:rPr lang="es-ES" dirty="0"/>
              <a:t> (especialmente junto a </a:t>
            </a:r>
            <a:r>
              <a:rPr lang="es-ES" dirty="0" err="1"/>
              <a:t>Grafana</a:t>
            </a:r>
            <a:r>
              <a:rPr lang="es-ES" dirty="0"/>
              <a:t>).</a:t>
            </a:r>
          </a:p>
          <a:p>
            <a:r>
              <a:rPr lang="es-ES" b="1" dirty="0"/>
              <a:t>Diagnosticar problemas de rendimiento</a:t>
            </a:r>
            <a:r>
              <a:rPr lang="es-ES" dirty="0"/>
              <a:t> antes de que afecten al usuario.</a:t>
            </a:r>
          </a:p>
          <a:p>
            <a:r>
              <a:rPr lang="es-ES" b="1" dirty="0"/>
              <a:t>Integrarse con </a:t>
            </a:r>
            <a:r>
              <a:rPr lang="es-ES" b="1" dirty="0" err="1"/>
              <a:t>exporters</a:t>
            </a:r>
            <a:r>
              <a:rPr lang="es-ES" dirty="0"/>
              <a:t> para MySQL, Redis, Node.js, Docker, etc.</a:t>
            </a:r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7E3579F-E8D0-09C6-FB37-E0F6B9875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7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54876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E95AA3-9E9B-26EB-63B9-7E4651EA0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573" y="18255"/>
            <a:ext cx="10515600" cy="867269"/>
          </a:xfrm>
        </p:spPr>
        <p:txBody>
          <a:bodyPr/>
          <a:lstStyle/>
          <a:p>
            <a:r>
              <a:rPr lang="es-ES" dirty="0"/>
              <a:t>Instalación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4F57F89-7144-DD2D-2328-1C15172EB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642" y="1232034"/>
            <a:ext cx="10728158" cy="4944929"/>
          </a:xfrm>
        </p:spPr>
        <p:txBody>
          <a:bodyPr>
            <a:normAutofit fontScale="92500" lnSpcReduction="10000"/>
          </a:bodyPr>
          <a:lstStyle/>
          <a:p>
            <a:r>
              <a:rPr lang="es-ES" dirty="0"/>
              <a:t>En </a:t>
            </a:r>
            <a:r>
              <a:rPr lang="es-ES" b="1" dirty="0"/>
              <a:t>Windows</a:t>
            </a:r>
          </a:p>
          <a:p>
            <a:pPr lvl="1"/>
            <a:r>
              <a:rPr lang="es-ES" dirty="0"/>
              <a:t>Descarga el binario desde </a:t>
            </a:r>
            <a:r>
              <a:rPr lang="es-ES" dirty="0">
                <a:hlinkClick r:id="rId2"/>
              </a:rPr>
              <a:t>https://prometheus.io/download/</a:t>
            </a:r>
            <a:endParaRPr lang="es-ES" dirty="0"/>
          </a:p>
          <a:p>
            <a:pPr lvl="1"/>
            <a:endParaRPr lang="es-ES" dirty="0"/>
          </a:p>
          <a:p>
            <a:pPr lvl="1"/>
            <a:r>
              <a:rPr lang="es-ES" dirty="0"/>
              <a:t>Extrae el archivo ZIP</a:t>
            </a:r>
          </a:p>
          <a:p>
            <a:pPr lvl="1"/>
            <a:endParaRPr lang="es-ES" dirty="0"/>
          </a:p>
          <a:p>
            <a:pPr lvl="1"/>
            <a:r>
              <a:rPr lang="es-ES" dirty="0"/>
              <a:t>Ejecuta prometheus.exe con el archivo de configuración </a:t>
            </a:r>
            <a:r>
              <a:rPr lang="es-ES" dirty="0" err="1"/>
              <a:t>prometheus.yml</a:t>
            </a:r>
            <a:endParaRPr lang="es-ES" dirty="0"/>
          </a:p>
          <a:p>
            <a:pPr lvl="1"/>
            <a:endParaRPr lang="es-ES" dirty="0"/>
          </a:p>
          <a:p>
            <a:r>
              <a:rPr lang="es-ES" dirty="0"/>
              <a:t>En </a:t>
            </a:r>
            <a:r>
              <a:rPr lang="es-ES" b="1" dirty="0"/>
              <a:t>Docker</a:t>
            </a:r>
            <a:r>
              <a:rPr lang="es-ES" dirty="0"/>
              <a:t>:</a:t>
            </a:r>
          </a:p>
          <a:p>
            <a:pPr marL="457200" lvl="1" indent="0">
              <a:buNone/>
            </a:pPr>
            <a:r>
              <a:rPr lang="en-US" dirty="0"/>
              <a:t>docker run -d --name </a:t>
            </a:r>
            <a:r>
              <a:rPr lang="en-US" dirty="0" err="1"/>
              <a:t>prometheus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-p 9090:9090 \</a:t>
            </a:r>
          </a:p>
          <a:p>
            <a:pPr marL="457200" lvl="1" indent="0">
              <a:buNone/>
            </a:pPr>
            <a:r>
              <a:rPr lang="en-US" dirty="0"/>
              <a:t>  -v /path/to/</a:t>
            </a:r>
            <a:r>
              <a:rPr lang="en-US" dirty="0" err="1"/>
              <a:t>prometheus.yml</a:t>
            </a:r>
            <a:r>
              <a:rPr lang="en-US" dirty="0"/>
              <a:t>:/</a:t>
            </a:r>
            <a:r>
              <a:rPr lang="en-US" dirty="0" err="1"/>
              <a:t>etc</a:t>
            </a:r>
            <a:r>
              <a:rPr lang="en-US" dirty="0"/>
              <a:t>/</a:t>
            </a:r>
            <a:r>
              <a:rPr lang="en-US" dirty="0" err="1"/>
              <a:t>prometheus</a:t>
            </a:r>
            <a:r>
              <a:rPr lang="en-US" dirty="0"/>
              <a:t>/</a:t>
            </a:r>
            <a:r>
              <a:rPr lang="en-US" dirty="0" err="1"/>
              <a:t>prometheus.yml</a:t>
            </a:r>
            <a:r>
              <a:rPr lang="en-US" dirty="0"/>
              <a:t> \</a:t>
            </a:r>
          </a:p>
          <a:p>
            <a:pPr marL="457200" lvl="1" indent="0">
              <a:buNone/>
            </a:pPr>
            <a:r>
              <a:rPr lang="en-US" dirty="0"/>
              <a:t>  </a:t>
            </a:r>
            <a:r>
              <a:rPr lang="en-US" b="1" dirty="0"/>
              <a:t>prom/</a:t>
            </a:r>
            <a:r>
              <a:rPr lang="en-US" b="1" dirty="0" err="1"/>
              <a:t>prometheus</a:t>
            </a:r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pPr lvl="1"/>
            <a:r>
              <a:rPr lang="en-US" dirty="0">
                <a:hlinkClick r:id="rId3"/>
              </a:rPr>
              <a:t>http://localhost:9090</a:t>
            </a:r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b="1" dirty="0"/>
          </a:p>
          <a:p>
            <a:endParaRPr lang="es-ES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DD70639-9BA8-8E56-6796-D29BBEF11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8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299875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8E37A0F-80E0-A2B1-CA94-A4742857C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Uso de </a:t>
            </a:r>
            <a:r>
              <a:rPr lang="es-ES" dirty="0" err="1"/>
              <a:t>prometheus</a:t>
            </a:r>
            <a:endParaRPr lang="es-ES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B8EB37A-C1D5-7BF2-ACE1-DB66A74A9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ES" dirty="0"/>
              <a:t>Tu aplicación expone métricas en un </a:t>
            </a:r>
            <a:r>
              <a:rPr lang="es-ES" dirty="0" err="1"/>
              <a:t>endpoint</a:t>
            </a:r>
            <a:r>
              <a:rPr lang="es-ES" dirty="0"/>
              <a:t> tipo </a:t>
            </a:r>
            <a:r>
              <a:rPr lang="es-ES" b="1" dirty="0"/>
              <a:t>/</a:t>
            </a:r>
            <a:r>
              <a:rPr lang="es-ES" b="1" dirty="0" err="1"/>
              <a:t>metrics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 err="1"/>
              <a:t>Prometheus</a:t>
            </a:r>
            <a:r>
              <a:rPr lang="es-ES" dirty="0"/>
              <a:t> consulta ese </a:t>
            </a:r>
            <a:r>
              <a:rPr lang="es-ES" dirty="0" err="1"/>
              <a:t>endpoint</a:t>
            </a:r>
            <a:r>
              <a:rPr lang="es-ES" dirty="0"/>
              <a:t> cada X segundos.</a:t>
            </a:r>
          </a:p>
          <a:p>
            <a:endParaRPr lang="es-ES" dirty="0"/>
          </a:p>
          <a:p>
            <a:r>
              <a:rPr lang="es-ES" dirty="0"/>
              <a:t>Guarda los datos en su base de </a:t>
            </a:r>
            <a:r>
              <a:rPr lang="es-ES" b="1" dirty="0"/>
              <a:t>series temporales</a:t>
            </a:r>
            <a:r>
              <a:rPr lang="es-ES" dirty="0"/>
              <a:t>.</a:t>
            </a:r>
          </a:p>
          <a:p>
            <a:endParaRPr lang="es-ES" dirty="0"/>
          </a:p>
          <a:p>
            <a:r>
              <a:rPr lang="es-ES" dirty="0"/>
              <a:t>Puedes hacer consultas con </a:t>
            </a:r>
            <a:r>
              <a:rPr lang="es-ES" b="1" dirty="0" err="1"/>
              <a:t>PromQL</a:t>
            </a:r>
            <a:r>
              <a:rPr lang="es-ES" dirty="0"/>
              <a:t> (su lenguaje de consulta).</a:t>
            </a:r>
          </a:p>
          <a:p>
            <a:endParaRPr lang="es-ES" dirty="0"/>
          </a:p>
          <a:p>
            <a:r>
              <a:rPr lang="es-ES" dirty="0"/>
              <a:t>Puedes visualizarlo con </a:t>
            </a:r>
            <a:r>
              <a:rPr lang="es-ES" dirty="0" err="1"/>
              <a:t>Grafana</a:t>
            </a:r>
            <a:r>
              <a:rPr lang="es-ES" dirty="0"/>
              <a:t> o configurar alertas con </a:t>
            </a:r>
            <a:r>
              <a:rPr lang="es-ES" b="1" dirty="0" err="1"/>
              <a:t>Alertmanager</a:t>
            </a:r>
            <a:r>
              <a:rPr lang="es-ES" dirty="0"/>
              <a:t>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BA934DE3-BEAE-4314-A676-2EE4CFD59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8F712D-A7EB-4D56-8C23-F47E080BF0D1}" type="slidenum">
              <a:rPr lang="es-ES" smtClean="0"/>
              <a:t>9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91886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260</TotalTime>
  <Words>1776</Words>
  <Application>Microsoft Office PowerPoint</Application>
  <PresentationFormat>Panorámica</PresentationFormat>
  <Paragraphs>286</Paragraphs>
  <Slides>39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39</vt:i4>
      </vt:variant>
    </vt:vector>
  </HeadingPairs>
  <TitlesOfParts>
    <vt:vector size="44" baseType="lpstr">
      <vt:lpstr>Aptos</vt:lpstr>
      <vt:lpstr>Aptos Display</vt:lpstr>
      <vt:lpstr>Arial</vt:lpstr>
      <vt:lpstr>Wingdings</vt:lpstr>
      <vt:lpstr>Tema de Office</vt:lpstr>
      <vt:lpstr>Monitorización y logging en Microservicios</vt:lpstr>
      <vt:lpstr>Contenidos</vt:lpstr>
      <vt:lpstr>Monitorización del rendimiento en tiempo real</vt:lpstr>
      <vt:lpstr>Herramientas / Métricas</vt:lpstr>
      <vt:lpstr>Prometheus</vt:lpstr>
      <vt:lpstr>Introducción</vt:lpstr>
      <vt:lpstr>¿Para que sirve?</vt:lpstr>
      <vt:lpstr>Instalación</vt:lpstr>
      <vt:lpstr>Uso de prometheus</vt:lpstr>
      <vt:lpstr>Prometheus</vt:lpstr>
      <vt:lpstr>prometheus.yml</vt:lpstr>
      <vt:lpstr>Limitar el espacio</vt:lpstr>
      <vt:lpstr>Grafana</vt:lpstr>
      <vt:lpstr>Introducción</vt:lpstr>
      <vt:lpstr>¿Para que sirve?</vt:lpstr>
      <vt:lpstr>Instalación</vt:lpstr>
      <vt:lpstr>Fuentes compatibles con Grafana</vt:lpstr>
      <vt:lpstr>Ejemplo de uso</vt:lpstr>
      <vt:lpstr>Visualizar datos de Prometheus</vt:lpstr>
      <vt:lpstr>Grafana</vt:lpstr>
      <vt:lpstr>Grafana</vt:lpstr>
      <vt:lpstr>Grafana</vt:lpstr>
      <vt:lpstr>Grafana</vt:lpstr>
      <vt:lpstr>Grafana</vt:lpstr>
      <vt:lpstr>cAdvisor</vt:lpstr>
      <vt:lpstr>cAdvisor</vt:lpstr>
      <vt:lpstr>cAdvisor</vt:lpstr>
      <vt:lpstr>Implementación de tracing distribuido</vt:lpstr>
      <vt:lpstr>Herramientas</vt:lpstr>
      <vt:lpstr>Jaeger</vt:lpstr>
      <vt:lpstr>Jaeger</vt:lpstr>
      <vt:lpstr>OpenTelemetry</vt:lpstr>
      <vt:lpstr>OpenTelemetry</vt:lpstr>
      <vt:lpstr>OpenTelemetry</vt:lpstr>
      <vt:lpstr>Gestión de logs en entornos distribuidos</vt:lpstr>
      <vt:lpstr>Herramientas</vt:lpstr>
      <vt:lpstr>Integración Fluentd y Elasticsearch</vt:lpstr>
      <vt:lpstr>Instalación en Docker</vt:lpstr>
      <vt:lpstr>Se puede auditar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Antonio Espín Herranz</dc:creator>
  <cp:lastModifiedBy>Antonio Espín Herranz</cp:lastModifiedBy>
  <cp:revision>28</cp:revision>
  <dcterms:created xsi:type="dcterms:W3CDTF">2025-09-08T10:26:47Z</dcterms:created>
  <dcterms:modified xsi:type="dcterms:W3CDTF">2025-09-18T09:59:34Z</dcterms:modified>
</cp:coreProperties>
</file>