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8" r:id="rId19"/>
    <p:sldId id="287" r:id="rId20"/>
    <p:sldId id="286" r:id="rId21"/>
    <p:sldId id="281" r:id="rId22"/>
    <p:sldId id="259" r:id="rId23"/>
    <p:sldId id="289" r:id="rId24"/>
    <p:sldId id="261" r:id="rId25"/>
    <p:sldId id="263" r:id="rId26"/>
    <p:sldId id="291" r:id="rId27"/>
    <p:sldId id="292" r:id="rId28"/>
    <p:sldId id="293" r:id="rId29"/>
    <p:sldId id="288" r:id="rId30"/>
    <p:sldId id="269" r:id="rId31"/>
    <p:sldId id="290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E9AB-EF8E-404F-9ED0-86C5474D9762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746DA-95CE-4192-9451-A9B84626C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8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2AEA7-CF27-DA44-5AA9-46E183E99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BDCE1-98D8-97AB-9716-7698A7706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A87C5-C611-16B4-664D-C8A202B0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872C-FC23-4055-8B07-FADE96D7802C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E067D-B882-94AA-AA7E-AA36BFEE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CA9B2-B58A-BA44-0778-0D3417B9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3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0000D-33F4-976C-5186-1ACE6311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951984-9EA0-180F-7F1A-CC7221BE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A3EAB-3BEA-FD2A-6288-5548C203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EAF-7CB8-44B7-B12D-CC17A6ECD69E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A86CD-35A6-A5A5-9163-4F8AC122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84EC9-22CD-C881-2C4E-4628694B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7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5FAF94-3793-1754-016F-07E2A6B82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FCB400-774A-51B7-BE0F-6F2A5340F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2BFF8-FE99-66E9-2405-0605828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F2D4-ACBE-488E-809A-D23F76D8B737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BC0E2-6EC9-3405-22E0-690D8C77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77E0B-AB0A-3FAE-D935-11E102CD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8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448E4-BA62-CB53-70F6-B5EB3F0F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DBFCB-D676-8AA1-4F3F-047C5098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8D04E-57CA-7B40-A41B-41227A9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3105-95C4-4099-A364-90D93564A4C1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93811-A5C7-DA04-887F-AE33317F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2FA88-53D1-604C-883E-1997218B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21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258E-4154-0140-99FC-40937EC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C8586-51AB-2EC9-1F81-930C7620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B22F8-545B-6526-0AA1-3B9D6FA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D73-2912-4888-80DC-B2BB1E1705CB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3F6CA-6E5B-6731-6563-7B2ADF2F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FB317-4CA8-21DB-8AD5-5DDEFA09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2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74E3A-25D1-16C2-8143-B62BD2F0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EC320-486B-4820-3765-0F72B171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3590-FF7E-F422-5B04-DD4954C9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ED056-0F09-7EC7-6548-34950ED0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EBBD-9F7A-482E-A376-3EDA971D0F0C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57551-7865-D3B7-8C6A-96184752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80763-8E6F-597E-04D9-17F41806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D17A-AEA2-A242-3F3A-0EF34F3A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BC981-468B-F387-7B58-BD76B1FF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5DE6B7-2D92-CF83-3283-4F1EFFE8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43A964-DBBA-9481-4321-8577120E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C58FF7-B3EA-24EB-9333-A4AF47447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78E47E-907C-8FD8-648B-C62CBDB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EDCD-1D5A-44E7-A767-44DAEFB4D594}" type="datetime1">
              <a:rPr lang="es-ES" smtClean="0"/>
              <a:t>15/09/2025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12825-2168-8B02-19DD-E7EE448E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632CD-34D6-8A33-900F-0B36F378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4749-D5EE-967E-190D-442B88A5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46E28D-4675-1DF5-50AB-3E3E10C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0D49-9E68-475B-9FA0-3CFB085CC588}" type="datetime1">
              <a:rPr lang="es-ES" smtClean="0"/>
              <a:t>15/09/2025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B93343-257F-B9FF-02F9-2A34732A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4108E5-B772-59B0-3813-3E686F18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47B0A7-C072-85EA-FCBA-90D28A30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803-CDF8-4E5F-BF39-A047F2CE96C7}" type="datetime1">
              <a:rPr lang="es-ES" smtClean="0"/>
              <a:t>15/09/2025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E69BE1-43BE-4048-4D82-1D2EFC3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8D84C0-E6EA-B394-4DB1-6BE5CC1B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5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088E-1FCF-E23B-A820-96BF5924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F8005-35B4-7B5B-5FFB-BA72760C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303596-5C05-D445-75DB-43279B58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1078F3-F95A-EA56-0BF0-98793AD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B8-08BE-4E58-A5BF-D59E4AE70275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EB862-705A-E9F9-A26A-A719B5DF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C00BE-AB62-03A2-DCF7-018824D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6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D91E-2E39-7A4E-61C2-994F50C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AB156-43FB-ADC5-721C-D30AFC643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042C9E-ECB0-8110-4EF4-A6C3C999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D53BD-DAB3-9096-789D-9467C6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6FC-B483-47DC-919E-F96E7C554726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4D953-E65A-C110-EBDF-F7D78A11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4C118A-1414-363D-A120-CEC1F61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2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92E8EA-1F1B-3BBF-9752-59FDBFE1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82FBC6-447D-79BF-72B6-0E826036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108D2-A7FC-E837-A52C-FD0EB0BA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794F4-2787-449C-B22E-09EB7B697085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648C-EA2F-441A-3FAC-1F2879FD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578D9-CFA5-154A-49DB-9F7100B71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09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F720-E576-5EBC-4CDE-3285CF847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604075" cy="2387600"/>
          </a:xfrm>
        </p:spPr>
        <p:txBody>
          <a:bodyPr/>
          <a:lstStyle/>
          <a:p>
            <a:r>
              <a:rPr lang="es-ES" b="1" dirty="0"/>
              <a:t>Gestión del Estado y Persistencia en C/C++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6F120-B3DB-1A5E-929A-12BEFBC66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88" y="4526063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27621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B6F-A5BA-C1DD-9EB1-A4BF64F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11178-1458-943D-2176-7D304699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Varios tipos de datos a insertar:</a:t>
            </a:r>
          </a:p>
          <a:p>
            <a:pPr marL="0" indent="0">
              <a:buNone/>
            </a:pPr>
            <a:r>
              <a:rPr lang="es-ES" dirty="0"/>
              <a:t> // Datos a insertar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nombre = “Ana";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edad = 35;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bool</a:t>
            </a:r>
            <a:r>
              <a:rPr lang="es-ES" dirty="0"/>
              <a:t> activo = true; // SQLite no tiene tipo booleano, se usa 0/1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fecha = "2025-09-03";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Vincular parámetros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1, nombre, -1, SQLITE_STATIC);     	// nombre (TEXT)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2, edad);                            		// edad (INTEGER)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3, activo ? 1 : 0);                  // activo (BOOLEAN como 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4, fecha, -1, SQLITE_STATIC);       // </a:t>
            </a:r>
            <a:r>
              <a:rPr lang="es-ES" dirty="0" err="1"/>
              <a:t>fecha_registro</a:t>
            </a:r>
            <a:r>
              <a:rPr lang="es-ES" dirty="0"/>
              <a:t> (TEXT)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BF5ECF-2D5B-1DF6-D36F-E6260DAF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E9903-1962-ABB6-DA9D-1D387064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C4D9-1847-E99C-A4FC-4BC006A6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 Ejecutar sentencia y liberar recursos: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</a:t>
            </a:r>
            <a:r>
              <a:rPr lang="es-ES" b="1" dirty="0"/>
              <a:t>sqlite3_step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SQLITE_DONE)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insertar la fila: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 insertada correctamente."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Liberar recursos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sqlite3_finalize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sqlite3_close</a:t>
            </a:r>
            <a:r>
              <a:rPr lang="es-ES" dirty="0"/>
              <a:t>(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C1F64E-A7ED-0BC8-FC69-650EB7CE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2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E3A3-4A62-C246-277B-C5784FA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904D-B1FB-010D-3375-4D39CD3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0096DC-E442-9A9D-07A0-5004E7641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267" y="1849444"/>
            <a:ext cx="1010652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BOOLEAN en SQLite se representa como INTEGER (0 o 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Fechas se suelen guardar como texto en formato ISO (YYYY-MM-DD), aunque también puedes usar INTEGER como </a:t>
            </a:r>
            <a:r>
              <a:rPr lang="es-ES" altLang="es-ES" sz="2200" dirty="0" err="1"/>
              <a:t>timestamp</a:t>
            </a:r>
            <a:r>
              <a:rPr lang="es-ES" altLang="es-ES" sz="2200" dirty="0"/>
              <a:t> Unix.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Puedes usar SQLITE_TRANSIENT en lugar de SQLITE_STATIC si los datos no viven más allá del sqlite3_bind_text.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800" b="1" i="1" dirty="0"/>
              <a:t>Ojo con datos en punteros 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Para el tipo REAL de sqlite3: </a:t>
            </a:r>
            <a:r>
              <a:rPr lang="es-ES" dirty="0"/>
              <a:t>sqlite3_bind_double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</p:txBody>
      </p:sp>
    </p:spTree>
    <p:extLst>
      <p:ext uri="{BB962C8B-B14F-4D97-AF65-F5344CB8AC3E}">
        <p14:creationId xmlns:p14="http://schemas.microsoft.com/office/powerpoint/2010/main" val="218269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AC0E-983C-0FA9-F324-1947AE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2E513-AA3B-E755-932B-03EC156B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ejecutamos sentencias de </a:t>
            </a:r>
            <a:r>
              <a:rPr lang="es-ES" dirty="0" err="1"/>
              <a:t>insert</a:t>
            </a:r>
            <a:r>
              <a:rPr lang="es-ES" dirty="0"/>
              <a:t> / </a:t>
            </a:r>
            <a:r>
              <a:rPr lang="es-ES" dirty="0" err="1"/>
              <a:t>delete</a:t>
            </a:r>
            <a:r>
              <a:rPr lang="es-ES" dirty="0"/>
              <a:t> / </a:t>
            </a:r>
            <a:r>
              <a:rPr lang="es-ES" dirty="0" err="1"/>
              <a:t>update</a:t>
            </a:r>
            <a:r>
              <a:rPr lang="es-ES" dirty="0"/>
              <a:t> podemos obtener el número de filas afectadas:</a:t>
            </a:r>
          </a:p>
          <a:p>
            <a:endParaRPr lang="es-ES" dirty="0"/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filasAfectadas</a:t>
            </a:r>
            <a:r>
              <a:rPr lang="es-ES" dirty="0"/>
              <a:t> = </a:t>
            </a:r>
            <a:r>
              <a:rPr lang="es-ES" b="1" dirty="0"/>
              <a:t>sqlite3</a:t>
            </a:r>
            <a:r>
              <a:rPr lang="es-ES" dirty="0"/>
              <a:t>_</a:t>
            </a:r>
            <a:r>
              <a:rPr lang="es-ES" b="1" dirty="0"/>
              <a:t>changes</a:t>
            </a:r>
            <a:r>
              <a:rPr lang="es-ES" dirty="0"/>
              <a:t>(conexión)</a:t>
            </a:r>
          </a:p>
          <a:p>
            <a:endParaRPr lang="es-ES" dirty="0"/>
          </a:p>
          <a:p>
            <a:r>
              <a:rPr lang="es-ES" dirty="0"/>
              <a:t>Si estamos dentro de una transacción y hemos realizado varias operaciones:</a:t>
            </a:r>
          </a:p>
          <a:p>
            <a:r>
              <a:rPr lang="es-ES" dirty="0" err="1"/>
              <a:t>int</a:t>
            </a:r>
            <a:r>
              <a:rPr lang="es-ES" dirty="0"/>
              <a:t> filas = </a:t>
            </a:r>
            <a:r>
              <a:rPr lang="es-ES" b="1" dirty="0"/>
              <a:t>sqlite3_total_changes</a:t>
            </a:r>
            <a:r>
              <a:rPr lang="es-ES" dirty="0"/>
              <a:t>(</a:t>
            </a:r>
            <a:r>
              <a:rPr lang="es-ES" dirty="0" err="1"/>
              <a:t>conexion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2E271B-9B30-F756-4AAE-3741602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9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2BF56-2D54-9553-8CB8-54979079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DAF9D-511E-5210-D2F9-B86B73E1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envían las instrucciones de SQL:</a:t>
            </a:r>
          </a:p>
          <a:p>
            <a:r>
              <a:rPr lang="es-ES" dirty="0"/>
              <a:t>Begin </a:t>
            </a:r>
            <a:r>
              <a:rPr lang="es-ES" dirty="0" err="1"/>
              <a:t>transaction</a:t>
            </a:r>
            <a:endParaRPr lang="es-ES" dirty="0"/>
          </a:p>
          <a:p>
            <a:r>
              <a:rPr lang="es-ES" dirty="0" err="1"/>
              <a:t>Commit</a:t>
            </a:r>
            <a:endParaRPr lang="es-ES" dirty="0"/>
          </a:p>
          <a:p>
            <a:r>
              <a:rPr lang="es-ES" dirty="0" err="1"/>
              <a:t>Rollback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la función: sqlite3_exec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04D573-55AF-4640-74A6-FBB5569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75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BDE1-EE37-97CE-E89D-E521A7E8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365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DB4BF-208F-6F61-05A4-E20FA4E8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10653"/>
            <a:ext cx="10805160" cy="5166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 // Iniciar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"BEGIN TRANSACTION;",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iniciar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Primera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sql1 = "UPDATE empleados SET activo = 0 WHERE cargo = '</a:t>
            </a:r>
            <a:r>
              <a:rPr lang="es-ES" dirty="0" err="1"/>
              <a:t>Intern</a:t>
            </a:r>
            <a:r>
              <a:rPr lang="es-ES" dirty="0"/>
              <a:t>';";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sql1,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primera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EF461-3716-731D-2015-857C70F2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01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5A3B-DCC7-EC75-B665-DCB0524D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77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16E27-2889-40F6-D3BC-5B960119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1328286"/>
            <a:ext cx="11049802" cy="53931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// Segunda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sql2 = "DELETE FROM empleados WHERE edad &gt; 65;";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segunda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Confirmar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"COMMIT;",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confirmar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"Transacción completada con éxito."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10EB7-D621-6EE1-1E65-135C8CF6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3BFAD9C-2470-7940-3529-F4FD4AE8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MySQL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5F5F1BC-314A-F19F-D21D-A17BDEF4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libmysql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5D6868-C07F-2B01-0A7E-1CC80A4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1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2DF62-94F2-C7E7-8C90-612C299A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D649D-8244-3FD0-9128-8801483A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Con </a:t>
            </a:r>
            <a:r>
              <a:rPr lang="es-ES" dirty="0" err="1"/>
              <a:t>mysql</a:t>
            </a:r>
            <a:r>
              <a:rPr lang="es-ES" dirty="0"/>
              <a:t>: diferencias con sqlite3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1771E-7551-5183-86B3-0C3164A9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2F13D4-6702-8045-1F3B-D3DBDA90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25" y="2497138"/>
            <a:ext cx="9787417" cy="3801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70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8137D-FB17-406A-B90A-BA89E378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FF012-3A61-8635-F819-397A60EE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193FF3-7866-C2DB-2933-3372408C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5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B0788-C22B-98DF-DAB4-B4A0D4A5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C54-1A04-EB7D-12A2-C1B202EB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a bases de datos relacionales y no relacionales: </a:t>
            </a:r>
          </a:p>
          <a:p>
            <a:pPr lvl="1"/>
            <a:r>
              <a:rPr lang="es-ES" dirty="0"/>
              <a:t>Integración con </a:t>
            </a:r>
            <a:r>
              <a:rPr lang="es-ES" b="1" dirty="0"/>
              <a:t>MySQL</a:t>
            </a:r>
            <a:r>
              <a:rPr lang="es-ES" dirty="0"/>
              <a:t>, </a:t>
            </a:r>
            <a:r>
              <a:rPr lang="es-ES" b="1" dirty="0"/>
              <a:t>PostgreSQL</a:t>
            </a:r>
            <a:r>
              <a:rPr lang="es-ES" dirty="0"/>
              <a:t> y bases de datos NoSQL como MongoDB. </a:t>
            </a:r>
          </a:p>
          <a:p>
            <a:pPr lvl="1"/>
            <a:r>
              <a:rPr lang="es-ES" dirty="0"/>
              <a:t>Uso de librerías </a:t>
            </a:r>
            <a:r>
              <a:rPr lang="es-ES" b="1" dirty="0"/>
              <a:t>ORM</a:t>
            </a:r>
            <a:r>
              <a:rPr lang="es-ES" dirty="0"/>
              <a:t> como </a:t>
            </a:r>
            <a:r>
              <a:rPr lang="es-ES" b="1" dirty="0" err="1"/>
              <a:t>soci</a:t>
            </a:r>
            <a:r>
              <a:rPr lang="es-ES" dirty="0"/>
              <a:t> o </a:t>
            </a:r>
            <a:r>
              <a:rPr lang="es-ES" b="1" dirty="0" err="1"/>
              <a:t>libpqxx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Estrategias de persistencia y acceso rápido a datos: </a:t>
            </a:r>
          </a:p>
          <a:p>
            <a:pPr lvl="1"/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</a:p>
          <a:p>
            <a:pPr lvl="1"/>
            <a:r>
              <a:rPr lang="es-ES" dirty="0"/>
              <a:t>Implementación de acceso en tiempo real a grandes volúmenes de datos.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D8C2C-B171-B61D-6FA5-FD0ACEDF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6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063EF-6BC8-CAEF-70F7-83DFEBB3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0E0D7-47AB-EE86-2359-FFC3ABE3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AC588F-9147-9040-7FD7-D3127F9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4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8E6648-95B8-F084-3CEA-029F64EC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BD NoSQL</a:t>
            </a:r>
            <a:br>
              <a:rPr lang="es-ES" b="1" dirty="0"/>
            </a:br>
            <a:r>
              <a:rPr lang="es-ES" b="1" dirty="0"/>
              <a:t>MongoDB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392DDE-7D2D-8321-D831-B6ACC011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07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D6E9E-D2B3-7EA0-CCA5-7DB45FC9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8EFA1-0F74-1914-F3EE-BBB48688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673F4A-EB42-1EE3-6623-CEC4AD8A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18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CB3A6-00E6-968A-5C85-AED55541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8AC37-ED28-FBC9-874F-F96B01D2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02B180-D28A-FFC9-F737-E43310F2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68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04BEC5-DE6F-CF3C-1699-1F145C405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Librerías ORM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963E14F-2C41-74DC-253B-EC7C34ED0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soci</a:t>
            </a:r>
            <a:r>
              <a:rPr lang="es-ES" dirty="0"/>
              <a:t> / </a:t>
            </a:r>
            <a:r>
              <a:rPr lang="es-ES" dirty="0" err="1"/>
              <a:t>libpqxx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AA9CF-8E05-5681-1693-72F5F53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5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14C8-1F50-44BD-9693-CB411CC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3F636-E28A-4C95-EF99-52B58968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soci</a:t>
            </a:r>
            <a:r>
              <a:rPr lang="es-ES" b="1" dirty="0"/>
              <a:t>   </a:t>
            </a:r>
            <a:r>
              <a:rPr lang="es-ES" dirty="0">
                <a:sym typeface="Wingdings" panose="05000000000000000000" pitchFamily="2" charset="2"/>
              </a:rPr>
              <a:t> Con esto no se instala un </a:t>
            </a:r>
            <a:r>
              <a:rPr lang="es-ES" dirty="0" err="1">
                <a:sym typeface="Wingdings" panose="05000000000000000000" pitchFamily="2" charset="2"/>
              </a:rPr>
              <a:t>backend</a:t>
            </a:r>
            <a:r>
              <a:rPr lang="es-ES" dirty="0">
                <a:sym typeface="Wingdings" panose="05000000000000000000" pitchFamily="2" charset="2"/>
              </a:rPr>
              <a:t> de </a:t>
            </a:r>
            <a:r>
              <a:rPr lang="es-ES" dirty="0" err="1">
                <a:sym typeface="Wingdings" panose="05000000000000000000" pitchFamily="2" charset="2"/>
              </a:rPr>
              <a:t>mysql</a:t>
            </a:r>
            <a:r>
              <a:rPr lang="es-ES" dirty="0">
                <a:sym typeface="Wingdings" panose="05000000000000000000" pitchFamily="2" charset="2"/>
              </a:rPr>
              <a:t>, faltaría: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soci</a:t>
            </a:r>
            <a:r>
              <a:rPr lang="es-ES" b="1" dirty="0"/>
              <a:t>[</a:t>
            </a:r>
            <a:r>
              <a:rPr lang="es-ES" b="1" dirty="0" err="1"/>
              <a:t>core,mysql</a:t>
            </a:r>
            <a:r>
              <a:rPr lang="es-ES" b="1" dirty="0"/>
              <a:t>]</a:t>
            </a:r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libpqxx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integrar en visual </a:t>
            </a:r>
            <a:r>
              <a:rPr lang="es-ES" dirty="0" err="1"/>
              <a:t>studio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b="1" dirty="0" err="1"/>
              <a:t>soci</a:t>
            </a:r>
            <a:r>
              <a:rPr lang="es-ES" dirty="0"/>
              <a:t> es un </a:t>
            </a:r>
            <a:r>
              <a:rPr lang="es-ES" b="1" dirty="0"/>
              <a:t>ORM</a:t>
            </a:r>
            <a:r>
              <a:rPr lang="es-ES" dirty="0"/>
              <a:t> (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relational</a:t>
            </a:r>
            <a:r>
              <a:rPr lang="es-ES" dirty="0"/>
              <a:t> </a:t>
            </a:r>
            <a:r>
              <a:rPr lang="es-ES" dirty="0" err="1"/>
              <a:t>mapping</a:t>
            </a:r>
            <a:r>
              <a:rPr lang="es-ES" dirty="0"/>
              <a:t>). Nos abstrae de utilizar el SQL y podemos trabajar con un modelo orientado a objetos.</a:t>
            </a:r>
          </a:p>
          <a:p>
            <a:endParaRPr lang="es-ES" dirty="0"/>
          </a:p>
          <a:p>
            <a:r>
              <a:rPr lang="es-ES" b="1" dirty="0" err="1"/>
              <a:t>libpqxx</a:t>
            </a:r>
            <a:r>
              <a:rPr lang="es-ES" dirty="0"/>
              <a:t> es un </a:t>
            </a:r>
            <a:r>
              <a:rPr lang="es-ES" b="1" dirty="0"/>
              <a:t>cliente</a:t>
            </a:r>
            <a:r>
              <a:rPr lang="es-ES" dirty="0"/>
              <a:t> puro para </a:t>
            </a:r>
            <a:r>
              <a:rPr lang="es-ES" b="1" dirty="0" err="1"/>
              <a:t>postgresql</a:t>
            </a:r>
            <a:r>
              <a:rPr lang="es-ES" dirty="0"/>
              <a:t>, pero no es un ORM.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9D1638-FD86-948E-4C26-864B0A2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83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F42C-705E-2FA8-2AE0-43A3CF4B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soci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8D569-541B-DF55-E779-A961B6CE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abstracción de acceso a base de datos que permite escribir código C++ sin preocuparse por el SQL específico del motor.</a:t>
            </a:r>
          </a:p>
          <a:p>
            <a:endParaRPr lang="es-ES" dirty="0"/>
          </a:p>
          <a:p>
            <a:r>
              <a:rPr lang="es-ES" dirty="0"/>
              <a:t>Tiene una sintaxis tipo ORM, aunque no es un ORM completo.</a:t>
            </a:r>
          </a:p>
          <a:p>
            <a:endParaRPr lang="es-ES" dirty="0"/>
          </a:p>
          <a:p>
            <a:r>
              <a:rPr lang="es-ES" dirty="0"/>
              <a:t>Soporta múltiples </a:t>
            </a:r>
            <a:r>
              <a:rPr lang="es-ES" dirty="0" err="1"/>
              <a:t>backends</a:t>
            </a:r>
            <a:r>
              <a:rPr lang="es-ES" dirty="0"/>
              <a:t>: PostgreSQL, MySQL, SQLite, Oracle.</a:t>
            </a:r>
          </a:p>
          <a:p>
            <a:endParaRPr lang="es-ES" dirty="0"/>
          </a:p>
          <a:p>
            <a:r>
              <a:rPr lang="es-ES" dirty="0"/>
              <a:t>Puedes usar macros para generar clases que se mapean a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F6CF22-5523-7A95-C18D-9A2E0029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216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30BB-B740-3377-912F-A40AADF2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libmqxx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A9EFF-669C-2506-D366-AB42A65B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</a:t>
            </a:r>
            <a:r>
              <a:rPr lang="es-ES" dirty="0" err="1"/>
              <a:t>wrapper</a:t>
            </a:r>
            <a:r>
              <a:rPr lang="es-ES" dirty="0"/>
              <a:t> oficial en C++ para PostgreSQL.</a:t>
            </a:r>
          </a:p>
          <a:p>
            <a:endParaRPr lang="es-ES" dirty="0"/>
          </a:p>
          <a:p>
            <a:r>
              <a:rPr lang="es-ES" dirty="0"/>
              <a:t>No es un ORM, sino una interfaz directa al motor PostgreSQL.</a:t>
            </a:r>
          </a:p>
          <a:p>
            <a:endParaRPr lang="es-ES" dirty="0"/>
          </a:p>
          <a:p>
            <a:r>
              <a:rPr lang="es-ES" dirty="0"/>
              <a:t>Ofrece acceso a transacciones, consultas, y manejo de resultados con una API moderna en C++.</a:t>
            </a:r>
          </a:p>
          <a:p>
            <a:endParaRPr lang="es-ES" dirty="0"/>
          </a:p>
          <a:p>
            <a:r>
              <a:rPr lang="es-ES" dirty="0"/>
              <a:t>Ideal si quieres control total sobre el SQL y rendimiento.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090F34-E141-6675-3F4C-39170F3E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247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6389-08B9-9576-2ACE-51D9B226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</a:t>
            </a:r>
            <a:r>
              <a:rPr lang="es-ES" dirty="0" err="1"/>
              <a:t>soci</a:t>
            </a:r>
            <a:r>
              <a:rPr lang="es-ES" dirty="0"/>
              <a:t> vs </a:t>
            </a:r>
            <a:r>
              <a:rPr lang="es-ES" dirty="0" err="1"/>
              <a:t>libpqxx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28BEE4-3184-5CC6-1751-A48F33BA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002857-72B1-314D-535C-EA5D882B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0" y="1744892"/>
            <a:ext cx="10172308" cy="42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0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CBC71DF-E9A0-E7AC-9262-923C65314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PostGreSQL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40A83A0-C658-B075-6760-5FAA27DC7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libpq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1E00CF-60DA-6313-B007-A7888B18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11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AEB4A79-B976-77A9-B626-2177065F5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6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Bases de datos Relacionales SQLite3, MySQL y </a:t>
            </a:r>
            <a:r>
              <a:rPr lang="es-ES" b="1" dirty="0" err="1"/>
              <a:t>PostGreSQL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016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0DD6A-B826-1778-EE8A-9933BD58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libpq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87BDD-3F1A-3808-CA10-98DFB2A2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F6A1E-78C3-1F32-689E-71AE0ED5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369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CEA9-3045-A5C4-03D4-848D328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4EE05-89D7-6AA8-11A0-E3739725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6D5783-F9DD-A59A-BCEC-CA2FA10A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649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30AFC8-879B-AB7E-BD55-0F2A15347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636"/>
            <a:ext cx="9144000" cy="2387600"/>
          </a:xfrm>
        </p:spPr>
        <p:txBody>
          <a:bodyPr/>
          <a:lstStyle/>
          <a:p>
            <a:r>
              <a:rPr lang="es-ES" b="1" dirty="0"/>
              <a:t>Estrategias de persistencia y acceso rápido a datos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CD2230-B698-9BBC-AE67-4C639DF7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53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8BDE-AFE9-009B-D6D1-7D572F1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6" y="365125"/>
            <a:ext cx="11829448" cy="132556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59A88-5D37-41C8-64E8-31D6A24E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54192-6168-CC32-B34C-95A00076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75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B2EED-00D7-72C8-4BAA-9054EDCF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1DAE2-6BF9-D230-8633-B37A6B6F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85272-8B36-78C1-1936-DD08C0F0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094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788B-5C79-E93A-CFF1-2028E33D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Implementación de acceso en tiempo real a grandes volúmenes de datos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20A8F-0A2D-0870-5DA2-82B7D01E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67DBD-6930-F91A-B260-0C31A518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52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0EAA-7BE9-8178-396E-00DEC3A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D2A0C-841D-9BF0-EA30-94F124CB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trabajar con estas bases de datos tenemos librerías en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instalar:</a:t>
            </a:r>
          </a:p>
          <a:p>
            <a:pPr lvl="1"/>
            <a:r>
              <a:rPr lang="es-ES" dirty="0"/>
              <a:t>Sqlite3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</a:t>
            </a:r>
            <a:r>
              <a:rPr lang="es-ES" b="1" dirty="0" err="1"/>
              <a:t>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slite3</a:t>
            </a:r>
          </a:p>
          <a:p>
            <a:pPr lvl="1"/>
            <a:r>
              <a:rPr lang="es-ES" dirty="0"/>
              <a:t>MySQL 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libmysql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PostgreSQL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libpq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Para integrar en Visual Studio: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integrate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endParaRPr lang="es-ES" b="1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EDE40-AC1F-ABAB-D847-6B46BA52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7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D15F-70F4-CE93-EDD0-AE654229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014D1-0E7E-EF76-6559-5645C307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Ir a la carpeta de </a:t>
            </a:r>
            <a:r>
              <a:rPr lang="es-ES" dirty="0" err="1"/>
              <a:t>vcpkg</a:t>
            </a:r>
            <a:endParaRPr lang="es-ES" dirty="0"/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endParaRPr lang="es-ES" dirty="0"/>
          </a:p>
          <a:p>
            <a:pPr lvl="2"/>
            <a:r>
              <a:rPr lang="es-ES" dirty="0"/>
              <a:t>Puede dar un </a:t>
            </a:r>
            <a:r>
              <a:rPr lang="es-ES" dirty="0" err="1"/>
              <a:t>warning</a:t>
            </a:r>
            <a:r>
              <a:rPr lang="es-ES" dirty="0"/>
              <a:t> y habrá que ejecutar con:</a:t>
            </a:r>
          </a:p>
          <a:p>
            <a:pPr lvl="2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--no-</a:t>
            </a:r>
            <a:r>
              <a:rPr lang="es-ES" dirty="0" err="1"/>
              <a:t>dry</a:t>
            </a:r>
            <a:r>
              <a:rPr lang="es-ES" dirty="0"/>
              <a:t>-run</a:t>
            </a:r>
          </a:p>
          <a:p>
            <a:endParaRPr lang="es-ES" dirty="0"/>
          </a:p>
          <a:p>
            <a:r>
              <a:rPr lang="es-ES" dirty="0"/>
              <a:t>Después de actualizar:</a:t>
            </a:r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--</a:t>
            </a:r>
            <a:r>
              <a:rPr lang="es-ES" dirty="0" err="1"/>
              <a:t>outdated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9EBB0F-77D1-B9BE-EEAF-62EB907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71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CEC7-5E05-F527-F216-3D9793F7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sqlite3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40D606-73EA-B2C1-A68E-18D5127D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5D93-2393-6967-7AF9-EC7D25D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7B8AE-F5B7-4A96-4DB3-36075C96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b="1" dirty="0"/>
              <a:t>Ventajas de usar </a:t>
            </a:r>
            <a:r>
              <a:rPr lang="es-ES" sz="3600" b="1" dirty="0" err="1"/>
              <a:t>prepared</a:t>
            </a:r>
            <a:r>
              <a:rPr lang="es-ES" sz="3600" b="1" dirty="0"/>
              <a:t> </a:t>
            </a:r>
            <a:r>
              <a:rPr lang="es-ES" sz="3600" b="1" dirty="0" err="1"/>
              <a:t>statements</a:t>
            </a:r>
            <a:r>
              <a:rPr lang="es-ES" sz="3600" b="1" dirty="0"/>
              <a:t>:</a:t>
            </a:r>
          </a:p>
          <a:p>
            <a:pPr lvl="1"/>
            <a:r>
              <a:rPr lang="es-ES" sz="3600" b="1" dirty="0"/>
              <a:t>Seguridad</a:t>
            </a:r>
            <a:r>
              <a:rPr lang="es-ES" sz="3600" dirty="0"/>
              <a:t>: Evita inyecciones SQL.</a:t>
            </a:r>
          </a:p>
          <a:p>
            <a:pPr lvl="1"/>
            <a:r>
              <a:rPr lang="es-ES" sz="3600" b="1" dirty="0"/>
              <a:t>Rendimiento</a:t>
            </a:r>
            <a:r>
              <a:rPr lang="es-ES" sz="3600" dirty="0"/>
              <a:t>: Puedes reutilizar la sentencia preparada para múltiples inserciones.</a:t>
            </a:r>
          </a:p>
          <a:p>
            <a:pPr lvl="1"/>
            <a:r>
              <a:rPr lang="es-ES" sz="3600" b="1" dirty="0"/>
              <a:t>Flexibilidad</a:t>
            </a:r>
            <a:r>
              <a:rPr lang="es-ES" sz="3600" dirty="0"/>
              <a:t>: Puedes vincular diferentes tipos de datos (texto, enteros, blobs, etc.).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E91703-F6C3-05C3-47E4-52C88AD6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39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217FC-7E49-769B-6D8F-1EA601EA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64105-5715-5BBF-29AC-1EAA9C6C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825625"/>
            <a:ext cx="11752445" cy="4351338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Abrir conexión:</a:t>
            </a:r>
          </a:p>
          <a:p>
            <a:pPr marL="0" indent="0">
              <a:buNone/>
            </a:pPr>
            <a:r>
              <a:rPr lang="es-ES" dirty="0"/>
              <a:t>    sqlite3* </a:t>
            </a:r>
            <a:r>
              <a:rPr lang="es-ES" dirty="0" err="1"/>
              <a:t>db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sqlite3_stmt* </a:t>
            </a:r>
            <a:r>
              <a:rPr lang="es-ES" dirty="0" err="1"/>
              <a:t>stmt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Abrir la base de datos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sqlite3_open("</a:t>
            </a:r>
            <a:r>
              <a:rPr lang="es-ES" dirty="0" err="1"/>
              <a:t>mi_base.db</a:t>
            </a:r>
            <a:r>
              <a:rPr lang="es-ES" dirty="0"/>
              <a:t>", &amp;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"No se puede abrir la base de datos: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	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73AF4A-C53B-5C34-A26F-F23DA30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26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AC1C-2436-8771-B098-958D6884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D5DC5-9809-62CD-E0D7-6D8807A7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1825625"/>
            <a:ext cx="12066873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SQL y preparar la sentencia:</a:t>
            </a:r>
          </a:p>
          <a:p>
            <a:pPr marL="0" indent="0">
              <a:buNone/>
            </a:pPr>
            <a:r>
              <a:rPr lang="es-ES" sz="2400" dirty="0"/>
              <a:t>    // Sentencia SQL con parámetros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000" dirty="0" err="1"/>
              <a:t>const</a:t>
            </a:r>
            <a:r>
              <a:rPr lang="es-ES" sz="2000" dirty="0"/>
              <a:t> </a:t>
            </a:r>
            <a:r>
              <a:rPr lang="es-ES" sz="2000" dirty="0" err="1"/>
              <a:t>char</a:t>
            </a:r>
            <a:r>
              <a:rPr lang="es-ES" sz="2000" dirty="0"/>
              <a:t>* </a:t>
            </a:r>
            <a:r>
              <a:rPr lang="es-ES" sz="2000" dirty="0" err="1"/>
              <a:t>sql</a:t>
            </a:r>
            <a:r>
              <a:rPr lang="es-ES" sz="2000" dirty="0"/>
              <a:t> = "INSERT INTO usuarios(nombre, edad, activo, </a:t>
            </a:r>
            <a:r>
              <a:rPr lang="es-ES" sz="2000" dirty="0" err="1"/>
              <a:t>fecha_registro</a:t>
            </a:r>
            <a:r>
              <a:rPr lang="es-ES" sz="2000" dirty="0"/>
              <a:t>) VALUES (?, ?, ?, ?);";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rc</a:t>
            </a:r>
            <a:r>
              <a:rPr lang="es-ES" sz="2200" dirty="0"/>
              <a:t> = </a:t>
            </a:r>
            <a:r>
              <a:rPr lang="es-ES" sz="2200" b="1" dirty="0"/>
              <a:t>sqlite3_prepare_v2</a:t>
            </a:r>
            <a:r>
              <a:rPr lang="es-ES" sz="2200" dirty="0"/>
              <a:t>(</a:t>
            </a:r>
            <a:r>
              <a:rPr lang="es-ES" sz="2200" dirty="0" err="1"/>
              <a:t>db</a:t>
            </a:r>
            <a:r>
              <a:rPr lang="es-ES" sz="2200" dirty="0"/>
              <a:t>, </a:t>
            </a:r>
            <a:r>
              <a:rPr lang="es-ES" sz="2200" dirty="0" err="1"/>
              <a:t>sql</a:t>
            </a:r>
            <a:r>
              <a:rPr lang="es-ES" sz="2200" dirty="0"/>
              <a:t>, -1, &amp;</a:t>
            </a:r>
            <a:r>
              <a:rPr lang="es-ES" sz="2200" dirty="0" err="1"/>
              <a:t>stmt</a:t>
            </a:r>
            <a:r>
              <a:rPr lang="es-ES" sz="2200" dirty="0"/>
              <a:t>, </a:t>
            </a:r>
            <a:r>
              <a:rPr lang="es-ES" sz="2200" dirty="0" err="1"/>
              <a:t>nullptr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if</a:t>
            </a:r>
            <a:r>
              <a:rPr lang="es-ES" sz="2200" dirty="0"/>
              <a:t> (</a:t>
            </a:r>
            <a:r>
              <a:rPr lang="es-ES" sz="2200" dirty="0" err="1"/>
              <a:t>rc</a:t>
            </a:r>
            <a:r>
              <a:rPr lang="es-ES" sz="2200" dirty="0"/>
              <a:t> != SQLITE_OK) {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cerr</a:t>
            </a:r>
            <a:r>
              <a:rPr lang="es-ES" sz="2200" dirty="0"/>
              <a:t> &lt;&lt; "Error al preparar la sentencia: " &lt;&lt; sqlite3_errmsg(</a:t>
            </a:r>
            <a:r>
              <a:rPr lang="es-ES" sz="2200" dirty="0" err="1"/>
              <a:t>db</a:t>
            </a:r>
            <a:r>
              <a:rPr lang="es-ES" sz="2200" dirty="0"/>
              <a:t>) &lt;&lt;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endl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    sqlite3_close(</a:t>
            </a:r>
            <a:r>
              <a:rPr lang="es-ES" sz="2200" dirty="0" err="1"/>
              <a:t>db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rc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73E664-4ACB-64DA-75C6-F00E8C92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311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1443</Words>
  <Application>Microsoft Office PowerPoint</Application>
  <PresentationFormat>Panorámica</PresentationFormat>
  <Paragraphs>220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Wingdings</vt:lpstr>
      <vt:lpstr>Tema de Office</vt:lpstr>
      <vt:lpstr>Gestión del Estado y Persistencia en C/C++ </vt:lpstr>
      <vt:lpstr>Contenidos</vt:lpstr>
      <vt:lpstr>Bases de datos Relacionales SQLite3, MySQL y PostGreSQL</vt:lpstr>
      <vt:lpstr>Librerías</vt:lpstr>
      <vt:lpstr>Problemas con libmysql</vt:lpstr>
      <vt:lpstr>Librería sqlite3</vt:lpstr>
      <vt:lpstr>Prepared Statement</vt:lpstr>
      <vt:lpstr>Ejemplo de prepared statement</vt:lpstr>
      <vt:lpstr>Ejemplo de prepared statement</vt:lpstr>
      <vt:lpstr>Ejemplo de prepared statement</vt:lpstr>
      <vt:lpstr>Ejemplo prepared statement</vt:lpstr>
      <vt:lpstr>Ejemplo de prepared statement</vt:lpstr>
      <vt:lpstr>Filas afectadas</vt:lpstr>
      <vt:lpstr>Transacciones</vt:lpstr>
      <vt:lpstr>Ejemplo 1 de 2</vt:lpstr>
      <vt:lpstr>Ejemplo 2 de 2</vt:lpstr>
      <vt:lpstr>MySQL</vt:lpstr>
      <vt:lpstr>Librería libmysql</vt:lpstr>
      <vt:lpstr>Presentación de PowerPoint</vt:lpstr>
      <vt:lpstr>Presentación de PowerPoint</vt:lpstr>
      <vt:lpstr>BD NoSQL MongoDB</vt:lpstr>
      <vt:lpstr>Presentación de PowerPoint</vt:lpstr>
      <vt:lpstr>Presentación de PowerPoint</vt:lpstr>
      <vt:lpstr>Librerías ORM</vt:lpstr>
      <vt:lpstr>Instalación</vt:lpstr>
      <vt:lpstr>soci</vt:lpstr>
      <vt:lpstr>libmqxx</vt:lpstr>
      <vt:lpstr>Comparativa soci vs libpqxx</vt:lpstr>
      <vt:lpstr>PostGreSQL</vt:lpstr>
      <vt:lpstr>Librería libpq</vt:lpstr>
      <vt:lpstr>Presentación de PowerPoint</vt:lpstr>
      <vt:lpstr>Estrategias de persistencia y acceso rápido a datos </vt:lpstr>
      <vt:lpstr> Caching con Redis o Memcached en aplicaciones C++.  </vt:lpstr>
      <vt:lpstr>Presentación de PowerPoint</vt:lpstr>
      <vt:lpstr> Implementación de acceso en tiempo real a grandes volúmenes de datos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27</cp:revision>
  <dcterms:created xsi:type="dcterms:W3CDTF">2025-08-20T09:54:25Z</dcterms:created>
  <dcterms:modified xsi:type="dcterms:W3CDTF">2025-09-15T10:36:19Z</dcterms:modified>
</cp:coreProperties>
</file>