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64" r:id="rId4"/>
    <p:sldId id="265" r:id="rId5"/>
    <p:sldId id="266" r:id="rId6"/>
    <p:sldId id="267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68" r:id="rId19"/>
    <p:sldId id="287" r:id="rId20"/>
    <p:sldId id="286" r:id="rId21"/>
    <p:sldId id="281" r:id="rId22"/>
    <p:sldId id="259" r:id="rId23"/>
    <p:sldId id="289" r:id="rId24"/>
    <p:sldId id="261" r:id="rId25"/>
    <p:sldId id="263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2" r:id="rId36"/>
    <p:sldId id="300" r:id="rId37"/>
    <p:sldId id="301" r:id="rId38"/>
    <p:sldId id="288" r:id="rId39"/>
    <p:sldId id="269" r:id="rId40"/>
    <p:sldId id="290" r:id="rId41"/>
    <p:sldId id="282" r:id="rId42"/>
    <p:sldId id="283" r:id="rId43"/>
    <p:sldId id="284" r:id="rId44"/>
    <p:sldId id="285" r:id="rId4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1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5E9AB-EF8E-404F-9ED0-86C5474D9762}" type="datetimeFigureOut">
              <a:rPr lang="es-ES" smtClean="0"/>
              <a:t>15/09/2025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3746DA-95CE-4192-9451-A9B84626C2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5487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72AEA7-CF27-DA44-5AA9-46E183E99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6BDCE1-98D8-97AB-9716-7698A7706F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1A87C5-C611-16B4-664D-C8A202B04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B872C-FC23-4055-8B07-FADE96D7802C}" type="datetime1">
              <a:rPr lang="es-ES" smtClean="0"/>
              <a:t>15/09/2025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1E067D-B882-94AA-AA7E-AA36BFEEE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8CA9B2-B58A-BA44-0778-0D3417B90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4382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60000D-33F4-976C-5186-1ACE63112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6951984-9EA0-180F-7F1A-CC7221BE2A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FA3EAB-3BEA-FD2A-6288-5548C2034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0EAF-7CB8-44B7-B12D-CC17A6ECD69E}" type="datetime1">
              <a:rPr lang="es-ES" smtClean="0"/>
              <a:t>15/09/2025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7A86CD-35A6-A5A5-9163-4F8AC1220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284EC9-22CD-C881-2C4E-4628694BF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7375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B5FAF94-3793-1754-016F-07E2A6B829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8FCB400-774A-51B7-BE0F-6F2A5340F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C2BFF8-FE99-66E9-2405-06058283B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F2D4-ACBE-488E-809A-D23F76D8B737}" type="datetime1">
              <a:rPr lang="es-ES" smtClean="0"/>
              <a:t>15/09/2025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6BC0E2-6EC9-3405-22E0-690D8C775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377E0B-AB0A-3FAE-D935-11E102CD7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5846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D448E4-BA62-CB53-70F6-B5EB3F0FF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ADBFCB-D676-8AA1-4F3F-047C5098E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58D04E-57CA-7B40-A41B-41227A939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B3105-95C4-4099-A364-90D93564A4C1}" type="datetime1">
              <a:rPr lang="es-ES" smtClean="0"/>
              <a:t>15/09/2025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F93811-A5C7-DA04-887F-AE33317FD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42FA88-53D1-604C-883E-1997218B1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8216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BC258E-4154-0140-99FC-40937ECB9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96C8586-51AB-2EC9-1F81-930C76209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DB22F8-545B-6526-0AA1-3B9D6FA70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FD73-2912-4888-80DC-B2BB1E1705CB}" type="datetime1">
              <a:rPr lang="es-ES" smtClean="0"/>
              <a:t>15/09/2025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73F6CA-6E5B-6731-6563-7B2ADF2FC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FFB317-4CA8-21DB-8AD5-5DDEFA094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0268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B74E3A-25D1-16C2-8143-B62BD2F07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7EC320-486B-4820-3765-0F72B171D4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4573590-FF7E-F422-5B04-DD4954C9C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B3ED056-0F09-7EC7-6548-34950ED05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EBBD-9F7A-482E-A376-3EDA971D0F0C}" type="datetime1">
              <a:rPr lang="es-ES" smtClean="0"/>
              <a:t>15/09/2025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A57551-7865-D3B7-8C6A-961847520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A80763-8E6F-597E-04D9-17F41806A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0715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F0D17A-AEA2-A242-3F3A-0EF34F3AB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BBC981-468B-F387-7B58-BD76B1FF9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45DE6B7-2D92-CF83-3283-4F1EFFE8F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D43A964-DBBA-9481-4321-8577120E90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3C58FF7-B3EA-24EB-9333-A4AF474475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178E47E-907C-8FD8-648B-C62CBDB5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7EDCD-1D5A-44E7-A767-44DAEFB4D594}" type="datetime1">
              <a:rPr lang="es-ES" smtClean="0"/>
              <a:t>15/09/2025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6912825-2168-8B02-19DD-E7EE448ED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2A632CD-34D6-8A33-900F-0B36F378B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662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214749-D5EE-967E-190D-442B88A53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246E28D-4675-1DF5-50AB-3E3E10C8F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B0D49-9E68-475B-9FA0-3CFB085CC588}" type="datetime1">
              <a:rPr lang="es-ES" smtClean="0"/>
              <a:t>15/09/2025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DB93343-257F-B9FF-02F9-2A34732AE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64108E5-B772-59B0-3813-3E686F18C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3800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647B0A7-C072-85EA-FCBA-90D28A308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FA803-CDF8-4E5F-BF39-A047F2CE96C7}" type="datetime1">
              <a:rPr lang="es-ES" smtClean="0"/>
              <a:t>15/09/2025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0E69BE1-43BE-4048-4D82-1D2EFC366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48D84C0-E6EA-B394-4DB1-6BE5CC1B6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2574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7A088E-1FCF-E23B-A820-96BF59246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4F8005-35B4-7B5B-5FFB-BA72760C8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F303596-5C05-D445-75DB-43279B583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01078F3-F95A-EA56-0BF0-98793AD3C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BC0B8-08BE-4E58-A5BF-D59E4AE70275}" type="datetime1">
              <a:rPr lang="es-ES" smtClean="0"/>
              <a:t>15/09/2025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AEB862-705A-E9F9-A26A-A719B5DF2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87C00BE-AB62-03A2-DCF7-018824D18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9649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A2D91E-2E39-7A4E-61C2-994F50CD4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96AB156-43FB-ADC5-721C-D30AFC6437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F042C9E-ECB0-8110-4EF4-A6C3C9992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FFD53BD-DAB3-9096-789D-9467C697F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126FC-B483-47DC-919E-F96E7C554726}" type="datetime1">
              <a:rPr lang="es-ES" smtClean="0"/>
              <a:t>15/09/2025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0A4D953-E65A-C110-EBDF-F7D78A11E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B4C118A-1414-363D-A120-CEC1F61B0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0261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C92E8EA-1F1B-3BBF-9752-59FDBFE1D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82FBC6-447D-79BF-72B6-0E8260361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F108D2-A7FC-E837-A52C-FD0EB0BA5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A794F4-2787-449C-B22E-09EB7B697085}" type="datetime1">
              <a:rPr lang="es-ES" smtClean="0"/>
              <a:t>15/09/2025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09648C-EA2F-441A-3FAC-1F2879FD50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9578D9-CFA5-154A-49DB-9F7100B718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8BFD4A-17AE-4857-8B7E-5E5A409CCC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2099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A6F720-E576-5EBC-4CDE-3285CF8479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42319"/>
            <a:ext cx="9604075" cy="2387600"/>
          </a:xfrm>
        </p:spPr>
        <p:txBody>
          <a:bodyPr/>
          <a:lstStyle/>
          <a:p>
            <a:r>
              <a:rPr lang="es-ES" b="1" dirty="0"/>
              <a:t>Gestión del Estado y Persistencia en C/C++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36F120-B3DB-1A5E-929A-12BEFBC666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8488" y="4526063"/>
            <a:ext cx="9144000" cy="1655762"/>
          </a:xfrm>
        </p:spPr>
        <p:txBody>
          <a:bodyPr/>
          <a:lstStyle/>
          <a:p>
            <a:r>
              <a:rPr lang="es-ES" dirty="0"/>
              <a:t>Antonio Espín Herranz</a:t>
            </a:r>
          </a:p>
        </p:txBody>
      </p:sp>
    </p:spTree>
    <p:extLst>
      <p:ext uri="{BB962C8B-B14F-4D97-AF65-F5344CB8AC3E}">
        <p14:creationId xmlns:p14="http://schemas.microsoft.com/office/powerpoint/2010/main" val="1276214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F2AB6F-A5BA-C1DD-9EB1-A4BF64FC3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</a:t>
            </a:r>
            <a:r>
              <a:rPr lang="es-ES" dirty="0" err="1"/>
              <a:t>prepared</a:t>
            </a:r>
            <a:r>
              <a:rPr lang="es-ES" dirty="0"/>
              <a:t> </a:t>
            </a:r>
            <a:r>
              <a:rPr lang="es-ES" dirty="0" err="1"/>
              <a:t>statement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D11178-1458-943D-2176-7D304699C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/>
              <a:t>Varios tipos de datos a insertar:</a:t>
            </a:r>
          </a:p>
          <a:p>
            <a:pPr marL="0" indent="0">
              <a:buNone/>
            </a:pPr>
            <a:r>
              <a:rPr lang="es-ES" dirty="0"/>
              <a:t> // Datos a insertar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const</a:t>
            </a:r>
            <a:r>
              <a:rPr lang="es-ES" dirty="0"/>
              <a:t> </a:t>
            </a:r>
            <a:r>
              <a:rPr lang="es-ES" dirty="0" err="1"/>
              <a:t>char</a:t>
            </a:r>
            <a:r>
              <a:rPr lang="es-ES" dirty="0"/>
              <a:t>* nombre = “Ana";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int</a:t>
            </a:r>
            <a:r>
              <a:rPr lang="es-ES" dirty="0"/>
              <a:t> edad = 35;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bool</a:t>
            </a:r>
            <a:r>
              <a:rPr lang="es-ES" dirty="0"/>
              <a:t> activo = true; // SQLite no tiene tipo booleano, se usa 0/1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const</a:t>
            </a:r>
            <a:r>
              <a:rPr lang="es-ES" dirty="0"/>
              <a:t> </a:t>
            </a:r>
            <a:r>
              <a:rPr lang="es-ES" dirty="0" err="1"/>
              <a:t>char</a:t>
            </a:r>
            <a:r>
              <a:rPr lang="es-ES" dirty="0"/>
              <a:t>* fecha = "2025-09-03";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// Vincular parámetros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b="1" dirty="0"/>
              <a:t>sqlite3_bind_text</a:t>
            </a:r>
            <a:r>
              <a:rPr lang="es-ES" dirty="0"/>
              <a:t>(</a:t>
            </a:r>
            <a:r>
              <a:rPr lang="es-ES" dirty="0" err="1"/>
              <a:t>stmt</a:t>
            </a:r>
            <a:r>
              <a:rPr lang="es-ES" dirty="0"/>
              <a:t>, 1, nombre, -1, SQLITE_STATIC);     	// nombre (TEXT)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b="1" dirty="0"/>
              <a:t>sqlite3_bind_int</a:t>
            </a:r>
            <a:r>
              <a:rPr lang="es-ES" dirty="0"/>
              <a:t>(</a:t>
            </a:r>
            <a:r>
              <a:rPr lang="es-ES" dirty="0" err="1"/>
              <a:t>stmt</a:t>
            </a:r>
            <a:r>
              <a:rPr lang="es-ES" dirty="0"/>
              <a:t>, 2, edad);                            		// edad (INTEGER)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b="1" dirty="0"/>
              <a:t>sqlite3_bind_int</a:t>
            </a:r>
            <a:r>
              <a:rPr lang="es-ES" dirty="0"/>
              <a:t>(</a:t>
            </a:r>
            <a:r>
              <a:rPr lang="es-ES" dirty="0" err="1"/>
              <a:t>stmt</a:t>
            </a:r>
            <a:r>
              <a:rPr lang="es-ES" dirty="0"/>
              <a:t>, 3, activo ? 1 : 0);                  // activo (BOOLEAN como INTEGER)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b="1" dirty="0"/>
              <a:t>sqlite3_bind_text</a:t>
            </a:r>
            <a:r>
              <a:rPr lang="es-ES" dirty="0"/>
              <a:t>(</a:t>
            </a:r>
            <a:r>
              <a:rPr lang="es-ES" dirty="0" err="1"/>
              <a:t>stmt</a:t>
            </a:r>
            <a:r>
              <a:rPr lang="es-ES" dirty="0"/>
              <a:t>, 4, fecha, -1, SQLITE_STATIC);       // </a:t>
            </a:r>
            <a:r>
              <a:rPr lang="es-ES" dirty="0" err="1"/>
              <a:t>fecha_registro</a:t>
            </a:r>
            <a:r>
              <a:rPr lang="es-ES" dirty="0"/>
              <a:t> (TEXT)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0BF5ECF-2D5B-1DF6-D36F-E6260DAF2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838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1E9903-1962-ABB6-DA9D-1D3870649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</a:t>
            </a:r>
            <a:r>
              <a:rPr lang="es-ES" dirty="0" err="1"/>
              <a:t>prepared</a:t>
            </a:r>
            <a:r>
              <a:rPr lang="es-ES" dirty="0"/>
              <a:t> </a:t>
            </a:r>
            <a:r>
              <a:rPr lang="es-ES" dirty="0" err="1"/>
              <a:t>statement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EEC4D9-1847-E99C-A4FC-4BC006A6E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/>
              <a:t> Ejecutar sentencia y liberar recursos: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rc</a:t>
            </a:r>
            <a:r>
              <a:rPr lang="es-ES" dirty="0"/>
              <a:t> = </a:t>
            </a:r>
            <a:r>
              <a:rPr lang="es-ES" b="1" dirty="0"/>
              <a:t>sqlite3_step</a:t>
            </a:r>
            <a:r>
              <a:rPr lang="es-ES" dirty="0"/>
              <a:t>(</a:t>
            </a:r>
            <a:r>
              <a:rPr lang="es-ES" dirty="0" err="1"/>
              <a:t>stmt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rc</a:t>
            </a:r>
            <a:r>
              <a:rPr lang="es-ES" dirty="0"/>
              <a:t> != SQLITE_DONE) {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cerr</a:t>
            </a:r>
            <a:r>
              <a:rPr lang="es-ES" dirty="0"/>
              <a:t> &lt;&lt; "Error al insertar la fila: " &lt;&lt; sqlite3_errmsg(</a:t>
            </a:r>
            <a:r>
              <a:rPr lang="es-ES" dirty="0" err="1"/>
              <a:t>db</a:t>
            </a:r>
            <a:r>
              <a:rPr lang="es-ES" dirty="0"/>
              <a:t>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    } </a:t>
            </a:r>
            <a:r>
              <a:rPr lang="es-ES" dirty="0" err="1"/>
              <a:t>else</a:t>
            </a:r>
            <a:r>
              <a:rPr lang="es-ES" dirty="0"/>
              <a:t> {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"Fila insertada correctamente."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    }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// Liberar recursos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b="1" dirty="0"/>
              <a:t>sqlite3_finalize</a:t>
            </a:r>
            <a:r>
              <a:rPr lang="es-ES" dirty="0"/>
              <a:t>(</a:t>
            </a:r>
            <a:r>
              <a:rPr lang="es-ES" dirty="0" err="1"/>
              <a:t>stmt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b="1" dirty="0"/>
              <a:t>sqlite3_close</a:t>
            </a:r>
            <a:r>
              <a:rPr lang="es-ES" dirty="0"/>
              <a:t>(</a:t>
            </a:r>
            <a:r>
              <a:rPr lang="es-ES" dirty="0" err="1"/>
              <a:t>db</a:t>
            </a:r>
            <a:r>
              <a:rPr lang="es-ES" dirty="0"/>
              <a:t>);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2C1F64E-A7ED-0BC8-FC69-650EB7CE5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9824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08E3A3-4A62-C246-277B-C5784FA3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</a:t>
            </a:r>
            <a:r>
              <a:rPr lang="es-ES" dirty="0" err="1"/>
              <a:t>prepared</a:t>
            </a:r>
            <a:r>
              <a:rPr lang="es-ES" dirty="0"/>
              <a:t> </a:t>
            </a:r>
            <a:r>
              <a:rPr lang="es-ES" dirty="0" err="1"/>
              <a:t>statement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6CD904D-B1FB-010D-3375-4D39CD344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12</a:t>
            </a:fld>
            <a:endParaRPr lang="es-E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10096DC-E442-9A9D-07A0-5004E76410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5267" y="1849444"/>
            <a:ext cx="10106527" cy="390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altLang="es-ES" sz="2200" dirty="0"/>
              <a:t>BOOLEAN en SQLite se representa como INTEGER (0 o 1).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s-ES" altLang="es-ES" sz="22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altLang="es-ES" sz="2200" dirty="0"/>
              <a:t>Fechas se suelen guardar como texto en formato ISO (YYYY-MM-DD), aunque también puedes usar INTEGER como </a:t>
            </a:r>
            <a:r>
              <a:rPr lang="es-ES" altLang="es-ES" sz="2200" dirty="0" err="1"/>
              <a:t>timestamp</a:t>
            </a:r>
            <a:r>
              <a:rPr lang="es-ES" altLang="es-ES" sz="2200" dirty="0"/>
              <a:t> Unix.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altLang="es-ES" sz="2200" dirty="0"/>
              <a:t>Puedes usar SQLITE_TRANSIENT en lugar de SQLITE_STATIC si los datos no viven más allá del sqlite3_bind_text.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altLang="es-ES" sz="1800" b="1" i="1" dirty="0"/>
              <a:t>Ojo con datos en punteros …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s-ES" altLang="es-ES" sz="22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altLang="es-ES" sz="2200" dirty="0"/>
              <a:t>Para el tipo REAL de sqlite3: </a:t>
            </a:r>
            <a:r>
              <a:rPr lang="es-ES" dirty="0"/>
              <a:t>sqlite3_bind_double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s-ES" altLang="es-ES" sz="22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s-ES" altLang="es-ES" sz="2200" dirty="0"/>
          </a:p>
        </p:txBody>
      </p:sp>
    </p:spTree>
    <p:extLst>
      <p:ext uri="{BB962C8B-B14F-4D97-AF65-F5344CB8AC3E}">
        <p14:creationId xmlns:p14="http://schemas.microsoft.com/office/powerpoint/2010/main" val="2182699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80AC0E-983C-0FA9-F324-1947AECC2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Filas afectadas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E2E513-AA3B-E755-932B-03EC156B8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Cuando ejecutamos sentencias de </a:t>
            </a:r>
            <a:r>
              <a:rPr lang="es-ES" dirty="0" err="1"/>
              <a:t>insert</a:t>
            </a:r>
            <a:r>
              <a:rPr lang="es-ES" dirty="0"/>
              <a:t> / </a:t>
            </a:r>
            <a:r>
              <a:rPr lang="es-ES" dirty="0" err="1"/>
              <a:t>delete</a:t>
            </a:r>
            <a:r>
              <a:rPr lang="es-ES" dirty="0"/>
              <a:t> / </a:t>
            </a:r>
            <a:r>
              <a:rPr lang="es-ES" dirty="0" err="1"/>
              <a:t>update</a:t>
            </a:r>
            <a:r>
              <a:rPr lang="es-ES" dirty="0"/>
              <a:t> podemos obtener el número de filas afectadas:</a:t>
            </a:r>
          </a:p>
          <a:p>
            <a:endParaRPr lang="es-ES" dirty="0"/>
          </a:p>
          <a:p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filasAfectadas</a:t>
            </a:r>
            <a:r>
              <a:rPr lang="es-ES" dirty="0"/>
              <a:t> = </a:t>
            </a:r>
            <a:r>
              <a:rPr lang="es-ES" b="1" dirty="0"/>
              <a:t>sqlite3</a:t>
            </a:r>
            <a:r>
              <a:rPr lang="es-ES" dirty="0"/>
              <a:t>_</a:t>
            </a:r>
            <a:r>
              <a:rPr lang="es-ES" b="1" dirty="0"/>
              <a:t>changes</a:t>
            </a:r>
            <a:r>
              <a:rPr lang="es-ES" dirty="0"/>
              <a:t>(conexión)</a:t>
            </a:r>
          </a:p>
          <a:p>
            <a:endParaRPr lang="es-ES" dirty="0"/>
          </a:p>
          <a:p>
            <a:r>
              <a:rPr lang="es-ES" dirty="0"/>
              <a:t>Si estamos dentro de una transacción y hemos realizado varias operaciones:</a:t>
            </a:r>
          </a:p>
          <a:p>
            <a:r>
              <a:rPr lang="es-ES" dirty="0" err="1"/>
              <a:t>int</a:t>
            </a:r>
            <a:r>
              <a:rPr lang="es-ES" dirty="0"/>
              <a:t> filas = </a:t>
            </a:r>
            <a:r>
              <a:rPr lang="es-ES" b="1" dirty="0"/>
              <a:t>sqlite3_total_changes</a:t>
            </a:r>
            <a:r>
              <a:rPr lang="es-ES" dirty="0"/>
              <a:t>(</a:t>
            </a:r>
            <a:r>
              <a:rPr lang="es-ES" dirty="0" err="1"/>
              <a:t>conexion</a:t>
            </a:r>
            <a:r>
              <a:rPr lang="es-ES" dirty="0"/>
              <a:t>);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A2E271B-9B30-F756-4AAE-3741602AD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7998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D2BF56-2D54-9553-8CB8-54979079A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Transacciones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3DAF9D-511E-5210-D2F9-B86B73E1D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envían las instrucciones de SQL:</a:t>
            </a:r>
          </a:p>
          <a:p>
            <a:r>
              <a:rPr lang="es-ES" dirty="0"/>
              <a:t>Begin </a:t>
            </a:r>
            <a:r>
              <a:rPr lang="es-ES" dirty="0" err="1"/>
              <a:t>transaction</a:t>
            </a:r>
            <a:endParaRPr lang="es-ES" dirty="0"/>
          </a:p>
          <a:p>
            <a:r>
              <a:rPr lang="es-ES" dirty="0" err="1"/>
              <a:t>Commit</a:t>
            </a:r>
            <a:endParaRPr lang="es-ES" dirty="0"/>
          </a:p>
          <a:p>
            <a:r>
              <a:rPr lang="es-ES" dirty="0" err="1"/>
              <a:t>Rollback</a:t>
            </a:r>
            <a:endParaRPr lang="es-ES" dirty="0"/>
          </a:p>
          <a:p>
            <a:endParaRPr lang="es-ES" dirty="0"/>
          </a:p>
          <a:p>
            <a:r>
              <a:rPr lang="es-ES" dirty="0"/>
              <a:t>Con la función: sqlite3_exec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604D573-55AF-4640-74A6-FBB5569C5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6754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8DBDE1-EE37-97CE-E89D-E521A7E80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23" y="136525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s-ES" dirty="0"/>
              <a:t>Ejemplo 1 de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EDB4BF-208F-6F61-05A4-E20FA4E8A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010653"/>
            <a:ext cx="10805160" cy="516631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ES" dirty="0"/>
              <a:t> // Iniciar transacción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rc</a:t>
            </a:r>
            <a:r>
              <a:rPr lang="es-ES" dirty="0"/>
              <a:t> = sqlite3_exec(</a:t>
            </a:r>
            <a:r>
              <a:rPr lang="es-ES" dirty="0" err="1"/>
              <a:t>db</a:t>
            </a:r>
            <a:r>
              <a:rPr lang="es-ES" dirty="0"/>
              <a:t>, "BEGIN TRANSACTION;",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rc</a:t>
            </a:r>
            <a:r>
              <a:rPr lang="es-ES" dirty="0"/>
              <a:t> != SQLITE_OK) {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cerr</a:t>
            </a:r>
            <a:r>
              <a:rPr lang="es-ES" dirty="0"/>
              <a:t> &lt;&lt; "Error al iniciar transacción: " &lt;&lt; sqlite3_errmsg(</a:t>
            </a:r>
            <a:r>
              <a:rPr lang="es-ES" dirty="0" err="1"/>
              <a:t>db</a:t>
            </a:r>
            <a:r>
              <a:rPr lang="es-ES" dirty="0"/>
              <a:t>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return</a:t>
            </a:r>
            <a:r>
              <a:rPr lang="es-ES" dirty="0"/>
              <a:t> false;</a:t>
            </a:r>
          </a:p>
          <a:p>
            <a:pPr marL="0" indent="0">
              <a:buNone/>
            </a:pPr>
            <a:r>
              <a:rPr lang="es-ES" dirty="0"/>
              <a:t>    }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// Primera operación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const</a:t>
            </a:r>
            <a:r>
              <a:rPr lang="es-ES" dirty="0"/>
              <a:t> </a:t>
            </a:r>
            <a:r>
              <a:rPr lang="es-ES" dirty="0" err="1"/>
              <a:t>char</a:t>
            </a:r>
            <a:r>
              <a:rPr lang="es-ES" dirty="0"/>
              <a:t>* sql1 = "UPDATE empleados SET activo = 0 WHERE cargo = '</a:t>
            </a:r>
            <a:r>
              <a:rPr lang="es-ES" dirty="0" err="1"/>
              <a:t>Intern</a:t>
            </a:r>
            <a:r>
              <a:rPr lang="es-ES" dirty="0"/>
              <a:t>';";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rc</a:t>
            </a:r>
            <a:r>
              <a:rPr lang="es-ES" dirty="0"/>
              <a:t> = sqlite3_exec(</a:t>
            </a:r>
            <a:r>
              <a:rPr lang="es-ES" dirty="0" err="1"/>
              <a:t>db</a:t>
            </a:r>
            <a:r>
              <a:rPr lang="es-ES" dirty="0"/>
              <a:t>, sql1,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rc</a:t>
            </a:r>
            <a:r>
              <a:rPr lang="es-ES" dirty="0"/>
              <a:t> != SQLITE_OK) {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cerr</a:t>
            </a:r>
            <a:r>
              <a:rPr lang="es-ES" dirty="0"/>
              <a:t> &lt;&lt; "Error en la primera operación: " &lt;&lt; sqlite3_errmsg(</a:t>
            </a:r>
            <a:r>
              <a:rPr lang="es-ES" dirty="0" err="1"/>
              <a:t>db</a:t>
            </a:r>
            <a:r>
              <a:rPr lang="es-ES" dirty="0"/>
              <a:t>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        sqlite3_exec(</a:t>
            </a:r>
            <a:r>
              <a:rPr lang="es-ES" dirty="0" err="1"/>
              <a:t>db</a:t>
            </a:r>
            <a:r>
              <a:rPr lang="es-ES" dirty="0"/>
              <a:t>, "ROLLBACK;",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return</a:t>
            </a:r>
            <a:r>
              <a:rPr lang="es-ES" dirty="0"/>
              <a:t> false;</a:t>
            </a:r>
          </a:p>
          <a:p>
            <a:pPr marL="0" indent="0">
              <a:buNone/>
            </a:pPr>
            <a:r>
              <a:rPr lang="es-ES" dirty="0"/>
              <a:t>    }</a:t>
            </a:r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C3EF461-3716-731D-2015-857C70F2A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6017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565A3B-DCC7-EC75-B665-DCB0524D2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7776"/>
          </a:xfrm>
        </p:spPr>
        <p:txBody>
          <a:bodyPr>
            <a:normAutofit fontScale="90000"/>
          </a:bodyPr>
          <a:lstStyle/>
          <a:p>
            <a:r>
              <a:rPr lang="es-ES" dirty="0"/>
              <a:t>Ejemplo 2 de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716E27-2889-40F6-D3BC-5B9601197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891" y="1328286"/>
            <a:ext cx="11049802" cy="539318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ES" dirty="0"/>
              <a:t> // Segunda operación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const</a:t>
            </a:r>
            <a:r>
              <a:rPr lang="es-ES" dirty="0"/>
              <a:t> </a:t>
            </a:r>
            <a:r>
              <a:rPr lang="es-ES" dirty="0" err="1"/>
              <a:t>char</a:t>
            </a:r>
            <a:r>
              <a:rPr lang="es-ES" dirty="0"/>
              <a:t>* sql2 = "DELETE FROM empleados WHERE edad &gt; 65;";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rc</a:t>
            </a:r>
            <a:r>
              <a:rPr lang="es-ES" dirty="0"/>
              <a:t> = sqlite3_exec(</a:t>
            </a:r>
            <a:r>
              <a:rPr lang="es-ES" dirty="0" err="1"/>
              <a:t>db</a:t>
            </a:r>
            <a:r>
              <a:rPr lang="es-ES" dirty="0"/>
              <a:t>, sql2,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rc</a:t>
            </a:r>
            <a:r>
              <a:rPr lang="es-ES" dirty="0"/>
              <a:t> != SQLITE_OK) {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cerr</a:t>
            </a:r>
            <a:r>
              <a:rPr lang="es-ES" dirty="0"/>
              <a:t> &lt;&lt; "Error en la segunda operación: " &lt;&lt; sqlite3_errmsg(</a:t>
            </a:r>
            <a:r>
              <a:rPr lang="es-ES" dirty="0" err="1"/>
              <a:t>db</a:t>
            </a:r>
            <a:r>
              <a:rPr lang="es-ES" dirty="0"/>
              <a:t>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        sqlite3_exec(</a:t>
            </a:r>
            <a:r>
              <a:rPr lang="es-ES" dirty="0" err="1"/>
              <a:t>db</a:t>
            </a:r>
            <a:r>
              <a:rPr lang="es-ES" dirty="0"/>
              <a:t>, "ROLLBACK;",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return</a:t>
            </a:r>
            <a:r>
              <a:rPr lang="es-ES" dirty="0"/>
              <a:t> false;</a:t>
            </a:r>
          </a:p>
          <a:p>
            <a:pPr marL="0" indent="0">
              <a:buNone/>
            </a:pPr>
            <a:r>
              <a:rPr lang="es-ES" dirty="0"/>
              <a:t>    }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// Confirmar transacción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rc</a:t>
            </a:r>
            <a:r>
              <a:rPr lang="es-ES" dirty="0"/>
              <a:t> = sqlite3_exec(</a:t>
            </a:r>
            <a:r>
              <a:rPr lang="es-ES" dirty="0" err="1"/>
              <a:t>db</a:t>
            </a:r>
            <a:r>
              <a:rPr lang="es-ES" dirty="0"/>
              <a:t>, "COMMIT;",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rc</a:t>
            </a:r>
            <a:r>
              <a:rPr lang="es-ES" dirty="0"/>
              <a:t> != SQLITE_OK) {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cerr</a:t>
            </a:r>
            <a:r>
              <a:rPr lang="es-ES" dirty="0"/>
              <a:t> &lt;&lt; "Error al confirmar transacción: " &lt;&lt; sqlite3_errmsg(</a:t>
            </a:r>
            <a:r>
              <a:rPr lang="es-ES" dirty="0" err="1"/>
              <a:t>db</a:t>
            </a:r>
            <a:r>
              <a:rPr lang="es-ES" dirty="0"/>
              <a:t>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return</a:t>
            </a:r>
            <a:r>
              <a:rPr lang="es-ES" dirty="0"/>
              <a:t> false;</a:t>
            </a:r>
          </a:p>
          <a:p>
            <a:pPr marL="0" indent="0">
              <a:buNone/>
            </a:pPr>
            <a:r>
              <a:rPr lang="es-ES" dirty="0"/>
              <a:t>    }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"Transacción completada con éxito."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BE10EB7-D621-6EE1-1E65-135C8CF6B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9032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53BFAD9C-2470-7940-3529-F4FD4AE84D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/>
              <a:t>MySQL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A5F5F1BC-314A-F19F-D21D-A17BDEF476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b="1" dirty="0" err="1"/>
              <a:t>libmysql</a:t>
            </a:r>
            <a:endParaRPr lang="es-ES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25D6868-C07F-2B01-0A7E-1CC80A483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2216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22DF62-94F2-C7E7-8C90-612C299A1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Librería </a:t>
            </a:r>
            <a:r>
              <a:rPr lang="es-ES" dirty="0" err="1"/>
              <a:t>libmysql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AD649D-8244-3FD0-9128-8801483AB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5125"/>
          </a:xfrm>
        </p:spPr>
        <p:txBody>
          <a:bodyPr>
            <a:normAutofit fontScale="85000" lnSpcReduction="20000"/>
          </a:bodyPr>
          <a:lstStyle/>
          <a:p>
            <a:r>
              <a:rPr lang="es-ES" dirty="0"/>
              <a:t>Con </a:t>
            </a:r>
            <a:r>
              <a:rPr lang="es-ES" dirty="0" err="1"/>
              <a:t>mysql</a:t>
            </a:r>
            <a:r>
              <a:rPr lang="es-ES" dirty="0"/>
              <a:t>: diferencias con sqlite3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931771E-7551-5183-86B3-0C3164A93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18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B2F13D4-6702-8045-1F3B-D3DBDA90E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325" y="2497138"/>
            <a:ext cx="9787417" cy="380149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39709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28137D-FB17-406A-B90A-BA89E3789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2FF012-3A61-8635-F819-397A60EE7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2193FF3-7866-C2DB-2933-3372408CF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2546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1B0788-C22B-98DF-DAB4-B4A0D4A50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497C54-1A04-EB7D-12A2-C1B202EBE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Conexión a bases de datos relacionales y no relacionales: </a:t>
            </a:r>
          </a:p>
          <a:p>
            <a:pPr lvl="1"/>
            <a:r>
              <a:rPr lang="es-ES" dirty="0"/>
              <a:t>Integración con </a:t>
            </a:r>
            <a:r>
              <a:rPr lang="es-ES" b="1" dirty="0"/>
              <a:t>MySQL</a:t>
            </a:r>
            <a:r>
              <a:rPr lang="es-ES" dirty="0"/>
              <a:t>, </a:t>
            </a:r>
            <a:r>
              <a:rPr lang="es-ES" b="1" dirty="0"/>
              <a:t>PostgreSQL</a:t>
            </a:r>
            <a:r>
              <a:rPr lang="es-ES" dirty="0"/>
              <a:t> y bases de datos NoSQL como MongoDB. </a:t>
            </a:r>
          </a:p>
          <a:p>
            <a:pPr lvl="1"/>
            <a:r>
              <a:rPr lang="es-ES" dirty="0"/>
              <a:t>Uso de librerías </a:t>
            </a:r>
            <a:r>
              <a:rPr lang="es-ES" b="1" dirty="0"/>
              <a:t>ORM</a:t>
            </a:r>
            <a:r>
              <a:rPr lang="es-ES" dirty="0"/>
              <a:t> como </a:t>
            </a:r>
            <a:r>
              <a:rPr lang="es-ES" b="1" dirty="0" err="1"/>
              <a:t>soci</a:t>
            </a:r>
            <a:r>
              <a:rPr lang="es-ES" dirty="0"/>
              <a:t> o </a:t>
            </a:r>
            <a:r>
              <a:rPr lang="es-ES" b="1" dirty="0" err="1"/>
              <a:t>libpqxx</a:t>
            </a:r>
            <a:r>
              <a:rPr lang="es-ES" dirty="0"/>
              <a:t>. </a:t>
            </a:r>
          </a:p>
          <a:p>
            <a:endParaRPr lang="es-ES" dirty="0"/>
          </a:p>
          <a:p>
            <a:r>
              <a:rPr lang="es-ES" dirty="0"/>
              <a:t>Estrategias de persistencia y acceso rápido a datos: </a:t>
            </a:r>
          </a:p>
          <a:p>
            <a:pPr lvl="1"/>
            <a:r>
              <a:rPr lang="es-ES" dirty="0" err="1"/>
              <a:t>Caching</a:t>
            </a:r>
            <a:r>
              <a:rPr lang="es-ES" dirty="0"/>
              <a:t> con Redis o </a:t>
            </a:r>
            <a:r>
              <a:rPr lang="es-ES" dirty="0" err="1"/>
              <a:t>Memcached</a:t>
            </a:r>
            <a:r>
              <a:rPr lang="es-ES" dirty="0"/>
              <a:t> en aplicaciones C++. </a:t>
            </a:r>
          </a:p>
          <a:p>
            <a:pPr lvl="1"/>
            <a:r>
              <a:rPr lang="es-ES" dirty="0"/>
              <a:t>Implementación de acceso en tiempo real a grandes volúmenes de datos. 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D6D8C2C-B171-B61D-6FA5-FD0ACEDF9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76957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9063EF-6BC8-CAEF-70F7-83DFEBB31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30E0D7-47AB-EE86-2359-FFC3ABE3D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3AC588F-9147-9040-7FD7-D3127F99F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348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18E6648-95B8-F084-3CEA-029F64EC2D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es-ES" b="1" dirty="0"/>
              <a:t>BD NoSQL</a:t>
            </a:r>
            <a:br>
              <a:rPr lang="es-ES" b="1" dirty="0"/>
            </a:br>
            <a:r>
              <a:rPr lang="es-ES" b="1" dirty="0"/>
              <a:t>MongoDB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E392DDE-7D2D-8321-D831-B6ACC011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4079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AD6E9E-D2B3-7EA0-CCA5-7DB45FC99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48EFA1-0F74-1914-F3EE-BBB486887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F673F4A-EB42-1EE3-6623-CEC4AD8A1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81874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5CB3A6-00E6-968A-5C85-AED555410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E8AC37-ED28-FBC9-874F-F96B01D2D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02B180-D28A-FFC9-F737-E43310F23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06891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A404BEC5-DE6F-CF3C-1699-1F145C4052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/>
              <a:t>Librerías ORM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B963E14F-2C41-74DC-253B-EC7C34ED0E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/>
              <a:t>soci</a:t>
            </a:r>
            <a:r>
              <a:rPr lang="es-ES" dirty="0"/>
              <a:t> / </a:t>
            </a:r>
            <a:r>
              <a:rPr lang="es-ES" dirty="0" err="1"/>
              <a:t>libpqxx</a:t>
            </a:r>
            <a:endParaRPr lang="es-ES" dirty="0"/>
          </a:p>
          <a:p>
            <a:endParaRPr lang="es-ES" b="1" dirty="0"/>
          </a:p>
          <a:p>
            <a:r>
              <a:rPr lang="es-ES" b="1" dirty="0"/>
              <a:t>Proyectos con C++ 17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43AA9CF-8E05-5681-1693-72F5F532D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6503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7D14C8-1F50-44BD-9693-CB411CC92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Instalación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23F636-E28A-4C95-EF99-52B58968C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b="1" dirty="0" err="1"/>
              <a:t>vcpkg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r>
              <a:rPr lang="es-ES" b="1" dirty="0"/>
              <a:t> </a:t>
            </a:r>
            <a:r>
              <a:rPr lang="es-ES" b="1" dirty="0" err="1"/>
              <a:t>soci</a:t>
            </a:r>
            <a:r>
              <a:rPr lang="es-ES" b="1" dirty="0"/>
              <a:t>   </a:t>
            </a:r>
            <a:r>
              <a:rPr lang="es-ES" dirty="0">
                <a:sym typeface="Wingdings" panose="05000000000000000000" pitchFamily="2" charset="2"/>
              </a:rPr>
              <a:t> Con esto no se instala un </a:t>
            </a:r>
            <a:r>
              <a:rPr lang="es-ES" dirty="0" err="1">
                <a:sym typeface="Wingdings" panose="05000000000000000000" pitchFamily="2" charset="2"/>
              </a:rPr>
              <a:t>backend</a:t>
            </a:r>
            <a:r>
              <a:rPr lang="es-ES" dirty="0">
                <a:sym typeface="Wingdings" panose="05000000000000000000" pitchFamily="2" charset="2"/>
              </a:rPr>
              <a:t> de </a:t>
            </a:r>
            <a:r>
              <a:rPr lang="es-ES" dirty="0" err="1">
                <a:sym typeface="Wingdings" panose="05000000000000000000" pitchFamily="2" charset="2"/>
              </a:rPr>
              <a:t>mysql</a:t>
            </a:r>
            <a:r>
              <a:rPr lang="es-ES" dirty="0">
                <a:sym typeface="Wingdings" panose="05000000000000000000" pitchFamily="2" charset="2"/>
              </a:rPr>
              <a:t>, faltaría:</a:t>
            </a:r>
          </a:p>
          <a:p>
            <a:r>
              <a:rPr lang="es-ES" b="1" dirty="0" err="1"/>
              <a:t>vcpkg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r>
              <a:rPr lang="es-ES" b="1" dirty="0"/>
              <a:t> </a:t>
            </a:r>
            <a:r>
              <a:rPr lang="es-ES" b="1" dirty="0" err="1"/>
              <a:t>soci</a:t>
            </a:r>
            <a:r>
              <a:rPr lang="es-ES" b="1" dirty="0"/>
              <a:t>[</a:t>
            </a:r>
            <a:r>
              <a:rPr lang="es-ES" b="1" dirty="0" err="1"/>
              <a:t>core,mysql</a:t>
            </a:r>
            <a:r>
              <a:rPr lang="es-ES" b="1" dirty="0"/>
              <a:t>]</a:t>
            </a:r>
          </a:p>
          <a:p>
            <a:endParaRPr lang="es-ES" dirty="0"/>
          </a:p>
          <a:p>
            <a:r>
              <a:rPr lang="es-ES" b="1" dirty="0" err="1"/>
              <a:t>vcpkg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r>
              <a:rPr lang="es-ES" b="1" dirty="0"/>
              <a:t> </a:t>
            </a:r>
            <a:r>
              <a:rPr lang="es-ES" b="1" dirty="0" err="1"/>
              <a:t>libpqxx</a:t>
            </a:r>
            <a:endParaRPr lang="es-ES" b="1" dirty="0"/>
          </a:p>
          <a:p>
            <a:endParaRPr lang="es-ES" dirty="0"/>
          </a:p>
          <a:p>
            <a:r>
              <a:rPr lang="es-ES" dirty="0"/>
              <a:t>Para integrar en visual </a:t>
            </a:r>
            <a:r>
              <a:rPr lang="es-ES" dirty="0" err="1"/>
              <a:t>studio</a:t>
            </a:r>
            <a:r>
              <a:rPr lang="es-ES" dirty="0"/>
              <a:t>:</a:t>
            </a:r>
          </a:p>
          <a:p>
            <a:pPr lvl="1"/>
            <a:r>
              <a:rPr lang="es-ES" b="1" dirty="0" err="1"/>
              <a:t>vcpkg</a:t>
            </a:r>
            <a:r>
              <a:rPr lang="es-ES" b="1" dirty="0"/>
              <a:t> </a:t>
            </a:r>
            <a:r>
              <a:rPr lang="es-ES" b="1" dirty="0" err="1"/>
              <a:t>integrate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endParaRPr lang="es-ES" b="1" dirty="0"/>
          </a:p>
          <a:p>
            <a:pPr lvl="1"/>
            <a:endParaRPr lang="es-ES" dirty="0"/>
          </a:p>
          <a:p>
            <a:r>
              <a:rPr lang="es-ES" b="1" dirty="0" err="1"/>
              <a:t>soci</a:t>
            </a:r>
            <a:r>
              <a:rPr lang="es-ES" dirty="0"/>
              <a:t> es un </a:t>
            </a:r>
            <a:r>
              <a:rPr lang="es-ES" b="1" dirty="0"/>
              <a:t>ORM</a:t>
            </a:r>
            <a:r>
              <a:rPr lang="es-ES" dirty="0"/>
              <a:t> (</a:t>
            </a:r>
            <a:r>
              <a:rPr lang="es-ES" dirty="0" err="1"/>
              <a:t>object</a:t>
            </a:r>
            <a:r>
              <a:rPr lang="es-ES" dirty="0"/>
              <a:t> </a:t>
            </a:r>
            <a:r>
              <a:rPr lang="es-ES" dirty="0" err="1"/>
              <a:t>relational</a:t>
            </a:r>
            <a:r>
              <a:rPr lang="es-ES" dirty="0"/>
              <a:t> </a:t>
            </a:r>
            <a:r>
              <a:rPr lang="es-ES" dirty="0" err="1"/>
              <a:t>mapping</a:t>
            </a:r>
            <a:r>
              <a:rPr lang="es-ES" dirty="0"/>
              <a:t>). Nos abstrae de utilizar el SQL y podemos trabajar con un modelo orientado a objetos.</a:t>
            </a:r>
          </a:p>
          <a:p>
            <a:endParaRPr lang="es-ES" dirty="0"/>
          </a:p>
          <a:p>
            <a:r>
              <a:rPr lang="es-ES" b="1" dirty="0" err="1"/>
              <a:t>libpqxx</a:t>
            </a:r>
            <a:r>
              <a:rPr lang="es-ES" dirty="0"/>
              <a:t> es un </a:t>
            </a:r>
            <a:r>
              <a:rPr lang="es-ES" b="1" dirty="0"/>
              <a:t>cliente</a:t>
            </a:r>
            <a:r>
              <a:rPr lang="es-ES" dirty="0"/>
              <a:t> puro para </a:t>
            </a:r>
            <a:r>
              <a:rPr lang="es-ES" b="1" dirty="0" err="1"/>
              <a:t>postgresql</a:t>
            </a:r>
            <a:r>
              <a:rPr lang="es-ES" dirty="0"/>
              <a:t>, pero no es un ORM.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9D1638-FD86-948E-4C26-864B0A22D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58314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3CF42C-705E-2FA8-2AE0-43A3CF4B5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soci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D8D569-541B-DF55-E779-A961B6CEB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Es una abstracción de acceso a base de datos que permite escribir código C++ sin preocuparse por el SQL específico del motor.</a:t>
            </a:r>
          </a:p>
          <a:p>
            <a:endParaRPr lang="es-ES" dirty="0"/>
          </a:p>
          <a:p>
            <a:r>
              <a:rPr lang="es-ES" dirty="0"/>
              <a:t>Tiene una sintaxis tipo ORM, aunque no es un ORM completo, no te quita el SQL, pero permite realizar las consultas de una forma mas estructurada.</a:t>
            </a:r>
          </a:p>
          <a:p>
            <a:endParaRPr lang="es-ES" dirty="0"/>
          </a:p>
          <a:p>
            <a:r>
              <a:rPr lang="es-ES" dirty="0"/>
              <a:t>Soporta múltiples </a:t>
            </a:r>
            <a:r>
              <a:rPr lang="es-ES" dirty="0" err="1"/>
              <a:t>backends</a:t>
            </a:r>
            <a:r>
              <a:rPr lang="es-ES" dirty="0"/>
              <a:t>: PostgreSQL, MySQL, SQLite, Oracle.</a:t>
            </a:r>
          </a:p>
          <a:p>
            <a:endParaRPr lang="es-ES" dirty="0"/>
          </a:p>
          <a:p>
            <a:r>
              <a:rPr lang="es-ES" dirty="0"/>
              <a:t>Puedes usar macros para generar clases que se mapean a tablas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0F6CF22-5523-7A95-C18D-9A2E00296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92166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9530BB-B740-3377-912F-A40AADF2D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libmqxx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2A9EFF-669C-2506-D366-AB42A65B4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 el </a:t>
            </a:r>
            <a:r>
              <a:rPr lang="es-ES" dirty="0" err="1"/>
              <a:t>wrapper</a:t>
            </a:r>
            <a:r>
              <a:rPr lang="es-ES" dirty="0"/>
              <a:t> oficial en C++ para PostgreSQL.</a:t>
            </a:r>
          </a:p>
          <a:p>
            <a:endParaRPr lang="es-ES" dirty="0"/>
          </a:p>
          <a:p>
            <a:r>
              <a:rPr lang="es-ES" dirty="0"/>
              <a:t>No es un ORM, sino una interfaz directa al motor PostgreSQL.</a:t>
            </a:r>
          </a:p>
          <a:p>
            <a:endParaRPr lang="es-ES" dirty="0"/>
          </a:p>
          <a:p>
            <a:r>
              <a:rPr lang="es-ES" dirty="0"/>
              <a:t>Ofrece acceso a transacciones, consultas, y manejo de resultados con una API moderna en C++.</a:t>
            </a:r>
          </a:p>
          <a:p>
            <a:endParaRPr lang="es-ES" dirty="0"/>
          </a:p>
          <a:p>
            <a:r>
              <a:rPr lang="es-ES" dirty="0"/>
              <a:t>Ideal si quieres control total sobre el SQL y rendimiento.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A090F34-E141-6675-3F4C-39170F3E3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52471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0C6389-08B9-9576-2ACE-51D9B2268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Comparativa </a:t>
            </a:r>
            <a:r>
              <a:rPr lang="es-ES" dirty="0" err="1"/>
              <a:t>soci</a:t>
            </a:r>
            <a:r>
              <a:rPr lang="es-ES" dirty="0"/>
              <a:t> vs </a:t>
            </a:r>
            <a:r>
              <a:rPr lang="es-ES" dirty="0" err="1"/>
              <a:t>libpqxx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C28BEE4-3184-5CC6-1751-A48F33BA6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28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D002857-72B1-314D-535C-EA5D882B5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150" y="1744892"/>
            <a:ext cx="10172308" cy="429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7007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CFEB1F-387F-D05D-1BEC-838D75904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0104"/>
          </a:xfrm>
        </p:spPr>
        <p:txBody>
          <a:bodyPr/>
          <a:lstStyle/>
          <a:p>
            <a:r>
              <a:rPr lang="es-ES" dirty="0" err="1"/>
              <a:t>soci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4227AA-A00A-A573-4B06-07DB5C778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889" y="1291472"/>
            <a:ext cx="10916239" cy="5201402"/>
          </a:xfrm>
        </p:spPr>
        <p:txBody>
          <a:bodyPr>
            <a:normAutofit fontScale="85000" lnSpcReduction="20000"/>
          </a:bodyPr>
          <a:lstStyle/>
          <a:p>
            <a:r>
              <a:rPr lang="es-ES" dirty="0"/>
              <a:t>SOCI se define como una </a:t>
            </a:r>
            <a:r>
              <a:rPr lang="es-ES" b="1" dirty="0"/>
              <a:t>biblioteca de acceso a bases de datos para C++</a:t>
            </a:r>
            <a:r>
              <a:rPr lang="es-ES" dirty="0"/>
              <a:t>, que:</a:t>
            </a:r>
          </a:p>
          <a:p>
            <a:endParaRPr lang="es-ES" dirty="0"/>
          </a:p>
          <a:p>
            <a:r>
              <a:rPr lang="es-ES" dirty="0"/>
              <a:t>Usa </a:t>
            </a:r>
            <a:r>
              <a:rPr lang="es-ES" b="1" dirty="0" err="1"/>
              <a:t>bindings</a:t>
            </a:r>
            <a:r>
              <a:rPr lang="es-ES" b="1" dirty="0"/>
              <a:t> tipo C++</a:t>
            </a:r>
            <a:r>
              <a:rPr lang="es-ES" dirty="0"/>
              <a:t> para ejecutar SQL.</a:t>
            </a:r>
          </a:p>
          <a:p>
            <a:endParaRPr lang="es-ES" dirty="0"/>
          </a:p>
          <a:p>
            <a:r>
              <a:rPr lang="es-ES" dirty="0"/>
              <a:t>Permite </a:t>
            </a:r>
            <a:r>
              <a:rPr lang="es-ES" b="1" dirty="0"/>
              <a:t>mapear resultados a variables C++</a:t>
            </a:r>
            <a:r>
              <a:rPr lang="es-ES" dirty="0"/>
              <a:t> con </a:t>
            </a:r>
            <a:r>
              <a:rPr lang="es-ES" dirty="0" err="1"/>
              <a:t>soci</a:t>
            </a:r>
            <a:r>
              <a:rPr lang="es-ES" dirty="0"/>
              <a:t>::</a:t>
            </a:r>
            <a:r>
              <a:rPr lang="es-ES" dirty="0" err="1"/>
              <a:t>into</a:t>
            </a:r>
            <a:r>
              <a:rPr lang="es-ES" dirty="0"/>
              <a:t>() y pasar parámetros con </a:t>
            </a:r>
            <a:r>
              <a:rPr lang="es-ES" dirty="0" err="1"/>
              <a:t>soci</a:t>
            </a:r>
            <a:r>
              <a:rPr lang="es-ES" dirty="0"/>
              <a:t>::use().</a:t>
            </a:r>
          </a:p>
          <a:p>
            <a:endParaRPr lang="es-ES" dirty="0"/>
          </a:p>
          <a:p>
            <a:r>
              <a:rPr lang="es-ES" dirty="0"/>
              <a:t>Soporta múltiples </a:t>
            </a:r>
            <a:r>
              <a:rPr lang="es-ES" dirty="0" err="1"/>
              <a:t>backends</a:t>
            </a:r>
            <a:r>
              <a:rPr lang="es-ES" dirty="0"/>
              <a:t> (MySQL, PostgreSQL, SQLite…).</a:t>
            </a:r>
          </a:p>
          <a:p>
            <a:endParaRPr lang="es-ES" dirty="0"/>
          </a:p>
          <a:p>
            <a:r>
              <a:rPr lang="es-ES" dirty="0"/>
              <a:t>Pero </a:t>
            </a:r>
            <a:r>
              <a:rPr lang="es-ES" b="1" dirty="0"/>
              <a:t>no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Genera SQL automáticamente.</a:t>
            </a:r>
          </a:p>
          <a:p>
            <a:pPr lvl="1"/>
            <a:r>
              <a:rPr lang="es-ES" dirty="0"/>
              <a:t>Mapea clases C++ a tablas de forma automática.</a:t>
            </a:r>
          </a:p>
          <a:p>
            <a:pPr lvl="1"/>
            <a:r>
              <a:rPr lang="es-ES" dirty="0"/>
              <a:t>Hace migraciones, validaciones o relaciones entre entidades.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BC9E422-0143-4B58-B23D-A4784B40D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9249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AEB4A79-B976-77A9-B626-2177065F55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6563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Bases de datos Relacionales SQLite3, MySQL y </a:t>
            </a:r>
            <a:r>
              <a:rPr lang="es-ES" b="1" dirty="0" err="1"/>
              <a:t>PostGreSQL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901656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9F85E8-1A5C-69A5-DD6E-43F16DB91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Objetos principales de SOCI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1AC559-3C76-811A-D651-B4EF563BC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/>
              <a:t>soci</a:t>
            </a:r>
            <a:r>
              <a:rPr lang="es-ES" b="1" dirty="0"/>
              <a:t>::</a:t>
            </a:r>
            <a:r>
              <a:rPr lang="es-ES" b="1" dirty="0" err="1"/>
              <a:t>session</a:t>
            </a:r>
            <a:endParaRPr lang="es-ES" b="1" dirty="0"/>
          </a:p>
          <a:p>
            <a:pPr lvl="1"/>
            <a:r>
              <a:rPr lang="es-ES" dirty="0"/>
              <a:t>El objeto principal que representa una conexión activa con la base de datos.</a:t>
            </a:r>
          </a:p>
          <a:p>
            <a:pPr lvl="2"/>
            <a:r>
              <a:rPr lang="it-IT" dirty="0"/>
              <a:t>soci::session sql(soci::mysql, "db=empresa3 user=antonio password=antonio host=127.0.0.1 port=3307");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Se pasa por referencia a las clases DAO (como </a:t>
            </a:r>
            <a:r>
              <a:rPr lang="es-ES" dirty="0" err="1"/>
              <a:t>EmpleadoRepository</a:t>
            </a:r>
            <a:r>
              <a:rPr lang="es-ES" dirty="0"/>
              <a:t>) para ejecutar consultas.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9364409-5D1A-6A85-C6AD-1A8B314E1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5044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0BD974-582C-3D59-A0B8-B09B9F571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Objetos principales de SOCI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330173-49BF-4D9F-5BC3-B19FA7A35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b="1" dirty="0" err="1"/>
              <a:t>soci</a:t>
            </a:r>
            <a:r>
              <a:rPr lang="es-ES" b="1" dirty="0"/>
              <a:t>::</a:t>
            </a:r>
            <a:r>
              <a:rPr lang="es-ES" b="1" dirty="0" err="1"/>
              <a:t>into</a:t>
            </a:r>
            <a:endParaRPr lang="es-ES" b="1" dirty="0"/>
          </a:p>
          <a:p>
            <a:pPr lvl="1"/>
            <a:r>
              <a:rPr lang="es-ES" dirty="0"/>
              <a:t>Se usa para recibir resultados de una consulta SQL en variables C++.</a:t>
            </a:r>
          </a:p>
          <a:p>
            <a:pPr lvl="2"/>
            <a:r>
              <a:rPr lang="es-ES" dirty="0" err="1"/>
              <a:t>sql</a:t>
            </a:r>
            <a:r>
              <a:rPr lang="es-ES" dirty="0"/>
              <a:t> &lt;&lt; "SELECT nombre FROM empleados WHERE id = :id", </a:t>
            </a:r>
            <a:r>
              <a:rPr lang="es-ES" b="1" dirty="0" err="1"/>
              <a:t>soci</a:t>
            </a:r>
            <a:r>
              <a:rPr lang="es-ES" b="1" dirty="0"/>
              <a:t>::use</a:t>
            </a:r>
            <a:r>
              <a:rPr lang="es-ES" dirty="0"/>
              <a:t>(id), </a:t>
            </a:r>
            <a:r>
              <a:rPr lang="es-ES" b="1" dirty="0" err="1"/>
              <a:t>soci</a:t>
            </a:r>
            <a:r>
              <a:rPr lang="es-ES" b="1" dirty="0"/>
              <a:t>::</a:t>
            </a:r>
            <a:r>
              <a:rPr lang="es-ES" b="1" dirty="0" err="1"/>
              <a:t>into</a:t>
            </a:r>
            <a:r>
              <a:rPr lang="es-ES" dirty="0"/>
              <a:t>(nombre);</a:t>
            </a:r>
          </a:p>
          <a:p>
            <a:pPr lvl="2"/>
            <a:endParaRPr lang="es-ES" dirty="0"/>
          </a:p>
          <a:p>
            <a:r>
              <a:rPr lang="es-ES" b="1" dirty="0" err="1"/>
              <a:t>soci</a:t>
            </a:r>
            <a:r>
              <a:rPr lang="es-ES" b="1" dirty="0"/>
              <a:t>::use</a:t>
            </a:r>
          </a:p>
          <a:p>
            <a:pPr lvl="1"/>
            <a:r>
              <a:rPr lang="es-ES" dirty="0"/>
              <a:t>Para inyectar un parámetro en una consulta parametrizada.</a:t>
            </a:r>
          </a:p>
          <a:p>
            <a:pPr lvl="1"/>
            <a:endParaRPr lang="es-ES" dirty="0"/>
          </a:p>
          <a:p>
            <a:r>
              <a:rPr lang="es-ES" b="1" dirty="0" err="1"/>
              <a:t>soci</a:t>
            </a:r>
            <a:r>
              <a:rPr lang="es-ES" b="1" dirty="0"/>
              <a:t>::</a:t>
            </a:r>
            <a:r>
              <a:rPr lang="es-ES" b="1" dirty="0" err="1"/>
              <a:t>indicator</a:t>
            </a:r>
            <a:endParaRPr lang="es-ES" b="1" dirty="0"/>
          </a:p>
          <a:p>
            <a:pPr lvl="1"/>
            <a:r>
              <a:rPr lang="es-ES" dirty="0"/>
              <a:t>Permite detectar si un valor devuelto por la base de datos es NULL.</a:t>
            </a:r>
          </a:p>
          <a:p>
            <a:pPr lvl="1"/>
            <a:endParaRPr lang="es-ES" dirty="0"/>
          </a:p>
          <a:p>
            <a:pPr lvl="2"/>
            <a:r>
              <a:rPr lang="es-ES" dirty="0" err="1"/>
              <a:t>soci</a:t>
            </a:r>
            <a:r>
              <a:rPr lang="es-ES" dirty="0"/>
              <a:t>::</a:t>
            </a:r>
            <a:r>
              <a:rPr lang="es-ES" dirty="0" err="1"/>
              <a:t>indicator</a:t>
            </a:r>
            <a:r>
              <a:rPr lang="es-ES" dirty="0"/>
              <a:t> </a:t>
            </a:r>
            <a:r>
              <a:rPr lang="es-ES" dirty="0" err="1"/>
              <a:t>ind</a:t>
            </a:r>
            <a:r>
              <a:rPr lang="es-ES" dirty="0"/>
              <a:t>;</a:t>
            </a:r>
          </a:p>
          <a:p>
            <a:pPr lvl="2"/>
            <a:r>
              <a:rPr lang="es-ES" dirty="0" err="1"/>
              <a:t>sql</a:t>
            </a:r>
            <a:r>
              <a:rPr lang="es-ES" dirty="0"/>
              <a:t> &lt;&lt; "SELECT id FROM empleados WHERE id = :id", </a:t>
            </a:r>
            <a:r>
              <a:rPr lang="es-ES" dirty="0" err="1"/>
              <a:t>soci</a:t>
            </a:r>
            <a:r>
              <a:rPr lang="es-ES" dirty="0"/>
              <a:t>::use(id), </a:t>
            </a:r>
            <a:r>
              <a:rPr lang="es-ES" dirty="0" err="1"/>
              <a:t>soci</a:t>
            </a:r>
            <a:r>
              <a:rPr lang="es-ES" dirty="0"/>
              <a:t>::</a:t>
            </a:r>
            <a:r>
              <a:rPr lang="es-ES" dirty="0" err="1"/>
              <a:t>into</a:t>
            </a:r>
            <a:r>
              <a:rPr lang="es-ES" dirty="0"/>
              <a:t>(</a:t>
            </a:r>
            <a:r>
              <a:rPr lang="es-ES" dirty="0" err="1"/>
              <a:t>emp.id</a:t>
            </a:r>
            <a:r>
              <a:rPr lang="es-ES" dirty="0"/>
              <a:t>, </a:t>
            </a:r>
            <a:r>
              <a:rPr lang="es-ES" dirty="0" err="1"/>
              <a:t>ind</a:t>
            </a:r>
            <a:r>
              <a:rPr lang="es-ES" dirty="0"/>
              <a:t>);</a:t>
            </a:r>
          </a:p>
          <a:p>
            <a:pPr lvl="2"/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ind</a:t>
            </a:r>
            <a:r>
              <a:rPr lang="es-ES" dirty="0"/>
              <a:t> == </a:t>
            </a:r>
            <a:r>
              <a:rPr lang="es-ES" dirty="0" err="1"/>
              <a:t>soci</a:t>
            </a:r>
            <a:r>
              <a:rPr lang="es-ES" dirty="0"/>
              <a:t>::</a:t>
            </a:r>
            <a:r>
              <a:rPr lang="es-ES" dirty="0" err="1"/>
              <a:t>i_null</a:t>
            </a:r>
            <a:r>
              <a:rPr lang="es-ES" dirty="0"/>
              <a:t>) { /* manejar ausencia de datos */ }</a:t>
            </a:r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30F1451-C2F0-243D-B5D9-9FBB796F4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24386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06251E-BF8C-9377-97F2-9A79E4C4B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Objetos principales de SOCI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28DAAB-4C7F-2C8F-93F2-997A5507A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/>
              <a:t>soci</a:t>
            </a:r>
            <a:r>
              <a:rPr lang="es-ES" b="1" dirty="0"/>
              <a:t>::</a:t>
            </a:r>
            <a:r>
              <a:rPr lang="es-ES" b="1" dirty="0" err="1"/>
              <a:t>rowset</a:t>
            </a:r>
            <a:r>
              <a:rPr lang="es-ES" b="1" dirty="0"/>
              <a:t>&lt;</a:t>
            </a:r>
            <a:r>
              <a:rPr lang="es-ES" b="1" dirty="0" err="1"/>
              <a:t>soci</a:t>
            </a:r>
            <a:r>
              <a:rPr lang="es-ES" b="1" dirty="0"/>
              <a:t>::</a:t>
            </a:r>
            <a:r>
              <a:rPr lang="es-ES" b="1" dirty="0" err="1"/>
              <a:t>row</a:t>
            </a:r>
            <a:r>
              <a:rPr lang="es-ES" b="1" dirty="0"/>
              <a:t>&gt;</a:t>
            </a:r>
          </a:p>
          <a:p>
            <a:pPr lvl="1"/>
            <a:r>
              <a:rPr lang="es-ES" dirty="0"/>
              <a:t>Permite recorrer múltiples resultados de una consulta SELECT.</a:t>
            </a:r>
          </a:p>
          <a:p>
            <a:pPr lvl="2"/>
            <a:r>
              <a:rPr lang="es-ES" dirty="0" err="1"/>
              <a:t>soci</a:t>
            </a:r>
            <a:r>
              <a:rPr lang="es-ES" dirty="0"/>
              <a:t>::</a:t>
            </a:r>
            <a:r>
              <a:rPr lang="es-ES" dirty="0" err="1"/>
              <a:t>rowset</a:t>
            </a:r>
            <a:r>
              <a:rPr lang="es-ES" dirty="0"/>
              <a:t>&lt;</a:t>
            </a:r>
            <a:r>
              <a:rPr lang="es-ES" dirty="0" err="1"/>
              <a:t>soci</a:t>
            </a:r>
            <a:r>
              <a:rPr lang="es-ES" dirty="0"/>
              <a:t>::</a:t>
            </a:r>
            <a:r>
              <a:rPr lang="es-ES" dirty="0" err="1"/>
              <a:t>row</a:t>
            </a:r>
            <a:r>
              <a:rPr lang="es-ES" dirty="0"/>
              <a:t>&gt; </a:t>
            </a:r>
            <a:r>
              <a:rPr lang="es-ES" dirty="0" err="1"/>
              <a:t>rs</a:t>
            </a:r>
            <a:r>
              <a:rPr lang="es-ES" dirty="0"/>
              <a:t> = </a:t>
            </a:r>
            <a:r>
              <a:rPr lang="es-ES" dirty="0" err="1"/>
              <a:t>sql.prepare</a:t>
            </a:r>
            <a:r>
              <a:rPr lang="es-ES" dirty="0"/>
              <a:t> &lt;&lt; "SELECT id, nombre, cargo FROM empleados";</a:t>
            </a:r>
          </a:p>
          <a:p>
            <a:pPr lvl="2"/>
            <a:r>
              <a:rPr lang="es-ES" dirty="0" err="1"/>
              <a:t>for</a:t>
            </a:r>
            <a:r>
              <a:rPr lang="es-ES" dirty="0"/>
              <a:t> (</a:t>
            </a:r>
            <a:r>
              <a:rPr lang="es-ES" dirty="0" err="1"/>
              <a:t>const</a:t>
            </a:r>
            <a:r>
              <a:rPr lang="es-ES" dirty="0"/>
              <a:t> auto&amp; r : </a:t>
            </a:r>
            <a:r>
              <a:rPr lang="es-ES" dirty="0" err="1"/>
              <a:t>rs</a:t>
            </a:r>
            <a:r>
              <a:rPr lang="es-ES" dirty="0"/>
              <a:t>) { /* recorrer resultados */ }</a:t>
            </a:r>
          </a:p>
          <a:p>
            <a:pPr lvl="2"/>
            <a:endParaRPr lang="es-ES" dirty="0"/>
          </a:p>
          <a:p>
            <a:pPr lvl="1"/>
            <a:r>
              <a:rPr lang="es-ES" dirty="0"/>
              <a:t>Listados y consultas que devuelven varias filas.</a:t>
            </a:r>
          </a:p>
          <a:p>
            <a:pPr lvl="1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EE97A1E-56E1-0C18-7B64-C03140607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10431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1D34BD-5FA6-92C0-BEE3-E956B6F3B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Objetos principales de SOCI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5B42B5-DBBB-5D26-7382-135A5336F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#include &lt;</a:t>
            </a:r>
            <a:r>
              <a:rPr lang="es-ES" b="1" dirty="0" err="1"/>
              <a:t>optional</a:t>
            </a:r>
            <a:r>
              <a:rPr lang="es-ES" b="1" dirty="0"/>
              <a:t>&gt;</a:t>
            </a:r>
          </a:p>
          <a:p>
            <a:r>
              <a:rPr lang="es-ES" b="1" dirty="0" err="1"/>
              <a:t>std</a:t>
            </a:r>
            <a:r>
              <a:rPr lang="es-ES" b="1" dirty="0"/>
              <a:t>::</a:t>
            </a:r>
            <a:r>
              <a:rPr lang="es-ES" b="1" dirty="0" err="1"/>
              <a:t>optional</a:t>
            </a:r>
            <a:r>
              <a:rPr lang="es-ES" b="1" dirty="0"/>
              <a:t>&lt;T&gt;</a:t>
            </a:r>
          </a:p>
          <a:p>
            <a:endParaRPr lang="es-ES" dirty="0"/>
          </a:p>
          <a:p>
            <a:r>
              <a:rPr lang="es-ES" dirty="0"/>
              <a:t>Parte de </a:t>
            </a:r>
            <a:r>
              <a:rPr lang="es-ES" b="1" dirty="0"/>
              <a:t>C++17</a:t>
            </a:r>
            <a:r>
              <a:rPr lang="es-ES" dirty="0"/>
              <a:t>, representa un valor que puede existir o no.</a:t>
            </a:r>
          </a:p>
          <a:p>
            <a:pPr lvl="1"/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optional</a:t>
            </a:r>
            <a:r>
              <a:rPr lang="es-ES" dirty="0"/>
              <a:t>&lt;Empleado&gt; resultado = </a:t>
            </a:r>
            <a:r>
              <a:rPr lang="es-ES" dirty="0" err="1"/>
              <a:t>repo.recuperarEmpleado</a:t>
            </a:r>
            <a:r>
              <a:rPr lang="es-ES" dirty="0"/>
              <a:t>(5);</a:t>
            </a:r>
          </a:p>
          <a:p>
            <a:pPr lvl="1"/>
            <a:r>
              <a:rPr lang="es-ES" dirty="0" err="1"/>
              <a:t>if</a:t>
            </a:r>
            <a:r>
              <a:rPr lang="es-ES" dirty="0"/>
              <a:t> (resultado) {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resultado-&gt;nombre; }</a:t>
            </a:r>
          </a:p>
          <a:p>
            <a:pPr lvl="1"/>
            <a:endParaRPr lang="es-ES" dirty="0"/>
          </a:p>
          <a:p>
            <a:pPr lvl="1"/>
            <a:r>
              <a:rPr lang="es-ES" b="1" dirty="0" err="1"/>
              <a:t>std</a:t>
            </a:r>
            <a:r>
              <a:rPr lang="es-ES" b="1" dirty="0"/>
              <a:t>::</a:t>
            </a:r>
            <a:r>
              <a:rPr lang="es-ES" b="1" dirty="0" err="1"/>
              <a:t>nullopt</a:t>
            </a:r>
            <a:endParaRPr lang="es-ES" b="1" dirty="0"/>
          </a:p>
          <a:p>
            <a:pPr lvl="2"/>
            <a:r>
              <a:rPr lang="es-ES" dirty="0"/>
              <a:t>Constante que representa un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optional</a:t>
            </a:r>
            <a:r>
              <a:rPr lang="es-ES" dirty="0"/>
              <a:t> vacío.</a:t>
            </a:r>
          </a:p>
          <a:p>
            <a:pPr lvl="2"/>
            <a:r>
              <a:rPr lang="es-ES" dirty="0" err="1"/>
              <a:t>return</a:t>
            </a:r>
            <a:r>
              <a:rPr lang="es-ES" dirty="0"/>
              <a:t>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nullopt</a:t>
            </a:r>
            <a:r>
              <a:rPr lang="es-ES" dirty="0"/>
              <a:t>;</a:t>
            </a:r>
          </a:p>
          <a:p>
            <a:pPr lvl="2"/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639F735-E5C0-D8E4-0254-002F1CF0D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56661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902AC2-F984-1883-11EA-601B7F9BB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2652"/>
          </a:xfrm>
        </p:spPr>
        <p:txBody>
          <a:bodyPr/>
          <a:lstStyle/>
          <a:p>
            <a:r>
              <a:rPr lang="es-ES" dirty="0"/>
              <a:t>Transacciones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940DFB-6257-D227-D3C0-823D5E43B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7" y="1395166"/>
            <a:ext cx="11010507" cy="509770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dirty="0" err="1"/>
              <a:t>sql.begin</a:t>
            </a:r>
            <a:r>
              <a:rPr lang="es-ES" dirty="0"/>
              <a:t>(); // Inicia la transacción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try {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sql</a:t>
            </a:r>
            <a:r>
              <a:rPr lang="es-ES" dirty="0"/>
              <a:t> &lt;&lt; "INSERT INTO empleados(nombre, cargo) VALUES(:nombre, :cargo)",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soci</a:t>
            </a:r>
            <a:r>
              <a:rPr lang="es-ES" dirty="0"/>
              <a:t>::use("Luis"), </a:t>
            </a:r>
            <a:r>
              <a:rPr lang="es-ES" dirty="0" err="1"/>
              <a:t>soci</a:t>
            </a:r>
            <a:r>
              <a:rPr lang="es-ES" dirty="0"/>
              <a:t>::use("Contable");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sql</a:t>
            </a:r>
            <a:r>
              <a:rPr lang="es-ES" dirty="0"/>
              <a:t> &lt;&lt; "UPDATE empleados SET cargo = 'Gerente' WHERE id = 5";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sql.commit</a:t>
            </a:r>
            <a:r>
              <a:rPr lang="es-ES" dirty="0"/>
              <a:t>(); // Confirma los cambios</a:t>
            </a:r>
          </a:p>
          <a:p>
            <a:pPr marL="0" indent="0">
              <a:buNone/>
            </a:pPr>
            <a:r>
              <a:rPr lang="es-ES" dirty="0"/>
              <a:t>} catch (...) {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sql.rollback</a:t>
            </a:r>
            <a:r>
              <a:rPr lang="es-ES" dirty="0"/>
              <a:t>(); // Revierte todo si hay error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throw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5DECA4A-EDB8-8C9D-B73C-F5B1D572C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00678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08E65A-B79C-05BE-AE9D-34A411163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Transacciones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B54A6F-0D31-78F3-5A44-E555FBB77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68783"/>
          </a:xfrm>
        </p:spPr>
        <p:txBody>
          <a:bodyPr/>
          <a:lstStyle/>
          <a:p>
            <a:r>
              <a:rPr lang="es-ES" b="1" dirty="0" err="1"/>
              <a:t>soci</a:t>
            </a:r>
            <a:r>
              <a:rPr lang="es-ES" b="1" dirty="0"/>
              <a:t>::</a:t>
            </a:r>
            <a:r>
              <a:rPr lang="es-ES" b="1" dirty="0" err="1"/>
              <a:t>transaction</a:t>
            </a:r>
            <a:endParaRPr lang="es-ES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E98C5B8-FDE3-A905-D441-488CF1CA3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35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92BF9C6-A560-F3C1-E2AE-223ACC074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604" y="2575153"/>
            <a:ext cx="10250184" cy="271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396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B31B7-2FE7-EBD6-E14A-E7CF64D6D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Recuperar el id autogenerado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640F77-7883-03DF-6987-9CBA317FB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975" y="1825625"/>
            <a:ext cx="11906054" cy="4351338"/>
          </a:xfrm>
        </p:spPr>
        <p:txBody>
          <a:bodyPr/>
          <a:lstStyle/>
          <a:p>
            <a:r>
              <a:rPr lang="es-ES" dirty="0"/>
              <a:t>Después de un </a:t>
            </a:r>
            <a:r>
              <a:rPr lang="es-ES" dirty="0" err="1"/>
              <a:t>insert</a:t>
            </a:r>
            <a:r>
              <a:rPr lang="es-ES" dirty="0"/>
              <a:t>:</a:t>
            </a:r>
          </a:p>
          <a:p>
            <a:pPr lvl="1"/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nuevoId</a:t>
            </a:r>
            <a:r>
              <a:rPr lang="es-ES" dirty="0"/>
              <a:t>;</a:t>
            </a:r>
          </a:p>
          <a:p>
            <a:pPr lvl="1"/>
            <a:r>
              <a:rPr lang="es-ES" dirty="0" err="1"/>
              <a:t>sql</a:t>
            </a:r>
            <a:r>
              <a:rPr lang="es-ES" dirty="0"/>
              <a:t> &lt;&lt; "INSERT INTO empleados(nombre, cargo) VALUES(:nombre, :cargo)",</a:t>
            </a:r>
          </a:p>
          <a:p>
            <a:pPr lvl="1"/>
            <a:r>
              <a:rPr lang="es-ES" dirty="0"/>
              <a:t>    </a:t>
            </a:r>
            <a:r>
              <a:rPr lang="es-ES" dirty="0" err="1"/>
              <a:t>soci</a:t>
            </a:r>
            <a:r>
              <a:rPr lang="es-ES" dirty="0"/>
              <a:t>::use("Marta"), </a:t>
            </a:r>
            <a:r>
              <a:rPr lang="es-ES" dirty="0" err="1"/>
              <a:t>soci</a:t>
            </a:r>
            <a:r>
              <a:rPr lang="es-ES" dirty="0"/>
              <a:t>::use("Diseñadora");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Para </a:t>
            </a:r>
            <a:r>
              <a:rPr lang="es-ES" dirty="0" err="1"/>
              <a:t>mysql</a:t>
            </a:r>
            <a:r>
              <a:rPr lang="es-ES" dirty="0"/>
              <a:t>:</a:t>
            </a:r>
          </a:p>
          <a:p>
            <a:pPr lvl="2"/>
            <a:r>
              <a:rPr lang="es-ES" dirty="0" err="1"/>
              <a:t>sql</a:t>
            </a:r>
            <a:r>
              <a:rPr lang="es-ES" dirty="0"/>
              <a:t> &lt;&lt; "SELECT </a:t>
            </a:r>
            <a:r>
              <a:rPr lang="es-ES" b="1" dirty="0"/>
              <a:t>LAST_INSERT_ID</a:t>
            </a:r>
            <a:r>
              <a:rPr lang="es-ES" dirty="0"/>
              <a:t>()", </a:t>
            </a:r>
            <a:r>
              <a:rPr lang="es-ES" dirty="0" err="1"/>
              <a:t>soci</a:t>
            </a:r>
            <a:r>
              <a:rPr lang="es-ES" dirty="0"/>
              <a:t>::</a:t>
            </a:r>
            <a:r>
              <a:rPr lang="es-ES" dirty="0" err="1"/>
              <a:t>into</a:t>
            </a:r>
            <a:r>
              <a:rPr lang="es-ES" dirty="0"/>
              <a:t>(</a:t>
            </a:r>
            <a:r>
              <a:rPr lang="es-ES" dirty="0" err="1"/>
              <a:t>nuevoId</a:t>
            </a:r>
            <a:r>
              <a:rPr lang="es-ES" dirty="0"/>
              <a:t>);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D7024B8-0750-E3D8-9A4A-FCC8E75AA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2306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18BA58-4F1B-DBE2-0338-3C4A38402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Número de registros afectados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373C51-989C-8567-E120-1CF419091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524" y="1825625"/>
            <a:ext cx="11679810" cy="4351338"/>
          </a:xfrm>
        </p:spPr>
        <p:txBody>
          <a:bodyPr/>
          <a:lstStyle/>
          <a:p>
            <a:r>
              <a:rPr lang="es-ES" dirty="0"/>
              <a:t>SOCI permite obtener el número de filas modificadas por una consulta de acción (UPDATE, DELETE, etc.) usando </a:t>
            </a:r>
            <a:r>
              <a:rPr lang="es-ES" b="1" dirty="0" err="1"/>
              <a:t>get_affected_rows</a:t>
            </a:r>
            <a:r>
              <a:rPr lang="es-ES" dirty="0"/>
              <a:t>()</a:t>
            </a:r>
          </a:p>
          <a:p>
            <a:endParaRPr lang="es-ES" dirty="0"/>
          </a:p>
          <a:p>
            <a:r>
              <a:rPr lang="es-ES" dirty="0" err="1"/>
              <a:t>sql</a:t>
            </a:r>
            <a:r>
              <a:rPr lang="es-ES" dirty="0"/>
              <a:t> &lt;&lt; "UPDATE empleados SET cargo = 'Analista' WHERE cargo = 'Junior'";</a:t>
            </a:r>
          </a:p>
          <a:p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size_t</a:t>
            </a:r>
            <a:r>
              <a:rPr lang="es-ES" dirty="0"/>
              <a:t> filas = </a:t>
            </a:r>
            <a:r>
              <a:rPr lang="es-ES" b="1" dirty="0" err="1"/>
              <a:t>sql.get_affected_rows</a:t>
            </a:r>
            <a:r>
              <a:rPr lang="es-ES" dirty="0"/>
              <a:t>();</a:t>
            </a:r>
          </a:p>
          <a:p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"Filas actualizadas: " &lt;&lt; filas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AD7B0F1-02B2-93E8-7656-440D1DBF3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37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66401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CBC71DF-E9A0-E7AC-9262-923C65314C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 err="1"/>
              <a:t>PostGreSQL</a:t>
            </a:r>
            <a:endParaRPr lang="es-ES" b="1" dirty="0"/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B40A83A0-C658-B075-6760-5FAA27DC7E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b="1" dirty="0" err="1"/>
              <a:t>libpq</a:t>
            </a:r>
            <a:endParaRPr lang="es-ES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21E00CF-60DA-6313-B007-A7888B182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38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01131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A0DD6A-B826-1778-EE8A-9933BD58E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Librería </a:t>
            </a:r>
            <a:r>
              <a:rPr lang="es-ES" dirty="0" err="1"/>
              <a:t>libpq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987BDD-3F1A-3808-CA10-98DFB2A29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A7F6A1E-78C3-1F32-689E-71AE0ED5F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39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8369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4E0EAA-7BE9-8178-396E-00DEC3A05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Librerías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CD2A0C-841D-9BF0-EA30-94F124CB3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Para trabajar con estas bases de datos tenemos librerías en el gestor de paquetes: </a:t>
            </a:r>
            <a:r>
              <a:rPr lang="es-ES" dirty="0" err="1"/>
              <a:t>vcpkg</a:t>
            </a:r>
            <a:endParaRPr lang="es-ES" dirty="0"/>
          </a:p>
          <a:p>
            <a:endParaRPr lang="es-ES" dirty="0"/>
          </a:p>
          <a:p>
            <a:r>
              <a:rPr lang="es-ES" dirty="0"/>
              <a:t>Para instalar:</a:t>
            </a:r>
          </a:p>
          <a:p>
            <a:pPr lvl="1"/>
            <a:r>
              <a:rPr lang="es-ES" dirty="0"/>
              <a:t>Sqlite3	</a:t>
            </a:r>
            <a:r>
              <a:rPr lang="es-ES" dirty="0">
                <a:sym typeface="Wingdings" panose="05000000000000000000" pitchFamily="2" charset="2"/>
              </a:rPr>
              <a:t> 	</a:t>
            </a:r>
            <a:r>
              <a:rPr lang="es-ES" b="1" dirty="0" err="1">
                <a:sym typeface="Wingdings" panose="05000000000000000000" pitchFamily="2" charset="2"/>
              </a:rPr>
              <a:t>v</a:t>
            </a:r>
            <a:r>
              <a:rPr lang="es-ES" b="1" dirty="0" err="1"/>
              <a:t>cpkg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r>
              <a:rPr lang="es-ES" b="1" dirty="0"/>
              <a:t> slite3</a:t>
            </a:r>
          </a:p>
          <a:p>
            <a:pPr lvl="1"/>
            <a:r>
              <a:rPr lang="es-ES" dirty="0"/>
              <a:t>MySQL 	</a:t>
            </a:r>
            <a:r>
              <a:rPr lang="es-ES" dirty="0">
                <a:sym typeface="Wingdings" panose="05000000000000000000" pitchFamily="2" charset="2"/>
              </a:rPr>
              <a:t> 	</a:t>
            </a:r>
            <a:r>
              <a:rPr lang="es-ES" b="1" dirty="0" err="1">
                <a:sym typeface="Wingdings" panose="05000000000000000000" pitchFamily="2" charset="2"/>
              </a:rPr>
              <a:t>vcpkg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b="1" dirty="0" err="1">
                <a:sym typeface="Wingdings" panose="05000000000000000000" pitchFamily="2" charset="2"/>
              </a:rPr>
              <a:t>install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b="1" dirty="0" err="1">
                <a:sym typeface="Wingdings" panose="05000000000000000000" pitchFamily="2" charset="2"/>
              </a:rPr>
              <a:t>libmysql</a:t>
            </a:r>
            <a:endParaRPr lang="es-ES" b="1" dirty="0">
              <a:sym typeface="Wingdings" panose="05000000000000000000" pitchFamily="2" charset="2"/>
            </a:endParaRPr>
          </a:p>
          <a:p>
            <a:pPr lvl="1"/>
            <a:r>
              <a:rPr lang="es-ES" dirty="0">
                <a:sym typeface="Wingdings" panose="05000000000000000000" pitchFamily="2" charset="2"/>
              </a:rPr>
              <a:t>PostgreSQL 	</a:t>
            </a:r>
            <a:r>
              <a:rPr lang="es-ES" b="1" dirty="0" err="1">
                <a:sym typeface="Wingdings" panose="05000000000000000000" pitchFamily="2" charset="2"/>
              </a:rPr>
              <a:t>vcpkg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b="1" dirty="0" err="1">
                <a:sym typeface="Wingdings" panose="05000000000000000000" pitchFamily="2" charset="2"/>
              </a:rPr>
              <a:t>install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b="1" dirty="0" err="1">
                <a:sym typeface="Wingdings" panose="05000000000000000000" pitchFamily="2" charset="2"/>
              </a:rPr>
              <a:t>libpq</a:t>
            </a:r>
            <a:endParaRPr lang="es-ES" b="1" dirty="0">
              <a:sym typeface="Wingdings" panose="05000000000000000000" pitchFamily="2" charset="2"/>
            </a:endParaRPr>
          </a:p>
          <a:p>
            <a:pPr lvl="1"/>
            <a:endParaRPr lang="es-ES" dirty="0">
              <a:sym typeface="Wingdings" panose="05000000000000000000" pitchFamily="2" charset="2"/>
            </a:endParaRPr>
          </a:p>
          <a:p>
            <a:r>
              <a:rPr lang="es-ES" dirty="0">
                <a:sym typeface="Wingdings" panose="05000000000000000000" pitchFamily="2" charset="2"/>
              </a:rPr>
              <a:t>Para integrar en Visual Studio:</a:t>
            </a:r>
          </a:p>
          <a:p>
            <a:pPr lvl="1"/>
            <a:r>
              <a:rPr lang="es-ES" b="1" dirty="0" err="1">
                <a:sym typeface="Wingdings" panose="05000000000000000000" pitchFamily="2" charset="2"/>
              </a:rPr>
              <a:t>vcpkg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b="1" dirty="0" err="1">
                <a:sym typeface="Wingdings" panose="05000000000000000000" pitchFamily="2" charset="2"/>
              </a:rPr>
              <a:t>integrate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b="1" dirty="0" err="1">
                <a:sym typeface="Wingdings" panose="05000000000000000000" pitchFamily="2" charset="2"/>
              </a:rPr>
              <a:t>install</a:t>
            </a:r>
            <a:endParaRPr lang="es-ES" b="1" dirty="0">
              <a:sym typeface="Wingdings" panose="05000000000000000000" pitchFamily="2" charset="2"/>
            </a:endParaRP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4BEDE40-AC1F-ABAB-D847-6B46BA52F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40770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9ECEA9-3045-A5C4-03D4-848D328F2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84EE05-89D7-6AA8-11A0-E3739725F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F6D5783-F9DD-A59A-BCEC-CA2FA10AE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40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46490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530AFC8-879B-AB7E-BD55-0F2A153474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88636"/>
            <a:ext cx="9144000" cy="2387600"/>
          </a:xfrm>
        </p:spPr>
        <p:txBody>
          <a:bodyPr/>
          <a:lstStyle/>
          <a:p>
            <a:r>
              <a:rPr lang="es-ES" b="1" dirty="0"/>
              <a:t>Estrategias de persistencia y acceso rápido a datos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ACD2230-B698-9BBC-AE67-4C639DF76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41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9535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F18BDE-AFE9-009B-D6D1-7D572F17D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756" y="365125"/>
            <a:ext cx="11829448" cy="1325563"/>
          </a:xfrm>
        </p:spPr>
        <p:txBody>
          <a:bodyPr>
            <a:normAutofit fontScale="90000"/>
          </a:bodyPr>
          <a:lstStyle/>
          <a:p>
            <a:br>
              <a:rPr lang="es-ES" dirty="0"/>
            </a:br>
            <a:r>
              <a:rPr lang="es-ES" dirty="0" err="1"/>
              <a:t>Caching</a:t>
            </a:r>
            <a:r>
              <a:rPr lang="es-ES" dirty="0"/>
              <a:t> con Redis o </a:t>
            </a:r>
            <a:r>
              <a:rPr lang="es-ES" dirty="0" err="1"/>
              <a:t>Memcached</a:t>
            </a:r>
            <a:r>
              <a:rPr lang="es-ES" dirty="0"/>
              <a:t> en aplicaciones C++. 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659A88-5D37-41C8-64E8-31D6A24EE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4554192-6168-CC32-B34C-95A000769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42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64750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BB2EED-00D7-72C8-4BAA-9054EDCFA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51DAE2-6BF9-D230-8633-B37A6B6FA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785272-8B36-78C1-1936-DD08C0F0D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43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50949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F1788B-5C79-E93A-CFF1-2028E33D1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s-ES" dirty="0"/>
            </a:br>
            <a:r>
              <a:rPr lang="es-ES" dirty="0"/>
              <a:t>Implementación de acceso en tiempo real a grandes volúmenes de datos 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020A8F-0A2D-0870-5DA2-82B7D01EA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1067DBD-6930-F91A-B260-0C31A5188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44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8525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8CD15F-70F4-CE93-EDD0-AE6542295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Problemas con </a:t>
            </a:r>
            <a:r>
              <a:rPr lang="es-ES" dirty="0" err="1"/>
              <a:t>libmysql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1014D1-0E7E-EF76-6559-5645C3073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8055"/>
          </a:xfrm>
        </p:spPr>
        <p:txBody>
          <a:bodyPr>
            <a:normAutofit lnSpcReduction="10000"/>
          </a:bodyPr>
          <a:lstStyle/>
          <a:p>
            <a:r>
              <a:rPr lang="es-ES" dirty="0"/>
              <a:t>Ir a la carpeta de </a:t>
            </a:r>
            <a:r>
              <a:rPr lang="es-ES" dirty="0" err="1"/>
              <a:t>vcpkg</a:t>
            </a:r>
            <a:endParaRPr lang="es-ES" dirty="0"/>
          </a:p>
          <a:p>
            <a:pPr lvl="1"/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pull</a:t>
            </a:r>
            <a:endParaRPr lang="es-ES" dirty="0"/>
          </a:p>
          <a:p>
            <a:pPr lvl="1"/>
            <a:r>
              <a:rPr lang="es-ES" dirty="0" err="1"/>
              <a:t>vcpkg</a:t>
            </a:r>
            <a:r>
              <a:rPr lang="es-ES" dirty="0"/>
              <a:t> </a:t>
            </a:r>
            <a:r>
              <a:rPr lang="es-ES" dirty="0" err="1"/>
              <a:t>update</a:t>
            </a:r>
            <a:endParaRPr lang="es-ES" dirty="0"/>
          </a:p>
          <a:p>
            <a:pPr lvl="1"/>
            <a:r>
              <a:rPr lang="es-ES" dirty="0" err="1"/>
              <a:t>vcpkg</a:t>
            </a:r>
            <a:r>
              <a:rPr lang="es-ES" dirty="0"/>
              <a:t> </a:t>
            </a:r>
            <a:r>
              <a:rPr lang="es-ES" dirty="0" err="1"/>
              <a:t>upgrade</a:t>
            </a:r>
            <a:endParaRPr lang="es-ES" dirty="0"/>
          </a:p>
          <a:p>
            <a:pPr lvl="2"/>
            <a:r>
              <a:rPr lang="es-ES" dirty="0"/>
              <a:t>Puede dar un </a:t>
            </a:r>
            <a:r>
              <a:rPr lang="es-ES" dirty="0" err="1"/>
              <a:t>warning</a:t>
            </a:r>
            <a:r>
              <a:rPr lang="es-ES" dirty="0"/>
              <a:t> y habrá que ejecutar con:</a:t>
            </a:r>
          </a:p>
          <a:p>
            <a:pPr lvl="2"/>
            <a:r>
              <a:rPr lang="es-ES" dirty="0" err="1"/>
              <a:t>vcpkg</a:t>
            </a:r>
            <a:r>
              <a:rPr lang="es-ES" dirty="0"/>
              <a:t> </a:t>
            </a:r>
            <a:r>
              <a:rPr lang="es-ES" dirty="0" err="1"/>
              <a:t>upgrade</a:t>
            </a:r>
            <a:r>
              <a:rPr lang="es-ES" dirty="0"/>
              <a:t> --no-</a:t>
            </a:r>
            <a:r>
              <a:rPr lang="es-ES" dirty="0" err="1"/>
              <a:t>dry</a:t>
            </a:r>
            <a:r>
              <a:rPr lang="es-ES" dirty="0"/>
              <a:t>-run</a:t>
            </a:r>
          </a:p>
          <a:p>
            <a:endParaRPr lang="es-ES" dirty="0"/>
          </a:p>
          <a:p>
            <a:r>
              <a:rPr lang="es-ES" dirty="0"/>
              <a:t>Después de actualizar:</a:t>
            </a:r>
          </a:p>
          <a:p>
            <a:pPr lvl="1"/>
            <a:r>
              <a:rPr lang="es-ES" dirty="0" err="1"/>
              <a:t>vcpkg</a:t>
            </a:r>
            <a:r>
              <a:rPr lang="es-ES" dirty="0"/>
              <a:t> </a:t>
            </a:r>
            <a:r>
              <a:rPr lang="es-ES" dirty="0" err="1"/>
              <a:t>remove</a:t>
            </a:r>
            <a:r>
              <a:rPr lang="es-ES" dirty="0"/>
              <a:t> </a:t>
            </a:r>
            <a:r>
              <a:rPr lang="es-ES" dirty="0" err="1"/>
              <a:t>libmysql</a:t>
            </a:r>
            <a:endParaRPr lang="es-ES" dirty="0"/>
          </a:p>
          <a:p>
            <a:pPr lvl="1"/>
            <a:r>
              <a:rPr lang="es-ES" dirty="0" err="1"/>
              <a:t>vcpkg</a:t>
            </a:r>
            <a:r>
              <a:rPr lang="es-ES" dirty="0"/>
              <a:t> </a:t>
            </a:r>
            <a:r>
              <a:rPr lang="es-ES" dirty="0" err="1"/>
              <a:t>remove</a:t>
            </a:r>
            <a:r>
              <a:rPr lang="es-ES" dirty="0"/>
              <a:t> --</a:t>
            </a:r>
            <a:r>
              <a:rPr lang="es-ES" dirty="0" err="1"/>
              <a:t>outdated</a:t>
            </a:r>
            <a:endParaRPr lang="es-ES" dirty="0"/>
          </a:p>
          <a:p>
            <a:pPr lvl="1"/>
            <a:r>
              <a:rPr lang="es-ES" dirty="0" err="1"/>
              <a:t>vcpkg</a:t>
            </a:r>
            <a:r>
              <a:rPr lang="es-ES" dirty="0"/>
              <a:t> </a:t>
            </a:r>
            <a:r>
              <a:rPr lang="es-ES" dirty="0" err="1"/>
              <a:t>install</a:t>
            </a:r>
            <a:r>
              <a:rPr lang="es-ES" dirty="0"/>
              <a:t> </a:t>
            </a:r>
            <a:r>
              <a:rPr lang="es-ES" dirty="0" err="1"/>
              <a:t>libmysql</a:t>
            </a:r>
            <a:endParaRPr lang="es-ES" dirty="0"/>
          </a:p>
          <a:p>
            <a:pPr lvl="1"/>
            <a:r>
              <a:rPr lang="es-ES" dirty="0" err="1"/>
              <a:t>vcpkg</a:t>
            </a:r>
            <a:r>
              <a:rPr lang="es-ES" dirty="0"/>
              <a:t> </a:t>
            </a:r>
            <a:r>
              <a:rPr lang="es-ES" dirty="0" err="1"/>
              <a:t>integrate</a:t>
            </a:r>
            <a:r>
              <a:rPr lang="es-ES" dirty="0"/>
              <a:t> </a:t>
            </a:r>
            <a:r>
              <a:rPr lang="es-ES" dirty="0" err="1"/>
              <a:t>install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39EBB0F-77D1-B9BE-EEAF-62EB907E5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6711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BECEC7-5E05-F527-F216-3D9793F7A4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/>
              <a:t>Librería sqlite3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E40D606-73EA-B2C1-A68E-18D5127D8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2995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AC5D93-2393-6967-7AF9-EC7D25D81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Prepared</a:t>
            </a:r>
            <a:r>
              <a:rPr lang="es-ES" dirty="0"/>
              <a:t> </a:t>
            </a:r>
            <a:r>
              <a:rPr lang="es-ES" dirty="0" err="1"/>
              <a:t>Statement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D7B8AE-F5B7-4A96-4DB3-36075C969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3600" b="1" dirty="0"/>
              <a:t>Ventajas de usar </a:t>
            </a:r>
            <a:r>
              <a:rPr lang="es-ES" sz="3600" b="1" dirty="0" err="1"/>
              <a:t>prepared</a:t>
            </a:r>
            <a:r>
              <a:rPr lang="es-ES" sz="3600" b="1" dirty="0"/>
              <a:t> </a:t>
            </a:r>
            <a:r>
              <a:rPr lang="es-ES" sz="3600" b="1" dirty="0" err="1"/>
              <a:t>statements</a:t>
            </a:r>
            <a:r>
              <a:rPr lang="es-ES" sz="3600" b="1" dirty="0"/>
              <a:t>:</a:t>
            </a:r>
          </a:p>
          <a:p>
            <a:pPr lvl="1"/>
            <a:r>
              <a:rPr lang="es-ES" sz="3600" b="1" dirty="0"/>
              <a:t>Seguridad</a:t>
            </a:r>
            <a:r>
              <a:rPr lang="es-ES" sz="3600" dirty="0"/>
              <a:t>: Evita inyecciones SQL.</a:t>
            </a:r>
          </a:p>
          <a:p>
            <a:pPr lvl="1"/>
            <a:r>
              <a:rPr lang="es-ES" sz="3600" b="1" dirty="0"/>
              <a:t>Rendimiento</a:t>
            </a:r>
            <a:r>
              <a:rPr lang="es-ES" sz="3600" dirty="0"/>
              <a:t>: Puedes reutilizar la sentencia preparada para múltiples inserciones.</a:t>
            </a:r>
          </a:p>
          <a:p>
            <a:pPr lvl="1"/>
            <a:r>
              <a:rPr lang="es-ES" sz="3600" b="1" dirty="0"/>
              <a:t>Flexibilidad</a:t>
            </a:r>
            <a:r>
              <a:rPr lang="es-ES" sz="3600" dirty="0"/>
              <a:t>: Puedes vincular diferentes tipos de datos (texto, enteros, blobs, etc.).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8E91703-F6C3-05C3-47E4-52C88AD6F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6397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E217FC-7E49-769B-6D8F-1EA601EAE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</a:t>
            </a:r>
            <a:r>
              <a:rPr lang="es-ES" dirty="0" err="1"/>
              <a:t>prepared</a:t>
            </a:r>
            <a:r>
              <a:rPr lang="es-ES" dirty="0"/>
              <a:t> </a:t>
            </a:r>
            <a:r>
              <a:rPr lang="es-ES" dirty="0" err="1"/>
              <a:t>statement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A64105-5715-5BBF-29AC-1EAA9C6C6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131" y="1825625"/>
            <a:ext cx="11752445" cy="4351338"/>
          </a:xfrm>
        </p:spPr>
        <p:txBody>
          <a:bodyPr>
            <a:normAutofit fontScale="77500" lnSpcReduction="20000"/>
          </a:bodyPr>
          <a:lstStyle/>
          <a:p>
            <a:r>
              <a:rPr lang="es-ES" b="1" dirty="0"/>
              <a:t>Abrir conexión:</a:t>
            </a:r>
          </a:p>
          <a:p>
            <a:pPr marL="0" indent="0">
              <a:buNone/>
            </a:pPr>
            <a:r>
              <a:rPr lang="es-ES" dirty="0"/>
              <a:t>    sqlite3* </a:t>
            </a:r>
            <a:r>
              <a:rPr lang="es-ES" dirty="0" err="1"/>
              <a:t>db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    sqlite3_stmt* </a:t>
            </a:r>
            <a:r>
              <a:rPr lang="es-ES" dirty="0" err="1"/>
              <a:t>stmt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rc</a:t>
            </a:r>
            <a:r>
              <a:rPr lang="es-ES" dirty="0"/>
              <a:t>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// Abrir la base de datos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rc</a:t>
            </a:r>
            <a:r>
              <a:rPr lang="es-ES" dirty="0"/>
              <a:t> = sqlite3_open("</a:t>
            </a:r>
            <a:r>
              <a:rPr lang="es-ES" dirty="0" err="1"/>
              <a:t>mi_base.db</a:t>
            </a:r>
            <a:r>
              <a:rPr lang="es-ES" dirty="0"/>
              <a:t>", &amp;</a:t>
            </a:r>
            <a:r>
              <a:rPr lang="es-ES" dirty="0" err="1"/>
              <a:t>db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rc</a:t>
            </a:r>
            <a:r>
              <a:rPr lang="es-ES" dirty="0"/>
              <a:t>) {</a:t>
            </a:r>
          </a:p>
          <a:p>
            <a:pPr marL="0" indent="0">
              <a:buNone/>
            </a:pPr>
            <a:r>
              <a:rPr lang="es-ES" dirty="0"/>
              <a:t>        	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cerr</a:t>
            </a:r>
            <a:r>
              <a:rPr lang="es-ES" dirty="0"/>
              <a:t> &lt;&lt; "No se puede abrir la base de datos: " &lt;&lt; sqlite3_errmsg(</a:t>
            </a:r>
            <a:r>
              <a:rPr lang="es-ES" dirty="0" err="1"/>
              <a:t>db</a:t>
            </a:r>
            <a:r>
              <a:rPr lang="es-ES" dirty="0"/>
              <a:t>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       	 </a:t>
            </a:r>
            <a:r>
              <a:rPr lang="es-ES" dirty="0" err="1"/>
              <a:t>return</a:t>
            </a:r>
            <a:r>
              <a:rPr lang="es-ES" dirty="0"/>
              <a:t> </a:t>
            </a:r>
            <a:r>
              <a:rPr lang="es-ES" dirty="0" err="1"/>
              <a:t>rc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    }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173AF4A-C53B-5C34-A26F-F23DA301A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4268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E2AC1C-2436-8771-B098-958D68842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</a:t>
            </a:r>
            <a:r>
              <a:rPr lang="es-ES" dirty="0" err="1"/>
              <a:t>prepared</a:t>
            </a:r>
            <a:r>
              <a:rPr lang="es-ES" dirty="0"/>
              <a:t> </a:t>
            </a:r>
            <a:r>
              <a:rPr lang="es-ES" dirty="0" err="1"/>
              <a:t>statement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5D5DC5-9809-62CD-E0D7-6D8807A71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27" y="1825625"/>
            <a:ext cx="12066873" cy="4351338"/>
          </a:xfrm>
        </p:spPr>
        <p:txBody>
          <a:bodyPr>
            <a:normAutofit lnSpcReduction="10000"/>
          </a:bodyPr>
          <a:lstStyle/>
          <a:p>
            <a:r>
              <a:rPr lang="es-ES" dirty="0"/>
              <a:t>SQL y preparar la sentencia:</a:t>
            </a:r>
          </a:p>
          <a:p>
            <a:pPr marL="0" indent="0">
              <a:buNone/>
            </a:pPr>
            <a:r>
              <a:rPr lang="es-ES" sz="2400" dirty="0"/>
              <a:t>    // Sentencia SQL con parámetros</a:t>
            </a:r>
          </a:p>
          <a:p>
            <a:pPr marL="0" indent="0">
              <a:buNone/>
            </a:pPr>
            <a:r>
              <a:rPr lang="es-ES" sz="2400" dirty="0"/>
              <a:t>    </a:t>
            </a:r>
            <a:r>
              <a:rPr lang="es-ES" sz="2000" dirty="0" err="1"/>
              <a:t>const</a:t>
            </a:r>
            <a:r>
              <a:rPr lang="es-ES" sz="2000" dirty="0"/>
              <a:t> </a:t>
            </a:r>
            <a:r>
              <a:rPr lang="es-ES" sz="2000" dirty="0" err="1"/>
              <a:t>char</a:t>
            </a:r>
            <a:r>
              <a:rPr lang="es-ES" sz="2000" dirty="0"/>
              <a:t>* </a:t>
            </a:r>
            <a:r>
              <a:rPr lang="es-ES" sz="2000" dirty="0" err="1"/>
              <a:t>sql</a:t>
            </a:r>
            <a:r>
              <a:rPr lang="es-ES" sz="2000" dirty="0"/>
              <a:t> = "INSERT INTO usuarios(nombre, edad, activo, </a:t>
            </a:r>
            <a:r>
              <a:rPr lang="es-ES" sz="2000" dirty="0" err="1"/>
              <a:t>fecha_registro</a:t>
            </a:r>
            <a:r>
              <a:rPr lang="es-ES" sz="2000" dirty="0"/>
              <a:t>) VALUES (?, ?, ?, ?);";</a:t>
            </a:r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r>
              <a:rPr lang="es-ES" sz="2200" dirty="0"/>
              <a:t>    </a:t>
            </a:r>
            <a:r>
              <a:rPr lang="es-ES" sz="2200" dirty="0" err="1"/>
              <a:t>rc</a:t>
            </a:r>
            <a:r>
              <a:rPr lang="es-ES" sz="2200" dirty="0"/>
              <a:t> = </a:t>
            </a:r>
            <a:r>
              <a:rPr lang="es-ES" sz="2200" b="1" dirty="0"/>
              <a:t>sqlite3_prepare_v2</a:t>
            </a:r>
            <a:r>
              <a:rPr lang="es-ES" sz="2200" dirty="0"/>
              <a:t>(</a:t>
            </a:r>
            <a:r>
              <a:rPr lang="es-ES" sz="2200" dirty="0" err="1"/>
              <a:t>db</a:t>
            </a:r>
            <a:r>
              <a:rPr lang="es-ES" sz="2200" dirty="0"/>
              <a:t>, </a:t>
            </a:r>
            <a:r>
              <a:rPr lang="es-ES" sz="2200" dirty="0" err="1"/>
              <a:t>sql</a:t>
            </a:r>
            <a:r>
              <a:rPr lang="es-ES" sz="2200" dirty="0"/>
              <a:t>, -1, &amp;</a:t>
            </a:r>
            <a:r>
              <a:rPr lang="es-ES" sz="2200" dirty="0" err="1"/>
              <a:t>stmt</a:t>
            </a:r>
            <a:r>
              <a:rPr lang="es-ES" sz="2200" dirty="0"/>
              <a:t>, </a:t>
            </a:r>
            <a:r>
              <a:rPr lang="es-ES" sz="2200" dirty="0" err="1"/>
              <a:t>nullptr</a:t>
            </a:r>
            <a:r>
              <a:rPr lang="es-ES" sz="2200" dirty="0"/>
              <a:t>);</a:t>
            </a:r>
          </a:p>
          <a:p>
            <a:pPr marL="0" indent="0">
              <a:buNone/>
            </a:pPr>
            <a:r>
              <a:rPr lang="es-ES" sz="2200" dirty="0"/>
              <a:t>    </a:t>
            </a:r>
            <a:r>
              <a:rPr lang="es-ES" sz="2200" dirty="0" err="1"/>
              <a:t>if</a:t>
            </a:r>
            <a:r>
              <a:rPr lang="es-ES" sz="2200" dirty="0"/>
              <a:t> (</a:t>
            </a:r>
            <a:r>
              <a:rPr lang="es-ES" sz="2200" dirty="0" err="1"/>
              <a:t>rc</a:t>
            </a:r>
            <a:r>
              <a:rPr lang="es-ES" sz="2200" dirty="0"/>
              <a:t> != SQLITE_OK) {</a:t>
            </a:r>
          </a:p>
          <a:p>
            <a:pPr marL="0" indent="0">
              <a:buNone/>
            </a:pPr>
            <a:r>
              <a:rPr lang="es-ES" sz="2200" dirty="0"/>
              <a:t>        </a:t>
            </a:r>
            <a:r>
              <a:rPr lang="es-ES" sz="2200" dirty="0" err="1"/>
              <a:t>std</a:t>
            </a:r>
            <a:r>
              <a:rPr lang="es-ES" sz="2200" dirty="0"/>
              <a:t>::</a:t>
            </a:r>
            <a:r>
              <a:rPr lang="es-ES" sz="2200" dirty="0" err="1"/>
              <a:t>cerr</a:t>
            </a:r>
            <a:r>
              <a:rPr lang="es-ES" sz="2200" dirty="0"/>
              <a:t> &lt;&lt; "Error al preparar la sentencia: " &lt;&lt; sqlite3_errmsg(</a:t>
            </a:r>
            <a:r>
              <a:rPr lang="es-ES" sz="2200" dirty="0" err="1"/>
              <a:t>db</a:t>
            </a:r>
            <a:r>
              <a:rPr lang="es-ES" sz="2200" dirty="0"/>
              <a:t>) &lt;&lt; </a:t>
            </a:r>
            <a:r>
              <a:rPr lang="es-ES" sz="2200" dirty="0" err="1"/>
              <a:t>std</a:t>
            </a:r>
            <a:r>
              <a:rPr lang="es-ES" sz="2200" dirty="0"/>
              <a:t>::</a:t>
            </a:r>
            <a:r>
              <a:rPr lang="es-ES" sz="2200" dirty="0" err="1"/>
              <a:t>endl</a:t>
            </a:r>
            <a:r>
              <a:rPr lang="es-ES" sz="2200" dirty="0"/>
              <a:t>;</a:t>
            </a:r>
          </a:p>
          <a:p>
            <a:pPr marL="0" indent="0">
              <a:buNone/>
            </a:pPr>
            <a:r>
              <a:rPr lang="es-ES" sz="2200" dirty="0"/>
              <a:t>        sqlite3_close(</a:t>
            </a:r>
            <a:r>
              <a:rPr lang="es-ES" sz="2200" dirty="0" err="1"/>
              <a:t>db</a:t>
            </a:r>
            <a:r>
              <a:rPr lang="es-ES" sz="2200" dirty="0"/>
              <a:t>);</a:t>
            </a:r>
          </a:p>
          <a:p>
            <a:pPr marL="0" indent="0">
              <a:buNone/>
            </a:pPr>
            <a:r>
              <a:rPr lang="es-ES" sz="2200" dirty="0"/>
              <a:t>        </a:t>
            </a:r>
            <a:r>
              <a:rPr lang="es-ES" sz="2200" dirty="0" err="1"/>
              <a:t>return</a:t>
            </a:r>
            <a:r>
              <a:rPr lang="es-ES" sz="2200" dirty="0"/>
              <a:t> </a:t>
            </a:r>
            <a:r>
              <a:rPr lang="es-ES" sz="2200" dirty="0" err="1"/>
              <a:t>rc</a:t>
            </a:r>
            <a:r>
              <a:rPr lang="es-ES" sz="2200" dirty="0"/>
              <a:t>;</a:t>
            </a:r>
          </a:p>
          <a:p>
            <a:pPr marL="0" indent="0">
              <a:buNone/>
            </a:pPr>
            <a:r>
              <a:rPr lang="es-ES" sz="2200" dirty="0"/>
              <a:t>    }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173E664-4ACB-64DA-75C6-F00E8C92C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13115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2119</Words>
  <Application>Microsoft Office PowerPoint</Application>
  <PresentationFormat>Panorámica</PresentationFormat>
  <Paragraphs>312</Paragraphs>
  <Slides>44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44</vt:i4>
      </vt:variant>
    </vt:vector>
  </HeadingPairs>
  <TitlesOfParts>
    <vt:vector size="49" baseType="lpstr">
      <vt:lpstr>Aptos</vt:lpstr>
      <vt:lpstr>Aptos Display</vt:lpstr>
      <vt:lpstr>Arial</vt:lpstr>
      <vt:lpstr>Wingdings</vt:lpstr>
      <vt:lpstr>Tema de Office</vt:lpstr>
      <vt:lpstr>Gestión del Estado y Persistencia en C/C++ </vt:lpstr>
      <vt:lpstr>Contenidos</vt:lpstr>
      <vt:lpstr>Bases de datos Relacionales SQLite3, MySQL y PostGreSQL</vt:lpstr>
      <vt:lpstr>Librerías</vt:lpstr>
      <vt:lpstr>Problemas con libmysql</vt:lpstr>
      <vt:lpstr>Librería sqlite3</vt:lpstr>
      <vt:lpstr>Prepared Statement</vt:lpstr>
      <vt:lpstr>Ejemplo de prepared statement</vt:lpstr>
      <vt:lpstr>Ejemplo de prepared statement</vt:lpstr>
      <vt:lpstr>Ejemplo de prepared statement</vt:lpstr>
      <vt:lpstr>Ejemplo prepared statement</vt:lpstr>
      <vt:lpstr>Ejemplo de prepared statement</vt:lpstr>
      <vt:lpstr>Filas afectadas</vt:lpstr>
      <vt:lpstr>Transacciones</vt:lpstr>
      <vt:lpstr>Ejemplo 1 de 2</vt:lpstr>
      <vt:lpstr>Ejemplo 2 de 2</vt:lpstr>
      <vt:lpstr>MySQL</vt:lpstr>
      <vt:lpstr>Librería libmysql</vt:lpstr>
      <vt:lpstr>Presentación de PowerPoint</vt:lpstr>
      <vt:lpstr>Presentación de PowerPoint</vt:lpstr>
      <vt:lpstr>BD NoSQL MongoDB</vt:lpstr>
      <vt:lpstr>Presentación de PowerPoint</vt:lpstr>
      <vt:lpstr>Presentación de PowerPoint</vt:lpstr>
      <vt:lpstr>Librerías ORM</vt:lpstr>
      <vt:lpstr>Instalación</vt:lpstr>
      <vt:lpstr>soci</vt:lpstr>
      <vt:lpstr>libmqxx</vt:lpstr>
      <vt:lpstr>Comparativa soci vs libpqxx</vt:lpstr>
      <vt:lpstr>soci</vt:lpstr>
      <vt:lpstr>Objetos principales de SOCI</vt:lpstr>
      <vt:lpstr>Objetos principales de SOCI</vt:lpstr>
      <vt:lpstr>Objetos principales de SOCI</vt:lpstr>
      <vt:lpstr>Objetos principales de SOCI</vt:lpstr>
      <vt:lpstr>Transacciones</vt:lpstr>
      <vt:lpstr>Transacciones</vt:lpstr>
      <vt:lpstr>Recuperar el id autogenerado</vt:lpstr>
      <vt:lpstr>Número de registros afectados</vt:lpstr>
      <vt:lpstr>PostGreSQL</vt:lpstr>
      <vt:lpstr>Librería libpq</vt:lpstr>
      <vt:lpstr>Presentación de PowerPoint</vt:lpstr>
      <vt:lpstr>Estrategias de persistencia y acceso rápido a datos </vt:lpstr>
      <vt:lpstr> Caching con Redis o Memcached en aplicaciones C++.  </vt:lpstr>
      <vt:lpstr>Presentación de PowerPoint</vt:lpstr>
      <vt:lpstr> Implementación de acceso en tiempo real a grandes volúmenes de datos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Antonio Espín Herranz</dc:creator>
  <cp:lastModifiedBy>Antonio Espín Herranz</cp:lastModifiedBy>
  <cp:revision>40</cp:revision>
  <dcterms:created xsi:type="dcterms:W3CDTF">2025-08-20T09:54:25Z</dcterms:created>
  <dcterms:modified xsi:type="dcterms:W3CDTF">2025-09-15T17:44:35Z</dcterms:modified>
</cp:coreProperties>
</file>