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64" r:id="rId4"/>
    <p:sldId id="265" r:id="rId5"/>
    <p:sldId id="266" r:id="rId6"/>
    <p:sldId id="267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8" r:id="rId19"/>
    <p:sldId id="287" r:id="rId20"/>
    <p:sldId id="286" r:id="rId21"/>
    <p:sldId id="289" r:id="rId22"/>
    <p:sldId id="261" r:id="rId23"/>
    <p:sldId id="263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2" r:id="rId34"/>
    <p:sldId id="300" r:id="rId35"/>
    <p:sldId id="301" r:id="rId36"/>
    <p:sldId id="288" r:id="rId37"/>
    <p:sldId id="269" r:id="rId38"/>
    <p:sldId id="290" r:id="rId39"/>
    <p:sldId id="303" r:id="rId40"/>
    <p:sldId id="304" r:id="rId41"/>
    <p:sldId id="305" r:id="rId42"/>
    <p:sldId id="306" r:id="rId43"/>
    <p:sldId id="307" r:id="rId44"/>
    <p:sldId id="281" r:id="rId45"/>
    <p:sldId id="259" r:id="rId46"/>
    <p:sldId id="308" r:id="rId47"/>
    <p:sldId id="309" r:id="rId48"/>
    <p:sldId id="282" r:id="rId49"/>
    <p:sldId id="283" r:id="rId50"/>
    <p:sldId id="284" r:id="rId51"/>
    <p:sldId id="310" r:id="rId52"/>
    <p:sldId id="311" r:id="rId53"/>
    <p:sldId id="285" r:id="rId5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5E9AB-EF8E-404F-9ED0-86C5474D9762}" type="datetimeFigureOut">
              <a:rPr lang="es-ES" smtClean="0"/>
              <a:t>16/09/2025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746DA-95CE-4192-9451-A9B84626C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48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2AEA7-CF27-DA44-5AA9-46E183E99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6BDCE1-98D8-97AB-9716-7698A7706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1A87C5-C611-16B4-664D-C8A202B0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872C-FC23-4055-8B07-FADE96D7802C}" type="datetime1">
              <a:rPr lang="es-ES" smtClean="0"/>
              <a:t>16/09/2025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1E067D-B882-94AA-AA7E-AA36BFEE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8CA9B2-B58A-BA44-0778-0D3417B9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38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0000D-33F4-976C-5186-1ACE6311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951984-9EA0-180F-7F1A-CC7221BE2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A3EAB-3BEA-FD2A-6288-5548C203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0EAF-7CB8-44B7-B12D-CC17A6ECD69E}" type="datetime1">
              <a:rPr lang="es-ES" smtClean="0"/>
              <a:t>16/09/2025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7A86CD-35A6-A5A5-9163-4F8AC122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284EC9-22CD-C881-2C4E-4628694B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37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5FAF94-3793-1754-016F-07E2A6B82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FCB400-774A-51B7-BE0F-6F2A5340F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C2BFF8-FE99-66E9-2405-06058283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F2D4-ACBE-488E-809A-D23F76D8B737}" type="datetime1">
              <a:rPr lang="es-ES" smtClean="0"/>
              <a:t>16/09/2025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6BC0E2-6EC9-3405-22E0-690D8C77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377E0B-AB0A-3FAE-D935-11E102CD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84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448E4-BA62-CB53-70F6-B5EB3F0F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ADBFCB-D676-8AA1-4F3F-047C5098E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58D04E-57CA-7B40-A41B-41227A93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3105-95C4-4099-A364-90D93564A4C1}" type="datetime1">
              <a:rPr lang="es-ES" smtClean="0"/>
              <a:t>16/09/2025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93811-A5C7-DA04-887F-AE33317F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42FA88-53D1-604C-883E-1997218B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21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C258E-4154-0140-99FC-40937ECB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6C8586-51AB-2EC9-1F81-930C76209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DB22F8-545B-6526-0AA1-3B9D6FA7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D73-2912-4888-80DC-B2BB1E1705CB}" type="datetime1">
              <a:rPr lang="es-ES" smtClean="0"/>
              <a:t>16/09/2025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73F6CA-6E5B-6731-6563-7B2ADF2F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FFB317-4CA8-21DB-8AD5-5DDEFA09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026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74E3A-25D1-16C2-8143-B62BD2F0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7EC320-486B-4820-3765-0F72B171D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573590-FF7E-F422-5B04-DD4954C9C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3ED056-0F09-7EC7-6548-34950ED0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EBBD-9F7A-482E-A376-3EDA971D0F0C}" type="datetime1">
              <a:rPr lang="es-ES" smtClean="0"/>
              <a:t>16/09/2025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A57551-7865-D3B7-8C6A-96184752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A80763-8E6F-597E-04D9-17F41806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71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0D17A-AEA2-A242-3F3A-0EF34F3A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BBC981-468B-F387-7B58-BD76B1FF9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5DE6B7-2D92-CF83-3283-4F1EFFE8F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43A964-DBBA-9481-4321-8577120E9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C58FF7-B3EA-24EB-9333-A4AF47447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78E47E-907C-8FD8-648B-C62CBDB5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EDCD-1D5A-44E7-A767-44DAEFB4D594}" type="datetime1">
              <a:rPr lang="es-ES" smtClean="0"/>
              <a:t>16/09/2025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912825-2168-8B02-19DD-E7EE448E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632CD-34D6-8A33-900F-0B36F378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6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14749-D5EE-967E-190D-442B88A5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46E28D-4675-1DF5-50AB-3E3E10C8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0D49-9E68-475B-9FA0-3CFB085CC588}" type="datetime1">
              <a:rPr lang="es-ES" smtClean="0"/>
              <a:t>16/09/2025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B93343-257F-B9FF-02F9-2A34732A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4108E5-B772-59B0-3813-3E686F18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80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47B0A7-C072-85EA-FCBA-90D28A30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A803-CDF8-4E5F-BF39-A047F2CE96C7}" type="datetime1">
              <a:rPr lang="es-ES" smtClean="0"/>
              <a:t>16/09/2025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E69BE1-43BE-4048-4D82-1D2EFC36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8D84C0-E6EA-B394-4DB1-6BE5CC1B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57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A088E-1FCF-E23B-A820-96BF5924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F8005-35B4-7B5B-5FFB-BA72760C8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303596-5C05-D445-75DB-43279B583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1078F3-F95A-EA56-0BF0-98793AD3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C0B8-08BE-4E58-A5BF-D59E4AE70275}" type="datetime1">
              <a:rPr lang="es-ES" smtClean="0"/>
              <a:t>16/09/2025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AEB862-705A-E9F9-A26A-A719B5DF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7C00BE-AB62-03A2-DCF7-018824D1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64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2D91E-2E39-7A4E-61C2-994F50CD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6AB156-43FB-ADC5-721C-D30AFC643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042C9E-ECB0-8110-4EF4-A6C3C999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FD53BD-DAB3-9096-789D-9467C697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26FC-B483-47DC-919E-F96E7C554726}" type="datetime1">
              <a:rPr lang="es-ES" smtClean="0"/>
              <a:t>16/09/2025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A4D953-E65A-C110-EBDF-F7D78A11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4C118A-1414-363D-A120-CEC1F61B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026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92E8EA-1F1B-3BBF-9752-59FDBFE1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82FBC6-447D-79BF-72B6-0E826036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F108D2-A7FC-E837-A52C-FD0EB0BA5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A794F4-2787-449C-B22E-09EB7B697085}" type="datetime1">
              <a:rPr lang="es-ES" smtClean="0"/>
              <a:t>16/09/2025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09648C-EA2F-441A-3FAC-1F2879FD5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578D9-CFA5-154A-49DB-9F7100B71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209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cs/languages/cpp/cpp-driver/current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6F720-E576-5EBC-4CDE-3285CF847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604075" cy="2387600"/>
          </a:xfrm>
        </p:spPr>
        <p:txBody>
          <a:bodyPr/>
          <a:lstStyle/>
          <a:p>
            <a:r>
              <a:rPr lang="es-ES" b="1" dirty="0"/>
              <a:t>Gestión del Estado y Persistencia en C/C++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36F120-B3DB-1A5E-929A-12BEFBC66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488" y="4526063"/>
            <a:ext cx="9144000" cy="1655762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127621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AB6F-A5BA-C1DD-9EB1-A4BF64FC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D11178-1458-943D-2176-7D304699C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Varios tipos de datos a insertar:</a:t>
            </a:r>
          </a:p>
          <a:p>
            <a:pPr marL="0" indent="0">
              <a:buNone/>
            </a:pPr>
            <a:r>
              <a:rPr lang="es-ES" dirty="0"/>
              <a:t> // Datos a insertar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nombre = “Ana";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int</a:t>
            </a:r>
            <a:r>
              <a:rPr lang="es-ES" dirty="0"/>
              <a:t> edad = 35;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bool</a:t>
            </a:r>
            <a:r>
              <a:rPr lang="es-ES" dirty="0"/>
              <a:t> activo = true; // SQLite no tiene tipo booleano, se usa 0/1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fecha = "2025-09-03";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Vincular parámetros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sqlite3_bind_text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1, nombre, -1, SQLITE_STATIC);     	// nombre (TEXT)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sqlite3_bind_int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2, edad);                            		// edad (INTEGER)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sqlite3_bind_int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3, activo ? 1 : 0);                  // activo (BOOLEAN como INTEGER)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sqlite3_bind_text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4, fecha, -1, SQLITE_STATIC);       // </a:t>
            </a:r>
            <a:r>
              <a:rPr lang="es-ES" dirty="0" err="1"/>
              <a:t>fecha_registro</a:t>
            </a:r>
            <a:r>
              <a:rPr lang="es-ES" dirty="0"/>
              <a:t> (TEXT)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BF5ECF-2D5B-1DF6-D36F-E6260DAF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3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E9903-1962-ABB6-DA9D-1D387064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EC4D9-1847-E99C-A4FC-4BC006A6E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 Ejecutar sentencia y liberar recursos: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</a:t>
            </a:r>
            <a:r>
              <a:rPr lang="es-ES" b="1" dirty="0"/>
              <a:t>sqlite3_step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SQLITE_DONE)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insertar la fila: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} </a:t>
            </a:r>
            <a:r>
              <a:rPr lang="es-ES" dirty="0" err="1"/>
              <a:t>else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"Fila insertada correctamente."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Liberar recursos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sqlite3_finalize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sqlite3_close</a:t>
            </a:r>
            <a:r>
              <a:rPr lang="es-ES" dirty="0"/>
              <a:t>(</a:t>
            </a:r>
            <a:r>
              <a:rPr lang="es-ES" dirty="0" err="1"/>
              <a:t>db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C1F64E-A7ED-0BC8-FC69-650EB7CE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824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8E3A3-4A62-C246-277B-C5784FA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CD904D-B1FB-010D-3375-4D39CD34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12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10096DC-E442-9A9D-07A0-5004E76410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5267" y="1849444"/>
            <a:ext cx="10106527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BOOLEAN en SQLite se representa como INTEGER (0 o 1).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Fechas se suelen guardar como texto en formato ISO (YYYY-MM-DD), aunque también puedes usar INTEGER como </a:t>
            </a:r>
            <a:r>
              <a:rPr lang="es-ES" altLang="es-ES" sz="2200" dirty="0" err="1"/>
              <a:t>timestamp</a:t>
            </a:r>
            <a:r>
              <a:rPr lang="es-ES" altLang="es-ES" sz="2200" dirty="0"/>
              <a:t> Unix.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Puedes usar SQLITE_TRANSIENT en lugar de SQLITE_STATIC si los datos no viven más allá del sqlite3_bind_text.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1800" b="1" i="1" dirty="0"/>
              <a:t>Ojo con datos en punteros …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Para el tipo REAL de sqlite3: </a:t>
            </a:r>
            <a:r>
              <a:rPr lang="es-ES" dirty="0"/>
              <a:t>sqlite3_bind_double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</p:txBody>
      </p:sp>
    </p:spTree>
    <p:extLst>
      <p:ext uri="{BB962C8B-B14F-4D97-AF65-F5344CB8AC3E}">
        <p14:creationId xmlns:p14="http://schemas.microsoft.com/office/powerpoint/2010/main" val="2182699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0AC0E-983C-0FA9-F324-1947AECC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Filas afectadas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2E513-AA3B-E755-932B-03EC156B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ejecutamos sentencias de </a:t>
            </a:r>
            <a:r>
              <a:rPr lang="es-ES" dirty="0" err="1"/>
              <a:t>insert</a:t>
            </a:r>
            <a:r>
              <a:rPr lang="es-ES" dirty="0"/>
              <a:t> / </a:t>
            </a:r>
            <a:r>
              <a:rPr lang="es-ES" dirty="0" err="1"/>
              <a:t>delete</a:t>
            </a:r>
            <a:r>
              <a:rPr lang="es-ES" dirty="0"/>
              <a:t> / </a:t>
            </a:r>
            <a:r>
              <a:rPr lang="es-ES" dirty="0" err="1"/>
              <a:t>update</a:t>
            </a:r>
            <a:r>
              <a:rPr lang="es-ES" dirty="0"/>
              <a:t> podemos obtener el número de filas afectadas:</a:t>
            </a:r>
          </a:p>
          <a:p>
            <a:endParaRPr lang="es-ES" dirty="0"/>
          </a:p>
          <a:p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filasAfectadas</a:t>
            </a:r>
            <a:r>
              <a:rPr lang="es-ES" dirty="0"/>
              <a:t> = </a:t>
            </a:r>
            <a:r>
              <a:rPr lang="es-ES" b="1" dirty="0"/>
              <a:t>sqlite3</a:t>
            </a:r>
            <a:r>
              <a:rPr lang="es-ES" dirty="0"/>
              <a:t>_</a:t>
            </a:r>
            <a:r>
              <a:rPr lang="es-ES" b="1" dirty="0"/>
              <a:t>changes</a:t>
            </a:r>
            <a:r>
              <a:rPr lang="es-ES" dirty="0"/>
              <a:t>(conexión)</a:t>
            </a:r>
          </a:p>
          <a:p>
            <a:endParaRPr lang="es-ES" dirty="0"/>
          </a:p>
          <a:p>
            <a:r>
              <a:rPr lang="es-ES" dirty="0"/>
              <a:t>Si estamos dentro de una transacción y hemos realizado varias operaciones:</a:t>
            </a:r>
          </a:p>
          <a:p>
            <a:r>
              <a:rPr lang="es-ES" dirty="0" err="1"/>
              <a:t>int</a:t>
            </a:r>
            <a:r>
              <a:rPr lang="es-ES" dirty="0"/>
              <a:t> filas = </a:t>
            </a:r>
            <a:r>
              <a:rPr lang="es-ES" b="1" dirty="0"/>
              <a:t>sqlite3_total_changes</a:t>
            </a:r>
            <a:r>
              <a:rPr lang="es-ES" dirty="0"/>
              <a:t>(</a:t>
            </a:r>
            <a:r>
              <a:rPr lang="es-ES" dirty="0" err="1"/>
              <a:t>conexion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2E271B-9B30-F756-4AAE-3741602A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99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2BF56-2D54-9553-8CB8-54979079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Transacciones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DAF9D-511E-5210-D2F9-B86B73E1D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envían las instrucciones de SQL:</a:t>
            </a:r>
          </a:p>
          <a:p>
            <a:r>
              <a:rPr lang="es-ES" dirty="0"/>
              <a:t>Begin </a:t>
            </a:r>
            <a:r>
              <a:rPr lang="es-ES" dirty="0" err="1"/>
              <a:t>transaction</a:t>
            </a:r>
            <a:endParaRPr lang="es-ES" dirty="0"/>
          </a:p>
          <a:p>
            <a:r>
              <a:rPr lang="es-ES" dirty="0" err="1"/>
              <a:t>Commit</a:t>
            </a:r>
            <a:endParaRPr lang="es-ES" dirty="0"/>
          </a:p>
          <a:p>
            <a:r>
              <a:rPr lang="es-ES" dirty="0" err="1"/>
              <a:t>Rollback</a:t>
            </a:r>
            <a:endParaRPr lang="es-ES" dirty="0"/>
          </a:p>
          <a:p>
            <a:endParaRPr lang="es-ES" dirty="0"/>
          </a:p>
          <a:p>
            <a:r>
              <a:rPr lang="es-ES" dirty="0"/>
              <a:t>Con la función: sqlite3_exec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04D573-55AF-4640-74A6-FBB5569C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75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DBDE1-EE37-97CE-E89D-E521A7E8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23" y="136525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1 de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DB4BF-208F-6F61-05A4-E20FA4E8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010653"/>
            <a:ext cx="10805160" cy="51663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 // Iniciar transacción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"BEGIN TRANSACTION;",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iniciar transacción: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Primera operación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sql1 = "UPDATE empleados SET activo = 0 WHERE cargo = '</a:t>
            </a:r>
            <a:r>
              <a:rPr lang="es-ES" dirty="0" err="1"/>
              <a:t>Intern</a:t>
            </a:r>
            <a:r>
              <a:rPr lang="es-ES" dirty="0"/>
              <a:t>';";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sql1,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en la primera operación: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sqlite3_exec(</a:t>
            </a:r>
            <a:r>
              <a:rPr lang="es-ES" dirty="0" err="1"/>
              <a:t>db</a:t>
            </a:r>
            <a:r>
              <a:rPr lang="es-ES" dirty="0"/>
              <a:t>, "ROLLBACK;",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3EF461-3716-731D-2015-857C70F2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6017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65A3B-DCC7-EC75-B665-DCB0524D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776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2 de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716E27-2889-40F6-D3BC-5B9601197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91" y="1328286"/>
            <a:ext cx="11049802" cy="53931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 // Segunda operación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sql2 = "DELETE FROM empleados WHERE edad &gt; 65;";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sql2,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en la segunda operación: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sqlite3_exec(</a:t>
            </a:r>
            <a:r>
              <a:rPr lang="es-ES" dirty="0" err="1"/>
              <a:t>db</a:t>
            </a:r>
            <a:r>
              <a:rPr lang="es-ES" dirty="0"/>
              <a:t>, "ROLLBACK;",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Confirmar transacción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"COMMIT;",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confirmar transacción: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"Transacción completada con éxito."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E10EB7-D621-6EE1-1E65-135C8CF6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032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3BFAD9C-2470-7940-3529-F4FD4AE84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MySQL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A5F5F1BC-314A-F19F-D21D-A17BDEF47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err="1"/>
              <a:t>libmysql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5D6868-C07F-2B01-0A7E-1CC80A48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216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2DF62-94F2-C7E7-8C90-612C299A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libmysql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AD649D-8244-3FD0-9128-8801483AB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5125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Con </a:t>
            </a:r>
            <a:r>
              <a:rPr lang="es-ES" dirty="0" err="1"/>
              <a:t>mysql</a:t>
            </a:r>
            <a:r>
              <a:rPr lang="es-ES" dirty="0"/>
              <a:t>: diferencias con sqlite3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31771E-7551-5183-86B3-0C3164A9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2F13D4-6702-8045-1F3B-D3DBDA90E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25" y="2497138"/>
            <a:ext cx="9787417" cy="38014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9709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8137D-FB17-406A-B90A-BA89E378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2FF012-3A61-8635-F819-397A60EE7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193FF3-7866-C2DB-2933-3372408C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54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B0788-C22B-98DF-DAB4-B4A0D4A5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97C54-1A04-EB7D-12A2-C1B202EBE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Conexión a bases de datos relacionales y no relacionales: </a:t>
            </a:r>
          </a:p>
          <a:p>
            <a:pPr lvl="1"/>
            <a:r>
              <a:rPr lang="es-ES" dirty="0"/>
              <a:t>Integración con </a:t>
            </a:r>
            <a:r>
              <a:rPr lang="es-ES" b="1" dirty="0"/>
              <a:t>MySQL</a:t>
            </a:r>
            <a:r>
              <a:rPr lang="es-ES" dirty="0"/>
              <a:t>, </a:t>
            </a:r>
            <a:r>
              <a:rPr lang="es-ES" b="1" dirty="0"/>
              <a:t>PostgreSQL</a:t>
            </a:r>
            <a:r>
              <a:rPr lang="es-ES" dirty="0"/>
              <a:t> y bases de datos NoSQL como </a:t>
            </a:r>
            <a:r>
              <a:rPr lang="es-ES" b="1" dirty="0"/>
              <a:t>MongoDB</a:t>
            </a:r>
            <a:r>
              <a:rPr lang="es-ES" dirty="0"/>
              <a:t>. </a:t>
            </a:r>
          </a:p>
          <a:p>
            <a:pPr lvl="1"/>
            <a:r>
              <a:rPr lang="es-ES" dirty="0"/>
              <a:t>Uso de librerías </a:t>
            </a:r>
            <a:r>
              <a:rPr lang="es-ES" b="1" dirty="0"/>
              <a:t>ORM</a:t>
            </a:r>
            <a:r>
              <a:rPr lang="es-ES" dirty="0"/>
              <a:t> como </a:t>
            </a:r>
            <a:r>
              <a:rPr lang="es-ES" b="1" dirty="0" err="1"/>
              <a:t>soci</a:t>
            </a:r>
            <a:r>
              <a:rPr lang="es-ES" dirty="0"/>
              <a:t> o </a:t>
            </a:r>
            <a:r>
              <a:rPr lang="es-ES" b="1" dirty="0" err="1"/>
              <a:t>libpqxx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Estrategias de persistencia y acceso rápido a datos: </a:t>
            </a:r>
          </a:p>
          <a:p>
            <a:pPr lvl="1"/>
            <a:r>
              <a:rPr lang="es-ES" dirty="0" err="1"/>
              <a:t>Caching</a:t>
            </a:r>
            <a:r>
              <a:rPr lang="es-ES" dirty="0"/>
              <a:t> con Redis o </a:t>
            </a:r>
            <a:r>
              <a:rPr lang="es-ES" dirty="0" err="1"/>
              <a:t>Memcached</a:t>
            </a:r>
            <a:r>
              <a:rPr lang="es-ES" dirty="0"/>
              <a:t> en aplicaciones C++. </a:t>
            </a:r>
          </a:p>
          <a:p>
            <a:pPr lvl="1"/>
            <a:r>
              <a:rPr lang="es-ES" dirty="0"/>
              <a:t>Implementación de acceso en tiempo real a grandes volúmenes de datos. 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6D8C2C-B171-B61D-6FA5-FD0ACEDF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695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063EF-6BC8-CAEF-70F7-83DFEBB3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0E0D7-47AB-EE86-2359-FFC3ABE3D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AC588F-9147-9040-7FD7-D3127F99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48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CB3A6-00E6-968A-5C85-AED55541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E8AC37-ED28-FBC9-874F-F96B01D2D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02B180-D28A-FFC9-F737-E43310F2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689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404BEC5-DE6F-CF3C-1699-1F145C405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Librerías ORM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963E14F-2C41-74DC-253B-EC7C34ED0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soci</a:t>
            </a:r>
            <a:r>
              <a:rPr lang="es-ES" dirty="0"/>
              <a:t> / </a:t>
            </a:r>
            <a:r>
              <a:rPr lang="es-ES" dirty="0" err="1"/>
              <a:t>libpqxx</a:t>
            </a:r>
            <a:endParaRPr lang="es-ES" dirty="0"/>
          </a:p>
          <a:p>
            <a:endParaRPr lang="es-ES" b="1" dirty="0"/>
          </a:p>
          <a:p>
            <a:r>
              <a:rPr lang="es-ES" b="1" dirty="0"/>
              <a:t>Proyectos con C++ 17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3AA9CF-8E05-5681-1693-72F5F532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50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D14C8-1F50-44BD-9693-CB411CC9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3F636-E28A-4C95-EF99-52B58968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soci</a:t>
            </a:r>
            <a:r>
              <a:rPr lang="es-ES" b="1" dirty="0"/>
              <a:t>   </a:t>
            </a:r>
            <a:r>
              <a:rPr lang="es-ES" dirty="0">
                <a:sym typeface="Wingdings" panose="05000000000000000000" pitchFamily="2" charset="2"/>
              </a:rPr>
              <a:t> Con esto no se instala un </a:t>
            </a:r>
            <a:r>
              <a:rPr lang="es-ES" dirty="0" err="1">
                <a:sym typeface="Wingdings" panose="05000000000000000000" pitchFamily="2" charset="2"/>
              </a:rPr>
              <a:t>backend</a:t>
            </a:r>
            <a:r>
              <a:rPr lang="es-ES" dirty="0">
                <a:sym typeface="Wingdings" panose="05000000000000000000" pitchFamily="2" charset="2"/>
              </a:rPr>
              <a:t> de </a:t>
            </a:r>
            <a:r>
              <a:rPr lang="es-ES" dirty="0" err="1">
                <a:sym typeface="Wingdings" panose="05000000000000000000" pitchFamily="2" charset="2"/>
              </a:rPr>
              <a:t>mysql</a:t>
            </a:r>
            <a:r>
              <a:rPr lang="es-ES" dirty="0">
                <a:sym typeface="Wingdings" panose="05000000000000000000" pitchFamily="2" charset="2"/>
              </a:rPr>
              <a:t>, faltaría:</a:t>
            </a:r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soci</a:t>
            </a:r>
            <a:r>
              <a:rPr lang="es-ES" b="1" dirty="0"/>
              <a:t>[</a:t>
            </a:r>
            <a:r>
              <a:rPr lang="es-ES" b="1" dirty="0" err="1"/>
              <a:t>core,mysql</a:t>
            </a:r>
            <a:r>
              <a:rPr lang="es-ES" b="1" dirty="0"/>
              <a:t>]</a:t>
            </a:r>
          </a:p>
          <a:p>
            <a:endParaRPr lang="es-ES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libpqxx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Para integrar en visual </a:t>
            </a:r>
            <a:r>
              <a:rPr lang="es-ES" dirty="0" err="1"/>
              <a:t>studio</a:t>
            </a:r>
            <a:r>
              <a:rPr lang="es-ES" dirty="0"/>
              <a:t>:</a:t>
            </a:r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pPr lvl="1"/>
            <a:endParaRPr lang="es-ES" dirty="0"/>
          </a:p>
          <a:p>
            <a:r>
              <a:rPr lang="es-ES" b="1" dirty="0" err="1"/>
              <a:t>soci</a:t>
            </a:r>
            <a:r>
              <a:rPr lang="es-ES" dirty="0"/>
              <a:t> es un </a:t>
            </a:r>
            <a:r>
              <a:rPr lang="es-ES" b="1" dirty="0"/>
              <a:t>ORM</a:t>
            </a:r>
            <a:r>
              <a:rPr lang="es-ES" dirty="0"/>
              <a:t> (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relational</a:t>
            </a:r>
            <a:r>
              <a:rPr lang="es-ES" dirty="0"/>
              <a:t> </a:t>
            </a:r>
            <a:r>
              <a:rPr lang="es-ES" dirty="0" err="1"/>
              <a:t>mapping</a:t>
            </a:r>
            <a:r>
              <a:rPr lang="es-ES" dirty="0"/>
              <a:t>). Nos abstrae de utilizar el SQL y podemos trabajar con un modelo orientado a objetos.</a:t>
            </a:r>
          </a:p>
          <a:p>
            <a:endParaRPr lang="es-ES" dirty="0"/>
          </a:p>
          <a:p>
            <a:r>
              <a:rPr lang="es-ES" b="1" dirty="0" err="1"/>
              <a:t>libpqxx</a:t>
            </a:r>
            <a:r>
              <a:rPr lang="es-ES" dirty="0"/>
              <a:t> es un </a:t>
            </a:r>
            <a:r>
              <a:rPr lang="es-ES" b="1" dirty="0"/>
              <a:t>cliente</a:t>
            </a:r>
            <a:r>
              <a:rPr lang="es-ES" dirty="0"/>
              <a:t> puro para </a:t>
            </a:r>
            <a:r>
              <a:rPr lang="es-ES" b="1" dirty="0" err="1"/>
              <a:t>postgresql</a:t>
            </a:r>
            <a:r>
              <a:rPr lang="es-ES" dirty="0"/>
              <a:t>, pero no es un ORM.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9D1638-FD86-948E-4C26-864B0A22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831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CF42C-705E-2FA8-2AE0-43A3CF4B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soci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8D569-541B-DF55-E779-A961B6CEB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Es una abstracción de acceso a base de datos que permite escribir código C++ sin preocuparse por el SQL específico del motor.</a:t>
            </a:r>
          </a:p>
          <a:p>
            <a:endParaRPr lang="es-ES" dirty="0"/>
          </a:p>
          <a:p>
            <a:r>
              <a:rPr lang="es-ES" dirty="0"/>
              <a:t>Tiene una sintaxis tipo ORM, aunque no es un ORM completo, no te quita el SQL, pero permite realizar las consultas de una forma mas estructurada.</a:t>
            </a:r>
          </a:p>
          <a:p>
            <a:endParaRPr lang="es-ES" dirty="0"/>
          </a:p>
          <a:p>
            <a:r>
              <a:rPr lang="es-ES" dirty="0"/>
              <a:t>Soporta múltiples </a:t>
            </a:r>
            <a:r>
              <a:rPr lang="es-ES" dirty="0" err="1"/>
              <a:t>backends</a:t>
            </a:r>
            <a:r>
              <a:rPr lang="es-ES" dirty="0"/>
              <a:t>: PostgreSQL, MySQL, SQLite, Oracle.</a:t>
            </a:r>
          </a:p>
          <a:p>
            <a:endParaRPr lang="es-ES" dirty="0"/>
          </a:p>
          <a:p>
            <a:r>
              <a:rPr lang="es-ES" dirty="0"/>
              <a:t>Puedes usar macros para generar clases que se mapean a tablas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F6CF22-5523-7A95-C18D-9A2E0029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216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530BB-B740-3377-912F-A40AADF2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libmqxx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2A9EFF-669C-2506-D366-AB42A65B4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el </a:t>
            </a:r>
            <a:r>
              <a:rPr lang="es-ES" dirty="0" err="1"/>
              <a:t>wrapper</a:t>
            </a:r>
            <a:r>
              <a:rPr lang="es-ES" dirty="0"/>
              <a:t> oficial en C++ para PostgreSQL.</a:t>
            </a:r>
          </a:p>
          <a:p>
            <a:endParaRPr lang="es-ES" dirty="0"/>
          </a:p>
          <a:p>
            <a:r>
              <a:rPr lang="es-ES" dirty="0"/>
              <a:t>No es un ORM, sino una interfaz directa al motor PostgreSQL.</a:t>
            </a:r>
          </a:p>
          <a:p>
            <a:endParaRPr lang="es-ES" dirty="0"/>
          </a:p>
          <a:p>
            <a:r>
              <a:rPr lang="es-ES" dirty="0"/>
              <a:t>Ofrece acceso a transacciones, consultas, y manejo de resultados con una API moderna en C++.</a:t>
            </a:r>
          </a:p>
          <a:p>
            <a:endParaRPr lang="es-ES" dirty="0"/>
          </a:p>
          <a:p>
            <a:r>
              <a:rPr lang="es-ES" dirty="0"/>
              <a:t>Ideal si quieres control total sobre el SQL y rendimiento.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090F34-E141-6675-3F4C-39170F3E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247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C6389-08B9-9576-2ACE-51D9B226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 </a:t>
            </a:r>
            <a:r>
              <a:rPr lang="es-ES" dirty="0" err="1"/>
              <a:t>soci</a:t>
            </a:r>
            <a:r>
              <a:rPr lang="es-ES" dirty="0"/>
              <a:t> vs </a:t>
            </a:r>
            <a:r>
              <a:rPr lang="es-ES" dirty="0" err="1"/>
              <a:t>libpqxx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28BEE4-3184-5CC6-1751-A48F33BA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002857-72B1-314D-535C-EA5D882B5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50" y="1744892"/>
            <a:ext cx="10172308" cy="42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00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FEB1F-387F-D05D-1BEC-838D7590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/>
          <a:lstStyle/>
          <a:p>
            <a:r>
              <a:rPr lang="es-ES" dirty="0" err="1"/>
              <a:t>soci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4227AA-A00A-A573-4B06-07DB5C778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1291472"/>
            <a:ext cx="10916239" cy="5201402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SOCI se define como una </a:t>
            </a:r>
            <a:r>
              <a:rPr lang="es-ES" b="1" dirty="0"/>
              <a:t>biblioteca de acceso a bases de datos para C++</a:t>
            </a:r>
            <a:r>
              <a:rPr lang="es-ES" dirty="0"/>
              <a:t>, que:</a:t>
            </a:r>
          </a:p>
          <a:p>
            <a:endParaRPr lang="es-ES" dirty="0"/>
          </a:p>
          <a:p>
            <a:r>
              <a:rPr lang="es-ES" dirty="0"/>
              <a:t>Usa </a:t>
            </a:r>
            <a:r>
              <a:rPr lang="es-ES" b="1" dirty="0" err="1"/>
              <a:t>bindings</a:t>
            </a:r>
            <a:r>
              <a:rPr lang="es-ES" b="1" dirty="0"/>
              <a:t> tipo C++</a:t>
            </a:r>
            <a:r>
              <a:rPr lang="es-ES" dirty="0"/>
              <a:t> para ejecutar SQL.</a:t>
            </a:r>
          </a:p>
          <a:p>
            <a:endParaRPr lang="es-ES" dirty="0"/>
          </a:p>
          <a:p>
            <a:r>
              <a:rPr lang="es-ES" dirty="0"/>
              <a:t>Permite </a:t>
            </a:r>
            <a:r>
              <a:rPr lang="es-ES" b="1" dirty="0"/>
              <a:t>mapear resultados a variables C++</a:t>
            </a:r>
            <a:r>
              <a:rPr lang="es-ES" dirty="0"/>
              <a:t> con </a:t>
            </a:r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into</a:t>
            </a:r>
            <a:r>
              <a:rPr lang="es-ES" dirty="0"/>
              <a:t>() y pasar parámetros con </a:t>
            </a:r>
            <a:r>
              <a:rPr lang="es-ES" dirty="0" err="1"/>
              <a:t>soci</a:t>
            </a:r>
            <a:r>
              <a:rPr lang="es-ES" dirty="0"/>
              <a:t>::use().</a:t>
            </a:r>
          </a:p>
          <a:p>
            <a:endParaRPr lang="es-ES" dirty="0"/>
          </a:p>
          <a:p>
            <a:r>
              <a:rPr lang="es-ES" dirty="0"/>
              <a:t>Soporta múltiples </a:t>
            </a:r>
            <a:r>
              <a:rPr lang="es-ES" dirty="0" err="1"/>
              <a:t>backends</a:t>
            </a:r>
            <a:r>
              <a:rPr lang="es-ES" dirty="0"/>
              <a:t> (MySQL, PostgreSQL, SQLite…).</a:t>
            </a:r>
          </a:p>
          <a:p>
            <a:endParaRPr lang="es-ES" dirty="0"/>
          </a:p>
          <a:p>
            <a:r>
              <a:rPr lang="es-ES" dirty="0"/>
              <a:t>Pero </a:t>
            </a:r>
            <a:r>
              <a:rPr lang="es-ES" b="1" dirty="0"/>
              <a:t>no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Genera SQL automáticamente.</a:t>
            </a:r>
          </a:p>
          <a:p>
            <a:pPr lvl="1"/>
            <a:r>
              <a:rPr lang="es-ES" dirty="0"/>
              <a:t>Mapea clases C++ a tablas de forma automática.</a:t>
            </a:r>
          </a:p>
          <a:p>
            <a:pPr lvl="1"/>
            <a:r>
              <a:rPr lang="es-ES" dirty="0"/>
              <a:t>Hace migraciones, validaciones o relaciones entre entidades.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C9E422-0143-4B58-B23D-A4784B40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9249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F85E8-1A5C-69A5-DD6E-43F16DB9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principales de SOCI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1AC559-3C76-811A-D651-B4EF563BC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session</a:t>
            </a:r>
            <a:endParaRPr lang="es-ES" b="1" dirty="0"/>
          </a:p>
          <a:p>
            <a:pPr lvl="1"/>
            <a:r>
              <a:rPr lang="es-ES" dirty="0"/>
              <a:t>El objeto principal que representa una conexión activa con la base de datos.</a:t>
            </a:r>
          </a:p>
          <a:p>
            <a:pPr lvl="2"/>
            <a:r>
              <a:rPr lang="it-IT" dirty="0"/>
              <a:t>soci::session sql(soci::mysql, "db=empresa3 user=antonio password=antonio host=127.0.0.1 port=3307");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Se pasa por referencia a las clases DAO (como </a:t>
            </a:r>
            <a:r>
              <a:rPr lang="es-ES" dirty="0" err="1"/>
              <a:t>EmpleadoRepository</a:t>
            </a:r>
            <a:r>
              <a:rPr lang="es-ES" dirty="0"/>
              <a:t>) para ejecutar consultas.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364409-5D1A-6A85-C6AD-1A8B314E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504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BD974-582C-3D59-A0B8-B09B9F57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principales de SOCI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30173-49BF-4D9F-5BC3-B19FA7A35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into</a:t>
            </a:r>
            <a:endParaRPr lang="es-ES" b="1" dirty="0"/>
          </a:p>
          <a:p>
            <a:pPr lvl="1"/>
            <a:r>
              <a:rPr lang="es-ES" dirty="0"/>
              <a:t>Se usa para recibir resultados de una consulta SQL en variables C++.</a:t>
            </a:r>
          </a:p>
          <a:p>
            <a:pPr lvl="2"/>
            <a:r>
              <a:rPr lang="es-ES" dirty="0" err="1"/>
              <a:t>sql</a:t>
            </a:r>
            <a:r>
              <a:rPr lang="es-ES" dirty="0"/>
              <a:t> &lt;&lt; "SELECT nombre FROM empleados WHERE id = :id", </a:t>
            </a:r>
            <a:r>
              <a:rPr lang="es-ES" b="1" dirty="0" err="1"/>
              <a:t>soci</a:t>
            </a:r>
            <a:r>
              <a:rPr lang="es-ES" b="1" dirty="0"/>
              <a:t>::use</a:t>
            </a:r>
            <a:r>
              <a:rPr lang="es-ES" dirty="0"/>
              <a:t>(id), </a:t>
            </a:r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into</a:t>
            </a:r>
            <a:r>
              <a:rPr lang="es-ES" dirty="0"/>
              <a:t>(nombre);</a:t>
            </a:r>
          </a:p>
          <a:p>
            <a:pPr lvl="2"/>
            <a:endParaRPr lang="es-ES" dirty="0"/>
          </a:p>
          <a:p>
            <a:r>
              <a:rPr lang="es-ES" b="1" dirty="0" err="1"/>
              <a:t>soci</a:t>
            </a:r>
            <a:r>
              <a:rPr lang="es-ES" b="1" dirty="0"/>
              <a:t>::use</a:t>
            </a:r>
          </a:p>
          <a:p>
            <a:pPr lvl="1"/>
            <a:r>
              <a:rPr lang="es-ES" dirty="0"/>
              <a:t>Para inyectar un parámetro en una consulta parametrizada.</a:t>
            </a:r>
          </a:p>
          <a:p>
            <a:pPr lvl="1"/>
            <a:endParaRPr lang="es-ES" dirty="0"/>
          </a:p>
          <a:p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indicator</a:t>
            </a:r>
            <a:endParaRPr lang="es-ES" b="1" dirty="0"/>
          </a:p>
          <a:p>
            <a:pPr lvl="1"/>
            <a:r>
              <a:rPr lang="es-ES" dirty="0"/>
              <a:t>Permite detectar si un valor devuelto por la base de datos es NULL.</a:t>
            </a:r>
          </a:p>
          <a:p>
            <a:pPr lvl="1"/>
            <a:endParaRPr lang="es-ES" dirty="0"/>
          </a:p>
          <a:p>
            <a:pPr lvl="2"/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indicator</a:t>
            </a:r>
            <a:r>
              <a:rPr lang="es-ES" dirty="0"/>
              <a:t> </a:t>
            </a:r>
            <a:r>
              <a:rPr lang="es-ES" dirty="0" err="1"/>
              <a:t>ind</a:t>
            </a:r>
            <a:r>
              <a:rPr lang="es-ES" dirty="0"/>
              <a:t>;</a:t>
            </a:r>
          </a:p>
          <a:p>
            <a:pPr lvl="2"/>
            <a:r>
              <a:rPr lang="es-ES" dirty="0" err="1"/>
              <a:t>sql</a:t>
            </a:r>
            <a:r>
              <a:rPr lang="es-ES" dirty="0"/>
              <a:t> &lt;&lt; "SELECT id FROM empleados WHERE id = :id", </a:t>
            </a:r>
            <a:r>
              <a:rPr lang="es-ES" dirty="0" err="1"/>
              <a:t>soci</a:t>
            </a:r>
            <a:r>
              <a:rPr lang="es-ES" dirty="0"/>
              <a:t>::use(id), </a:t>
            </a:r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into</a:t>
            </a:r>
            <a:r>
              <a:rPr lang="es-ES" dirty="0"/>
              <a:t>(</a:t>
            </a:r>
            <a:r>
              <a:rPr lang="es-ES" dirty="0" err="1"/>
              <a:t>emp.id</a:t>
            </a:r>
            <a:r>
              <a:rPr lang="es-ES" dirty="0"/>
              <a:t>, </a:t>
            </a:r>
            <a:r>
              <a:rPr lang="es-ES" dirty="0" err="1"/>
              <a:t>ind</a:t>
            </a:r>
            <a:r>
              <a:rPr lang="es-ES" dirty="0"/>
              <a:t>);</a:t>
            </a:r>
          </a:p>
          <a:p>
            <a:pPr lvl="2"/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ind</a:t>
            </a:r>
            <a:r>
              <a:rPr lang="es-ES" dirty="0"/>
              <a:t> == </a:t>
            </a:r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i_null</a:t>
            </a:r>
            <a:r>
              <a:rPr lang="es-ES" dirty="0"/>
              <a:t>) { /* manejar ausencia de datos */ }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0F1451-C2F0-243D-B5D9-9FBB796F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243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AEB4A79-B976-77A9-B626-2177065F5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563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Bases de datos Relacionales SQLite3, MySQL y </a:t>
            </a:r>
            <a:r>
              <a:rPr lang="es-ES" b="1" dirty="0" err="1"/>
              <a:t>PostGreSQL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90165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6251E-BF8C-9377-97F2-9A79E4C4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principales de SOCI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28DAAB-4C7F-2C8F-93F2-997A5507A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rowset</a:t>
            </a:r>
            <a:r>
              <a:rPr lang="es-ES" b="1" dirty="0"/>
              <a:t>&lt;</a:t>
            </a:r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row</a:t>
            </a:r>
            <a:r>
              <a:rPr lang="es-ES" b="1" dirty="0"/>
              <a:t>&gt;</a:t>
            </a:r>
          </a:p>
          <a:p>
            <a:pPr lvl="1"/>
            <a:r>
              <a:rPr lang="es-ES" dirty="0"/>
              <a:t>Permite recorrer múltiples resultados de una consulta SELECT.</a:t>
            </a:r>
          </a:p>
          <a:p>
            <a:pPr lvl="2"/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rowset</a:t>
            </a:r>
            <a:r>
              <a:rPr lang="es-ES" dirty="0"/>
              <a:t>&lt;</a:t>
            </a:r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row</a:t>
            </a:r>
            <a:r>
              <a:rPr lang="es-ES" dirty="0"/>
              <a:t>&gt; </a:t>
            </a:r>
            <a:r>
              <a:rPr lang="es-ES" dirty="0" err="1"/>
              <a:t>rs</a:t>
            </a:r>
            <a:r>
              <a:rPr lang="es-ES" dirty="0"/>
              <a:t> = </a:t>
            </a:r>
            <a:r>
              <a:rPr lang="es-ES" dirty="0" err="1"/>
              <a:t>sql.prepare</a:t>
            </a:r>
            <a:r>
              <a:rPr lang="es-ES" dirty="0"/>
              <a:t> &lt;&lt; "SELECT id, nombre, cargo FROM empleados";</a:t>
            </a:r>
          </a:p>
          <a:p>
            <a:pPr lvl="2"/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const</a:t>
            </a:r>
            <a:r>
              <a:rPr lang="es-ES" dirty="0"/>
              <a:t> auto&amp; r : </a:t>
            </a:r>
            <a:r>
              <a:rPr lang="es-ES" dirty="0" err="1"/>
              <a:t>rs</a:t>
            </a:r>
            <a:r>
              <a:rPr lang="es-ES" dirty="0"/>
              <a:t>) { /* recorrer resultados */ }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Listados y consultas que devuelven varias filas.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E97A1E-56E1-0C18-7B64-C0314060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043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D34BD-5FA6-92C0-BEE3-E956B6F3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principales de SOCI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5B42B5-DBBB-5D26-7382-135A5336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#include &lt;</a:t>
            </a:r>
            <a:r>
              <a:rPr lang="es-ES" b="1" dirty="0" err="1"/>
              <a:t>optional</a:t>
            </a:r>
            <a:r>
              <a:rPr lang="es-ES" b="1" dirty="0"/>
              <a:t>&gt;</a:t>
            </a:r>
          </a:p>
          <a:p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optional</a:t>
            </a:r>
            <a:r>
              <a:rPr lang="es-ES" b="1" dirty="0"/>
              <a:t>&lt;T&gt;</a:t>
            </a:r>
          </a:p>
          <a:p>
            <a:endParaRPr lang="es-ES" dirty="0"/>
          </a:p>
          <a:p>
            <a:r>
              <a:rPr lang="es-ES" dirty="0"/>
              <a:t>Parte de </a:t>
            </a:r>
            <a:r>
              <a:rPr lang="es-ES" b="1" dirty="0"/>
              <a:t>C++17</a:t>
            </a:r>
            <a:r>
              <a:rPr lang="es-ES" dirty="0"/>
              <a:t>, representa un valor que puede existir o no.</a:t>
            </a:r>
          </a:p>
          <a:p>
            <a:pPr lvl="1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optional</a:t>
            </a:r>
            <a:r>
              <a:rPr lang="es-ES" dirty="0"/>
              <a:t>&lt;Empleado&gt; resultado = </a:t>
            </a:r>
            <a:r>
              <a:rPr lang="es-ES" dirty="0" err="1"/>
              <a:t>repo.recuperarEmpleado</a:t>
            </a:r>
            <a:r>
              <a:rPr lang="es-ES" dirty="0"/>
              <a:t>(5);</a:t>
            </a:r>
          </a:p>
          <a:p>
            <a:pPr lvl="1"/>
            <a:r>
              <a:rPr lang="es-ES" dirty="0" err="1"/>
              <a:t>if</a:t>
            </a:r>
            <a:r>
              <a:rPr lang="es-ES" dirty="0"/>
              <a:t> (resultado) {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resultado-&gt;nombre; }</a:t>
            </a:r>
          </a:p>
          <a:p>
            <a:pPr lvl="1"/>
            <a:endParaRPr lang="es-ES" dirty="0"/>
          </a:p>
          <a:p>
            <a:pPr lvl="1"/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nullopt</a:t>
            </a:r>
            <a:endParaRPr lang="es-ES" b="1" dirty="0"/>
          </a:p>
          <a:p>
            <a:pPr lvl="2"/>
            <a:r>
              <a:rPr lang="es-ES" dirty="0"/>
              <a:t>Constante que representa un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optional</a:t>
            </a:r>
            <a:r>
              <a:rPr lang="es-ES" dirty="0"/>
              <a:t> vacío.</a:t>
            </a:r>
          </a:p>
          <a:p>
            <a:pPr lvl="2"/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nullopt</a:t>
            </a:r>
            <a:r>
              <a:rPr lang="es-ES" dirty="0"/>
              <a:t>;</a:t>
            </a:r>
          </a:p>
          <a:p>
            <a:pPr lvl="2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39F735-E5C0-D8E4-0254-002F1CF0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5666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02AC2-F984-1883-11EA-601B7F9B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</p:spPr>
        <p:txBody>
          <a:bodyPr/>
          <a:lstStyle/>
          <a:p>
            <a:r>
              <a:rPr lang="es-ES" dirty="0"/>
              <a:t>Transacciones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40DFB-6257-D227-D3C0-823D5E43B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7" y="1395166"/>
            <a:ext cx="11010507" cy="50977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/>
              <a:t>sql.begin</a:t>
            </a:r>
            <a:r>
              <a:rPr lang="es-ES" dirty="0"/>
              <a:t>(); // Inicia la transacción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try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sql</a:t>
            </a:r>
            <a:r>
              <a:rPr lang="es-ES" dirty="0"/>
              <a:t> &lt;&lt; "INSERT INTO empleados(nombre, cargo) VALUES(:nombre, :cargo)",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soci</a:t>
            </a:r>
            <a:r>
              <a:rPr lang="es-ES" dirty="0"/>
              <a:t>::use("Luis"), </a:t>
            </a:r>
            <a:r>
              <a:rPr lang="es-ES" dirty="0" err="1"/>
              <a:t>soci</a:t>
            </a:r>
            <a:r>
              <a:rPr lang="es-ES" dirty="0"/>
              <a:t>::use("Contable");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sql</a:t>
            </a:r>
            <a:r>
              <a:rPr lang="es-ES" dirty="0"/>
              <a:t> &lt;&lt; "UPDATE empleados SET cargo = 'Gerente' WHERE id = 5";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sql.commit</a:t>
            </a:r>
            <a:r>
              <a:rPr lang="es-ES" dirty="0"/>
              <a:t>(); // Confirma los cambios</a:t>
            </a:r>
          </a:p>
          <a:p>
            <a:pPr marL="0" indent="0">
              <a:buNone/>
            </a:pPr>
            <a:r>
              <a:rPr lang="es-ES" dirty="0"/>
              <a:t>} catch (...)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sql.rollback</a:t>
            </a:r>
            <a:r>
              <a:rPr lang="es-ES" dirty="0"/>
              <a:t>(); // Revierte todo si hay error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throw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DECA4A-EDB8-8C9D-B73C-F5B1D572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0067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8E65A-B79C-05BE-AE9D-34A41116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Transacciones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B54A6F-0D31-78F3-5A44-E555FBB77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8783"/>
          </a:xfrm>
        </p:spPr>
        <p:txBody>
          <a:bodyPr/>
          <a:lstStyle/>
          <a:p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transaction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98C5B8-FDE3-A905-D441-488CF1CA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2BF9C6-A560-F3C1-E2AE-223ACC074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04" y="2575153"/>
            <a:ext cx="10250184" cy="271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9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B31B7-2FE7-EBD6-E14A-E7CF64D6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Recuperar el id autogenerado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640F77-7883-03DF-6987-9CBA317F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75" y="1825625"/>
            <a:ext cx="11906054" cy="4351338"/>
          </a:xfrm>
        </p:spPr>
        <p:txBody>
          <a:bodyPr/>
          <a:lstStyle/>
          <a:p>
            <a:r>
              <a:rPr lang="es-ES" dirty="0"/>
              <a:t>Después de un </a:t>
            </a:r>
            <a:r>
              <a:rPr lang="es-ES" dirty="0" err="1"/>
              <a:t>insert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nuevoId</a:t>
            </a:r>
            <a:r>
              <a:rPr lang="es-ES" dirty="0"/>
              <a:t>;</a:t>
            </a:r>
          </a:p>
          <a:p>
            <a:pPr lvl="1"/>
            <a:r>
              <a:rPr lang="es-ES" dirty="0" err="1"/>
              <a:t>sql</a:t>
            </a:r>
            <a:r>
              <a:rPr lang="es-ES" dirty="0"/>
              <a:t> &lt;&lt; "INSERT INTO empleados(nombre, cargo) VALUES(:nombre, :cargo)",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soci</a:t>
            </a:r>
            <a:r>
              <a:rPr lang="es-ES" dirty="0"/>
              <a:t>::use("Marta"), </a:t>
            </a:r>
            <a:r>
              <a:rPr lang="es-ES" dirty="0" err="1"/>
              <a:t>soci</a:t>
            </a:r>
            <a:r>
              <a:rPr lang="es-ES" dirty="0"/>
              <a:t>::use("Diseñadora");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Para </a:t>
            </a:r>
            <a:r>
              <a:rPr lang="es-ES" dirty="0" err="1"/>
              <a:t>mysql</a:t>
            </a:r>
            <a:r>
              <a:rPr lang="es-ES" dirty="0"/>
              <a:t>:</a:t>
            </a:r>
          </a:p>
          <a:p>
            <a:pPr lvl="2"/>
            <a:r>
              <a:rPr lang="es-ES" dirty="0" err="1"/>
              <a:t>sql</a:t>
            </a:r>
            <a:r>
              <a:rPr lang="es-ES" dirty="0"/>
              <a:t> &lt;&lt; "SELECT </a:t>
            </a:r>
            <a:r>
              <a:rPr lang="es-ES" b="1" dirty="0"/>
              <a:t>LAST_INSERT_ID</a:t>
            </a:r>
            <a:r>
              <a:rPr lang="es-ES" dirty="0"/>
              <a:t>()", </a:t>
            </a:r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into</a:t>
            </a:r>
            <a:r>
              <a:rPr lang="es-ES" dirty="0"/>
              <a:t>(</a:t>
            </a:r>
            <a:r>
              <a:rPr lang="es-ES" dirty="0" err="1"/>
              <a:t>nuevoId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7024B8-0750-E3D8-9A4A-FCC8E75A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30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8BA58-4F1B-DBE2-0338-3C4A3840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Número de registros afectados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3C51-989C-8567-E120-1CF419091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24" y="1825625"/>
            <a:ext cx="11679810" cy="4351338"/>
          </a:xfrm>
        </p:spPr>
        <p:txBody>
          <a:bodyPr/>
          <a:lstStyle/>
          <a:p>
            <a:r>
              <a:rPr lang="es-ES" dirty="0"/>
              <a:t>SOCI permite obtener el número de filas modificadas por una consulta de acción (UPDATE, DELETE, etc.) usando </a:t>
            </a:r>
            <a:r>
              <a:rPr lang="es-ES" b="1" dirty="0" err="1"/>
              <a:t>get_affected_rows</a:t>
            </a:r>
            <a:r>
              <a:rPr lang="es-ES" dirty="0"/>
              <a:t>()</a:t>
            </a:r>
          </a:p>
          <a:p>
            <a:endParaRPr lang="es-ES" dirty="0"/>
          </a:p>
          <a:p>
            <a:r>
              <a:rPr lang="es-ES" dirty="0" err="1"/>
              <a:t>sql</a:t>
            </a:r>
            <a:r>
              <a:rPr lang="es-ES" dirty="0"/>
              <a:t> &lt;&lt; "UPDATE empleados SET cargo = 'Analista' WHERE cargo = 'Junior'";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size_t</a:t>
            </a:r>
            <a:r>
              <a:rPr lang="es-ES" dirty="0"/>
              <a:t> filas = </a:t>
            </a:r>
            <a:r>
              <a:rPr lang="es-ES" b="1" dirty="0" err="1"/>
              <a:t>sql.get_affected_rows</a:t>
            </a:r>
            <a:r>
              <a:rPr lang="es-ES" dirty="0"/>
              <a:t>();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"Filas actualizadas: " &lt;&lt; filas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D7B0F1-02B2-93E8-7656-440D1DBF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640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CBC71DF-E9A0-E7AC-9262-923C65314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PostGreSQL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40A83A0-C658-B075-6760-5FAA27DC7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err="1"/>
              <a:t>libpq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1E00CF-60DA-6313-B007-A7888B18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113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0DD6A-B826-1778-EE8A-9933BD58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libpq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987BDD-3F1A-3808-CA10-98DFB2A29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PGconn</a:t>
            </a:r>
            <a:r>
              <a:rPr lang="es-ES" b="1" dirty="0"/>
              <a:t>*</a:t>
            </a:r>
          </a:p>
          <a:p>
            <a:r>
              <a:rPr lang="es-ES" dirty="0"/>
              <a:t>Objeto principal de conexión a PostgreSQL.</a:t>
            </a:r>
          </a:p>
          <a:p>
            <a:pPr lvl="1"/>
            <a:r>
              <a:rPr lang="es-ES" dirty="0"/>
              <a:t>Se obtiene con </a:t>
            </a:r>
            <a:r>
              <a:rPr lang="es-ES" dirty="0" err="1"/>
              <a:t>PQconnectdb</a:t>
            </a:r>
            <a:r>
              <a:rPr lang="es-ES" dirty="0"/>
              <a:t>(</a:t>
            </a:r>
            <a:r>
              <a:rPr lang="es-ES" dirty="0" err="1"/>
              <a:t>conninfo</a:t>
            </a:r>
            <a:r>
              <a:rPr lang="es-ES" dirty="0"/>
              <a:t>) y se libera con </a:t>
            </a:r>
            <a:r>
              <a:rPr lang="es-ES" dirty="0" err="1"/>
              <a:t>PQfinish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).</a:t>
            </a:r>
          </a:p>
          <a:p>
            <a:pPr lvl="1"/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</a:t>
            </a:r>
            <a:r>
              <a:rPr lang="es-ES" dirty="0" err="1"/>
              <a:t>conninfo</a:t>
            </a:r>
            <a:r>
              <a:rPr lang="es-ES" dirty="0"/>
              <a:t> = "host=127.0.0.1 </a:t>
            </a:r>
            <a:r>
              <a:rPr lang="es-ES" dirty="0" err="1"/>
              <a:t>port</a:t>
            </a:r>
            <a:r>
              <a:rPr lang="es-ES" dirty="0"/>
              <a:t>=5433 </a:t>
            </a:r>
            <a:r>
              <a:rPr lang="es-ES" dirty="0" err="1"/>
              <a:t>dbname</a:t>
            </a:r>
            <a:r>
              <a:rPr lang="es-ES" dirty="0"/>
              <a:t>=empresa3 </a:t>
            </a:r>
            <a:r>
              <a:rPr lang="es-ES" dirty="0" err="1"/>
              <a:t>user</a:t>
            </a:r>
            <a:r>
              <a:rPr lang="es-ES" dirty="0"/>
              <a:t>=</a:t>
            </a:r>
            <a:r>
              <a:rPr lang="es-ES" dirty="0" err="1"/>
              <a:t>antonio</a:t>
            </a:r>
            <a:r>
              <a:rPr lang="es-ES" dirty="0"/>
              <a:t> </a:t>
            </a:r>
            <a:r>
              <a:rPr lang="es-ES" dirty="0" err="1"/>
              <a:t>password</a:t>
            </a:r>
            <a:r>
              <a:rPr lang="es-ES" dirty="0"/>
              <a:t>=</a:t>
            </a:r>
            <a:r>
              <a:rPr lang="es-ES" dirty="0" err="1"/>
              <a:t>antonio</a:t>
            </a:r>
            <a:r>
              <a:rPr lang="es-ES" dirty="0"/>
              <a:t>";</a:t>
            </a:r>
          </a:p>
          <a:p>
            <a:pPr lvl="1"/>
            <a:r>
              <a:rPr lang="es-ES" dirty="0" err="1"/>
              <a:t>PGconn</a:t>
            </a:r>
            <a:r>
              <a:rPr lang="es-ES" dirty="0"/>
              <a:t>* </a:t>
            </a:r>
            <a:r>
              <a:rPr lang="es-ES" dirty="0" err="1"/>
              <a:t>conn</a:t>
            </a:r>
            <a:r>
              <a:rPr lang="es-ES" dirty="0"/>
              <a:t> = </a:t>
            </a:r>
            <a:r>
              <a:rPr lang="es-ES" dirty="0" err="1"/>
              <a:t>PQconnectdb</a:t>
            </a:r>
            <a:r>
              <a:rPr lang="es-ES" dirty="0"/>
              <a:t>(</a:t>
            </a:r>
            <a:r>
              <a:rPr lang="es-ES" dirty="0" err="1"/>
              <a:t>conninfo</a:t>
            </a:r>
            <a:r>
              <a:rPr lang="es-ES" dirty="0"/>
              <a:t>);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7F6A1E-78C3-1F32-689E-71AE0ED5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8369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ECEA9-3045-A5C4-03D4-848D328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Consultas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84EE05-89D7-6AA8-11A0-E3739725F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04" y="1825625"/>
            <a:ext cx="11651530" cy="4351338"/>
          </a:xfrm>
        </p:spPr>
        <p:txBody>
          <a:bodyPr>
            <a:normAutofit/>
          </a:bodyPr>
          <a:lstStyle/>
          <a:p>
            <a:r>
              <a:rPr lang="es-ES" dirty="0"/>
              <a:t>Mejor parametrizadas:</a:t>
            </a:r>
          </a:p>
          <a:p>
            <a:pPr lvl="1"/>
            <a:r>
              <a:rPr lang="es-ES" dirty="0"/>
              <a:t>Sin parametrizar, concatenando parámetros:</a:t>
            </a:r>
          </a:p>
          <a:p>
            <a:pPr lvl="2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= "DELETE FROM </a:t>
            </a:r>
            <a:r>
              <a:rPr lang="es-ES" dirty="0" err="1"/>
              <a:t>tbempleados</a:t>
            </a:r>
            <a:r>
              <a:rPr lang="es-ES" dirty="0"/>
              <a:t> WHERE id = " +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to_string</a:t>
            </a:r>
            <a:r>
              <a:rPr lang="es-ES" dirty="0"/>
              <a:t>(id);</a:t>
            </a:r>
          </a:p>
          <a:p>
            <a:pPr lvl="2"/>
            <a:r>
              <a:rPr lang="es-ES" dirty="0" err="1"/>
              <a:t>PGresult</a:t>
            </a:r>
            <a:r>
              <a:rPr lang="es-ES" dirty="0"/>
              <a:t>* res = </a:t>
            </a:r>
            <a:r>
              <a:rPr lang="es-ES" b="1" dirty="0" err="1"/>
              <a:t>PQexec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_, </a:t>
            </a:r>
            <a:r>
              <a:rPr lang="es-ES" dirty="0" err="1"/>
              <a:t>query.c_str</a:t>
            </a:r>
            <a:r>
              <a:rPr lang="es-ES" dirty="0"/>
              <a:t>());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Parametrizada:</a:t>
            </a:r>
          </a:p>
          <a:p>
            <a:pPr lvl="2"/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</a:t>
            </a:r>
            <a:r>
              <a:rPr lang="es-ES" dirty="0" err="1"/>
              <a:t>query</a:t>
            </a:r>
            <a:r>
              <a:rPr lang="es-ES" dirty="0"/>
              <a:t> = "UPDATE </a:t>
            </a:r>
            <a:r>
              <a:rPr lang="es-ES" dirty="0" err="1"/>
              <a:t>tbempleados</a:t>
            </a:r>
            <a:r>
              <a:rPr lang="es-ES" dirty="0"/>
              <a:t> SET nombre = $1, cargo = $2 WHERE id = $3";</a:t>
            </a:r>
          </a:p>
          <a:p>
            <a:pPr lvl="2"/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</a:t>
            </a:r>
            <a:r>
              <a:rPr lang="es-ES" dirty="0" err="1"/>
              <a:t>paramValues</a:t>
            </a:r>
            <a:r>
              <a:rPr lang="es-ES" dirty="0"/>
              <a:t>[3] = { </a:t>
            </a:r>
            <a:r>
              <a:rPr lang="es-ES" dirty="0" err="1"/>
              <a:t>emp.nombre.c_str</a:t>
            </a:r>
            <a:r>
              <a:rPr lang="es-ES" dirty="0"/>
              <a:t>(), </a:t>
            </a:r>
            <a:r>
              <a:rPr lang="es-ES" dirty="0" err="1"/>
              <a:t>emp.cargo.c_str</a:t>
            </a:r>
            <a:r>
              <a:rPr lang="es-ES" dirty="0"/>
              <a:t>(),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to_string</a:t>
            </a:r>
            <a:r>
              <a:rPr lang="es-ES" dirty="0"/>
              <a:t>(</a:t>
            </a:r>
            <a:r>
              <a:rPr lang="es-ES" dirty="0" err="1"/>
              <a:t>emp.id</a:t>
            </a:r>
            <a:r>
              <a:rPr lang="es-ES" dirty="0"/>
              <a:t>).</a:t>
            </a:r>
            <a:r>
              <a:rPr lang="es-ES" dirty="0" err="1"/>
              <a:t>c_str</a:t>
            </a:r>
            <a:r>
              <a:rPr lang="es-ES" dirty="0"/>
              <a:t>() };</a:t>
            </a:r>
          </a:p>
          <a:p>
            <a:pPr lvl="2"/>
            <a:r>
              <a:rPr lang="es-ES" dirty="0" err="1"/>
              <a:t>PGresult</a:t>
            </a:r>
            <a:r>
              <a:rPr lang="es-ES" dirty="0"/>
              <a:t>* res = </a:t>
            </a:r>
            <a:r>
              <a:rPr lang="es-ES" dirty="0" err="1"/>
              <a:t>PQexecParams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_, </a:t>
            </a:r>
            <a:r>
              <a:rPr lang="es-ES" dirty="0" err="1"/>
              <a:t>query</a:t>
            </a:r>
            <a:r>
              <a:rPr lang="es-ES" dirty="0"/>
              <a:t>, 3,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paramValues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0);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6D5783-F9DD-A59A-BCEC-CA2FA10A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649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1771D-FBB4-2FCC-3F55-FC17A753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Otros objetos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2C341B-E371-5EC9-241F-723C5DD9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39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C8D5D87-C210-1F61-D07F-2E3CE0567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600" y="1690687"/>
            <a:ext cx="10317002" cy="434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0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E0EAA-7BE9-8178-396E-00DEC3A0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CD2A0C-841D-9BF0-EA30-94F124CB3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Para trabajar con estas bases de datos tenemos librerías en el gestor de paquetes: </a:t>
            </a:r>
            <a:r>
              <a:rPr lang="es-ES" dirty="0" err="1"/>
              <a:t>vcpkg</a:t>
            </a:r>
            <a:endParaRPr lang="es-ES" dirty="0"/>
          </a:p>
          <a:p>
            <a:endParaRPr lang="es-ES" dirty="0"/>
          </a:p>
          <a:p>
            <a:r>
              <a:rPr lang="es-ES" dirty="0"/>
              <a:t>Para instalar:</a:t>
            </a:r>
          </a:p>
          <a:p>
            <a:pPr lvl="1"/>
            <a:r>
              <a:rPr lang="es-ES" dirty="0"/>
              <a:t>Sqlite3	</a:t>
            </a:r>
            <a:r>
              <a:rPr lang="es-ES" dirty="0">
                <a:sym typeface="Wingdings" panose="05000000000000000000" pitchFamily="2" charset="2"/>
              </a:rPr>
              <a:t> 	</a:t>
            </a:r>
            <a:r>
              <a:rPr lang="es-ES" b="1" dirty="0" err="1">
                <a:sym typeface="Wingdings" panose="05000000000000000000" pitchFamily="2" charset="2"/>
              </a:rPr>
              <a:t>v</a:t>
            </a:r>
            <a:r>
              <a:rPr lang="es-ES" b="1" dirty="0" err="1"/>
              <a:t>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slite3</a:t>
            </a:r>
          </a:p>
          <a:p>
            <a:pPr lvl="1"/>
            <a:r>
              <a:rPr lang="es-ES" dirty="0"/>
              <a:t>MySQL 	</a:t>
            </a:r>
            <a:r>
              <a:rPr lang="es-ES" dirty="0">
                <a:sym typeface="Wingdings" panose="05000000000000000000" pitchFamily="2" charset="2"/>
              </a:rPr>
              <a:t> 	</a:t>
            </a:r>
            <a:r>
              <a:rPr lang="es-ES" b="1" dirty="0" err="1">
                <a:sym typeface="Wingdings" panose="05000000000000000000" pitchFamily="2" charset="2"/>
              </a:rPr>
              <a:t>vcpkg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install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libmysql</a:t>
            </a:r>
            <a:endParaRPr lang="es-ES" b="1" dirty="0">
              <a:sym typeface="Wingdings" panose="05000000000000000000" pitchFamily="2" charset="2"/>
            </a:endParaRPr>
          </a:p>
          <a:p>
            <a:pPr lvl="1"/>
            <a:r>
              <a:rPr lang="es-ES" dirty="0">
                <a:sym typeface="Wingdings" panose="05000000000000000000" pitchFamily="2" charset="2"/>
              </a:rPr>
              <a:t>PostgreSQL 	</a:t>
            </a:r>
            <a:r>
              <a:rPr lang="es-ES" b="1" dirty="0" err="1">
                <a:sym typeface="Wingdings" panose="05000000000000000000" pitchFamily="2" charset="2"/>
              </a:rPr>
              <a:t>vcpkg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install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libpq</a:t>
            </a:r>
            <a:endParaRPr lang="es-ES" b="1" dirty="0">
              <a:sym typeface="Wingdings" panose="05000000000000000000" pitchFamily="2" charset="2"/>
            </a:endParaRP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Para integrar en Visual Studio:</a:t>
            </a:r>
          </a:p>
          <a:p>
            <a:pPr lvl="1"/>
            <a:r>
              <a:rPr lang="es-ES" b="1" dirty="0" err="1">
                <a:sym typeface="Wingdings" panose="05000000000000000000" pitchFamily="2" charset="2"/>
              </a:rPr>
              <a:t>vcpkg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integrate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install</a:t>
            </a:r>
            <a:endParaRPr lang="es-ES" b="1" dirty="0"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BEDE40-AC1F-ABAB-D847-6B46BA52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077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CF7B2-7B50-90B5-95CC-E4DFE6D5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Transacciones 1 de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C68B96-7503-4522-2C33-5EC791432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ejecutarTransaccion</a:t>
            </a:r>
            <a:r>
              <a:rPr lang="es-ES" dirty="0"/>
              <a:t>(</a:t>
            </a:r>
            <a:r>
              <a:rPr lang="es-ES" dirty="0" err="1"/>
              <a:t>PGconn</a:t>
            </a:r>
            <a:r>
              <a:rPr lang="es-ES" dirty="0"/>
              <a:t>* </a:t>
            </a:r>
            <a:r>
              <a:rPr lang="es-ES" dirty="0" err="1"/>
              <a:t>conn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PGresult</a:t>
            </a:r>
            <a:r>
              <a:rPr lang="es-ES" dirty="0"/>
              <a:t>* res;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Iniciar transacción</a:t>
            </a:r>
          </a:p>
          <a:p>
            <a:pPr marL="0" indent="0">
              <a:buNone/>
            </a:pPr>
            <a:r>
              <a:rPr lang="es-ES" dirty="0"/>
              <a:t>    res = </a:t>
            </a:r>
            <a:r>
              <a:rPr lang="es-ES" dirty="0" err="1"/>
              <a:t>PQexec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, "BEGIN");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PQresultStatus</a:t>
            </a:r>
            <a:r>
              <a:rPr lang="es-ES" dirty="0"/>
              <a:t>(res) != PGRES_COMMAND_OK)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PQclear</a:t>
            </a:r>
            <a:r>
              <a:rPr lang="es-ES" dirty="0"/>
              <a:t>(res);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throw</a:t>
            </a:r>
            <a:r>
              <a:rPr lang="es-ES" dirty="0"/>
              <a:t>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runtime_error</a:t>
            </a:r>
            <a:r>
              <a:rPr lang="es-ES" dirty="0"/>
              <a:t>("Error al iniciar la transacción");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PQclear</a:t>
            </a:r>
            <a:r>
              <a:rPr lang="es-ES" dirty="0"/>
              <a:t>(res);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7DE5FA-0523-82A3-2D22-4AF95EEA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8278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C6AAF-928B-4C78-0A29-54741984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539848"/>
          </a:xfrm>
        </p:spPr>
        <p:txBody>
          <a:bodyPr>
            <a:normAutofit fontScale="90000"/>
          </a:bodyPr>
          <a:lstStyle/>
          <a:p>
            <a:r>
              <a:rPr lang="es-ES" dirty="0"/>
              <a:t>Transacciones 2 de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60762D-EB24-43F5-C7E2-073159576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829559"/>
            <a:ext cx="6019800" cy="53474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 try {</a:t>
            </a:r>
          </a:p>
          <a:p>
            <a:pPr marL="0" indent="0">
              <a:buNone/>
            </a:pPr>
            <a:r>
              <a:rPr lang="es-ES" b="1" dirty="0"/>
              <a:t>        // Operación 1</a:t>
            </a:r>
          </a:p>
          <a:p>
            <a:pPr marL="0" indent="0">
              <a:buNone/>
            </a:pPr>
            <a:r>
              <a:rPr lang="es-ES" dirty="0"/>
              <a:t>        res = </a:t>
            </a:r>
            <a:r>
              <a:rPr lang="es-ES" dirty="0" err="1"/>
              <a:t>PQexec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, "DELETE FROM </a:t>
            </a:r>
            <a:r>
              <a:rPr lang="es-ES" dirty="0" err="1"/>
              <a:t>tbempleados</a:t>
            </a:r>
            <a:r>
              <a:rPr lang="es-ES" dirty="0"/>
              <a:t> WHERE id = 10");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PQresultStatus</a:t>
            </a:r>
            <a:r>
              <a:rPr lang="es-ES" dirty="0"/>
              <a:t>(res) != PGRES_COMMAND_OK) </a:t>
            </a:r>
            <a:r>
              <a:rPr lang="es-ES" dirty="0" err="1"/>
              <a:t>throw</a:t>
            </a:r>
            <a:r>
              <a:rPr lang="es-ES" dirty="0"/>
              <a:t>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runtime_error</a:t>
            </a:r>
            <a:r>
              <a:rPr lang="es-ES" dirty="0"/>
              <a:t>("Error al eliminar");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PQclear</a:t>
            </a:r>
            <a:r>
              <a:rPr lang="es-ES" dirty="0"/>
              <a:t>(res);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        // Operación 2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</a:t>
            </a:r>
            <a:r>
              <a:rPr lang="es-ES" dirty="0" err="1"/>
              <a:t>query</a:t>
            </a:r>
            <a:r>
              <a:rPr lang="es-ES" dirty="0"/>
              <a:t> = "INSERT INTO </a:t>
            </a:r>
            <a:r>
              <a:rPr lang="es-ES" dirty="0" err="1"/>
              <a:t>tbempleados</a:t>
            </a:r>
            <a:r>
              <a:rPr lang="es-ES" dirty="0"/>
              <a:t>(id, nombre, cargo) VALUES($1, $2, $3)";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</a:t>
            </a:r>
            <a:r>
              <a:rPr lang="es-ES" dirty="0" err="1"/>
              <a:t>params</a:t>
            </a:r>
            <a:r>
              <a:rPr lang="es-ES" dirty="0"/>
              <a:t>[3] = { "10", "Laura", "Directivo" };</a:t>
            </a:r>
          </a:p>
          <a:p>
            <a:pPr marL="0" indent="0">
              <a:buNone/>
            </a:pPr>
            <a:r>
              <a:rPr lang="es-ES" dirty="0"/>
              <a:t>        res = </a:t>
            </a:r>
            <a:r>
              <a:rPr lang="es-ES" dirty="0" err="1"/>
              <a:t>PQexecParams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, </a:t>
            </a:r>
            <a:r>
              <a:rPr lang="es-ES" dirty="0" err="1"/>
              <a:t>query</a:t>
            </a:r>
            <a:r>
              <a:rPr lang="es-ES" dirty="0"/>
              <a:t>, 3,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params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0);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PQresultStatus</a:t>
            </a:r>
            <a:r>
              <a:rPr lang="es-ES" dirty="0"/>
              <a:t>(res) != PGRES_COMMAND_OK) </a:t>
            </a:r>
            <a:r>
              <a:rPr lang="es-ES" dirty="0" err="1"/>
              <a:t>throw</a:t>
            </a:r>
            <a:r>
              <a:rPr lang="es-ES" dirty="0"/>
              <a:t>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runtime_error</a:t>
            </a:r>
            <a:r>
              <a:rPr lang="es-ES" dirty="0"/>
              <a:t>("Error al insertar");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PQclear</a:t>
            </a:r>
            <a:r>
              <a:rPr lang="es-ES" dirty="0"/>
              <a:t>(res);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4C967BD-5EEA-75F9-9DA1-C5A432416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29559"/>
            <a:ext cx="5950670" cy="53474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b="1" dirty="0"/>
              <a:t> // Confirmar transacción</a:t>
            </a:r>
          </a:p>
          <a:p>
            <a:pPr marL="0" indent="0">
              <a:buNone/>
            </a:pPr>
            <a:r>
              <a:rPr lang="es-ES" dirty="0"/>
              <a:t>        res = </a:t>
            </a:r>
            <a:r>
              <a:rPr lang="es-ES" dirty="0" err="1"/>
              <a:t>PQexec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, "</a:t>
            </a:r>
            <a:r>
              <a:rPr lang="es-ES" b="1" dirty="0"/>
              <a:t>COMMIT</a:t>
            </a:r>
            <a:r>
              <a:rPr lang="es-ES" dirty="0"/>
              <a:t>");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PQresultStatus</a:t>
            </a:r>
            <a:r>
              <a:rPr lang="es-ES" dirty="0"/>
              <a:t>(res) != PGRES_COMMAND_OK)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throw</a:t>
            </a:r>
            <a:r>
              <a:rPr lang="es-ES" dirty="0"/>
              <a:t>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runtime_error</a:t>
            </a:r>
            <a:r>
              <a:rPr lang="es-ES" dirty="0"/>
              <a:t>("Error al confirmar");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PQclear</a:t>
            </a:r>
            <a:r>
              <a:rPr lang="es-ES" dirty="0"/>
              <a:t>(res);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} catch (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exception</a:t>
            </a:r>
            <a:r>
              <a:rPr lang="es-ES" dirty="0"/>
              <a:t>&amp; ex)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"ERROR: " &lt;&lt; </a:t>
            </a:r>
            <a:r>
              <a:rPr lang="es-ES" dirty="0" err="1"/>
              <a:t>ex.what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// Revertir transacción</a:t>
            </a:r>
          </a:p>
          <a:p>
            <a:pPr marL="0" indent="0">
              <a:buNone/>
            </a:pPr>
            <a:r>
              <a:rPr lang="es-ES" dirty="0"/>
              <a:t>        res = </a:t>
            </a:r>
            <a:r>
              <a:rPr lang="es-ES" dirty="0" err="1"/>
              <a:t>PQexec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, "</a:t>
            </a:r>
            <a:r>
              <a:rPr lang="es-ES" b="1" dirty="0"/>
              <a:t>ROLLBACK</a:t>
            </a:r>
            <a:r>
              <a:rPr lang="es-ES" dirty="0"/>
              <a:t>");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PQresultStatus</a:t>
            </a:r>
            <a:r>
              <a:rPr lang="es-ES" dirty="0"/>
              <a:t>(res) != PGRES_COMMAND_OK) {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revertir la transacción: " &lt;&lt; </a:t>
            </a:r>
            <a:r>
              <a:rPr lang="es-ES" dirty="0" err="1"/>
              <a:t>PQerrorMessage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}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PQclear</a:t>
            </a:r>
            <a:r>
              <a:rPr lang="es-ES" dirty="0"/>
              <a:t>(res);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23AC09-CE6A-DEEC-CABD-9452E39A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276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FFA51DA-D11F-F31D-2D3B-47CD0B34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Filas afectadas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5FA7863-7CA3-C8A3-79EA-F7F52F543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</a:t>
            </a:r>
            <a:r>
              <a:rPr lang="es-ES" dirty="0" err="1"/>
              <a:t>insert</a:t>
            </a:r>
            <a:r>
              <a:rPr lang="es-ES" dirty="0"/>
              <a:t>, </a:t>
            </a:r>
            <a:r>
              <a:rPr lang="es-ES" dirty="0" err="1"/>
              <a:t>update</a:t>
            </a:r>
            <a:r>
              <a:rPr lang="es-ES" dirty="0"/>
              <a:t> y </a:t>
            </a:r>
            <a:r>
              <a:rPr lang="es-ES" dirty="0" err="1"/>
              <a:t>delete</a:t>
            </a:r>
            <a:endParaRPr lang="es-ES" dirty="0"/>
          </a:p>
          <a:p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filasAfectadas</a:t>
            </a:r>
            <a:r>
              <a:rPr lang="fr-FR" dirty="0"/>
              <a:t> = std::</a:t>
            </a:r>
            <a:r>
              <a:rPr lang="fr-FR" dirty="0" err="1"/>
              <a:t>stoi</a:t>
            </a:r>
            <a:r>
              <a:rPr lang="fr-FR" dirty="0"/>
              <a:t>(</a:t>
            </a:r>
            <a:r>
              <a:rPr lang="fr-FR" b="1" dirty="0" err="1"/>
              <a:t>PQcmdTuples</a:t>
            </a:r>
            <a:r>
              <a:rPr lang="fr-FR" dirty="0"/>
              <a:t>(</a:t>
            </a:r>
            <a:r>
              <a:rPr lang="fr-FR" dirty="0" err="1"/>
              <a:t>res</a:t>
            </a:r>
            <a:r>
              <a:rPr lang="fr-FR" dirty="0"/>
              <a:t>));</a:t>
            </a:r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C3372E-268B-4CAA-35B6-5EA8CA67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7173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1B5B9-466B-55C6-B62C-13E7CE2E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Ultimo id generado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C2E335-6756-E7F5-208A-4E4B7CF8E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82" y="1825625"/>
            <a:ext cx="11840066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</a:t>
            </a:r>
            <a:r>
              <a:rPr lang="es-ES" dirty="0" err="1"/>
              <a:t>query</a:t>
            </a:r>
            <a:r>
              <a:rPr lang="es-ES" dirty="0"/>
              <a:t> = "INSERT INTO </a:t>
            </a:r>
            <a:r>
              <a:rPr lang="es-ES" dirty="0" err="1"/>
              <a:t>tbempleados</a:t>
            </a:r>
            <a:r>
              <a:rPr lang="es-ES" dirty="0"/>
              <a:t>(nombre, cargo) VALUES($1, $2) </a:t>
            </a:r>
            <a:r>
              <a:rPr lang="es-ES" b="1" dirty="0"/>
              <a:t>RETURNING</a:t>
            </a:r>
            <a:r>
              <a:rPr lang="es-ES" dirty="0"/>
              <a:t> id";</a:t>
            </a:r>
          </a:p>
          <a:p>
            <a:pPr marL="0" indent="0">
              <a:buNone/>
            </a:pP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</a:t>
            </a:r>
            <a:r>
              <a:rPr lang="es-ES" dirty="0" err="1"/>
              <a:t>params</a:t>
            </a:r>
            <a:r>
              <a:rPr lang="es-ES" dirty="0"/>
              <a:t>[2] = { </a:t>
            </a:r>
            <a:r>
              <a:rPr lang="es-ES" dirty="0" err="1"/>
              <a:t>emp.nombre.c_str</a:t>
            </a:r>
            <a:r>
              <a:rPr lang="es-ES" dirty="0"/>
              <a:t>(), </a:t>
            </a:r>
            <a:r>
              <a:rPr lang="es-ES" dirty="0" err="1"/>
              <a:t>emp.cargo.c_str</a:t>
            </a:r>
            <a:r>
              <a:rPr lang="es-ES" dirty="0"/>
              <a:t>() };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PGresult</a:t>
            </a:r>
            <a:r>
              <a:rPr lang="es-ES" dirty="0"/>
              <a:t>* res = </a:t>
            </a:r>
            <a:r>
              <a:rPr lang="es-ES" dirty="0" err="1"/>
              <a:t>PQexecParams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_, </a:t>
            </a:r>
            <a:r>
              <a:rPr lang="es-ES" dirty="0" err="1"/>
              <a:t>query</a:t>
            </a:r>
            <a:r>
              <a:rPr lang="es-ES" dirty="0"/>
              <a:t>, 2,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params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0);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PQresultStatus</a:t>
            </a:r>
            <a:r>
              <a:rPr lang="es-ES" dirty="0"/>
              <a:t>(res) != PGRES_TUPLES_OK)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PQclear</a:t>
            </a:r>
            <a:r>
              <a:rPr lang="es-ES" dirty="0"/>
              <a:t>(res);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throw</a:t>
            </a:r>
            <a:r>
              <a:rPr lang="es-ES" dirty="0"/>
              <a:t>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runtime_error</a:t>
            </a:r>
            <a:r>
              <a:rPr lang="es-ES" dirty="0"/>
              <a:t>("Error al insertar empleado");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nuevoId</a:t>
            </a:r>
            <a:r>
              <a:rPr lang="es-ES" dirty="0"/>
              <a:t> =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stoi</a:t>
            </a:r>
            <a:r>
              <a:rPr lang="es-ES" dirty="0"/>
              <a:t>(</a:t>
            </a:r>
            <a:r>
              <a:rPr lang="es-ES" dirty="0" err="1"/>
              <a:t>PQgetvalue</a:t>
            </a:r>
            <a:r>
              <a:rPr lang="es-ES" dirty="0"/>
              <a:t>(res, 0, 0));</a:t>
            </a:r>
          </a:p>
          <a:p>
            <a:pPr marL="0" indent="0">
              <a:buNone/>
            </a:pPr>
            <a:r>
              <a:rPr lang="es-ES" dirty="0" err="1"/>
              <a:t>PQclear</a:t>
            </a:r>
            <a:r>
              <a:rPr lang="es-ES" dirty="0"/>
              <a:t>(res);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C32299-148F-4EDD-959F-95C7F6BA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59736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18E6648-95B8-F084-3CEA-029F64EC2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s-ES" b="1" dirty="0"/>
              <a:t>BD NoSQL</a:t>
            </a:r>
            <a:br>
              <a:rPr lang="es-ES" b="1" dirty="0"/>
            </a:br>
            <a:r>
              <a:rPr lang="es-ES" b="1" dirty="0"/>
              <a:t>MongoDB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392DDE-7D2D-8321-D831-B6ACC011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0794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D6E9E-D2B3-7EA0-CCA5-7DB45FC9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Mongodb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48EFA1-0F74-1914-F3EE-BBB486887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La librería </a:t>
            </a:r>
            <a:r>
              <a:rPr lang="es-ES" b="1" dirty="0"/>
              <a:t>mongo-</a:t>
            </a:r>
            <a:r>
              <a:rPr lang="es-ES" b="1" dirty="0" err="1"/>
              <a:t>cxx</a:t>
            </a:r>
            <a:r>
              <a:rPr lang="es-ES" b="1" dirty="0"/>
              <a:t>-driver</a:t>
            </a:r>
            <a:r>
              <a:rPr lang="es-ES" dirty="0"/>
              <a:t>, está disponible en </a:t>
            </a:r>
            <a:r>
              <a:rPr lang="es-ES" b="1" dirty="0" err="1"/>
              <a:t>vcpkg</a:t>
            </a:r>
            <a:r>
              <a:rPr lang="es-ES" dirty="0"/>
              <a:t>.</a:t>
            </a:r>
          </a:p>
          <a:p>
            <a:r>
              <a:rPr lang="es-ES" dirty="0">
                <a:hlinkClick r:id="rId2"/>
              </a:rPr>
              <a:t>https://www.mongodb.com/docs/languages/cpp/cpp-driver/current/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mongo-</a:t>
            </a:r>
            <a:r>
              <a:rPr lang="es-ES" b="1" dirty="0" err="1"/>
              <a:t>cxx</a:t>
            </a:r>
            <a:r>
              <a:rPr lang="es-ES" b="1" dirty="0"/>
              <a:t>-driver</a:t>
            </a:r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OJO esta librería no ubica los .h en los mismos directorios que otras librerías.</a:t>
            </a:r>
          </a:p>
          <a:p>
            <a:endParaRPr lang="es-ES" dirty="0"/>
          </a:p>
          <a:p>
            <a:r>
              <a:rPr lang="es-ES" dirty="0"/>
              <a:t>Se instalan en:</a:t>
            </a:r>
          </a:p>
          <a:p>
            <a:pPr lvl="1"/>
            <a:r>
              <a:rPr lang="es-ES" b="1" dirty="0"/>
              <a:t>\</a:t>
            </a:r>
            <a:r>
              <a:rPr lang="es-ES" b="1" dirty="0" err="1"/>
              <a:t>vcpkg</a:t>
            </a:r>
            <a:r>
              <a:rPr lang="es-ES" b="1" dirty="0"/>
              <a:t>\</a:t>
            </a:r>
            <a:r>
              <a:rPr lang="es-ES" b="1" dirty="0" err="1"/>
              <a:t>installed</a:t>
            </a:r>
            <a:r>
              <a:rPr lang="es-ES" b="1" dirty="0"/>
              <a:t>\x64-windows\</a:t>
            </a:r>
            <a:r>
              <a:rPr lang="es-ES" b="1" dirty="0" err="1"/>
              <a:t>include</a:t>
            </a:r>
            <a:r>
              <a:rPr lang="es-ES" b="1" dirty="0"/>
              <a:t>\</a:t>
            </a:r>
            <a:r>
              <a:rPr lang="es-ES" b="1" dirty="0" err="1"/>
              <a:t>mongocxx</a:t>
            </a:r>
            <a:r>
              <a:rPr lang="es-ES" b="1" dirty="0"/>
              <a:t>\v-</a:t>
            </a:r>
            <a:r>
              <a:rPr lang="es-ES" b="1" dirty="0" err="1"/>
              <a:t>noabi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673F4A-EB42-1EE3-6623-CEC4AD8A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1874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DDF53-4083-2285-8AB9-4D07ADF3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518"/>
          </a:xfrm>
        </p:spPr>
        <p:txBody>
          <a:bodyPr/>
          <a:lstStyle/>
          <a:p>
            <a:r>
              <a:rPr lang="es-ES" dirty="0"/>
              <a:t>En Visual 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3F9D05-5431-CCE5-466F-600D6BD9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157" y="1348033"/>
            <a:ext cx="10665643" cy="4828930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Agregar estas rutas de forma manual:</a:t>
            </a:r>
          </a:p>
          <a:p>
            <a:endParaRPr lang="es-ES" dirty="0"/>
          </a:p>
          <a:p>
            <a:r>
              <a:rPr lang="es-ES" dirty="0"/>
              <a:t>Propiedades del proyecto → </a:t>
            </a:r>
            <a:r>
              <a:rPr lang="es-ES" b="1" dirty="0"/>
              <a:t>C/C++</a:t>
            </a:r>
            <a:r>
              <a:rPr lang="es-ES" dirty="0"/>
              <a:t> → General → </a:t>
            </a:r>
            <a:r>
              <a:rPr lang="es-ES" dirty="0" err="1"/>
              <a:t>Additional</a:t>
            </a:r>
            <a:r>
              <a:rPr lang="es-ES" dirty="0"/>
              <a:t> </a:t>
            </a:r>
            <a:r>
              <a:rPr lang="es-ES" dirty="0" err="1"/>
              <a:t>Include</a:t>
            </a:r>
            <a:r>
              <a:rPr lang="es-ES" dirty="0"/>
              <a:t> Directories</a:t>
            </a:r>
          </a:p>
          <a:p>
            <a:pPr lvl="1"/>
            <a:r>
              <a:rPr lang="es-ES" dirty="0"/>
              <a:t>$(</a:t>
            </a:r>
            <a:r>
              <a:rPr lang="es-ES" dirty="0" err="1"/>
              <a:t>VcpkgRoot</a:t>
            </a:r>
            <a:r>
              <a:rPr lang="es-ES" dirty="0"/>
              <a:t>)</a:t>
            </a:r>
            <a:r>
              <a:rPr lang="es-ES" dirty="0" err="1"/>
              <a:t>installed</a:t>
            </a:r>
            <a:r>
              <a:rPr lang="es-ES" dirty="0"/>
              <a:t>\x64-windows\</a:t>
            </a:r>
            <a:r>
              <a:rPr lang="es-ES" dirty="0" err="1"/>
              <a:t>include</a:t>
            </a:r>
            <a:r>
              <a:rPr lang="es-ES" dirty="0"/>
              <a:t>\</a:t>
            </a:r>
            <a:r>
              <a:rPr lang="es-ES" dirty="0" err="1"/>
              <a:t>mongocxx</a:t>
            </a:r>
            <a:r>
              <a:rPr lang="es-ES" dirty="0"/>
              <a:t>\</a:t>
            </a:r>
            <a:r>
              <a:rPr lang="es-ES" dirty="0" err="1"/>
              <a:t>v_noabi</a:t>
            </a:r>
            <a:endParaRPr lang="es-ES" dirty="0"/>
          </a:p>
          <a:p>
            <a:pPr lvl="1"/>
            <a:r>
              <a:rPr lang="es-ES" dirty="0"/>
              <a:t>$(</a:t>
            </a:r>
            <a:r>
              <a:rPr lang="es-ES" dirty="0" err="1"/>
              <a:t>VcpkgRoot</a:t>
            </a:r>
            <a:r>
              <a:rPr lang="es-ES" dirty="0"/>
              <a:t>)</a:t>
            </a:r>
            <a:r>
              <a:rPr lang="es-ES" dirty="0" err="1"/>
              <a:t>installed</a:t>
            </a:r>
            <a:r>
              <a:rPr lang="es-ES" dirty="0"/>
              <a:t>\x64-windows\</a:t>
            </a:r>
            <a:r>
              <a:rPr lang="es-ES" dirty="0" err="1"/>
              <a:t>include</a:t>
            </a:r>
            <a:r>
              <a:rPr lang="es-ES" dirty="0"/>
              <a:t>\</a:t>
            </a:r>
            <a:r>
              <a:rPr lang="es-ES" dirty="0" err="1"/>
              <a:t>bsoncxx</a:t>
            </a:r>
            <a:r>
              <a:rPr lang="es-ES" dirty="0"/>
              <a:t>\</a:t>
            </a:r>
            <a:r>
              <a:rPr lang="es-ES" dirty="0" err="1"/>
              <a:t>v_noabi</a:t>
            </a:r>
            <a:endParaRPr lang="es-ES" dirty="0"/>
          </a:p>
          <a:p>
            <a:endParaRPr lang="es-ES" dirty="0"/>
          </a:p>
          <a:p>
            <a:r>
              <a:rPr lang="es-ES" dirty="0"/>
              <a:t>Propiedades del proyecto → </a:t>
            </a:r>
            <a:r>
              <a:rPr lang="es-ES" b="1" dirty="0" err="1"/>
              <a:t>Linker</a:t>
            </a:r>
            <a:r>
              <a:rPr lang="es-ES" dirty="0"/>
              <a:t> → General → </a:t>
            </a:r>
            <a:r>
              <a:rPr lang="es-ES" dirty="0" err="1"/>
              <a:t>Additional</a:t>
            </a:r>
            <a:r>
              <a:rPr lang="es-ES" dirty="0"/>
              <a:t> Library Directories</a:t>
            </a:r>
          </a:p>
          <a:p>
            <a:pPr lvl="1"/>
            <a:r>
              <a:rPr lang="es-ES" dirty="0"/>
              <a:t>$(</a:t>
            </a:r>
            <a:r>
              <a:rPr lang="es-ES" dirty="0" err="1"/>
              <a:t>VcpkgRoot</a:t>
            </a:r>
            <a:r>
              <a:rPr lang="es-ES" dirty="0"/>
              <a:t>)</a:t>
            </a:r>
            <a:r>
              <a:rPr lang="es-ES" dirty="0" err="1"/>
              <a:t>installed</a:t>
            </a:r>
            <a:r>
              <a:rPr lang="es-ES" dirty="0"/>
              <a:t>\x64-windows\</a:t>
            </a:r>
            <a:r>
              <a:rPr lang="es-ES" dirty="0" err="1"/>
              <a:t>lib</a:t>
            </a:r>
            <a:endParaRPr lang="es-ES" dirty="0"/>
          </a:p>
          <a:p>
            <a:endParaRPr lang="es-ES" dirty="0"/>
          </a:p>
          <a:p>
            <a:r>
              <a:rPr lang="es-ES" dirty="0"/>
              <a:t>Propiedades del proyecto → </a:t>
            </a:r>
            <a:r>
              <a:rPr lang="es-ES" b="1" dirty="0" err="1"/>
              <a:t>Linker</a:t>
            </a:r>
            <a:r>
              <a:rPr lang="es-ES" dirty="0"/>
              <a:t> → Input → </a:t>
            </a:r>
            <a:r>
              <a:rPr lang="es-ES" dirty="0" err="1"/>
              <a:t>Additional</a:t>
            </a:r>
            <a:r>
              <a:rPr lang="es-ES" dirty="0"/>
              <a:t> </a:t>
            </a:r>
            <a:r>
              <a:rPr lang="es-ES" dirty="0" err="1"/>
              <a:t>Dependencies</a:t>
            </a:r>
            <a:endParaRPr lang="es-ES" dirty="0"/>
          </a:p>
          <a:p>
            <a:pPr lvl="1"/>
            <a:r>
              <a:rPr lang="es-ES" b="1" dirty="0"/>
              <a:t>mongocxx-v_noabi-rhi-md.lib</a:t>
            </a:r>
          </a:p>
          <a:p>
            <a:pPr lvl="1"/>
            <a:r>
              <a:rPr lang="es-ES" b="1" dirty="0"/>
              <a:t>bsoncxx-v_noabi-rhi-md.lib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7A0AAE-0707-41E8-682E-1AFABFE9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0161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7E262-EB07-CFEA-C622-705AF137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Problemas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18D74C-DD10-704C-EAB9-9395AB99F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Aunque se incluyen las rutas da problemas (no encuentra las librerías en el momento de </a:t>
            </a:r>
            <a:r>
              <a:rPr lang="es-ES" dirty="0" err="1">
                <a:solidFill>
                  <a:srgbClr val="FF0000"/>
                </a:solidFill>
              </a:rPr>
              <a:t>linkar</a:t>
            </a:r>
            <a:r>
              <a:rPr lang="es-E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62A963-4DDD-795F-2E4F-A14B2B8B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32710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530AFC8-879B-AB7E-BD55-0F2A15347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8636"/>
            <a:ext cx="9144000" cy="2387600"/>
          </a:xfrm>
        </p:spPr>
        <p:txBody>
          <a:bodyPr/>
          <a:lstStyle/>
          <a:p>
            <a:r>
              <a:rPr lang="es-ES" b="1" dirty="0"/>
              <a:t>Estrategias de persistencia y acceso rápido a datos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CD2230-B698-9BBC-AE67-4C639DF7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53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18BDE-AFE9-009B-D6D1-7D572F17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6" y="365125"/>
            <a:ext cx="11829448" cy="132556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 err="1"/>
              <a:t>Caching</a:t>
            </a:r>
            <a:r>
              <a:rPr lang="es-ES" dirty="0"/>
              <a:t> con Redis o </a:t>
            </a:r>
            <a:r>
              <a:rPr lang="es-ES" dirty="0" err="1"/>
              <a:t>Memcached</a:t>
            </a:r>
            <a:r>
              <a:rPr lang="es-ES" dirty="0"/>
              <a:t> en aplicaciones C++ 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659A88-5D37-41C8-64E8-31D6A24EE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Caching</a:t>
            </a:r>
            <a:r>
              <a:rPr lang="es-ES" b="1" dirty="0"/>
              <a:t> con Redis o </a:t>
            </a:r>
            <a:r>
              <a:rPr lang="es-ES" b="1" dirty="0" err="1"/>
              <a:t>Memcached</a:t>
            </a:r>
            <a:r>
              <a:rPr lang="es-ES" b="1" dirty="0"/>
              <a:t> en C++</a:t>
            </a:r>
            <a:r>
              <a:rPr lang="es-ES" dirty="0"/>
              <a:t> puede mejorar drásticamente el rendimiento las aplicaciones, especialmente en sistemas que hacen muchas consultas repetitivas o requieren baja latencia.</a:t>
            </a:r>
          </a:p>
          <a:p>
            <a:endParaRPr lang="es-ES" dirty="0"/>
          </a:p>
          <a:p>
            <a:r>
              <a:rPr lang="es-ES" dirty="0" err="1"/>
              <a:t>Caching</a:t>
            </a:r>
            <a:r>
              <a:rPr lang="es-ES" dirty="0"/>
              <a:t> en C++</a:t>
            </a:r>
          </a:p>
          <a:p>
            <a:pPr lvl="1"/>
            <a:r>
              <a:rPr lang="es-ES" dirty="0"/>
              <a:t>Reduce la carga en la base de datos</a:t>
            </a:r>
          </a:p>
          <a:p>
            <a:pPr lvl="1"/>
            <a:r>
              <a:rPr lang="es-ES" dirty="0"/>
              <a:t>Minimiza el tiempo de respuesta</a:t>
            </a:r>
          </a:p>
          <a:p>
            <a:pPr lvl="1"/>
            <a:r>
              <a:rPr lang="es-ES" dirty="0"/>
              <a:t>Mejora la escalabilidad</a:t>
            </a:r>
          </a:p>
          <a:p>
            <a:pPr lvl="1"/>
            <a:r>
              <a:rPr lang="es-ES" dirty="0"/>
              <a:t>Evita cálculos repetidos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554192-6168-CC32-B34C-95A00076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47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CD15F-70F4-CE93-EDD0-AE654229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con </a:t>
            </a:r>
            <a:r>
              <a:rPr lang="es-ES" dirty="0" err="1"/>
              <a:t>libmysql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1014D1-0E7E-EF76-6559-5645C3073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Ir a la carpeta de </a:t>
            </a:r>
            <a:r>
              <a:rPr lang="es-ES" dirty="0" err="1"/>
              <a:t>vcpkg</a:t>
            </a:r>
            <a:endParaRPr lang="es-ES" dirty="0"/>
          </a:p>
          <a:p>
            <a:pPr lvl="1"/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pull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update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upgrade</a:t>
            </a:r>
            <a:endParaRPr lang="es-ES" dirty="0"/>
          </a:p>
          <a:p>
            <a:pPr lvl="2"/>
            <a:r>
              <a:rPr lang="es-ES" dirty="0"/>
              <a:t>Puede dar un </a:t>
            </a:r>
            <a:r>
              <a:rPr lang="es-ES" dirty="0" err="1"/>
              <a:t>warning</a:t>
            </a:r>
            <a:r>
              <a:rPr lang="es-ES" dirty="0"/>
              <a:t> y habrá que ejecutar con:</a:t>
            </a:r>
          </a:p>
          <a:p>
            <a:pPr lvl="2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upgrade</a:t>
            </a:r>
            <a:r>
              <a:rPr lang="es-ES" dirty="0"/>
              <a:t> --no-</a:t>
            </a:r>
            <a:r>
              <a:rPr lang="es-ES" dirty="0" err="1"/>
              <a:t>dry</a:t>
            </a:r>
            <a:r>
              <a:rPr lang="es-ES" dirty="0"/>
              <a:t>-run</a:t>
            </a:r>
          </a:p>
          <a:p>
            <a:endParaRPr lang="es-ES" dirty="0"/>
          </a:p>
          <a:p>
            <a:r>
              <a:rPr lang="es-ES" dirty="0"/>
              <a:t>Después de actualizar:</a:t>
            </a:r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remove</a:t>
            </a:r>
            <a:r>
              <a:rPr lang="es-ES" dirty="0"/>
              <a:t> </a:t>
            </a:r>
            <a:r>
              <a:rPr lang="es-ES" dirty="0" err="1"/>
              <a:t>libmysql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remove</a:t>
            </a:r>
            <a:r>
              <a:rPr lang="es-ES" dirty="0"/>
              <a:t> --</a:t>
            </a:r>
            <a:r>
              <a:rPr lang="es-ES" dirty="0" err="1"/>
              <a:t>outdated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libmysql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9EBB0F-77D1-B9BE-EEAF-62EB907E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7112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B2EED-00D7-72C8-4BAA-9054EDCF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Redis vs </a:t>
            </a:r>
            <a:r>
              <a:rPr lang="es-ES" dirty="0" err="1"/>
              <a:t>Memcached</a:t>
            </a:r>
            <a:r>
              <a:rPr lang="es-ES" dirty="0"/>
              <a:t> en C++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785272-8B36-78C1-1936-DD08C0F0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50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A1D19F7-5B1B-C5A6-A275-9FDC65A01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47" y="1690688"/>
            <a:ext cx="9973559" cy="423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949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F9F85-EC58-5CCF-C5F1-E6278E6C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E56455-D369-8895-4927-C447650C5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244B79-D036-EDE7-C43C-2F7DDE0B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9768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B0F62-28E8-9155-3E82-BAEB14CF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MemCached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249098-6308-0805-2971-694B6A033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75AC36-57BB-BC67-0DDE-39E76B31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4731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1788B-5C79-E93A-CFF1-2028E33D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Implementación de acceso en tiempo real a grandes volúmenes de datos 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020A8F-0A2D-0870-5DA2-82B7D01EA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067DBD-6930-F91A-B260-0C31A518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852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ECEC7-5E05-F527-F216-3D9793F7A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Librería sqlite3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40D606-73EA-B2C1-A68E-18D5127D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99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C5D93-2393-6967-7AF9-EC7D25D8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D7B8AE-F5B7-4A96-4DB3-36075C969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b="1" dirty="0"/>
              <a:t>Ventajas de usar </a:t>
            </a:r>
            <a:r>
              <a:rPr lang="es-ES" sz="3600" b="1" dirty="0" err="1"/>
              <a:t>prepared</a:t>
            </a:r>
            <a:r>
              <a:rPr lang="es-ES" sz="3600" b="1" dirty="0"/>
              <a:t> </a:t>
            </a:r>
            <a:r>
              <a:rPr lang="es-ES" sz="3600" b="1" dirty="0" err="1"/>
              <a:t>statements</a:t>
            </a:r>
            <a:r>
              <a:rPr lang="es-ES" sz="3600" b="1" dirty="0"/>
              <a:t>:</a:t>
            </a:r>
          </a:p>
          <a:p>
            <a:pPr lvl="1"/>
            <a:r>
              <a:rPr lang="es-ES" sz="3600" b="1" dirty="0"/>
              <a:t>Seguridad</a:t>
            </a:r>
            <a:r>
              <a:rPr lang="es-ES" sz="3600" dirty="0"/>
              <a:t>: Evita inyecciones SQL.</a:t>
            </a:r>
          </a:p>
          <a:p>
            <a:pPr lvl="1"/>
            <a:r>
              <a:rPr lang="es-ES" sz="3600" b="1" dirty="0"/>
              <a:t>Rendimiento</a:t>
            </a:r>
            <a:r>
              <a:rPr lang="es-ES" sz="3600" dirty="0"/>
              <a:t>: Puedes reutilizar la sentencia preparada para múltiples inserciones.</a:t>
            </a:r>
          </a:p>
          <a:p>
            <a:pPr lvl="1"/>
            <a:r>
              <a:rPr lang="es-ES" sz="3600" b="1" dirty="0"/>
              <a:t>Flexibilidad</a:t>
            </a:r>
            <a:r>
              <a:rPr lang="es-ES" sz="3600" dirty="0"/>
              <a:t>: Puedes vincular diferentes tipos de datos (texto, enteros, blobs, etc.).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E91703-F6C3-05C3-47E4-52C88AD6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639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217FC-7E49-769B-6D8F-1EA601EA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A64105-5715-5BBF-29AC-1EAA9C6C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1" y="1825625"/>
            <a:ext cx="11752445" cy="4351338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/>
              <a:t>Abrir conexión:</a:t>
            </a:r>
          </a:p>
          <a:p>
            <a:pPr marL="0" indent="0">
              <a:buNone/>
            </a:pPr>
            <a:r>
              <a:rPr lang="es-ES" dirty="0"/>
              <a:t>    sqlite3* </a:t>
            </a:r>
            <a:r>
              <a:rPr lang="es-ES" dirty="0" err="1"/>
              <a:t>db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sqlite3_stmt* </a:t>
            </a:r>
            <a:r>
              <a:rPr lang="es-ES" dirty="0" err="1"/>
              <a:t>stmt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rc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Abrir la base de datos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sqlite3_open("</a:t>
            </a:r>
            <a:r>
              <a:rPr lang="es-ES" dirty="0" err="1"/>
              <a:t>mi_base.db</a:t>
            </a:r>
            <a:r>
              <a:rPr lang="es-ES" dirty="0"/>
              <a:t>", &amp;</a:t>
            </a:r>
            <a:r>
              <a:rPr lang="es-ES" dirty="0" err="1"/>
              <a:t>db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        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"No se puede abrir la base de datos: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	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rc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73AF4A-C53B-5C34-A26F-F23DA301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26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2AC1C-2436-8771-B098-958D6884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5D5DC5-9809-62CD-E0D7-6D8807A71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7" y="1825625"/>
            <a:ext cx="12066873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SQL y preparar la sentencia:</a:t>
            </a:r>
          </a:p>
          <a:p>
            <a:pPr marL="0" indent="0">
              <a:buNone/>
            </a:pPr>
            <a:r>
              <a:rPr lang="es-ES" sz="2400" dirty="0"/>
              <a:t>    // Sentencia SQL con parámetros</a:t>
            </a:r>
          </a:p>
          <a:p>
            <a:pPr marL="0" indent="0">
              <a:buNone/>
            </a:pPr>
            <a:r>
              <a:rPr lang="es-ES" sz="2400" dirty="0"/>
              <a:t>    </a:t>
            </a:r>
            <a:r>
              <a:rPr lang="es-ES" sz="2000" dirty="0" err="1"/>
              <a:t>const</a:t>
            </a:r>
            <a:r>
              <a:rPr lang="es-ES" sz="2000" dirty="0"/>
              <a:t> </a:t>
            </a:r>
            <a:r>
              <a:rPr lang="es-ES" sz="2000" dirty="0" err="1"/>
              <a:t>char</a:t>
            </a:r>
            <a:r>
              <a:rPr lang="es-ES" sz="2000" dirty="0"/>
              <a:t>* </a:t>
            </a:r>
            <a:r>
              <a:rPr lang="es-ES" sz="2000" dirty="0" err="1"/>
              <a:t>sql</a:t>
            </a:r>
            <a:r>
              <a:rPr lang="es-ES" sz="2000" dirty="0"/>
              <a:t> = "INSERT INTO usuarios(nombre, edad, activo, </a:t>
            </a:r>
            <a:r>
              <a:rPr lang="es-ES" sz="2000" dirty="0" err="1"/>
              <a:t>fecha_registro</a:t>
            </a:r>
            <a:r>
              <a:rPr lang="es-ES" sz="2000" dirty="0"/>
              <a:t>) VALUES (?, ?, ?, ?);";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    </a:t>
            </a:r>
            <a:r>
              <a:rPr lang="es-ES" sz="2200" dirty="0" err="1"/>
              <a:t>rc</a:t>
            </a:r>
            <a:r>
              <a:rPr lang="es-ES" sz="2200" dirty="0"/>
              <a:t> = </a:t>
            </a:r>
            <a:r>
              <a:rPr lang="es-ES" sz="2200" b="1" dirty="0"/>
              <a:t>sqlite3_prepare_v2</a:t>
            </a:r>
            <a:r>
              <a:rPr lang="es-ES" sz="2200" dirty="0"/>
              <a:t>(</a:t>
            </a:r>
            <a:r>
              <a:rPr lang="es-ES" sz="2200" dirty="0" err="1"/>
              <a:t>db</a:t>
            </a:r>
            <a:r>
              <a:rPr lang="es-ES" sz="2200" dirty="0"/>
              <a:t>, </a:t>
            </a:r>
            <a:r>
              <a:rPr lang="es-ES" sz="2200" dirty="0" err="1"/>
              <a:t>sql</a:t>
            </a:r>
            <a:r>
              <a:rPr lang="es-ES" sz="2200" dirty="0"/>
              <a:t>, -1, &amp;</a:t>
            </a:r>
            <a:r>
              <a:rPr lang="es-ES" sz="2200" dirty="0" err="1"/>
              <a:t>stmt</a:t>
            </a:r>
            <a:r>
              <a:rPr lang="es-ES" sz="2200" dirty="0"/>
              <a:t>, </a:t>
            </a:r>
            <a:r>
              <a:rPr lang="es-ES" sz="2200" dirty="0" err="1"/>
              <a:t>nullptr</a:t>
            </a:r>
            <a:r>
              <a:rPr lang="es-ES" sz="2200" dirty="0"/>
              <a:t>);</a:t>
            </a:r>
          </a:p>
          <a:p>
            <a:pPr marL="0" indent="0">
              <a:buNone/>
            </a:pPr>
            <a:r>
              <a:rPr lang="es-ES" sz="2200" dirty="0"/>
              <a:t>    </a:t>
            </a:r>
            <a:r>
              <a:rPr lang="es-ES" sz="2200" dirty="0" err="1"/>
              <a:t>if</a:t>
            </a:r>
            <a:r>
              <a:rPr lang="es-ES" sz="2200" dirty="0"/>
              <a:t> (</a:t>
            </a:r>
            <a:r>
              <a:rPr lang="es-ES" sz="2200" dirty="0" err="1"/>
              <a:t>rc</a:t>
            </a:r>
            <a:r>
              <a:rPr lang="es-ES" sz="2200" dirty="0"/>
              <a:t> != SQLITE_OK) {</a:t>
            </a:r>
          </a:p>
          <a:p>
            <a:pPr marL="0" indent="0">
              <a:buNone/>
            </a:pPr>
            <a:r>
              <a:rPr lang="es-ES" sz="2200" dirty="0"/>
              <a:t>        </a:t>
            </a:r>
            <a:r>
              <a:rPr lang="es-ES" sz="2200" dirty="0" err="1"/>
              <a:t>std</a:t>
            </a:r>
            <a:r>
              <a:rPr lang="es-ES" sz="2200" dirty="0"/>
              <a:t>::</a:t>
            </a:r>
            <a:r>
              <a:rPr lang="es-ES" sz="2200" dirty="0" err="1"/>
              <a:t>cerr</a:t>
            </a:r>
            <a:r>
              <a:rPr lang="es-ES" sz="2200" dirty="0"/>
              <a:t> &lt;&lt; "Error al preparar la sentencia: " &lt;&lt; sqlite3_errmsg(</a:t>
            </a:r>
            <a:r>
              <a:rPr lang="es-ES" sz="2200" dirty="0" err="1"/>
              <a:t>db</a:t>
            </a:r>
            <a:r>
              <a:rPr lang="es-ES" sz="2200" dirty="0"/>
              <a:t>) &lt;&lt; </a:t>
            </a:r>
            <a:r>
              <a:rPr lang="es-ES" sz="2200" dirty="0" err="1"/>
              <a:t>std</a:t>
            </a:r>
            <a:r>
              <a:rPr lang="es-ES" sz="2200" dirty="0"/>
              <a:t>::</a:t>
            </a:r>
            <a:r>
              <a:rPr lang="es-ES" sz="2200" dirty="0" err="1"/>
              <a:t>endl</a:t>
            </a:r>
            <a:r>
              <a:rPr lang="es-ES" sz="2200" dirty="0"/>
              <a:t>;</a:t>
            </a:r>
          </a:p>
          <a:p>
            <a:pPr marL="0" indent="0">
              <a:buNone/>
            </a:pPr>
            <a:r>
              <a:rPr lang="es-ES" sz="2200" dirty="0"/>
              <a:t>        sqlite3_close(</a:t>
            </a:r>
            <a:r>
              <a:rPr lang="es-ES" sz="2200" dirty="0" err="1"/>
              <a:t>db</a:t>
            </a:r>
            <a:r>
              <a:rPr lang="es-ES" sz="2200" dirty="0"/>
              <a:t>);</a:t>
            </a:r>
          </a:p>
          <a:p>
            <a:pPr marL="0" indent="0">
              <a:buNone/>
            </a:pPr>
            <a:r>
              <a:rPr lang="es-ES" sz="2200" dirty="0"/>
              <a:t>        </a:t>
            </a:r>
            <a:r>
              <a:rPr lang="es-ES" sz="2200" dirty="0" err="1"/>
              <a:t>return</a:t>
            </a:r>
            <a:r>
              <a:rPr lang="es-ES" sz="2200" dirty="0"/>
              <a:t> </a:t>
            </a:r>
            <a:r>
              <a:rPr lang="es-ES" sz="2200" dirty="0" err="1"/>
              <a:t>rc</a:t>
            </a:r>
            <a:r>
              <a:rPr lang="es-ES" sz="2200" dirty="0"/>
              <a:t>;</a:t>
            </a:r>
          </a:p>
          <a:p>
            <a:pPr marL="0" indent="0">
              <a:buNone/>
            </a:pPr>
            <a:r>
              <a:rPr lang="es-ES" sz="2200" dirty="0"/>
              <a:t>    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73E664-4ACB-64DA-75C6-F00E8C92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311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3069</Words>
  <Application>Microsoft Office PowerPoint</Application>
  <PresentationFormat>Panorámica</PresentationFormat>
  <Paragraphs>431</Paragraphs>
  <Slides>53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58" baseType="lpstr">
      <vt:lpstr>Aptos</vt:lpstr>
      <vt:lpstr>Aptos Display</vt:lpstr>
      <vt:lpstr>Arial</vt:lpstr>
      <vt:lpstr>Wingdings</vt:lpstr>
      <vt:lpstr>Tema de Office</vt:lpstr>
      <vt:lpstr>Gestión del Estado y Persistencia en C/C++ </vt:lpstr>
      <vt:lpstr>Contenidos</vt:lpstr>
      <vt:lpstr>Bases de datos Relacionales SQLite3, MySQL y PostGreSQL</vt:lpstr>
      <vt:lpstr>Librerías</vt:lpstr>
      <vt:lpstr>Problemas con libmysql</vt:lpstr>
      <vt:lpstr>Librería sqlite3</vt:lpstr>
      <vt:lpstr>Prepared Statement</vt:lpstr>
      <vt:lpstr>Ejemplo de prepared statement</vt:lpstr>
      <vt:lpstr>Ejemplo de prepared statement</vt:lpstr>
      <vt:lpstr>Ejemplo de prepared statement</vt:lpstr>
      <vt:lpstr>Ejemplo prepared statement</vt:lpstr>
      <vt:lpstr>Ejemplo de prepared statement</vt:lpstr>
      <vt:lpstr>Filas afectadas</vt:lpstr>
      <vt:lpstr>Transacciones</vt:lpstr>
      <vt:lpstr>Ejemplo 1 de 2</vt:lpstr>
      <vt:lpstr>Ejemplo 2 de 2</vt:lpstr>
      <vt:lpstr>MySQL</vt:lpstr>
      <vt:lpstr>Librería libmysql</vt:lpstr>
      <vt:lpstr>Presentación de PowerPoint</vt:lpstr>
      <vt:lpstr>Presentación de PowerPoint</vt:lpstr>
      <vt:lpstr>Presentación de PowerPoint</vt:lpstr>
      <vt:lpstr>Librerías ORM</vt:lpstr>
      <vt:lpstr>Instalación</vt:lpstr>
      <vt:lpstr>soci</vt:lpstr>
      <vt:lpstr>libmqxx</vt:lpstr>
      <vt:lpstr>Comparativa soci vs libpqxx</vt:lpstr>
      <vt:lpstr>soci</vt:lpstr>
      <vt:lpstr>Objetos principales de SOCI</vt:lpstr>
      <vt:lpstr>Objetos principales de SOCI</vt:lpstr>
      <vt:lpstr>Objetos principales de SOCI</vt:lpstr>
      <vt:lpstr>Objetos principales de SOCI</vt:lpstr>
      <vt:lpstr>Transacciones</vt:lpstr>
      <vt:lpstr>Transacciones</vt:lpstr>
      <vt:lpstr>Recuperar el id autogenerado</vt:lpstr>
      <vt:lpstr>Número de registros afectados</vt:lpstr>
      <vt:lpstr>PostGreSQL</vt:lpstr>
      <vt:lpstr>Librería libpq</vt:lpstr>
      <vt:lpstr>Consultas</vt:lpstr>
      <vt:lpstr>Otros objetos</vt:lpstr>
      <vt:lpstr>Transacciones 1 de 2</vt:lpstr>
      <vt:lpstr>Transacciones 2 de 2</vt:lpstr>
      <vt:lpstr>Filas afectadas</vt:lpstr>
      <vt:lpstr>Ultimo id generado</vt:lpstr>
      <vt:lpstr>BD NoSQL MongoDB</vt:lpstr>
      <vt:lpstr>Mongodb</vt:lpstr>
      <vt:lpstr>En Visual Studio</vt:lpstr>
      <vt:lpstr>Problemas</vt:lpstr>
      <vt:lpstr>Estrategias de persistencia y acceso rápido a datos </vt:lpstr>
      <vt:lpstr> Caching con Redis o Memcached en aplicaciones C++  </vt:lpstr>
      <vt:lpstr>Redis vs Memcached en C++</vt:lpstr>
      <vt:lpstr>Redis</vt:lpstr>
      <vt:lpstr>MemCached</vt:lpstr>
      <vt:lpstr> Implementación de acceso en tiempo real a grandes volúmenes de datos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60</cp:revision>
  <dcterms:created xsi:type="dcterms:W3CDTF">2025-08-20T09:54:25Z</dcterms:created>
  <dcterms:modified xsi:type="dcterms:W3CDTF">2025-09-16T14:07:02Z</dcterms:modified>
</cp:coreProperties>
</file>