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5" r:id="rId5"/>
    <p:sldId id="270" r:id="rId6"/>
    <p:sldId id="271" r:id="rId7"/>
    <p:sldId id="272" r:id="rId8"/>
    <p:sldId id="273" r:id="rId9"/>
    <p:sldId id="274" r:id="rId10"/>
    <p:sldId id="275" r:id="rId11"/>
    <p:sldId id="278" r:id="rId12"/>
    <p:sldId id="279" r:id="rId13"/>
    <p:sldId id="291" r:id="rId14"/>
    <p:sldId id="290" r:id="rId15"/>
    <p:sldId id="292" r:id="rId16"/>
    <p:sldId id="280" r:id="rId17"/>
    <p:sldId id="281" r:id="rId18"/>
    <p:sldId id="293" r:id="rId19"/>
    <p:sldId id="282" r:id="rId20"/>
    <p:sldId id="295" r:id="rId21"/>
    <p:sldId id="300" r:id="rId22"/>
    <p:sldId id="301" r:id="rId23"/>
    <p:sldId id="302" r:id="rId24"/>
    <p:sldId id="296" r:id="rId25"/>
    <p:sldId id="294" r:id="rId26"/>
    <p:sldId id="298" r:id="rId27"/>
    <p:sldId id="297" r:id="rId28"/>
    <p:sldId id="299" r:id="rId29"/>
    <p:sldId id="286" r:id="rId30"/>
    <p:sldId id="288" r:id="rId31"/>
    <p:sldId id="259" r:id="rId32"/>
    <p:sldId id="287" r:id="rId33"/>
    <p:sldId id="289" r:id="rId34"/>
    <p:sldId id="260" r:id="rId35"/>
    <p:sldId id="261" r:id="rId36"/>
    <p:sldId id="283" r:id="rId37"/>
    <p:sldId id="284" r:id="rId38"/>
    <p:sldId id="262" r:id="rId39"/>
    <p:sldId id="285" r:id="rId40"/>
    <p:sldId id="267" r:id="rId4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10/09/2025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10/09/2025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10/09/2025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Seguridad y Autenticación</a:t>
            </a:r>
            <a:br>
              <a:rPr lang="es-ES" b="1" dirty="0"/>
            </a:br>
            <a:r>
              <a:rPr lang="es-ES" b="1" dirty="0"/>
              <a:t>en Microservicios con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b="1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13084-C758-10A8-2043-5C0D3185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B074C7-70AF-F9CF-FE0E-ECF5BAA4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E6D1204-5327-2F13-BB33-A5821324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690687"/>
            <a:ext cx="10500583" cy="424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386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C6FDC-8C22-C124-D37F-824DCCF4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4A107-D15B-8B7A-99E4-E45440861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HS256 (HMAC-SHA256)</a:t>
            </a:r>
            <a:r>
              <a:rPr lang="es-ES" dirty="0"/>
              <a:t> Usa una </a:t>
            </a:r>
            <a:r>
              <a:rPr lang="es-ES" b="1" dirty="0"/>
              <a:t>clave secreta compartida</a:t>
            </a:r>
            <a:r>
              <a:rPr lang="es-ES" dirty="0"/>
              <a:t> para firmar y verificar. Es simple y rápido, pero </a:t>
            </a:r>
            <a:r>
              <a:rPr lang="es-ES" b="1" dirty="0"/>
              <a:t>ambas partes deben tener la misma clave</a:t>
            </a:r>
            <a:r>
              <a:rPr lang="es-ES" dirty="0"/>
              <a:t>, lo que puede ser un riesgo si se comparte mal.</a:t>
            </a:r>
          </a:p>
          <a:p>
            <a:endParaRPr lang="es-ES" dirty="0"/>
          </a:p>
          <a:p>
            <a:r>
              <a:rPr lang="es-ES" b="1" dirty="0"/>
              <a:t>RS256 (RSA-SHA256)</a:t>
            </a:r>
            <a:r>
              <a:rPr lang="es-ES" dirty="0"/>
              <a:t> Utiliza </a:t>
            </a:r>
            <a:r>
              <a:rPr lang="es-ES" b="1" dirty="0"/>
              <a:t>criptografía asimétrica</a:t>
            </a:r>
            <a:r>
              <a:rPr lang="es-ES" dirty="0"/>
              <a:t>: una clave privada para firmar y una clave pública para verificar. Esto permite que el emisor mantenga su clave privada segura, mientras que cualquiera con la clave pública puede verificar la firma.</a:t>
            </a:r>
          </a:p>
          <a:p>
            <a:endParaRPr lang="es-ES" dirty="0"/>
          </a:p>
          <a:p>
            <a:r>
              <a:rPr lang="es-ES" b="1" dirty="0"/>
              <a:t>ES256 (ECDSA-SHA256)</a:t>
            </a:r>
            <a:r>
              <a:rPr lang="es-ES" dirty="0"/>
              <a:t> También es asimétrico, pero usa </a:t>
            </a:r>
            <a:r>
              <a:rPr lang="es-ES" b="1" dirty="0"/>
              <a:t>curvas elípticas</a:t>
            </a:r>
            <a:r>
              <a:rPr lang="es-ES" dirty="0"/>
              <a:t>, lo que lo hace más eficiente y seguro con claves más pequeñas. Es ideal para dispositivos con recursos limitados o sistemas que requieren alta seguridad.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0F36B20-4EDD-6A2B-5850-2EABAF7D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2032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5EBB31-8459-74C0-B534-A556D1348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HS256, RS256 y ES256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B38619-078B-BCBF-C805-B9F05C38F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HS256</a:t>
            </a:r>
            <a:r>
              <a:rPr lang="es-ES" dirty="0"/>
              <a:t>: útil si controlas ambos extremos (emisor y receptor) y necesitas velocidad.</a:t>
            </a:r>
          </a:p>
          <a:p>
            <a:endParaRPr lang="es-ES" dirty="0"/>
          </a:p>
          <a:p>
            <a:r>
              <a:rPr lang="es-ES" b="1" dirty="0"/>
              <a:t>RS256</a:t>
            </a:r>
            <a:r>
              <a:rPr lang="es-ES" dirty="0"/>
              <a:t>: preferido en sistemas distribuidos donde el receptor no debe conocer la clave privada.</a:t>
            </a:r>
          </a:p>
          <a:p>
            <a:endParaRPr lang="es-ES" dirty="0"/>
          </a:p>
          <a:p>
            <a:r>
              <a:rPr lang="es-ES" b="1" dirty="0"/>
              <a:t>ES256</a:t>
            </a:r>
            <a:r>
              <a:rPr lang="es-ES" dirty="0"/>
              <a:t>: recomendado para aplicaciones modernas que priorizan seguridad y eficiencia.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78EC8B-FE64-23E1-6A1A-E8B9FD7E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8088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b="1" dirty="0">
                <a:solidFill>
                  <a:srgbClr val="FF0000"/>
                </a:solidFill>
              </a:rPr>
              <a:t>Examinar: </a:t>
            </a:r>
            <a:r>
              <a:rPr lang="es-ES" b="1" dirty="0" err="1">
                <a:solidFill>
                  <a:srgbClr val="FF0000"/>
                </a:solidFill>
              </a:rPr>
              <a:t>jwt-cpp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9800" y="3202447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C10589-1413-96EF-A752-A4A8493D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A1F165-E942-A36C-DA8B-8B0B63EBD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13828"/>
          </a:xfrm>
        </p:spPr>
        <p:txBody>
          <a:bodyPr/>
          <a:lstStyle/>
          <a:p>
            <a:r>
              <a:rPr lang="es-ES" dirty="0"/>
              <a:t>Se instalan estas dependencias (se puede crear una plantilla y configurarla para nuevas soluciones).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87CB3C-97CE-D827-E845-8282BA23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0921B95-688D-5120-C26A-13C0F166C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800" y="3099385"/>
            <a:ext cx="10438999" cy="282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21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881" y="1825625"/>
            <a:ext cx="11742821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usuario se ha recogido de la </a:t>
            </a:r>
            <a:r>
              <a:rPr lang="es-ES" dirty="0" err="1"/>
              <a:t>request</a:t>
            </a:r>
            <a:r>
              <a:rPr lang="es-ES" dirty="0"/>
              <a:t>. Se habrán enviado datos por POST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/>
              <a:t>auto datos = </a:t>
            </a:r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::load(</a:t>
            </a:r>
            <a:r>
              <a:rPr lang="es-ES" dirty="0" err="1"/>
              <a:t>req.body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Primero habrá que validar, si viene el campo usuario: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datos.has</a:t>
            </a:r>
            <a:r>
              <a:rPr lang="es-ES" dirty="0"/>
              <a:t>(“usuario”))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usuario = datos[“usuario”].s()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auto token = 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create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set_issuer</a:t>
            </a:r>
            <a:r>
              <a:rPr lang="es-ES" dirty="0"/>
              <a:t>("Antonio")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set_payload_claim</a:t>
            </a:r>
            <a:r>
              <a:rPr lang="es-ES" dirty="0"/>
              <a:t>("usuario", 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claim</a:t>
            </a:r>
            <a:r>
              <a:rPr lang="es-ES" dirty="0"/>
              <a:t>(usuario))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set_expires_at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</a:t>
            </a:r>
            <a:r>
              <a:rPr lang="es-ES" dirty="0" err="1"/>
              <a:t>system_clock</a:t>
            </a:r>
            <a:r>
              <a:rPr lang="es-ES" dirty="0"/>
              <a:t>::</a:t>
            </a:r>
            <a:r>
              <a:rPr lang="es-ES" dirty="0" err="1"/>
              <a:t>now</a:t>
            </a:r>
            <a:r>
              <a:rPr lang="es-ES" dirty="0"/>
              <a:t>()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::minutes{ 30 })</a:t>
            </a:r>
          </a:p>
          <a:p>
            <a:pPr marL="0" indent="0">
              <a:buNone/>
            </a:pPr>
            <a:r>
              <a:rPr lang="es-ES" dirty="0"/>
              <a:t>    .</a:t>
            </a:r>
            <a:r>
              <a:rPr lang="es-ES" dirty="0" err="1"/>
              <a:t>sign</a:t>
            </a:r>
            <a:r>
              <a:rPr lang="es-ES" dirty="0"/>
              <a:t>(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algorithm</a:t>
            </a:r>
            <a:r>
              <a:rPr lang="es-ES" dirty="0"/>
              <a:t>::hs256{ </a:t>
            </a:r>
            <a:r>
              <a:rPr lang="es-ES" dirty="0" err="1"/>
              <a:t>jwt_secret</a:t>
            </a:r>
            <a:r>
              <a:rPr lang="es-ES" dirty="0"/>
              <a:t> 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Seguridad y Autenticación en Microservicios con C/C++ </a:t>
            </a:r>
          </a:p>
          <a:p>
            <a:r>
              <a:rPr lang="es-ES" dirty="0"/>
              <a:t>Autenticación con JWT (JSON Web Tokens): </a:t>
            </a:r>
          </a:p>
          <a:p>
            <a:pPr lvl="1"/>
            <a:r>
              <a:rPr lang="es-ES" dirty="0"/>
              <a:t>Generación y validación de tokens JWT en C++. </a:t>
            </a:r>
          </a:p>
          <a:p>
            <a:pPr lvl="1"/>
            <a:r>
              <a:rPr lang="es-ES" dirty="0"/>
              <a:t>Uso de bibliotecas criptográficas como OpenSSL para manejar tokens seguros. </a:t>
            </a:r>
          </a:p>
          <a:p>
            <a:endParaRPr lang="es-ES" dirty="0"/>
          </a:p>
          <a:p>
            <a:r>
              <a:rPr lang="es-ES" dirty="0"/>
              <a:t>Protección de la comunicación entre microservicios: </a:t>
            </a:r>
          </a:p>
          <a:p>
            <a:pPr lvl="1"/>
            <a:r>
              <a:rPr lang="es-ES" dirty="0"/>
              <a:t>Implementación de encriptación con SSL/TLS. </a:t>
            </a:r>
          </a:p>
          <a:p>
            <a:pPr lvl="1"/>
            <a:r>
              <a:rPr lang="es-ES" dirty="0"/>
              <a:t>Configuración de políticas de seguridad para prevenir ataques como CSRF y XSS.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553A81-C3AB-5DA5-AA0D-107F38BD6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E5E1C2-B69E-7229-22BB-6A94EE3BA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3200" dirty="0"/>
              <a:t>Token JWT:</a:t>
            </a:r>
          </a:p>
          <a:p>
            <a:pPr lvl="1"/>
            <a:r>
              <a:rPr lang="es-ES" sz="3200" b="1" dirty="0" err="1"/>
              <a:t>Issuer</a:t>
            </a:r>
            <a:r>
              <a:rPr lang="es-ES" sz="3200" dirty="0"/>
              <a:t>: quién emite el token (en este caso, "Antonio").</a:t>
            </a:r>
          </a:p>
          <a:p>
            <a:pPr lvl="2"/>
            <a:r>
              <a:rPr lang="es-ES" sz="2800" dirty="0"/>
              <a:t>Si hay varios emisores de tokens este valor puede variar.</a:t>
            </a:r>
          </a:p>
          <a:p>
            <a:pPr lvl="2"/>
            <a:r>
              <a:rPr lang="es-ES" sz="2800" dirty="0"/>
              <a:t>Incluso, se puede validar</a:t>
            </a:r>
          </a:p>
          <a:p>
            <a:pPr lvl="1"/>
            <a:r>
              <a:rPr lang="es-ES" sz="3200" b="1" dirty="0" err="1"/>
              <a:t>Claim</a:t>
            </a:r>
            <a:r>
              <a:rPr lang="es-ES" sz="3200" dirty="0"/>
              <a:t> personalizado: se añade "usuario" como dato dentro del token.</a:t>
            </a:r>
          </a:p>
          <a:p>
            <a:pPr lvl="1"/>
            <a:r>
              <a:rPr lang="es-ES" sz="3200" b="1" dirty="0"/>
              <a:t>Expiración</a:t>
            </a:r>
            <a:r>
              <a:rPr lang="es-ES" sz="3200" dirty="0"/>
              <a:t>: el token caduca en 30 minutos.</a:t>
            </a:r>
          </a:p>
          <a:p>
            <a:pPr lvl="1"/>
            <a:r>
              <a:rPr lang="es-ES" sz="3200" b="1" dirty="0"/>
              <a:t>Firma</a:t>
            </a:r>
            <a:r>
              <a:rPr lang="es-ES" sz="3200" dirty="0"/>
              <a:t>: se firma con el algoritmo HS256 usando la clave secreta </a:t>
            </a:r>
            <a:r>
              <a:rPr lang="es-ES" sz="3200" dirty="0" err="1"/>
              <a:t>jwt_secret</a:t>
            </a:r>
            <a:r>
              <a:rPr lang="es-ES" sz="3200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2B9BB0-6E96-9197-F97C-9B7B10559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30592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E33FF-2260-2435-D506-D2EF4A1F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8E620C-D349-2A67-4D98-FD1D64C42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51815"/>
          </a:xfrm>
        </p:spPr>
        <p:txBody>
          <a:bodyPr/>
          <a:lstStyle/>
          <a:p>
            <a:r>
              <a:rPr lang="es-ES" dirty="0"/>
              <a:t>Son los datos que se quieren transmitir dentro del token.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8119E29-B914-8FD5-1F33-F3C0DEDF0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F528153-65B7-4658-77F3-714C594B6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38" y="2377440"/>
            <a:ext cx="8917757" cy="436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404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DE5EE-353D-26EE-6F4C-384ABEE8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697AF0-DAA7-5DE8-5E38-86235CB85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"user-12345",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iss</a:t>
            </a:r>
            <a:r>
              <a:rPr lang="en-US" dirty="0"/>
              <a:t>": "https://auth.miempresa.com",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aud</a:t>
            </a:r>
            <a:r>
              <a:rPr lang="en-US" dirty="0"/>
              <a:t>": "https://api.miempresa.com",</a:t>
            </a:r>
          </a:p>
          <a:p>
            <a:pPr marL="0" indent="0">
              <a:buNone/>
            </a:pPr>
            <a:r>
              <a:rPr lang="en-US" dirty="0"/>
              <a:t>  "exp": 1694352000,</a:t>
            </a:r>
          </a:p>
          <a:p>
            <a:pPr marL="0" indent="0">
              <a:buNone/>
            </a:pPr>
            <a:r>
              <a:rPr lang="en-US" dirty="0"/>
              <a:t>  "</a:t>
            </a:r>
            <a:r>
              <a:rPr lang="en-US" dirty="0" err="1"/>
              <a:t>iat</a:t>
            </a:r>
            <a:r>
              <a:rPr lang="en-US" dirty="0"/>
              <a:t>": 1694348400,</a:t>
            </a:r>
          </a:p>
          <a:p>
            <a:pPr marL="0" indent="0">
              <a:buNone/>
            </a:pPr>
            <a:r>
              <a:rPr lang="en-US" dirty="0"/>
              <a:t>  "role": "admin"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188CE6-DFF2-444A-611E-E1AF61001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078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A5AC6-955F-DCE1-763B-0322B987B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408A75-1FCE-C5F1-3B21-852D7D941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b="1" dirty="0" err="1"/>
              <a:t>create</a:t>
            </a:r>
            <a:r>
              <a:rPr lang="es-ES" dirty="0"/>
              <a:t>()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set_issuer</a:t>
            </a:r>
            <a:r>
              <a:rPr lang="es-ES" dirty="0"/>
              <a:t>("https://auth.miempresa.com")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set_subject</a:t>
            </a:r>
            <a:r>
              <a:rPr lang="es-ES" dirty="0"/>
              <a:t>("user-12345")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set_audience</a:t>
            </a:r>
            <a:r>
              <a:rPr lang="es-ES" dirty="0"/>
              <a:t>("https://api.miempresa.com")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set_issued_at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</a:t>
            </a:r>
            <a:r>
              <a:rPr lang="es-ES" dirty="0" err="1"/>
              <a:t>system_clock</a:t>
            </a:r>
            <a:r>
              <a:rPr lang="es-ES" dirty="0"/>
              <a:t>::</a:t>
            </a:r>
            <a:r>
              <a:rPr lang="es-ES" dirty="0" err="1"/>
              <a:t>now</a:t>
            </a:r>
            <a:r>
              <a:rPr lang="es-ES" dirty="0"/>
              <a:t>())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set_expires_at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</a:t>
            </a:r>
            <a:r>
              <a:rPr lang="es-ES" dirty="0" err="1"/>
              <a:t>system_clock</a:t>
            </a:r>
            <a:r>
              <a:rPr lang="es-ES" dirty="0"/>
              <a:t>::</a:t>
            </a:r>
            <a:r>
              <a:rPr lang="es-ES" dirty="0" err="1"/>
              <a:t>now</a:t>
            </a:r>
            <a:r>
              <a:rPr lang="es-ES" dirty="0"/>
              <a:t>()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chrono</a:t>
            </a:r>
            <a:r>
              <a:rPr lang="es-ES" dirty="0"/>
              <a:t>::minutes{30})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set_payload_claim</a:t>
            </a:r>
            <a:r>
              <a:rPr lang="es-ES" dirty="0"/>
              <a:t>("role", 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claim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("</a:t>
            </a:r>
            <a:r>
              <a:rPr lang="es-ES" dirty="0" err="1"/>
              <a:t>admin</a:t>
            </a:r>
            <a:r>
              <a:rPr lang="es-ES" dirty="0"/>
              <a:t>")))</a:t>
            </a:r>
          </a:p>
          <a:p>
            <a:pPr marL="0" indent="0">
              <a:buNone/>
            </a:pPr>
            <a:r>
              <a:rPr lang="es-ES" dirty="0"/>
              <a:t>  .</a:t>
            </a:r>
            <a:r>
              <a:rPr lang="es-ES" dirty="0" err="1"/>
              <a:t>sign</a:t>
            </a:r>
            <a:r>
              <a:rPr lang="es-ES" dirty="0"/>
              <a:t>(</a:t>
            </a:r>
            <a:r>
              <a:rPr lang="es-ES" dirty="0" err="1"/>
              <a:t>jwt</a:t>
            </a:r>
            <a:r>
              <a:rPr lang="es-ES" dirty="0"/>
              <a:t>::</a:t>
            </a:r>
            <a:r>
              <a:rPr lang="es-ES" dirty="0" err="1"/>
              <a:t>algorithm</a:t>
            </a:r>
            <a:r>
              <a:rPr lang="es-ES" dirty="0"/>
              <a:t>::hs256{"clave-secreta"});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2588D2B-78E2-B56A-391B-3410E67EB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921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D12901-ECA1-5C4B-A474-BE40A2BCF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Respuesta al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02C238-1117-DCAF-8348-C033EBA13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crow</a:t>
            </a:r>
            <a:r>
              <a:rPr lang="es-ES" dirty="0"/>
              <a:t>::</a:t>
            </a:r>
            <a:r>
              <a:rPr lang="es-ES" dirty="0" err="1"/>
              <a:t>json</a:t>
            </a:r>
            <a:r>
              <a:rPr lang="es-ES" dirty="0"/>
              <a:t>::</a:t>
            </a:r>
            <a:r>
              <a:rPr lang="es-ES" dirty="0" err="1"/>
              <a:t>wvalue</a:t>
            </a:r>
            <a:r>
              <a:rPr lang="es-ES" dirty="0"/>
              <a:t> respuesta;</a:t>
            </a:r>
          </a:p>
          <a:p>
            <a:r>
              <a:rPr lang="es-ES" dirty="0"/>
              <a:t>respuesta["token"] = token;</a:t>
            </a:r>
          </a:p>
          <a:p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crow</a:t>
            </a:r>
            <a:r>
              <a:rPr lang="es-ES" dirty="0"/>
              <a:t>::response(respuesta);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FD9AAB-0D23-CCC8-D16E-F02F11B6F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019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EA8EB-BEE0-1B80-1EE0-ED990CB4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Token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C48D5A-BFE8-3215-0927-78D59E14A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{</a:t>
            </a:r>
          </a:p>
          <a:p>
            <a:pPr marL="457200" lvl="1" indent="0">
              <a:buNone/>
            </a:pPr>
            <a:r>
              <a:rPr lang="es-ES" dirty="0"/>
              <a:t>    "token": "</a:t>
            </a:r>
            <a:r>
              <a:rPr lang="es-ES" b="1" dirty="0"/>
              <a:t>eyJhbGciOiJIUzI1NiJ9</a:t>
            </a:r>
            <a:r>
              <a:rPr lang="es-ES" dirty="0"/>
              <a:t>.eyJleHAiOjE3NTc0MTg1ODIsImlzcyI6IkFudG9uaW8iLCJ1c3VhcmlvIjoiQW50b25pbyJ9.</a:t>
            </a:r>
            <a:r>
              <a:rPr lang="es-ES" b="1" dirty="0"/>
              <a:t>uBwFpR2cKO05SYIYun9UBtTH2hMnxhiTxGiNLheJrjc</a:t>
            </a:r>
            <a:r>
              <a:rPr lang="es-ES" dirty="0"/>
              <a:t>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r>
              <a:rPr lang="es-ES" dirty="0"/>
              <a:t>El token se almacena en un lugar seguro y luego hay que enviarlo.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9E3C7D-F889-9F61-5362-6187BB039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4951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D3853C-A69C-506A-0316-08E8540C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5D8212-BCBC-B088-D236-C6112BAC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Desde </a:t>
            </a:r>
            <a:r>
              <a:rPr lang="es-ES" dirty="0" err="1"/>
              <a:t>javascript</a:t>
            </a:r>
            <a:r>
              <a:rPr lang="es-ES" dirty="0"/>
              <a:t>: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fetch</a:t>
            </a:r>
            <a:r>
              <a:rPr lang="es-ES" dirty="0"/>
              <a:t>("https://tu-api.com/protegido",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method</a:t>
            </a:r>
            <a:r>
              <a:rPr lang="es-ES" dirty="0"/>
              <a:t>: "GET",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headers</a:t>
            </a:r>
            <a:r>
              <a:rPr lang="es-ES" dirty="0"/>
              <a:t>: {</a:t>
            </a:r>
          </a:p>
          <a:p>
            <a:pPr marL="457200" lvl="1" indent="0">
              <a:buNone/>
            </a:pPr>
            <a:r>
              <a:rPr lang="es-ES" dirty="0"/>
              <a:t>    "</a:t>
            </a:r>
            <a:r>
              <a:rPr lang="es-ES" dirty="0" err="1"/>
              <a:t>Authorization</a:t>
            </a:r>
            <a:r>
              <a:rPr lang="es-ES" dirty="0"/>
              <a:t>": "</a:t>
            </a:r>
            <a:r>
              <a:rPr lang="es-ES" dirty="0" err="1"/>
              <a:t>Bearer</a:t>
            </a:r>
            <a:r>
              <a:rPr lang="es-ES" dirty="0"/>
              <a:t> TU_TOKEN_AQUI",</a:t>
            </a:r>
          </a:p>
          <a:p>
            <a:pPr marL="457200" lvl="1" indent="0">
              <a:buNone/>
            </a:pPr>
            <a:r>
              <a:rPr lang="es-ES" dirty="0"/>
              <a:t>    "Content-</a:t>
            </a:r>
            <a:r>
              <a:rPr lang="es-ES" dirty="0" err="1"/>
              <a:t>Type</a:t>
            </a:r>
            <a:r>
              <a:rPr lang="es-ES" dirty="0"/>
              <a:t>": "</a:t>
            </a:r>
            <a:r>
              <a:rPr lang="es-ES" dirty="0" err="1"/>
              <a:t>application</a:t>
            </a:r>
            <a:r>
              <a:rPr lang="es-ES" dirty="0"/>
              <a:t>/</a:t>
            </a:r>
            <a:r>
              <a:rPr lang="es-ES" dirty="0" err="1"/>
              <a:t>json</a:t>
            </a:r>
            <a:r>
              <a:rPr lang="es-ES" dirty="0"/>
              <a:t>"</a:t>
            </a:r>
          </a:p>
          <a:p>
            <a:pPr marL="457200" lvl="1" indent="0">
              <a:buNone/>
            </a:pPr>
            <a:r>
              <a:rPr lang="es-ES" dirty="0"/>
              <a:t>  }</a:t>
            </a:r>
          </a:p>
          <a:p>
            <a:pPr marL="457200" lvl="1" indent="0">
              <a:buNone/>
            </a:pPr>
            <a:r>
              <a:rPr lang="es-ES" dirty="0"/>
              <a:t>})</a:t>
            </a:r>
          </a:p>
          <a:p>
            <a:pPr marL="457200" lvl="1" indent="0">
              <a:buNone/>
            </a:pPr>
            <a:r>
              <a:rPr lang="es-ES" dirty="0"/>
              <a:t>.</a:t>
            </a:r>
            <a:r>
              <a:rPr lang="es-ES" dirty="0" err="1"/>
              <a:t>then</a:t>
            </a:r>
            <a:r>
              <a:rPr lang="es-ES" dirty="0"/>
              <a:t>(res =&gt; </a:t>
            </a:r>
            <a:r>
              <a:rPr lang="es-ES" dirty="0" err="1"/>
              <a:t>res.json</a:t>
            </a:r>
            <a:r>
              <a:rPr lang="es-ES" dirty="0"/>
              <a:t>())</a:t>
            </a:r>
          </a:p>
          <a:p>
            <a:pPr marL="457200" lvl="1" indent="0">
              <a:buNone/>
            </a:pPr>
            <a:r>
              <a:rPr lang="es-ES" dirty="0"/>
              <a:t>.</a:t>
            </a:r>
            <a:r>
              <a:rPr lang="es-ES" dirty="0" err="1"/>
              <a:t>then</a:t>
            </a:r>
            <a:r>
              <a:rPr lang="es-ES" dirty="0"/>
              <a:t>(data =&gt; console.log(data));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D4D26A-0530-545D-DD93-4DA92111C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4895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6C065-4046-BD3D-21E0-19915DF4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3636"/>
            <a:ext cx="10515600" cy="597401"/>
          </a:xfrm>
        </p:spPr>
        <p:txBody>
          <a:bodyPr>
            <a:normAutofit fontScale="90000"/>
          </a:bodyPr>
          <a:lstStyle/>
          <a:p>
            <a:r>
              <a:rPr lang="es-ES" dirty="0"/>
              <a:t>Validar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F5B070-BF42-B46B-BE58-09AA7E5810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2131" y="866274"/>
            <a:ext cx="5817669" cy="531068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ES" sz="3400" dirty="0"/>
              <a:t>CROW_ROUTE(app, "/protegido")</a:t>
            </a:r>
          </a:p>
          <a:p>
            <a:pPr marL="0" indent="0">
              <a:buNone/>
            </a:pPr>
            <a:r>
              <a:rPr lang="es-ES" sz="3400" dirty="0"/>
              <a:t>    .</a:t>
            </a:r>
            <a:r>
              <a:rPr lang="es-ES" sz="3400" dirty="0" err="1"/>
              <a:t>methods</a:t>
            </a:r>
            <a:r>
              <a:rPr lang="es-ES" sz="3400" dirty="0"/>
              <a:t>("GET"_</a:t>
            </a:r>
            <a:r>
              <a:rPr lang="es-ES" sz="3400" dirty="0" err="1"/>
              <a:t>method</a:t>
            </a:r>
            <a:r>
              <a:rPr lang="es-ES" sz="3400" dirty="0"/>
              <a:t>)</a:t>
            </a:r>
          </a:p>
          <a:p>
            <a:pPr marL="0" indent="0">
              <a:buNone/>
            </a:pPr>
            <a:r>
              <a:rPr lang="es-ES" sz="3400" dirty="0"/>
              <a:t>    ([</a:t>
            </a:r>
            <a:r>
              <a:rPr lang="es-ES" sz="3400" dirty="0" err="1"/>
              <a:t>jwt_secret</a:t>
            </a:r>
            <a:r>
              <a:rPr lang="es-ES" sz="3400" dirty="0"/>
              <a:t>](</a:t>
            </a:r>
            <a:r>
              <a:rPr lang="es-ES" sz="3400" dirty="0" err="1"/>
              <a:t>const</a:t>
            </a:r>
            <a:r>
              <a:rPr lang="es-ES" sz="3400" dirty="0"/>
              <a:t> </a:t>
            </a:r>
            <a:r>
              <a:rPr lang="es-ES" sz="3400" dirty="0" err="1"/>
              <a:t>crow</a:t>
            </a:r>
            <a:r>
              <a:rPr lang="es-ES" sz="3400" dirty="0"/>
              <a:t>::</a:t>
            </a:r>
            <a:r>
              <a:rPr lang="es-ES" sz="3400" dirty="0" err="1"/>
              <a:t>request</a:t>
            </a:r>
            <a:r>
              <a:rPr lang="es-ES" sz="3400" dirty="0"/>
              <a:t>&amp; </a:t>
            </a:r>
            <a:r>
              <a:rPr lang="es-ES" sz="3400" dirty="0" err="1"/>
              <a:t>req</a:t>
            </a:r>
            <a:r>
              <a:rPr lang="es-ES" sz="3400" dirty="0"/>
              <a:t>) {</a:t>
            </a:r>
          </a:p>
          <a:p>
            <a:pPr marL="0" indent="0">
              <a:buNone/>
            </a:pPr>
            <a:r>
              <a:rPr lang="es-ES" sz="3400" dirty="0"/>
              <a:t>        // Extraer el encabezado </a:t>
            </a:r>
            <a:r>
              <a:rPr lang="es-ES" sz="3400" dirty="0" err="1"/>
              <a:t>Authorization</a:t>
            </a: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auto </a:t>
            </a:r>
            <a:r>
              <a:rPr lang="es-ES" sz="3400" dirty="0" err="1"/>
              <a:t>auth_header</a:t>
            </a:r>
            <a:r>
              <a:rPr lang="es-ES" sz="3400" dirty="0"/>
              <a:t> = </a:t>
            </a:r>
            <a:r>
              <a:rPr lang="es-ES" sz="3400" dirty="0" err="1"/>
              <a:t>req.get_header_value</a:t>
            </a:r>
            <a:r>
              <a:rPr lang="es-ES" sz="3400" dirty="0"/>
              <a:t>("</a:t>
            </a:r>
            <a:r>
              <a:rPr lang="es-ES" sz="3400" dirty="0" err="1"/>
              <a:t>Authorization</a:t>
            </a:r>
            <a:r>
              <a:rPr lang="es-ES" sz="3400" dirty="0"/>
              <a:t>");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// Verificar que el encabezado exista y comience con "</a:t>
            </a:r>
            <a:r>
              <a:rPr lang="es-ES" sz="3400" dirty="0" err="1"/>
              <a:t>Bearer</a:t>
            </a:r>
            <a:r>
              <a:rPr lang="es-ES" sz="3400" dirty="0"/>
              <a:t> "</a:t>
            </a:r>
          </a:p>
          <a:p>
            <a:pPr marL="0" indent="0">
              <a:buNone/>
            </a:pPr>
            <a:r>
              <a:rPr lang="es-ES" sz="3400" dirty="0"/>
              <a:t>        </a:t>
            </a:r>
            <a:r>
              <a:rPr lang="es-ES" sz="3400" dirty="0" err="1"/>
              <a:t>if</a:t>
            </a:r>
            <a:r>
              <a:rPr lang="es-ES" sz="3400" dirty="0"/>
              <a:t> (</a:t>
            </a:r>
            <a:r>
              <a:rPr lang="es-ES" sz="3400" dirty="0" err="1"/>
              <a:t>auth_header.substr</a:t>
            </a:r>
            <a:r>
              <a:rPr lang="es-ES" sz="3400" dirty="0"/>
              <a:t>(0, 7) != "</a:t>
            </a:r>
            <a:r>
              <a:rPr lang="es-ES" sz="3400" dirty="0" err="1"/>
              <a:t>Bearer</a:t>
            </a:r>
            <a:r>
              <a:rPr lang="es-ES" sz="3400" dirty="0"/>
              <a:t> ")</a:t>
            </a:r>
          </a:p>
          <a:p>
            <a:pPr marL="0" indent="0">
              <a:buNone/>
            </a:pPr>
            <a:r>
              <a:rPr lang="es-ES" sz="3400" dirty="0"/>
              <a:t>            </a:t>
            </a:r>
            <a:r>
              <a:rPr lang="es-ES" sz="3400" dirty="0" err="1"/>
              <a:t>return</a:t>
            </a:r>
            <a:r>
              <a:rPr lang="es-ES" sz="3400" dirty="0"/>
              <a:t> </a:t>
            </a:r>
            <a:r>
              <a:rPr lang="es-ES" sz="3400" dirty="0" err="1"/>
              <a:t>crow</a:t>
            </a:r>
            <a:r>
              <a:rPr lang="es-ES" sz="3400" dirty="0"/>
              <a:t>::response(401, "Token no proporcionado o mal formado");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// Extraer el token</a:t>
            </a:r>
          </a:p>
          <a:p>
            <a:pPr marL="0" indent="0">
              <a:buNone/>
            </a:pPr>
            <a:r>
              <a:rPr lang="es-ES" sz="3400" dirty="0"/>
              <a:t>        </a:t>
            </a:r>
            <a:r>
              <a:rPr lang="es-ES" sz="3400" dirty="0" err="1"/>
              <a:t>std</a:t>
            </a:r>
            <a:r>
              <a:rPr lang="es-ES" sz="3400" dirty="0"/>
              <a:t>::</a:t>
            </a:r>
            <a:r>
              <a:rPr lang="es-ES" sz="3400" dirty="0" err="1"/>
              <a:t>string</a:t>
            </a:r>
            <a:r>
              <a:rPr lang="es-ES" sz="3400" dirty="0"/>
              <a:t> token = </a:t>
            </a:r>
            <a:r>
              <a:rPr lang="es-ES" sz="3400" dirty="0" err="1"/>
              <a:t>auth_header.substr</a:t>
            </a:r>
            <a:r>
              <a:rPr lang="es-ES" sz="3400" dirty="0"/>
              <a:t>(7);</a:t>
            </a:r>
          </a:p>
          <a:p>
            <a:pPr marL="0" indent="0">
              <a:buNone/>
            </a:pPr>
            <a:endParaRPr lang="es-ES" sz="3400" dirty="0"/>
          </a:p>
          <a:p>
            <a:pPr marL="0" indent="0">
              <a:buNone/>
            </a:pPr>
            <a:r>
              <a:rPr lang="es-ES" sz="3400" dirty="0"/>
              <a:t>        try {</a:t>
            </a:r>
          </a:p>
          <a:p>
            <a:pPr marL="0" indent="0">
              <a:buNone/>
            </a:pPr>
            <a:r>
              <a:rPr lang="es-ES" sz="3400" dirty="0"/>
              <a:t>            // Verificar y decodificar el token</a:t>
            </a:r>
          </a:p>
          <a:p>
            <a:pPr marL="0" indent="0">
              <a:buNone/>
            </a:pPr>
            <a:r>
              <a:rPr lang="es-ES" sz="3400" dirty="0"/>
              <a:t>            auto </a:t>
            </a:r>
            <a:r>
              <a:rPr lang="es-ES" sz="3400" dirty="0" err="1"/>
              <a:t>decoded</a:t>
            </a:r>
            <a:r>
              <a:rPr lang="es-ES" sz="3400" dirty="0"/>
              <a:t> = </a:t>
            </a:r>
            <a:r>
              <a:rPr lang="es-ES" sz="3400" dirty="0" err="1"/>
              <a:t>jwt</a:t>
            </a:r>
            <a:r>
              <a:rPr lang="es-ES" sz="3400" dirty="0"/>
              <a:t>::</a:t>
            </a:r>
            <a:r>
              <a:rPr lang="es-ES" sz="3400" dirty="0" err="1"/>
              <a:t>decode</a:t>
            </a:r>
            <a:r>
              <a:rPr lang="es-ES" sz="3400" dirty="0"/>
              <a:t>(token);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946418C-055C-5AAF-A0F0-63F3F713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2518"/>
            <a:ext cx="6019798" cy="60404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400" dirty="0"/>
              <a:t> // Verificar la firma y la validez</a:t>
            </a:r>
          </a:p>
          <a:p>
            <a:pPr marL="0" indent="0">
              <a:buNone/>
            </a:pPr>
            <a:r>
              <a:rPr lang="es-ES" sz="1400" dirty="0"/>
              <a:t>            auto </a:t>
            </a:r>
            <a:r>
              <a:rPr lang="es-ES" sz="1400" dirty="0" err="1"/>
              <a:t>verifier</a:t>
            </a:r>
            <a:r>
              <a:rPr lang="es-ES" sz="1400" dirty="0"/>
              <a:t> = </a:t>
            </a:r>
            <a:r>
              <a:rPr lang="es-ES" sz="1400" dirty="0" err="1"/>
              <a:t>jwt</a:t>
            </a:r>
            <a:r>
              <a:rPr lang="es-ES" sz="1400" dirty="0"/>
              <a:t>::</a:t>
            </a:r>
            <a:r>
              <a:rPr lang="es-ES" sz="1400" dirty="0" err="1"/>
              <a:t>verify</a:t>
            </a:r>
            <a:r>
              <a:rPr lang="es-ES" sz="1400" dirty="0"/>
              <a:t>()</a:t>
            </a:r>
          </a:p>
          <a:p>
            <a:pPr marL="0" indent="0">
              <a:buNone/>
            </a:pPr>
            <a:r>
              <a:rPr lang="es-ES" sz="1400" dirty="0"/>
              <a:t>                .</a:t>
            </a:r>
            <a:r>
              <a:rPr lang="es-ES" sz="1400" dirty="0" err="1"/>
              <a:t>allow_algorithm</a:t>
            </a:r>
            <a:r>
              <a:rPr lang="es-ES" sz="1400" dirty="0"/>
              <a:t>(</a:t>
            </a:r>
            <a:r>
              <a:rPr lang="es-ES" sz="1400" dirty="0" err="1"/>
              <a:t>jwt</a:t>
            </a:r>
            <a:r>
              <a:rPr lang="es-ES" sz="1400" dirty="0"/>
              <a:t>::</a:t>
            </a:r>
            <a:r>
              <a:rPr lang="es-ES" sz="1400" dirty="0" err="1"/>
              <a:t>algorithm</a:t>
            </a:r>
            <a:r>
              <a:rPr lang="es-ES" sz="1400" dirty="0"/>
              <a:t>::hs256{ </a:t>
            </a:r>
            <a:r>
              <a:rPr lang="es-ES" sz="1400" dirty="0" err="1"/>
              <a:t>jwt_secret</a:t>
            </a:r>
            <a:r>
              <a:rPr lang="es-ES" sz="1400" dirty="0"/>
              <a:t> })</a:t>
            </a:r>
          </a:p>
          <a:p>
            <a:pPr marL="0" indent="0">
              <a:buNone/>
            </a:pPr>
            <a:r>
              <a:rPr lang="es-ES" sz="1400" dirty="0"/>
              <a:t>                .</a:t>
            </a:r>
            <a:r>
              <a:rPr lang="es-ES" sz="1400" dirty="0" err="1"/>
              <a:t>with_issuer</a:t>
            </a:r>
            <a:r>
              <a:rPr lang="es-ES" sz="1400" dirty="0"/>
              <a:t>("Antonio");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verifier.verify</a:t>
            </a:r>
            <a:r>
              <a:rPr lang="es-ES" sz="1400" dirty="0"/>
              <a:t>(</a:t>
            </a:r>
            <a:r>
              <a:rPr lang="es-ES" sz="1400" dirty="0" err="1"/>
              <a:t>decoded</a:t>
            </a:r>
            <a:r>
              <a:rPr lang="es-ES" sz="1400" dirty="0"/>
              <a:t>);</a:t>
            </a:r>
          </a:p>
          <a:p>
            <a:pPr marL="0" indent="0">
              <a:buNone/>
            </a:pPr>
            <a:r>
              <a:rPr lang="es-ES" sz="1400" dirty="0"/>
              <a:t>            // Extraer el </a:t>
            </a:r>
            <a:r>
              <a:rPr lang="es-ES" sz="1400" dirty="0" err="1"/>
              <a:t>claim</a:t>
            </a:r>
            <a:r>
              <a:rPr lang="es-ES" sz="1400" dirty="0"/>
              <a:t> "usuario"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string</a:t>
            </a:r>
            <a:r>
              <a:rPr lang="es-ES" sz="1400" dirty="0"/>
              <a:t> usuario = </a:t>
            </a:r>
            <a:r>
              <a:rPr lang="es-ES" sz="1400" dirty="0" err="1"/>
              <a:t>decoded.get_payload_claim</a:t>
            </a:r>
            <a:r>
              <a:rPr lang="es-ES" sz="1400" dirty="0"/>
              <a:t>("usuario").</a:t>
            </a:r>
            <a:r>
              <a:rPr lang="es-ES" sz="1400" dirty="0" err="1"/>
              <a:t>as_string</a:t>
            </a:r>
            <a:r>
              <a:rPr lang="es-ES" sz="1400" dirty="0"/>
              <a:t>();</a:t>
            </a:r>
          </a:p>
          <a:p>
            <a:pPr marL="0" indent="0">
              <a:buNone/>
            </a:pPr>
            <a:r>
              <a:rPr lang="es-ES" sz="1400" dirty="0"/>
              <a:t>            // Respuesta exitosa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crow</a:t>
            </a:r>
            <a:r>
              <a:rPr lang="es-ES" sz="1400" dirty="0"/>
              <a:t>::</a:t>
            </a:r>
            <a:r>
              <a:rPr lang="es-ES" sz="1400" dirty="0" err="1"/>
              <a:t>json</a:t>
            </a:r>
            <a:r>
              <a:rPr lang="es-ES" sz="1400" dirty="0"/>
              <a:t>::</a:t>
            </a:r>
            <a:r>
              <a:rPr lang="es-ES" sz="1400" dirty="0" err="1"/>
              <a:t>wvalue</a:t>
            </a:r>
            <a:r>
              <a:rPr lang="es-ES" sz="1400" dirty="0"/>
              <a:t> respuesta;</a:t>
            </a:r>
          </a:p>
          <a:p>
            <a:pPr marL="0" indent="0">
              <a:buNone/>
            </a:pPr>
            <a:r>
              <a:rPr lang="es-ES" sz="1400" dirty="0"/>
              <a:t>            respuesta["mensaje"] = "Acceso concedido";</a:t>
            </a:r>
          </a:p>
          <a:p>
            <a:pPr marL="0" indent="0">
              <a:buNone/>
            </a:pPr>
            <a:r>
              <a:rPr lang="es-ES" sz="1400" dirty="0"/>
              <a:t>            respuesta["usuario"] = usuario;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crow</a:t>
            </a:r>
            <a:r>
              <a:rPr lang="es-ES" sz="1400" dirty="0"/>
              <a:t>::response(respuesta);</a:t>
            </a:r>
          </a:p>
          <a:p>
            <a:pPr marL="0" indent="0">
              <a:buNone/>
            </a:pPr>
            <a:r>
              <a:rPr lang="es-ES" sz="1400" dirty="0"/>
              <a:t>        }</a:t>
            </a:r>
          </a:p>
          <a:p>
            <a:pPr marL="0" indent="0">
              <a:buNone/>
            </a:pPr>
            <a:r>
              <a:rPr lang="es-ES" sz="1400" dirty="0"/>
              <a:t>        catch (</a:t>
            </a:r>
            <a:r>
              <a:rPr lang="es-ES" sz="1400" dirty="0" err="1"/>
              <a:t>const</a:t>
            </a:r>
            <a:r>
              <a:rPr lang="es-ES" sz="1400" dirty="0"/>
              <a:t>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exception</a:t>
            </a:r>
            <a:r>
              <a:rPr lang="es-ES" sz="1400" dirty="0"/>
              <a:t>&amp; e) {</a:t>
            </a:r>
          </a:p>
          <a:p>
            <a:pPr marL="0" indent="0">
              <a:buNone/>
            </a:pPr>
            <a:r>
              <a:rPr lang="es-ES" sz="1400" dirty="0"/>
              <a:t>            // Token inválido o expirado</a:t>
            </a:r>
          </a:p>
          <a:p>
            <a:pPr marL="0" indent="0">
              <a:buNone/>
            </a:pPr>
            <a:r>
              <a:rPr lang="es-ES" sz="1400" dirty="0"/>
              <a:t>            </a:t>
            </a:r>
            <a:r>
              <a:rPr lang="es-ES" sz="1400" dirty="0" err="1"/>
              <a:t>return</a:t>
            </a:r>
            <a:r>
              <a:rPr lang="es-ES" sz="1400" dirty="0"/>
              <a:t> </a:t>
            </a:r>
            <a:r>
              <a:rPr lang="es-ES" sz="1400" dirty="0" err="1"/>
              <a:t>crow</a:t>
            </a:r>
            <a:r>
              <a:rPr lang="es-ES" sz="1400" dirty="0"/>
              <a:t>::response(401, "Token inválido: " + </a:t>
            </a:r>
            <a:r>
              <a:rPr lang="es-ES" sz="1400" dirty="0" err="1"/>
              <a:t>std</a:t>
            </a:r>
            <a:r>
              <a:rPr lang="es-ES" sz="1400" dirty="0"/>
              <a:t>::</a:t>
            </a:r>
            <a:r>
              <a:rPr lang="es-ES" sz="1400" dirty="0" err="1"/>
              <a:t>string</a:t>
            </a:r>
            <a:r>
              <a:rPr lang="es-ES" sz="1400" dirty="0"/>
              <a:t>(</a:t>
            </a:r>
            <a:r>
              <a:rPr lang="es-ES" sz="1400" dirty="0" err="1"/>
              <a:t>e.what</a:t>
            </a:r>
            <a:r>
              <a:rPr lang="es-ES" sz="1400" dirty="0"/>
              <a:t>()));</a:t>
            </a:r>
          </a:p>
          <a:p>
            <a:pPr marL="0" indent="0">
              <a:buNone/>
            </a:pPr>
            <a:r>
              <a:rPr lang="es-ES" sz="1400" dirty="0"/>
              <a:t>        }</a:t>
            </a:r>
          </a:p>
          <a:p>
            <a:pPr marL="0" indent="0">
              <a:buNone/>
            </a:pPr>
            <a:r>
              <a:rPr lang="es-ES" sz="1400" dirty="0"/>
              <a:t>    });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419280-B41A-E6D6-227E-020A970DC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4541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10E3F-6967-94A3-9456-D718B849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Validar el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CD48CF-26BD-DEF7-ED9B-151D21FF5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Verifica que el encabezado </a:t>
            </a:r>
            <a:r>
              <a:rPr lang="es-ES" dirty="0" err="1"/>
              <a:t>Authorization</a:t>
            </a:r>
            <a:r>
              <a:rPr lang="es-ES" dirty="0"/>
              <a:t> esté presente y tenga el formato correcto.</a:t>
            </a:r>
          </a:p>
          <a:p>
            <a:endParaRPr lang="es-ES" dirty="0"/>
          </a:p>
          <a:p>
            <a:r>
              <a:rPr lang="es-ES" dirty="0"/>
              <a:t>Extrae el token JWT.</a:t>
            </a:r>
          </a:p>
          <a:p>
            <a:endParaRPr lang="es-ES" dirty="0"/>
          </a:p>
          <a:p>
            <a:r>
              <a:rPr lang="es-ES" dirty="0"/>
              <a:t>Decodifica el token y verifica su firma con la clave secreta </a:t>
            </a:r>
            <a:r>
              <a:rPr lang="es-ES" dirty="0" err="1"/>
              <a:t>jwt_secret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Comprueba que el emisor (</a:t>
            </a:r>
            <a:r>
              <a:rPr lang="es-ES" dirty="0" err="1"/>
              <a:t>issuer</a:t>
            </a:r>
            <a:r>
              <a:rPr lang="es-ES" dirty="0"/>
              <a:t>) sea "Antonio".</a:t>
            </a:r>
          </a:p>
          <a:p>
            <a:endParaRPr lang="es-ES" dirty="0"/>
          </a:p>
          <a:p>
            <a:r>
              <a:rPr lang="es-ES" dirty="0"/>
              <a:t>Extrae el </a:t>
            </a:r>
            <a:r>
              <a:rPr lang="es-ES" dirty="0" err="1"/>
              <a:t>claim</a:t>
            </a:r>
            <a:r>
              <a:rPr lang="es-ES" dirty="0"/>
              <a:t> "usuario" si el token es válido.</a:t>
            </a:r>
          </a:p>
          <a:p>
            <a:endParaRPr lang="es-ES" dirty="0"/>
          </a:p>
          <a:p>
            <a:r>
              <a:rPr lang="es-ES" dirty="0"/>
              <a:t>Devuelve una respuesta JSON con el nombre del usuario si todo está correcto.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C6A707-04E5-C4FA-A149-EB8F9B2BD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089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06E867F-790B-7CB2-BEAA-61296C2129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OpenSSL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19B1467E-9CDF-5F6A-BA85-21B2755FE0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C14DC4-A6C5-0E03-F112-21670275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05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Autenticación  con JWT</a:t>
            </a:r>
            <a:br>
              <a:rPr lang="es-ES" b="1" dirty="0"/>
            </a:br>
            <a:r>
              <a:rPr lang="es-ES" b="1" dirty="0"/>
              <a:t>JSON Web Tokens</a:t>
            </a:r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325FE-BE1B-D2D9-1901-C0DB9CAB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Bibliotecas criptográficas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9F5CD9-8324-BE44-7DB8-55ECDBF85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C1A99F6-8EB4-E411-216B-BEEE1D83E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758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0423" y="1773188"/>
            <a:ext cx="11611154" cy="2387600"/>
          </a:xfrm>
        </p:spPr>
        <p:txBody>
          <a:bodyPr/>
          <a:lstStyle/>
          <a:p>
            <a:r>
              <a:rPr lang="es-ES" b="1" dirty="0"/>
              <a:t>Protección de la comunicación entre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687D7-AC27-9EEE-D00F-64A25A741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888"/>
            <a:ext cx="10515600" cy="789907"/>
          </a:xfrm>
        </p:spPr>
        <p:txBody>
          <a:bodyPr/>
          <a:lstStyle/>
          <a:p>
            <a:r>
              <a:rPr lang="es-ES" dirty="0"/>
              <a:t>Implementación de encriptación SSL/TLS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C5CF5B-24BE-2358-57AC-EA89CE68B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5459"/>
            <a:ext cx="10515600" cy="542190"/>
          </a:xfrm>
        </p:spPr>
        <p:txBody>
          <a:bodyPr/>
          <a:lstStyle/>
          <a:p>
            <a:r>
              <a:rPr lang="es-ES" dirty="0"/>
              <a:t>Diferencias entre SSL / TLS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A1FDC1-5278-8FD6-3C6C-4F6E3035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56A7ACE-C00E-7BD1-DE5D-417A3CFA4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529" y="1907128"/>
            <a:ext cx="8797490" cy="472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216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4C934-73D7-766B-93DE-C24614FA5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Configuración para evitar ataques CSRF / 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572D67-61DC-E8DB-C62C-0DAF9077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A1C0C7-4E84-0633-F715-ADEB0D47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5446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37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b="1" dirty="0"/>
              <a:t>HEADER</a:t>
            </a:r>
            <a:r>
              <a:rPr lang="es-ES" dirty="0"/>
              <a:t>.</a:t>
            </a:r>
            <a:r>
              <a:rPr lang="es-ES" b="1" dirty="0"/>
              <a:t>PAYLOAD</a:t>
            </a:r>
            <a:r>
              <a:rPr lang="es-ES" dirty="0"/>
              <a:t>.</a:t>
            </a:r>
            <a:r>
              <a:rPr lang="es-ES" b="1" dirty="0"/>
              <a:t>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</TotalTime>
  <Words>1994</Words>
  <Application>Microsoft Office PowerPoint</Application>
  <PresentationFormat>Panorámica</PresentationFormat>
  <Paragraphs>283</Paragraphs>
  <Slides>40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5" baseType="lpstr">
      <vt:lpstr>Aptos</vt:lpstr>
      <vt:lpstr>Aptos Display</vt:lpstr>
      <vt:lpstr>Arial</vt:lpstr>
      <vt:lpstr>Wingdings</vt:lpstr>
      <vt:lpstr>Tema de Office</vt:lpstr>
      <vt:lpstr>Seguridad y Autenticación en Microservicios con C++</vt:lpstr>
      <vt:lpstr>Contenidos</vt:lpstr>
      <vt:lpstr>Autenticación  con JWT JSON Web Tokens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HS256, RS256 y ES256</vt:lpstr>
      <vt:lpstr>HS256, RS256 y ES256</vt:lpstr>
      <vt:lpstr>HS256, RS256 y ES256</vt:lpstr>
      <vt:lpstr>Flujo jwt</vt:lpstr>
      <vt:lpstr>Instalar jwt-cpp en Visual Studio</vt:lpstr>
      <vt:lpstr>Instalar jwt-cpp en Visual Studio</vt:lpstr>
      <vt:lpstr>Crear un token</vt:lpstr>
      <vt:lpstr>Crear el token</vt:lpstr>
      <vt:lpstr>payload</vt:lpstr>
      <vt:lpstr>Ejemplo</vt:lpstr>
      <vt:lpstr>Implementación</vt:lpstr>
      <vt:lpstr>Respuesta al cliente</vt:lpstr>
      <vt:lpstr>Token generado</vt:lpstr>
      <vt:lpstr>Enviar el token</vt:lpstr>
      <vt:lpstr>Validar el token</vt:lpstr>
      <vt:lpstr>Validar el token</vt:lpstr>
      <vt:lpstr>OpenSSL</vt:lpstr>
      <vt:lpstr>Bibliotecas criptográficas</vt:lpstr>
      <vt:lpstr>Protección de la comunicación entre microservicios</vt:lpstr>
      <vt:lpstr>Implementación de encriptación SSL/TLS</vt:lpstr>
      <vt:lpstr>Configuración para evitar ataques CSRF / XSS</vt:lpstr>
      <vt:lpstr>CSRF</vt:lpstr>
      <vt:lpstr>XSS</vt:lpstr>
      <vt:lpstr>¿Qué puede hacer un ataque XSS?</vt:lpstr>
      <vt:lpstr>Tipos de XSS</vt:lpstr>
      <vt:lpstr>SQL Injection</vt:lpstr>
      <vt:lpstr>Ejemplo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50</cp:revision>
  <dcterms:created xsi:type="dcterms:W3CDTF">2025-08-20T09:56:49Z</dcterms:created>
  <dcterms:modified xsi:type="dcterms:W3CDTF">2025-09-10T10:17:33Z</dcterms:modified>
</cp:coreProperties>
</file>