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5D73-9D9C-4812-944A-533DB98DBADF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3E4AE-9C57-4507-A328-A5C23E3E7E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81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36514-82AB-81C3-ABCF-B9FD1169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A8254-6027-6D1D-3F07-1ED3B945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84C1D-BBDB-A952-3825-64CC61F3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1418-966D-4439-894B-ED1028AA16AD}" type="datetime1">
              <a:rPr lang="es-ES" smtClean="0"/>
              <a:t>21/10/2023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959B4-262E-A460-ED45-23432DA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75E19-3276-9129-5B94-90B992A3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77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F8699-FF2F-5D8B-2D2B-88C20618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1E994-B0D8-E091-5AAB-5972D31DC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BC70D-5D8E-4466-68E6-89722308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40E6-592C-4AFB-8501-E1877E5AAA44}" type="datetime1">
              <a:rPr lang="es-ES" smtClean="0"/>
              <a:t>21/10/2023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622C3-8C9D-5F31-536F-B46BD3F1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EA78E-84E0-2370-866F-B26D8558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9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EF4A9-F50F-417B-E5D9-05B36C343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0D3791-FB12-D00C-BF76-83E100615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7A43C-1787-59F0-112E-81052384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D169-C996-4110-99DC-128103573FFB}" type="datetime1">
              <a:rPr lang="es-ES" smtClean="0"/>
              <a:t>21/10/2023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6159D-06B4-69B8-F160-D11C91BE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19996-B8C0-8D21-C481-0EBC0CAE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21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C3B07-E46C-A966-F14F-A4AE44EB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47628-1FB5-A577-2273-CA53B6B6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19617-1216-A50B-4C6E-6B016CB5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F753-FF93-496E-AC31-C910A2DF0826}" type="datetime1">
              <a:rPr lang="es-ES" smtClean="0"/>
              <a:t>21/10/2023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628F4-D5A3-66BA-6A56-B765AC38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890D9-8923-238C-CD21-F848517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7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EFEEC-410D-9611-5E45-DB9C90B4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DBA8B-8A3E-18E5-3991-15F258CB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6B496-0AEF-CCBC-A18E-B4899523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1207-E577-481B-BDBC-4E57FC696F2B}" type="datetime1">
              <a:rPr lang="es-ES" smtClean="0"/>
              <a:t>21/10/2023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31C36-5348-735E-8180-5D2B46C1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8CE00-E38C-F2EE-D6C2-091F52F6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2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AB46-0341-E3B7-399F-630FFCE5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D63E1-5EE5-FF8A-37DB-79A7944A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BD0A11-68FB-DD98-A680-22D8AB93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8C40E-C93D-FE63-04DF-BD7CC12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10E5-5B00-4F54-8659-645CB1D3848C}" type="datetime1">
              <a:rPr lang="es-ES" smtClean="0"/>
              <a:t>21/10/2023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E02AB-723B-8120-25CC-0183DFE3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E9F43-7E7B-97D9-C644-6757B1C0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5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92389-0E59-1725-52AF-8CDC78E6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75263-7498-B64B-B816-5ED8E890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CAD755-5932-2431-443B-010CC3534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F38A8F-FD98-6F7A-EF8A-1312D89C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206EF9-5285-2BD3-D60F-7FE8A0D19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80DF6-D33C-32FB-4830-2333B07C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3D4B-E508-4A23-B107-286A00F7AC3C}" type="datetime1">
              <a:rPr lang="es-ES" smtClean="0"/>
              <a:t>21/10/2023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7F587D-1F84-469A-6B0A-D2FE66F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B39BD3-61FA-DDB9-D6F7-99BD242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9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AA09B-CF9C-D6DF-A778-2A8E68D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23ACF5-3262-32EC-4E5A-DC2630D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6F00-0D91-4ED4-8A5E-FDE162654B0D}" type="datetime1">
              <a:rPr lang="es-ES" smtClean="0"/>
              <a:t>21/10/2023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35440D-A075-40F7-E1D4-7E91820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77F75-BBB4-61F9-A3CD-1CDAC9CA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61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B69295-D4F2-AEF3-1B40-6E749898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E6B-4A0F-43B7-970E-6B1418EE3685}" type="datetime1">
              <a:rPr lang="es-ES" smtClean="0"/>
              <a:t>21/10/2023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8C0A2F-86FE-FCBB-ADBF-373C66E9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9CFA0A-470A-4D97-40FC-3E47159A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C8DEF-D8B5-A9DB-4834-71DAE4E5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C1684-1FE1-092C-E742-15B228A0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0500D-B031-9DBB-1BD4-D8FC5283A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DEEC07-0EDA-4131-7A67-669FCDA5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F269-B9E5-428A-AF39-4134C0148AF3}" type="datetime1">
              <a:rPr lang="es-ES" smtClean="0"/>
              <a:t>21/10/2023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5865DA-DA74-9E35-BE07-61DFAD33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5488B-5209-EBE0-C669-BBF4CC54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55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46778-3E68-3810-772E-444E8F94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1928CD-0069-E513-2A46-EAEDA917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4268CF-B0EA-7F9C-649B-D6C03991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BC378-6667-2408-56CB-AF0F94A0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CC3A-D333-4BF2-B104-71E66EF12686}" type="datetime1">
              <a:rPr lang="es-ES" smtClean="0"/>
              <a:t>21/10/2023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F18814-800C-D9AF-5C6E-9F123EAB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83E725-1930-40EB-ED01-38AB711C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55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92CD92-A3E9-295D-A108-C98152A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E0CBF-252D-A54F-742B-10207007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28589-02F6-00A2-4AB2-2BFBC317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12C1-F665-46F8-AF68-6DF671E39E6B}" type="datetime1">
              <a:rPr lang="es-ES" smtClean="0"/>
              <a:t>21/10/2023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0CA55-C19C-644F-A911-C74ACFE8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ACB77-02F3-FA62-DCD7-CB70CA8B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F3D2-DD11-4AAA-8BA8-546974B1F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92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ostgi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about/featurematri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A3BC0-DC4B-FFB3-795C-67ED8D929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3C5FF-26C5-B3F9-7371-573FF9EF4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60120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0AFD-C657-E335-C859-D70DF75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1 de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DB55C3-B75B-FE38-D6DF-2E9DDA2C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CAEFFC-B5D6-546D-B6D6-7BF8C1DC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02" y="1446783"/>
            <a:ext cx="7781395" cy="52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9367A-1C46-98FB-4891-4BD12FDA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2 de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2BB11E-A921-92E8-A502-BE1095EC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01CB9D-02E1-998E-AFC6-D3BC9402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25" y="1335088"/>
            <a:ext cx="7137196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EED5F-64DC-D969-4F6F-D1C8A613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/ Desarrollo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1621AC-71AD-980E-8484-DFBEB226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BFB9F7-00A0-ECA1-FFA5-F0097505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5" y="1845204"/>
            <a:ext cx="106203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0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17A4-6711-2C28-7E22-DEB3C4F3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SQL 1 de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9ADD4-735E-544E-1779-322C597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7E5CCD-F464-5C91-BF97-0ACE8272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1385887"/>
            <a:ext cx="85153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5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171A1-D85A-6756-5CE4-EFE0875C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SQL 2 de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13AABC-4002-155D-C46F-DEBE523C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66E68A-5AA5-31E0-5262-B0B05F10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8" y="1365250"/>
            <a:ext cx="7991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2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4CADC-87A9-342A-AC0C-A33DB70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Restricciones en Bases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C1CC8-3140-9088-3573-099DECA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65F058-2F9D-7E9A-9859-ED34AA16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" y="1599670"/>
            <a:ext cx="112776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0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91A16-7E0E-DC29-9303-8893D887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D14AA-D5AB-DF11-452C-4FC3593F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servidor PostgreSQL tiene una estructura sencilla, que consiste en una memoria compartida, procesos en segundo plano (no utiliza hilos) y una estructura de directorio de datos.</a:t>
            </a:r>
          </a:p>
          <a:p>
            <a:endParaRPr lang="es-ES" dirty="0"/>
          </a:p>
          <a:p>
            <a:r>
              <a:rPr lang="es-ES" dirty="0"/>
              <a:t>Inicialmente, el cliente envía una petición al servidor. A continuación, el servidor PostgreSQL procesa los datos utilizando </a:t>
            </a:r>
            <a:r>
              <a:rPr lang="es-ES" dirty="0" err="1"/>
              <a:t>bufferes</a:t>
            </a:r>
            <a:r>
              <a:rPr lang="es-ES" dirty="0"/>
              <a:t> compartidos y procesos en segundo plano. </a:t>
            </a:r>
          </a:p>
          <a:p>
            <a:endParaRPr lang="es-ES" dirty="0"/>
          </a:p>
          <a:p>
            <a:r>
              <a:rPr lang="es-ES" dirty="0"/>
              <a:t>El archivo físico del servidor de bases de datos PostgreSQL se almacena en el directorio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C5FF70-8D1F-4EE2-AEFD-614E8AE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72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CCBD4-00E2-1D81-EEFE-EE33D6D8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0" y="18473"/>
            <a:ext cx="2743200" cy="641639"/>
          </a:xfrm>
        </p:spPr>
        <p:txBody>
          <a:bodyPr>
            <a:normAutofit fontScale="90000"/>
          </a:bodyPr>
          <a:lstStyle/>
          <a:p>
            <a:r>
              <a:rPr lang="es-ES" dirty="0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B756F-49B6-4738-80B4-3EAF180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B72B78-32F8-14BB-2D70-53BF9BED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2"/>
            <a:ext cx="9310861" cy="68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5C094-D9C1-D647-4F91-D34DF47D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8018E-0DA8-A52B-5DBD-79F8A96A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partes principales de su arquitectura:</a:t>
            </a:r>
          </a:p>
          <a:p>
            <a:pPr lvl="1"/>
            <a:r>
              <a:rPr lang="es-ES" b="1" dirty="0" err="1"/>
              <a:t>Shared</a:t>
            </a:r>
            <a:r>
              <a:rPr lang="es-ES" b="1" dirty="0"/>
              <a:t> buffers</a:t>
            </a:r>
          </a:p>
          <a:p>
            <a:pPr lvl="2"/>
            <a:r>
              <a:rPr lang="es-ES" dirty="0"/>
              <a:t>Sirven para minimizar las </a:t>
            </a:r>
            <a:r>
              <a:rPr lang="es-ES" dirty="0" err="1"/>
              <a:t>entredas</a:t>
            </a:r>
            <a:r>
              <a:rPr lang="es-ES" dirty="0"/>
              <a:t> de IO del disco del Servidor.</a:t>
            </a:r>
          </a:p>
          <a:p>
            <a:pPr lvl="2"/>
            <a:r>
              <a:rPr lang="es-ES" dirty="0"/>
              <a:t>Aumenta la velocidad para el acceso a los datos.</a:t>
            </a:r>
          </a:p>
          <a:p>
            <a:pPr lvl="1"/>
            <a:r>
              <a:rPr lang="es-ES" b="1" dirty="0"/>
              <a:t>WAL buffers</a:t>
            </a:r>
          </a:p>
          <a:p>
            <a:pPr lvl="2"/>
            <a:r>
              <a:rPr lang="es-ES" dirty="0"/>
              <a:t>Almacenan temporalmente los cambios de la BD.</a:t>
            </a:r>
          </a:p>
          <a:p>
            <a:pPr lvl="2"/>
            <a:r>
              <a:rPr lang="es-ES" dirty="0"/>
              <a:t>Son significativos para recuperar los datos durante las copias de seguridad y la recuperación.</a:t>
            </a:r>
          </a:p>
          <a:p>
            <a:pPr lvl="1"/>
            <a:r>
              <a:rPr lang="es-ES" b="1" dirty="0" err="1"/>
              <a:t>Work</a:t>
            </a:r>
            <a:r>
              <a:rPr lang="es-ES" b="1" dirty="0"/>
              <a:t> </a:t>
            </a:r>
            <a:r>
              <a:rPr lang="es-ES" b="1" dirty="0" err="1"/>
              <a:t>Mem</a:t>
            </a:r>
            <a:endParaRPr lang="es-ES" b="1" dirty="0"/>
          </a:p>
          <a:p>
            <a:pPr lvl="2"/>
            <a:r>
              <a:rPr lang="es-ES" dirty="0"/>
              <a:t>Sobre todo, se utiliza para escribir datos en archivos temporales.</a:t>
            </a:r>
          </a:p>
          <a:p>
            <a:pPr lvl="1"/>
            <a:r>
              <a:rPr lang="es-ES" b="1" dirty="0" err="1"/>
              <a:t>Maintenance</a:t>
            </a:r>
            <a:r>
              <a:rPr lang="es-ES" b="1" dirty="0"/>
              <a:t> </a:t>
            </a:r>
            <a:r>
              <a:rPr lang="es-ES" b="1" dirty="0" err="1"/>
              <a:t>Work</a:t>
            </a:r>
            <a:r>
              <a:rPr lang="es-ES" b="1" dirty="0"/>
              <a:t> </a:t>
            </a:r>
            <a:r>
              <a:rPr lang="es-ES" b="1" dirty="0" err="1"/>
              <a:t>Mem</a:t>
            </a:r>
            <a:endParaRPr lang="es-ES" b="1" dirty="0"/>
          </a:p>
          <a:p>
            <a:pPr lvl="2"/>
            <a:r>
              <a:rPr lang="es-ES" dirty="0"/>
              <a:t>Se utiliza para las operaciones de la BD como analizar, alter table o crear índices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F06A66-B76B-49E7-7711-7A0C6BF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25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88879-FE54-BFE0-219A-D92F5C11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62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AE37D-E373-D74A-7457-669EFC03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444066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Es un </a:t>
            </a:r>
            <a:r>
              <a:rPr lang="es-ES" b="1" dirty="0"/>
              <a:t>Sistema Gestor de Bases de Datos Relacionales Orientadas a Objetos </a:t>
            </a:r>
            <a:r>
              <a:rPr lang="es-ES" dirty="0"/>
              <a:t>de código abierto originariamente desarrollado en la </a:t>
            </a:r>
            <a:r>
              <a:rPr lang="es-ES" b="1" dirty="0"/>
              <a:t>Universidad de Berkeley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1982: desarrollo del proyecto INGRES de Michael </a:t>
            </a:r>
            <a:r>
              <a:rPr lang="es-ES" dirty="0" err="1"/>
              <a:t>Stonebraker</a:t>
            </a:r>
            <a:r>
              <a:rPr lang="es-ES" dirty="0"/>
              <a:t> para intentar implementar un motor de base de datos relacional.</a:t>
            </a:r>
          </a:p>
          <a:p>
            <a:endParaRPr lang="es-ES" dirty="0"/>
          </a:p>
          <a:p>
            <a:r>
              <a:rPr lang="es-ES" dirty="0"/>
              <a:t>1994: Postgres95 primera versión reconocida internacionalmente. Andrew </a:t>
            </a:r>
            <a:r>
              <a:rPr lang="es-ES" dirty="0" err="1"/>
              <a:t>Yu</a:t>
            </a:r>
            <a:r>
              <a:rPr lang="es-ES" dirty="0"/>
              <a:t> y </a:t>
            </a:r>
            <a:r>
              <a:rPr lang="es-ES" dirty="0" err="1"/>
              <a:t>Jolly</a:t>
            </a:r>
            <a:r>
              <a:rPr lang="es-ES" dirty="0"/>
              <a:t> Chen reemplazan el lenguaje de consultas </a:t>
            </a:r>
            <a:r>
              <a:rPr lang="es-ES" dirty="0" err="1"/>
              <a:t>PostQUEL</a:t>
            </a:r>
            <a:r>
              <a:rPr lang="es-ES" dirty="0"/>
              <a:t> por SQL añadiendo el programa "</a:t>
            </a:r>
            <a:r>
              <a:rPr lang="es-ES" dirty="0" err="1"/>
              <a:t>psql</a:t>
            </a:r>
            <a:r>
              <a:rPr lang="es-ES" dirty="0"/>
              <a:t>" para lanzar consultas y el código se adapta a ANSI C.</a:t>
            </a:r>
          </a:p>
          <a:p>
            <a:endParaRPr lang="es-ES" dirty="0"/>
          </a:p>
          <a:p>
            <a:r>
              <a:rPr lang="es-ES" dirty="0"/>
              <a:t>1996: El proyecto se renombra a PostgreSQL con el número de versión 6.0.</a:t>
            </a:r>
          </a:p>
          <a:p>
            <a:endParaRPr lang="es-ES" dirty="0"/>
          </a:p>
          <a:p>
            <a:r>
              <a:rPr lang="es-ES" dirty="0"/>
              <a:t> 2008: PostgreSQL versión 8.3, consolidación que ha servido de base para las versiones actuales ya que las versiones 8.x han estado vigentes durante 5 años.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455EF6-E92B-3701-9F31-4091CE73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6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5D394-3750-8EAF-56D7-86A66A3D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Últimas versiones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316A00-AF5E-C6FF-A98A-A3030DCE3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423"/>
            <a:ext cx="10274720" cy="3711310"/>
          </a:xfrm>
          <a:ln w="19050">
            <a:solidFill>
              <a:schemeClr val="tx1">
                <a:alpha val="97000"/>
              </a:schemeClr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BC6DEF-7C16-6363-EB0C-E5281380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5F2EFC-08D0-1FBB-7A0E-C3008A278429}"/>
              </a:ext>
            </a:extLst>
          </p:cNvPr>
          <p:cNvSpPr txBox="1"/>
          <p:nvPr/>
        </p:nvSpPr>
        <p:spPr>
          <a:xfrm>
            <a:off x="905164" y="5643418"/>
            <a:ext cx="681795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i="1" dirty="0"/>
              <a:t>Con fecha: 14/09/2023 ha salido una nueva versión </a:t>
            </a:r>
            <a:r>
              <a:rPr lang="es-ES" b="1" i="1" dirty="0">
                <a:sym typeface="Wingdings" panose="05000000000000000000" pitchFamily="2" charset="2"/>
              </a:rPr>
              <a:t> </a:t>
            </a:r>
            <a:r>
              <a:rPr lang="es-ES" b="1" i="1" dirty="0" err="1">
                <a:sym typeface="Wingdings" panose="05000000000000000000" pitchFamily="2" charset="2"/>
              </a:rPr>
              <a:t>PostGreSQL</a:t>
            </a:r>
            <a:r>
              <a:rPr lang="es-ES" b="1" i="1" dirty="0">
                <a:sym typeface="Wingdings" panose="05000000000000000000" pitchFamily="2" charset="2"/>
              </a:rPr>
              <a:t> 16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17963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E4EEA-4863-E71E-141F-C51B0E24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EF3C6-697C-50C3-9F29-E7B0EED2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0"/>
            <a:ext cx="10515600" cy="5301383"/>
          </a:xfrm>
        </p:spPr>
        <p:txBody>
          <a:bodyPr>
            <a:normAutofit/>
          </a:bodyPr>
          <a:lstStyle/>
          <a:p>
            <a:r>
              <a:rPr lang="es-ES" dirty="0"/>
              <a:t>Pertenece a la categoría de las Bases de Datos objeto-relacionales por incorporar clases y herencia.</a:t>
            </a:r>
          </a:p>
          <a:p>
            <a:r>
              <a:rPr lang="es-ES" dirty="0"/>
              <a:t>El código fuente de PostgreSQL está disponible bajo una licencia de código abierto: Licencia PostgreSQL. Esta licencia da la libertad de usar, modificar y distribuir PostgreSQL en cualquier forma, de código abierto o cerrado. </a:t>
            </a:r>
          </a:p>
          <a:p>
            <a:r>
              <a:rPr lang="es-ES" dirty="0"/>
              <a:t>Su desarrollo está dirigido por una comunidad de desarrolladores que trabajan de forma desinteresada, libre y/o apoyados por organizaciones comerciales. </a:t>
            </a:r>
          </a:p>
          <a:p>
            <a:r>
              <a:rPr lang="es-ES" dirty="0"/>
              <a:t>Dicha comunidad se denomina PGDG (PostgreSQL Global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).</a:t>
            </a:r>
          </a:p>
          <a:p>
            <a:r>
              <a:rPr lang="es-ES" dirty="0"/>
              <a:t>Preparada para gestionar grandes volúmenes de información.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56D368-C173-688B-E202-672A590B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00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ADD0-4E44-BE45-BD63-D75FFDB2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s-ES" dirty="0"/>
              <a:t>Características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843356-A581-1FE7-D400-399E3901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5282911"/>
          </a:xfrm>
        </p:spPr>
        <p:txBody>
          <a:bodyPr>
            <a:normAutofit/>
          </a:bodyPr>
          <a:lstStyle/>
          <a:p>
            <a:r>
              <a:rPr lang="es-ES" dirty="0"/>
              <a:t>Cumple el estándar SQL:1999 y la mayoría de las características de SQL:2011</a:t>
            </a:r>
          </a:p>
          <a:p>
            <a:r>
              <a:rPr lang="es-ES" dirty="0"/>
              <a:t>Maneja una amplia variedad de tipos nativos y operadores. Además, se pueden crear tipos propios de datos, que se pueden indexar.</a:t>
            </a:r>
          </a:p>
          <a:p>
            <a:r>
              <a:rPr lang="es-ES" dirty="0"/>
              <a:t>Soporta juegos de caracteres internacionales.</a:t>
            </a:r>
          </a:p>
          <a:p>
            <a:r>
              <a:rPr lang="es-ES" dirty="0"/>
              <a:t>Integridad transaccional, es 100% </a:t>
            </a:r>
          </a:p>
          <a:p>
            <a:r>
              <a:rPr lang="es-ES" b="1" dirty="0"/>
              <a:t>ACID</a:t>
            </a:r>
            <a:r>
              <a:rPr lang="es-ES" dirty="0"/>
              <a:t> (</a:t>
            </a:r>
            <a:r>
              <a:rPr lang="es-ES" dirty="0" err="1"/>
              <a:t>Atomicity</a:t>
            </a:r>
            <a:r>
              <a:rPr lang="es-ES" dirty="0"/>
              <a:t>, </a:t>
            </a:r>
            <a:r>
              <a:rPr lang="es-ES" dirty="0" err="1"/>
              <a:t>Consistency</a:t>
            </a:r>
            <a:r>
              <a:rPr lang="es-ES" dirty="0"/>
              <a:t>, </a:t>
            </a:r>
            <a:r>
              <a:rPr lang="es-ES" dirty="0" err="1"/>
              <a:t>Isolation</a:t>
            </a:r>
            <a:r>
              <a:rPr lang="es-ES" dirty="0"/>
              <a:t> and </a:t>
            </a:r>
            <a:r>
              <a:rPr lang="es-ES" dirty="0" err="1"/>
              <a:t>Durability</a:t>
            </a:r>
            <a:r>
              <a:rPr lang="es-ES" dirty="0"/>
              <a:t>(persistencia))</a:t>
            </a:r>
          </a:p>
          <a:p>
            <a:r>
              <a:rPr lang="es-ES" dirty="0"/>
              <a:t>Integridad de datos (claves primarias, claves ajenas, chequeo de restricciones, restricciones de unicidad, restricciones de no nulos).</a:t>
            </a:r>
          </a:p>
          <a:p>
            <a:r>
              <a:rPr lang="es-ES" dirty="0"/>
              <a:t> Soporte para transacciones distribuidas. </a:t>
            </a:r>
          </a:p>
          <a:p>
            <a:pPr lvl="1"/>
            <a:r>
              <a:rPr lang="es-ES" dirty="0"/>
              <a:t>Transacciones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Commit</a:t>
            </a:r>
            <a:r>
              <a:rPr lang="es-ES" dirty="0"/>
              <a:t> (2PC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B959EA-B4F3-35E3-742E-E46ADAE7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2324D-B7A1-0546-AB16-93E27272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s-ES" dirty="0"/>
              <a:t>Características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F4D71-DF47-6ED3-E43B-ADEAB74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4"/>
            <a:ext cx="10515600" cy="525549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Vistas, también con operaciones de actualización, y Vistas Materializadas (desde la versión 9.3)</a:t>
            </a:r>
          </a:p>
          <a:p>
            <a:r>
              <a:rPr lang="es-ES" dirty="0"/>
              <a:t>Tablas particionadas de forma nativa con sintaxis SQL propia desde la versión 10</a:t>
            </a:r>
          </a:p>
          <a:p>
            <a:r>
              <a:rPr lang="es-ES" dirty="0"/>
              <a:t> Muchos tipos de índices, incluidos índices de función. Soporta </a:t>
            </a:r>
            <a:r>
              <a:rPr lang="es-ES" dirty="0" err="1"/>
              <a:t>GiST</a:t>
            </a:r>
            <a:r>
              <a:rPr lang="es-ES" dirty="0"/>
              <a:t> (</a:t>
            </a:r>
            <a:r>
              <a:rPr lang="es-ES" dirty="0" err="1"/>
              <a:t>Generalized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) sistema de indexado con una amplia gama de diferentes algoritmos de clasificación y búsqueda (B-</a:t>
            </a:r>
            <a:r>
              <a:rPr lang="es-ES" dirty="0" err="1"/>
              <a:t>tree</a:t>
            </a:r>
            <a:r>
              <a:rPr lang="es-ES" dirty="0"/>
              <a:t>, B+-</a:t>
            </a:r>
            <a:r>
              <a:rPr lang="es-ES" dirty="0" err="1"/>
              <a:t>tree,R-tree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r>
              <a:rPr lang="es-ES" dirty="0"/>
              <a:t>Soporta </a:t>
            </a:r>
            <a:r>
              <a:rPr lang="es-ES" b="1" dirty="0" err="1"/>
              <a:t>OpenFTS</a:t>
            </a:r>
            <a:r>
              <a:rPr lang="es-ES" dirty="0"/>
              <a:t> (Open </a:t>
            </a:r>
            <a:r>
              <a:rPr lang="es-ES" dirty="0" err="1"/>
              <a:t>Source</a:t>
            </a:r>
            <a:r>
              <a:rPr lang="es-ES" dirty="0"/>
              <a:t> Full Text </a:t>
            </a:r>
            <a:r>
              <a:rPr lang="es-ES" dirty="0" err="1"/>
              <a:t>Search</a:t>
            </a:r>
            <a:r>
              <a:rPr lang="es-ES" dirty="0"/>
              <a:t>) que proporciona funciones para la indexación, clasificación y búsqueda de textos.</a:t>
            </a:r>
          </a:p>
          <a:p>
            <a:r>
              <a:rPr lang="es-ES" dirty="0"/>
              <a:t>Incluye soporte para objetos con información geográfica (</a:t>
            </a:r>
            <a:r>
              <a:rPr lang="es-ES" dirty="0">
                <a:hlinkClick r:id="rId2"/>
              </a:rPr>
              <a:t>http://postgis.net</a:t>
            </a:r>
            <a:r>
              <a:rPr lang="es-ES" dirty="0"/>
              <a:t>).</a:t>
            </a:r>
          </a:p>
          <a:p>
            <a:r>
              <a:rPr lang="es-ES" dirty="0"/>
              <a:t>Permite usar </a:t>
            </a:r>
            <a:r>
              <a:rPr lang="es-ES" dirty="0" err="1"/>
              <a:t>triggers</a:t>
            </a:r>
            <a:r>
              <a:rPr lang="es-ES" dirty="0"/>
              <a:t> y desde la versión 9.3 </a:t>
            </a:r>
            <a:r>
              <a:rPr lang="es-ES" dirty="0" err="1"/>
              <a:t>triggers</a:t>
            </a:r>
            <a:r>
              <a:rPr lang="es-ES" dirty="0"/>
              <a:t> de eventos.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08975B-148C-4ADE-FDCE-A46BFD3C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50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6FEAC-F6E5-CFEB-105F-2857FDF5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1711"/>
          </a:xfrm>
        </p:spPr>
        <p:txBody>
          <a:bodyPr/>
          <a:lstStyle/>
          <a:p>
            <a:r>
              <a:rPr lang="es-ES" dirty="0"/>
              <a:t>Características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F7976-3B70-E4E7-130D-EDD9F67E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521854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Soporta Funciones y Procedimientos almacenados. Además de un lenguaje propio llamado PL/</a:t>
            </a:r>
            <a:r>
              <a:rPr lang="es-ES" dirty="0" err="1"/>
              <a:t>PgSQL</a:t>
            </a:r>
            <a:r>
              <a:rPr lang="es-ES" dirty="0"/>
              <a:t>(similar al PL/SQL de </a:t>
            </a:r>
            <a:r>
              <a:rPr lang="es-ES" dirty="0" err="1"/>
              <a:t>oracle</a:t>
            </a:r>
            <a:r>
              <a:rPr lang="es-ES" dirty="0"/>
              <a:t>) pueden ser escritas en varios lenguajes: C, C++, Java, Perl, PHP, </a:t>
            </a:r>
            <a:r>
              <a:rPr lang="es-ES" dirty="0" err="1"/>
              <a:t>Python,Ruby</a:t>
            </a:r>
            <a:r>
              <a:rPr lang="es-ES" dirty="0"/>
              <a:t>, TCL, …</a:t>
            </a:r>
          </a:p>
          <a:p>
            <a:endParaRPr lang="es-ES" dirty="0"/>
          </a:p>
          <a:p>
            <a:r>
              <a:rPr lang="es-ES" dirty="0"/>
              <a:t>Las Funciones pueden devolver “filas" o “tablas”.</a:t>
            </a:r>
          </a:p>
          <a:p>
            <a:endParaRPr lang="es-ES" dirty="0"/>
          </a:p>
          <a:p>
            <a:r>
              <a:rPr lang="es-ES" dirty="0"/>
              <a:t>Alta concurrencia: utiliza un sistema denominado </a:t>
            </a:r>
            <a:r>
              <a:rPr lang="es-ES" b="1" dirty="0"/>
              <a:t>MVCC</a:t>
            </a:r>
            <a:r>
              <a:rPr lang="es-ES" dirty="0"/>
              <a:t> (Acceso concurrente </a:t>
            </a:r>
            <a:r>
              <a:rPr lang="es-ES" dirty="0" err="1"/>
              <a:t>multiversión</a:t>
            </a:r>
            <a:r>
              <a:rPr lang="es-ES" dirty="0"/>
              <a:t>, por sus siglas en inglés) PostgreSQL permite que mientras un proceso escribe en una tabla, otros accedan a la misma tabla sin necesidad de bloqueos. </a:t>
            </a:r>
          </a:p>
          <a:p>
            <a:endParaRPr lang="es-ES" dirty="0"/>
          </a:p>
          <a:p>
            <a:r>
              <a:rPr lang="es-ES" dirty="0"/>
              <a:t>Se puede ver un cuadro completo con sus características en base a la versión en:</a:t>
            </a:r>
          </a:p>
          <a:p>
            <a:pPr lvl="1"/>
            <a:r>
              <a:rPr lang="es-ES" dirty="0">
                <a:hlinkClick r:id="rId2"/>
              </a:rPr>
              <a:t>http://www.postgresql.org/about/featurematrix/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B64C3C-E8EE-FDDA-74D2-3C53F6F7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30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5618A-907A-82E7-D111-468A92F3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A599C-ACE8-A3BB-5CC1-50C06D79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/>
          </a:bodyPr>
          <a:lstStyle/>
          <a:p>
            <a:r>
              <a:rPr lang="es-ES" dirty="0"/>
              <a:t>El servidor PostgreSQL también puede incluir en sí mismo código escrito por el usuario mediante la carga dinámica. </a:t>
            </a:r>
          </a:p>
          <a:p>
            <a:endParaRPr lang="es-ES" dirty="0"/>
          </a:p>
          <a:p>
            <a:r>
              <a:rPr lang="es-ES" dirty="0"/>
              <a:t>El usuario puede especificar un archivo de código objeto; por ejemplo, una biblioteca compartida que implemente una nueva función o tipo y PostgreSQL lo cargará según sea necesario. </a:t>
            </a:r>
          </a:p>
          <a:p>
            <a:endParaRPr lang="es-ES" dirty="0"/>
          </a:p>
          <a:p>
            <a:r>
              <a:rPr lang="es-ES" dirty="0"/>
              <a:t>La capacidad de modificar su funcionamiento sobre la marcha lo hace especialmente adecuado para implementar rápidamente nuevas estructuras de almacenamiento y aplicaciones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D1908-8619-0E0D-6A0C-3DF00F4C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22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95C1B-E2DD-7E32-F0A2-AEF4AAC6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A53AA-2162-8E44-0CF5-8109327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172363"/>
          </a:xfrm>
        </p:spPr>
        <p:txBody>
          <a:bodyPr>
            <a:normAutofit/>
          </a:bodyPr>
          <a:lstStyle/>
          <a:p>
            <a:r>
              <a:rPr lang="es-ES" dirty="0"/>
              <a:t>Código abierto. </a:t>
            </a:r>
          </a:p>
          <a:p>
            <a:endParaRPr lang="es-ES" dirty="0"/>
          </a:p>
          <a:p>
            <a:r>
              <a:rPr lang="es-ES" dirty="0"/>
              <a:t>Corre en la mayoría de Sistemas Operativos:</a:t>
            </a:r>
          </a:p>
          <a:p>
            <a:pPr lvl="1"/>
            <a:r>
              <a:rPr lang="es-ES" dirty="0">
                <a:hlinkClick r:id="rId2"/>
              </a:rPr>
              <a:t>https://www.postgresql.org/download/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Cumple el estándar ANSI-SQL</a:t>
            </a:r>
          </a:p>
          <a:p>
            <a:endParaRPr lang="es-ES" dirty="0"/>
          </a:p>
          <a:p>
            <a:r>
              <a:rPr lang="es-ES" dirty="0"/>
              <a:t>Alta disponibilidad y Escalabilidad. </a:t>
            </a:r>
          </a:p>
          <a:p>
            <a:endParaRPr lang="es-ES" dirty="0"/>
          </a:p>
          <a:p>
            <a:r>
              <a:rPr lang="es-ES" dirty="0"/>
              <a:t>Varias herramientas también de código abierto que facilitan esto.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00DDB-A080-0840-A5E5-CCADD946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F3D2-DD11-4AAA-8BA8-546974B1FA7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952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929</Words>
  <Application>Microsoft Office PowerPoint</Application>
  <PresentationFormat>Panorámica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Introducción</vt:lpstr>
      <vt:lpstr>Historia</vt:lpstr>
      <vt:lpstr>Últimas versiones</vt:lpstr>
      <vt:lpstr>Características</vt:lpstr>
      <vt:lpstr>Características II</vt:lpstr>
      <vt:lpstr>Características III</vt:lpstr>
      <vt:lpstr>Características IV</vt:lpstr>
      <vt:lpstr>Características V</vt:lpstr>
      <vt:lpstr>Ventajas</vt:lpstr>
      <vt:lpstr>Resumen 1 de 2</vt:lpstr>
      <vt:lpstr>Resumen 2 de 2</vt:lpstr>
      <vt:lpstr>Programación / Desarrollo</vt:lpstr>
      <vt:lpstr>Lenguaje SQL 1 de 2</vt:lpstr>
      <vt:lpstr>Lenguaje SQL 2 de 2</vt:lpstr>
      <vt:lpstr>Restricciones en Bases de datos</vt:lpstr>
      <vt:lpstr>Arquitectura</vt:lpstr>
      <vt:lpstr>Arquitectura</vt:lpstr>
      <vt:lpstr>Arquitectura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Antonio Espín Herranz</dc:creator>
  <cp:lastModifiedBy>Antonio Espín Herranz</cp:lastModifiedBy>
  <cp:revision>20</cp:revision>
  <dcterms:created xsi:type="dcterms:W3CDTF">2023-10-02T17:18:52Z</dcterms:created>
  <dcterms:modified xsi:type="dcterms:W3CDTF">2023-10-21T15:18:05Z</dcterms:modified>
</cp:coreProperties>
</file>