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8" r:id="rId3"/>
    <p:sldId id="259" r:id="rId4"/>
    <p:sldId id="260" r:id="rId5"/>
    <p:sldId id="268" r:id="rId6"/>
    <p:sldId id="269" r:id="rId7"/>
    <p:sldId id="261" r:id="rId8"/>
    <p:sldId id="262" r:id="rId9"/>
    <p:sldId id="263" r:id="rId10"/>
    <p:sldId id="264" r:id="rId11"/>
    <p:sldId id="265" r:id="rId12"/>
    <p:sldId id="266" r:id="rId13"/>
    <p:sldId id="267" r:id="rId14"/>
    <p:sldId id="270" r:id="rId1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02240A-EDC5-4409-ABAD-E8CE97D5CB2A}" type="datetimeFigureOut">
              <a:rPr lang="es-ES" smtClean="0"/>
              <a:t>01/11/2023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606A4E-D5C1-4348-B5D3-42A20B18FCF1}" type="slidenum">
              <a:rPr lang="es-ES" smtClean="0"/>
              <a:t>‹Nº›</a:t>
            </a:fld>
            <a:endParaRPr lang="es-ES"/>
          </a:p>
        </p:txBody>
      </p:sp>
    </p:spTree>
    <p:extLst>
      <p:ext uri="{BB962C8B-B14F-4D97-AF65-F5344CB8AC3E}">
        <p14:creationId xmlns:p14="http://schemas.microsoft.com/office/powerpoint/2010/main" val="293450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559DAB-7F1C-E742-B7CD-D1CE8C7FD6B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5C5B2EDF-B723-803E-CFF2-0B12E9DF1F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84339A02-BBC3-8EB2-34B4-A8D4D816F254}"/>
              </a:ext>
            </a:extLst>
          </p:cNvPr>
          <p:cNvSpPr>
            <a:spLocks noGrp="1"/>
          </p:cNvSpPr>
          <p:nvPr>
            <p:ph type="dt" sz="half" idx="10"/>
          </p:nvPr>
        </p:nvSpPr>
        <p:spPr/>
        <p:txBody>
          <a:bodyPr/>
          <a:lstStyle/>
          <a:p>
            <a:fld id="{577202BF-CB46-4368-BBF2-4F166A1FC394}" type="datetime1">
              <a:rPr lang="es-ES" smtClean="0"/>
              <a:t>01/11/2023</a:t>
            </a:fld>
            <a:endParaRPr lang="es-ES"/>
          </a:p>
        </p:txBody>
      </p:sp>
      <p:sp>
        <p:nvSpPr>
          <p:cNvPr id="5" name="Marcador de pie de página 4">
            <a:extLst>
              <a:ext uri="{FF2B5EF4-FFF2-40B4-BE49-F238E27FC236}">
                <a16:creationId xmlns:a16="http://schemas.microsoft.com/office/drawing/2014/main" id="{1D57DA6A-A6A4-71FD-22BE-4FBE67424991}"/>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95F9CAE8-592F-BCF2-3264-DCF292B5BFB4}"/>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2639219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E0F721-77E7-F065-0B85-A2D7C76FF1E1}"/>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1AA822E8-19BF-AEEE-18F4-EED48E3CB4E5}"/>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65A1E70-FC00-8C40-CD62-2294DDFF4347}"/>
              </a:ext>
            </a:extLst>
          </p:cNvPr>
          <p:cNvSpPr>
            <a:spLocks noGrp="1"/>
          </p:cNvSpPr>
          <p:nvPr>
            <p:ph type="dt" sz="half" idx="10"/>
          </p:nvPr>
        </p:nvSpPr>
        <p:spPr/>
        <p:txBody>
          <a:bodyPr/>
          <a:lstStyle/>
          <a:p>
            <a:fld id="{B6C65753-99C7-46B1-86A4-CF208B5A1511}" type="datetime1">
              <a:rPr lang="es-ES" smtClean="0"/>
              <a:t>01/11/2023</a:t>
            </a:fld>
            <a:endParaRPr lang="es-ES"/>
          </a:p>
        </p:txBody>
      </p:sp>
      <p:sp>
        <p:nvSpPr>
          <p:cNvPr id="5" name="Marcador de pie de página 4">
            <a:extLst>
              <a:ext uri="{FF2B5EF4-FFF2-40B4-BE49-F238E27FC236}">
                <a16:creationId xmlns:a16="http://schemas.microsoft.com/office/drawing/2014/main" id="{511A95D8-2531-8917-6CCF-90C6F4C59ED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5EF9CC93-C9F5-D77C-968E-96108FC3782B}"/>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707687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DB18EB5-EAA9-ABD3-77D0-01F45551425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1676482-8802-848D-9264-940126E92AF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76879068-191C-0542-0687-1ECB5D5F9DDB}"/>
              </a:ext>
            </a:extLst>
          </p:cNvPr>
          <p:cNvSpPr>
            <a:spLocks noGrp="1"/>
          </p:cNvSpPr>
          <p:nvPr>
            <p:ph type="dt" sz="half" idx="10"/>
          </p:nvPr>
        </p:nvSpPr>
        <p:spPr/>
        <p:txBody>
          <a:bodyPr/>
          <a:lstStyle/>
          <a:p>
            <a:fld id="{899097D3-3C34-4A0E-9315-32CDF36B6214}" type="datetime1">
              <a:rPr lang="es-ES" smtClean="0"/>
              <a:t>01/11/2023</a:t>
            </a:fld>
            <a:endParaRPr lang="es-ES"/>
          </a:p>
        </p:txBody>
      </p:sp>
      <p:sp>
        <p:nvSpPr>
          <p:cNvPr id="5" name="Marcador de pie de página 4">
            <a:extLst>
              <a:ext uri="{FF2B5EF4-FFF2-40B4-BE49-F238E27FC236}">
                <a16:creationId xmlns:a16="http://schemas.microsoft.com/office/drawing/2014/main" id="{FD994BA9-E2AF-EE95-048B-811C667524E0}"/>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6CB171C-2F2C-6598-3DE6-49555CD1B2FA}"/>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100424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FD4234-9A3A-BDA5-4BF7-18995F272D6F}"/>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5A6ECD89-DD95-E9C6-3C74-870F782FB29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176121-6249-6748-2C42-D531BFE17DFC}"/>
              </a:ext>
            </a:extLst>
          </p:cNvPr>
          <p:cNvSpPr>
            <a:spLocks noGrp="1"/>
          </p:cNvSpPr>
          <p:nvPr>
            <p:ph type="dt" sz="half" idx="10"/>
          </p:nvPr>
        </p:nvSpPr>
        <p:spPr/>
        <p:txBody>
          <a:bodyPr/>
          <a:lstStyle/>
          <a:p>
            <a:fld id="{44EF0E57-BFE7-4551-9E63-84212259A851}" type="datetime1">
              <a:rPr lang="es-ES" smtClean="0"/>
              <a:t>01/11/2023</a:t>
            </a:fld>
            <a:endParaRPr lang="es-ES"/>
          </a:p>
        </p:txBody>
      </p:sp>
      <p:sp>
        <p:nvSpPr>
          <p:cNvPr id="5" name="Marcador de pie de página 4">
            <a:extLst>
              <a:ext uri="{FF2B5EF4-FFF2-40B4-BE49-F238E27FC236}">
                <a16:creationId xmlns:a16="http://schemas.microsoft.com/office/drawing/2014/main" id="{B873E8D4-144A-E4C2-BEA5-E6A357D1C717}"/>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4EFD0A00-BA69-E2E6-3A37-DEC7397C7BF8}"/>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54172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745682-0161-87A6-4FD1-82D2496E652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54B2F5A1-1246-DC9E-96AB-50E4554F03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93414068-3AB2-5BC9-0D2F-18A58EDB84A8}"/>
              </a:ext>
            </a:extLst>
          </p:cNvPr>
          <p:cNvSpPr>
            <a:spLocks noGrp="1"/>
          </p:cNvSpPr>
          <p:nvPr>
            <p:ph type="dt" sz="half" idx="10"/>
          </p:nvPr>
        </p:nvSpPr>
        <p:spPr/>
        <p:txBody>
          <a:bodyPr/>
          <a:lstStyle/>
          <a:p>
            <a:fld id="{D29B2FB3-4BF3-4910-897E-AAFE881C106C}" type="datetime1">
              <a:rPr lang="es-ES" smtClean="0"/>
              <a:t>01/11/2023</a:t>
            </a:fld>
            <a:endParaRPr lang="es-ES"/>
          </a:p>
        </p:txBody>
      </p:sp>
      <p:sp>
        <p:nvSpPr>
          <p:cNvPr id="5" name="Marcador de pie de página 4">
            <a:extLst>
              <a:ext uri="{FF2B5EF4-FFF2-40B4-BE49-F238E27FC236}">
                <a16:creationId xmlns:a16="http://schemas.microsoft.com/office/drawing/2014/main" id="{85B15F82-204A-26A3-D71B-A5E840D3A212}"/>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BE9E6B57-62DE-B46A-0659-2D9EC5D96C83}"/>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3563591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419A70-5600-4FB9-EF38-4CAA103E146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95B25766-4D34-9F35-BCD8-6F4C4460361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EBAB456D-940D-739C-4DEC-90647AE7334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2723341D-0547-6AF9-863D-75601CA261BF}"/>
              </a:ext>
            </a:extLst>
          </p:cNvPr>
          <p:cNvSpPr>
            <a:spLocks noGrp="1"/>
          </p:cNvSpPr>
          <p:nvPr>
            <p:ph type="dt" sz="half" idx="10"/>
          </p:nvPr>
        </p:nvSpPr>
        <p:spPr/>
        <p:txBody>
          <a:bodyPr/>
          <a:lstStyle/>
          <a:p>
            <a:fld id="{B8F382D4-D539-4D85-A3FA-3D775611C391}" type="datetime1">
              <a:rPr lang="es-ES" smtClean="0"/>
              <a:t>01/11/2023</a:t>
            </a:fld>
            <a:endParaRPr lang="es-ES"/>
          </a:p>
        </p:txBody>
      </p:sp>
      <p:sp>
        <p:nvSpPr>
          <p:cNvPr id="6" name="Marcador de pie de página 5">
            <a:extLst>
              <a:ext uri="{FF2B5EF4-FFF2-40B4-BE49-F238E27FC236}">
                <a16:creationId xmlns:a16="http://schemas.microsoft.com/office/drawing/2014/main" id="{D1DB1956-2C83-B66F-50BF-7D712A1C91D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97E78EE9-EF8B-BF18-2A43-69EAFE0C0D5B}"/>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1336543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149E5A-E34D-B480-CFF9-AACFF41C7185}"/>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5C13DA33-2412-04FD-8A10-8D83CC909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B5C43AA8-FE76-A4B9-5677-30D50141CB7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049F2687-D576-2965-EDEB-F1235C853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C33B0839-F8D3-0E36-A895-A05813C2499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DEC7D5DB-5B29-00E0-FDBF-2FE122008AB4}"/>
              </a:ext>
            </a:extLst>
          </p:cNvPr>
          <p:cNvSpPr>
            <a:spLocks noGrp="1"/>
          </p:cNvSpPr>
          <p:nvPr>
            <p:ph type="dt" sz="half" idx="10"/>
          </p:nvPr>
        </p:nvSpPr>
        <p:spPr/>
        <p:txBody>
          <a:bodyPr/>
          <a:lstStyle/>
          <a:p>
            <a:fld id="{9F58294A-E118-48D1-B298-F05365166233}" type="datetime1">
              <a:rPr lang="es-ES" smtClean="0"/>
              <a:t>01/11/2023</a:t>
            </a:fld>
            <a:endParaRPr lang="es-ES"/>
          </a:p>
        </p:txBody>
      </p:sp>
      <p:sp>
        <p:nvSpPr>
          <p:cNvPr id="8" name="Marcador de pie de página 7">
            <a:extLst>
              <a:ext uri="{FF2B5EF4-FFF2-40B4-BE49-F238E27FC236}">
                <a16:creationId xmlns:a16="http://schemas.microsoft.com/office/drawing/2014/main" id="{E4DED9BB-743C-F28F-4268-A65C1E08F653}"/>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56B833A1-CAB0-283B-57FF-A98AFFCC5FF6}"/>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2095453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83708D-7883-DF61-9BD1-8FECED5ECDF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9C24BBF8-E447-04F1-DEF5-26C5324481F1}"/>
              </a:ext>
            </a:extLst>
          </p:cNvPr>
          <p:cNvSpPr>
            <a:spLocks noGrp="1"/>
          </p:cNvSpPr>
          <p:nvPr>
            <p:ph type="dt" sz="half" idx="10"/>
          </p:nvPr>
        </p:nvSpPr>
        <p:spPr/>
        <p:txBody>
          <a:bodyPr/>
          <a:lstStyle/>
          <a:p>
            <a:fld id="{45C33AB6-2B1D-46EF-B5A0-2663455E4DFB}" type="datetime1">
              <a:rPr lang="es-ES" smtClean="0"/>
              <a:t>01/11/2023</a:t>
            </a:fld>
            <a:endParaRPr lang="es-ES"/>
          </a:p>
        </p:txBody>
      </p:sp>
      <p:sp>
        <p:nvSpPr>
          <p:cNvPr id="4" name="Marcador de pie de página 3">
            <a:extLst>
              <a:ext uri="{FF2B5EF4-FFF2-40B4-BE49-F238E27FC236}">
                <a16:creationId xmlns:a16="http://schemas.microsoft.com/office/drawing/2014/main" id="{A8FAC7AB-5045-7C7F-BAFE-1D5092535659}"/>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F503B406-4822-AF03-A2AD-09BBA85CFF5A}"/>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142082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593BD01-F779-69DB-D8DA-DA14AF954462}"/>
              </a:ext>
            </a:extLst>
          </p:cNvPr>
          <p:cNvSpPr>
            <a:spLocks noGrp="1"/>
          </p:cNvSpPr>
          <p:nvPr>
            <p:ph type="dt" sz="half" idx="10"/>
          </p:nvPr>
        </p:nvSpPr>
        <p:spPr/>
        <p:txBody>
          <a:bodyPr/>
          <a:lstStyle/>
          <a:p>
            <a:fld id="{7AD1271B-FB18-4041-B7BA-6D7B5344E51F}" type="datetime1">
              <a:rPr lang="es-ES" smtClean="0"/>
              <a:t>01/11/2023</a:t>
            </a:fld>
            <a:endParaRPr lang="es-ES"/>
          </a:p>
        </p:txBody>
      </p:sp>
      <p:sp>
        <p:nvSpPr>
          <p:cNvPr id="3" name="Marcador de pie de página 2">
            <a:extLst>
              <a:ext uri="{FF2B5EF4-FFF2-40B4-BE49-F238E27FC236}">
                <a16:creationId xmlns:a16="http://schemas.microsoft.com/office/drawing/2014/main" id="{D87E1065-0779-12F6-C732-08F5A61108CC}"/>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B571C2AE-9906-A3B8-180B-0F6EAAD7A730}"/>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34254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A5A488-2ED7-F455-DF01-50EA3F77907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4D32B61A-7A5E-CD87-A6D9-46901882C0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8A72E67B-3C3D-3CE8-4A4C-14FDF0D8F0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009D7A6-DB1C-159C-3E45-023AD8833E6C}"/>
              </a:ext>
            </a:extLst>
          </p:cNvPr>
          <p:cNvSpPr>
            <a:spLocks noGrp="1"/>
          </p:cNvSpPr>
          <p:nvPr>
            <p:ph type="dt" sz="half" idx="10"/>
          </p:nvPr>
        </p:nvSpPr>
        <p:spPr/>
        <p:txBody>
          <a:bodyPr/>
          <a:lstStyle/>
          <a:p>
            <a:fld id="{84DA09E0-B9B6-40DE-9ED3-F77B62E36FA5}" type="datetime1">
              <a:rPr lang="es-ES" smtClean="0"/>
              <a:t>01/11/2023</a:t>
            </a:fld>
            <a:endParaRPr lang="es-ES"/>
          </a:p>
        </p:txBody>
      </p:sp>
      <p:sp>
        <p:nvSpPr>
          <p:cNvPr id="6" name="Marcador de pie de página 5">
            <a:extLst>
              <a:ext uri="{FF2B5EF4-FFF2-40B4-BE49-F238E27FC236}">
                <a16:creationId xmlns:a16="http://schemas.microsoft.com/office/drawing/2014/main" id="{BED0CEDB-AD3A-4CC8-A3A3-D91024BA0214}"/>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A9BC332B-A7B0-D74F-BCCF-9A728D62FFD2}"/>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3812217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038A7C-29CF-2C90-CDEB-37EE61DC16F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98D9FF9-4864-F8AA-FFE0-0F047F2C5A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48886809-EAF0-F31E-52AC-D470EE06A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C4881D2-37E5-5257-9ECB-819888C6EFD7}"/>
              </a:ext>
            </a:extLst>
          </p:cNvPr>
          <p:cNvSpPr>
            <a:spLocks noGrp="1"/>
          </p:cNvSpPr>
          <p:nvPr>
            <p:ph type="dt" sz="half" idx="10"/>
          </p:nvPr>
        </p:nvSpPr>
        <p:spPr/>
        <p:txBody>
          <a:bodyPr/>
          <a:lstStyle/>
          <a:p>
            <a:fld id="{48CFC094-3087-4BE1-89C8-EACBEF4D0AB5}" type="datetime1">
              <a:rPr lang="es-ES" smtClean="0"/>
              <a:t>01/11/2023</a:t>
            </a:fld>
            <a:endParaRPr lang="es-ES"/>
          </a:p>
        </p:txBody>
      </p:sp>
      <p:sp>
        <p:nvSpPr>
          <p:cNvPr id="6" name="Marcador de pie de página 5">
            <a:extLst>
              <a:ext uri="{FF2B5EF4-FFF2-40B4-BE49-F238E27FC236}">
                <a16:creationId xmlns:a16="http://schemas.microsoft.com/office/drawing/2014/main" id="{2D28C994-AAE3-6EC5-C43E-EE66B4A92B06}"/>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7F77A827-E890-DBCA-296C-6B6717321B95}"/>
              </a:ext>
            </a:extLst>
          </p:cNvPr>
          <p:cNvSpPr>
            <a:spLocks noGrp="1"/>
          </p:cNvSpPr>
          <p:nvPr>
            <p:ph type="sldNum" sz="quarter" idx="12"/>
          </p:nvPr>
        </p:nvSpPr>
        <p:spPr/>
        <p:txBody>
          <a:bodyPr/>
          <a:lstStyle/>
          <a:p>
            <a:fld id="{7EB78D1C-0AD7-480C-9D0A-97D92933A576}" type="slidenum">
              <a:rPr lang="es-ES" smtClean="0"/>
              <a:t>‹Nº›</a:t>
            </a:fld>
            <a:endParaRPr lang="es-ES"/>
          </a:p>
        </p:txBody>
      </p:sp>
    </p:spTree>
    <p:extLst>
      <p:ext uri="{BB962C8B-B14F-4D97-AF65-F5344CB8AC3E}">
        <p14:creationId xmlns:p14="http://schemas.microsoft.com/office/powerpoint/2010/main" val="239501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B39E95A-01A1-B604-E909-3AC1C3706E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F16C8968-AE2A-1CC7-E090-98B8C0B59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09AD6529-759E-ADDF-81BF-276C66BB9C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858674-2CA2-4DB9-84F5-BFD6E0838EFC}" type="datetime1">
              <a:rPr lang="es-ES" smtClean="0"/>
              <a:t>01/11/2023</a:t>
            </a:fld>
            <a:endParaRPr lang="es-ES"/>
          </a:p>
        </p:txBody>
      </p:sp>
      <p:sp>
        <p:nvSpPr>
          <p:cNvPr id="5" name="Marcador de pie de página 4">
            <a:extLst>
              <a:ext uri="{FF2B5EF4-FFF2-40B4-BE49-F238E27FC236}">
                <a16:creationId xmlns:a16="http://schemas.microsoft.com/office/drawing/2014/main" id="{1B3506FE-A031-DF31-5385-EF648A9A9C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7AB5EC8B-86F6-4620-1EDF-A472424DBA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78D1C-0AD7-480C-9D0A-97D92933A576}" type="slidenum">
              <a:rPr lang="es-ES" smtClean="0"/>
              <a:t>‹Nº›</a:t>
            </a:fld>
            <a:endParaRPr lang="es-ES"/>
          </a:p>
        </p:txBody>
      </p:sp>
    </p:spTree>
    <p:extLst>
      <p:ext uri="{BB962C8B-B14F-4D97-AF65-F5344CB8AC3E}">
        <p14:creationId xmlns:p14="http://schemas.microsoft.com/office/powerpoint/2010/main" val="456901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postgresql.org/docs/current/plpgsql-transaction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12CE05-1CB5-5D87-8DAE-D6775E810B78}"/>
              </a:ext>
            </a:extLst>
          </p:cNvPr>
          <p:cNvSpPr>
            <a:spLocks noGrp="1"/>
          </p:cNvSpPr>
          <p:nvPr>
            <p:ph type="ctrTitle"/>
          </p:nvPr>
        </p:nvSpPr>
        <p:spPr/>
        <p:txBody>
          <a:bodyPr/>
          <a:lstStyle/>
          <a:p>
            <a:r>
              <a:rPr lang="es-ES" b="1" dirty="0"/>
              <a:t>Transacciones</a:t>
            </a:r>
          </a:p>
        </p:txBody>
      </p:sp>
      <p:sp>
        <p:nvSpPr>
          <p:cNvPr id="3" name="Subtítulo 2">
            <a:extLst>
              <a:ext uri="{FF2B5EF4-FFF2-40B4-BE49-F238E27FC236}">
                <a16:creationId xmlns:a16="http://schemas.microsoft.com/office/drawing/2014/main" id="{0C2CCD5B-0272-1D4A-A7B2-186D45CBA7DB}"/>
              </a:ext>
            </a:extLst>
          </p:cNvPr>
          <p:cNvSpPr>
            <a:spLocks noGrp="1"/>
          </p:cNvSpPr>
          <p:nvPr>
            <p:ph type="subTitle" idx="1"/>
          </p:nvPr>
        </p:nvSpPr>
        <p:spPr/>
        <p:txBody>
          <a:bodyPr/>
          <a:lstStyle/>
          <a:p>
            <a:r>
              <a:rPr lang="es-ES" dirty="0"/>
              <a:t>Antonio Espín Herranz</a:t>
            </a:r>
          </a:p>
        </p:txBody>
      </p:sp>
    </p:spTree>
    <p:extLst>
      <p:ext uri="{BB962C8B-B14F-4D97-AF65-F5344CB8AC3E}">
        <p14:creationId xmlns:p14="http://schemas.microsoft.com/office/powerpoint/2010/main" val="381246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6040A9-0416-ECED-EA81-5EC57941528F}"/>
              </a:ext>
            </a:extLst>
          </p:cNvPr>
          <p:cNvSpPr>
            <a:spLocks noGrp="1"/>
          </p:cNvSpPr>
          <p:nvPr>
            <p:ph type="title"/>
          </p:nvPr>
        </p:nvSpPr>
        <p:spPr/>
        <p:txBody>
          <a:bodyPr/>
          <a:lstStyle/>
          <a:p>
            <a:r>
              <a:rPr lang="es-ES" dirty="0"/>
              <a:t>Transacciones en procedimientos almacenados</a:t>
            </a:r>
          </a:p>
        </p:txBody>
      </p:sp>
      <p:sp>
        <p:nvSpPr>
          <p:cNvPr id="3" name="Marcador de contenido 2">
            <a:extLst>
              <a:ext uri="{FF2B5EF4-FFF2-40B4-BE49-F238E27FC236}">
                <a16:creationId xmlns:a16="http://schemas.microsoft.com/office/drawing/2014/main" id="{19E1F286-2B3A-E89D-3B9D-7A113382B7F5}"/>
              </a:ext>
            </a:extLst>
          </p:cNvPr>
          <p:cNvSpPr>
            <a:spLocks noGrp="1"/>
          </p:cNvSpPr>
          <p:nvPr>
            <p:ph idx="1"/>
          </p:nvPr>
        </p:nvSpPr>
        <p:spPr/>
        <p:txBody>
          <a:bodyPr/>
          <a:lstStyle/>
          <a:p>
            <a:r>
              <a:rPr lang="es-ES" dirty="0"/>
              <a:t>Dentro de un procedimiento almacenado que hemos llamado con </a:t>
            </a:r>
            <a:r>
              <a:rPr lang="es-ES" b="1" dirty="0"/>
              <a:t>CALL</a:t>
            </a:r>
            <a:r>
              <a:rPr lang="es-ES" dirty="0"/>
              <a:t>. </a:t>
            </a:r>
          </a:p>
          <a:p>
            <a:endParaRPr lang="es-ES" dirty="0"/>
          </a:p>
          <a:p>
            <a:r>
              <a:rPr lang="es-ES" dirty="0"/>
              <a:t>Cuando finalizamos una transacción con </a:t>
            </a:r>
            <a:r>
              <a:rPr lang="es-ES" dirty="0" err="1"/>
              <a:t>commit</a:t>
            </a:r>
            <a:r>
              <a:rPr lang="es-ES" dirty="0"/>
              <a:t> o </a:t>
            </a:r>
            <a:r>
              <a:rPr lang="es-ES" dirty="0" err="1"/>
              <a:t>rollback</a:t>
            </a:r>
            <a:r>
              <a:rPr lang="es-ES" dirty="0"/>
              <a:t> automáticamente se inicia otra sin tener una instrucción que sea </a:t>
            </a:r>
            <a:r>
              <a:rPr lang="es-ES" dirty="0" err="1"/>
              <a:t>start</a:t>
            </a:r>
            <a:r>
              <a:rPr lang="es-ES" dirty="0"/>
              <a:t> </a:t>
            </a:r>
            <a:r>
              <a:rPr lang="es-ES" dirty="0" err="1"/>
              <a:t>transaction</a:t>
            </a:r>
            <a:r>
              <a:rPr lang="es-ES" dirty="0"/>
              <a:t>.</a:t>
            </a:r>
          </a:p>
          <a:p>
            <a:endParaRPr lang="es-ES" dirty="0"/>
          </a:p>
        </p:txBody>
      </p:sp>
      <p:sp>
        <p:nvSpPr>
          <p:cNvPr id="4" name="Marcador de número de diapositiva 3">
            <a:extLst>
              <a:ext uri="{FF2B5EF4-FFF2-40B4-BE49-F238E27FC236}">
                <a16:creationId xmlns:a16="http://schemas.microsoft.com/office/drawing/2014/main" id="{726C3309-E0C2-816F-2227-973AEF11CF4B}"/>
              </a:ext>
            </a:extLst>
          </p:cNvPr>
          <p:cNvSpPr>
            <a:spLocks noGrp="1"/>
          </p:cNvSpPr>
          <p:nvPr>
            <p:ph type="sldNum" sz="quarter" idx="12"/>
          </p:nvPr>
        </p:nvSpPr>
        <p:spPr/>
        <p:txBody>
          <a:bodyPr/>
          <a:lstStyle/>
          <a:p>
            <a:fld id="{7EB78D1C-0AD7-480C-9D0A-97D92933A576}" type="slidenum">
              <a:rPr lang="es-ES" smtClean="0"/>
              <a:t>10</a:t>
            </a:fld>
            <a:endParaRPr lang="es-ES"/>
          </a:p>
        </p:txBody>
      </p:sp>
    </p:spTree>
    <p:extLst>
      <p:ext uri="{BB962C8B-B14F-4D97-AF65-F5344CB8AC3E}">
        <p14:creationId xmlns:p14="http://schemas.microsoft.com/office/powerpoint/2010/main" val="113281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ACE3EF-13D7-AB68-3356-1C913E6CA2D5}"/>
              </a:ext>
            </a:extLst>
          </p:cNvPr>
          <p:cNvSpPr>
            <a:spLocks noGrp="1"/>
          </p:cNvSpPr>
          <p:nvPr>
            <p:ph type="title"/>
          </p:nvPr>
        </p:nvSpPr>
        <p:spPr>
          <a:xfrm>
            <a:off x="838200" y="365126"/>
            <a:ext cx="10515600" cy="710640"/>
          </a:xfrm>
        </p:spPr>
        <p:txBody>
          <a:bodyPr/>
          <a:lstStyle/>
          <a:p>
            <a:r>
              <a:rPr lang="es-ES" dirty="0"/>
              <a:t>Ejemplo</a:t>
            </a:r>
          </a:p>
        </p:txBody>
      </p:sp>
      <p:sp>
        <p:nvSpPr>
          <p:cNvPr id="3" name="Marcador de contenido 2">
            <a:extLst>
              <a:ext uri="{FF2B5EF4-FFF2-40B4-BE49-F238E27FC236}">
                <a16:creationId xmlns:a16="http://schemas.microsoft.com/office/drawing/2014/main" id="{3911AF37-E49D-8301-93F3-D1D0CCDF1222}"/>
              </a:ext>
            </a:extLst>
          </p:cNvPr>
          <p:cNvSpPr>
            <a:spLocks noGrp="1"/>
          </p:cNvSpPr>
          <p:nvPr>
            <p:ph idx="1"/>
          </p:nvPr>
        </p:nvSpPr>
        <p:spPr>
          <a:xfrm>
            <a:off x="838200" y="1344706"/>
            <a:ext cx="10515600" cy="5217459"/>
          </a:xfrm>
        </p:spPr>
        <p:txBody>
          <a:bodyPr>
            <a:normAutofit fontScale="62500" lnSpcReduction="20000"/>
          </a:bodyPr>
          <a:lstStyle/>
          <a:p>
            <a:pPr marL="0" indent="0">
              <a:buNone/>
            </a:pPr>
            <a:r>
              <a:rPr lang="en-US" dirty="0"/>
              <a:t>CREATE PROCEDURE transaction_test1()</a:t>
            </a:r>
          </a:p>
          <a:p>
            <a:pPr marL="0" indent="0">
              <a:buNone/>
            </a:pPr>
            <a:r>
              <a:rPr lang="en-US" dirty="0"/>
              <a:t>LANGUAGE </a:t>
            </a:r>
            <a:r>
              <a:rPr lang="en-US" dirty="0" err="1"/>
              <a:t>plpgsql</a:t>
            </a:r>
            <a:endParaRPr lang="en-US" dirty="0"/>
          </a:p>
          <a:p>
            <a:pPr marL="0" indent="0">
              <a:buNone/>
            </a:pPr>
            <a:r>
              <a:rPr lang="en-US" dirty="0"/>
              <a:t>AS $$</a:t>
            </a:r>
          </a:p>
          <a:p>
            <a:pPr marL="0" indent="0">
              <a:buNone/>
            </a:pPr>
            <a:r>
              <a:rPr lang="en-US" dirty="0"/>
              <a:t>BEGIN</a:t>
            </a:r>
          </a:p>
          <a:p>
            <a:pPr marL="0" indent="0">
              <a:buNone/>
            </a:pPr>
            <a:r>
              <a:rPr lang="en-US" dirty="0"/>
              <a:t>    FOR </a:t>
            </a:r>
            <a:r>
              <a:rPr lang="en-US" dirty="0" err="1"/>
              <a:t>i</a:t>
            </a:r>
            <a:r>
              <a:rPr lang="en-US" dirty="0"/>
              <a:t> IN 0..9 LOOP</a:t>
            </a:r>
          </a:p>
          <a:p>
            <a:pPr marL="0" indent="0">
              <a:buNone/>
            </a:pPr>
            <a:r>
              <a:rPr lang="en-US" dirty="0"/>
              <a:t>        INSERT INTO test1 (a) VALUES (</a:t>
            </a:r>
            <a:r>
              <a:rPr lang="en-US" dirty="0" err="1"/>
              <a:t>i</a:t>
            </a:r>
            <a:r>
              <a:rPr lang="en-US" dirty="0"/>
              <a:t>);</a:t>
            </a:r>
          </a:p>
          <a:p>
            <a:pPr marL="0" indent="0">
              <a:buNone/>
            </a:pPr>
            <a:r>
              <a:rPr lang="en-US" dirty="0"/>
              <a:t>        IF </a:t>
            </a:r>
            <a:r>
              <a:rPr lang="en-US" dirty="0" err="1"/>
              <a:t>i</a:t>
            </a:r>
            <a:r>
              <a:rPr lang="en-US" dirty="0"/>
              <a:t> % 2 = 0 THEN</a:t>
            </a:r>
          </a:p>
          <a:p>
            <a:pPr marL="0" indent="0">
              <a:buNone/>
            </a:pPr>
            <a:r>
              <a:rPr lang="en-US" dirty="0"/>
              <a:t>            </a:t>
            </a:r>
            <a:r>
              <a:rPr lang="en-US" b="1" dirty="0"/>
              <a:t>COMMIT</a:t>
            </a:r>
            <a:r>
              <a:rPr lang="en-US" dirty="0"/>
              <a:t>;</a:t>
            </a:r>
          </a:p>
          <a:p>
            <a:pPr marL="0" indent="0">
              <a:buNone/>
            </a:pPr>
            <a:r>
              <a:rPr lang="en-US" dirty="0"/>
              <a:t>        ELSE</a:t>
            </a:r>
          </a:p>
          <a:p>
            <a:pPr marL="0" indent="0">
              <a:buNone/>
            </a:pPr>
            <a:r>
              <a:rPr lang="en-US" dirty="0"/>
              <a:t>            </a:t>
            </a:r>
            <a:r>
              <a:rPr lang="en-US" b="1" dirty="0"/>
              <a:t>ROLLBACK</a:t>
            </a:r>
            <a:r>
              <a:rPr lang="en-US" dirty="0"/>
              <a:t>;</a:t>
            </a:r>
          </a:p>
          <a:p>
            <a:pPr marL="0" indent="0">
              <a:buNone/>
            </a:pPr>
            <a:r>
              <a:rPr lang="en-US" dirty="0"/>
              <a:t>        END IF;</a:t>
            </a:r>
          </a:p>
          <a:p>
            <a:pPr marL="0" indent="0">
              <a:buNone/>
            </a:pPr>
            <a:r>
              <a:rPr lang="en-US" dirty="0"/>
              <a:t>    END LOOP;</a:t>
            </a:r>
          </a:p>
          <a:p>
            <a:pPr marL="0" indent="0">
              <a:buNone/>
            </a:pPr>
            <a:r>
              <a:rPr lang="en-US" dirty="0"/>
              <a:t>END;</a:t>
            </a:r>
          </a:p>
          <a:p>
            <a:pPr marL="0" indent="0">
              <a:buNone/>
            </a:pPr>
            <a:r>
              <a:rPr lang="en-US" dirty="0"/>
              <a:t>$$;</a:t>
            </a:r>
          </a:p>
          <a:p>
            <a:pPr marL="0" indent="0">
              <a:buNone/>
            </a:pPr>
            <a:endParaRPr lang="en-US" dirty="0"/>
          </a:p>
          <a:p>
            <a:pPr marL="0" indent="0">
              <a:buNone/>
            </a:pPr>
            <a:r>
              <a:rPr lang="en-US" dirty="0"/>
              <a:t>CALL transaction_test1();</a:t>
            </a:r>
            <a:endParaRPr lang="es-ES" dirty="0"/>
          </a:p>
        </p:txBody>
      </p:sp>
      <p:sp>
        <p:nvSpPr>
          <p:cNvPr id="4" name="Marcador de número de diapositiva 3">
            <a:extLst>
              <a:ext uri="{FF2B5EF4-FFF2-40B4-BE49-F238E27FC236}">
                <a16:creationId xmlns:a16="http://schemas.microsoft.com/office/drawing/2014/main" id="{218A4318-2451-8F14-247D-D948418A1C20}"/>
              </a:ext>
            </a:extLst>
          </p:cNvPr>
          <p:cNvSpPr>
            <a:spLocks noGrp="1"/>
          </p:cNvSpPr>
          <p:nvPr>
            <p:ph type="sldNum" sz="quarter" idx="12"/>
          </p:nvPr>
        </p:nvSpPr>
        <p:spPr/>
        <p:txBody>
          <a:bodyPr/>
          <a:lstStyle/>
          <a:p>
            <a:fld id="{7EB78D1C-0AD7-480C-9D0A-97D92933A576}" type="slidenum">
              <a:rPr lang="es-ES" smtClean="0"/>
              <a:t>11</a:t>
            </a:fld>
            <a:endParaRPr lang="es-ES"/>
          </a:p>
        </p:txBody>
      </p:sp>
    </p:spTree>
    <p:extLst>
      <p:ext uri="{BB962C8B-B14F-4D97-AF65-F5344CB8AC3E}">
        <p14:creationId xmlns:p14="http://schemas.microsoft.com/office/powerpoint/2010/main" val="960678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C9814-23EB-1F09-3462-41C95B67EA7E}"/>
              </a:ext>
            </a:extLst>
          </p:cNvPr>
          <p:cNvSpPr>
            <a:spLocks noGrp="1"/>
          </p:cNvSpPr>
          <p:nvPr>
            <p:ph type="title"/>
          </p:nvPr>
        </p:nvSpPr>
        <p:spPr/>
        <p:txBody>
          <a:bodyPr/>
          <a:lstStyle/>
          <a:p>
            <a:r>
              <a:rPr lang="es-ES" dirty="0"/>
              <a:t>Ejemplo 2</a:t>
            </a:r>
          </a:p>
        </p:txBody>
      </p:sp>
      <p:sp>
        <p:nvSpPr>
          <p:cNvPr id="3" name="Marcador de contenido 2">
            <a:extLst>
              <a:ext uri="{FF2B5EF4-FFF2-40B4-BE49-F238E27FC236}">
                <a16:creationId xmlns:a16="http://schemas.microsoft.com/office/drawing/2014/main" id="{1EB7FABB-C6F9-F271-B10B-DF5F092D0253}"/>
              </a:ext>
            </a:extLst>
          </p:cNvPr>
          <p:cNvSpPr>
            <a:spLocks noGrp="1"/>
          </p:cNvSpPr>
          <p:nvPr>
            <p:ph idx="1"/>
          </p:nvPr>
        </p:nvSpPr>
        <p:spPr/>
        <p:txBody>
          <a:bodyPr>
            <a:normAutofit fontScale="55000" lnSpcReduction="20000"/>
          </a:bodyPr>
          <a:lstStyle/>
          <a:p>
            <a:pPr marL="0" indent="0">
              <a:buNone/>
            </a:pPr>
            <a:r>
              <a:rPr lang="en-US" dirty="0"/>
              <a:t>CREATE PROCEDURE transaction_test2()</a:t>
            </a:r>
          </a:p>
          <a:p>
            <a:pPr marL="0" indent="0">
              <a:buNone/>
            </a:pPr>
            <a:r>
              <a:rPr lang="en-US" dirty="0"/>
              <a:t>LANGUAGE </a:t>
            </a:r>
            <a:r>
              <a:rPr lang="en-US" dirty="0" err="1"/>
              <a:t>plpgsql</a:t>
            </a:r>
            <a:endParaRPr lang="en-US" dirty="0"/>
          </a:p>
          <a:p>
            <a:pPr marL="0" indent="0">
              <a:buNone/>
            </a:pPr>
            <a:r>
              <a:rPr lang="en-US" dirty="0"/>
              <a:t>AS $$</a:t>
            </a:r>
          </a:p>
          <a:p>
            <a:pPr marL="0" indent="0">
              <a:buNone/>
            </a:pPr>
            <a:r>
              <a:rPr lang="en-US" dirty="0"/>
              <a:t>DECLARE</a:t>
            </a:r>
          </a:p>
          <a:p>
            <a:pPr marL="0" indent="0">
              <a:buNone/>
            </a:pPr>
            <a:r>
              <a:rPr lang="en-US" dirty="0"/>
              <a:t>    r RECORD;</a:t>
            </a:r>
          </a:p>
          <a:p>
            <a:pPr marL="0" indent="0">
              <a:buNone/>
            </a:pPr>
            <a:r>
              <a:rPr lang="en-US" dirty="0"/>
              <a:t>BEGIN</a:t>
            </a:r>
          </a:p>
          <a:p>
            <a:pPr marL="0" indent="0">
              <a:buNone/>
            </a:pPr>
            <a:r>
              <a:rPr lang="en-US" dirty="0"/>
              <a:t>    FOR r IN SELECT * FROM test2 ORDER BY x LOOP</a:t>
            </a:r>
          </a:p>
          <a:p>
            <a:pPr marL="0" indent="0">
              <a:buNone/>
            </a:pPr>
            <a:r>
              <a:rPr lang="en-US" dirty="0"/>
              <a:t>        INSERT INTO test1 (a) VALUES (</a:t>
            </a:r>
            <a:r>
              <a:rPr lang="en-US" dirty="0" err="1"/>
              <a:t>r.x</a:t>
            </a:r>
            <a:r>
              <a:rPr lang="en-US" dirty="0"/>
              <a:t>);</a:t>
            </a:r>
          </a:p>
          <a:p>
            <a:pPr marL="0" indent="0">
              <a:buNone/>
            </a:pPr>
            <a:r>
              <a:rPr lang="en-US" dirty="0"/>
              <a:t>        </a:t>
            </a:r>
            <a:r>
              <a:rPr lang="en-US" b="1" dirty="0"/>
              <a:t>COMMIT</a:t>
            </a:r>
            <a:r>
              <a:rPr lang="en-US" dirty="0"/>
              <a:t>;</a:t>
            </a:r>
          </a:p>
          <a:p>
            <a:pPr marL="0" indent="0">
              <a:buNone/>
            </a:pPr>
            <a:r>
              <a:rPr lang="en-US" dirty="0"/>
              <a:t>    END LOOP;</a:t>
            </a:r>
          </a:p>
          <a:p>
            <a:pPr marL="0" indent="0">
              <a:buNone/>
            </a:pPr>
            <a:r>
              <a:rPr lang="en-US" dirty="0"/>
              <a:t>END;</a:t>
            </a:r>
          </a:p>
          <a:p>
            <a:pPr marL="0" indent="0">
              <a:buNone/>
            </a:pPr>
            <a:r>
              <a:rPr lang="en-US" dirty="0"/>
              <a:t>$$;</a:t>
            </a:r>
          </a:p>
          <a:p>
            <a:pPr marL="0" indent="0">
              <a:buNone/>
            </a:pPr>
            <a:endParaRPr lang="en-US" dirty="0"/>
          </a:p>
          <a:p>
            <a:pPr marL="0" indent="0">
              <a:buNone/>
            </a:pPr>
            <a:r>
              <a:rPr lang="en-US" dirty="0"/>
              <a:t>CALL transaction_test2();</a:t>
            </a:r>
            <a:endParaRPr lang="es-ES" dirty="0"/>
          </a:p>
        </p:txBody>
      </p:sp>
      <p:sp>
        <p:nvSpPr>
          <p:cNvPr id="4" name="Marcador de número de diapositiva 3">
            <a:extLst>
              <a:ext uri="{FF2B5EF4-FFF2-40B4-BE49-F238E27FC236}">
                <a16:creationId xmlns:a16="http://schemas.microsoft.com/office/drawing/2014/main" id="{E72E1CBA-2528-5368-2FF4-412D9B67FE78}"/>
              </a:ext>
            </a:extLst>
          </p:cNvPr>
          <p:cNvSpPr>
            <a:spLocks noGrp="1"/>
          </p:cNvSpPr>
          <p:nvPr>
            <p:ph type="sldNum" sz="quarter" idx="12"/>
          </p:nvPr>
        </p:nvSpPr>
        <p:spPr/>
        <p:txBody>
          <a:bodyPr/>
          <a:lstStyle/>
          <a:p>
            <a:fld id="{7EB78D1C-0AD7-480C-9D0A-97D92933A576}" type="slidenum">
              <a:rPr lang="es-ES" smtClean="0"/>
              <a:t>12</a:t>
            </a:fld>
            <a:endParaRPr lang="es-ES"/>
          </a:p>
        </p:txBody>
      </p:sp>
    </p:spTree>
    <p:extLst>
      <p:ext uri="{BB962C8B-B14F-4D97-AF65-F5344CB8AC3E}">
        <p14:creationId xmlns:p14="http://schemas.microsoft.com/office/powerpoint/2010/main" val="2904419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01DB01-A8FD-3E54-AF35-E01E23381EAB}"/>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64C4B1DD-64DF-9DA7-2E40-66F633F14301}"/>
              </a:ext>
            </a:extLst>
          </p:cNvPr>
          <p:cNvSpPr>
            <a:spLocks noGrp="1"/>
          </p:cNvSpPr>
          <p:nvPr>
            <p:ph idx="1"/>
          </p:nvPr>
        </p:nvSpPr>
        <p:spPr>
          <a:xfrm>
            <a:off x="838200" y="1825625"/>
            <a:ext cx="10515600" cy="4667250"/>
          </a:xfrm>
        </p:spPr>
        <p:txBody>
          <a:bodyPr>
            <a:normAutofit fontScale="92500" lnSpcReduction="10000"/>
          </a:bodyPr>
          <a:lstStyle/>
          <a:p>
            <a:r>
              <a:rPr lang="es-ES" dirty="0"/>
              <a:t>Normalmente, los cursores se cierran automáticamente al confirmar la transacción. </a:t>
            </a:r>
          </a:p>
          <a:p>
            <a:endParaRPr lang="es-ES" dirty="0"/>
          </a:p>
          <a:p>
            <a:r>
              <a:rPr lang="es-ES" dirty="0"/>
              <a:t>Sin embargo, un cursor creado como parte de un bucle se convierte automáticamente en un cursor que se puede sostener mediante el primer COMMIT o ROLLBACK. </a:t>
            </a:r>
          </a:p>
          <a:p>
            <a:endParaRPr lang="es-ES" dirty="0"/>
          </a:p>
          <a:p>
            <a:r>
              <a:rPr lang="es-ES" dirty="0"/>
              <a:t>Eso significa que el cursor se evalúa completamente en la primera fila COMMIT o ROLLBACK en lugar de fila por fila. </a:t>
            </a:r>
          </a:p>
          <a:p>
            <a:endParaRPr lang="es-ES" dirty="0"/>
          </a:p>
          <a:p>
            <a:r>
              <a:rPr lang="es-ES" dirty="0"/>
              <a:t>El cursor aún se elimina automáticamente después del bucle, por lo que es prácticamente invisible para el usuario.</a:t>
            </a:r>
          </a:p>
        </p:txBody>
      </p:sp>
      <p:sp>
        <p:nvSpPr>
          <p:cNvPr id="4" name="Marcador de número de diapositiva 3">
            <a:extLst>
              <a:ext uri="{FF2B5EF4-FFF2-40B4-BE49-F238E27FC236}">
                <a16:creationId xmlns:a16="http://schemas.microsoft.com/office/drawing/2014/main" id="{DDE3D679-3D4A-16BC-49EF-99CD3DE260F8}"/>
              </a:ext>
            </a:extLst>
          </p:cNvPr>
          <p:cNvSpPr>
            <a:spLocks noGrp="1"/>
          </p:cNvSpPr>
          <p:nvPr>
            <p:ph type="sldNum" sz="quarter" idx="12"/>
          </p:nvPr>
        </p:nvSpPr>
        <p:spPr/>
        <p:txBody>
          <a:bodyPr/>
          <a:lstStyle/>
          <a:p>
            <a:fld id="{7EB78D1C-0AD7-480C-9D0A-97D92933A576}" type="slidenum">
              <a:rPr lang="es-ES" smtClean="0"/>
              <a:t>13</a:t>
            </a:fld>
            <a:endParaRPr lang="es-ES"/>
          </a:p>
        </p:txBody>
      </p:sp>
    </p:spTree>
    <p:extLst>
      <p:ext uri="{BB962C8B-B14F-4D97-AF65-F5344CB8AC3E}">
        <p14:creationId xmlns:p14="http://schemas.microsoft.com/office/powerpoint/2010/main" val="318489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BC58A-CDEF-D98F-84BD-AC9CC744EB1E}"/>
              </a:ext>
            </a:extLst>
          </p:cNvPr>
          <p:cNvSpPr>
            <a:spLocks noGrp="1"/>
          </p:cNvSpPr>
          <p:nvPr>
            <p:ph type="title"/>
          </p:nvPr>
        </p:nvSpPr>
        <p:spPr/>
        <p:txBody>
          <a:bodyPr/>
          <a:lstStyle/>
          <a:p>
            <a:r>
              <a:rPr lang="es-ES" dirty="0"/>
              <a:t>Enlaces</a:t>
            </a:r>
          </a:p>
        </p:txBody>
      </p:sp>
      <p:sp>
        <p:nvSpPr>
          <p:cNvPr id="3" name="Marcador de contenido 2">
            <a:extLst>
              <a:ext uri="{FF2B5EF4-FFF2-40B4-BE49-F238E27FC236}">
                <a16:creationId xmlns:a16="http://schemas.microsoft.com/office/drawing/2014/main" id="{4144A208-E566-462E-CDBA-9C23CB1BED7B}"/>
              </a:ext>
            </a:extLst>
          </p:cNvPr>
          <p:cNvSpPr>
            <a:spLocks noGrp="1"/>
          </p:cNvSpPr>
          <p:nvPr>
            <p:ph idx="1"/>
          </p:nvPr>
        </p:nvSpPr>
        <p:spPr/>
        <p:txBody>
          <a:bodyPr/>
          <a:lstStyle/>
          <a:p>
            <a:r>
              <a:rPr lang="es-ES" dirty="0">
                <a:hlinkClick r:id="rId2"/>
              </a:rPr>
              <a:t>https://www.postgresql.org/docs/current/plpgsql-transactions.html</a:t>
            </a:r>
            <a:endParaRPr lang="es-ES" dirty="0"/>
          </a:p>
          <a:p>
            <a:endParaRPr lang="es-ES" dirty="0"/>
          </a:p>
        </p:txBody>
      </p:sp>
      <p:sp>
        <p:nvSpPr>
          <p:cNvPr id="4" name="Marcador de número de diapositiva 3">
            <a:extLst>
              <a:ext uri="{FF2B5EF4-FFF2-40B4-BE49-F238E27FC236}">
                <a16:creationId xmlns:a16="http://schemas.microsoft.com/office/drawing/2014/main" id="{C6C20895-BDEB-65A4-99E6-A1D401E38A48}"/>
              </a:ext>
            </a:extLst>
          </p:cNvPr>
          <p:cNvSpPr>
            <a:spLocks noGrp="1"/>
          </p:cNvSpPr>
          <p:nvPr>
            <p:ph type="sldNum" sz="quarter" idx="12"/>
          </p:nvPr>
        </p:nvSpPr>
        <p:spPr/>
        <p:txBody>
          <a:bodyPr/>
          <a:lstStyle/>
          <a:p>
            <a:fld id="{7EB78D1C-0AD7-480C-9D0A-97D92933A576}" type="slidenum">
              <a:rPr lang="es-ES" smtClean="0"/>
              <a:t>14</a:t>
            </a:fld>
            <a:endParaRPr lang="es-ES"/>
          </a:p>
        </p:txBody>
      </p:sp>
    </p:spTree>
    <p:extLst>
      <p:ext uri="{BB962C8B-B14F-4D97-AF65-F5344CB8AC3E}">
        <p14:creationId xmlns:p14="http://schemas.microsoft.com/office/powerpoint/2010/main" val="2448560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D9B3A0-2BB4-8995-B368-46310E78E5E8}"/>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6A424A25-E7F0-DF3A-3921-BD5892FE2EF7}"/>
              </a:ext>
            </a:extLst>
          </p:cNvPr>
          <p:cNvSpPr>
            <a:spLocks noGrp="1"/>
          </p:cNvSpPr>
          <p:nvPr>
            <p:ph idx="1"/>
          </p:nvPr>
        </p:nvSpPr>
        <p:spPr>
          <a:xfrm>
            <a:off x="838200" y="1825624"/>
            <a:ext cx="10515600" cy="4602069"/>
          </a:xfrm>
        </p:spPr>
        <p:txBody>
          <a:bodyPr>
            <a:normAutofit lnSpcReduction="10000"/>
          </a:bodyPr>
          <a:lstStyle/>
          <a:p>
            <a:r>
              <a:rPr lang="es-ES" altLang="es-ES" dirty="0"/>
              <a:t>Una transacción es un conjunto de instrucciones DML (</a:t>
            </a:r>
            <a:r>
              <a:rPr lang="es-ES" altLang="es-ES" dirty="0" err="1"/>
              <a:t>Insert</a:t>
            </a:r>
            <a:r>
              <a:rPr lang="es-ES" altLang="es-ES" dirty="0"/>
              <a:t>, </a:t>
            </a:r>
            <a:r>
              <a:rPr lang="es-ES" altLang="es-ES" dirty="0" err="1"/>
              <a:t>Update</a:t>
            </a:r>
            <a:r>
              <a:rPr lang="es-ES" altLang="es-ES" dirty="0"/>
              <a:t>, </a:t>
            </a:r>
            <a:r>
              <a:rPr lang="es-ES" altLang="es-ES" dirty="0" err="1"/>
              <a:t>Delete</a:t>
            </a:r>
            <a:r>
              <a:rPr lang="es-ES" altLang="es-ES" dirty="0"/>
              <a:t>) que se ejecutan entre dos comandos </a:t>
            </a:r>
            <a:r>
              <a:rPr lang="es-ES" altLang="es-ES" dirty="0" err="1"/>
              <a:t>begin</a:t>
            </a:r>
            <a:r>
              <a:rPr lang="es-ES" altLang="es-ES" dirty="0"/>
              <a:t>, </a:t>
            </a:r>
            <a:r>
              <a:rPr lang="es-ES" altLang="es-ES" dirty="0" err="1"/>
              <a:t>Commit</a:t>
            </a:r>
            <a:r>
              <a:rPr lang="es-ES" altLang="es-ES" dirty="0"/>
              <a:t> o </a:t>
            </a:r>
            <a:r>
              <a:rPr lang="es-ES" altLang="es-ES" dirty="0" err="1"/>
              <a:t>Rollback</a:t>
            </a:r>
            <a:r>
              <a:rPr lang="es-ES" altLang="es-ES" dirty="0"/>
              <a:t>.</a:t>
            </a:r>
          </a:p>
          <a:p>
            <a:endParaRPr lang="es-ES" altLang="es-ES" dirty="0"/>
          </a:p>
          <a:p>
            <a:r>
              <a:rPr lang="es-ES" altLang="es-ES" dirty="0"/>
              <a:t>La transacción nos asegura que un conjunto de instrucciones SQL se van a ejecutar como </a:t>
            </a:r>
            <a:r>
              <a:rPr lang="es-ES" altLang="es-ES" b="1" dirty="0"/>
              <a:t>una sola instrucción </a:t>
            </a:r>
            <a:r>
              <a:rPr lang="es-ES" altLang="es-ES" dirty="0"/>
              <a:t>o no se van a ejecutar.</a:t>
            </a:r>
          </a:p>
          <a:p>
            <a:pPr lvl="1"/>
            <a:r>
              <a:rPr lang="es-ES" altLang="es-ES" dirty="0"/>
              <a:t>Son operaciones de todo o nada.</a:t>
            </a:r>
          </a:p>
          <a:p>
            <a:pPr lvl="1"/>
            <a:endParaRPr lang="es-ES" altLang="es-ES" dirty="0"/>
          </a:p>
          <a:p>
            <a:r>
              <a:rPr lang="es-ES" altLang="es-ES" dirty="0"/>
              <a:t>La transacción termina con una instrucción:</a:t>
            </a:r>
          </a:p>
          <a:p>
            <a:pPr lvl="1"/>
            <a:r>
              <a:rPr lang="es-ES" altLang="es-ES" b="1" dirty="0" err="1"/>
              <a:t>Commit</a:t>
            </a:r>
            <a:r>
              <a:rPr lang="es-ES" altLang="es-ES" dirty="0"/>
              <a:t>: Confirmando los cambios.</a:t>
            </a:r>
          </a:p>
          <a:p>
            <a:pPr lvl="1"/>
            <a:r>
              <a:rPr lang="es-ES" altLang="es-ES" b="1" dirty="0" err="1"/>
              <a:t>Rollback</a:t>
            </a:r>
            <a:r>
              <a:rPr lang="es-ES" altLang="es-ES" dirty="0"/>
              <a:t>: Deshaciendo los cambios.</a:t>
            </a:r>
          </a:p>
          <a:p>
            <a:endParaRPr lang="es-ES" dirty="0"/>
          </a:p>
        </p:txBody>
      </p:sp>
      <p:sp>
        <p:nvSpPr>
          <p:cNvPr id="4" name="Marcador de número de diapositiva 3">
            <a:extLst>
              <a:ext uri="{FF2B5EF4-FFF2-40B4-BE49-F238E27FC236}">
                <a16:creationId xmlns:a16="http://schemas.microsoft.com/office/drawing/2014/main" id="{A3789826-7994-CA27-64A2-E99B682424E2}"/>
              </a:ext>
            </a:extLst>
          </p:cNvPr>
          <p:cNvSpPr>
            <a:spLocks noGrp="1"/>
          </p:cNvSpPr>
          <p:nvPr>
            <p:ph type="sldNum" sz="quarter" idx="12"/>
          </p:nvPr>
        </p:nvSpPr>
        <p:spPr/>
        <p:txBody>
          <a:bodyPr/>
          <a:lstStyle/>
          <a:p>
            <a:fld id="{7EB78D1C-0AD7-480C-9D0A-97D92933A576}" type="slidenum">
              <a:rPr lang="es-ES" smtClean="0"/>
              <a:t>2</a:t>
            </a:fld>
            <a:endParaRPr lang="es-ES"/>
          </a:p>
        </p:txBody>
      </p:sp>
    </p:spTree>
    <p:extLst>
      <p:ext uri="{BB962C8B-B14F-4D97-AF65-F5344CB8AC3E}">
        <p14:creationId xmlns:p14="http://schemas.microsoft.com/office/powerpoint/2010/main" val="1716308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C5B273-2948-B3FA-EC15-1A8D20B9ABC2}"/>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1555A87E-F1C4-4A9B-E2F5-C21E9DD2A4FB}"/>
              </a:ext>
            </a:extLst>
          </p:cNvPr>
          <p:cNvSpPr>
            <a:spLocks noGrp="1"/>
          </p:cNvSpPr>
          <p:nvPr>
            <p:ph idx="1"/>
          </p:nvPr>
        </p:nvSpPr>
        <p:spPr/>
        <p:txBody>
          <a:bodyPr>
            <a:normAutofit lnSpcReduction="10000"/>
          </a:bodyPr>
          <a:lstStyle/>
          <a:p>
            <a:r>
              <a:rPr lang="es-ES" altLang="es-ES" u="sng" dirty="0"/>
              <a:t>Una vez que cerramos una transacción (con </a:t>
            </a:r>
            <a:r>
              <a:rPr lang="es-ES" altLang="es-ES" u="sng" dirty="0" err="1"/>
              <a:t>Commit</a:t>
            </a:r>
            <a:r>
              <a:rPr lang="es-ES" altLang="es-ES" u="sng" dirty="0"/>
              <a:t> o </a:t>
            </a:r>
            <a:r>
              <a:rPr lang="es-ES" altLang="es-ES" u="sng" dirty="0" err="1"/>
              <a:t>Rollback</a:t>
            </a:r>
            <a:r>
              <a:rPr lang="es-ES" altLang="es-ES" u="sng" dirty="0"/>
              <a:t>) la siguiente instrucción DML iniciará otra transacción nueva</a:t>
            </a:r>
            <a:r>
              <a:rPr lang="es-ES" altLang="es-ES" dirty="0"/>
              <a:t>.</a:t>
            </a:r>
          </a:p>
          <a:p>
            <a:endParaRPr lang="es-ES" altLang="es-ES" dirty="0"/>
          </a:p>
          <a:p>
            <a:r>
              <a:rPr lang="es-ES" altLang="es-ES" dirty="0"/>
              <a:t>PostgreSQL mantiene la </a:t>
            </a:r>
            <a:r>
              <a:rPr lang="es-ES" altLang="es-ES" b="1" dirty="0"/>
              <a:t>coherencia con los datos </a:t>
            </a:r>
            <a:r>
              <a:rPr lang="es-ES" altLang="es-ES" dirty="0"/>
              <a:t>y los usuarios. Un usuario no verá los cambios confirmados hasta que el otro usuario no haga el </a:t>
            </a:r>
            <a:r>
              <a:rPr lang="es-ES" altLang="es-ES" dirty="0" err="1"/>
              <a:t>commit</a:t>
            </a:r>
            <a:r>
              <a:rPr lang="es-ES" altLang="es-ES" dirty="0"/>
              <a:t>.</a:t>
            </a:r>
          </a:p>
          <a:p>
            <a:endParaRPr lang="es-ES" altLang="es-ES" dirty="0"/>
          </a:p>
          <a:p>
            <a:r>
              <a:rPr lang="es-ES" altLang="es-ES" dirty="0"/>
              <a:t>Las instrucciones DDL no forman parte de transacciones. La ejecución de un comando </a:t>
            </a:r>
            <a:r>
              <a:rPr lang="es-ES" altLang="es-ES" dirty="0" err="1"/>
              <a:t>Create</a:t>
            </a:r>
            <a:r>
              <a:rPr lang="es-ES" altLang="es-ES" dirty="0"/>
              <a:t>, Alter o </a:t>
            </a:r>
            <a:r>
              <a:rPr lang="es-ES" altLang="es-ES" dirty="0" err="1"/>
              <a:t>Drop</a:t>
            </a:r>
            <a:r>
              <a:rPr lang="es-ES" altLang="es-ES" dirty="0"/>
              <a:t> confirmará la transacción que esté iniciada.</a:t>
            </a:r>
          </a:p>
          <a:p>
            <a:endParaRPr lang="es-ES" dirty="0"/>
          </a:p>
        </p:txBody>
      </p:sp>
      <p:sp>
        <p:nvSpPr>
          <p:cNvPr id="4" name="Marcador de número de diapositiva 3">
            <a:extLst>
              <a:ext uri="{FF2B5EF4-FFF2-40B4-BE49-F238E27FC236}">
                <a16:creationId xmlns:a16="http://schemas.microsoft.com/office/drawing/2014/main" id="{D53AC109-DAEB-1137-37D6-DE3F8F4F958F}"/>
              </a:ext>
            </a:extLst>
          </p:cNvPr>
          <p:cNvSpPr>
            <a:spLocks noGrp="1"/>
          </p:cNvSpPr>
          <p:nvPr>
            <p:ph type="sldNum" sz="quarter" idx="12"/>
          </p:nvPr>
        </p:nvSpPr>
        <p:spPr/>
        <p:txBody>
          <a:bodyPr/>
          <a:lstStyle/>
          <a:p>
            <a:fld id="{7EB78D1C-0AD7-480C-9D0A-97D92933A576}" type="slidenum">
              <a:rPr lang="es-ES" smtClean="0"/>
              <a:t>3</a:t>
            </a:fld>
            <a:endParaRPr lang="es-ES"/>
          </a:p>
        </p:txBody>
      </p:sp>
    </p:spTree>
    <p:extLst>
      <p:ext uri="{BB962C8B-B14F-4D97-AF65-F5344CB8AC3E}">
        <p14:creationId xmlns:p14="http://schemas.microsoft.com/office/powerpoint/2010/main" val="1979814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334AA-7877-E758-4392-0A6225AAF13A}"/>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341194B0-8DE9-2E43-C976-036F39583967}"/>
              </a:ext>
            </a:extLst>
          </p:cNvPr>
          <p:cNvSpPr>
            <a:spLocks noGrp="1"/>
          </p:cNvSpPr>
          <p:nvPr>
            <p:ph idx="1"/>
          </p:nvPr>
        </p:nvSpPr>
        <p:spPr/>
        <p:txBody>
          <a:bodyPr>
            <a:normAutofit lnSpcReduction="10000"/>
          </a:bodyPr>
          <a:lstStyle/>
          <a:p>
            <a:r>
              <a:rPr lang="es-ES" dirty="0"/>
              <a:t>Las transacciones son un concepto fundamental de todos los sistemas de bases de datos. </a:t>
            </a:r>
          </a:p>
          <a:p>
            <a:endParaRPr lang="es-ES" dirty="0"/>
          </a:p>
          <a:p>
            <a:r>
              <a:rPr lang="es-ES" dirty="0"/>
              <a:t>El punto esencial de una transacción es que agrupa varios pasos en una única </a:t>
            </a:r>
            <a:r>
              <a:rPr lang="es-ES" b="1" dirty="0"/>
              <a:t>operación de todo o nada</a:t>
            </a:r>
            <a:r>
              <a:rPr lang="es-ES" dirty="0"/>
              <a:t>.</a:t>
            </a:r>
            <a:r>
              <a:rPr lang="es-ES" b="1" dirty="0"/>
              <a:t> </a:t>
            </a:r>
          </a:p>
          <a:p>
            <a:endParaRPr lang="es-ES" b="1" dirty="0"/>
          </a:p>
          <a:p>
            <a:r>
              <a:rPr lang="es-ES" dirty="0"/>
              <a:t>Los estados intermedios entre los pasos no son visibles para otras transacciones simultáneas y, si se produce algún error que impide que se complete la transacción, ninguno de los pasos afecta en absoluto a la base de datos.</a:t>
            </a:r>
          </a:p>
        </p:txBody>
      </p:sp>
      <p:sp>
        <p:nvSpPr>
          <p:cNvPr id="4" name="Marcador de número de diapositiva 3">
            <a:extLst>
              <a:ext uri="{FF2B5EF4-FFF2-40B4-BE49-F238E27FC236}">
                <a16:creationId xmlns:a16="http://schemas.microsoft.com/office/drawing/2014/main" id="{B7139AAB-02AC-7A80-376F-D73C2A742A5C}"/>
              </a:ext>
            </a:extLst>
          </p:cNvPr>
          <p:cNvSpPr>
            <a:spLocks noGrp="1"/>
          </p:cNvSpPr>
          <p:nvPr>
            <p:ph type="sldNum" sz="quarter" idx="12"/>
          </p:nvPr>
        </p:nvSpPr>
        <p:spPr/>
        <p:txBody>
          <a:bodyPr/>
          <a:lstStyle/>
          <a:p>
            <a:fld id="{7EB78D1C-0AD7-480C-9D0A-97D92933A576}" type="slidenum">
              <a:rPr lang="es-ES" smtClean="0"/>
              <a:t>4</a:t>
            </a:fld>
            <a:endParaRPr lang="es-ES"/>
          </a:p>
        </p:txBody>
      </p:sp>
    </p:spTree>
    <p:extLst>
      <p:ext uri="{BB962C8B-B14F-4D97-AF65-F5344CB8AC3E}">
        <p14:creationId xmlns:p14="http://schemas.microsoft.com/office/powerpoint/2010/main" val="44963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299E68-3CAA-4009-D35F-468470B623F4}"/>
              </a:ext>
            </a:extLst>
          </p:cNvPr>
          <p:cNvSpPr>
            <a:spLocks noGrp="1"/>
          </p:cNvSpPr>
          <p:nvPr>
            <p:ph type="title"/>
          </p:nvPr>
        </p:nvSpPr>
        <p:spPr/>
        <p:txBody>
          <a:bodyPr/>
          <a:lstStyle/>
          <a:p>
            <a:r>
              <a:rPr lang="es-ES" dirty="0"/>
              <a:t>Propiedades ACID</a:t>
            </a:r>
          </a:p>
        </p:txBody>
      </p:sp>
      <p:sp>
        <p:nvSpPr>
          <p:cNvPr id="3" name="Marcador de contenido 2">
            <a:extLst>
              <a:ext uri="{FF2B5EF4-FFF2-40B4-BE49-F238E27FC236}">
                <a16:creationId xmlns:a16="http://schemas.microsoft.com/office/drawing/2014/main" id="{20213A92-D398-4009-9CA9-BD5279169D50}"/>
              </a:ext>
            </a:extLst>
          </p:cNvPr>
          <p:cNvSpPr>
            <a:spLocks noGrp="1"/>
          </p:cNvSpPr>
          <p:nvPr>
            <p:ph idx="1"/>
          </p:nvPr>
        </p:nvSpPr>
        <p:spPr/>
        <p:txBody>
          <a:bodyPr>
            <a:normAutofit fontScale="85000" lnSpcReduction="20000"/>
          </a:bodyPr>
          <a:lstStyle/>
          <a:p>
            <a:r>
              <a:rPr lang="es-ES" b="1" dirty="0"/>
              <a:t>Atomicidad</a:t>
            </a:r>
          </a:p>
          <a:p>
            <a:pPr lvl="1"/>
            <a:r>
              <a:rPr lang="es-ES" sz="2800" dirty="0"/>
              <a:t>El primer término de ACID en base de datos se refiere a la atomicidad de las transacciones, es decir, que el sistema permite que se lleven a cabo las operaciones atómicas. </a:t>
            </a:r>
            <a:r>
              <a:rPr lang="es-ES" sz="2800" b="1" i="1" dirty="0"/>
              <a:t>Esta propiedad indica que, para que una transacción se dé por «completada», deben haberse realizado todas sus partes o ninguna de ellas.</a:t>
            </a:r>
          </a:p>
          <a:p>
            <a:pPr lvl="1"/>
            <a:endParaRPr lang="es-ES" sz="2800" dirty="0"/>
          </a:p>
          <a:p>
            <a:r>
              <a:rPr lang="es-ES" b="1" dirty="0"/>
              <a:t>Consistencia</a:t>
            </a:r>
            <a:r>
              <a:rPr lang="es-ES" dirty="0"/>
              <a:t>:</a:t>
            </a:r>
          </a:p>
          <a:p>
            <a:pPr lvl="1"/>
            <a:r>
              <a:rPr lang="es-ES" sz="2800" dirty="0"/>
              <a:t>El concepto de consistencia en el modelo ACID en base de datos está relacionado con la propiedad de atomicidad y hace referencia a la capacidad que tiene un sistema para iniciar solo operaciones que puede concluir. Esto implica que solo se pueden ejecutar pasos de la transacción que no incumplan con las reglas o directrices de integridad definidas, incluyendo los </a:t>
            </a:r>
            <a:r>
              <a:rPr lang="es-ES" sz="2800" dirty="0" err="1"/>
              <a:t>triggers</a:t>
            </a:r>
            <a:r>
              <a:rPr lang="es-ES" sz="2800" dirty="0"/>
              <a:t>, cascades y </a:t>
            </a:r>
            <a:r>
              <a:rPr lang="es-ES" sz="2800" dirty="0" err="1"/>
              <a:t>constraints</a:t>
            </a:r>
            <a:r>
              <a:rPr lang="es-ES" sz="2800" dirty="0"/>
              <a:t>, así como sus combinaciones.</a:t>
            </a:r>
          </a:p>
        </p:txBody>
      </p:sp>
      <p:sp>
        <p:nvSpPr>
          <p:cNvPr id="4" name="Marcador de número de diapositiva 3">
            <a:extLst>
              <a:ext uri="{FF2B5EF4-FFF2-40B4-BE49-F238E27FC236}">
                <a16:creationId xmlns:a16="http://schemas.microsoft.com/office/drawing/2014/main" id="{4F8E9A60-5E13-B8D5-D0A0-35D100141C38}"/>
              </a:ext>
            </a:extLst>
          </p:cNvPr>
          <p:cNvSpPr>
            <a:spLocks noGrp="1"/>
          </p:cNvSpPr>
          <p:nvPr>
            <p:ph type="sldNum" sz="quarter" idx="12"/>
          </p:nvPr>
        </p:nvSpPr>
        <p:spPr/>
        <p:txBody>
          <a:bodyPr/>
          <a:lstStyle/>
          <a:p>
            <a:fld id="{7EB78D1C-0AD7-480C-9D0A-97D92933A576}" type="slidenum">
              <a:rPr lang="es-ES" smtClean="0"/>
              <a:t>5</a:t>
            </a:fld>
            <a:endParaRPr lang="es-ES"/>
          </a:p>
        </p:txBody>
      </p:sp>
    </p:spTree>
    <p:extLst>
      <p:ext uri="{BB962C8B-B14F-4D97-AF65-F5344CB8AC3E}">
        <p14:creationId xmlns:p14="http://schemas.microsoft.com/office/powerpoint/2010/main" val="2283761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96EDDF-56A4-843E-DD2C-6285C349660A}"/>
              </a:ext>
            </a:extLst>
          </p:cNvPr>
          <p:cNvSpPr>
            <a:spLocks noGrp="1"/>
          </p:cNvSpPr>
          <p:nvPr>
            <p:ph type="title"/>
          </p:nvPr>
        </p:nvSpPr>
        <p:spPr/>
        <p:txBody>
          <a:bodyPr/>
          <a:lstStyle/>
          <a:p>
            <a:r>
              <a:rPr lang="es-ES" dirty="0"/>
              <a:t>Propiedades ACID</a:t>
            </a:r>
          </a:p>
        </p:txBody>
      </p:sp>
      <p:sp>
        <p:nvSpPr>
          <p:cNvPr id="3" name="Marcador de contenido 2">
            <a:extLst>
              <a:ext uri="{FF2B5EF4-FFF2-40B4-BE49-F238E27FC236}">
                <a16:creationId xmlns:a16="http://schemas.microsoft.com/office/drawing/2014/main" id="{4C453543-5EF2-DD07-3B44-C3838FBBB07E}"/>
              </a:ext>
            </a:extLst>
          </p:cNvPr>
          <p:cNvSpPr>
            <a:spLocks noGrp="1"/>
          </p:cNvSpPr>
          <p:nvPr>
            <p:ph idx="1"/>
          </p:nvPr>
        </p:nvSpPr>
        <p:spPr/>
        <p:txBody>
          <a:bodyPr>
            <a:normAutofit fontScale="85000" lnSpcReduction="20000"/>
          </a:bodyPr>
          <a:lstStyle/>
          <a:p>
            <a:r>
              <a:rPr lang="es-ES" b="1" dirty="0"/>
              <a:t>Aislamiento</a:t>
            </a:r>
          </a:p>
          <a:p>
            <a:pPr lvl="1"/>
            <a:r>
              <a:rPr lang="es-ES" sz="2800" dirty="0"/>
              <a:t>La propiedad de aislamiento del modelo ACID en bases de datos se refiere a la manera y el momento en el que los cambios resultantes de una operación se harán visible para las demás operaciones concurrentes. Es decir, </a:t>
            </a:r>
            <a:r>
              <a:rPr lang="es-ES" sz="2800" b="1" i="1" dirty="0"/>
              <a:t>la realización de una operación no debería afectar a las otras, debido a que cada una de las transacciones debe ser ejecutada en aislamiento total</a:t>
            </a:r>
            <a:r>
              <a:rPr lang="es-ES" sz="2800" dirty="0"/>
              <a:t>, sin importar si se llevan a cabo de manera simultánea.</a:t>
            </a:r>
          </a:p>
          <a:p>
            <a:pPr lvl="1"/>
            <a:endParaRPr lang="es-ES" sz="2800" dirty="0"/>
          </a:p>
          <a:p>
            <a:r>
              <a:rPr lang="es-ES" b="1" dirty="0"/>
              <a:t>Durabilidad</a:t>
            </a:r>
          </a:p>
          <a:p>
            <a:pPr lvl="1"/>
            <a:r>
              <a:rPr lang="es-ES" sz="2800" dirty="0"/>
              <a:t>La durabilidad de ACID en bases de datos hace referencia a la propiedad que </a:t>
            </a:r>
            <a:r>
              <a:rPr lang="es-ES" sz="2800" b="1" i="1" dirty="0"/>
              <a:t>garantiza que, una vez se haya llevado a cabo una determinada operación (aquellas transacciones que tuvieron un </a:t>
            </a:r>
            <a:r>
              <a:rPr lang="es-ES" sz="2800" b="1" i="1" dirty="0" err="1"/>
              <a:t>commit</a:t>
            </a:r>
            <a:r>
              <a:rPr lang="es-ES" sz="2800" b="1" i="1" dirty="0"/>
              <a:t>), estas tengan la capacidad de persistir y no puedan ser deshechas</a:t>
            </a:r>
            <a:r>
              <a:rPr lang="es-ES" sz="2800" dirty="0"/>
              <a:t> incluso si el sistema falla o se presentan eventos como errores o caídas o pérdida de alimentación eléctrica, entre otros</a:t>
            </a:r>
          </a:p>
        </p:txBody>
      </p:sp>
      <p:sp>
        <p:nvSpPr>
          <p:cNvPr id="4" name="Marcador de número de diapositiva 3">
            <a:extLst>
              <a:ext uri="{FF2B5EF4-FFF2-40B4-BE49-F238E27FC236}">
                <a16:creationId xmlns:a16="http://schemas.microsoft.com/office/drawing/2014/main" id="{0EDB7B9D-9189-831D-D1E1-1D203581AD75}"/>
              </a:ext>
            </a:extLst>
          </p:cNvPr>
          <p:cNvSpPr>
            <a:spLocks noGrp="1"/>
          </p:cNvSpPr>
          <p:nvPr>
            <p:ph type="sldNum" sz="quarter" idx="12"/>
          </p:nvPr>
        </p:nvSpPr>
        <p:spPr/>
        <p:txBody>
          <a:bodyPr/>
          <a:lstStyle/>
          <a:p>
            <a:fld id="{7EB78D1C-0AD7-480C-9D0A-97D92933A576}" type="slidenum">
              <a:rPr lang="es-ES" smtClean="0"/>
              <a:t>6</a:t>
            </a:fld>
            <a:endParaRPr lang="es-ES"/>
          </a:p>
        </p:txBody>
      </p:sp>
    </p:spTree>
    <p:extLst>
      <p:ext uri="{BB962C8B-B14F-4D97-AF65-F5344CB8AC3E}">
        <p14:creationId xmlns:p14="http://schemas.microsoft.com/office/powerpoint/2010/main" val="3682885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120439-7019-0207-FD30-8622C08CA326}"/>
              </a:ext>
            </a:extLst>
          </p:cNvPr>
          <p:cNvSpPr>
            <a:spLocks noGrp="1"/>
          </p:cNvSpPr>
          <p:nvPr>
            <p:ph type="title"/>
          </p:nvPr>
        </p:nvSpPr>
        <p:spPr/>
        <p:txBody>
          <a:bodyPr/>
          <a:lstStyle/>
          <a:p>
            <a:r>
              <a:rPr lang="es-ES" dirty="0"/>
              <a:t>Ejemplo</a:t>
            </a:r>
          </a:p>
        </p:txBody>
      </p:sp>
      <p:sp>
        <p:nvSpPr>
          <p:cNvPr id="3" name="Marcador de contenido 2">
            <a:extLst>
              <a:ext uri="{FF2B5EF4-FFF2-40B4-BE49-F238E27FC236}">
                <a16:creationId xmlns:a16="http://schemas.microsoft.com/office/drawing/2014/main" id="{CCD4FEF4-F3B3-E5C2-2242-796EBDDD9C40}"/>
              </a:ext>
            </a:extLst>
          </p:cNvPr>
          <p:cNvSpPr>
            <a:spLocks noGrp="1"/>
          </p:cNvSpPr>
          <p:nvPr>
            <p:ph idx="1"/>
          </p:nvPr>
        </p:nvSpPr>
        <p:spPr>
          <a:xfrm>
            <a:off x="304800" y="1825625"/>
            <a:ext cx="11510682" cy="4351338"/>
          </a:xfrm>
        </p:spPr>
        <p:txBody>
          <a:bodyPr>
            <a:normAutofit/>
          </a:bodyPr>
          <a:lstStyle/>
          <a:p>
            <a:r>
              <a:rPr lang="en-US" dirty="0"/>
              <a:t>UPDATE accounts SET balance = balance - 100.00  WHERE name = 'Alice’;</a:t>
            </a:r>
          </a:p>
          <a:p>
            <a:endParaRPr lang="en-US" dirty="0"/>
          </a:p>
          <a:p>
            <a:r>
              <a:rPr lang="en-US" dirty="0"/>
              <a:t>UPDATE branches SET balance = balance - 100.00 WHERE name = (SELECT </a:t>
            </a:r>
            <a:r>
              <a:rPr lang="en-US" dirty="0" err="1"/>
              <a:t>branch_name</a:t>
            </a:r>
            <a:r>
              <a:rPr lang="en-US" dirty="0"/>
              <a:t> FROM accounts WHERE name = 'Alice’);</a:t>
            </a:r>
          </a:p>
          <a:p>
            <a:endParaRPr lang="en-US" dirty="0"/>
          </a:p>
          <a:p>
            <a:r>
              <a:rPr lang="en-US" dirty="0"/>
              <a:t>UPDATE accounts SET balance = balance + 100.00  WHERE name = 'Bob’;</a:t>
            </a:r>
          </a:p>
          <a:p>
            <a:endParaRPr lang="en-US" dirty="0"/>
          </a:p>
          <a:p>
            <a:r>
              <a:rPr lang="en-US" dirty="0"/>
              <a:t>UPDATE branches SET balance = balance + 100.00  WHERE name = (SELECT </a:t>
            </a:r>
            <a:r>
              <a:rPr lang="en-US" dirty="0" err="1"/>
              <a:t>branch_name</a:t>
            </a:r>
            <a:r>
              <a:rPr lang="en-US" dirty="0"/>
              <a:t> FROM accounts WHERE name = 'Bob');</a:t>
            </a:r>
            <a:endParaRPr lang="es-ES" dirty="0"/>
          </a:p>
        </p:txBody>
      </p:sp>
      <p:sp>
        <p:nvSpPr>
          <p:cNvPr id="4" name="Marcador de número de diapositiva 3">
            <a:extLst>
              <a:ext uri="{FF2B5EF4-FFF2-40B4-BE49-F238E27FC236}">
                <a16:creationId xmlns:a16="http://schemas.microsoft.com/office/drawing/2014/main" id="{BEA54DEF-D958-DB44-209B-878C63DAD375}"/>
              </a:ext>
            </a:extLst>
          </p:cNvPr>
          <p:cNvSpPr>
            <a:spLocks noGrp="1"/>
          </p:cNvSpPr>
          <p:nvPr>
            <p:ph type="sldNum" sz="quarter" idx="12"/>
          </p:nvPr>
        </p:nvSpPr>
        <p:spPr/>
        <p:txBody>
          <a:bodyPr/>
          <a:lstStyle/>
          <a:p>
            <a:fld id="{7EB78D1C-0AD7-480C-9D0A-97D92933A576}" type="slidenum">
              <a:rPr lang="es-ES" smtClean="0"/>
              <a:t>7</a:t>
            </a:fld>
            <a:endParaRPr lang="es-ES"/>
          </a:p>
        </p:txBody>
      </p:sp>
    </p:spTree>
    <p:extLst>
      <p:ext uri="{BB962C8B-B14F-4D97-AF65-F5344CB8AC3E}">
        <p14:creationId xmlns:p14="http://schemas.microsoft.com/office/powerpoint/2010/main" val="3749356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B4E7EE-3FCA-03F0-2CAD-6FE9B567F308}"/>
              </a:ext>
            </a:extLst>
          </p:cNvPr>
          <p:cNvSpPr>
            <a:spLocks noGrp="1"/>
          </p:cNvSpPr>
          <p:nvPr>
            <p:ph type="title"/>
          </p:nvPr>
        </p:nvSpPr>
        <p:spPr/>
        <p:txBody>
          <a:bodyPr/>
          <a:lstStyle/>
          <a:p>
            <a:r>
              <a:rPr lang="es-ES" dirty="0"/>
              <a:t>Transacciones</a:t>
            </a:r>
          </a:p>
        </p:txBody>
      </p:sp>
      <p:sp>
        <p:nvSpPr>
          <p:cNvPr id="3" name="Marcador de contenido 2">
            <a:extLst>
              <a:ext uri="{FF2B5EF4-FFF2-40B4-BE49-F238E27FC236}">
                <a16:creationId xmlns:a16="http://schemas.microsoft.com/office/drawing/2014/main" id="{367B5438-E3CC-14D9-9B5C-71469AB3F9D6}"/>
              </a:ext>
            </a:extLst>
          </p:cNvPr>
          <p:cNvSpPr>
            <a:spLocks noGrp="1"/>
          </p:cNvSpPr>
          <p:nvPr>
            <p:ph idx="1"/>
          </p:nvPr>
        </p:nvSpPr>
        <p:spPr>
          <a:xfrm>
            <a:off x="71718" y="1825625"/>
            <a:ext cx="11282082" cy="4820708"/>
          </a:xfrm>
        </p:spPr>
        <p:txBody>
          <a:bodyPr>
            <a:normAutofit fontScale="85000" lnSpcReduction="20000"/>
          </a:bodyPr>
          <a:lstStyle/>
          <a:p>
            <a:r>
              <a:rPr lang="es-ES" dirty="0"/>
              <a:t>En PostgreSQL , una transacción se configura rodeando los comandos SQL de la transacción con comandos BEGIN y COMMIT.</a:t>
            </a:r>
          </a:p>
          <a:p>
            <a:endParaRPr lang="es-ES" dirty="0"/>
          </a:p>
          <a:p>
            <a:r>
              <a:rPr lang="es-ES" dirty="0"/>
              <a:t>Para poder utilizar estos comandos mencionados (BEGIN, COMMIT y ROLLBACK) debemos de desactivar el AUTOCOMMIT. Ésta, opción es a nivel de cliente y por defecto está activada. De forma que toda sentencia ejecutada queda confirmada y registrada en la base de datos.</a:t>
            </a:r>
          </a:p>
          <a:p>
            <a:pPr marL="457200" lvl="1" indent="0">
              <a:buNone/>
            </a:pPr>
            <a:r>
              <a:rPr lang="es-ES" b="1" dirty="0"/>
              <a:t>\set </a:t>
            </a:r>
            <a:r>
              <a:rPr lang="es-ES" b="1" dirty="0" err="1"/>
              <a:t>autocommit</a:t>
            </a:r>
            <a:r>
              <a:rPr lang="es-ES" b="1" dirty="0"/>
              <a:t> off </a:t>
            </a:r>
            <a:r>
              <a:rPr lang="es-ES" b="1" dirty="0">
                <a:sym typeface="Wingdings" panose="05000000000000000000" pitchFamily="2" charset="2"/>
              </a:rPr>
              <a:t> desactivar</a:t>
            </a:r>
            <a:endParaRPr lang="es-ES" b="1" dirty="0"/>
          </a:p>
          <a:p>
            <a:pPr marL="457200" lvl="1" indent="0">
              <a:buNone/>
            </a:pPr>
            <a:r>
              <a:rPr lang="es-ES" b="1" dirty="0"/>
              <a:t>\set </a:t>
            </a:r>
            <a:r>
              <a:rPr lang="es-ES" b="1" dirty="0" err="1"/>
              <a:t>autocommit</a:t>
            </a:r>
            <a:r>
              <a:rPr lang="es-ES" b="1" dirty="0"/>
              <a:t> </a:t>
            </a:r>
            <a:r>
              <a:rPr lang="es-ES" b="1" dirty="0" err="1"/>
              <a:t>on</a:t>
            </a:r>
            <a:r>
              <a:rPr lang="es-ES" b="1" dirty="0"/>
              <a:t> </a:t>
            </a:r>
            <a:r>
              <a:rPr lang="es-ES" b="1" dirty="0">
                <a:sym typeface="Wingdings" panose="05000000000000000000" pitchFamily="2" charset="2"/>
              </a:rPr>
              <a:t> activar</a:t>
            </a:r>
            <a:endParaRPr lang="es-ES" b="1" dirty="0"/>
          </a:p>
          <a:p>
            <a:endParaRPr lang="es-ES" b="1" dirty="0"/>
          </a:p>
          <a:p>
            <a:pPr marL="0" indent="0">
              <a:buNone/>
            </a:pPr>
            <a:r>
              <a:rPr lang="en-US" b="1" dirty="0"/>
              <a:t>BEGIN</a:t>
            </a:r>
            <a:r>
              <a:rPr lang="en-US" dirty="0"/>
              <a:t>;</a:t>
            </a:r>
          </a:p>
          <a:p>
            <a:pPr marL="0" indent="0">
              <a:buNone/>
            </a:pPr>
            <a:r>
              <a:rPr lang="en-US" dirty="0"/>
              <a:t>UPDATE accounts SET balance = balance - 100.00 WHERE name = 'Alice';</a:t>
            </a:r>
          </a:p>
          <a:p>
            <a:pPr marL="0" indent="0">
              <a:buNone/>
            </a:pPr>
            <a:r>
              <a:rPr lang="en-US" dirty="0"/>
              <a:t>-- </a:t>
            </a:r>
            <a:r>
              <a:rPr lang="en-US" dirty="0" err="1"/>
              <a:t>etc</a:t>
            </a:r>
            <a:r>
              <a:rPr lang="en-US" dirty="0"/>
              <a:t> </a:t>
            </a:r>
            <a:r>
              <a:rPr lang="en-US" dirty="0" err="1"/>
              <a:t>etc</a:t>
            </a:r>
            <a:endParaRPr lang="en-US" dirty="0"/>
          </a:p>
          <a:p>
            <a:pPr marL="0" indent="0">
              <a:buNone/>
            </a:pPr>
            <a:r>
              <a:rPr lang="en-US" b="1" dirty="0"/>
              <a:t>COMMIT</a:t>
            </a:r>
            <a:r>
              <a:rPr lang="en-US" dirty="0"/>
              <a:t>;</a:t>
            </a:r>
            <a:endParaRPr lang="es-ES" dirty="0"/>
          </a:p>
        </p:txBody>
      </p:sp>
      <p:sp>
        <p:nvSpPr>
          <p:cNvPr id="4" name="Marcador de número de diapositiva 3">
            <a:extLst>
              <a:ext uri="{FF2B5EF4-FFF2-40B4-BE49-F238E27FC236}">
                <a16:creationId xmlns:a16="http://schemas.microsoft.com/office/drawing/2014/main" id="{C9E23A89-F6F0-EF6A-A7FD-95F1779FB749}"/>
              </a:ext>
            </a:extLst>
          </p:cNvPr>
          <p:cNvSpPr>
            <a:spLocks noGrp="1"/>
          </p:cNvSpPr>
          <p:nvPr>
            <p:ph type="sldNum" sz="quarter" idx="12"/>
          </p:nvPr>
        </p:nvSpPr>
        <p:spPr/>
        <p:txBody>
          <a:bodyPr/>
          <a:lstStyle/>
          <a:p>
            <a:fld id="{7EB78D1C-0AD7-480C-9D0A-97D92933A576}" type="slidenum">
              <a:rPr lang="es-ES" smtClean="0"/>
              <a:t>8</a:t>
            </a:fld>
            <a:endParaRPr lang="es-ES"/>
          </a:p>
        </p:txBody>
      </p:sp>
    </p:spTree>
    <p:extLst>
      <p:ext uri="{BB962C8B-B14F-4D97-AF65-F5344CB8AC3E}">
        <p14:creationId xmlns:p14="http://schemas.microsoft.com/office/powerpoint/2010/main" val="3696414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D5279F-2BA8-C320-5D1F-B5B730568A09}"/>
              </a:ext>
            </a:extLst>
          </p:cNvPr>
          <p:cNvSpPr>
            <a:spLocks noGrp="1"/>
          </p:cNvSpPr>
          <p:nvPr>
            <p:ph type="title"/>
          </p:nvPr>
        </p:nvSpPr>
        <p:spPr>
          <a:xfrm>
            <a:off x="838200" y="176586"/>
            <a:ext cx="10515600" cy="504451"/>
          </a:xfrm>
        </p:spPr>
        <p:txBody>
          <a:bodyPr>
            <a:normAutofit fontScale="90000"/>
          </a:bodyPr>
          <a:lstStyle/>
          <a:p>
            <a:r>
              <a:rPr lang="es-ES" dirty="0" err="1"/>
              <a:t>Savepoint</a:t>
            </a:r>
            <a:endParaRPr lang="es-ES" dirty="0"/>
          </a:p>
        </p:txBody>
      </p:sp>
      <p:sp>
        <p:nvSpPr>
          <p:cNvPr id="3" name="Marcador de contenido 2">
            <a:extLst>
              <a:ext uri="{FF2B5EF4-FFF2-40B4-BE49-F238E27FC236}">
                <a16:creationId xmlns:a16="http://schemas.microsoft.com/office/drawing/2014/main" id="{FA16B185-0CD0-8C0C-5914-D461BCC26EB8}"/>
              </a:ext>
            </a:extLst>
          </p:cNvPr>
          <p:cNvSpPr>
            <a:spLocks noGrp="1"/>
          </p:cNvSpPr>
          <p:nvPr>
            <p:ph idx="1"/>
          </p:nvPr>
        </p:nvSpPr>
        <p:spPr>
          <a:xfrm>
            <a:off x="349624" y="977152"/>
            <a:ext cx="11004176" cy="5704261"/>
          </a:xfrm>
        </p:spPr>
        <p:txBody>
          <a:bodyPr>
            <a:normAutofit/>
          </a:bodyPr>
          <a:lstStyle/>
          <a:p>
            <a:r>
              <a:rPr lang="es-ES" dirty="0"/>
              <a:t>Puntos intermedios para confirmar o revocar parte de una transacción.</a:t>
            </a:r>
          </a:p>
          <a:p>
            <a:r>
              <a:rPr lang="es-ES" dirty="0"/>
              <a:t>Podemos volver a un punto guardado con la instrucción </a:t>
            </a:r>
            <a:r>
              <a:rPr lang="es-ES" b="1" dirty="0" err="1"/>
              <a:t>rollback</a:t>
            </a:r>
            <a:r>
              <a:rPr lang="es-ES" b="1" dirty="0"/>
              <a:t> </a:t>
            </a:r>
            <a:r>
              <a:rPr lang="es-ES" b="1" dirty="0" err="1"/>
              <a:t>to</a:t>
            </a:r>
            <a:r>
              <a:rPr lang="es-ES" dirty="0"/>
              <a:t>.</a:t>
            </a:r>
          </a:p>
          <a:p>
            <a:endParaRPr lang="en-US" dirty="0"/>
          </a:p>
          <a:p>
            <a:pPr marL="0" indent="0">
              <a:buNone/>
            </a:pPr>
            <a:r>
              <a:rPr lang="en-US" dirty="0"/>
              <a:t>BEGIN;</a:t>
            </a:r>
          </a:p>
          <a:p>
            <a:pPr marL="0" indent="0">
              <a:buNone/>
            </a:pPr>
            <a:r>
              <a:rPr lang="en-US" dirty="0"/>
              <a:t>UPDATE accounts SET balance = balance - 100.00 WHERE name = 'Alice';</a:t>
            </a:r>
          </a:p>
          <a:p>
            <a:pPr marL="0" indent="0">
              <a:buNone/>
            </a:pPr>
            <a:r>
              <a:rPr lang="en-US" b="1" dirty="0"/>
              <a:t>SAVEPOINT </a:t>
            </a:r>
            <a:r>
              <a:rPr lang="en-US" b="1" dirty="0" err="1"/>
              <a:t>my_savepoint</a:t>
            </a:r>
            <a:r>
              <a:rPr lang="en-US" b="1" dirty="0"/>
              <a:t>;</a:t>
            </a:r>
          </a:p>
          <a:p>
            <a:pPr marL="0" indent="0">
              <a:buNone/>
            </a:pPr>
            <a:r>
              <a:rPr lang="en-US" dirty="0"/>
              <a:t>UPDATE accounts SET balance = balance + 100.00 WHERE name = 'Bob';</a:t>
            </a:r>
          </a:p>
          <a:p>
            <a:pPr marL="0" indent="0">
              <a:buNone/>
            </a:pPr>
            <a:r>
              <a:rPr lang="en-US" b="1" dirty="0"/>
              <a:t>ROLLBACK TO </a:t>
            </a:r>
            <a:r>
              <a:rPr lang="en-US" b="1" dirty="0" err="1"/>
              <a:t>my_savepoint</a:t>
            </a:r>
            <a:r>
              <a:rPr lang="en-US" b="1" dirty="0"/>
              <a:t>;</a:t>
            </a:r>
          </a:p>
          <a:p>
            <a:pPr marL="0" indent="0">
              <a:buNone/>
            </a:pPr>
            <a:r>
              <a:rPr lang="en-US" dirty="0"/>
              <a:t>UPDATE accounts SET balance = balance + 100.00  WHERE name = 'Wally';</a:t>
            </a:r>
          </a:p>
          <a:p>
            <a:pPr marL="0" indent="0">
              <a:buNone/>
            </a:pPr>
            <a:r>
              <a:rPr lang="en-US" dirty="0"/>
              <a:t>COMMIT;</a:t>
            </a:r>
            <a:endParaRPr lang="es-ES" dirty="0"/>
          </a:p>
          <a:p>
            <a:endParaRPr lang="es-ES" dirty="0"/>
          </a:p>
          <a:p>
            <a:endParaRPr lang="es-ES" dirty="0"/>
          </a:p>
        </p:txBody>
      </p:sp>
      <p:sp>
        <p:nvSpPr>
          <p:cNvPr id="4" name="Marcador de número de diapositiva 3">
            <a:extLst>
              <a:ext uri="{FF2B5EF4-FFF2-40B4-BE49-F238E27FC236}">
                <a16:creationId xmlns:a16="http://schemas.microsoft.com/office/drawing/2014/main" id="{E6ED8D0C-B108-F73F-3B56-82C8BD90F474}"/>
              </a:ext>
            </a:extLst>
          </p:cNvPr>
          <p:cNvSpPr>
            <a:spLocks noGrp="1"/>
          </p:cNvSpPr>
          <p:nvPr>
            <p:ph type="sldNum" sz="quarter" idx="12"/>
          </p:nvPr>
        </p:nvSpPr>
        <p:spPr/>
        <p:txBody>
          <a:bodyPr/>
          <a:lstStyle/>
          <a:p>
            <a:fld id="{7EB78D1C-0AD7-480C-9D0A-97D92933A576}" type="slidenum">
              <a:rPr lang="es-ES" smtClean="0"/>
              <a:t>9</a:t>
            </a:fld>
            <a:endParaRPr lang="es-ES"/>
          </a:p>
        </p:txBody>
      </p:sp>
    </p:spTree>
    <p:extLst>
      <p:ext uri="{BB962C8B-B14F-4D97-AF65-F5344CB8AC3E}">
        <p14:creationId xmlns:p14="http://schemas.microsoft.com/office/powerpoint/2010/main" val="40863541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1045</Words>
  <Application>Microsoft Office PowerPoint</Application>
  <PresentationFormat>Panorámica</PresentationFormat>
  <Paragraphs>124</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Calibri</vt:lpstr>
      <vt:lpstr>Calibri Light</vt:lpstr>
      <vt:lpstr>Tema de Office</vt:lpstr>
      <vt:lpstr>Transacciones</vt:lpstr>
      <vt:lpstr>Transacciones</vt:lpstr>
      <vt:lpstr>Transacciones</vt:lpstr>
      <vt:lpstr>Transacciones</vt:lpstr>
      <vt:lpstr>Propiedades ACID</vt:lpstr>
      <vt:lpstr>Propiedades ACID</vt:lpstr>
      <vt:lpstr>Ejemplo</vt:lpstr>
      <vt:lpstr>Transacciones</vt:lpstr>
      <vt:lpstr>Savepoint</vt:lpstr>
      <vt:lpstr>Transacciones en procedimientos almacenados</vt:lpstr>
      <vt:lpstr>Ejemplo</vt:lpstr>
      <vt:lpstr>Ejemplo 2</vt:lpstr>
      <vt:lpstr>Transacciones</vt:lpstr>
      <vt:lpstr>Enlaces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Transacciones</dc:title>
  <dc:creator>Antonio Espín Herranz</dc:creator>
  <cp:lastModifiedBy>Antonio Espín Herranz</cp:lastModifiedBy>
  <cp:revision>19</cp:revision>
  <dcterms:created xsi:type="dcterms:W3CDTF">2023-10-13T15:23:05Z</dcterms:created>
  <dcterms:modified xsi:type="dcterms:W3CDTF">2023-11-01T19:14:59Z</dcterms:modified>
</cp:coreProperties>
</file>