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7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5589-3490-4443-9BF8-F373FE3379F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E643-6CFD-43A2-AFD2-E0ED1086B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86AEC-E230-E558-0EC5-56BAA53C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0A85E-7189-339F-2B53-A1BC26CA7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D818C-90FB-14DB-E635-DCB3ABC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3A0A-4069-43FC-82E2-92415FDDD820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85CE-CED3-F48B-C630-7EED3A9E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2AB02-D6AC-C009-6A94-A363A5E8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84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CC10A-23D5-3AC3-526E-DB59D3A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629C31-4F5B-CFAF-D209-314643CE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98937-27A9-68C2-0585-8A611428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0FE1-9B96-4DF2-A855-BC1F059C08D6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37976-66F1-D6DF-A98F-A890130D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3E216-C739-333B-78E2-9711FF8C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60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B60AB-804F-3167-6AAA-E49C503E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6AC843-9ACF-2695-A630-737E7FD7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344B5-8DA3-947E-428C-673C6BF8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2065-155E-4822-946A-C8A5F2B1864F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A477C-F828-AB31-DAD0-D4A28007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673A4-F77E-EE62-CD0A-900B787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3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BB9F2-A5C4-15E3-5195-47C9B86F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1C5C6B-9E04-0C18-A8D5-45BA6CDA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26B27-775A-9579-0C26-F51A8665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77DBC-E7E4-45E4-B641-31A79257786B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9E293-CD4F-DEBC-3581-BD11431A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8681A-B21C-0CC4-FAFE-5C2A928A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5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6E83A-7E76-0762-3C1E-44B5EBD0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9AF3E-1EDA-E510-9A8F-CEBD6612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EF4D5-95C1-0977-23BB-375315B4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955-BABB-40E2-B6A9-38A9769DD450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068CF0-7FFD-514A-3677-27B2E57A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5856A-5571-F823-7F69-49BF0C5D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6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F8D9-628E-B97B-4C1D-F61E4B9A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BD981-FFCB-511A-55B5-D200EA88A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D01DE5-5583-6ED8-233F-CFF4F81C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F7B9AB-CB4A-BEBE-8479-06340439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86C3-72FE-40B2-92E4-1640792D891D}" type="datetime1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86CCDF-2B6B-A565-6E73-E2A4D440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7D75FC-9E12-84E0-150C-F683EC33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6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54669-B279-DFE4-BA5F-6D6B3727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90CBF-DCFD-80FC-939C-8C39CB0F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A3428-7F89-AA95-CAE5-F027D5CAA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52A196-C2B4-E891-760C-620FC3260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90F070-2593-7330-EBEF-48ED59B80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C7099E-F8A4-A0B1-2D99-4CC56B76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5A25-E3EA-4F71-8674-9E886C4B02F8}" type="datetime1">
              <a:rPr lang="es-ES" smtClean="0"/>
              <a:t>06/11/2023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C1FE22-8DD2-B815-D478-13218EFB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D5E733-2230-55D6-542C-9F36C87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4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1F96E-4B0E-0472-E88F-A5F6DDC6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43239B-A88C-8153-29E0-A43BBB06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40D7-763F-429A-8544-CF3718693B4C}" type="datetime1">
              <a:rPr lang="es-ES" smtClean="0"/>
              <a:t>06/11/2023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081DC5-B763-7618-082E-F6DBAE11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BD15F7-EA7E-F159-290D-08D18AA5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1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4F375C-986A-FFE6-8369-A270A1B8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348F-F042-498A-8E84-474D59EA40B5}" type="datetime1">
              <a:rPr lang="es-ES" smtClean="0"/>
              <a:t>06/11/2023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2A9437-6219-76AA-2E16-EE7B005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A9B3D9-9CC7-7302-6157-DDF31432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0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70FC0-1146-E478-F97F-0CD20D89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A8DDA-A3DF-E8FA-1E74-35FF9416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2588E-620D-8401-EA91-DE586BFAE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CF951-D8B5-0CB7-4A81-6720FF5B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AC87-A08A-4E8F-B983-048AC6A2BD00}" type="datetime1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B22BF-E0E0-FED6-E555-8D091089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389B5-4111-7355-D565-5FB3EB2E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11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A373F-3340-472B-1A9E-6AD69D2D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20BB93-7A70-7327-AA53-4DB9AA611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91102-5BEC-E856-1B96-25A3A330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172D1D-CBBE-6898-3DDF-10673AEC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D5FE-4662-485E-80EC-69603E42BF0A}" type="datetime1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C747F9-DB1D-B812-D93D-0FAEC4C8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18EAFE-552A-0AC3-7004-DB7F8AE6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95FFA8-C5BD-BC40-289C-8E164363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8B2547-FE91-4F06-0F6C-3D143CC04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4B934-EF54-327C-1737-E76B5FD62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3A59-2F05-4495-BE50-693867C704DE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18D90-75E6-5E64-17E0-52E063B6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62E04-D129-B500-8E0D-CD599B980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647E1-971B-4DAF-B2DA-3BCC25F52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77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g4win.org/get-gpg4wi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s.wikipedia.org/wiki/Criptograf%C3%ADa_asim%C3%A9tric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TezzdzAlXA" TargetMode="External"/><Relationship Id="rId2" Type="http://schemas.openxmlformats.org/officeDocument/2006/relationships/hyperlink" Target="https://www.youtube.com/watch?v=M7K_i2wdB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BDC75-B53E-DD55-3DD0-501133666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Encriptación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01224-9BC0-DBDD-AC62-19CA5C810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57633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3DE1D-BA9C-F096-37AD-0D65A147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42"/>
          </a:xfrm>
        </p:spPr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112C5-E078-8957-C994-22E7BBAB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524933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Función </a:t>
            </a:r>
            <a:r>
              <a:rPr lang="es-ES" b="1" dirty="0" err="1"/>
              <a:t>crypt</a:t>
            </a:r>
            <a:r>
              <a:rPr lang="es-ES" dirty="0"/>
              <a:t> genera un encriptado más difícil de romper.</a:t>
            </a:r>
          </a:p>
          <a:p>
            <a:endParaRPr lang="es-ES" dirty="0"/>
          </a:p>
          <a:p>
            <a:r>
              <a:rPr lang="es-ES" dirty="0"/>
              <a:t>Y le pasamos en algoritmo a través de otra función (</a:t>
            </a:r>
            <a:r>
              <a:rPr lang="es-ES" b="1" dirty="0" err="1"/>
              <a:t>gen_salt</a:t>
            </a:r>
            <a:r>
              <a:rPr lang="es-ES" dirty="0"/>
              <a:t>) que genera cadenas de caracteres muy desordenadas (como cuando estamos creando una cuenta y nos ofrecen una contraseña aleatoria).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b="1" dirty="0" err="1"/>
              <a:t>crypt</a:t>
            </a:r>
            <a:r>
              <a:rPr lang="es-ES" dirty="0"/>
              <a:t>(‘mensaje a cifrar’, </a:t>
            </a:r>
            <a:r>
              <a:rPr lang="es-ES" b="1" dirty="0" err="1"/>
              <a:t>gen_salt</a:t>
            </a:r>
            <a:r>
              <a:rPr lang="es-ES" dirty="0"/>
              <a:t>(‘md5’));</a:t>
            </a:r>
          </a:p>
          <a:p>
            <a:endParaRPr lang="es-ES" dirty="0"/>
          </a:p>
          <a:p>
            <a:r>
              <a:rPr lang="es-ES" dirty="0"/>
              <a:t>También se le puede pasar el algoritmo </a:t>
            </a:r>
            <a:r>
              <a:rPr lang="es-ES" b="1" dirty="0" err="1"/>
              <a:t>bf</a:t>
            </a:r>
            <a:r>
              <a:rPr lang="es-ES" dirty="0"/>
              <a:t> en vez de </a:t>
            </a:r>
            <a:r>
              <a:rPr lang="es-ES" b="1" dirty="0"/>
              <a:t>md5, </a:t>
            </a:r>
            <a:r>
              <a:rPr lang="es-ES" dirty="0"/>
              <a:t>saldrá una cadena encriptada más larga.</a:t>
            </a:r>
          </a:p>
          <a:p>
            <a:endParaRPr lang="es-ES" dirty="0"/>
          </a:p>
          <a:p>
            <a:r>
              <a:rPr lang="es-ES" dirty="0"/>
              <a:t>Algoritmos con texto más corto: </a:t>
            </a:r>
            <a:r>
              <a:rPr lang="es-ES" b="1" dirty="0" err="1"/>
              <a:t>xdes</a:t>
            </a:r>
            <a:r>
              <a:rPr lang="es-ES" dirty="0"/>
              <a:t> devuelve </a:t>
            </a:r>
            <a:r>
              <a:rPr lang="es-ES" b="1" dirty="0"/>
              <a:t>20 </a:t>
            </a:r>
            <a:r>
              <a:rPr lang="es-ES" b="1" dirty="0" err="1"/>
              <a:t>chars</a:t>
            </a:r>
            <a:r>
              <a:rPr lang="es-ES" dirty="0"/>
              <a:t>.</a:t>
            </a:r>
          </a:p>
          <a:p>
            <a:r>
              <a:rPr lang="es-ES" dirty="0"/>
              <a:t>Y el </a:t>
            </a:r>
            <a:r>
              <a:rPr lang="es-ES" b="1" dirty="0"/>
              <a:t>des</a:t>
            </a:r>
            <a:r>
              <a:rPr lang="es-ES" dirty="0"/>
              <a:t> que devuelve </a:t>
            </a:r>
            <a:r>
              <a:rPr lang="es-ES" b="1" dirty="0"/>
              <a:t>13 </a:t>
            </a:r>
            <a:r>
              <a:rPr lang="es-ES" b="1" dirty="0" err="1"/>
              <a:t>chars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0B48EF-3E19-89A7-2111-5E3FAC1D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60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35D2A-4D3D-9999-46CD-5067B6D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Cifrado Simétrico</a:t>
            </a:r>
            <a:br>
              <a:rPr lang="es-ES" dirty="0"/>
            </a:br>
            <a:r>
              <a:rPr lang="es-ES" dirty="0"/>
              <a:t>Encriptado/Desencriptado con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C5CF8-F2EA-348E-5013-CE3A7654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Encripta una cadena de forma simétrica:</a:t>
            </a:r>
          </a:p>
          <a:p>
            <a:r>
              <a:rPr lang="es-ES" dirty="0" err="1"/>
              <a:t>pgp_sym_encrypt</a:t>
            </a:r>
            <a:r>
              <a:rPr lang="es-ES" dirty="0"/>
              <a:t>(mensaje, clave) </a:t>
            </a:r>
            <a:r>
              <a:rPr lang="es-ES" dirty="0">
                <a:sym typeface="Wingdings" panose="05000000000000000000" pitchFamily="2" charset="2"/>
              </a:rPr>
              <a:t> devuelve bytes</a:t>
            </a:r>
          </a:p>
          <a:p>
            <a:r>
              <a:rPr lang="es-ES" dirty="0" err="1"/>
              <a:t>pgp_sym_decrypt</a:t>
            </a:r>
            <a:r>
              <a:rPr lang="es-ES" dirty="0"/>
              <a:t>(</a:t>
            </a:r>
            <a:r>
              <a:rPr lang="es-ES" dirty="0" err="1"/>
              <a:t>mensaje_encriptado</a:t>
            </a:r>
            <a:r>
              <a:rPr lang="es-ES" dirty="0"/>
              <a:t>, clave) </a:t>
            </a:r>
            <a:r>
              <a:rPr lang="es-ES" dirty="0">
                <a:sym typeface="Wingdings" panose="05000000000000000000" pitchFamily="2" charset="2"/>
              </a:rPr>
              <a:t> devuelve el mensaje original</a:t>
            </a:r>
            <a:endParaRPr lang="es-ES" dirty="0"/>
          </a:p>
          <a:p>
            <a:endParaRPr lang="es-ES" dirty="0"/>
          </a:p>
          <a:p>
            <a:r>
              <a:rPr lang="es-ES" dirty="0"/>
              <a:t>Se puede añadir el factor de compresión (por defecto es 0):</a:t>
            </a:r>
          </a:p>
          <a:p>
            <a:pPr lvl="1"/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0 - no compression</a:t>
            </a:r>
            <a:br>
              <a:rPr lang="it-IT" dirty="0"/>
            </a:br>
            <a:endParaRPr lang="it-IT" dirty="0"/>
          </a:p>
          <a:p>
            <a:pPr lvl="1"/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1 - ZIP compression</a:t>
            </a:r>
            <a:br>
              <a:rPr lang="it-IT" dirty="0"/>
            </a:br>
            <a:endParaRPr lang="it-IT" dirty="0"/>
          </a:p>
          <a:p>
            <a:pPr lvl="1"/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2 - ZLIB compression</a:t>
            </a:r>
          </a:p>
          <a:p>
            <a:endParaRPr lang="es-ES" dirty="0"/>
          </a:p>
          <a:p>
            <a:r>
              <a:rPr lang="es-ES" dirty="0"/>
              <a:t>Y el tipo de algoritmo: </a:t>
            </a:r>
            <a:r>
              <a:rPr lang="es-ES" dirty="0" err="1"/>
              <a:t>cipher</a:t>
            </a:r>
            <a:r>
              <a:rPr lang="es-ES" dirty="0"/>
              <a:t>-algo (por defecto: aes128)</a:t>
            </a:r>
          </a:p>
          <a:p>
            <a:r>
              <a:rPr lang="es-ES" dirty="0" err="1"/>
              <a:t>bf</a:t>
            </a:r>
            <a:r>
              <a:rPr lang="es-ES" dirty="0"/>
              <a:t>, aes128, aes192, aes256, 3des, cast5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C3AFC4-E0A4-F4A0-7218-B6314089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97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D633-8F13-FBF0-1196-099877FC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Cifrado Simétrico</a:t>
            </a:r>
            <a:br>
              <a:rPr lang="es-ES" dirty="0"/>
            </a:br>
            <a:r>
              <a:rPr lang="es-ES" dirty="0"/>
              <a:t>Encriptado/Desencriptado con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6EBC3-3A7E-7891-CEB9-09C5B99E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825625"/>
            <a:ext cx="10955867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Ejemplo, pasando el nombre del algoritmo y el factor de compresión:</a:t>
            </a:r>
          </a:p>
          <a:p>
            <a:pPr marL="457200" lvl="1" indent="0">
              <a:buNone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pgp_sym_decrypt</a:t>
            </a:r>
            <a:r>
              <a:rPr lang="es-ES" dirty="0"/>
              <a:t>(</a:t>
            </a:r>
            <a:r>
              <a:rPr lang="es-ES" dirty="0" err="1"/>
              <a:t>pgp_sym_encrypt</a:t>
            </a:r>
            <a:r>
              <a:rPr lang="es-ES" dirty="0"/>
              <a:t>('mi mensaje', '12345', '</a:t>
            </a:r>
            <a:r>
              <a:rPr lang="es-ES" dirty="0" err="1"/>
              <a:t>compress</a:t>
            </a:r>
            <a:r>
              <a:rPr lang="es-ES" dirty="0"/>
              <a:t>-algo=1, </a:t>
            </a:r>
            <a:r>
              <a:rPr lang="es-ES" dirty="0" err="1"/>
              <a:t>cipher</a:t>
            </a:r>
            <a:r>
              <a:rPr lang="es-ES" dirty="0"/>
              <a:t>-algo=aes256'),  '12345','compress-algo=1, </a:t>
            </a:r>
            <a:r>
              <a:rPr lang="es-ES" dirty="0" err="1"/>
              <a:t>cipher</a:t>
            </a:r>
            <a:r>
              <a:rPr lang="es-ES" dirty="0"/>
              <a:t>-algo=aes256');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FD87D-493D-2EF6-7324-92D2ACA6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29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5DC9-A31B-99B8-3646-563B0C19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Conversión bytes -&gt;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C6B2E-4388-60BC-64A5-2900CDEB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825625"/>
            <a:ext cx="11760200" cy="4351338"/>
          </a:xfrm>
        </p:spPr>
        <p:txBody>
          <a:bodyPr>
            <a:normAutofit/>
          </a:bodyPr>
          <a:lstStyle/>
          <a:p>
            <a:r>
              <a:rPr lang="es-ES" dirty="0"/>
              <a:t>La función </a:t>
            </a:r>
            <a:r>
              <a:rPr lang="es-ES" dirty="0" err="1"/>
              <a:t>decrypt</a:t>
            </a:r>
            <a:r>
              <a:rPr lang="es-ES" dirty="0"/>
              <a:t> nos devuelve bytes para convertir estos en una cadena legible aplicamos la función </a:t>
            </a:r>
            <a:r>
              <a:rPr lang="es-ES" dirty="0" err="1"/>
              <a:t>encode</a:t>
            </a:r>
            <a:r>
              <a:rPr lang="es-ES" dirty="0"/>
              <a:t>(bytes, ‘escape’);</a:t>
            </a:r>
          </a:p>
          <a:p>
            <a:endParaRPr lang="es-ES" dirty="0"/>
          </a:p>
          <a:p>
            <a:r>
              <a:rPr lang="es-ES" dirty="0"/>
              <a:t>Esta función se aplica a los datos devueltos por </a:t>
            </a:r>
            <a:r>
              <a:rPr lang="es-ES" dirty="0" err="1"/>
              <a:t>decrypt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b="1" dirty="0" err="1"/>
              <a:t>encode</a:t>
            </a:r>
            <a:r>
              <a:rPr lang="es-ES" dirty="0"/>
              <a:t>(</a:t>
            </a:r>
            <a:r>
              <a:rPr lang="es-ES" dirty="0" err="1"/>
              <a:t>decrypt</a:t>
            </a:r>
            <a:r>
              <a:rPr lang="es-ES" dirty="0"/>
              <a:t>(</a:t>
            </a:r>
            <a:r>
              <a:rPr lang="es-ES" dirty="0" err="1"/>
              <a:t>encrypt</a:t>
            </a:r>
            <a:r>
              <a:rPr lang="es-ES" dirty="0"/>
              <a:t>(‘mi mensaje’, ‘clave’, ‘algoritmo’),</a:t>
            </a:r>
          </a:p>
          <a:p>
            <a:pPr marL="457200" lvl="1" indent="0">
              <a:buNone/>
            </a:pPr>
            <a:r>
              <a:rPr lang="es-ES" dirty="0"/>
              <a:t>‘clave’, ‘algoritmo’), </a:t>
            </a:r>
            <a:r>
              <a:rPr lang="es-ES" b="1" dirty="0"/>
              <a:t>‘escape’);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También podemos utilizar la función </a:t>
            </a:r>
            <a:r>
              <a:rPr lang="es-ES" dirty="0" err="1"/>
              <a:t>convert_from</a:t>
            </a:r>
            <a:r>
              <a:rPr lang="es-ES" dirty="0"/>
              <a:t>:</a:t>
            </a:r>
          </a:p>
          <a:p>
            <a:r>
              <a:rPr lang="es-ES" sz="2200" dirty="0" err="1"/>
              <a:t>select</a:t>
            </a:r>
            <a:r>
              <a:rPr lang="es-ES" sz="2200" dirty="0"/>
              <a:t> </a:t>
            </a:r>
            <a:r>
              <a:rPr lang="es-ES" sz="2200" dirty="0" err="1"/>
              <a:t>convert_from</a:t>
            </a:r>
            <a:r>
              <a:rPr lang="es-ES" sz="2200" dirty="0"/>
              <a:t>(</a:t>
            </a:r>
            <a:r>
              <a:rPr lang="es-ES" sz="2200" dirty="0" err="1"/>
              <a:t>decrypt</a:t>
            </a:r>
            <a:r>
              <a:rPr lang="es-ES" sz="2200" dirty="0"/>
              <a:t>('\x34591627f9c8eae417fc7cbbf458592c','1234','aes'),'SQL_ASCII');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56D9C6-C51E-D148-5265-AC12B8C8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41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825DF-A017-01F3-3CE8-531787A9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Cifrado Asimétrico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83B41-CA8E-FEA7-8ADD-0CF69241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Generación de claves:</a:t>
            </a:r>
          </a:p>
          <a:p>
            <a:pPr lvl="1"/>
            <a:r>
              <a:rPr lang="es-ES" dirty="0"/>
              <a:t>Necesitamos el programa </a:t>
            </a:r>
            <a:r>
              <a:rPr lang="es-ES" dirty="0" err="1"/>
              <a:t>gpg</a:t>
            </a:r>
            <a:r>
              <a:rPr lang="es-ES" dirty="0"/>
              <a:t> (disponible en Linux)</a:t>
            </a:r>
          </a:p>
          <a:p>
            <a:pPr lvl="1"/>
            <a:r>
              <a:rPr lang="es-ES" dirty="0"/>
              <a:t>Para Windows: </a:t>
            </a:r>
            <a:r>
              <a:rPr lang="es-ES" dirty="0">
                <a:hlinkClick r:id="rId2"/>
              </a:rPr>
              <a:t>https://www.gpg4win.org/get-gpg4win.html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Para generar las claves:</a:t>
            </a:r>
          </a:p>
          <a:p>
            <a:r>
              <a:rPr lang="es-ES" dirty="0"/>
              <a:t>Desde la consola: … </a:t>
            </a:r>
            <a:r>
              <a:rPr lang="es-ES" dirty="0" err="1"/>
              <a:t>program</a:t>
            </a:r>
            <a:r>
              <a:rPr lang="es-ES" dirty="0"/>
              <a:t> files (x86)\</a:t>
            </a:r>
            <a:r>
              <a:rPr lang="es-ES" dirty="0" err="1"/>
              <a:t>bin</a:t>
            </a:r>
            <a:r>
              <a:rPr lang="es-ES" dirty="0"/>
              <a:t>\ </a:t>
            </a:r>
            <a:r>
              <a:rPr lang="es-ES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gpg</a:t>
            </a:r>
            <a:r>
              <a:rPr lang="es-ES" b="1" dirty="0">
                <a:sym typeface="Wingdings" panose="05000000000000000000" pitchFamily="2" charset="2"/>
              </a:rPr>
              <a:t> --full-</a:t>
            </a:r>
            <a:r>
              <a:rPr lang="es-ES" b="1" dirty="0" err="1">
                <a:sym typeface="Wingdings" panose="05000000000000000000" pitchFamily="2" charset="2"/>
              </a:rPr>
              <a:t>generate</a:t>
            </a:r>
            <a:r>
              <a:rPr lang="es-ES" b="1" dirty="0">
                <a:sym typeface="Wingdings" panose="05000000000000000000" pitchFamily="2" charset="2"/>
              </a:rPr>
              <a:t>-</a:t>
            </a:r>
            <a:r>
              <a:rPr lang="es-ES" b="1" dirty="0" err="1">
                <a:sym typeface="Wingdings" panose="05000000000000000000" pitchFamily="2" charset="2"/>
              </a:rPr>
              <a:t>key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Nos realiza una serie de preguntas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19AC23-8D7C-0A8C-158E-DF96F838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34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48B83-185F-164F-BCAF-41CFC8BE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Secuencia programa </a:t>
            </a:r>
            <a:r>
              <a:rPr lang="es-ES" dirty="0" err="1"/>
              <a:t>gpg</a:t>
            </a:r>
            <a:r>
              <a:rPr lang="es-ES" dirty="0"/>
              <a:t> 1 de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3124E-7CFE-1C19-5D65-BD5244B1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995952-7552-FE56-D8E4-4753A713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142"/>
            <a:ext cx="6158400" cy="56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B8C0-A2BE-BDF0-EFB6-A2C4618B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10515600" cy="786342"/>
          </a:xfrm>
        </p:spPr>
        <p:txBody>
          <a:bodyPr/>
          <a:lstStyle/>
          <a:p>
            <a:r>
              <a:rPr lang="es-ES" dirty="0"/>
              <a:t>Secuencia programa </a:t>
            </a:r>
            <a:r>
              <a:rPr lang="es-ES" dirty="0" err="1"/>
              <a:t>gpg</a:t>
            </a:r>
            <a:r>
              <a:rPr lang="es-ES" dirty="0"/>
              <a:t> 2 de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66D921-5AEC-1E47-918E-858C3908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7D4946-ADB9-62F8-59FF-E67C8C71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" y="922867"/>
            <a:ext cx="9106796" cy="49795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AE9AA6-F0BB-2B4F-B560-D80C192F45BE}"/>
              </a:ext>
            </a:extLst>
          </p:cNvPr>
          <p:cNvSpPr txBox="1"/>
          <p:nvPr/>
        </p:nvSpPr>
        <p:spPr>
          <a:xfrm>
            <a:off x="332902" y="6075144"/>
            <a:ext cx="60509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Pide la frase secreta (recordarla)</a:t>
            </a:r>
          </a:p>
        </p:txBody>
      </p:sp>
    </p:spTree>
    <p:extLst>
      <p:ext uri="{BB962C8B-B14F-4D97-AF65-F5344CB8AC3E}">
        <p14:creationId xmlns:p14="http://schemas.microsoft.com/office/powerpoint/2010/main" val="204494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0049-0461-AD26-DDD5-E7C4D5E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Clave generada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FAC64-FDA0-800C-F6E3-3DFDBAA0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almacena en: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Cifrado asimétrico:</a:t>
            </a:r>
          </a:p>
          <a:p>
            <a:pPr lvl="1"/>
            <a:r>
              <a:rPr lang="es-ES" dirty="0">
                <a:hlinkClick r:id="rId2"/>
              </a:rPr>
              <a:t>https://es.wikipedia.org/wiki/Criptograf%C3%ADa_asim%C3%A9trica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DDBCC-9029-2CA8-D2C5-AC9B3EAA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34B75E-6C07-C159-2A45-AA1EADD6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58" y="2438400"/>
            <a:ext cx="9258300" cy="1371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723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B047C-A2F4-A8F4-780B-0B9E578D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C72B3-6A3A-1A43-2735-FF78FB1A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ES" dirty="0"/>
              <a:t>La BD protege la clave privada y la frase.</a:t>
            </a:r>
          </a:p>
          <a:p>
            <a:r>
              <a:rPr lang="es-ES" dirty="0"/>
              <a:t>Y a los clientes que puedan ver los datos se les da la clave pública.</a:t>
            </a:r>
          </a:p>
          <a:p>
            <a:r>
              <a:rPr lang="es-ES" dirty="0"/>
              <a:t>Podemos listas las claves con </a:t>
            </a:r>
            <a:r>
              <a:rPr lang="es-ES" b="1" dirty="0" err="1"/>
              <a:t>gpg</a:t>
            </a:r>
            <a:r>
              <a:rPr lang="es-ES" b="1" dirty="0"/>
              <a:t> --</a:t>
            </a:r>
            <a:r>
              <a:rPr lang="es-ES" b="1" dirty="0" err="1"/>
              <a:t>list-secret-keys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86542-0411-BF55-AA18-27C6C04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3D0310-4DE5-C496-619E-1DB276F8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10" y="3678237"/>
            <a:ext cx="8924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5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BD6AC-F70E-80F2-04FD-FB579BE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Exportar la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AA126-34DC-2537-1C08-7DA0707C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7320"/>
          </a:xfrm>
        </p:spPr>
        <p:txBody>
          <a:bodyPr>
            <a:normAutofit/>
          </a:bodyPr>
          <a:lstStyle/>
          <a:p>
            <a:r>
              <a:rPr lang="es-ES" b="1" dirty="0" err="1"/>
              <a:t>gpg</a:t>
            </a:r>
            <a:r>
              <a:rPr lang="es-ES" b="1" dirty="0"/>
              <a:t> -a --</a:t>
            </a:r>
            <a:r>
              <a:rPr lang="es-ES" b="1" dirty="0" err="1"/>
              <a:t>export</a:t>
            </a:r>
            <a:r>
              <a:rPr lang="es-ES" b="1" dirty="0"/>
              <a:t> “server </a:t>
            </a:r>
            <a:r>
              <a:rPr lang="es-ES" b="1" dirty="0" err="1"/>
              <a:t>postgresql</a:t>
            </a:r>
            <a:r>
              <a:rPr lang="es-ES" b="1" dirty="0"/>
              <a:t>” &gt; </a:t>
            </a:r>
            <a:r>
              <a:rPr lang="es-ES" b="1" dirty="0" err="1"/>
              <a:t>public.key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El nombre del usuario.</a:t>
            </a:r>
          </a:p>
          <a:p>
            <a:r>
              <a:rPr lang="es-ES" dirty="0">
                <a:sym typeface="Wingdings" panose="05000000000000000000" pitchFamily="2" charset="2"/>
              </a:rPr>
              <a:t>Se puede indicar el </a:t>
            </a:r>
            <a:r>
              <a:rPr lang="es-ES" dirty="0" err="1">
                <a:sym typeface="Wingdings" panose="05000000000000000000" pitchFamily="2" charset="2"/>
              </a:rPr>
              <a:t>path</a:t>
            </a:r>
            <a:r>
              <a:rPr lang="es-ES" dirty="0">
                <a:sym typeface="Wingdings" panose="05000000000000000000" pitchFamily="2" charset="2"/>
              </a:rPr>
              <a:t> al archivo y lo guarda en un fichero de texto: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Después se puede exportar la clave privada:</a:t>
            </a:r>
          </a:p>
          <a:p>
            <a:r>
              <a:rPr lang="es-ES" b="1" dirty="0" err="1">
                <a:sym typeface="Wingdings" panose="05000000000000000000" pitchFamily="2" charset="2"/>
              </a:rPr>
              <a:t>gpg</a:t>
            </a:r>
            <a:r>
              <a:rPr lang="es-ES" b="1" dirty="0">
                <a:sym typeface="Wingdings" panose="05000000000000000000" pitchFamily="2" charset="2"/>
              </a:rPr>
              <a:t> -a --</a:t>
            </a:r>
            <a:r>
              <a:rPr lang="es-ES" b="1" dirty="0" err="1">
                <a:sym typeface="Wingdings" panose="05000000000000000000" pitchFamily="2" charset="2"/>
              </a:rPr>
              <a:t>export-secret-keys</a:t>
            </a:r>
            <a:r>
              <a:rPr lang="es-ES" b="1" dirty="0">
                <a:sym typeface="Wingdings" panose="05000000000000000000" pitchFamily="2" charset="2"/>
              </a:rPr>
              <a:t> “server </a:t>
            </a:r>
            <a:r>
              <a:rPr lang="es-ES" b="1" dirty="0" err="1">
                <a:sym typeface="Wingdings" panose="05000000000000000000" pitchFamily="2" charset="2"/>
              </a:rPr>
              <a:t>postgresql</a:t>
            </a:r>
            <a:r>
              <a:rPr lang="es-ES" b="1" dirty="0">
                <a:sym typeface="Wingdings" panose="05000000000000000000" pitchFamily="2" charset="2"/>
              </a:rPr>
              <a:t>” &gt; </a:t>
            </a:r>
            <a:r>
              <a:rPr lang="es-ES" b="1" dirty="0" err="1">
                <a:sym typeface="Wingdings" panose="05000000000000000000" pitchFamily="2" charset="2"/>
              </a:rPr>
              <a:t>secret.key</a:t>
            </a:r>
            <a:endParaRPr lang="es-ES" b="1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exportar nos va a pedir la frase secreta  “</a:t>
            </a:r>
            <a:r>
              <a:rPr lang="es-ES" dirty="0" err="1">
                <a:sym typeface="Wingdings" panose="05000000000000000000" pitchFamily="2" charset="2"/>
              </a:rPr>
              <a:t>antonio</a:t>
            </a:r>
            <a:r>
              <a:rPr lang="es-ES" dirty="0">
                <a:sym typeface="Wingdings" panose="05000000000000000000" pitchFamily="2" charset="2"/>
              </a:rPr>
              <a:t>”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12A8DC-5A3A-AA0D-B04E-16E3AC7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8F6A75-8935-6ED8-D17F-03ACD44E4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2" y="3181545"/>
            <a:ext cx="11353800" cy="4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11F45-D054-9A7F-19F0-3DD51D5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Encriptación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C0934-9DF5-DBFB-B246-8450E97E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Activar la extensión para la encriptación: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extension</a:t>
            </a:r>
            <a:r>
              <a:rPr lang="es-ES" dirty="0"/>
              <a:t> </a:t>
            </a:r>
            <a:r>
              <a:rPr lang="es-ES" b="1" dirty="0" err="1"/>
              <a:t>pgcrypto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Disponemos de las funciones </a:t>
            </a:r>
            <a:r>
              <a:rPr lang="es-ES" dirty="0" err="1"/>
              <a:t>encrypt</a:t>
            </a:r>
            <a:r>
              <a:rPr lang="es-ES" dirty="0"/>
              <a:t> /  </a:t>
            </a:r>
            <a:r>
              <a:rPr lang="es-ES" dirty="0" err="1"/>
              <a:t>decrypt</a:t>
            </a:r>
            <a:endParaRPr lang="es-ES" dirty="0"/>
          </a:p>
          <a:p>
            <a:endParaRPr lang="es-ES" dirty="0"/>
          </a:p>
          <a:p>
            <a:r>
              <a:rPr lang="es-ES" dirty="0"/>
              <a:t>Tenemos funciones para cifrado básico, simétrico y asimétrico.</a:t>
            </a:r>
          </a:p>
          <a:p>
            <a:pPr lvl="1"/>
            <a:r>
              <a:rPr lang="es-ES" dirty="0"/>
              <a:t>Cifrado: La información se cifra para que no se pueda recuperar</a:t>
            </a:r>
          </a:p>
          <a:p>
            <a:pPr lvl="2"/>
            <a:r>
              <a:rPr lang="es-ES" dirty="0"/>
              <a:t>Por ejemplo, podemos cifrar una </a:t>
            </a:r>
            <a:r>
              <a:rPr lang="es-ES" dirty="0" err="1"/>
              <a:t>password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C.Simétrico</a:t>
            </a:r>
            <a:r>
              <a:rPr lang="es-ES" dirty="0"/>
              <a:t>: Se encripta y desencripta a través de una </a:t>
            </a:r>
            <a:r>
              <a:rPr lang="es-ES" dirty="0" err="1"/>
              <a:t>password</a:t>
            </a:r>
            <a:r>
              <a:rPr lang="es-ES" dirty="0"/>
              <a:t> privada.</a:t>
            </a:r>
          </a:p>
          <a:p>
            <a:pPr lvl="1"/>
            <a:r>
              <a:rPr lang="es-ES" dirty="0" err="1"/>
              <a:t>C.Asimétrico</a:t>
            </a:r>
            <a:r>
              <a:rPr lang="es-ES" dirty="0"/>
              <a:t>: Se utiliza un par de claves públicas y una </a:t>
            </a:r>
            <a:r>
              <a:rPr lang="es-ES" dirty="0" err="1"/>
              <a:t>password</a:t>
            </a:r>
            <a:r>
              <a:rPr lang="es-ES" dirty="0"/>
              <a:t> privada.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5C99DA-8CFA-9DEC-1B6B-8D05918B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02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7532F-C95F-03F4-E91B-B8EEEA2F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postgresql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8DF0B-2B00-3551-CB87-55B1638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la BD</a:t>
            </a:r>
          </a:p>
          <a:p>
            <a:r>
              <a:rPr lang="es-ES" dirty="0"/>
              <a:t>Activamos la extensión </a:t>
            </a:r>
            <a:r>
              <a:rPr lang="es-ES" dirty="0" err="1"/>
              <a:t>pgcrypto</a:t>
            </a:r>
            <a:r>
              <a:rPr lang="es-ES" dirty="0"/>
              <a:t>: </a:t>
            </a:r>
          </a:p>
          <a:p>
            <a:pPr lvl="1"/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extension</a:t>
            </a:r>
            <a:r>
              <a:rPr lang="es-ES" b="1" dirty="0"/>
              <a:t> </a:t>
            </a:r>
            <a:r>
              <a:rPr lang="es-ES" b="1" dirty="0" err="1"/>
              <a:t>pgcrypto</a:t>
            </a:r>
            <a:endParaRPr lang="es-ES" dirty="0"/>
          </a:p>
          <a:p>
            <a:pPr lvl="1"/>
            <a:endParaRPr lang="es-ES" b="1" dirty="0"/>
          </a:p>
          <a:p>
            <a:r>
              <a:rPr lang="es-ES" b="1" dirty="0"/>
              <a:t>Las claves no se deberían guardar en la BD.</a:t>
            </a:r>
          </a:p>
          <a:p>
            <a:endParaRPr lang="es-ES" b="1" dirty="0"/>
          </a:p>
          <a:p>
            <a:r>
              <a:rPr lang="es-ES" dirty="0"/>
              <a:t>Dentro de la BD se crean dos tablas:</a:t>
            </a:r>
          </a:p>
          <a:p>
            <a:pPr lvl="1"/>
            <a:r>
              <a:rPr lang="es-ES" dirty="0" err="1"/>
              <a:t>Create</a:t>
            </a:r>
            <a:r>
              <a:rPr lang="es-ES" dirty="0"/>
              <a:t> table publica(llave </a:t>
            </a:r>
            <a:r>
              <a:rPr lang="es-ES" dirty="0" err="1"/>
              <a:t>text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Create</a:t>
            </a:r>
            <a:r>
              <a:rPr lang="es-ES" dirty="0"/>
              <a:t> table privada(llave </a:t>
            </a:r>
            <a:r>
              <a:rPr lang="es-ES" dirty="0" err="1"/>
              <a:t>text</a:t>
            </a:r>
            <a:r>
              <a:rPr lang="es-ES" dirty="0"/>
              <a:t>)</a:t>
            </a:r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B7EF9-3827-EABB-C174-CE057E5A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20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8BDC0-79C2-A88B-289E-F9265D9E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postgresql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9CA2A-F7C7-F8D0-D406-A967A774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34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En cada tabla se guarda su clave correspondiente: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FB2F92-F61C-5640-04FC-6491D6BB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E3C01E-5CEB-0D7F-C63C-4517EA52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79" y="1984375"/>
            <a:ext cx="8167688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177F3-246E-51E0-A345-78D82401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la 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BE07F-0DBD-A9FC-845C-F3332126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5" y="1825625"/>
            <a:ext cx="11693237" cy="4351338"/>
          </a:xfrm>
        </p:spPr>
        <p:txBody>
          <a:bodyPr/>
          <a:lstStyle/>
          <a:p>
            <a:r>
              <a:rPr lang="es-ES" dirty="0"/>
              <a:t>Se define una función para poder </a:t>
            </a:r>
            <a:r>
              <a:rPr lang="es-ES" b="1" dirty="0"/>
              <a:t>cifrar</a:t>
            </a:r>
            <a:r>
              <a:rPr lang="es-ES" dirty="0"/>
              <a:t>: devuelve un array de bytes: </a:t>
            </a:r>
            <a:r>
              <a:rPr lang="es-ES" b="1" dirty="0" err="1"/>
              <a:t>bytea</a:t>
            </a:r>
            <a:endParaRPr lang="es-ES" b="1" dirty="0"/>
          </a:p>
          <a:p>
            <a:r>
              <a:rPr lang="es-ES" dirty="0"/>
              <a:t>Concatena la llave.</a:t>
            </a:r>
          </a:p>
          <a:p>
            <a:r>
              <a:rPr lang="es-ES" dirty="0"/>
              <a:t>Utilizamos la función: </a:t>
            </a:r>
            <a:r>
              <a:rPr lang="es-ES" b="1" dirty="0" err="1"/>
              <a:t>pgp_pub_encrypt</a:t>
            </a:r>
            <a:r>
              <a:rPr lang="es-ES" dirty="0"/>
              <a:t>(texto, </a:t>
            </a:r>
            <a:r>
              <a:rPr lang="es-ES" dirty="0" err="1"/>
              <a:t>dearmor</a:t>
            </a:r>
            <a:r>
              <a:rPr lang="es-ES" dirty="0"/>
              <a:t>(</a:t>
            </a:r>
            <a:r>
              <a:rPr lang="es-ES" dirty="0" err="1"/>
              <a:t>key</a:t>
            </a:r>
            <a:r>
              <a:rPr lang="es-ES" dirty="0"/>
              <a:t>))</a:t>
            </a:r>
          </a:p>
          <a:p>
            <a:r>
              <a:rPr lang="es-ES" dirty="0" err="1"/>
              <a:t>dearmor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para que el sistema entienda la llave</a:t>
            </a:r>
          </a:p>
          <a:p>
            <a:r>
              <a:rPr lang="es-ES" dirty="0">
                <a:sym typeface="Wingdings" panose="05000000000000000000" pitchFamily="2" charset="2"/>
              </a:rPr>
              <a:t>Crear la función y añadirla a la BD</a:t>
            </a:r>
          </a:p>
          <a:p>
            <a:r>
              <a:rPr lang="es-ES" dirty="0">
                <a:sym typeface="Wingdings" panose="05000000000000000000" pitchFamily="2" charset="2"/>
              </a:rPr>
              <a:t>Uso de la función: </a:t>
            </a:r>
            <a:r>
              <a:rPr lang="es-ES" dirty="0" err="1">
                <a:sym typeface="Wingdings" panose="05000000000000000000" pitchFamily="2" charset="2"/>
              </a:rPr>
              <a:t>select</a:t>
            </a:r>
            <a:r>
              <a:rPr lang="es-ES" dirty="0">
                <a:sym typeface="Wingdings" panose="05000000000000000000" pitchFamily="2" charset="2"/>
              </a:rPr>
              <a:t> cifra(‘texto cifrado’);</a:t>
            </a:r>
          </a:p>
          <a:p>
            <a:r>
              <a:rPr lang="es-ES" dirty="0">
                <a:sym typeface="Wingdings" panose="05000000000000000000" pitchFamily="2" charset="2"/>
              </a:rPr>
              <a:t>Veremos la llave y el array de bytes que devuelve el mensaje encriptado.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CC181-911A-85C8-8E81-5FEF904C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57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B275-F9A3-79CB-54B3-656CF730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78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s-ES" dirty="0"/>
              <a:t>La función cifra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FC38F-06B9-6C77-3163-8ED861B0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1"/>
            <a:ext cx="10515600" cy="6111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err="1"/>
              <a:t>create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dirty="0" err="1"/>
              <a:t>replace</a:t>
            </a:r>
            <a:r>
              <a:rPr lang="es-ES" sz="1600" dirty="0"/>
              <a:t> </a:t>
            </a:r>
            <a:r>
              <a:rPr lang="es-ES" sz="1600" dirty="0" err="1"/>
              <a:t>function</a:t>
            </a:r>
            <a:r>
              <a:rPr lang="es-ES" sz="1600" dirty="0"/>
              <a:t> </a:t>
            </a:r>
            <a:r>
              <a:rPr lang="es-ES" sz="1600" b="1" dirty="0"/>
              <a:t>cifra</a:t>
            </a:r>
            <a:r>
              <a:rPr lang="es-ES" sz="1600" dirty="0"/>
              <a:t>(texto </a:t>
            </a:r>
            <a:r>
              <a:rPr lang="es-ES" sz="1600" dirty="0" err="1"/>
              <a:t>text</a:t>
            </a:r>
            <a:r>
              <a:rPr lang="es-ES" sz="1600" dirty="0"/>
              <a:t>) </a:t>
            </a:r>
            <a:r>
              <a:rPr lang="es-ES" sz="1600" dirty="0" err="1"/>
              <a:t>returns</a:t>
            </a:r>
            <a:r>
              <a:rPr lang="es-ES" sz="1600" dirty="0"/>
              <a:t> </a:t>
            </a:r>
            <a:r>
              <a:rPr lang="es-ES" sz="1600" b="1" dirty="0" err="1"/>
              <a:t>bytea</a:t>
            </a:r>
            <a:r>
              <a:rPr lang="es-ES" sz="1600" b="1" dirty="0"/>
              <a:t> </a:t>
            </a:r>
            <a:r>
              <a:rPr lang="es-ES" sz="1600" dirty="0"/>
              <a:t>as $$</a:t>
            </a:r>
          </a:p>
          <a:p>
            <a:pPr marL="0" indent="0">
              <a:buNone/>
            </a:pPr>
            <a:r>
              <a:rPr lang="es-ES" sz="1600" dirty="0"/>
              <a:t>declare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linea</a:t>
            </a:r>
            <a:r>
              <a:rPr lang="es-ES" sz="1600" dirty="0"/>
              <a:t> </a:t>
            </a:r>
            <a:r>
              <a:rPr lang="es-ES" sz="1600" dirty="0" err="1"/>
              <a:t>text</a:t>
            </a:r>
            <a:r>
              <a:rPr lang="es-ES" sz="1600" dirty="0"/>
              <a:t>;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key</a:t>
            </a:r>
            <a:r>
              <a:rPr lang="es-ES" sz="1600" dirty="0"/>
              <a:t> </a:t>
            </a:r>
            <a:r>
              <a:rPr lang="es-ES" sz="1600" dirty="0" err="1"/>
              <a:t>text</a:t>
            </a:r>
            <a:r>
              <a:rPr lang="es-ES" sz="1600" dirty="0"/>
              <a:t>;</a:t>
            </a:r>
          </a:p>
          <a:p>
            <a:pPr marL="0" indent="0">
              <a:buNone/>
            </a:pPr>
            <a:r>
              <a:rPr lang="es-ES" sz="1600" dirty="0"/>
              <a:t>	cifrado </a:t>
            </a:r>
            <a:r>
              <a:rPr lang="es-ES" sz="1600" dirty="0" err="1"/>
              <a:t>text</a:t>
            </a:r>
            <a:r>
              <a:rPr lang="es-ES" sz="1600" dirty="0"/>
              <a:t>;</a:t>
            </a:r>
          </a:p>
          <a:p>
            <a:pPr marL="0" indent="0">
              <a:buNone/>
            </a:pPr>
            <a:r>
              <a:rPr lang="es-ES" sz="1600" dirty="0" err="1"/>
              <a:t>begin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key</a:t>
            </a:r>
            <a:r>
              <a:rPr lang="es-ES" sz="1600" dirty="0"/>
              <a:t> = '';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linea</a:t>
            </a:r>
            <a:r>
              <a:rPr lang="es-ES" sz="1600" dirty="0"/>
              <a:t> in </a:t>
            </a:r>
            <a:r>
              <a:rPr lang="es-ES" sz="1600" dirty="0" err="1"/>
              <a:t>select</a:t>
            </a:r>
            <a:r>
              <a:rPr lang="es-ES" sz="1600" dirty="0"/>
              <a:t> llave </a:t>
            </a:r>
            <a:r>
              <a:rPr lang="es-ES" sz="1600" dirty="0" err="1"/>
              <a:t>from</a:t>
            </a:r>
            <a:r>
              <a:rPr lang="es-ES" sz="1600" dirty="0"/>
              <a:t> publica </a:t>
            </a:r>
            <a:r>
              <a:rPr lang="es-ES" sz="1600" dirty="0" err="1"/>
              <a:t>loop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	</a:t>
            </a:r>
            <a:r>
              <a:rPr lang="es-ES" sz="1600" dirty="0" err="1"/>
              <a:t>key</a:t>
            </a:r>
            <a:r>
              <a:rPr lang="es-ES" sz="1600" dirty="0"/>
              <a:t> = </a:t>
            </a:r>
            <a:r>
              <a:rPr lang="es-ES" sz="1600" dirty="0" err="1"/>
              <a:t>key</a:t>
            </a:r>
            <a:r>
              <a:rPr lang="es-ES" sz="1600" dirty="0"/>
              <a:t> || </a:t>
            </a:r>
            <a:r>
              <a:rPr lang="es-ES" sz="1600" dirty="0" err="1"/>
              <a:t>linea</a:t>
            </a:r>
            <a:r>
              <a:rPr lang="es-ES" sz="1600" dirty="0"/>
              <a:t> || E'\n’; </a:t>
            </a:r>
            <a:r>
              <a:rPr lang="es-ES" sz="1600" b="1" i="1" dirty="0"/>
              <a:t>-- Hay que añadir un salto de línea para reconstruir la clave</a:t>
            </a:r>
            <a:r>
              <a:rPr lang="es-ES" sz="1600" dirty="0"/>
              <a:t>		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end</a:t>
            </a:r>
            <a:r>
              <a:rPr lang="es-ES" sz="1600" dirty="0"/>
              <a:t> </a:t>
            </a:r>
            <a:r>
              <a:rPr lang="es-ES" sz="1600" dirty="0" err="1"/>
              <a:t>loop</a:t>
            </a:r>
            <a:r>
              <a:rPr lang="es-ES" sz="1600" dirty="0"/>
              <a:t>;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raise</a:t>
            </a:r>
            <a:r>
              <a:rPr lang="es-ES" sz="1600" dirty="0"/>
              <a:t> </a:t>
            </a:r>
            <a:r>
              <a:rPr lang="es-ES" sz="1600" dirty="0" err="1"/>
              <a:t>notice</a:t>
            </a:r>
            <a:r>
              <a:rPr lang="es-ES" sz="1600" dirty="0"/>
              <a:t> 'LLAVE:';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raise</a:t>
            </a:r>
            <a:r>
              <a:rPr lang="es-ES" sz="1600" dirty="0"/>
              <a:t> </a:t>
            </a:r>
            <a:r>
              <a:rPr lang="es-ES" sz="1600" dirty="0" err="1"/>
              <a:t>notice</a:t>
            </a:r>
            <a:r>
              <a:rPr lang="es-ES" sz="1600" dirty="0"/>
              <a:t> '======';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raise</a:t>
            </a:r>
            <a:r>
              <a:rPr lang="es-ES" sz="1600" dirty="0"/>
              <a:t> </a:t>
            </a:r>
            <a:r>
              <a:rPr lang="es-ES" sz="1600" dirty="0" err="1"/>
              <a:t>notice</a:t>
            </a:r>
            <a:r>
              <a:rPr lang="es-ES" sz="1600" dirty="0"/>
              <a:t> '%', </a:t>
            </a:r>
            <a:r>
              <a:rPr lang="es-ES" sz="1600" dirty="0" err="1"/>
              <a:t>key</a:t>
            </a:r>
            <a:r>
              <a:rPr lang="es-ES" sz="1600" dirty="0"/>
              <a:t>;</a:t>
            </a:r>
          </a:p>
          <a:p>
            <a:pPr marL="0" indent="0">
              <a:buNone/>
            </a:pPr>
            <a:r>
              <a:rPr lang="es-ES" sz="1600" dirty="0"/>
              <a:t>	cifrado = </a:t>
            </a:r>
            <a:r>
              <a:rPr lang="es-ES" sz="1600" dirty="0" err="1"/>
              <a:t>pgp_pub_encrypt</a:t>
            </a:r>
            <a:r>
              <a:rPr lang="es-ES" sz="1600" dirty="0"/>
              <a:t>(texto, </a:t>
            </a:r>
            <a:r>
              <a:rPr lang="es-ES" sz="1600" dirty="0" err="1"/>
              <a:t>dearmor</a:t>
            </a:r>
            <a:r>
              <a:rPr lang="es-ES" sz="1600" dirty="0"/>
              <a:t>(</a:t>
            </a:r>
            <a:r>
              <a:rPr lang="es-ES" sz="1600" dirty="0" err="1"/>
              <a:t>key</a:t>
            </a:r>
            <a:r>
              <a:rPr lang="es-ES" sz="1600" dirty="0"/>
              <a:t>));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err="1"/>
              <a:t>return</a:t>
            </a:r>
            <a:r>
              <a:rPr lang="es-ES" sz="1600" dirty="0"/>
              <a:t> cifrado;</a:t>
            </a:r>
          </a:p>
          <a:p>
            <a:pPr marL="0" indent="0">
              <a:buNone/>
            </a:pPr>
            <a:r>
              <a:rPr lang="es-ES" sz="1600" dirty="0" err="1"/>
              <a:t>end</a:t>
            </a:r>
            <a:r>
              <a:rPr lang="es-ES" sz="1600" dirty="0"/>
              <a:t>;</a:t>
            </a:r>
          </a:p>
          <a:p>
            <a:pPr marL="0" indent="0">
              <a:buNone/>
            </a:pPr>
            <a:r>
              <a:rPr lang="es-ES" sz="1600" dirty="0"/>
              <a:t>$$ </a:t>
            </a:r>
            <a:r>
              <a:rPr lang="es-ES" sz="1600" dirty="0" err="1"/>
              <a:t>language</a:t>
            </a:r>
            <a:r>
              <a:rPr lang="es-ES" sz="1600" dirty="0"/>
              <a:t> </a:t>
            </a:r>
            <a:r>
              <a:rPr lang="es-ES" sz="1600" dirty="0" err="1"/>
              <a:t>plpgsql</a:t>
            </a:r>
            <a:r>
              <a:rPr lang="es-ES" sz="1600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8D23-4626-50BB-682F-55D55B81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36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8D75-0611-E426-F4C0-62C4686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es-ES" dirty="0"/>
              <a:t>La función descifra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67A18-2389-FB52-756F-9107E7FA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382"/>
            <a:ext cx="10515600" cy="58004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replace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descifra(texto </a:t>
            </a:r>
            <a:r>
              <a:rPr lang="es-ES" dirty="0" err="1"/>
              <a:t>bytea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as $$</a:t>
            </a:r>
          </a:p>
          <a:p>
            <a:pPr marL="0" indent="0">
              <a:buNone/>
            </a:pPr>
            <a:r>
              <a:rPr lang="es-ES" dirty="0"/>
              <a:t>declare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linea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descifrado </a:t>
            </a:r>
            <a:r>
              <a:rPr lang="es-ES" dirty="0" err="1"/>
              <a:t>text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begin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key</a:t>
            </a:r>
            <a:r>
              <a:rPr lang="es-ES" dirty="0"/>
              <a:t> = '';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linea</a:t>
            </a:r>
            <a:r>
              <a:rPr lang="es-ES" dirty="0"/>
              <a:t> in </a:t>
            </a:r>
            <a:r>
              <a:rPr lang="es-ES" dirty="0" err="1"/>
              <a:t>select</a:t>
            </a:r>
            <a:r>
              <a:rPr lang="es-ES" dirty="0"/>
              <a:t> llave </a:t>
            </a:r>
            <a:r>
              <a:rPr lang="es-ES" dirty="0" err="1"/>
              <a:t>from</a:t>
            </a:r>
            <a:r>
              <a:rPr lang="es-ES" dirty="0"/>
              <a:t> privada </a:t>
            </a:r>
            <a:r>
              <a:rPr lang="es-ES" dirty="0" err="1"/>
              <a:t>loop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key</a:t>
            </a:r>
            <a:r>
              <a:rPr lang="es-ES" dirty="0"/>
              <a:t> = </a:t>
            </a:r>
            <a:r>
              <a:rPr lang="es-ES" dirty="0" err="1"/>
              <a:t>key</a:t>
            </a:r>
            <a:r>
              <a:rPr lang="es-ES" dirty="0"/>
              <a:t> || </a:t>
            </a:r>
            <a:r>
              <a:rPr lang="es-ES" dirty="0" err="1"/>
              <a:t>linea</a:t>
            </a:r>
            <a:r>
              <a:rPr lang="es-ES" dirty="0"/>
              <a:t> || E'\n';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-- Tenemos que pasar la frase.</a:t>
            </a:r>
          </a:p>
          <a:p>
            <a:pPr marL="0" indent="0">
              <a:buNone/>
            </a:pPr>
            <a:r>
              <a:rPr lang="es-ES" dirty="0"/>
              <a:t>	descifrado = </a:t>
            </a:r>
            <a:r>
              <a:rPr lang="es-ES" dirty="0" err="1"/>
              <a:t>pgp_pub_decrypt</a:t>
            </a:r>
            <a:r>
              <a:rPr lang="es-ES" dirty="0"/>
              <a:t>(texto, </a:t>
            </a:r>
            <a:r>
              <a:rPr lang="es-ES" dirty="0" err="1"/>
              <a:t>dearmor</a:t>
            </a:r>
            <a:r>
              <a:rPr lang="es-ES" dirty="0"/>
              <a:t>(</a:t>
            </a:r>
            <a:r>
              <a:rPr lang="es-ES" dirty="0" err="1"/>
              <a:t>key</a:t>
            </a:r>
            <a:r>
              <a:rPr lang="es-ES" dirty="0"/>
              <a:t>),</a:t>
            </a:r>
            <a:r>
              <a:rPr lang="es-ES" dirty="0" err="1"/>
              <a:t>'antonio</a:t>
            </a:r>
            <a:r>
              <a:rPr lang="es-ES" dirty="0"/>
              <a:t>');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descifrado;</a:t>
            </a:r>
          </a:p>
          <a:p>
            <a:pPr marL="0" indent="0">
              <a:buNone/>
            </a:pPr>
            <a:r>
              <a:rPr lang="es-ES" dirty="0" err="1"/>
              <a:t>end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$$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plpgsql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BEE9A5-F5BD-2EAB-2791-BA4C77BF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89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1181A-E3F8-5058-1EDE-73BB336D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19D69-A6F1-A0BA-8555-41763BE9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Cifrado hash, básico  y simétrico</a:t>
            </a:r>
          </a:p>
          <a:p>
            <a:pPr lvl="1"/>
            <a:r>
              <a:rPr lang="es-ES" dirty="0">
                <a:hlinkClick r:id="rId2"/>
              </a:rPr>
              <a:t>https://www.youtube.com/watch?v=M7K_i2wdBCI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Cifrado asimétrico:</a:t>
            </a:r>
          </a:p>
          <a:p>
            <a:pPr lvl="1"/>
            <a:r>
              <a:rPr lang="es-ES" dirty="0">
                <a:hlinkClick r:id="rId3"/>
              </a:rPr>
              <a:t>https://www.youtube.com/watch?v=4TezzdzAlXA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3F23C5-B8C0-FCD0-85F7-FE9E2CA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0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2025-07D8-20E4-CA58-E7E0E797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0C5FF-174D-9495-153E-4CE0FD95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Tenemos que comprobar que módulos tenemos disponibles en </a:t>
            </a:r>
            <a:r>
              <a:rPr lang="es-ES" dirty="0" err="1"/>
              <a:t>postgre</a:t>
            </a:r>
            <a:r>
              <a:rPr lang="es-ES" dirty="0"/>
              <a:t> y los que tenemos instalados, por defecto sólo viene instalado: </a:t>
            </a:r>
            <a:r>
              <a:rPr lang="es-ES" b="1" dirty="0" err="1"/>
              <a:t>psql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Podemos hacer una consulta a: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 err="1"/>
              <a:t>pg_available_extensions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También: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 err="1"/>
              <a:t>pg_available_extensions</a:t>
            </a:r>
            <a:r>
              <a:rPr lang="es-ES" b="1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=‘</a:t>
            </a:r>
            <a:r>
              <a:rPr lang="es-ES" dirty="0" err="1"/>
              <a:t>pgcrypto</a:t>
            </a:r>
            <a:r>
              <a:rPr lang="es-ES" dirty="0"/>
              <a:t>’;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B42B96-21EB-325C-CEFA-F402062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26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C355-1304-1458-8D24-4ED45841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E3469-79DC-64C8-297E-283A6FDB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primera vez que lo utilizamos hay que instalarlo: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extension</a:t>
            </a:r>
            <a:r>
              <a:rPr lang="es-ES" dirty="0"/>
              <a:t> </a:t>
            </a:r>
            <a:r>
              <a:rPr lang="es-ES" dirty="0" err="1"/>
              <a:t>pgcrypto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Estas operaciones se suelen realizar desde </a:t>
            </a:r>
            <a:r>
              <a:rPr lang="es-ES" dirty="0" err="1"/>
              <a:t>psql</a:t>
            </a:r>
            <a:endParaRPr lang="es-ES" dirty="0"/>
          </a:p>
          <a:p>
            <a:endParaRPr lang="es-ES" dirty="0"/>
          </a:p>
          <a:p>
            <a:r>
              <a:rPr lang="es-ES" dirty="0"/>
              <a:t>Cuando lanzamos el comando anterior nos devuelve:</a:t>
            </a:r>
          </a:p>
          <a:p>
            <a:pPr lvl="1"/>
            <a:r>
              <a:rPr lang="es-ES" dirty="0"/>
              <a:t>CREATE EXTENSION</a:t>
            </a:r>
          </a:p>
          <a:p>
            <a:endParaRPr lang="es-ES" dirty="0"/>
          </a:p>
          <a:p>
            <a:r>
              <a:rPr lang="es-ES" dirty="0"/>
              <a:t>Esto indica que ya está instalado</a:t>
            </a:r>
          </a:p>
          <a:p>
            <a:endParaRPr lang="es-ES" dirty="0"/>
          </a:p>
          <a:p>
            <a:r>
              <a:rPr lang="es-ES" dirty="0"/>
              <a:t>Comprobarlo de nuevo con </a:t>
            </a:r>
            <a:r>
              <a:rPr lang="es-ES" dirty="0" err="1"/>
              <a:t>pg_available_extensions</a:t>
            </a:r>
            <a:r>
              <a:rPr lang="es-ES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701EC-22EB-1DC6-A3F1-D873F4E2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6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9C9FC-8879-5511-4887-FD3F92AA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DBD76-C532-3A0C-5619-0192E1EF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Dentro de las funciones de encriptado tenemos los hashes, por ejemplo: la función </a:t>
            </a:r>
            <a:r>
              <a:rPr lang="es-ES" b="1" dirty="0"/>
              <a:t>md5</a:t>
            </a:r>
          </a:p>
          <a:p>
            <a:endParaRPr lang="es-ES" dirty="0"/>
          </a:p>
          <a:p>
            <a:r>
              <a:rPr lang="es-ES" dirty="0"/>
              <a:t>Para utilizarla hacemos: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md5(‘mensaje a encriptar’);</a:t>
            </a:r>
          </a:p>
          <a:p>
            <a:pPr lvl="1"/>
            <a:endParaRPr lang="es-ES" dirty="0"/>
          </a:p>
          <a:p>
            <a:r>
              <a:rPr lang="es-ES" dirty="0"/>
              <a:t>Un hash es como una firma digital de un contenido.</a:t>
            </a:r>
          </a:p>
          <a:p>
            <a:r>
              <a:rPr lang="es-ES" dirty="0"/>
              <a:t>Coincidirá en longitud, pero el texto cambia con un pequeño cambio en el texto.</a:t>
            </a:r>
          </a:p>
          <a:p>
            <a:r>
              <a:rPr lang="es-ES" dirty="0"/>
              <a:t>No se pueden descifrar, no hay vuelta al texto original.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0BF925-0FD5-F84A-80F5-F51B1F0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8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9712A-CF4A-17CC-93D8-A95B54C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F5689-32C5-31FB-CB3B-E6C9CFC2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Digest</a:t>
            </a:r>
            <a:endParaRPr lang="es-ES" b="1" dirty="0"/>
          </a:p>
          <a:p>
            <a:pPr lvl="1"/>
            <a:r>
              <a:rPr lang="es-ES" dirty="0"/>
              <a:t>Ejecuta un hash de un contenido y especificamos el tipo de algoritmo de encriptado.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digest</a:t>
            </a:r>
            <a:r>
              <a:rPr lang="es-ES" dirty="0"/>
              <a:t>(‘contenido mensaje’, ‘md5’);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Devuelve una cadena de bytes. Si identifica porque empieza con \x</a:t>
            </a:r>
          </a:p>
          <a:p>
            <a:pPr lvl="1"/>
            <a:r>
              <a:rPr lang="es-ES" dirty="0"/>
              <a:t>Se puede obtener una cadena aplicando la función </a:t>
            </a:r>
            <a:r>
              <a:rPr lang="es-ES" dirty="0" err="1"/>
              <a:t>encode</a:t>
            </a:r>
            <a:r>
              <a:rPr lang="es-ES" dirty="0"/>
              <a:t> y la codificación hexadecimal.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b="1" dirty="0" err="1"/>
              <a:t>encode</a:t>
            </a:r>
            <a:r>
              <a:rPr lang="es-ES" dirty="0"/>
              <a:t>(</a:t>
            </a:r>
            <a:r>
              <a:rPr lang="es-ES" dirty="0" err="1"/>
              <a:t>digest</a:t>
            </a:r>
            <a:r>
              <a:rPr lang="es-ES" dirty="0"/>
              <a:t>(‘mensaje’, ‘md5’), ‘</a:t>
            </a:r>
            <a:r>
              <a:rPr lang="es-ES" dirty="0" err="1"/>
              <a:t>hex</a:t>
            </a:r>
            <a:r>
              <a:rPr lang="es-ES" dirty="0"/>
              <a:t>’);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D6871-0571-7EF4-C999-87939813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1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CF066-BCA1-CFF1-26A0-C51249F0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4A9A4A-E73E-9163-C19A-459A9200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b="1" dirty="0" err="1"/>
              <a:t>digest</a:t>
            </a:r>
            <a:r>
              <a:rPr lang="es-ES" dirty="0"/>
              <a:t> podemos cambiar el algoritmo y obtener hashes más largos.</a:t>
            </a:r>
          </a:p>
          <a:p>
            <a:r>
              <a:rPr lang="es-ES" dirty="0"/>
              <a:t>Al añadir más longitud serán más difíciles de desencriptar.</a:t>
            </a:r>
          </a:p>
          <a:p>
            <a:r>
              <a:rPr lang="es-ES" dirty="0"/>
              <a:t>Por ejemplo: </a:t>
            </a:r>
            <a:r>
              <a:rPr lang="es-ES" b="1" dirty="0"/>
              <a:t>sha1</a:t>
            </a:r>
          </a:p>
          <a:p>
            <a:endParaRPr lang="es-ES" b="1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encode</a:t>
            </a:r>
            <a:r>
              <a:rPr lang="es-ES" dirty="0"/>
              <a:t>(</a:t>
            </a:r>
            <a:r>
              <a:rPr lang="es-ES" dirty="0" err="1"/>
              <a:t>digest</a:t>
            </a:r>
            <a:r>
              <a:rPr lang="es-ES" dirty="0"/>
              <a:t>(‘contenido mensaje’, ‘sha1’), ‘</a:t>
            </a:r>
            <a:r>
              <a:rPr lang="es-ES" dirty="0" err="1"/>
              <a:t>hex</a:t>
            </a:r>
            <a:r>
              <a:rPr lang="es-ES" dirty="0"/>
              <a:t>’);</a:t>
            </a:r>
          </a:p>
          <a:p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ACFB12-1025-E407-19CD-7771A5F1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84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F5EC-4E12-2E3D-8573-BBEB764F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2B85-5023-AE17-102C-9ECC2AA9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misma línea tenemos los hashes: </a:t>
            </a:r>
            <a:r>
              <a:rPr lang="es-ES" b="1" dirty="0"/>
              <a:t>sha256</a:t>
            </a:r>
            <a:r>
              <a:rPr lang="es-ES" dirty="0"/>
              <a:t> o </a:t>
            </a:r>
            <a:r>
              <a:rPr lang="es-ES" b="1" dirty="0"/>
              <a:t>sha512</a:t>
            </a:r>
          </a:p>
          <a:p>
            <a:r>
              <a:rPr lang="es-ES" dirty="0"/>
              <a:t>Que devuelve cadenas más largas.</a:t>
            </a:r>
          </a:p>
          <a:p>
            <a:r>
              <a:rPr lang="es-ES" dirty="0"/>
              <a:t>Normalmente los </a:t>
            </a:r>
            <a:r>
              <a:rPr lang="es-ES" b="1" dirty="0" err="1"/>
              <a:t>password</a:t>
            </a:r>
            <a:r>
              <a:rPr lang="es-ES" dirty="0"/>
              <a:t> se almacenan con </a:t>
            </a:r>
            <a:r>
              <a:rPr lang="es-ES" b="1" dirty="0"/>
              <a:t>md5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BBB9D-E8EF-8B48-5B35-E287A456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82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08336-3E93-7F0C-B21D-3A9B2298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pgcrypto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93D90-4D5A-6E8B-6EE9-B8FCA3E1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Otra función que genera hashes más seguros: es la función </a:t>
            </a:r>
            <a:r>
              <a:rPr lang="es-ES" dirty="0" err="1"/>
              <a:t>hmac</a:t>
            </a:r>
            <a:endParaRPr lang="es-ES" dirty="0"/>
          </a:p>
          <a:p>
            <a:endParaRPr lang="es-ES" dirty="0"/>
          </a:p>
          <a:p>
            <a:r>
              <a:rPr lang="es-ES" dirty="0"/>
              <a:t>A esta función se le pasa el mensaje, un texto que hace las veces de clave y el nombre del algoritmo.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b="1" dirty="0" err="1"/>
              <a:t>hmac</a:t>
            </a:r>
            <a:r>
              <a:rPr lang="es-ES" dirty="0"/>
              <a:t>(‘contenido mensaje’, ‘la semilla’, ‘md5’);</a:t>
            </a:r>
          </a:p>
          <a:p>
            <a:endParaRPr lang="es-ES" dirty="0"/>
          </a:p>
          <a:p>
            <a:r>
              <a:rPr lang="es-ES" dirty="0"/>
              <a:t>Si cambiamos la clave, el hash va a cambiar, aunque se mantenga el mismo mensaje.</a:t>
            </a:r>
          </a:p>
          <a:p>
            <a:endParaRPr lang="es-ES" dirty="0"/>
          </a:p>
          <a:p>
            <a:r>
              <a:rPr lang="es-ES" dirty="0"/>
              <a:t>También se puede cambiar el algoritmo: sha1, sha128 y sha256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F5AFCC-FCF8-BCA9-689D-FE97068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647E1-971B-4DAF-B2DA-3BCC25F52C7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413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1426</Words>
  <Application>Microsoft Office PowerPoint</Application>
  <PresentationFormat>Panorámica</PresentationFormat>
  <Paragraphs>225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Tema de Office</vt:lpstr>
      <vt:lpstr>Encriptación</vt:lpstr>
      <vt:lpstr>Encriptación</vt:lpstr>
      <vt:lpstr>Pgcrypto</vt:lpstr>
      <vt:lpstr>pgcrypto</vt:lpstr>
      <vt:lpstr>pgcrypto</vt:lpstr>
      <vt:lpstr>pgcrypto</vt:lpstr>
      <vt:lpstr>pgcrypto</vt:lpstr>
      <vt:lpstr>pgcryto</vt:lpstr>
      <vt:lpstr>pgcrypto</vt:lpstr>
      <vt:lpstr>pgcrypto</vt:lpstr>
      <vt:lpstr>Cifrado Simétrico Encriptado/Desencriptado con clave</vt:lpstr>
      <vt:lpstr>Cifrado Simétrico Encriptado/Desencriptado con clave</vt:lpstr>
      <vt:lpstr>Conversión bytes -&gt; string</vt:lpstr>
      <vt:lpstr>Cifrado Asimétrico</vt:lpstr>
      <vt:lpstr>Secuencia programa gpg 1 de 2</vt:lpstr>
      <vt:lpstr>Secuencia programa gpg 2 de 2</vt:lpstr>
      <vt:lpstr>Clave generada</vt:lpstr>
      <vt:lpstr>En la Base de datos</vt:lpstr>
      <vt:lpstr>Exportar la clave</vt:lpstr>
      <vt:lpstr>En postgresql</vt:lpstr>
      <vt:lpstr>En postgresql</vt:lpstr>
      <vt:lpstr>En la BD</vt:lpstr>
      <vt:lpstr>La función cifra</vt:lpstr>
      <vt:lpstr>La función descifra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Encriptación</dc:title>
  <dc:creator>Antonio Espín Herranz</dc:creator>
  <cp:lastModifiedBy>Antonio Espín Herranz</cp:lastModifiedBy>
  <cp:revision>57</cp:revision>
  <dcterms:created xsi:type="dcterms:W3CDTF">2023-10-10T10:17:13Z</dcterms:created>
  <dcterms:modified xsi:type="dcterms:W3CDTF">2023-11-06T16:45:17Z</dcterms:modified>
</cp:coreProperties>
</file>