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9" r:id="rId18"/>
    <p:sldId id="276" r:id="rId19"/>
    <p:sldId id="277" r:id="rId20"/>
    <p:sldId id="278" r:id="rId21"/>
    <p:sldId id="275" r:id="rId22"/>
    <p:sldId id="25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59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E311-C7C7-4D37-BE0C-89D79504B73C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F01C9-D89E-454A-B0E5-45ADD3F500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14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C3BE9-9DB8-E0B4-43CC-5BA65D4D4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578507-D623-46FF-85CC-0B07360AC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7F934B-5D16-1436-9AF7-0803781C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A939-D369-4655-8B89-D665D13F5933}" type="datetime1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42DBF8-242E-CD39-6F76-669094F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327544-75FA-BCC9-BA02-77CAAFA8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67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D578C-2C2B-B1E9-CA70-1DAAB454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16C2A6-A7FC-3F50-3460-4748857A3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FC0EA3-AF24-B837-FED4-81EE4E27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AD14-2B08-4234-8A71-C04E8168597A}" type="datetime1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9AA0EE-D624-DB6B-C120-65F71303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0780E-70C1-9E10-C5C4-8B5F60FF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77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944B77-FB72-2D49-625B-02A08DB08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82A12A-2204-4FA9-67E4-FA390F5AE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089436-8FAD-8746-304B-D2B1BB95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15DF-B1C9-4160-86CE-8752597184A2}" type="datetime1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AD8AB-5E1D-1B68-EF60-2DFACD91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DAA91-A9BD-D9F2-AD81-E179AAB6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48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8C3DB-9B97-D05F-B0F6-F6A12296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C59DC-6C59-B4B1-B12F-405EFD76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4B2024-2A5B-8B74-BFF5-9F3BAA43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CF3-0424-4A6E-A03E-6B19B298DB40}" type="datetime1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C6AEF0-0AA4-348B-F1D2-619424BB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FEC72-F8AD-BF53-7199-1619204A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75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D97A-196F-619D-6583-243AD7BB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7C0853-7310-927C-EFB6-52DA608BE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41B2A-EF5D-F0B3-1526-980BA068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2FAC-9A48-430B-B2FA-AFA47BF39EDE}" type="datetime1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EA897-D12F-AC25-3E94-A5B1D134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070E52-82DA-13B1-D247-0106811A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F39A5-9AAD-A599-DD76-E389E7CF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B1997-687F-6E51-8FF3-C9F443931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CFB3A-5147-DF30-8AA0-0177612C3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23333E-AC96-BA81-6EBC-349C6260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025-2FC2-4A8D-BA82-42D0AAF0029C}" type="datetime1">
              <a:rPr lang="es-ES" smtClean="0"/>
              <a:t>05/11/2023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4CD648-0BE2-9B34-8A3D-2F7F0AC0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627A2D-613C-B15F-3252-89B71827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03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5D802-F40E-B0C5-317B-67ACBB82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B97AA4-44C9-D178-B0B9-4EE5CDD2B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119813-851E-9885-86FC-0455C6A9B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164D49-19C3-7B99-AD61-CA9EA1790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4870D1-0F6C-92AA-5D6C-29B0B2336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8AE943-7945-C84C-E0E8-487C9B0D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6626-7D98-4A98-9B6D-63792D16A4DC}" type="datetime1">
              <a:rPr lang="es-ES" smtClean="0"/>
              <a:t>05/11/2023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A54053-B063-D781-6580-95A29483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DB9348-BCDC-C63B-3FD5-3044AFC2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816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9BE6E-FB6A-7649-3E86-E950C7EE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7A0497-6E07-49E6-3B9B-73C4C7CE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CD740-CFC1-4E98-A12A-1BAE7A70ECED}" type="datetime1">
              <a:rPr lang="es-ES" smtClean="0"/>
              <a:t>05/11/2023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0F262A-217E-9833-3934-C0FB2951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8B9948-607A-F4C4-4ABD-EF59AFA1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5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8419E4-61A8-0C96-4C3C-D7E1794A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C2DF-B9EF-4247-B2B3-89E782B4335B}" type="datetime1">
              <a:rPr lang="es-ES" smtClean="0"/>
              <a:t>05/11/2023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0AA5BA-E8FC-D03B-2D0D-01C88612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E2366D-47F8-0D0C-F6F2-88333AA7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20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B53F9-8EF4-0345-7FC6-1B22D231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B7359-0E5A-4165-AF6E-59379F25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117D16-C694-A39B-5B22-30B887751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1BAB66-C06F-406C-C303-12E09982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342D-47BF-4DF0-B2FE-53E64FFF294D}" type="datetime1">
              <a:rPr lang="es-ES" smtClean="0"/>
              <a:t>05/11/2023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0D1C33-ECA9-1F84-BC8A-81D532E3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8BA3BB-94A2-63E8-FC54-34977E3D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049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E7A1C-B59F-F460-FC39-192353D7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57989B-5A5C-E363-C712-C81DF59A4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60A47F-5320-A6E5-CEC8-E7D27C6D8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358F73-064C-2EB3-B88B-17B249CC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8E2B-DDE4-4448-B353-8A9636119836}" type="datetime1">
              <a:rPr lang="es-ES" smtClean="0"/>
              <a:t>05/11/2023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42719-E689-ED3C-2186-192EA205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277521-FEBC-9EEC-3924-54C890F5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4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B1860A-D975-B5C3-BA6F-CE2D5290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5C2FEF-B8AB-C914-E004-143ABC76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2483B-7375-91F4-7CDD-EA35CE3E2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04424-BC35-4694-BAB1-F96E8D0B1D22}" type="datetime1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127F87-0687-CD7F-6DC1-BC7F5CD2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73239-95F2-56ED-E815-4DEB8C4D6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26F48-75F2-47CD-8DA0-28EFECB83F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7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tutorial.com/postgresql-administration/postgresql-backup-database/" TargetMode="External"/><Relationship Id="rId2" Type="http://schemas.openxmlformats.org/officeDocument/2006/relationships/hyperlink" Target="https://www.pgadmin.org/docs/pgadmin4/7.6/backup_dialo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asinapuros.com/tecnicas-y-herramientas-de-backup-y-recovery-en-postgresq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E6C85-003B-FDFA-90E1-3ECAD3E6C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Backup</a:t>
            </a:r>
            <a:r>
              <a:rPr lang="es-ES" b="1" dirty="0"/>
              <a:t> / </a:t>
            </a:r>
            <a:r>
              <a:rPr lang="es-ES" b="1" dirty="0" err="1"/>
              <a:t>Restore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6028A5-599C-58BF-5262-BB76C616C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17225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FA654-66E1-8426-766B-536291BF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742"/>
          </a:xfrm>
        </p:spPr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 una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C614A-763D-8853-0412-EF0C615C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6" y="5349621"/>
            <a:ext cx="10515600" cy="530754"/>
          </a:xfrm>
        </p:spPr>
        <p:txBody>
          <a:bodyPr/>
          <a:lstStyle/>
          <a:p>
            <a:r>
              <a:rPr lang="es-ES" dirty="0"/>
              <a:t>Activar lo que no queremos grabar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B84A7C-3576-7DF2-A6A8-5D594F4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10</a:t>
            </a:fld>
            <a:endParaRPr lang="es-ES"/>
          </a:p>
        </p:txBody>
      </p:sp>
      <p:pic>
        <p:nvPicPr>
          <p:cNvPr id="5122" name="Picture 2" descr="No guardar la opción en el cuadro de diálogo de copia de seguridad">
            <a:extLst>
              <a:ext uri="{FF2B5EF4-FFF2-40B4-BE49-F238E27FC236}">
                <a16:creationId xmlns:a16="http://schemas.microsoft.com/office/drawing/2014/main" id="{D0D19DA8-AA85-DEF6-C0EE-EB650CD95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08379"/>
            <a:ext cx="7020993" cy="356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20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E357B-5756-286D-3ACE-6F9504A4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 una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7459B-081B-C3A9-B86A-928DE558C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866" y="1755775"/>
            <a:ext cx="3953933" cy="4600575"/>
          </a:xfrm>
        </p:spPr>
        <p:txBody>
          <a:bodyPr/>
          <a:lstStyle/>
          <a:p>
            <a:r>
              <a:rPr lang="es-ES" dirty="0"/>
              <a:t>Añadir comandos de SQL, por ejemplo:</a:t>
            </a:r>
          </a:p>
          <a:p>
            <a:r>
              <a:rPr lang="es-ES" dirty="0"/>
              <a:t>Incluir borrar y crear BD o las tablas que añada.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7307A7-74A5-87C7-BB45-3984E4FB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11</a:t>
            </a:fld>
            <a:endParaRPr lang="es-ES"/>
          </a:p>
        </p:txBody>
      </p:sp>
      <p:pic>
        <p:nvPicPr>
          <p:cNvPr id="6146" name="Picture 2" descr="Opción de consultas en el cuadro de diálogo de copia de seguridad">
            <a:extLst>
              <a:ext uri="{FF2B5EF4-FFF2-40B4-BE49-F238E27FC236}">
                <a16:creationId xmlns:a16="http://schemas.microsoft.com/office/drawing/2014/main" id="{C3FB5C20-C2D8-5015-BE41-A57C92E9D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5775"/>
            <a:ext cx="64008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77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9F923-206A-8417-6231-E488C874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 una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97CF57-07BB-509D-DA78-06688E6B4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068" y="1803400"/>
            <a:ext cx="4385732" cy="455295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Cuando añade </a:t>
            </a:r>
            <a:r>
              <a:rPr lang="es-ES" dirty="0" err="1"/>
              <a:t>insert</a:t>
            </a:r>
            <a:r>
              <a:rPr lang="es-ES" dirty="0"/>
              <a:t> (que añade los nombres de las </a:t>
            </a:r>
            <a:r>
              <a:rPr lang="es-ES" dirty="0" err="1"/>
              <a:t>cols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/>
              <a:t>Load </a:t>
            </a:r>
            <a:r>
              <a:rPr lang="es-ES" dirty="0" err="1"/>
              <a:t>via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…</a:t>
            </a:r>
          </a:p>
          <a:p>
            <a:pPr lvl="1"/>
            <a:r>
              <a:rPr lang="es-ES" dirty="0"/>
              <a:t>Para tablas particionadas.</a:t>
            </a:r>
          </a:p>
          <a:p>
            <a:pPr lvl="1"/>
            <a:endParaRPr lang="es-ES" dirty="0"/>
          </a:p>
          <a:p>
            <a:r>
              <a:rPr lang="es-ES" dirty="0"/>
              <a:t>OID incluir los identificadores de objetos</a:t>
            </a:r>
          </a:p>
          <a:p>
            <a:endParaRPr lang="es-ES" dirty="0"/>
          </a:p>
          <a:p>
            <a:r>
              <a:rPr lang="es-ES" dirty="0"/>
              <a:t>Se pueden excluir datos de una tabla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BEA347-DC90-6FA7-B200-82A780A5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12</a:t>
            </a:fld>
            <a:endParaRPr lang="es-ES"/>
          </a:p>
        </p:txBody>
      </p:sp>
      <p:pic>
        <p:nvPicPr>
          <p:cNvPr id="7170" name="Picture 2" descr="Sección de tablas de diálogo de respaldo">
            <a:extLst>
              <a:ext uri="{FF2B5EF4-FFF2-40B4-BE49-F238E27FC236}">
                <a16:creationId xmlns:a16="http://schemas.microsoft.com/office/drawing/2014/main" id="{A9C9CE79-E9FC-B38B-27D8-EE20BDF01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3" y="1731433"/>
            <a:ext cx="5891614" cy="462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4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77107-B5B5-C23C-ADC4-F0378E77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 una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747E0-D8DC-8F69-BB67-35416EBD4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6399"/>
            <a:ext cx="10515600" cy="1960563"/>
          </a:xfrm>
        </p:spPr>
        <p:txBody>
          <a:bodyPr/>
          <a:lstStyle/>
          <a:p>
            <a:r>
              <a:rPr lang="es-ES" dirty="0"/>
              <a:t>Desactivar </a:t>
            </a:r>
            <a:r>
              <a:rPr lang="es-ES" dirty="0" err="1"/>
              <a:t>triggers</a:t>
            </a:r>
            <a:r>
              <a:rPr lang="es-ES" dirty="0"/>
              <a:t> al cargar los datos. Ojo, quitar si tenemos claves FK definidas.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E3F329-59BA-BE6F-961B-D01BDE6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13</a:t>
            </a:fld>
            <a:endParaRPr lang="es-ES"/>
          </a:p>
        </p:txBody>
      </p:sp>
      <p:pic>
        <p:nvPicPr>
          <p:cNvPr id="8194" name="Picture 2" descr="Deshabilitar la opción en el cuadro de diálogo de copia de seguridad">
            <a:extLst>
              <a:ext uri="{FF2B5EF4-FFF2-40B4-BE49-F238E27FC236}">
                <a16:creationId xmlns:a16="http://schemas.microsoft.com/office/drawing/2014/main" id="{BF7568BD-2591-0A93-6E28-6BDBAF835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1463"/>
            <a:ext cx="7620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92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A4564-50DA-3191-995A-229493B4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 una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F82F9-2385-6376-384F-7CDBE56F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734" y="1690688"/>
            <a:ext cx="3640666" cy="4486275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Verbose marcado</a:t>
            </a:r>
          </a:p>
          <a:p>
            <a:pPr lvl="1"/>
            <a:r>
              <a:rPr lang="es-ES" dirty="0"/>
              <a:t>Mensajes más detallados (mejor)</a:t>
            </a:r>
          </a:p>
          <a:p>
            <a:endParaRPr lang="es-ES" dirty="0"/>
          </a:p>
          <a:p>
            <a:r>
              <a:rPr lang="es-ES" dirty="0"/>
              <a:t>Forzar doble comilla</a:t>
            </a:r>
          </a:p>
          <a:p>
            <a:pPr lvl="1"/>
            <a:r>
              <a:rPr lang="es-ES" dirty="0"/>
              <a:t>Si tenemos identificadores con mayúsculas</a:t>
            </a:r>
          </a:p>
          <a:p>
            <a:endParaRPr lang="es-ES" dirty="0"/>
          </a:p>
          <a:p>
            <a:r>
              <a:rPr lang="es-ES" dirty="0"/>
              <a:t>Use set </a:t>
            </a:r>
            <a:r>
              <a:rPr lang="es-ES" dirty="0" err="1"/>
              <a:t>session</a:t>
            </a:r>
            <a:r>
              <a:rPr lang="es-ES" dirty="0"/>
              <a:t> …</a:t>
            </a:r>
          </a:p>
          <a:p>
            <a:pPr lvl="1"/>
            <a:r>
              <a:rPr lang="es-ES" dirty="0"/>
              <a:t>Utiliza set </a:t>
            </a:r>
            <a:r>
              <a:rPr lang="es-ES" dirty="0" err="1"/>
              <a:t>session</a:t>
            </a:r>
            <a:r>
              <a:rPr lang="es-ES" dirty="0"/>
              <a:t> </a:t>
            </a:r>
            <a:r>
              <a:rPr lang="es-ES" dirty="0" err="1"/>
              <a:t>authorization</a:t>
            </a:r>
            <a:endParaRPr lang="es-ES" dirty="0"/>
          </a:p>
          <a:p>
            <a:endParaRPr lang="es-ES" dirty="0"/>
          </a:p>
          <a:p>
            <a:r>
              <a:rPr lang="es-ES" dirty="0"/>
              <a:t>Excluir esquemas que coincidan con el patrón.</a:t>
            </a:r>
          </a:p>
          <a:p>
            <a:endParaRPr lang="es-ES" dirty="0"/>
          </a:p>
          <a:p>
            <a:r>
              <a:rPr lang="es-ES" dirty="0"/>
              <a:t>Número de decimales adicionales.</a:t>
            </a:r>
          </a:p>
          <a:p>
            <a:endParaRPr lang="es-ES" dirty="0"/>
          </a:p>
          <a:p>
            <a:r>
              <a:rPr lang="es-ES" dirty="0"/>
              <a:t>Establecer un </a:t>
            </a:r>
            <a:r>
              <a:rPr lang="es-ES" dirty="0" err="1"/>
              <a:t>timeout</a:t>
            </a:r>
            <a:r>
              <a:rPr lang="es-ES" dirty="0"/>
              <a:t> para no esperar eternamente para adquirir bloqueos de la tabla.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EA5E85-DDF3-EDBA-09D3-98A92F9F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14</a:t>
            </a:fld>
            <a:endParaRPr lang="es-ES"/>
          </a:p>
        </p:txBody>
      </p:sp>
      <p:pic>
        <p:nvPicPr>
          <p:cNvPr id="9218" name="Picture 2" descr="Miscellaneous option on backup dialog">
            <a:extLst>
              <a:ext uri="{FF2B5EF4-FFF2-40B4-BE49-F238E27FC236}">
                <a16:creationId xmlns:a16="http://schemas.microsoft.com/office/drawing/2014/main" id="{D2971A59-36F0-EA0C-549B-E3D034E67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7" y="1690688"/>
            <a:ext cx="76200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1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F61E3-AA1B-A840-75A8-7200630D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DAD309-2913-8F40-1036-88263B947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una copia de todo el servidor.	</a:t>
            </a:r>
          </a:p>
          <a:p>
            <a:pPr lvl="1"/>
            <a:r>
              <a:rPr lang="es-ES" dirty="0"/>
              <a:t>Lo hace en texto plano, mejor añadir comandos </a:t>
            </a:r>
            <a:r>
              <a:rPr lang="es-ES" dirty="0" err="1"/>
              <a:t>insert</a:t>
            </a:r>
            <a:endParaRPr lang="es-ES" dirty="0"/>
          </a:p>
          <a:p>
            <a:endParaRPr lang="es-ES" dirty="0"/>
          </a:p>
          <a:p>
            <a:r>
              <a:rPr lang="es-ES" dirty="0"/>
              <a:t>Añade todas las bases de datos, roles, permisos, todo.</a:t>
            </a:r>
          </a:p>
          <a:p>
            <a:endParaRPr lang="es-ES" dirty="0"/>
          </a:p>
          <a:p>
            <a:r>
              <a:rPr lang="es-ES" dirty="0"/>
              <a:t>Las opciones coinciden con el BK de una base de datos, pero se realiza para todas.</a:t>
            </a:r>
          </a:p>
          <a:p>
            <a:endParaRPr lang="es-ES" dirty="0"/>
          </a:p>
          <a:p>
            <a:r>
              <a:rPr lang="es-ES" dirty="0"/>
              <a:t>Ojo, puede tardar mucho, y es mejor cada BD por separado.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77C903-BDA2-BD9B-9150-12022658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11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E2C60-90DC-4090-07EF-12E69B75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208FC-C059-3A84-A2BF-74D90744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800" y="1825625"/>
            <a:ext cx="4318000" cy="4351338"/>
          </a:xfrm>
        </p:spPr>
        <p:txBody>
          <a:bodyPr/>
          <a:lstStyle/>
          <a:p>
            <a:r>
              <a:rPr lang="es-ES" dirty="0"/>
              <a:t>Seleccionar el fichero destino.</a:t>
            </a:r>
          </a:p>
          <a:p>
            <a:endParaRPr lang="es-ES" dirty="0"/>
          </a:p>
          <a:p>
            <a:r>
              <a:rPr lang="es-ES" dirty="0"/>
              <a:t>Y el role, mejor que sea el </a:t>
            </a:r>
            <a:r>
              <a:rPr lang="es-ES" dirty="0" err="1"/>
              <a:t>superuser</a:t>
            </a:r>
            <a:r>
              <a:rPr lang="es-ES" dirty="0"/>
              <a:t> para tener acceso a todas las BD.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03A0F5-ED3F-6871-11CD-8D745090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16</a:t>
            </a:fld>
            <a:endParaRPr lang="es-ES"/>
          </a:p>
        </p:txBody>
      </p:sp>
      <p:pic>
        <p:nvPicPr>
          <p:cNvPr id="10242" name="Picture 2" descr="Backup server dialog">
            <a:extLst>
              <a:ext uri="{FF2B5EF4-FFF2-40B4-BE49-F238E27FC236}">
                <a16:creationId xmlns:a16="http://schemas.microsoft.com/office/drawing/2014/main" id="{CB53F188-3162-E1FB-5D53-6C6AE7C70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825625"/>
            <a:ext cx="6752694" cy="406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055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166E6-77E7-B009-E7AA-6C2B75A5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C642D6-0843-CEFA-7D02-B77D2DC2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6533"/>
            <a:ext cx="10515600" cy="1740430"/>
          </a:xfrm>
        </p:spPr>
        <p:txBody>
          <a:bodyPr/>
          <a:lstStyle/>
          <a:p>
            <a:r>
              <a:rPr lang="es-ES" dirty="0"/>
              <a:t>Si no se marca nada, vuelca todo.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4D0037-1456-E592-4616-36BBAB73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17</a:t>
            </a:fld>
            <a:endParaRPr lang="es-ES"/>
          </a:p>
        </p:txBody>
      </p:sp>
      <p:pic>
        <p:nvPicPr>
          <p:cNvPr id="11266" name="Picture 2" descr="Type of objects option on backup server dialog">
            <a:extLst>
              <a:ext uri="{FF2B5EF4-FFF2-40B4-BE49-F238E27FC236}">
                <a16:creationId xmlns:a16="http://schemas.microsoft.com/office/drawing/2014/main" id="{209679AD-34F4-141D-C0F2-621361F4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63436"/>
            <a:ext cx="7620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67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166E6-77E7-B009-E7AA-6C2B75A5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C642D6-0843-CEFA-7D02-B77D2DC2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1825625"/>
            <a:ext cx="4241800" cy="4351338"/>
          </a:xfrm>
        </p:spPr>
        <p:txBody>
          <a:bodyPr/>
          <a:lstStyle/>
          <a:p>
            <a:r>
              <a:rPr lang="es-ES" dirty="0"/>
              <a:t>Marcar lo que no queremos grabar, afecta a todas las </a:t>
            </a:r>
            <a:r>
              <a:rPr lang="es-ES" dirty="0" err="1"/>
              <a:t>BDs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4D0037-1456-E592-4616-36BBAB73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18</a:t>
            </a:fld>
            <a:endParaRPr lang="es-ES"/>
          </a:p>
        </p:txBody>
      </p:sp>
      <p:pic>
        <p:nvPicPr>
          <p:cNvPr id="12290" name="Picture 2" descr="No guardar la opción en el cuadro de diálogo del servidor de respaldo">
            <a:extLst>
              <a:ext uri="{FF2B5EF4-FFF2-40B4-BE49-F238E27FC236}">
                <a16:creationId xmlns:a16="http://schemas.microsoft.com/office/drawing/2014/main" id="{7A29343C-E584-511E-3D83-C4493CEF6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3" y="1825625"/>
            <a:ext cx="67202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56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166E6-77E7-B009-E7AA-6C2B75A5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C642D6-0843-CEFA-7D02-B77D2DC2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08"/>
          </a:xfrm>
        </p:spPr>
        <p:txBody>
          <a:bodyPr/>
          <a:lstStyle/>
          <a:p>
            <a:r>
              <a:rPr lang="es-ES" dirty="0"/>
              <a:t>Seleccionar comandos </a:t>
            </a:r>
            <a:r>
              <a:rPr lang="es-ES" b="1" dirty="0" err="1"/>
              <a:t>insert</a:t>
            </a:r>
            <a:r>
              <a:rPr lang="es-ES" dirty="0"/>
              <a:t>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4D0037-1456-E592-4616-36BBAB73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19</a:t>
            </a:fld>
            <a:endParaRPr lang="es-ES"/>
          </a:p>
        </p:txBody>
      </p:sp>
      <p:pic>
        <p:nvPicPr>
          <p:cNvPr id="13314" name="Picture 2" descr="Opción de consultas en el cuadro de diálogo del servidor de respaldo">
            <a:extLst>
              <a:ext uri="{FF2B5EF4-FFF2-40B4-BE49-F238E27FC236}">
                <a16:creationId xmlns:a16="http://schemas.microsoft.com/office/drawing/2014/main" id="{2280D21C-645E-B8A1-5DF6-3558D5A46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09" y="2369607"/>
            <a:ext cx="6857825" cy="412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1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C1F08-349B-283E-2169-23DFD155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06776-6811-350F-B4F9-89AB7049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Desde </a:t>
            </a:r>
            <a:r>
              <a:rPr lang="es-ES" dirty="0" err="1"/>
              <a:t>pgAdmin</a:t>
            </a:r>
            <a:endParaRPr lang="es-ES" dirty="0"/>
          </a:p>
          <a:p>
            <a:pPr lvl="1"/>
            <a:r>
              <a:rPr lang="es-ES" dirty="0"/>
              <a:t>Dos tipos de </a:t>
            </a:r>
            <a:r>
              <a:rPr lang="es-ES" dirty="0" err="1"/>
              <a:t>backup</a:t>
            </a:r>
            <a:endParaRPr lang="es-ES" dirty="0"/>
          </a:p>
          <a:p>
            <a:pPr lvl="2"/>
            <a:r>
              <a:rPr lang="es-ES" dirty="0" err="1"/>
              <a:t>Backup</a:t>
            </a:r>
            <a:r>
              <a:rPr lang="es-ES" dirty="0"/>
              <a:t> a nivel global</a:t>
            </a:r>
          </a:p>
          <a:p>
            <a:pPr lvl="2"/>
            <a:r>
              <a:rPr lang="es-ES" dirty="0"/>
              <a:t>A nivel de una base de datos</a:t>
            </a:r>
          </a:p>
          <a:p>
            <a:pPr lvl="2"/>
            <a:endParaRPr lang="es-ES" dirty="0"/>
          </a:p>
          <a:p>
            <a:r>
              <a:rPr lang="es-ES" dirty="0"/>
              <a:t>Por debajo utiliza las herramientas </a:t>
            </a:r>
          </a:p>
          <a:p>
            <a:pPr lvl="1"/>
            <a:r>
              <a:rPr lang="es-ES" b="0" i="0" dirty="0" err="1">
                <a:solidFill>
                  <a:srgbClr val="212529"/>
                </a:solidFill>
                <a:effectLst/>
                <a:latin typeface="-apple-system"/>
              </a:rPr>
              <a:t>pg_dump</a:t>
            </a:r>
            <a:r>
              <a:rPr lang="es-ES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212529"/>
                </a:solidFill>
                <a:effectLst/>
                <a:latin typeface="-apple-system"/>
              </a:rPr>
              <a:t>pg_dumpall</a:t>
            </a:r>
            <a:r>
              <a:rPr lang="es-ES" b="0" i="0" dirty="0">
                <a:solidFill>
                  <a:srgbClr val="212529"/>
                </a:solidFill>
                <a:effectLst/>
                <a:latin typeface="-apple-system"/>
              </a:rPr>
              <a:t> y </a:t>
            </a:r>
            <a:r>
              <a:rPr lang="es-ES" b="0" i="0" dirty="0" err="1">
                <a:solidFill>
                  <a:srgbClr val="212529"/>
                </a:solidFill>
                <a:effectLst/>
                <a:latin typeface="-apple-system"/>
              </a:rPr>
              <a:t>pg_restore</a:t>
            </a:r>
            <a:r>
              <a:rPr lang="es-ES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6067D2-BBED-5100-D773-E5715E83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4839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166E6-77E7-B009-E7AA-6C2B75A5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C642D6-0843-CEFA-7D02-B77D2DC2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733" y="1825625"/>
            <a:ext cx="4301066" cy="4351338"/>
          </a:xfrm>
        </p:spPr>
        <p:txBody>
          <a:bodyPr/>
          <a:lstStyle/>
          <a:p>
            <a:r>
              <a:rPr lang="es-ES" dirty="0"/>
              <a:t>Lo mismo que para una BD individual.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4D0037-1456-E592-4616-36BBAB73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20</a:t>
            </a:fld>
            <a:endParaRPr lang="es-ES"/>
          </a:p>
        </p:txBody>
      </p:sp>
      <p:pic>
        <p:nvPicPr>
          <p:cNvPr id="14338" name="Picture 2" descr="Sección de tablas de diálogo de respaldo">
            <a:extLst>
              <a:ext uri="{FF2B5EF4-FFF2-40B4-BE49-F238E27FC236}">
                <a16:creationId xmlns:a16="http://schemas.microsoft.com/office/drawing/2014/main" id="{108AEB29-5368-2D0E-D21A-4E833976E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5" y="1825625"/>
            <a:ext cx="6152988" cy="399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77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166E6-77E7-B009-E7AA-6C2B75A5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C642D6-0843-CEFA-7D02-B77D2DC2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266" y="1752600"/>
            <a:ext cx="4309533" cy="4424363"/>
          </a:xfrm>
        </p:spPr>
        <p:txBody>
          <a:bodyPr/>
          <a:lstStyle/>
          <a:p>
            <a:r>
              <a:rPr lang="es-ES" dirty="0"/>
              <a:t>Lo mismo que para una BD individual.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4D0037-1456-E592-4616-36BBAB73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21</a:t>
            </a:fld>
            <a:endParaRPr lang="es-ES"/>
          </a:p>
        </p:txBody>
      </p:sp>
      <p:pic>
        <p:nvPicPr>
          <p:cNvPr id="15362" name="Picture 2" descr="Opción miscelánea en el cuadro de diálogo del servidor de respaldo">
            <a:extLst>
              <a:ext uri="{FF2B5EF4-FFF2-40B4-BE49-F238E27FC236}">
                <a16:creationId xmlns:a16="http://schemas.microsoft.com/office/drawing/2014/main" id="{A2B007F6-48A3-0F7E-4BA9-F399A4AE7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752600"/>
            <a:ext cx="6491111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28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B43F-90B0-BC69-8B27-F551DC99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Restore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04B49-418C-DEF2-BAC8-8D067954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400" y="1825625"/>
            <a:ext cx="4216400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Tipo de formato, </a:t>
            </a:r>
            <a:r>
              <a:rPr lang="es-ES" dirty="0" err="1"/>
              <a:t>custom</a:t>
            </a:r>
            <a:r>
              <a:rPr lang="es-ES" dirty="0"/>
              <a:t> o </a:t>
            </a:r>
            <a:r>
              <a:rPr lang="es-ES" dirty="0" err="1"/>
              <a:t>tar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O directorio.</a:t>
            </a:r>
          </a:p>
          <a:p>
            <a:pPr lvl="1"/>
            <a:endParaRPr lang="es-ES" dirty="0"/>
          </a:p>
          <a:p>
            <a:r>
              <a:rPr lang="es-ES" dirty="0"/>
              <a:t>Si el fichero fuera con instrucciones SQL se puede recuperar con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tool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Número de Jobs para añadir concurrencia </a:t>
            </a:r>
          </a:p>
          <a:p>
            <a:endParaRPr lang="es-ES" dirty="0"/>
          </a:p>
          <a:p>
            <a:r>
              <a:rPr lang="es-ES" dirty="0"/>
              <a:t>El role.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F7592E-A0D1-B672-4D34-8D544655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22</a:t>
            </a:fld>
            <a:endParaRPr lang="es-ES"/>
          </a:p>
        </p:txBody>
      </p:sp>
      <p:pic>
        <p:nvPicPr>
          <p:cNvPr id="16386" name="Picture 2" descr="Restore dialog general tab">
            <a:extLst>
              <a:ext uri="{FF2B5EF4-FFF2-40B4-BE49-F238E27FC236}">
                <a16:creationId xmlns:a16="http://schemas.microsoft.com/office/drawing/2014/main" id="{942D59E3-32D4-13E5-CFAA-40B4ED783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3" y="2054807"/>
            <a:ext cx="6434667" cy="389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3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B43F-90B0-BC69-8B27-F551DC99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Restore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04B49-418C-DEF2-BAC8-8D067954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266" y="1825625"/>
            <a:ext cx="3547533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/>
              <a:t>Pre-data</a:t>
            </a:r>
            <a:r>
              <a:rPr lang="es-ES" dirty="0"/>
              <a:t>: otros datos que no se incluyen en los siguientes</a:t>
            </a:r>
          </a:p>
          <a:p>
            <a:endParaRPr lang="es-ES" dirty="0"/>
          </a:p>
          <a:p>
            <a:r>
              <a:rPr lang="es-ES" dirty="0"/>
              <a:t>Data: para restaurar datos de la tabla, objetos grandes y secuencias.</a:t>
            </a:r>
          </a:p>
          <a:p>
            <a:endParaRPr lang="es-ES" dirty="0"/>
          </a:p>
          <a:p>
            <a:r>
              <a:rPr lang="es-ES" dirty="0" err="1"/>
              <a:t>Post-data</a:t>
            </a:r>
            <a:r>
              <a:rPr lang="es-ES" dirty="0"/>
              <a:t>: restaurar definición de </a:t>
            </a:r>
            <a:r>
              <a:rPr lang="es-ES" dirty="0" err="1"/>
              <a:t>triggers</a:t>
            </a:r>
            <a:r>
              <a:rPr lang="es-ES" dirty="0"/>
              <a:t>, </a:t>
            </a:r>
            <a:r>
              <a:rPr lang="es-ES" dirty="0" err="1"/>
              <a:t>index</a:t>
            </a:r>
            <a:r>
              <a:rPr lang="es-ES" dirty="0"/>
              <a:t>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F7592E-A0D1-B672-4D34-8D544655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23</a:t>
            </a:fld>
            <a:endParaRPr lang="es-ES"/>
          </a:p>
        </p:txBody>
      </p:sp>
      <p:pic>
        <p:nvPicPr>
          <p:cNvPr id="17410" name="Picture 2" descr="Restore dialog options section">
            <a:extLst>
              <a:ext uri="{FF2B5EF4-FFF2-40B4-BE49-F238E27FC236}">
                <a16:creationId xmlns:a16="http://schemas.microsoft.com/office/drawing/2014/main" id="{D46349E2-96F9-3F1B-726A-92614C561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7" y="1825625"/>
            <a:ext cx="6927549" cy="242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797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B43F-90B0-BC69-8B27-F551DC99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Restore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04B49-418C-DEF2-BAC8-8D067954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165599"/>
            <a:ext cx="10363200" cy="2011363"/>
          </a:xfrm>
        </p:spPr>
        <p:txBody>
          <a:bodyPr/>
          <a:lstStyle/>
          <a:p>
            <a:r>
              <a:rPr lang="es-ES" dirty="0"/>
              <a:t>Solo restaurar datos o solo el esquema (</a:t>
            </a:r>
            <a:r>
              <a:rPr lang="es-ES" i="1" dirty="0"/>
              <a:t>restaurar objetos a nivel de esquema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F7592E-A0D1-B672-4D34-8D544655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24</a:t>
            </a:fld>
            <a:endParaRPr lang="es-ES"/>
          </a:p>
        </p:txBody>
      </p:sp>
      <p:pic>
        <p:nvPicPr>
          <p:cNvPr id="18434" name="Picture 2" descr="Restore dialog sections section">
            <a:extLst>
              <a:ext uri="{FF2B5EF4-FFF2-40B4-BE49-F238E27FC236}">
                <a16:creationId xmlns:a16="http://schemas.microsoft.com/office/drawing/2014/main" id="{B7BC1C36-E28A-07E8-FDC1-54909917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90688"/>
            <a:ext cx="7620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279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B43F-90B0-BC69-8B27-F551DC99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/>
          <a:lstStyle/>
          <a:p>
            <a:r>
              <a:rPr lang="es-ES" dirty="0" err="1"/>
              <a:t>Restore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04B49-418C-DEF2-BAC8-8D067954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467" y="4919133"/>
            <a:ext cx="10456333" cy="1802342"/>
          </a:xfrm>
        </p:spPr>
        <p:txBody>
          <a:bodyPr/>
          <a:lstStyle/>
          <a:p>
            <a:r>
              <a:rPr lang="es-ES" dirty="0"/>
              <a:t>Marcar para NO restaurar.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F7592E-A0D1-B672-4D34-8D544655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25</a:t>
            </a:fld>
            <a:endParaRPr lang="es-ES"/>
          </a:p>
        </p:txBody>
      </p:sp>
      <p:pic>
        <p:nvPicPr>
          <p:cNvPr id="19458" name="Picture 2" descr="Restore dialog do not save section">
            <a:extLst>
              <a:ext uri="{FF2B5EF4-FFF2-40B4-BE49-F238E27FC236}">
                <a16:creationId xmlns:a16="http://schemas.microsoft.com/office/drawing/2014/main" id="{74B586C6-FFAF-A2E6-8A24-4E456478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5605"/>
            <a:ext cx="76200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59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B43F-90B0-BC69-8B27-F551DC99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Restore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04B49-418C-DEF2-BAC8-8D067954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1690688"/>
            <a:ext cx="4275666" cy="4486275"/>
          </a:xfrm>
        </p:spPr>
        <p:txBody>
          <a:bodyPr/>
          <a:lstStyle/>
          <a:p>
            <a:r>
              <a:rPr lang="es-ES" dirty="0"/>
              <a:t>Podemos limpiar los datos antes de importar.</a:t>
            </a:r>
          </a:p>
          <a:p>
            <a:endParaRPr lang="es-ES" dirty="0"/>
          </a:p>
          <a:p>
            <a:r>
              <a:rPr lang="es-ES" dirty="0"/>
              <a:t>Single </a:t>
            </a:r>
            <a:r>
              <a:rPr lang="es-ES" dirty="0" err="1"/>
              <a:t>transaction</a:t>
            </a:r>
            <a:r>
              <a:rPr lang="es-ES" dirty="0"/>
              <a:t> para meter todos los comandos en una única transacción, o todo o nada.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F7592E-A0D1-B672-4D34-8D544655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26</a:t>
            </a:fld>
            <a:endParaRPr lang="es-ES"/>
          </a:p>
        </p:txBody>
      </p:sp>
      <p:pic>
        <p:nvPicPr>
          <p:cNvPr id="20482" name="Picture 2" descr="Restore dialog queries section">
            <a:extLst>
              <a:ext uri="{FF2B5EF4-FFF2-40B4-BE49-F238E27FC236}">
                <a16:creationId xmlns:a16="http://schemas.microsoft.com/office/drawing/2014/main" id="{0256872A-963E-E89F-0CAA-2D48297B8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690688"/>
            <a:ext cx="6426410" cy="387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234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B43F-90B0-BC69-8B27-F551DC99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260350"/>
            <a:ext cx="10515600" cy="823383"/>
          </a:xfrm>
        </p:spPr>
        <p:txBody>
          <a:bodyPr/>
          <a:lstStyle/>
          <a:p>
            <a:r>
              <a:rPr lang="es-ES" dirty="0" err="1"/>
              <a:t>Restore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04B49-418C-DEF2-BAC8-8D067954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867" y="1825625"/>
            <a:ext cx="4207932" cy="4351338"/>
          </a:xfrm>
        </p:spPr>
        <p:txBody>
          <a:bodyPr/>
          <a:lstStyle/>
          <a:p>
            <a:r>
              <a:rPr lang="es-ES" dirty="0"/>
              <a:t>Seguridad a nivel de fila, solo volcar las filas que tiene acceso.</a:t>
            </a:r>
          </a:p>
          <a:p>
            <a:endParaRPr lang="es-ES" dirty="0"/>
          </a:p>
          <a:p>
            <a:r>
              <a:rPr lang="es-ES" dirty="0"/>
              <a:t>Ignorar los datos que fallan.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F7592E-A0D1-B672-4D34-8D544655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27</a:t>
            </a:fld>
            <a:endParaRPr lang="es-ES"/>
          </a:p>
        </p:txBody>
      </p:sp>
      <p:pic>
        <p:nvPicPr>
          <p:cNvPr id="21506" name="Picture 2" descr="Restore dialog tables section">
            <a:extLst>
              <a:ext uri="{FF2B5EF4-FFF2-40B4-BE49-F238E27FC236}">
                <a16:creationId xmlns:a16="http://schemas.microsoft.com/office/drawing/2014/main" id="{B5DD63E2-260D-B8FF-486C-68B926C45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7" y="1765300"/>
            <a:ext cx="634473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898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AB43F-90B0-BC69-8B27-F551DC99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1325563"/>
          </a:xfrm>
        </p:spPr>
        <p:txBody>
          <a:bodyPr/>
          <a:lstStyle/>
          <a:p>
            <a:r>
              <a:rPr lang="es-ES" dirty="0" err="1"/>
              <a:t>Restore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04B49-418C-DEF2-BAC8-8D067954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0" y="1825625"/>
            <a:ext cx="3835399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/>
              <a:t>Triggers</a:t>
            </a:r>
            <a:r>
              <a:rPr lang="es-ES" dirty="0"/>
              <a:t>: desactivar si tenemos FK en los datos.</a:t>
            </a:r>
          </a:p>
          <a:p>
            <a:endParaRPr lang="es-ES" dirty="0"/>
          </a:p>
          <a:p>
            <a:r>
              <a:rPr lang="es-ES" dirty="0"/>
              <a:t>Mensajes detallados, mejor activado.</a:t>
            </a:r>
          </a:p>
          <a:p>
            <a:endParaRPr lang="es-ES" dirty="0"/>
          </a:p>
          <a:p>
            <a:r>
              <a:rPr lang="es-ES" dirty="0"/>
              <a:t>Utilizar set </a:t>
            </a:r>
            <a:r>
              <a:rPr lang="es-ES" dirty="0" err="1"/>
              <a:t>session</a:t>
            </a:r>
            <a:r>
              <a:rPr lang="es-ES" dirty="0"/>
              <a:t> </a:t>
            </a:r>
            <a:r>
              <a:rPr lang="es-ES" dirty="0" err="1"/>
              <a:t>authorization</a:t>
            </a:r>
            <a:r>
              <a:rPr lang="es-ES" dirty="0"/>
              <a:t>, en vez de utilizar alter </a:t>
            </a:r>
            <a:r>
              <a:rPr lang="es-ES" dirty="0" err="1"/>
              <a:t>owner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Salir de la restauración si hay un error.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F7592E-A0D1-B672-4D34-8D544655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28</a:t>
            </a:fld>
            <a:endParaRPr lang="es-ES"/>
          </a:p>
        </p:txBody>
      </p:sp>
      <p:pic>
        <p:nvPicPr>
          <p:cNvPr id="22530" name="Picture 2" descr="Restore dialog miscellaneous section">
            <a:extLst>
              <a:ext uri="{FF2B5EF4-FFF2-40B4-BE49-F238E27FC236}">
                <a16:creationId xmlns:a16="http://schemas.microsoft.com/office/drawing/2014/main" id="{4A3DA138-E399-2C53-BE0A-F870E71E7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1815"/>
            <a:ext cx="6893908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786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8C199-5C89-6B0B-29F2-B73CFC03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D53DD-5FCF-6F28-675A-C6FB7313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67" y="1825625"/>
            <a:ext cx="11480799" cy="4351338"/>
          </a:xfrm>
        </p:spPr>
        <p:txBody>
          <a:bodyPr>
            <a:normAutofit/>
          </a:bodyPr>
          <a:lstStyle/>
          <a:p>
            <a:r>
              <a:rPr lang="es-ES" dirty="0"/>
              <a:t>Disponemos de los comandos: </a:t>
            </a:r>
            <a:r>
              <a:rPr lang="es-ES" dirty="0" err="1"/>
              <a:t>pg_dump</a:t>
            </a:r>
            <a:r>
              <a:rPr lang="es-ES" dirty="0"/>
              <a:t> y </a:t>
            </a:r>
            <a:r>
              <a:rPr lang="es-ES" dirty="0" err="1"/>
              <a:t>pg_dumpall</a:t>
            </a:r>
            <a:r>
              <a:rPr lang="es-ES" dirty="0"/>
              <a:t> se encuentran en la carpeta </a:t>
            </a:r>
            <a:r>
              <a:rPr lang="es-ES" dirty="0" err="1"/>
              <a:t>bin</a:t>
            </a:r>
            <a:r>
              <a:rPr lang="es-ES" dirty="0"/>
              <a:t> de la instalación.</a:t>
            </a:r>
          </a:p>
          <a:p>
            <a:endParaRPr lang="es-ES" dirty="0"/>
          </a:p>
          <a:p>
            <a:r>
              <a:rPr lang="es-ES" dirty="0"/>
              <a:t>Tener en cuenta:</a:t>
            </a:r>
          </a:p>
          <a:p>
            <a:pPr lvl="1"/>
            <a:r>
              <a:rPr lang="es-ES" b="0" i="0" dirty="0">
                <a:solidFill>
                  <a:srgbClr val="212529"/>
                </a:solidFill>
                <a:effectLst/>
                <a:latin typeface="Wotfard"/>
              </a:rPr>
              <a:t>Bases de datos completas/parciales</a:t>
            </a:r>
          </a:p>
          <a:p>
            <a:pPr lvl="1"/>
            <a:r>
              <a:rPr lang="es-ES" b="0" i="0" dirty="0">
                <a:solidFill>
                  <a:srgbClr val="212529"/>
                </a:solidFill>
                <a:effectLst/>
                <a:latin typeface="Wotfard"/>
              </a:rPr>
              <a:t>Tanto datos como estructuras, o solo estructuras.</a:t>
            </a:r>
          </a:p>
          <a:p>
            <a:pPr lvl="1"/>
            <a:r>
              <a:rPr lang="es-ES" b="0" i="0" dirty="0">
                <a:solidFill>
                  <a:srgbClr val="212529"/>
                </a:solidFill>
                <a:effectLst/>
                <a:latin typeface="Wotfard"/>
              </a:rPr>
              <a:t>Recuperación en un momento dado</a:t>
            </a:r>
          </a:p>
          <a:p>
            <a:pPr lvl="1"/>
            <a:r>
              <a:rPr lang="es-ES" b="0" i="0" dirty="0">
                <a:solidFill>
                  <a:srgbClr val="212529"/>
                </a:solidFill>
                <a:effectLst/>
                <a:latin typeface="Wotfard"/>
              </a:rPr>
              <a:t>Restaurar el rendimiento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053FBC-93E7-3B3E-5029-2598C06F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20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0E55B-BB80-1D51-4A3E-6E8A55F4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a nivel global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17C79-72C3-F99B-4E82-D4CC4338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212529"/>
                </a:solidFill>
                <a:effectLst/>
                <a:latin typeface="-apple-system"/>
              </a:rPr>
              <a:t>Crea una secuencia de comandos de texto sin formato que volverá a crear todos los objetos de la base de datos dentro de un clúster y los objetos globales que comparten esas bases de datos. </a:t>
            </a:r>
          </a:p>
          <a:p>
            <a:endParaRPr lang="es-ES" dirty="0">
              <a:solidFill>
                <a:srgbClr val="212529"/>
              </a:solidFill>
              <a:latin typeface="-apple-system"/>
            </a:endParaRPr>
          </a:p>
          <a:p>
            <a:r>
              <a:rPr lang="es-ES" b="0" i="0" dirty="0">
                <a:solidFill>
                  <a:srgbClr val="212529"/>
                </a:solidFill>
                <a:effectLst/>
                <a:latin typeface="-apple-system"/>
              </a:rPr>
              <a:t>Se incluyen espacios de tablas, roles y propiedades de objetos. </a:t>
            </a:r>
          </a:p>
          <a:p>
            <a:r>
              <a:rPr lang="es-ES" dirty="0">
                <a:solidFill>
                  <a:srgbClr val="212529"/>
                </a:solidFill>
                <a:latin typeface="-apple-system"/>
              </a:rPr>
              <a:t>Incluye permisos y roles, pero no las BD.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A28328-7604-F446-D70F-FD297963A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407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8943E-81F1-017B-3583-C43ACB9E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D98708-725E-ACD3-1EDA-7278615C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Ejemplo:</a:t>
            </a:r>
          </a:p>
          <a:p>
            <a:pPr lvl="1"/>
            <a:r>
              <a:rPr lang="es-ES" sz="2800" dirty="0" err="1"/>
              <a:t>pg_dump</a:t>
            </a:r>
            <a:r>
              <a:rPr lang="es-ES" sz="2800" dirty="0"/>
              <a:t> -U </a:t>
            </a:r>
            <a:r>
              <a:rPr lang="es-ES" sz="2800" dirty="0" err="1"/>
              <a:t>username</a:t>
            </a:r>
            <a:r>
              <a:rPr lang="es-ES" sz="2800" dirty="0"/>
              <a:t> -W -F t </a:t>
            </a:r>
            <a:r>
              <a:rPr lang="es-ES" sz="2800" dirty="0" err="1"/>
              <a:t>database_name</a:t>
            </a:r>
            <a:r>
              <a:rPr lang="es-ES" sz="2800" dirty="0"/>
              <a:t> &gt; c:\backup_file.tar</a:t>
            </a:r>
          </a:p>
          <a:p>
            <a:endParaRPr lang="es-ES" dirty="0"/>
          </a:p>
          <a:p>
            <a:r>
              <a:rPr lang="es-ES" dirty="0"/>
              <a:t>-U </a:t>
            </a:r>
            <a:r>
              <a:rPr lang="es-ES" dirty="0" err="1"/>
              <a:t>username</a:t>
            </a:r>
            <a:r>
              <a:rPr lang="es-ES" dirty="0"/>
              <a:t>: usuario</a:t>
            </a:r>
          </a:p>
          <a:p>
            <a:r>
              <a:rPr lang="es-ES" dirty="0"/>
              <a:t>-W solicitar </a:t>
            </a:r>
            <a:r>
              <a:rPr lang="es-ES" dirty="0" err="1"/>
              <a:t>password</a:t>
            </a:r>
            <a:endParaRPr lang="es-ES" dirty="0"/>
          </a:p>
          <a:p>
            <a:r>
              <a:rPr lang="es-ES" dirty="0"/>
              <a:t>-F t: formato del archivo</a:t>
            </a:r>
          </a:p>
          <a:p>
            <a:pPr lvl="1"/>
            <a:r>
              <a:rPr lang="es-ES" dirty="0"/>
              <a:t>c formato </a:t>
            </a:r>
            <a:r>
              <a:rPr lang="es-ES" dirty="0" err="1"/>
              <a:t>custom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d directorio</a:t>
            </a:r>
          </a:p>
          <a:p>
            <a:pPr lvl="1"/>
            <a:r>
              <a:rPr lang="es-ES" dirty="0"/>
              <a:t>t </a:t>
            </a:r>
            <a:r>
              <a:rPr lang="es-ES" dirty="0" err="1"/>
              <a:t>tar</a:t>
            </a:r>
            <a:endParaRPr lang="es-ES" dirty="0"/>
          </a:p>
          <a:p>
            <a:pPr lvl="1"/>
            <a:r>
              <a:rPr lang="es-ES" dirty="0"/>
              <a:t>p texto plano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31662B-EDAA-15A5-DE7F-DFF1C50B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145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92EF3-0AD4-CF5B-5C35-EE6F790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F2D252-73CB-5B38-C0FD-1FB9F837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todas las </a:t>
            </a:r>
            <a:r>
              <a:rPr lang="es-ES" dirty="0" err="1"/>
              <a:t>BDs</a:t>
            </a:r>
            <a:r>
              <a:rPr lang="es-ES" dirty="0"/>
              <a:t>:</a:t>
            </a:r>
          </a:p>
          <a:p>
            <a:r>
              <a:rPr lang="sv-SE" dirty="0"/>
              <a:t>pg_dumpall -U postgres &gt; c:\pgbackup\all.sql</a:t>
            </a:r>
          </a:p>
          <a:p>
            <a:endParaRPr lang="sv-SE" dirty="0"/>
          </a:p>
          <a:p>
            <a:r>
              <a:rPr lang="sv-SE" dirty="0"/>
              <a:t>Podemos indicar:</a:t>
            </a:r>
          </a:p>
          <a:p>
            <a:r>
              <a:rPr lang="sv-SE" dirty="0"/>
              <a:t>--schema-only</a:t>
            </a:r>
          </a:p>
          <a:p>
            <a:r>
              <a:rPr lang="sv-SE" dirty="0"/>
              <a:t>--roles-only</a:t>
            </a:r>
          </a:p>
          <a:p>
            <a:r>
              <a:rPr lang="sv-SE" dirty="0"/>
              <a:t>--tablespaces-only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E994C8-31E4-4468-EF56-8461937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197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D3DE2-659D-323C-B89A-1D246CB6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F3BFC-7CD2-54FA-B26C-17703484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err="1"/>
              <a:t>pg_restore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Restaurar una copia de seguridad con un nombre de archivo .</a:t>
            </a:r>
            <a:r>
              <a:rPr lang="es-ES" dirty="0" err="1"/>
              <a:t>tar</a:t>
            </a:r>
            <a:r>
              <a:rPr lang="es-ES" dirty="0"/>
              <a:t> requiere que el usuario considere si la base de datos ya existe y cuál es el formato de la copia de seguridad.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Si la base de datos </a:t>
            </a:r>
            <a:r>
              <a:rPr lang="es-ES" dirty="0" err="1"/>
              <a:t>dbcooper</a:t>
            </a:r>
            <a:r>
              <a:rPr lang="es-ES" dirty="0"/>
              <a:t> ya existe, el siguiente comando la restaurará:</a:t>
            </a:r>
          </a:p>
          <a:p>
            <a:pPr lvl="2"/>
            <a:r>
              <a:rPr lang="es-ES" dirty="0" err="1"/>
              <a:t>pg_restore</a:t>
            </a:r>
            <a:r>
              <a:rPr lang="es-ES" dirty="0"/>
              <a:t> -U </a:t>
            </a:r>
            <a:r>
              <a:rPr lang="es-ES" dirty="0" err="1"/>
              <a:t>postgres</a:t>
            </a:r>
            <a:r>
              <a:rPr lang="es-ES" dirty="0"/>
              <a:t> -Ft -d </a:t>
            </a:r>
            <a:r>
              <a:rPr lang="es-ES" dirty="0" err="1"/>
              <a:t>dbcooper</a:t>
            </a:r>
            <a:r>
              <a:rPr lang="es-ES" dirty="0"/>
              <a:t> &lt; dbcooper.tar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Si la BD no existe:</a:t>
            </a:r>
          </a:p>
          <a:p>
            <a:pPr lvl="2"/>
            <a:r>
              <a:rPr lang="es-ES" dirty="0" err="1"/>
              <a:t>pg_restore</a:t>
            </a:r>
            <a:r>
              <a:rPr lang="es-ES" dirty="0"/>
              <a:t> -U </a:t>
            </a:r>
            <a:r>
              <a:rPr lang="es-ES" dirty="0" err="1"/>
              <a:t>postgres</a:t>
            </a:r>
            <a:r>
              <a:rPr lang="es-ES" dirty="0"/>
              <a:t> -Ft -C -d </a:t>
            </a:r>
            <a:r>
              <a:rPr lang="es-ES" dirty="0" err="1"/>
              <a:t>dbcooper</a:t>
            </a:r>
            <a:r>
              <a:rPr lang="es-ES" dirty="0"/>
              <a:t> &lt; dbcooper.tar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</a:t>
            </a:r>
            <a:r>
              <a:rPr lang="es-ES" dirty="0" err="1"/>
              <a:t>psql</a:t>
            </a:r>
            <a:r>
              <a:rPr lang="es-ES" dirty="0"/>
              <a:t> también se puede restaurar:</a:t>
            </a:r>
          </a:p>
          <a:p>
            <a:pPr lvl="2"/>
            <a:r>
              <a:rPr lang="en-US" dirty="0" err="1"/>
              <a:t>psql</a:t>
            </a:r>
            <a:r>
              <a:rPr lang="en-US" dirty="0"/>
              <a:t> -f </a:t>
            </a:r>
            <a:r>
              <a:rPr lang="en-US" dirty="0" err="1"/>
              <a:t>back_it_on_up.sql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D1D9C9-E4C3-B8B0-9C1D-1C657B47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122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977D6-B427-BAD8-8ED4-CB7CC7BF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F13CCE-EF9A-55BB-B12B-D4C5A0A88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825625"/>
            <a:ext cx="11853333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hlinkClick r:id="rId2"/>
              </a:rPr>
              <a:t>https://www.pgadmin.org/docs/pgadmin4/7.6/backup_and_restore.html</a:t>
            </a:r>
          </a:p>
          <a:p>
            <a:endParaRPr lang="es-ES" dirty="0">
              <a:hlinkClick r:id="rId2"/>
            </a:endParaRPr>
          </a:p>
          <a:p>
            <a:r>
              <a:rPr lang="es-ES" dirty="0">
                <a:hlinkClick r:id="rId2"/>
              </a:rPr>
              <a:t>https://rm-rf.es/postgresql-como-crear-y-restaurar-backups-de-bases-de-datos/</a:t>
            </a:r>
          </a:p>
          <a:p>
            <a:endParaRPr lang="es-ES" dirty="0">
              <a:hlinkClick r:id="rId2"/>
            </a:endParaRPr>
          </a:p>
          <a:p>
            <a:r>
              <a:rPr lang="es-ES" dirty="0">
                <a:hlinkClick r:id="rId3"/>
              </a:rPr>
              <a:t>https://www.postgresql.org/docs/current/app-pgrestore.html</a:t>
            </a:r>
          </a:p>
          <a:p>
            <a:endParaRPr lang="es-ES" dirty="0">
              <a:hlinkClick r:id="rId3"/>
            </a:endParaRPr>
          </a:p>
          <a:p>
            <a:r>
              <a:rPr lang="es-ES" dirty="0">
                <a:hlinkClick r:id="rId3"/>
              </a:rPr>
              <a:t>https://www.postgresqltutorial.com/postgresql-administration/postgresql-backup-database/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4"/>
              </a:rPr>
              <a:t>https://dbasinapuros.com/tecnicas-y-herramientas-de-backup-y-recovery-en-postgresql/</a:t>
            </a:r>
            <a:endParaRPr lang="es-ES" dirty="0"/>
          </a:p>
          <a:p>
            <a:endParaRPr lang="es-ES" dirty="0">
              <a:hlinkClick r:id="rId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9D736E-3C9B-08F2-8C33-37C2667E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25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7281E-206C-DDB8-B6A3-E10FCBD2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a nivel global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BD9EE-0350-BEB7-92F3-8B760A6E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s-ES" dirty="0"/>
              <a:t>Llegamos a través del menú: </a:t>
            </a:r>
            <a:r>
              <a:rPr lang="es-ES" dirty="0" err="1"/>
              <a:t>tools</a:t>
            </a:r>
            <a:r>
              <a:rPr lang="es-ES" dirty="0"/>
              <a:t>, pero cuando está seleccionada la instancia de </a:t>
            </a:r>
            <a:r>
              <a:rPr lang="es-ES" dirty="0" err="1"/>
              <a:t>postgresql</a:t>
            </a:r>
            <a:r>
              <a:rPr lang="es-ES" dirty="0"/>
              <a:t> en el árbol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5C872F-23A7-C8FF-7CC3-837EAC44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4</a:t>
            </a:fld>
            <a:endParaRPr lang="es-ES"/>
          </a:p>
        </p:txBody>
      </p:sp>
      <p:pic>
        <p:nvPicPr>
          <p:cNvPr id="1026" name="Picture 2" descr="Backup globals dialog">
            <a:extLst>
              <a:ext uri="{FF2B5EF4-FFF2-40B4-BE49-F238E27FC236}">
                <a16:creationId xmlns:a16="http://schemas.microsoft.com/office/drawing/2014/main" id="{73499049-BFB7-D98A-F6E2-125591AAD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67" y="2937933"/>
            <a:ext cx="5392899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70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CFD83-453C-8757-D5A1-C6734C55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a nivel global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EE44CE-0529-98A7-1E08-410B5D8A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Opciones:</a:t>
            </a:r>
          </a:p>
          <a:p>
            <a:pPr lvl="1"/>
            <a:r>
              <a:rPr lang="es-ES" dirty="0"/>
              <a:t>Indicar archivo</a:t>
            </a:r>
          </a:p>
          <a:p>
            <a:pPr lvl="1"/>
            <a:r>
              <a:rPr lang="es-ES" dirty="0"/>
              <a:t>El role, elegir un usuario con privilegios</a:t>
            </a:r>
          </a:p>
          <a:p>
            <a:pPr lvl="1"/>
            <a:r>
              <a:rPr lang="es-ES" dirty="0"/>
              <a:t>Mensajes detallados si/no</a:t>
            </a:r>
          </a:p>
          <a:p>
            <a:pPr lvl="1"/>
            <a:r>
              <a:rPr lang="es-ES" dirty="0"/>
              <a:t>Colocar dobles comillas en los identificadores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791720-008C-6C2C-5ABE-695EC771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75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30072-0E54-80D3-DBA5-11048FF1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 una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F74B4-4173-7362-4AFC-ED25611C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pgAdmin</a:t>
            </a:r>
            <a:r>
              <a:rPr lang="es-ES" dirty="0"/>
              <a:t> por debajo utiliza el comando </a:t>
            </a:r>
            <a:r>
              <a:rPr lang="es-ES" b="1" dirty="0" err="1"/>
              <a:t>pg_dump</a:t>
            </a:r>
            <a:r>
              <a:rPr lang="es-ES" b="1" dirty="0"/>
              <a:t> </a:t>
            </a:r>
            <a:r>
              <a:rPr lang="es-ES" dirty="0"/>
              <a:t>para facilitar la creación de </a:t>
            </a:r>
            <a:r>
              <a:rPr lang="es-ES" dirty="0" err="1"/>
              <a:t>backups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Si el </a:t>
            </a:r>
            <a:r>
              <a:rPr lang="es-ES" dirty="0" err="1"/>
              <a:t>backup</a:t>
            </a:r>
            <a:r>
              <a:rPr lang="es-ES" dirty="0"/>
              <a:t> se realiza como texto plano se puede restaurar con las aplicaciones cliente: </a:t>
            </a:r>
            <a:r>
              <a:rPr lang="es-ES" dirty="0" err="1"/>
              <a:t>psql</a:t>
            </a:r>
            <a:r>
              <a:rPr lang="es-ES" dirty="0"/>
              <a:t> / </a:t>
            </a:r>
            <a:r>
              <a:rPr lang="es-ES" dirty="0" err="1"/>
              <a:t>pgAdmin</a:t>
            </a:r>
            <a:r>
              <a:rPr lang="es-ES" dirty="0"/>
              <a:t> y ejecutándolo desde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tool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3F4451-C6CC-D85A-C24D-AE28C032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33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1964C-FF4F-FF98-39E4-22FFE282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6" y="212726"/>
            <a:ext cx="6815667" cy="938742"/>
          </a:xfrm>
        </p:spPr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 una base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46A2CC-FDC1-E6CF-6D7F-096E51ED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7</a:t>
            </a:fld>
            <a:endParaRPr lang="es-ES"/>
          </a:p>
        </p:txBody>
      </p:sp>
      <p:pic>
        <p:nvPicPr>
          <p:cNvPr id="2050" name="Picture 2" descr="Pestaña general del cuadro de diálogo Copia de seguridad">
            <a:extLst>
              <a:ext uri="{FF2B5EF4-FFF2-40B4-BE49-F238E27FC236}">
                <a16:creationId xmlns:a16="http://schemas.microsoft.com/office/drawing/2014/main" id="{C9B03CC0-104A-1B73-F3A8-A1E18B3F0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02065"/>
            <a:ext cx="5895756" cy="464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8FE356-0AC6-3DD1-B570-A580A0A7FB98}"/>
              </a:ext>
            </a:extLst>
          </p:cNvPr>
          <p:cNvSpPr txBox="1"/>
          <p:nvPr/>
        </p:nvSpPr>
        <p:spPr>
          <a:xfrm>
            <a:off x="7183555" y="551001"/>
            <a:ext cx="4745979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Formato: </a:t>
            </a:r>
            <a:r>
              <a:rPr lang="es-ES" b="1" dirty="0" err="1"/>
              <a:t>custom</a:t>
            </a:r>
            <a:r>
              <a:rPr lang="es-ES" dirty="0"/>
              <a:t> </a:t>
            </a:r>
          </a:p>
          <a:p>
            <a:r>
              <a:rPr lang="es-ES" dirty="0"/>
              <a:t>Para poder restaurar con </a:t>
            </a:r>
            <a:r>
              <a:rPr lang="es-ES" dirty="0" err="1"/>
              <a:t>pg_restore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Formato: </a:t>
            </a:r>
            <a:r>
              <a:rPr lang="es-ES" b="1" dirty="0" err="1"/>
              <a:t>Tar</a:t>
            </a:r>
            <a:endParaRPr lang="es-ES" b="1" dirty="0"/>
          </a:p>
          <a:p>
            <a:r>
              <a:rPr lang="es-ES" dirty="0"/>
              <a:t>Para poder restaurar con </a:t>
            </a:r>
            <a:r>
              <a:rPr lang="es-ES" dirty="0" err="1"/>
              <a:t>pg_restore</a:t>
            </a:r>
            <a:r>
              <a:rPr lang="es-ES" dirty="0"/>
              <a:t>.</a:t>
            </a:r>
          </a:p>
          <a:p>
            <a:r>
              <a:rPr lang="es-ES" dirty="0"/>
              <a:t>Pero no admite compresión</a:t>
            </a:r>
          </a:p>
          <a:p>
            <a:endParaRPr lang="es-ES" dirty="0"/>
          </a:p>
          <a:p>
            <a:r>
              <a:rPr lang="es-ES" dirty="0"/>
              <a:t>Formato: </a:t>
            </a:r>
            <a:r>
              <a:rPr lang="es-ES" b="1" dirty="0" err="1"/>
              <a:t>plain</a:t>
            </a:r>
            <a:endParaRPr lang="es-ES" b="1" dirty="0"/>
          </a:p>
          <a:p>
            <a:r>
              <a:rPr lang="es-ES" dirty="0"/>
              <a:t>Añade comandos SQL (si luego marcamos </a:t>
            </a:r>
            <a:r>
              <a:rPr lang="es-ES" dirty="0" err="1"/>
              <a:t>insert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b="1" dirty="0"/>
              <a:t>Ratio de compresión:</a:t>
            </a:r>
          </a:p>
          <a:p>
            <a:r>
              <a:rPr lang="es-ES" dirty="0"/>
              <a:t>De 0 no comprime</a:t>
            </a:r>
          </a:p>
          <a:p>
            <a:r>
              <a:rPr lang="es-ES" dirty="0"/>
              <a:t>A 9 (máximo)</a:t>
            </a:r>
          </a:p>
          <a:p>
            <a:endParaRPr lang="es-ES" dirty="0"/>
          </a:p>
          <a:p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Jobs: especificar el número </a:t>
            </a:r>
          </a:p>
          <a:p>
            <a:r>
              <a:rPr lang="es-ES" dirty="0"/>
              <a:t>De tablas que se volcarán simultáneamente </a:t>
            </a:r>
          </a:p>
          <a:p>
            <a:r>
              <a:rPr lang="es-ES" dirty="0"/>
              <a:t>en una copia de seguridad.</a:t>
            </a:r>
          </a:p>
          <a:p>
            <a:endParaRPr lang="es-ES" dirty="0"/>
          </a:p>
          <a:p>
            <a:r>
              <a:rPr lang="es-ES" b="1" dirty="0"/>
              <a:t>Ojo con el role, que tenga acceso a </a:t>
            </a:r>
          </a:p>
          <a:p>
            <a:r>
              <a:rPr lang="es-ES" b="1" dirty="0"/>
              <a:t>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47450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1637E-FF33-B180-D6DF-8F5678F7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 una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8B597-D7B8-0D86-06B9-28BE23691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7066"/>
            <a:ext cx="10515600" cy="2309283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 err="1"/>
              <a:t>Pre-data</a:t>
            </a:r>
            <a:r>
              <a:rPr lang="es-ES" dirty="0"/>
              <a:t>: elementos que no están incluidos en la definición de datos, o datos posteriores.</a:t>
            </a:r>
          </a:p>
          <a:p>
            <a:endParaRPr lang="es-ES" dirty="0"/>
          </a:p>
          <a:p>
            <a:r>
              <a:rPr lang="es-ES" b="1" dirty="0"/>
              <a:t>Data</a:t>
            </a:r>
            <a:r>
              <a:rPr lang="es-ES" dirty="0"/>
              <a:t>: Datos reales de la tabla y objetos de secuencia (los campos serial).</a:t>
            </a:r>
          </a:p>
          <a:p>
            <a:endParaRPr lang="es-ES" dirty="0"/>
          </a:p>
          <a:p>
            <a:r>
              <a:rPr lang="es-ES" b="1" dirty="0" err="1"/>
              <a:t>Post-data</a:t>
            </a:r>
            <a:r>
              <a:rPr lang="es-ES" dirty="0"/>
              <a:t>: incluye índices, </a:t>
            </a:r>
            <a:r>
              <a:rPr lang="es-ES" dirty="0" err="1"/>
              <a:t>triggers</a:t>
            </a:r>
            <a:r>
              <a:rPr lang="es-ES" dirty="0"/>
              <a:t>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9317AB-09B8-A5EB-9BBD-FAAE61B9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8</a:t>
            </a:fld>
            <a:endParaRPr lang="es-ES"/>
          </a:p>
        </p:txBody>
      </p:sp>
      <p:pic>
        <p:nvPicPr>
          <p:cNvPr id="3074" name="Picture 2" descr="Opción de secciones en el cuadro de diálogo de copia de seguridad">
            <a:extLst>
              <a:ext uri="{FF2B5EF4-FFF2-40B4-BE49-F238E27FC236}">
                <a16:creationId xmlns:a16="http://schemas.microsoft.com/office/drawing/2014/main" id="{874B2E85-A03B-CAE2-D2BA-7371E3CFF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4587"/>
            <a:ext cx="6316133" cy="221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6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A7F96-167F-2861-CA1E-1F32BCA7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Backup</a:t>
            </a:r>
            <a:r>
              <a:rPr lang="es-ES" dirty="0"/>
              <a:t> de una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8B690-AF76-E425-5AD7-2DDC15EB3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3399"/>
            <a:ext cx="10515600" cy="1752601"/>
          </a:xfrm>
        </p:spPr>
        <p:txBody>
          <a:bodyPr/>
          <a:lstStyle/>
          <a:p>
            <a:r>
              <a:rPr lang="es-ES" dirty="0"/>
              <a:t>Solo datos: si/no</a:t>
            </a:r>
          </a:p>
          <a:p>
            <a:r>
              <a:rPr lang="es-ES" dirty="0"/>
              <a:t>Solo esquemas: si / no</a:t>
            </a:r>
          </a:p>
          <a:p>
            <a:r>
              <a:rPr lang="es-ES" dirty="0"/>
              <a:t>Excluir objetos grandes: blob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7EBE17-3590-640B-BA78-A318E5EE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26F48-75F2-47CD-8DA0-28EFECB83F62}" type="slidenum">
              <a:rPr lang="es-ES" smtClean="0"/>
              <a:t>9</a:t>
            </a:fld>
            <a:endParaRPr lang="es-ES"/>
          </a:p>
        </p:txBody>
      </p:sp>
      <p:pic>
        <p:nvPicPr>
          <p:cNvPr id="4098" name="Picture 2" descr="Opción de tipo de objetos en el cuadro de diálogo de copia de seguridad">
            <a:extLst>
              <a:ext uri="{FF2B5EF4-FFF2-40B4-BE49-F238E27FC236}">
                <a16:creationId xmlns:a16="http://schemas.microsoft.com/office/drawing/2014/main" id="{6542E75C-5E88-C314-B461-171F48B38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" y="1572419"/>
            <a:ext cx="762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674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1180</Words>
  <Application>Microsoft Office PowerPoint</Application>
  <PresentationFormat>Panorámica</PresentationFormat>
  <Paragraphs>228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Wotfard</vt:lpstr>
      <vt:lpstr>Tema de Office</vt:lpstr>
      <vt:lpstr>Backup / Restore</vt:lpstr>
      <vt:lpstr>Backup</vt:lpstr>
      <vt:lpstr>Backup a nivel global</vt:lpstr>
      <vt:lpstr>Backup a nivel global</vt:lpstr>
      <vt:lpstr>Backup a nivel global</vt:lpstr>
      <vt:lpstr>Backup de una base de datos</vt:lpstr>
      <vt:lpstr>Backup de una base de datos</vt:lpstr>
      <vt:lpstr>Backup de una base de datos</vt:lpstr>
      <vt:lpstr>Backup de una base de datos</vt:lpstr>
      <vt:lpstr>Backup de una base de datos</vt:lpstr>
      <vt:lpstr>Backup de una base de datos</vt:lpstr>
      <vt:lpstr>Backup de una base de datos</vt:lpstr>
      <vt:lpstr>Backup de una base de datos</vt:lpstr>
      <vt:lpstr>Backup de una base de datos</vt:lpstr>
      <vt:lpstr>Backup del Servidor</vt:lpstr>
      <vt:lpstr>Backup del Servidor</vt:lpstr>
      <vt:lpstr>Backup del Servidor</vt:lpstr>
      <vt:lpstr>Backup del Servidor</vt:lpstr>
      <vt:lpstr>Backup del Servidor</vt:lpstr>
      <vt:lpstr>Backup del Servidor</vt:lpstr>
      <vt:lpstr>Backup del Servidor</vt:lpstr>
      <vt:lpstr>Restore</vt:lpstr>
      <vt:lpstr>Restore</vt:lpstr>
      <vt:lpstr>Restore</vt:lpstr>
      <vt:lpstr>Restore</vt:lpstr>
      <vt:lpstr>Restore</vt:lpstr>
      <vt:lpstr>Restore</vt:lpstr>
      <vt:lpstr>Restore</vt:lpstr>
      <vt:lpstr>Comandos</vt:lpstr>
      <vt:lpstr>Comandos</vt:lpstr>
      <vt:lpstr>Comandos</vt:lpstr>
      <vt:lpstr>Comandos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/ Restore</dc:title>
  <dc:creator>Antonio Espín Herranz</dc:creator>
  <cp:lastModifiedBy>Antonio</cp:lastModifiedBy>
  <cp:revision>44</cp:revision>
  <dcterms:created xsi:type="dcterms:W3CDTF">2023-11-05T15:06:07Z</dcterms:created>
  <dcterms:modified xsi:type="dcterms:W3CDTF">2023-11-05T19:44:44Z</dcterms:modified>
</cp:coreProperties>
</file>