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5" r:id="rId5"/>
    <p:sldId id="266" r:id="rId6"/>
    <p:sldId id="267" r:id="rId7"/>
    <p:sldId id="268" r:id="rId8"/>
    <p:sldId id="260" r:id="rId9"/>
    <p:sldId id="264" r:id="rId10"/>
    <p:sldId id="261" r:id="rId11"/>
    <p:sldId id="262" r:id="rId12"/>
    <p:sldId id="263" r:id="rId13"/>
    <p:sldId id="257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E0635-629F-4051-B6F8-910F1C973DED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9C871-1FB2-43CB-A012-659B96CB38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99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DE4EE-E0D4-5706-E60D-BDE4E884D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5A960A-AB80-50FD-80E9-73B1701E5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083CAB-B251-A8E4-C274-412FE7E4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6C838-B8DD-4872-80DF-0EB6F89B5D73}" type="datetime1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D77F54-FD76-1E04-2073-1DA7273B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966791-10B4-1955-BA1F-1B6BB4EC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521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70F2D7-EC5D-9BB2-DB08-C0F7953EF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D99642-C812-7040-05F9-79B034FF0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7C0FFC-977A-4E5F-32F6-25CC8E364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40354-75CE-4421-BC3A-F5227B621F65}" type="datetime1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A63DE7-7464-C0F7-914E-F2C0ABD8B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3C89D9-2D6D-92F1-5FD1-0CB483F3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77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B29F08-B0EB-E2A9-F9CB-CDD43477A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DE92F6-AF95-9B25-9346-72CA8E281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335643-1872-FBFC-FEB4-F3395B26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CA160-286A-4620-AFD9-3C16D0AAEBCF}" type="datetime1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D43CDD-D06E-FBEC-CBA2-446CF33A2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D30F4D-47BD-6583-EA27-58E54F877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699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52DF5-CB18-948C-7FF6-617BDD6B2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901AFF-FA39-97DE-5602-B48A372A6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23B890-807A-C3C1-0CEB-24F4508A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D08-C470-4F3E-B7DF-3CE3E5024517}" type="datetime1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0C2C94-38AE-751D-0A42-258EBAB1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A4A4A9-1435-B58B-26BE-FAC721F0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506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8BD7E-4B6F-3302-3714-0493F434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92F5C9-03BC-8110-D0C6-E2B876688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E51385-DDBE-4060-FD5A-A653CBB6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75D82-EE5D-4791-B77C-CD49AFF76C12}" type="datetime1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9017A5-359A-521A-87A3-55ED8762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6F315A-2A46-14A1-6D5E-1A275C01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30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E2053-8EB0-D817-CE1D-C9C2BCCD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2F2917-5163-7BC3-A0E5-BDDD4E6BD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B0224A-414C-57E6-DFE6-01A473CBD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BCF339-E321-2038-9961-F1AA1066E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4A2F-AA63-475D-AC9C-D95FAFFDAC11}" type="datetime1">
              <a:rPr lang="es-ES" smtClean="0"/>
              <a:t>06/11/2023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895E22-B417-E042-3EF9-B4D6CB5C1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544176A-248E-2B9A-E3AD-F4FCE649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89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0E83C-5E0C-F78D-E684-E54C6614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9F44D7-9F2D-C4D3-B0D8-7745B36AD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93676A-FA9D-607C-ACAF-671702ACB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18239B1-2468-9CB7-2062-A9D80971D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33CE83-6226-9C29-D6BC-5B91AC495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0B4A198-9A5E-E0DD-CACF-1C4D8FF4E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80E15-E2FE-4A39-8A45-8CDA5A42B1B8}" type="datetime1">
              <a:rPr lang="es-ES" smtClean="0"/>
              <a:t>06/11/2023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BD7E0E-0B47-1D13-AF81-F8B9B50E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3DB653-8C2D-1C92-F68F-E0E4D34A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0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A5859-6BB3-A9C5-DD0F-71B16194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BDC4CB-EDDE-21E3-CE0D-B9899987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E47B8-AA87-42CB-8F12-0B874D67303A}" type="datetime1">
              <a:rPr lang="es-ES" smtClean="0"/>
              <a:t>06/11/2023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83DA39-D460-8F48-56D7-989828ED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354C6D-16E6-CF65-76F8-99934055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588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2E5740-598C-1477-B71C-C3B1D7CE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47394-B11A-4028-B34E-F7FE0198E430}" type="datetime1">
              <a:rPr lang="es-ES" smtClean="0"/>
              <a:t>06/11/2023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ABA0B8-6E45-44D5-81B6-A0C9B734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4A050B-7E21-5503-3D84-31BC9043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64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80F22-6B7F-25D4-7292-1C71A3BF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82F6C3-8ADB-4428-AC19-CE3D51925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0DC83C-62A2-7BD8-BC04-ABFEEF601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06BC42-B65A-AD6C-F13C-B35EEDF8E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59B7-EE44-447D-865B-18F09C00155B}" type="datetime1">
              <a:rPr lang="es-ES" smtClean="0"/>
              <a:t>06/11/2023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8EFFA6-FEA2-6CDC-A197-35E1B6DF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691680-AD9B-938E-B8C4-5F34812A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29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1C653-8A85-3B55-D5B3-E87F17D82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6C1D29-0AEA-57DF-E74C-5EC6110E5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1E5A00-3D81-BF20-D966-1B4AA2ABC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97CC9E-907F-9097-C63C-BDA1D58CF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B19F1-6CCF-4CA1-A642-718E55DE53CE}" type="datetime1">
              <a:rPr lang="es-ES" smtClean="0"/>
              <a:t>06/11/2023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82E6EA-BD02-3D4A-49A6-EC4FA327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02302D-4137-517C-80FC-575F30830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854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57AF01-9988-50B4-DFDD-CC870E14A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EE6606-FB50-9B07-A2B1-8411E644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B6650-509D-39EF-F881-09DB48FC6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7A459B-84B4-4B03-B13F-5D548E2D966C}" type="datetime1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6191E-AB83-3FA5-2E64-15FD972E9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62407D-8CEF-1E90-EF73-55271B08B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4811-CAC5-40A2-975A-731BC12ECF6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89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basinapuros.com/sistemas-para-auditar-bases-de-datos-postgresq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ndQuadrant/audit-trigger" TargetMode="External"/><Relationship Id="rId2" Type="http://schemas.openxmlformats.org/officeDocument/2006/relationships/hyperlink" Target="https://www.2ndquadrant.com/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gaudit/pgaudit" TargetMode="External"/><Relationship Id="rId4" Type="http://schemas.openxmlformats.org/officeDocument/2006/relationships/hyperlink" Target="https://www.pgaudit.org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BA78D-C29C-DBF5-C096-A378B1A0D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Auditorias de </a:t>
            </a:r>
            <a:r>
              <a:rPr lang="es-ES" b="1" dirty="0" err="1"/>
              <a:t>BDs</a:t>
            </a:r>
            <a:endParaRPr lang="es-ES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F3168A-F73F-B8BF-450E-FED77172F8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660589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8C963-D332-73F3-4402-101E58A6E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BD para auditoria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56ED95-7FF2-14E5-D251-86EEFD45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404CCF-4A41-EF0F-AA4F-EB705EC90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795" y="1732228"/>
            <a:ext cx="9569369" cy="345598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ED320ED-2A3E-9425-4883-94331187B71E}"/>
              </a:ext>
            </a:extLst>
          </p:cNvPr>
          <p:cNvSpPr txBox="1"/>
          <p:nvPr/>
        </p:nvSpPr>
        <p:spPr>
          <a:xfrm>
            <a:off x="1422400" y="5664200"/>
            <a:ext cx="264463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Activar la extensión </a:t>
            </a:r>
            <a:r>
              <a:rPr lang="es-ES" b="1" dirty="0" err="1"/>
              <a:t>dblink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46948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A47CA-1DC4-FC38-2317-E8380FD73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475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Function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1A934F-5FD2-4645-1229-EF424EB4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11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0815476-1B13-CD1D-247E-587706DA3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4" y="1112031"/>
            <a:ext cx="7701492" cy="538084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CB95C98-D87B-1CCF-9DF3-64D927031F54}"/>
              </a:ext>
            </a:extLst>
          </p:cNvPr>
          <p:cNvSpPr txBox="1"/>
          <p:nvPr/>
        </p:nvSpPr>
        <p:spPr>
          <a:xfrm>
            <a:off x="8153400" y="1566333"/>
            <a:ext cx="3533147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PERFORM</a:t>
            </a:r>
            <a:r>
              <a:rPr lang="es-ES" dirty="0"/>
              <a:t> nos sirve para llamar</a:t>
            </a:r>
          </a:p>
          <a:p>
            <a:r>
              <a:rPr lang="es-ES" dirty="0"/>
              <a:t>a funciones que no devuelven nada</a:t>
            </a:r>
          </a:p>
          <a:p>
            <a:r>
              <a:rPr lang="es-ES" dirty="0"/>
              <a:t>y tampoco tenemos que almacenar</a:t>
            </a:r>
          </a:p>
          <a:p>
            <a:r>
              <a:rPr lang="es-ES" dirty="0"/>
              <a:t>nada.</a:t>
            </a:r>
          </a:p>
        </p:txBody>
      </p:sp>
    </p:spTree>
    <p:extLst>
      <p:ext uri="{BB962C8B-B14F-4D97-AF65-F5344CB8AC3E}">
        <p14:creationId xmlns:p14="http://schemas.microsoft.com/office/powerpoint/2010/main" val="254636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4E79D-BCCE-5E6E-E636-66ECBF15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Trigger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9DD53D-7321-FFB9-AF81-C23924E92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trigger </a:t>
            </a:r>
            <a:r>
              <a:rPr lang="en-US" dirty="0" err="1"/>
              <a:t>tbl_atributos_tg_audit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after insert or update or delete </a:t>
            </a:r>
          </a:p>
          <a:p>
            <a:pPr marL="0" indent="0">
              <a:buNone/>
            </a:pPr>
            <a:r>
              <a:rPr lang="en-US" dirty="0"/>
              <a:t>on "</a:t>
            </a:r>
            <a:r>
              <a:rPr lang="en-US" dirty="0" err="1"/>
              <a:t>Contrato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for each row execute procedure </a:t>
            </a:r>
            <a:r>
              <a:rPr lang="en-US" dirty="0" err="1"/>
              <a:t>funcion_auditar</a:t>
            </a:r>
            <a:r>
              <a:rPr lang="en-US" dirty="0"/>
              <a:t>();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4B617F-CEA0-5407-35BF-5EB7B373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140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F215F-E22F-13B9-94B8-1A598FD0E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5B0C2B-8E39-4CC3-3D53-C4E8A0723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399" y="1825625"/>
            <a:ext cx="11650133" cy="4351338"/>
          </a:xfrm>
        </p:spPr>
        <p:txBody>
          <a:bodyPr/>
          <a:lstStyle/>
          <a:p>
            <a:r>
              <a:rPr lang="es-ES" dirty="0"/>
              <a:t>PDF: Administración-bases-de-datos.pdf</a:t>
            </a:r>
          </a:p>
          <a:p>
            <a:r>
              <a:rPr lang="es-ES" dirty="0">
                <a:hlinkClick r:id="rId2"/>
              </a:rPr>
              <a:t>https://dbasinapuros.com/sistemas-para-auditar-bases-de-datos-postgresql/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F431D0-E254-DCF8-E0C7-41EF85E1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9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9411E-058E-3103-6D08-367B6A9A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Auditoria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4FB10-6659-CE76-2189-F4F18962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 el proceso que permite medir, asegurar, demostrar, monitorear y registrar los accesos a la información en las bases de datos incluyendo la capacidad de determinar: </a:t>
            </a:r>
          </a:p>
          <a:p>
            <a:pPr lvl="1"/>
            <a:r>
              <a:rPr lang="es-ES" sz="2800" dirty="0">
                <a:solidFill>
                  <a:srgbClr val="000000"/>
                </a:solidFill>
                <a:latin typeface="Calibri" panose="020F0502020204030204" pitchFamily="34" charset="0"/>
              </a:rPr>
              <a:t>Q</a:t>
            </a:r>
            <a:r>
              <a:rPr lang="es-E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uién accede a los datos, </a:t>
            </a:r>
          </a:p>
          <a:p>
            <a:pPr lvl="1"/>
            <a:r>
              <a:rPr lang="es-E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Cuando, se accedió a los datos, </a:t>
            </a:r>
          </a:p>
          <a:p>
            <a:pPr lvl="1"/>
            <a:r>
              <a:rPr lang="es-E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Desde qué tipo de dispositivo o aplicación, </a:t>
            </a:r>
          </a:p>
          <a:p>
            <a:pPr lvl="1"/>
            <a:r>
              <a:rPr lang="es-ES" sz="2800" dirty="0">
                <a:solidFill>
                  <a:srgbClr val="000000"/>
                </a:solidFill>
                <a:latin typeface="Calibri" panose="020F0502020204030204" pitchFamily="34" charset="0"/>
              </a:rPr>
              <a:t>D</a:t>
            </a:r>
            <a:r>
              <a:rPr lang="es-E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esde que ubicación en la red, c</a:t>
            </a:r>
          </a:p>
          <a:p>
            <a:pPr lvl="1"/>
            <a:r>
              <a:rPr lang="es-E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Cuál fue la sentencia SQL ejecutada y</a:t>
            </a:r>
          </a:p>
          <a:p>
            <a:pPr lvl="1"/>
            <a:r>
              <a:rPr lang="es-ES" sz="2800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s-E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uál fue el efecto del acceso a la base de datos. </a:t>
            </a:r>
            <a:endParaRPr lang="es-ES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5F6EA1-A1FB-4071-6408-508188CB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71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D6AF1-9DE4-834E-2679-F658E393A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Auditoria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2693D1-774B-167E-729D-E55EB2FB5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La auditoría de base de datos no es más que un proceso de control de la información que posee una organización, con fines estadísticos y sobre todo de seguridad, </a:t>
            </a:r>
          </a:p>
          <a:p>
            <a:pPr lvl="1"/>
            <a:r>
              <a:rPr lang="es-ES" sz="2800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es-ES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on respecto a las transacciones (INSERT, UPDATE, DELETE) que se realizan.</a:t>
            </a:r>
            <a:endParaRPr lang="es-ES" sz="2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565CE0-C739-41F4-DD31-F6F9D671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75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F8588-15EE-03C2-E337-4FE08BA2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Sistemas para auditar BD PostgreSQL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28014A-70AB-8D3E-E9FA-35841411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Los sistemas para realizar auditorías pueden ser de </a:t>
            </a:r>
            <a:r>
              <a:rPr lang="es-ES" b="1" u="sng" dirty="0"/>
              <a:t>dos tipos</a:t>
            </a:r>
            <a:r>
              <a:rPr lang="es-ES" dirty="0"/>
              <a:t>:</a:t>
            </a:r>
          </a:p>
          <a:p>
            <a:pPr lvl="1"/>
            <a:r>
              <a:rPr lang="es-ES" b="1" u="sng" dirty="0"/>
              <a:t>En los ficheros de log del servidor</a:t>
            </a:r>
            <a:r>
              <a:rPr lang="es-ES" u="sng" dirty="0"/>
              <a:t>.</a:t>
            </a:r>
          </a:p>
          <a:p>
            <a:pPr lvl="3"/>
            <a:endParaRPr lang="es-ES" dirty="0"/>
          </a:p>
          <a:p>
            <a:pPr lvl="3"/>
            <a:endParaRPr lang="es-ES" dirty="0"/>
          </a:p>
          <a:p>
            <a:pPr lvl="1"/>
            <a:r>
              <a:rPr lang="es-ES" b="1" u="sng" dirty="0"/>
              <a:t>O basados en disparadores (</a:t>
            </a:r>
            <a:r>
              <a:rPr lang="es-ES" b="1" u="sng" dirty="0" err="1"/>
              <a:t>triggers</a:t>
            </a:r>
            <a:r>
              <a:rPr lang="es-ES" b="1" u="sng" dirty="0"/>
              <a:t>)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6760F1-1209-E78C-8368-E7D187EC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4637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7CE42-CAE0-DCDA-F937-B961E9484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Auditoria en logs del servidor - </a:t>
            </a:r>
            <a:r>
              <a:rPr lang="es-ES" b="1" dirty="0"/>
              <a:t>pros y contras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719F11-E7C7-FBE2-B5B9-B159A01E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Puede ser sencilla de implementar</a:t>
            </a:r>
          </a:p>
          <a:p>
            <a:r>
              <a:rPr lang="es-ES" dirty="0"/>
              <a:t>Pero no es una buena idea por:</a:t>
            </a:r>
          </a:p>
          <a:p>
            <a:pPr lvl="1"/>
            <a:r>
              <a:rPr lang="es-ES" dirty="0"/>
              <a:t>El log actúa sobre todo el servidor, no sólo sobre la base de datos que queramos auditar, y tampoco filtra por objetos por lo que los ficheros de log se volverían inmensos.</a:t>
            </a:r>
          </a:p>
          <a:p>
            <a:pPr lvl="1"/>
            <a:r>
              <a:rPr lang="es-ES" dirty="0"/>
              <a:t>El log es volátil por lo que tendrás que implementar un proceso que extraiga las pistas de auditoría del log para conservarlas en ficheros permanentes y además eliminar de esos ficheros el «ruido».</a:t>
            </a:r>
          </a:p>
          <a:p>
            <a:pPr lvl="1"/>
            <a:r>
              <a:rPr lang="es-ES" dirty="0"/>
              <a:t>Las sentencias que se hayan ejecutado y fallen no tendrán un efecto en la base de datos sin embargo podría ser considerada por error una pista de auditoría válida.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119B30-B7B0-823E-6162-6817E10B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156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D51B0B-A442-90D9-CED3-0C7F9FFA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Auditoria basada en </a:t>
            </a:r>
            <a:r>
              <a:rPr lang="es-ES" dirty="0" err="1"/>
              <a:t>triggers</a:t>
            </a:r>
            <a:r>
              <a:rPr lang="es-ES" dirty="0"/>
              <a:t> - </a:t>
            </a:r>
            <a:r>
              <a:rPr lang="es-ES" b="1" dirty="0"/>
              <a:t>pros y contras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19FA01-613B-C190-0B26-772EF819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3500" dirty="0"/>
              <a:t>Realizados de una forma programática: uso de </a:t>
            </a:r>
            <a:r>
              <a:rPr lang="es-ES" sz="3500" dirty="0" err="1"/>
              <a:t>plpgsql</a:t>
            </a:r>
            <a:r>
              <a:rPr lang="es-ES" sz="3500" dirty="0"/>
              <a:t>, </a:t>
            </a:r>
            <a:r>
              <a:rPr lang="es-ES" sz="3500" dirty="0" err="1"/>
              <a:t>dblink</a:t>
            </a:r>
            <a:r>
              <a:rPr lang="es-ES" sz="3500" dirty="0"/>
              <a:t>, </a:t>
            </a:r>
            <a:r>
              <a:rPr lang="es-ES" sz="3500" dirty="0" err="1"/>
              <a:t>triggers</a:t>
            </a:r>
            <a:r>
              <a:rPr lang="es-ES" sz="3500" dirty="0"/>
              <a:t> y funciones.</a:t>
            </a:r>
          </a:p>
          <a:p>
            <a:pPr lvl="1"/>
            <a:r>
              <a:rPr lang="es-ES" sz="3500" dirty="0"/>
              <a:t>Forma nativa en PostgreSQL podríamos utilizar disparadores para grabar en tablas, los eventos que ocurran y que sean de interés para la auditoría, sobre los objetos concretos que se precisan auditar. Incluso de campos concretos de unas determinadas tablas. </a:t>
            </a:r>
          </a:p>
          <a:p>
            <a:pPr lvl="1"/>
            <a:r>
              <a:rPr lang="es-ES" sz="3500" dirty="0"/>
              <a:t>Con este sistema también podemos formar la pista de auditoría exacta, con la información tan detallada como sea preciso.</a:t>
            </a:r>
          </a:p>
          <a:p>
            <a:pPr lvl="1"/>
            <a:endParaRPr lang="es-ES" sz="3500" dirty="0"/>
          </a:p>
          <a:p>
            <a:r>
              <a:rPr lang="es-ES" sz="3500" dirty="0"/>
              <a:t>Hay que programar, pero es flexible y se puede adaptar a nuestras necesidades.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060F8B-742D-EBCF-211B-AA4F357E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276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9B32B-E447-45A4-8CBE-CA833A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66" y="-16933"/>
            <a:ext cx="10515600" cy="735542"/>
          </a:xfrm>
        </p:spPr>
        <p:txBody>
          <a:bodyPr/>
          <a:lstStyle/>
          <a:p>
            <a:r>
              <a:rPr lang="es-ES" dirty="0"/>
              <a:t>Herramientas externas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92BDF-2DF6-04A0-3E1C-C3F47B9E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33" y="872067"/>
            <a:ext cx="11607800" cy="5849408"/>
          </a:xfrm>
        </p:spPr>
        <p:txBody>
          <a:bodyPr>
            <a:normAutofit fontScale="85000" lnSpcReduction="20000"/>
          </a:bodyPr>
          <a:lstStyle/>
          <a:p>
            <a:r>
              <a:rPr lang="es-ES" sz="2700" b="1" dirty="0"/>
              <a:t>Basada en </a:t>
            </a:r>
            <a:r>
              <a:rPr lang="es-ES" sz="2700" b="1" dirty="0" err="1"/>
              <a:t>Triggers</a:t>
            </a:r>
            <a:r>
              <a:rPr lang="es-ES" sz="2700" b="1" dirty="0"/>
              <a:t>:</a:t>
            </a:r>
            <a:endParaRPr lang="es-ES" sz="2700" b="1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s-ES" sz="23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2ndQuadrant</a:t>
            </a:r>
            <a:r>
              <a:rPr lang="es-ES" sz="2300" b="1" dirty="0"/>
              <a:t> </a:t>
            </a:r>
            <a:r>
              <a:rPr lang="es-ES" sz="2300" dirty="0"/>
              <a:t>ha implementado un sistema de auditoría basado en </a:t>
            </a:r>
            <a:r>
              <a:rPr lang="es-ES" sz="2300" dirty="0" err="1"/>
              <a:t>triggers</a:t>
            </a:r>
            <a:r>
              <a:rPr lang="es-ES" sz="2300" dirty="0"/>
              <a:t>, listo para instalar y utilizar, llamado </a:t>
            </a:r>
            <a:r>
              <a:rPr lang="es-ES" sz="2300" b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audit-trigger</a:t>
            </a:r>
            <a:r>
              <a:rPr lang="es-ES" sz="23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91 plus</a:t>
            </a:r>
            <a:r>
              <a:rPr lang="es-ES" sz="2300" dirty="0"/>
              <a:t>, que podrías considerar si buscas una herramienta libre y evitarte el trabajo de tener que desarrollarla.</a:t>
            </a:r>
          </a:p>
          <a:p>
            <a:pPr lvl="1"/>
            <a:r>
              <a:rPr lang="es-ES" sz="2300" b="1" dirty="0"/>
              <a:t>Enlace Git: </a:t>
            </a:r>
            <a:r>
              <a:rPr lang="es-ES" sz="2300" dirty="0">
                <a:hlinkClick r:id="rId3"/>
              </a:rPr>
              <a:t>https://github.com/2ndQuadrant/audit-trigger</a:t>
            </a:r>
            <a:endParaRPr lang="es-ES" sz="2300" dirty="0"/>
          </a:p>
          <a:p>
            <a:endParaRPr lang="es-ES" sz="2700" dirty="0"/>
          </a:p>
          <a:p>
            <a:r>
              <a:rPr lang="es-ES" sz="2700" b="1" dirty="0"/>
              <a:t>Basada en Logs:</a:t>
            </a:r>
          </a:p>
          <a:p>
            <a:pPr lvl="1"/>
            <a:r>
              <a:rPr lang="es-ES" sz="2300" b="1" dirty="0" err="1"/>
              <a:t>pgAudit</a:t>
            </a:r>
            <a:r>
              <a:rPr lang="es-ES" sz="2300" dirty="0"/>
              <a:t> tiene dos modos de funcionamiento: </a:t>
            </a:r>
          </a:p>
          <a:p>
            <a:pPr lvl="1"/>
            <a:r>
              <a:rPr lang="es-ES" sz="2300" dirty="0"/>
              <a:t>registro de auditoría a nivel de sesión y </a:t>
            </a:r>
          </a:p>
          <a:p>
            <a:pPr lvl="2"/>
            <a:r>
              <a:rPr lang="es-ES" sz="2000" dirty="0"/>
              <a:t>por si estamos interesados en una amplia colección de eventos de la sesión, independientemente de los objetos de los que se trate</a:t>
            </a:r>
            <a:endParaRPr lang="es-ES" sz="1900" dirty="0"/>
          </a:p>
          <a:p>
            <a:pPr lvl="1"/>
            <a:r>
              <a:rPr lang="es-ES" sz="2300" dirty="0"/>
              <a:t>registro de auditoría a nivel de objetos, </a:t>
            </a:r>
          </a:p>
          <a:p>
            <a:pPr lvl="2"/>
            <a:r>
              <a:rPr lang="es-ES" sz="1900" dirty="0"/>
              <a:t>o si estamos interesados únicamente en registrar las acciones sobre algunas relaciones o sobre determinados campos de dichas relaciones.</a:t>
            </a:r>
          </a:p>
          <a:p>
            <a:pPr lvl="1"/>
            <a:endParaRPr lang="es-ES" sz="2300" dirty="0"/>
          </a:p>
          <a:p>
            <a:pPr lvl="1"/>
            <a:r>
              <a:rPr lang="es-ES" sz="2300" dirty="0"/>
              <a:t>En ambos casos, la pista de auditoría se graba en el log con la etiqueta AUDIT y en formato CSV, lo cual facilita la tarea de reconocer las pistas de auditoría del resto de eventos del sistema y permite su exportación sencilla a unos ficheros Excel o a una tabla de base de datos.</a:t>
            </a:r>
          </a:p>
          <a:p>
            <a:pPr lvl="2"/>
            <a:endParaRPr lang="es-ES" sz="19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s-ES" sz="2300" dirty="0">
                <a:hlinkClick r:id="rId4"/>
              </a:rPr>
              <a:t>https://www.pgaudit.org/</a:t>
            </a:r>
            <a:endParaRPr lang="es-ES" sz="2300" dirty="0"/>
          </a:p>
          <a:p>
            <a:pPr lvl="1"/>
            <a:r>
              <a:rPr lang="es-ES" sz="2300" b="1" dirty="0"/>
              <a:t>Enlace Git: </a:t>
            </a:r>
            <a:r>
              <a:rPr lang="es-ES" sz="2300" dirty="0">
                <a:hlinkClick r:id="rId5"/>
              </a:rPr>
              <a:t>https://github.com/pgaudit/pgaudit</a:t>
            </a:r>
            <a:endParaRPr lang="es-ES" sz="2300" dirty="0"/>
          </a:p>
          <a:p>
            <a:pPr lvl="1"/>
            <a:endParaRPr lang="es-ES" sz="2300" dirty="0"/>
          </a:p>
          <a:p>
            <a:pPr lvl="1"/>
            <a:endParaRPr lang="es-ES" sz="23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A8EC57-CBB2-86B8-A041-FB84C6C5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326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DB106C-C84A-068A-0B3A-4887EF3F7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5228"/>
          </a:xfrm>
        </p:spPr>
        <p:txBody>
          <a:bodyPr/>
          <a:lstStyle/>
          <a:p>
            <a:r>
              <a:rPr lang="es-ES" dirty="0"/>
              <a:t>Auditoria basada en </a:t>
            </a:r>
            <a:r>
              <a:rPr lang="es-ES" dirty="0" err="1"/>
              <a:t>triggers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E0A175-D0DE-E9AD-9521-70DE73BBB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7914933-1C6D-E578-5082-6DA799E70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066" y="1423704"/>
            <a:ext cx="6088901" cy="479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9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F43EDA-A113-2333-338E-D225F584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16E169-6B31-0D85-F0E9-B7744852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4811-CAC5-40A2-975A-731BC12ECF66}" type="slidenum">
              <a:rPr lang="es-ES" smtClean="0"/>
              <a:t>9</a:t>
            </a:fld>
            <a:endParaRPr lang="es-ES"/>
          </a:p>
        </p:txBody>
      </p:sp>
      <p:sp>
        <p:nvSpPr>
          <p:cNvPr id="5" name="Diagrama de flujo: disco magnético 4">
            <a:extLst>
              <a:ext uri="{FF2B5EF4-FFF2-40B4-BE49-F238E27FC236}">
                <a16:creationId xmlns:a16="http://schemas.microsoft.com/office/drawing/2014/main" id="{7D4DC8C9-CA99-1B92-D8A9-F977C137AA80}"/>
              </a:ext>
            </a:extLst>
          </p:cNvPr>
          <p:cNvSpPr/>
          <p:nvPr/>
        </p:nvSpPr>
        <p:spPr>
          <a:xfrm>
            <a:off x="321734" y="4927600"/>
            <a:ext cx="2506133" cy="170180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Base de datos</a:t>
            </a:r>
          </a:p>
          <a:p>
            <a:pPr algn="ctr"/>
            <a:r>
              <a:rPr lang="es-ES" dirty="0"/>
              <a:t>Auditoria</a:t>
            </a:r>
          </a:p>
          <a:p>
            <a:pPr algn="ctr"/>
            <a:r>
              <a:rPr lang="es-ES" dirty="0" err="1"/>
              <a:t>Tabla_auditoria</a:t>
            </a:r>
            <a:endParaRPr lang="es-ES" dirty="0"/>
          </a:p>
        </p:txBody>
      </p:sp>
      <p:sp>
        <p:nvSpPr>
          <p:cNvPr id="6" name="Diagrama de flujo: disco magnético 5">
            <a:extLst>
              <a:ext uri="{FF2B5EF4-FFF2-40B4-BE49-F238E27FC236}">
                <a16:creationId xmlns:a16="http://schemas.microsoft.com/office/drawing/2014/main" id="{B54EB6FD-8DC7-9D27-F5E6-EE41D1FA6A88}"/>
              </a:ext>
            </a:extLst>
          </p:cNvPr>
          <p:cNvSpPr/>
          <p:nvPr/>
        </p:nvSpPr>
        <p:spPr>
          <a:xfrm>
            <a:off x="4737100" y="2295790"/>
            <a:ext cx="2717800" cy="1780117"/>
          </a:xfrm>
          <a:prstGeom prst="flowChartMagneticDisk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Otra base de datos</a:t>
            </a:r>
          </a:p>
          <a:p>
            <a:pPr algn="ctr"/>
            <a:r>
              <a:rPr lang="es-ES" dirty="0">
                <a:solidFill>
                  <a:schemeClr val="tx1"/>
                </a:solidFill>
              </a:rPr>
              <a:t>TABLAS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7" name="Diagrama de flujo: proceso alternativo 6">
            <a:extLst>
              <a:ext uri="{FF2B5EF4-FFF2-40B4-BE49-F238E27FC236}">
                <a16:creationId xmlns:a16="http://schemas.microsoft.com/office/drawing/2014/main" id="{2B465E40-2F36-852B-7747-A96E7B704C2D}"/>
              </a:ext>
            </a:extLst>
          </p:cNvPr>
          <p:cNvSpPr/>
          <p:nvPr/>
        </p:nvSpPr>
        <p:spPr>
          <a:xfrm>
            <a:off x="4754033" y="5156200"/>
            <a:ext cx="2599267" cy="124460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Trigger</a:t>
            </a:r>
            <a:endParaRPr lang="es-ES" dirty="0"/>
          </a:p>
          <a:p>
            <a:pPr algn="ctr"/>
            <a:r>
              <a:rPr lang="es-ES" dirty="0" err="1"/>
              <a:t>Function</a:t>
            </a:r>
            <a:r>
              <a:rPr lang="es-ES" dirty="0"/>
              <a:t> </a:t>
            </a:r>
            <a:r>
              <a:rPr lang="es-ES" dirty="0" err="1"/>
              <a:t>Trigger</a:t>
            </a:r>
            <a:endParaRPr lang="es-ES" dirty="0"/>
          </a:p>
          <a:p>
            <a:pPr algn="ctr"/>
            <a:r>
              <a:rPr lang="es-ES" b="1" dirty="0"/>
              <a:t>DBLINK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3EE7412-63A8-63F3-8871-FF44BD1410D7}"/>
              </a:ext>
            </a:extLst>
          </p:cNvPr>
          <p:cNvSpPr/>
          <p:nvPr/>
        </p:nvSpPr>
        <p:spPr>
          <a:xfrm>
            <a:off x="4737099" y="745067"/>
            <a:ext cx="2717800" cy="8212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OPERACIONES</a:t>
            </a:r>
          </a:p>
          <a:p>
            <a:pPr algn="ctr"/>
            <a:r>
              <a:rPr lang="es-ES" dirty="0"/>
              <a:t>INSERT, UPDATE y DELETE</a:t>
            </a:r>
          </a:p>
        </p:txBody>
      </p:sp>
      <p:sp>
        <p:nvSpPr>
          <p:cNvPr id="9" name="Flecha: hacia abajo 8">
            <a:extLst>
              <a:ext uri="{FF2B5EF4-FFF2-40B4-BE49-F238E27FC236}">
                <a16:creationId xmlns:a16="http://schemas.microsoft.com/office/drawing/2014/main" id="{0FAA2195-8C0F-9DE9-32DD-4AD093023F61}"/>
              </a:ext>
            </a:extLst>
          </p:cNvPr>
          <p:cNvSpPr/>
          <p:nvPr/>
        </p:nvSpPr>
        <p:spPr>
          <a:xfrm>
            <a:off x="5952066" y="1557866"/>
            <a:ext cx="287867" cy="116972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hacia la izquierda 10">
            <a:extLst>
              <a:ext uri="{FF2B5EF4-FFF2-40B4-BE49-F238E27FC236}">
                <a16:creationId xmlns:a16="http://schemas.microsoft.com/office/drawing/2014/main" id="{2426779F-0809-1441-0D2B-1492BCD8EBF4}"/>
              </a:ext>
            </a:extLst>
          </p:cNvPr>
          <p:cNvSpPr/>
          <p:nvPr/>
        </p:nvSpPr>
        <p:spPr>
          <a:xfrm>
            <a:off x="2827867" y="5631391"/>
            <a:ext cx="1926166" cy="375709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DF7E354-0F2E-C6AA-E432-A575F8392B9C}"/>
              </a:ext>
            </a:extLst>
          </p:cNvPr>
          <p:cNvSpPr txBox="1"/>
          <p:nvPr/>
        </p:nvSpPr>
        <p:spPr>
          <a:xfrm>
            <a:off x="3285066" y="4852238"/>
            <a:ext cx="197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/>
              <a:t>GRABAR  UN REGISTRO</a:t>
            </a:r>
          </a:p>
        </p:txBody>
      </p:sp>
      <p:sp>
        <p:nvSpPr>
          <p:cNvPr id="13" name="Flecha: hacia arriba 12">
            <a:extLst>
              <a:ext uri="{FF2B5EF4-FFF2-40B4-BE49-F238E27FC236}">
                <a16:creationId xmlns:a16="http://schemas.microsoft.com/office/drawing/2014/main" id="{48E42F05-443B-4290-E06A-1C359B7A858E}"/>
              </a:ext>
            </a:extLst>
          </p:cNvPr>
          <p:cNvSpPr/>
          <p:nvPr/>
        </p:nvSpPr>
        <p:spPr>
          <a:xfrm>
            <a:off x="6028267" y="4075907"/>
            <a:ext cx="211665" cy="1080293"/>
          </a:xfrm>
          <a:prstGeom prst="up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BC0B90-356E-EDB6-CE69-19B839F268F3}"/>
              </a:ext>
            </a:extLst>
          </p:cNvPr>
          <p:cNvSpPr txBox="1"/>
          <p:nvPr/>
        </p:nvSpPr>
        <p:spPr>
          <a:xfrm>
            <a:off x="6375400" y="4334933"/>
            <a:ext cx="2949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/>
              <a:t>ESCUCHAR MODIFICACIONES</a:t>
            </a:r>
          </a:p>
          <a:p>
            <a:r>
              <a:rPr lang="es-ES" b="1" i="1" dirty="0"/>
              <a:t>EN LAS TABLAS</a:t>
            </a:r>
          </a:p>
        </p:txBody>
      </p:sp>
    </p:spTree>
    <p:extLst>
      <p:ext uri="{BB962C8B-B14F-4D97-AF65-F5344CB8AC3E}">
        <p14:creationId xmlns:p14="http://schemas.microsoft.com/office/powerpoint/2010/main" val="20440633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710</Words>
  <Application>Microsoft Office PowerPoint</Application>
  <PresentationFormat>Panorámica</PresentationFormat>
  <Paragraphs>89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Auditorias de BDs</vt:lpstr>
      <vt:lpstr>Auditoria</vt:lpstr>
      <vt:lpstr>Auditoria</vt:lpstr>
      <vt:lpstr>Sistemas para auditar BD PostgreSQL</vt:lpstr>
      <vt:lpstr>Auditoria en logs del servidor - pros y contras</vt:lpstr>
      <vt:lpstr>Auditoria basada en triggers - pros y contras</vt:lpstr>
      <vt:lpstr>Herramientas externas </vt:lpstr>
      <vt:lpstr>Auditoria basada en triggers</vt:lpstr>
      <vt:lpstr>Esquema</vt:lpstr>
      <vt:lpstr>BD para auditoria</vt:lpstr>
      <vt:lpstr>Function</vt:lpstr>
      <vt:lpstr>Trigger</vt:lpstr>
      <vt:lpstr>Fuentes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Auditorias de BDs</dc:title>
  <dc:creator>Antonio Espín Herranz</dc:creator>
  <cp:lastModifiedBy>Antonio Espín Herranz</cp:lastModifiedBy>
  <cp:revision>17</cp:revision>
  <dcterms:created xsi:type="dcterms:W3CDTF">2023-11-05T20:11:30Z</dcterms:created>
  <dcterms:modified xsi:type="dcterms:W3CDTF">2023-11-06T19:09:27Z</dcterms:modified>
</cp:coreProperties>
</file>