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9" r:id="rId3"/>
    <p:sldId id="260" r:id="rId4"/>
    <p:sldId id="261" r:id="rId5"/>
    <p:sldId id="262" r:id="rId6"/>
    <p:sldId id="263" r:id="rId7"/>
    <p:sldId id="268" r:id="rId8"/>
    <p:sldId id="264" r:id="rId9"/>
    <p:sldId id="269" r:id="rId10"/>
    <p:sldId id="267" r:id="rId11"/>
    <p:sldId id="265" r:id="rId12"/>
    <p:sldId id="266" r:id="rId13"/>
    <p:sldId id="257"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B2EB4-3D6B-4C16-81FA-5A491BF7E090}" type="datetimeFigureOut">
              <a:rPr lang="es-ES" smtClean="0"/>
              <a:t>07/11/2023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2F532-5F71-4D22-B18B-C73454DC2FA3}" type="slidenum">
              <a:rPr lang="es-ES" smtClean="0"/>
              <a:t>‹Nº›</a:t>
            </a:fld>
            <a:endParaRPr lang="es-ES"/>
          </a:p>
        </p:txBody>
      </p:sp>
    </p:spTree>
    <p:extLst>
      <p:ext uri="{BB962C8B-B14F-4D97-AF65-F5344CB8AC3E}">
        <p14:creationId xmlns:p14="http://schemas.microsoft.com/office/powerpoint/2010/main" val="80753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9A283-F424-B0F4-23B5-ABA3BE9B9C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80C3A7D-A85D-99F1-A637-380FE464C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B56A69-CD77-7556-B0BE-C864BB62F6C5}"/>
              </a:ext>
            </a:extLst>
          </p:cNvPr>
          <p:cNvSpPr>
            <a:spLocks noGrp="1"/>
          </p:cNvSpPr>
          <p:nvPr>
            <p:ph type="dt" sz="half" idx="10"/>
          </p:nvPr>
        </p:nvSpPr>
        <p:spPr/>
        <p:txBody>
          <a:bodyPr/>
          <a:lstStyle/>
          <a:p>
            <a:fld id="{FC134285-1517-4C99-90C1-3550FB614D14}" type="datetime1">
              <a:rPr lang="es-ES" smtClean="0"/>
              <a:t>07/11/2023</a:t>
            </a:fld>
            <a:endParaRPr lang="es-ES"/>
          </a:p>
        </p:txBody>
      </p:sp>
      <p:sp>
        <p:nvSpPr>
          <p:cNvPr id="5" name="Marcador de pie de página 4">
            <a:extLst>
              <a:ext uri="{FF2B5EF4-FFF2-40B4-BE49-F238E27FC236}">
                <a16:creationId xmlns:a16="http://schemas.microsoft.com/office/drawing/2014/main" id="{D7CBE9D4-5412-6109-67B4-6A907E56EE1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4BCD14-97D6-E31F-A3DA-D0F58D8C3484}"/>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54570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7FE96-F645-3A24-F4F2-DDC3AC7F297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E8B2B72-EC6E-4B87-E199-F0BD6D367D2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E8978F3-88E5-05B6-11A1-CB9385CA498A}"/>
              </a:ext>
            </a:extLst>
          </p:cNvPr>
          <p:cNvSpPr>
            <a:spLocks noGrp="1"/>
          </p:cNvSpPr>
          <p:nvPr>
            <p:ph type="dt" sz="half" idx="10"/>
          </p:nvPr>
        </p:nvSpPr>
        <p:spPr/>
        <p:txBody>
          <a:bodyPr/>
          <a:lstStyle/>
          <a:p>
            <a:fld id="{BF9D2C7F-45F8-46B6-B379-70609854DF39}" type="datetime1">
              <a:rPr lang="es-ES" smtClean="0"/>
              <a:t>07/11/2023</a:t>
            </a:fld>
            <a:endParaRPr lang="es-ES"/>
          </a:p>
        </p:txBody>
      </p:sp>
      <p:sp>
        <p:nvSpPr>
          <p:cNvPr id="5" name="Marcador de pie de página 4">
            <a:extLst>
              <a:ext uri="{FF2B5EF4-FFF2-40B4-BE49-F238E27FC236}">
                <a16:creationId xmlns:a16="http://schemas.microsoft.com/office/drawing/2014/main" id="{9C409751-F808-6C73-4B79-25208EAFBD8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5F594D3-BF32-7C3C-F47B-A6208480C7D8}"/>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212009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6433A4-A92D-4BC1-E60C-97FF9C08388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EBAC5C3-B0F8-BAB7-2E20-9B6593BC05E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F943C4-4B35-7F89-8586-2AFAB37C9007}"/>
              </a:ext>
            </a:extLst>
          </p:cNvPr>
          <p:cNvSpPr>
            <a:spLocks noGrp="1"/>
          </p:cNvSpPr>
          <p:nvPr>
            <p:ph type="dt" sz="half" idx="10"/>
          </p:nvPr>
        </p:nvSpPr>
        <p:spPr/>
        <p:txBody>
          <a:bodyPr/>
          <a:lstStyle/>
          <a:p>
            <a:fld id="{EEA80720-92E4-4EDD-8042-486051B8A189}" type="datetime1">
              <a:rPr lang="es-ES" smtClean="0"/>
              <a:t>07/11/2023</a:t>
            </a:fld>
            <a:endParaRPr lang="es-ES"/>
          </a:p>
        </p:txBody>
      </p:sp>
      <p:sp>
        <p:nvSpPr>
          <p:cNvPr id="5" name="Marcador de pie de página 4">
            <a:extLst>
              <a:ext uri="{FF2B5EF4-FFF2-40B4-BE49-F238E27FC236}">
                <a16:creationId xmlns:a16="http://schemas.microsoft.com/office/drawing/2014/main" id="{1002AD74-9475-A144-414A-350BA69144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56D013-D284-97C3-CD8E-1EBB56AFAD3C}"/>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245472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AAD0C-BFBC-E5A9-2407-736EA4D2F9F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FE2F050-DAAB-8EAD-6C4D-EC479155882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0971AA0-5F24-45A7-D7B6-1B633AD9ECA9}"/>
              </a:ext>
            </a:extLst>
          </p:cNvPr>
          <p:cNvSpPr>
            <a:spLocks noGrp="1"/>
          </p:cNvSpPr>
          <p:nvPr>
            <p:ph type="dt" sz="half" idx="10"/>
          </p:nvPr>
        </p:nvSpPr>
        <p:spPr/>
        <p:txBody>
          <a:bodyPr/>
          <a:lstStyle/>
          <a:p>
            <a:fld id="{E3E8EB00-0E9C-4F85-A87E-89D56E4DBC1F}" type="datetime1">
              <a:rPr lang="es-ES" smtClean="0"/>
              <a:t>07/11/2023</a:t>
            </a:fld>
            <a:endParaRPr lang="es-ES"/>
          </a:p>
        </p:txBody>
      </p:sp>
      <p:sp>
        <p:nvSpPr>
          <p:cNvPr id="5" name="Marcador de pie de página 4">
            <a:extLst>
              <a:ext uri="{FF2B5EF4-FFF2-40B4-BE49-F238E27FC236}">
                <a16:creationId xmlns:a16="http://schemas.microsoft.com/office/drawing/2014/main" id="{71104F6B-C7EB-29B4-C8C2-D7DBD4ED36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A879FA-7423-30D2-4B29-C9897E8C6F98}"/>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130318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1E68F-B766-3FA4-460C-7CCF818C4B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03559A-98AA-DCC8-9DEA-F26D82DBC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DD123D5-45AB-91A0-FAAB-446D8B23E6BC}"/>
              </a:ext>
            </a:extLst>
          </p:cNvPr>
          <p:cNvSpPr>
            <a:spLocks noGrp="1"/>
          </p:cNvSpPr>
          <p:nvPr>
            <p:ph type="dt" sz="half" idx="10"/>
          </p:nvPr>
        </p:nvSpPr>
        <p:spPr/>
        <p:txBody>
          <a:bodyPr/>
          <a:lstStyle/>
          <a:p>
            <a:fld id="{DF062D8C-1F38-48A5-8DFE-DB8B6C3278FE}" type="datetime1">
              <a:rPr lang="es-ES" smtClean="0"/>
              <a:t>07/11/2023</a:t>
            </a:fld>
            <a:endParaRPr lang="es-ES"/>
          </a:p>
        </p:txBody>
      </p:sp>
      <p:sp>
        <p:nvSpPr>
          <p:cNvPr id="5" name="Marcador de pie de página 4">
            <a:extLst>
              <a:ext uri="{FF2B5EF4-FFF2-40B4-BE49-F238E27FC236}">
                <a16:creationId xmlns:a16="http://schemas.microsoft.com/office/drawing/2014/main" id="{4A6A7249-089F-5624-B6C3-526C0592733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C6561C5-F192-1BDC-9DDA-26EAD12DA7CE}"/>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31532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E7CB4-E846-7DF3-C145-1E4E803C026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651A3E3-67EB-F2FC-A9B1-8CDAF11226D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2D8E156-B981-DEAD-A0D3-D5BC553BC1C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B2BA30F-8B7A-8EA2-BF5F-A061C8B80B57}"/>
              </a:ext>
            </a:extLst>
          </p:cNvPr>
          <p:cNvSpPr>
            <a:spLocks noGrp="1"/>
          </p:cNvSpPr>
          <p:nvPr>
            <p:ph type="dt" sz="half" idx="10"/>
          </p:nvPr>
        </p:nvSpPr>
        <p:spPr/>
        <p:txBody>
          <a:bodyPr/>
          <a:lstStyle/>
          <a:p>
            <a:fld id="{0606EC6A-E07A-4B15-A7DC-AFB017B8F631}" type="datetime1">
              <a:rPr lang="es-ES" smtClean="0"/>
              <a:t>07/11/2023</a:t>
            </a:fld>
            <a:endParaRPr lang="es-ES"/>
          </a:p>
        </p:txBody>
      </p:sp>
      <p:sp>
        <p:nvSpPr>
          <p:cNvPr id="6" name="Marcador de pie de página 5">
            <a:extLst>
              <a:ext uri="{FF2B5EF4-FFF2-40B4-BE49-F238E27FC236}">
                <a16:creationId xmlns:a16="http://schemas.microsoft.com/office/drawing/2014/main" id="{DEC24EB8-187E-E191-4B16-C3DB7F4ECC2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DC21221-6ABA-88C8-8C96-EDD80395E354}"/>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330212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ADC68-98A9-A79F-D264-282794B7BE5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87061FE-D30A-73CD-B2EF-0C3E209450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E831133-BCBA-CE2E-B096-1A1EA369910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41A29CB-C8B0-8456-B0D8-B8EF46CBF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205E7DE-C200-555D-FC35-0C06EF204E1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BFBFEBC-26B9-2B2F-B923-C4D56E42D201}"/>
              </a:ext>
            </a:extLst>
          </p:cNvPr>
          <p:cNvSpPr>
            <a:spLocks noGrp="1"/>
          </p:cNvSpPr>
          <p:nvPr>
            <p:ph type="dt" sz="half" idx="10"/>
          </p:nvPr>
        </p:nvSpPr>
        <p:spPr/>
        <p:txBody>
          <a:bodyPr/>
          <a:lstStyle/>
          <a:p>
            <a:fld id="{286748B2-CB65-4EE2-A8F2-D21E8AD4B77C}" type="datetime1">
              <a:rPr lang="es-ES" smtClean="0"/>
              <a:t>07/11/2023</a:t>
            </a:fld>
            <a:endParaRPr lang="es-ES"/>
          </a:p>
        </p:txBody>
      </p:sp>
      <p:sp>
        <p:nvSpPr>
          <p:cNvPr id="8" name="Marcador de pie de página 7">
            <a:extLst>
              <a:ext uri="{FF2B5EF4-FFF2-40B4-BE49-F238E27FC236}">
                <a16:creationId xmlns:a16="http://schemas.microsoft.com/office/drawing/2014/main" id="{D14B744A-1655-CE76-7227-836D7AC91D7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71DC6F3-22E7-0E94-310C-225A908E84C8}"/>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378822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841C8-2D64-1422-D20B-EFA32E9DE0B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0663813-6F35-185D-7EFE-A3C3042D901E}"/>
              </a:ext>
            </a:extLst>
          </p:cNvPr>
          <p:cNvSpPr>
            <a:spLocks noGrp="1"/>
          </p:cNvSpPr>
          <p:nvPr>
            <p:ph type="dt" sz="half" idx="10"/>
          </p:nvPr>
        </p:nvSpPr>
        <p:spPr/>
        <p:txBody>
          <a:bodyPr/>
          <a:lstStyle/>
          <a:p>
            <a:fld id="{BC6F0C53-0617-43BA-A787-E9C91C040F58}" type="datetime1">
              <a:rPr lang="es-ES" smtClean="0"/>
              <a:t>07/11/2023</a:t>
            </a:fld>
            <a:endParaRPr lang="es-ES"/>
          </a:p>
        </p:txBody>
      </p:sp>
      <p:sp>
        <p:nvSpPr>
          <p:cNvPr id="4" name="Marcador de pie de página 3">
            <a:extLst>
              <a:ext uri="{FF2B5EF4-FFF2-40B4-BE49-F238E27FC236}">
                <a16:creationId xmlns:a16="http://schemas.microsoft.com/office/drawing/2014/main" id="{E0DD9864-D23C-79F7-9B46-3DFBE51F80B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7DC18AC-2366-E5F1-159B-2381655EBCE3}"/>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46386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6D1E14-ABD9-3D7F-F450-BD9E50751046}"/>
              </a:ext>
            </a:extLst>
          </p:cNvPr>
          <p:cNvSpPr>
            <a:spLocks noGrp="1"/>
          </p:cNvSpPr>
          <p:nvPr>
            <p:ph type="dt" sz="half" idx="10"/>
          </p:nvPr>
        </p:nvSpPr>
        <p:spPr/>
        <p:txBody>
          <a:bodyPr/>
          <a:lstStyle/>
          <a:p>
            <a:fld id="{37E8EED6-BDA7-49E7-8D5C-048EDA3C0A10}" type="datetime1">
              <a:rPr lang="es-ES" smtClean="0"/>
              <a:t>07/11/2023</a:t>
            </a:fld>
            <a:endParaRPr lang="es-ES"/>
          </a:p>
        </p:txBody>
      </p:sp>
      <p:sp>
        <p:nvSpPr>
          <p:cNvPr id="3" name="Marcador de pie de página 2">
            <a:extLst>
              <a:ext uri="{FF2B5EF4-FFF2-40B4-BE49-F238E27FC236}">
                <a16:creationId xmlns:a16="http://schemas.microsoft.com/office/drawing/2014/main" id="{8AD4C64E-40D1-B639-31C5-F922A0B48D3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9C8732B-CF02-DFE7-4591-8379D812A2E6}"/>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2164992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8A8E5-5A7A-CBD6-1F7A-96BD7269EA8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09DDD1-B880-AE6E-EEB8-7FD87E710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3A0778-3C60-261B-40BC-2D7AD8185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632BAD-2412-B695-C7C0-7D3D6020E5F3}"/>
              </a:ext>
            </a:extLst>
          </p:cNvPr>
          <p:cNvSpPr>
            <a:spLocks noGrp="1"/>
          </p:cNvSpPr>
          <p:nvPr>
            <p:ph type="dt" sz="half" idx="10"/>
          </p:nvPr>
        </p:nvSpPr>
        <p:spPr/>
        <p:txBody>
          <a:bodyPr/>
          <a:lstStyle/>
          <a:p>
            <a:fld id="{46A785A5-587F-4E81-8B83-FCC186781897}" type="datetime1">
              <a:rPr lang="es-ES" smtClean="0"/>
              <a:t>07/11/2023</a:t>
            </a:fld>
            <a:endParaRPr lang="es-ES"/>
          </a:p>
        </p:txBody>
      </p:sp>
      <p:sp>
        <p:nvSpPr>
          <p:cNvPr id="6" name="Marcador de pie de página 5">
            <a:extLst>
              <a:ext uri="{FF2B5EF4-FFF2-40B4-BE49-F238E27FC236}">
                <a16:creationId xmlns:a16="http://schemas.microsoft.com/office/drawing/2014/main" id="{E032EEEC-9A9D-706F-4B18-9DC0B84DEED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AA02824-FDED-2E43-611C-61A38505ED51}"/>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321597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1C50F-65B9-3F35-063E-27EBAD8507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D2461CD-5D60-6FE1-777C-1B47D7FA3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2E0B60A-CDE9-4E9D-DA53-29127958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BF12B3-7852-6426-8CD2-D4B1D3496A50}"/>
              </a:ext>
            </a:extLst>
          </p:cNvPr>
          <p:cNvSpPr>
            <a:spLocks noGrp="1"/>
          </p:cNvSpPr>
          <p:nvPr>
            <p:ph type="dt" sz="half" idx="10"/>
          </p:nvPr>
        </p:nvSpPr>
        <p:spPr/>
        <p:txBody>
          <a:bodyPr/>
          <a:lstStyle/>
          <a:p>
            <a:fld id="{E377716C-5E41-499F-BCE8-426B81B4ABAE}" type="datetime1">
              <a:rPr lang="es-ES" smtClean="0"/>
              <a:t>07/11/2023</a:t>
            </a:fld>
            <a:endParaRPr lang="es-ES"/>
          </a:p>
        </p:txBody>
      </p:sp>
      <p:sp>
        <p:nvSpPr>
          <p:cNvPr id="6" name="Marcador de pie de página 5">
            <a:extLst>
              <a:ext uri="{FF2B5EF4-FFF2-40B4-BE49-F238E27FC236}">
                <a16:creationId xmlns:a16="http://schemas.microsoft.com/office/drawing/2014/main" id="{8D64D869-49FB-63AC-63E2-3F9D9C2617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9053987-B9FC-BF30-2892-41B6CA218561}"/>
              </a:ext>
            </a:extLst>
          </p:cNvPr>
          <p:cNvSpPr>
            <a:spLocks noGrp="1"/>
          </p:cNvSpPr>
          <p:nvPr>
            <p:ph type="sldNum" sz="quarter" idx="12"/>
          </p:nvPr>
        </p:nvSpPr>
        <p:spPr/>
        <p:txBody>
          <a:bodyPr/>
          <a:lstStyle/>
          <a:p>
            <a:fld id="{4E82A7BD-1FAC-40A1-8EE1-5428CFC16B79}" type="slidenum">
              <a:rPr lang="es-ES" smtClean="0"/>
              <a:t>‹Nº›</a:t>
            </a:fld>
            <a:endParaRPr lang="es-ES"/>
          </a:p>
        </p:txBody>
      </p:sp>
    </p:spTree>
    <p:extLst>
      <p:ext uri="{BB962C8B-B14F-4D97-AF65-F5344CB8AC3E}">
        <p14:creationId xmlns:p14="http://schemas.microsoft.com/office/powerpoint/2010/main" val="202982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C06483-9D3C-E4F4-9CF8-FB89A3BC3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C006655-7192-EF8C-7630-BB4739CD9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6A20E0-9218-C6A7-F9EC-76630F5E2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5A34F-F979-420D-BB66-B6AF59E57027}" type="datetime1">
              <a:rPr lang="es-ES" smtClean="0"/>
              <a:t>07/11/2023</a:t>
            </a:fld>
            <a:endParaRPr lang="es-ES"/>
          </a:p>
        </p:txBody>
      </p:sp>
      <p:sp>
        <p:nvSpPr>
          <p:cNvPr id="5" name="Marcador de pie de página 4">
            <a:extLst>
              <a:ext uri="{FF2B5EF4-FFF2-40B4-BE49-F238E27FC236}">
                <a16:creationId xmlns:a16="http://schemas.microsoft.com/office/drawing/2014/main" id="{5437C73E-8585-30A0-C2DD-0ECE1CB88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C32D12C-7803-19A3-715F-DD943B45B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2A7BD-1FAC-40A1-8EE1-5428CFC16B79}" type="slidenum">
              <a:rPr lang="es-ES" smtClean="0"/>
              <a:t>‹Nº›</a:t>
            </a:fld>
            <a:endParaRPr lang="es-ES"/>
          </a:p>
        </p:txBody>
      </p:sp>
    </p:spTree>
    <p:extLst>
      <p:ext uri="{BB962C8B-B14F-4D97-AF65-F5344CB8AC3E}">
        <p14:creationId xmlns:p14="http://schemas.microsoft.com/office/powerpoint/2010/main" val="2384907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gadmin.org/docs/pgadmin4/7.6/maintenance_dialog.html" TargetMode="External"/><Relationship Id="rId2" Type="http://schemas.openxmlformats.org/officeDocument/2006/relationships/hyperlink" Target="https://www.abatic.es/tareas-de-mantenimiento-en-postgresq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ckernoon.com/es/postgres-toast-comprension-del-mecanismo-de-compresion-de-datos-y-sus-limitacion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B8B92-CFBB-C382-80D4-0F4E7A1D5651}"/>
              </a:ext>
            </a:extLst>
          </p:cNvPr>
          <p:cNvSpPr>
            <a:spLocks noGrp="1"/>
          </p:cNvSpPr>
          <p:nvPr>
            <p:ph type="ctrTitle"/>
          </p:nvPr>
        </p:nvSpPr>
        <p:spPr/>
        <p:txBody>
          <a:bodyPr/>
          <a:lstStyle/>
          <a:p>
            <a:r>
              <a:rPr lang="es-ES" b="1" dirty="0"/>
              <a:t>Mantenimiento de la BD</a:t>
            </a:r>
          </a:p>
        </p:txBody>
      </p:sp>
      <p:sp>
        <p:nvSpPr>
          <p:cNvPr id="3" name="Subtítulo 2">
            <a:extLst>
              <a:ext uri="{FF2B5EF4-FFF2-40B4-BE49-F238E27FC236}">
                <a16:creationId xmlns:a16="http://schemas.microsoft.com/office/drawing/2014/main" id="{B9D1BE39-99C7-C9B2-F056-DE23D3076F4C}"/>
              </a:ext>
            </a:extLst>
          </p:cNvPr>
          <p:cNvSpPr>
            <a:spLocks noGrp="1"/>
          </p:cNvSpPr>
          <p:nvPr>
            <p:ph type="subTitle" idx="1"/>
          </p:nvPr>
        </p:nvSpPr>
        <p:spPr/>
        <p:txBody>
          <a:bodyPr/>
          <a:lstStyle/>
          <a:p>
            <a:r>
              <a:rPr lang="es-ES" dirty="0"/>
              <a:t>Antonio Espín Herranz</a:t>
            </a:r>
          </a:p>
        </p:txBody>
      </p:sp>
    </p:spTree>
    <p:extLst>
      <p:ext uri="{BB962C8B-B14F-4D97-AF65-F5344CB8AC3E}">
        <p14:creationId xmlns:p14="http://schemas.microsoft.com/office/powerpoint/2010/main" val="35987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1690F7-2443-D040-51D5-575E900AE82B}"/>
              </a:ext>
            </a:extLst>
          </p:cNvPr>
          <p:cNvSpPr>
            <a:spLocks noGrp="1"/>
          </p:cNvSpPr>
          <p:nvPr>
            <p:ph type="title"/>
          </p:nvPr>
        </p:nvSpPr>
        <p:spPr>
          <a:xfrm>
            <a:off x="338667" y="390525"/>
            <a:ext cx="10515600" cy="828675"/>
          </a:xfrm>
        </p:spPr>
        <p:txBody>
          <a:bodyPr/>
          <a:lstStyle/>
          <a:p>
            <a:r>
              <a:rPr lang="es-ES" dirty="0"/>
              <a:t>Mantenimiento</a:t>
            </a:r>
          </a:p>
        </p:txBody>
      </p:sp>
      <p:sp>
        <p:nvSpPr>
          <p:cNvPr id="3" name="Marcador de contenido 2">
            <a:extLst>
              <a:ext uri="{FF2B5EF4-FFF2-40B4-BE49-F238E27FC236}">
                <a16:creationId xmlns:a16="http://schemas.microsoft.com/office/drawing/2014/main" id="{B46B2EDD-145E-8AFD-3525-DFC9639315E9}"/>
              </a:ext>
            </a:extLst>
          </p:cNvPr>
          <p:cNvSpPr>
            <a:spLocks noGrp="1"/>
          </p:cNvSpPr>
          <p:nvPr>
            <p:ph idx="1"/>
          </p:nvPr>
        </p:nvSpPr>
        <p:spPr>
          <a:xfrm>
            <a:off x="7493000" y="482600"/>
            <a:ext cx="4546600" cy="5694363"/>
          </a:xfrm>
        </p:spPr>
        <p:txBody>
          <a:bodyPr>
            <a:normAutofit fontScale="70000" lnSpcReduction="20000"/>
          </a:bodyPr>
          <a:lstStyle/>
          <a:p>
            <a:r>
              <a:rPr lang="es-ES" b="1" dirty="0"/>
              <a:t>ANALYZE</a:t>
            </a:r>
            <a:r>
              <a:rPr lang="es-ES" dirty="0"/>
              <a:t> actualiza las estadísticas almacenadas utilizadas por el planificador de consultas. </a:t>
            </a:r>
          </a:p>
          <a:p>
            <a:pPr lvl="1"/>
            <a:r>
              <a:rPr lang="es-ES" dirty="0"/>
              <a:t>Esto permite que el optimizador de consultas seleccione el plan de consultas más rápido para un rendimiento óptimo.</a:t>
            </a:r>
          </a:p>
          <a:p>
            <a:endParaRPr lang="es-ES" dirty="0"/>
          </a:p>
          <a:p>
            <a:r>
              <a:rPr lang="es-ES" b="1" dirty="0"/>
              <a:t>SKIPED LOCKED </a:t>
            </a:r>
            <a:r>
              <a:rPr lang="es-ES" dirty="0"/>
              <a:t>especifica que ANALYZE no debe esperar a que se liberen los bloqueos conflictivos al comenzar a trabajar en una relación. Esta opción está disponible desde la v12 en adelante.</a:t>
            </a:r>
          </a:p>
          <a:p>
            <a:endParaRPr lang="es-ES" dirty="0"/>
          </a:p>
          <a:p>
            <a:r>
              <a:rPr lang="es-ES" b="1" dirty="0"/>
              <a:t>BUFFER USAGE LIMIT </a:t>
            </a:r>
            <a:r>
              <a:rPr lang="es-ES" dirty="0"/>
              <a:t>especifica el tamaño del búfer circular de la estrategia de acceso al búfer para ANALYZE. </a:t>
            </a:r>
          </a:p>
          <a:p>
            <a:pPr lvl="1"/>
            <a:r>
              <a:rPr lang="es-ES" dirty="0"/>
              <a:t>Este tamaño se utiliza para calcular la cantidad de buffers compartidos que se reutilizarán como parte de esta estrategia. Esta opción está disponible desde la v16 en adelante.</a:t>
            </a:r>
          </a:p>
        </p:txBody>
      </p:sp>
      <p:sp>
        <p:nvSpPr>
          <p:cNvPr id="4" name="Marcador de número de diapositiva 3">
            <a:extLst>
              <a:ext uri="{FF2B5EF4-FFF2-40B4-BE49-F238E27FC236}">
                <a16:creationId xmlns:a16="http://schemas.microsoft.com/office/drawing/2014/main" id="{9E629864-71C7-A228-6E92-7DF40FADDE31}"/>
              </a:ext>
            </a:extLst>
          </p:cNvPr>
          <p:cNvSpPr>
            <a:spLocks noGrp="1"/>
          </p:cNvSpPr>
          <p:nvPr>
            <p:ph type="sldNum" sz="quarter" idx="12"/>
          </p:nvPr>
        </p:nvSpPr>
        <p:spPr/>
        <p:txBody>
          <a:bodyPr/>
          <a:lstStyle/>
          <a:p>
            <a:fld id="{4E82A7BD-1FAC-40A1-8EE1-5428CFC16B79}" type="slidenum">
              <a:rPr lang="es-ES" smtClean="0"/>
              <a:t>10</a:t>
            </a:fld>
            <a:endParaRPr lang="es-ES"/>
          </a:p>
        </p:txBody>
      </p:sp>
      <p:pic>
        <p:nvPicPr>
          <p:cNvPr id="2050" name="Picture 2" descr="Maintenance dialog">
            <a:extLst>
              <a:ext uri="{FF2B5EF4-FFF2-40B4-BE49-F238E27FC236}">
                <a16:creationId xmlns:a16="http://schemas.microsoft.com/office/drawing/2014/main" id="{A00EF2E7-F9BF-3465-E4B5-2FEB8FAA7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7" y="1795866"/>
            <a:ext cx="6663266" cy="438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79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1690F7-2443-D040-51D5-575E900AE82B}"/>
              </a:ext>
            </a:extLst>
          </p:cNvPr>
          <p:cNvSpPr>
            <a:spLocks noGrp="1"/>
          </p:cNvSpPr>
          <p:nvPr>
            <p:ph type="title"/>
          </p:nvPr>
        </p:nvSpPr>
        <p:spPr/>
        <p:txBody>
          <a:bodyPr/>
          <a:lstStyle/>
          <a:p>
            <a:r>
              <a:rPr lang="es-ES" dirty="0"/>
              <a:t>Mantenimiento</a:t>
            </a:r>
          </a:p>
        </p:txBody>
      </p:sp>
      <p:sp>
        <p:nvSpPr>
          <p:cNvPr id="3" name="Marcador de contenido 2">
            <a:extLst>
              <a:ext uri="{FF2B5EF4-FFF2-40B4-BE49-F238E27FC236}">
                <a16:creationId xmlns:a16="http://schemas.microsoft.com/office/drawing/2014/main" id="{B46B2EDD-145E-8AFD-3525-DFC9639315E9}"/>
              </a:ext>
            </a:extLst>
          </p:cNvPr>
          <p:cNvSpPr>
            <a:spLocks noGrp="1"/>
          </p:cNvSpPr>
          <p:nvPr>
            <p:ph idx="1"/>
          </p:nvPr>
        </p:nvSpPr>
        <p:spPr>
          <a:xfrm>
            <a:off x="7493000" y="440267"/>
            <a:ext cx="3860800" cy="5736696"/>
          </a:xfrm>
        </p:spPr>
        <p:txBody>
          <a:bodyPr>
            <a:normAutofit fontScale="77500" lnSpcReduction="20000"/>
          </a:bodyPr>
          <a:lstStyle/>
          <a:p>
            <a:pPr algn="l">
              <a:buFont typeface="Arial" panose="020B0604020202020204" pitchFamily="34" charset="0"/>
              <a:buChar char="•"/>
            </a:pPr>
            <a:r>
              <a:rPr lang="es-ES" b="1" dirty="0">
                <a:solidFill>
                  <a:srgbClr val="212529"/>
                </a:solidFill>
                <a:effectLst/>
                <a:latin typeface="-apple-system"/>
              </a:rPr>
              <a:t>SISTEMA</a:t>
            </a:r>
            <a:r>
              <a:rPr lang="es-ES" b="0" dirty="0">
                <a:solidFill>
                  <a:srgbClr val="212529"/>
                </a:solidFill>
                <a:effectLst/>
                <a:latin typeface="-apple-system"/>
              </a:rPr>
              <a:t> a la posición Sí para recrear todos los índices en los catálogos del sistema dentro de la base de datos actual. </a:t>
            </a:r>
          </a:p>
          <a:p>
            <a:pPr algn="l">
              <a:buFont typeface="Arial" panose="020B0604020202020204" pitchFamily="34" charset="0"/>
              <a:buChar char="•"/>
            </a:pPr>
            <a:endParaRPr lang="es-ES" b="0" dirty="0">
              <a:solidFill>
                <a:srgbClr val="212529"/>
              </a:solidFill>
              <a:effectLst/>
              <a:latin typeface="-apple-system"/>
            </a:endParaRPr>
          </a:p>
          <a:p>
            <a:pPr algn="l">
              <a:buFont typeface="Arial" panose="020B0604020202020204" pitchFamily="34" charset="0"/>
              <a:buChar char="•"/>
            </a:pPr>
            <a:r>
              <a:rPr lang="es-ES" b="1" dirty="0">
                <a:solidFill>
                  <a:srgbClr val="212529"/>
                </a:solidFill>
                <a:effectLst/>
                <a:latin typeface="-apple-system"/>
              </a:rPr>
              <a:t>CONCURRENTLY</a:t>
            </a:r>
            <a:r>
              <a:rPr lang="es-ES" b="0" dirty="0">
                <a:solidFill>
                  <a:srgbClr val="212529"/>
                </a:solidFill>
                <a:effectLst/>
                <a:latin typeface="-apple-system"/>
              </a:rPr>
              <a:t>  para reconstruir el índice sin realizar ningún bloqueo que impida inserciones, actualizaciones o eliminaciones simultáneas en la tabla. </a:t>
            </a:r>
          </a:p>
          <a:p>
            <a:pPr algn="l">
              <a:buFont typeface="Arial" panose="020B0604020202020204" pitchFamily="34" charset="0"/>
              <a:buChar char="•"/>
            </a:pPr>
            <a:endParaRPr lang="es-ES" b="0" dirty="0">
              <a:solidFill>
                <a:srgbClr val="212529"/>
              </a:solidFill>
              <a:effectLst/>
              <a:latin typeface="-apple-system"/>
            </a:endParaRPr>
          </a:p>
          <a:p>
            <a:pPr algn="l">
              <a:buFont typeface="Arial" panose="020B0604020202020204" pitchFamily="34" charset="0"/>
              <a:buChar char="•"/>
            </a:pPr>
            <a:r>
              <a:rPr lang="es-ES" b="1" dirty="0">
                <a:solidFill>
                  <a:srgbClr val="212529"/>
                </a:solidFill>
                <a:effectLst/>
                <a:latin typeface="-apple-system"/>
              </a:rPr>
              <a:t>TABLESPACE</a:t>
            </a:r>
            <a:r>
              <a:rPr lang="es-ES" b="0" dirty="0">
                <a:solidFill>
                  <a:srgbClr val="212529"/>
                </a:solidFill>
                <a:effectLst/>
                <a:latin typeface="-apple-system"/>
              </a:rPr>
              <a:t> para especificar que los índices se reconstruirán en un nuevo espacio de tabla. Esta opción está disponible desde la v14 en adelante.</a:t>
            </a:r>
          </a:p>
          <a:p>
            <a:endParaRPr lang="es-ES" dirty="0"/>
          </a:p>
        </p:txBody>
      </p:sp>
      <p:sp>
        <p:nvSpPr>
          <p:cNvPr id="4" name="Marcador de número de diapositiva 3">
            <a:extLst>
              <a:ext uri="{FF2B5EF4-FFF2-40B4-BE49-F238E27FC236}">
                <a16:creationId xmlns:a16="http://schemas.microsoft.com/office/drawing/2014/main" id="{9E629864-71C7-A228-6E92-7DF40FADDE31}"/>
              </a:ext>
            </a:extLst>
          </p:cNvPr>
          <p:cNvSpPr>
            <a:spLocks noGrp="1"/>
          </p:cNvSpPr>
          <p:nvPr>
            <p:ph type="sldNum" sz="quarter" idx="12"/>
          </p:nvPr>
        </p:nvSpPr>
        <p:spPr/>
        <p:txBody>
          <a:bodyPr/>
          <a:lstStyle/>
          <a:p>
            <a:fld id="{4E82A7BD-1FAC-40A1-8EE1-5428CFC16B79}" type="slidenum">
              <a:rPr lang="es-ES" smtClean="0"/>
              <a:t>11</a:t>
            </a:fld>
            <a:endParaRPr lang="es-ES"/>
          </a:p>
        </p:txBody>
      </p:sp>
      <p:pic>
        <p:nvPicPr>
          <p:cNvPr id="3074" name="Picture 2" descr="Maintenance dialog">
            <a:extLst>
              <a:ext uri="{FF2B5EF4-FFF2-40B4-BE49-F238E27FC236}">
                <a16:creationId xmlns:a16="http://schemas.microsoft.com/office/drawing/2014/main" id="{18D993A2-93F2-F88C-6AB3-F8A81BBD6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267" y="1825625"/>
            <a:ext cx="6620932" cy="435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3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1690F7-2443-D040-51D5-575E900AE82B}"/>
              </a:ext>
            </a:extLst>
          </p:cNvPr>
          <p:cNvSpPr>
            <a:spLocks noGrp="1"/>
          </p:cNvSpPr>
          <p:nvPr>
            <p:ph type="title"/>
          </p:nvPr>
        </p:nvSpPr>
        <p:spPr/>
        <p:txBody>
          <a:bodyPr/>
          <a:lstStyle/>
          <a:p>
            <a:r>
              <a:rPr lang="es-ES" dirty="0"/>
              <a:t>Mantenimiento</a:t>
            </a:r>
          </a:p>
        </p:txBody>
      </p:sp>
      <p:sp>
        <p:nvSpPr>
          <p:cNvPr id="3" name="Marcador de contenido 2">
            <a:extLst>
              <a:ext uri="{FF2B5EF4-FFF2-40B4-BE49-F238E27FC236}">
                <a16:creationId xmlns:a16="http://schemas.microsoft.com/office/drawing/2014/main" id="{B46B2EDD-145E-8AFD-3525-DFC9639315E9}"/>
              </a:ext>
            </a:extLst>
          </p:cNvPr>
          <p:cNvSpPr>
            <a:spLocks noGrp="1"/>
          </p:cNvSpPr>
          <p:nvPr>
            <p:ph idx="1"/>
          </p:nvPr>
        </p:nvSpPr>
        <p:spPr>
          <a:xfrm>
            <a:off x="7493000" y="1825625"/>
            <a:ext cx="3860800" cy="4351338"/>
          </a:xfrm>
        </p:spPr>
        <p:txBody>
          <a:bodyPr>
            <a:normAutofit/>
          </a:bodyPr>
          <a:lstStyle/>
          <a:p>
            <a:r>
              <a:rPr lang="es-ES" sz="1800" b="1" dirty="0"/>
              <a:t>CLUSTER</a:t>
            </a:r>
          </a:p>
          <a:p>
            <a:pPr lvl="1"/>
            <a:r>
              <a:rPr lang="es-ES" sz="1800" dirty="0"/>
              <a:t>Para indicar a </a:t>
            </a:r>
            <a:r>
              <a:rPr lang="es-ES" sz="1800" dirty="0" err="1"/>
              <a:t>postgresql</a:t>
            </a:r>
            <a:r>
              <a:rPr lang="es-ES" sz="1800" dirty="0"/>
              <a:t> si tiene que agrupar la tabla seleccionada.</a:t>
            </a:r>
          </a:p>
        </p:txBody>
      </p:sp>
      <p:sp>
        <p:nvSpPr>
          <p:cNvPr id="4" name="Marcador de número de diapositiva 3">
            <a:extLst>
              <a:ext uri="{FF2B5EF4-FFF2-40B4-BE49-F238E27FC236}">
                <a16:creationId xmlns:a16="http://schemas.microsoft.com/office/drawing/2014/main" id="{9E629864-71C7-A228-6E92-7DF40FADDE31}"/>
              </a:ext>
            </a:extLst>
          </p:cNvPr>
          <p:cNvSpPr>
            <a:spLocks noGrp="1"/>
          </p:cNvSpPr>
          <p:nvPr>
            <p:ph type="sldNum" sz="quarter" idx="12"/>
          </p:nvPr>
        </p:nvSpPr>
        <p:spPr/>
        <p:txBody>
          <a:bodyPr/>
          <a:lstStyle/>
          <a:p>
            <a:fld id="{4E82A7BD-1FAC-40A1-8EE1-5428CFC16B79}" type="slidenum">
              <a:rPr lang="es-ES" smtClean="0"/>
              <a:t>12</a:t>
            </a:fld>
            <a:endParaRPr lang="es-ES"/>
          </a:p>
        </p:txBody>
      </p:sp>
      <p:pic>
        <p:nvPicPr>
          <p:cNvPr id="4098" name="Picture 2" descr="Maintenance dialog">
            <a:extLst>
              <a:ext uri="{FF2B5EF4-FFF2-40B4-BE49-F238E27FC236}">
                <a16:creationId xmlns:a16="http://schemas.microsoft.com/office/drawing/2014/main" id="{0E0117AF-0839-5607-DB66-AA969EA6A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19" y="1825625"/>
            <a:ext cx="6639281" cy="437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FD87-D25D-D90E-5E9B-483EF1B51469}"/>
              </a:ext>
            </a:extLst>
          </p:cNvPr>
          <p:cNvSpPr>
            <a:spLocks noGrp="1"/>
          </p:cNvSpPr>
          <p:nvPr>
            <p:ph type="title"/>
          </p:nvPr>
        </p:nvSpPr>
        <p:spPr/>
        <p:txBody>
          <a:bodyPr/>
          <a:lstStyle/>
          <a:p>
            <a:r>
              <a:rPr lang="es-ES" dirty="0"/>
              <a:t>Enlaces</a:t>
            </a:r>
          </a:p>
        </p:txBody>
      </p:sp>
      <p:sp>
        <p:nvSpPr>
          <p:cNvPr id="3" name="Marcador de contenido 2">
            <a:extLst>
              <a:ext uri="{FF2B5EF4-FFF2-40B4-BE49-F238E27FC236}">
                <a16:creationId xmlns:a16="http://schemas.microsoft.com/office/drawing/2014/main" id="{976EA5AE-4CD3-D4D9-8F3B-FBC263C7E478}"/>
              </a:ext>
            </a:extLst>
          </p:cNvPr>
          <p:cNvSpPr>
            <a:spLocks noGrp="1"/>
          </p:cNvSpPr>
          <p:nvPr>
            <p:ph idx="1"/>
          </p:nvPr>
        </p:nvSpPr>
        <p:spPr/>
        <p:txBody>
          <a:bodyPr/>
          <a:lstStyle/>
          <a:p>
            <a:r>
              <a:rPr lang="es-ES" dirty="0">
                <a:hlinkClick r:id="rId2"/>
              </a:rPr>
              <a:t>https://www.abatic.es/tareas-de-mantenimiento-en-postgresql/</a:t>
            </a:r>
            <a:endParaRPr lang="es-ES" dirty="0"/>
          </a:p>
          <a:p>
            <a:endParaRPr lang="es-ES" dirty="0"/>
          </a:p>
          <a:p>
            <a:r>
              <a:rPr lang="es-ES" dirty="0">
                <a:hlinkClick r:id="rId3"/>
              </a:rPr>
              <a:t>https://www.pgadmin.org/docs/pgadmin4/7.6/maintenance_dialog.html</a:t>
            </a:r>
            <a:endParaRPr lang="es-ES" dirty="0"/>
          </a:p>
          <a:p>
            <a:endParaRPr lang="es-ES" dirty="0"/>
          </a:p>
        </p:txBody>
      </p:sp>
      <p:sp>
        <p:nvSpPr>
          <p:cNvPr id="4" name="Marcador de número de diapositiva 3">
            <a:extLst>
              <a:ext uri="{FF2B5EF4-FFF2-40B4-BE49-F238E27FC236}">
                <a16:creationId xmlns:a16="http://schemas.microsoft.com/office/drawing/2014/main" id="{DB24734B-FA3A-C70D-6CD5-6B308BAAAA0B}"/>
              </a:ext>
            </a:extLst>
          </p:cNvPr>
          <p:cNvSpPr>
            <a:spLocks noGrp="1"/>
          </p:cNvSpPr>
          <p:nvPr>
            <p:ph type="sldNum" sz="quarter" idx="12"/>
          </p:nvPr>
        </p:nvSpPr>
        <p:spPr/>
        <p:txBody>
          <a:bodyPr/>
          <a:lstStyle/>
          <a:p>
            <a:fld id="{4E82A7BD-1FAC-40A1-8EE1-5428CFC16B79}" type="slidenum">
              <a:rPr lang="es-ES" smtClean="0"/>
              <a:t>13</a:t>
            </a:fld>
            <a:endParaRPr lang="es-ES"/>
          </a:p>
        </p:txBody>
      </p:sp>
    </p:spTree>
    <p:extLst>
      <p:ext uri="{BB962C8B-B14F-4D97-AF65-F5344CB8AC3E}">
        <p14:creationId xmlns:p14="http://schemas.microsoft.com/office/powerpoint/2010/main" val="397103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8B79C-BF3F-BBE4-7EDE-8CA06A603E08}"/>
              </a:ext>
            </a:extLst>
          </p:cNvPr>
          <p:cNvSpPr>
            <a:spLocks noGrp="1"/>
          </p:cNvSpPr>
          <p:nvPr>
            <p:ph type="title"/>
          </p:nvPr>
        </p:nvSpPr>
        <p:spPr/>
        <p:txBody>
          <a:bodyPr/>
          <a:lstStyle/>
          <a:p>
            <a:r>
              <a:rPr lang="es-ES" dirty="0"/>
              <a:t>Mantenimiento</a:t>
            </a:r>
          </a:p>
        </p:txBody>
      </p:sp>
      <p:sp>
        <p:nvSpPr>
          <p:cNvPr id="3" name="Marcador de contenido 2">
            <a:extLst>
              <a:ext uri="{FF2B5EF4-FFF2-40B4-BE49-F238E27FC236}">
                <a16:creationId xmlns:a16="http://schemas.microsoft.com/office/drawing/2014/main" id="{C91E3FFC-9258-5E65-B75D-020E0E9EF341}"/>
              </a:ext>
            </a:extLst>
          </p:cNvPr>
          <p:cNvSpPr>
            <a:spLocks noGrp="1"/>
          </p:cNvSpPr>
          <p:nvPr>
            <p:ph idx="1"/>
          </p:nvPr>
        </p:nvSpPr>
        <p:spPr/>
        <p:txBody>
          <a:bodyPr/>
          <a:lstStyle/>
          <a:p>
            <a:r>
              <a:rPr lang="es-ES" dirty="0"/>
              <a:t>Hay que tener en cuenta que el MVCC (Multi-</a:t>
            </a:r>
            <a:r>
              <a:rPr lang="es-ES" dirty="0" err="1"/>
              <a:t>Version</a:t>
            </a:r>
            <a:r>
              <a:rPr lang="es-ES" dirty="0"/>
              <a:t> </a:t>
            </a:r>
            <a:r>
              <a:rPr lang="es-ES" dirty="0" err="1"/>
              <a:t>Concurrency</a:t>
            </a:r>
            <a:r>
              <a:rPr lang="es-ES" dirty="0"/>
              <a:t> Control: Control de la Concurrencia  Multi Versión). </a:t>
            </a:r>
          </a:p>
          <a:p>
            <a:endParaRPr lang="es-ES" dirty="0"/>
          </a:p>
          <a:p>
            <a:r>
              <a:rPr lang="es-ES" dirty="0"/>
              <a:t>Cuando se ejecuta un UPDATE o un DELETE, marca la fila como borrada. Esto produce internamente «filas muertas«, que son aquellas filas cuyos valores han sido eliminados o los valores anteriores a una actualización y «filas vivas«, que son los nuevos valores insertados o los nuevos valores de una fila actualizada.</a:t>
            </a:r>
          </a:p>
        </p:txBody>
      </p:sp>
      <p:sp>
        <p:nvSpPr>
          <p:cNvPr id="4" name="Marcador de número de diapositiva 3">
            <a:extLst>
              <a:ext uri="{FF2B5EF4-FFF2-40B4-BE49-F238E27FC236}">
                <a16:creationId xmlns:a16="http://schemas.microsoft.com/office/drawing/2014/main" id="{018AAC32-E571-6231-195A-5B2605A5F6C2}"/>
              </a:ext>
            </a:extLst>
          </p:cNvPr>
          <p:cNvSpPr>
            <a:spLocks noGrp="1"/>
          </p:cNvSpPr>
          <p:nvPr>
            <p:ph type="sldNum" sz="quarter" idx="12"/>
          </p:nvPr>
        </p:nvSpPr>
        <p:spPr/>
        <p:txBody>
          <a:bodyPr/>
          <a:lstStyle/>
          <a:p>
            <a:fld id="{4E82A7BD-1FAC-40A1-8EE1-5428CFC16B79}" type="slidenum">
              <a:rPr lang="es-ES" smtClean="0"/>
              <a:t>2</a:t>
            </a:fld>
            <a:endParaRPr lang="es-ES"/>
          </a:p>
        </p:txBody>
      </p:sp>
    </p:spTree>
    <p:extLst>
      <p:ext uri="{BB962C8B-B14F-4D97-AF65-F5344CB8AC3E}">
        <p14:creationId xmlns:p14="http://schemas.microsoft.com/office/powerpoint/2010/main" val="191023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78F84-0D96-50D6-32CF-65D5C549F9BA}"/>
              </a:ext>
            </a:extLst>
          </p:cNvPr>
          <p:cNvSpPr>
            <a:spLocks noGrp="1"/>
          </p:cNvSpPr>
          <p:nvPr>
            <p:ph type="title"/>
          </p:nvPr>
        </p:nvSpPr>
        <p:spPr/>
        <p:txBody>
          <a:bodyPr/>
          <a:lstStyle/>
          <a:p>
            <a:r>
              <a:rPr lang="es-ES" dirty="0"/>
              <a:t>Comandos</a:t>
            </a:r>
          </a:p>
        </p:txBody>
      </p:sp>
      <p:sp>
        <p:nvSpPr>
          <p:cNvPr id="3" name="Marcador de contenido 2">
            <a:extLst>
              <a:ext uri="{FF2B5EF4-FFF2-40B4-BE49-F238E27FC236}">
                <a16:creationId xmlns:a16="http://schemas.microsoft.com/office/drawing/2014/main" id="{ACA2E28A-7009-5031-946D-81C6F445D8DE}"/>
              </a:ext>
            </a:extLst>
          </p:cNvPr>
          <p:cNvSpPr>
            <a:spLocks noGrp="1"/>
          </p:cNvSpPr>
          <p:nvPr>
            <p:ph idx="1"/>
          </p:nvPr>
        </p:nvSpPr>
        <p:spPr/>
        <p:txBody>
          <a:bodyPr>
            <a:normAutofit/>
          </a:bodyPr>
          <a:lstStyle/>
          <a:p>
            <a:r>
              <a:rPr lang="es-ES" dirty="0"/>
              <a:t>Comandos habituales para el mantenimiento de la BD:</a:t>
            </a:r>
          </a:p>
          <a:p>
            <a:r>
              <a:rPr lang="es-ES" b="1" dirty="0"/>
              <a:t>ANALIZE</a:t>
            </a:r>
          </a:p>
          <a:p>
            <a:pPr lvl="1"/>
            <a:r>
              <a:rPr lang="es-ES" sz="1700" dirty="0"/>
              <a:t>Con este comando se analizan cada una de las tablas o la base de datos para informar al planificador de consultas del estado de las mismas, de esta forma obtenemos mejor rendimiento cuando se ejecutan las consultas en la PostgreSQL.</a:t>
            </a:r>
          </a:p>
          <a:p>
            <a:r>
              <a:rPr lang="es-ES" b="1" dirty="0"/>
              <a:t>VACUUM</a:t>
            </a:r>
          </a:p>
          <a:p>
            <a:pPr lvl="1"/>
            <a:r>
              <a:rPr lang="es-ES" sz="2000" dirty="0"/>
              <a:t>Este comando se utiliza para realizar limpieza en cada tabla o en la base de datos, así evitamos que el sistema se sobrecargue de filas muertas o que las tablas ocupen demasiado espacio físico en el disco duro. Esto podría hacer que el sistema se vea mermado en su rendimiento con el paso del tiempo.</a:t>
            </a:r>
          </a:p>
          <a:p>
            <a:r>
              <a:rPr lang="es-ES" b="1" dirty="0"/>
              <a:t>REINDEX</a:t>
            </a:r>
          </a:p>
          <a:p>
            <a:pPr lvl="1"/>
            <a:r>
              <a:rPr lang="es-ES" dirty="0"/>
              <a:t>Reconstruir índices</a:t>
            </a:r>
          </a:p>
        </p:txBody>
      </p:sp>
      <p:sp>
        <p:nvSpPr>
          <p:cNvPr id="4" name="Marcador de número de diapositiva 3">
            <a:extLst>
              <a:ext uri="{FF2B5EF4-FFF2-40B4-BE49-F238E27FC236}">
                <a16:creationId xmlns:a16="http://schemas.microsoft.com/office/drawing/2014/main" id="{791DEC24-9C9E-5B93-C47A-72E9B6299B31}"/>
              </a:ext>
            </a:extLst>
          </p:cNvPr>
          <p:cNvSpPr>
            <a:spLocks noGrp="1"/>
          </p:cNvSpPr>
          <p:nvPr>
            <p:ph type="sldNum" sz="quarter" idx="12"/>
          </p:nvPr>
        </p:nvSpPr>
        <p:spPr/>
        <p:txBody>
          <a:bodyPr/>
          <a:lstStyle/>
          <a:p>
            <a:fld id="{4E82A7BD-1FAC-40A1-8EE1-5428CFC16B79}" type="slidenum">
              <a:rPr lang="es-ES" smtClean="0"/>
              <a:t>3</a:t>
            </a:fld>
            <a:endParaRPr lang="es-ES"/>
          </a:p>
        </p:txBody>
      </p:sp>
    </p:spTree>
    <p:extLst>
      <p:ext uri="{BB962C8B-B14F-4D97-AF65-F5344CB8AC3E}">
        <p14:creationId xmlns:p14="http://schemas.microsoft.com/office/powerpoint/2010/main" val="333857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6D165-2848-44A6-AA61-D55AD9624B57}"/>
              </a:ext>
            </a:extLst>
          </p:cNvPr>
          <p:cNvSpPr>
            <a:spLocks noGrp="1"/>
          </p:cNvSpPr>
          <p:nvPr>
            <p:ph type="title"/>
          </p:nvPr>
        </p:nvSpPr>
        <p:spPr/>
        <p:txBody>
          <a:bodyPr/>
          <a:lstStyle/>
          <a:p>
            <a:r>
              <a:rPr lang="es-ES" dirty="0"/>
              <a:t>Tareas de mantenimiento</a:t>
            </a:r>
          </a:p>
        </p:txBody>
      </p:sp>
      <p:sp>
        <p:nvSpPr>
          <p:cNvPr id="3" name="Marcador de contenido 2">
            <a:extLst>
              <a:ext uri="{FF2B5EF4-FFF2-40B4-BE49-F238E27FC236}">
                <a16:creationId xmlns:a16="http://schemas.microsoft.com/office/drawing/2014/main" id="{F7CA2269-BDEB-9DD7-AC9E-2A19220F59C2}"/>
              </a:ext>
            </a:extLst>
          </p:cNvPr>
          <p:cNvSpPr>
            <a:spLocks noGrp="1"/>
          </p:cNvSpPr>
          <p:nvPr>
            <p:ph idx="1"/>
          </p:nvPr>
        </p:nvSpPr>
        <p:spPr/>
        <p:txBody>
          <a:bodyPr>
            <a:normAutofit fontScale="92500"/>
          </a:bodyPr>
          <a:lstStyle/>
          <a:p>
            <a:r>
              <a:rPr lang="es-ES" dirty="0"/>
              <a:t>Es posible ejecutar el comando ANALYZE junto al comando VACUUM, de hecho, es una buena práctica. </a:t>
            </a:r>
          </a:p>
          <a:p>
            <a:endParaRPr lang="es-ES" dirty="0"/>
          </a:p>
          <a:p>
            <a:r>
              <a:rPr lang="es-ES" dirty="0"/>
              <a:t>De esta forma limpiamos cada una de las tablas de manera que aquellas filas muertas producidas por los UPDATES y DELETES, sean reutilizadas para nuevos INSERT. Además, se actualiza la información obtenida de las tablas.</a:t>
            </a:r>
          </a:p>
          <a:p>
            <a:endParaRPr lang="es-ES" dirty="0"/>
          </a:p>
          <a:p>
            <a:r>
              <a:rPr lang="es-ES" dirty="0"/>
              <a:t>Para las tablas que no se realizan nuevas escrituras, es conveniente ejecutar el comando VACUUM FULL. De esta forma se recupera el espacio en el disco duro a nivel físico ocupado por aquellas filas muertas.</a:t>
            </a:r>
          </a:p>
        </p:txBody>
      </p:sp>
      <p:sp>
        <p:nvSpPr>
          <p:cNvPr id="4" name="Marcador de número de diapositiva 3">
            <a:extLst>
              <a:ext uri="{FF2B5EF4-FFF2-40B4-BE49-F238E27FC236}">
                <a16:creationId xmlns:a16="http://schemas.microsoft.com/office/drawing/2014/main" id="{01792EF0-3A2C-0672-862D-E92FC956D304}"/>
              </a:ext>
            </a:extLst>
          </p:cNvPr>
          <p:cNvSpPr>
            <a:spLocks noGrp="1"/>
          </p:cNvSpPr>
          <p:nvPr>
            <p:ph type="sldNum" sz="quarter" idx="12"/>
          </p:nvPr>
        </p:nvSpPr>
        <p:spPr/>
        <p:txBody>
          <a:bodyPr/>
          <a:lstStyle/>
          <a:p>
            <a:fld id="{4E82A7BD-1FAC-40A1-8EE1-5428CFC16B79}" type="slidenum">
              <a:rPr lang="es-ES" smtClean="0"/>
              <a:t>4</a:t>
            </a:fld>
            <a:endParaRPr lang="es-ES"/>
          </a:p>
        </p:txBody>
      </p:sp>
    </p:spTree>
    <p:extLst>
      <p:ext uri="{BB962C8B-B14F-4D97-AF65-F5344CB8AC3E}">
        <p14:creationId xmlns:p14="http://schemas.microsoft.com/office/powerpoint/2010/main" val="313532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3B804-BD20-9473-4729-D6AFEE7FD565}"/>
              </a:ext>
            </a:extLst>
          </p:cNvPr>
          <p:cNvSpPr>
            <a:spLocks noGrp="1"/>
          </p:cNvSpPr>
          <p:nvPr>
            <p:ph type="title"/>
          </p:nvPr>
        </p:nvSpPr>
        <p:spPr/>
        <p:txBody>
          <a:bodyPr/>
          <a:lstStyle/>
          <a:p>
            <a:r>
              <a:rPr lang="es-ES" dirty="0"/>
              <a:t>Consideraciones</a:t>
            </a:r>
          </a:p>
        </p:txBody>
      </p:sp>
      <p:sp>
        <p:nvSpPr>
          <p:cNvPr id="3" name="Marcador de contenido 2">
            <a:extLst>
              <a:ext uri="{FF2B5EF4-FFF2-40B4-BE49-F238E27FC236}">
                <a16:creationId xmlns:a16="http://schemas.microsoft.com/office/drawing/2014/main" id="{DF90FDC4-1A2B-6D31-FC85-FB53F19B666E}"/>
              </a:ext>
            </a:extLst>
          </p:cNvPr>
          <p:cNvSpPr>
            <a:spLocks noGrp="1"/>
          </p:cNvSpPr>
          <p:nvPr>
            <p:ph idx="1"/>
          </p:nvPr>
        </p:nvSpPr>
        <p:spPr>
          <a:xfrm>
            <a:off x="838200" y="1825624"/>
            <a:ext cx="10515600" cy="4530725"/>
          </a:xfrm>
        </p:spPr>
        <p:txBody>
          <a:bodyPr>
            <a:normAutofit/>
          </a:bodyPr>
          <a:lstStyle/>
          <a:p>
            <a:r>
              <a:rPr lang="es-ES" sz="2600" dirty="0"/>
              <a:t>Es muy recomendable aumentar el valor del parámetro </a:t>
            </a:r>
            <a:r>
              <a:rPr lang="es-ES" sz="2600" b="1" dirty="0" err="1"/>
              <a:t>maintenance_work_men</a:t>
            </a:r>
            <a:r>
              <a:rPr lang="es-ES" sz="2600" b="1" dirty="0"/>
              <a:t> </a:t>
            </a:r>
            <a:r>
              <a:rPr lang="es-ES" sz="2600" dirty="0"/>
              <a:t>para reducir el tiempo de ejecución de tales tareas. Podemos hacer uso del comando </a:t>
            </a:r>
            <a:r>
              <a:rPr lang="es-ES" sz="2600" b="1" dirty="0"/>
              <a:t>SET</a:t>
            </a:r>
            <a:r>
              <a:rPr lang="es-ES" sz="2600" dirty="0"/>
              <a:t> para modificar el parámetro en la </a:t>
            </a:r>
            <a:r>
              <a:rPr lang="es-ES" sz="2600" b="1" i="1" dirty="0"/>
              <a:t>sesión actual</a:t>
            </a:r>
            <a:r>
              <a:rPr lang="es-ES" sz="2600" dirty="0"/>
              <a:t>. </a:t>
            </a:r>
          </a:p>
          <a:p>
            <a:pPr lvl="1"/>
            <a:r>
              <a:rPr lang="es-ES" sz="2200" dirty="0"/>
              <a:t>Una vez que se terminen de ejecutar todos los comandos hay que volver a poner el valor predeterminado del parámetro.</a:t>
            </a:r>
          </a:p>
          <a:p>
            <a:endParaRPr lang="es-ES" sz="2600" dirty="0"/>
          </a:p>
          <a:p>
            <a:r>
              <a:rPr lang="es-ES" sz="2600" dirty="0"/>
              <a:t>Podemos consultarlo con:</a:t>
            </a:r>
          </a:p>
          <a:p>
            <a:pPr lvl="1"/>
            <a:r>
              <a:rPr lang="es-ES" sz="2200" b="1" dirty="0"/>
              <a:t>show</a:t>
            </a:r>
            <a:r>
              <a:rPr lang="es-ES" sz="2200" dirty="0"/>
              <a:t> </a:t>
            </a:r>
            <a:r>
              <a:rPr lang="es-ES" sz="2200" b="1" dirty="0" err="1"/>
              <a:t>maintenance_work_men</a:t>
            </a:r>
            <a:r>
              <a:rPr lang="es-ES" sz="2200" b="1" dirty="0"/>
              <a:t> </a:t>
            </a:r>
          </a:p>
          <a:p>
            <a:r>
              <a:rPr lang="es-ES" sz="2600" dirty="0"/>
              <a:t>Y modificarlo con:</a:t>
            </a:r>
          </a:p>
          <a:p>
            <a:pPr lvl="1"/>
            <a:r>
              <a:rPr lang="es-ES" sz="2200" b="1" dirty="0"/>
              <a:t>Set </a:t>
            </a:r>
            <a:r>
              <a:rPr lang="es-ES" sz="2200" b="1" dirty="0" err="1"/>
              <a:t>maintenance_work_men</a:t>
            </a:r>
            <a:r>
              <a:rPr lang="es-ES" sz="2200" b="1" dirty="0"/>
              <a:t>  </a:t>
            </a:r>
            <a:r>
              <a:rPr lang="es-ES" sz="2200" b="1" dirty="0" err="1"/>
              <a:t>to</a:t>
            </a:r>
            <a:r>
              <a:rPr lang="es-ES" sz="2200" b="1" dirty="0"/>
              <a:t> ‘128 MB’;</a:t>
            </a:r>
            <a:endParaRPr lang="es-ES" sz="2200" dirty="0"/>
          </a:p>
          <a:p>
            <a:endParaRPr lang="es-ES" sz="2600" dirty="0"/>
          </a:p>
        </p:txBody>
      </p:sp>
      <p:sp>
        <p:nvSpPr>
          <p:cNvPr id="4" name="Marcador de número de diapositiva 3">
            <a:extLst>
              <a:ext uri="{FF2B5EF4-FFF2-40B4-BE49-F238E27FC236}">
                <a16:creationId xmlns:a16="http://schemas.microsoft.com/office/drawing/2014/main" id="{A2E8FBB4-34C6-21D1-0F95-CABC37E478C9}"/>
              </a:ext>
            </a:extLst>
          </p:cNvPr>
          <p:cNvSpPr>
            <a:spLocks noGrp="1"/>
          </p:cNvSpPr>
          <p:nvPr>
            <p:ph type="sldNum" sz="quarter" idx="12"/>
          </p:nvPr>
        </p:nvSpPr>
        <p:spPr/>
        <p:txBody>
          <a:bodyPr/>
          <a:lstStyle/>
          <a:p>
            <a:fld id="{4E82A7BD-1FAC-40A1-8EE1-5428CFC16B79}" type="slidenum">
              <a:rPr lang="es-ES" smtClean="0"/>
              <a:t>5</a:t>
            </a:fld>
            <a:endParaRPr lang="es-ES"/>
          </a:p>
        </p:txBody>
      </p:sp>
    </p:spTree>
    <p:extLst>
      <p:ext uri="{BB962C8B-B14F-4D97-AF65-F5344CB8AC3E}">
        <p14:creationId xmlns:p14="http://schemas.microsoft.com/office/powerpoint/2010/main" val="200720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7EE8E-8092-56DF-07B1-C156580196ED}"/>
              </a:ext>
            </a:extLst>
          </p:cNvPr>
          <p:cNvSpPr>
            <a:spLocks noGrp="1"/>
          </p:cNvSpPr>
          <p:nvPr>
            <p:ph type="title"/>
          </p:nvPr>
        </p:nvSpPr>
        <p:spPr/>
        <p:txBody>
          <a:bodyPr/>
          <a:lstStyle/>
          <a:p>
            <a:r>
              <a:rPr lang="es-ES" dirty="0"/>
              <a:t>Consideraciones</a:t>
            </a:r>
          </a:p>
        </p:txBody>
      </p:sp>
      <p:sp>
        <p:nvSpPr>
          <p:cNvPr id="3" name="Marcador de contenido 2">
            <a:extLst>
              <a:ext uri="{FF2B5EF4-FFF2-40B4-BE49-F238E27FC236}">
                <a16:creationId xmlns:a16="http://schemas.microsoft.com/office/drawing/2014/main" id="{16C6BB64-36B8-E678-49F2-6705F3A86682}"/>
              </a:ext>
            </a:extLst>
          </p:cNvPr>
          <p:cNvSpPr>
            <a:spLocks noGrp="1"/>
          </p:cNvSpPr>
          <p:nvPr>
            <p:ph idx="1"/>
          </p:nvPr>
        </p:nvSpPr>
        <p:spPr/>
        <p:txBody>
          <a:bodyPr/>
          <a:lstStyle/>
          <a:p>
            <a:r>
              <a:rPr lang="es-ES" sz="2600" dirty="0"/>
              <a:t>El comando </a:t>
            </a:r>
            <a:r>
              <a:rPr lang="es-ES" sz="2600" b="1" dirty="0"/>
              <a:t>VACUUM ANALYZE </a:t>
            </a:r>
            <a:r>
              <a:rPr lang="es-ES" sz="2600" dirty="0"/>
              <a:t>es relativamente rápido y no bloquea las tablas que está limpiando. </a:t>
            </a:r>
          </a:p>
          <a:p>
            <a:endParaRPr lang="es-ES" sz="2600" dirty="0"/>
          </a:p>
          <a:p>
            <a:r>
              <a:rPr lang="es-ES" sz="2600" dirty="0"/>
              <a:t>Por lo contrario, el comando </a:t>
            </a:r>
            <a:r>
              <a:rPr lang="es-ES" sz="2600" b="1" dirty="0"/>
              <a:t>VACUUM FULL</a:t>
            </a:r>
            <a:r>
              <a:rPr lang="es-ES" sz="2600" dirty="0"/>
              <a:t>, es mucho más lento y bloquea la tabla que está reconstruyendo para recuperar el espacio ocupado.</a:t>
            </a:r>
          </a:p>
        </p:txBody>
      </p:sp>
      <p:sp>
        <p:nvSpPr>
          <p:cNvPr id="4" name="Marcador de número de diapositiva 3">
            <a:extLst>
              <a:ext uri="{FF2B5EF4-FFF2-40B4-BE49-F238E27FC236}">
                <a16:creationId xmlns:a16="http://schemas.microsoft.com/office/drawing/2014/main" id="{BD7EA44C-7EA7-5812-1413-D21DC153C70D}"/>
              </a:ext>
            </a:extLst>
          </p:cNvPr>
          <p:cNvSpPr>
            <a:spLocks noGrp="1"/>
          </p:cNvSpPr>
          <p:nvPr>
            <p:ph type="sldNum" sz="quarter" idx="12"/>
          </p:nvPr>
        </p:nvSpPr>
        <p:spPr/>
        <p:txBody>
          <a:bodyPr/>
          <a:lstStyle/>
          <a:p>
            <a:fld id="{4E82A7BD-1FAC-40A1-8EE1-5428CFC16B79}" type="slidenum">
              <a:rPr lang="es-ES" smtClean="0"/>
              <a:t>6</a:t>
            </a:fld>
            <a:endParaRPr lang="es-ES"/>
          </a:p>
        </p:txBody>
      </p:sp>
    </p:spTree>
    <p:extLst>
      <p:ext uri="{BB962C8B-B14F-4D97-AF65-F5344CB8AC3E}">
        <p14:creationId xmlns:p14="http://schemas.microsoft.com/office/powerpoint/2010/main" val="286814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6BE79-343C-5B49-C5F0-9A12D621F145}"/>
              </a:ext>
            </a:extLst>
          </p:cNvPr>
          <p:cNvSpPr>
            <a:spLocks noGrp="1"/>
          </p:cNvSpPr>
          <p:nvPr>
            <p:ph type="title"/>
          </p:nvPr>
        </p:nvSpPr>
        <p:spPr>
          <a:xfrm>
            <a:off x="838200" y="365126"/>
            <a:ext cx="10515600" cy="809096"/>
          </a:xfrm>
        </p:spPr>
        <p:txBody>
          <a:bodyPr/>
          <a:lstStyle/>
          <a:p>
            <a:r>
              <a:rPr lang="es-ES" dirty="0"/>
              <a:t>Mantenimiento 1 de 3</a:t>
            </a:r>
          </a:p>
        </p:txBody>
      </p:sp>
      <p:sp>
        <p:nvSpPr>
          <p:cNvPr id="3" name="Marcador de contenido 2">
            <a:extLst>
              <a:ext uri="{FF2B5EF4-FFF2-40B4-BE49-F238E27FC236}">
                <a16:creationId xmlns:a16="http://schemas.microsoft.com/office/drawing/2014/main" id="{2D337CBC-C678-7522-4C6F-794D23E312BF}"/>
              </a:ext>
            </a:extLst>
          </p:cNvPr>
          <p:cNvSpPr>
            <a:spLocks noGrp="1"/>
          </p:cNvSpPr>
          <p:nvPr>
            <p:ph idx="1"/>
          </p:nvPr>
        </p:nvSpPr>
        <p:spPr>
          <a:xfrm>
            <a:off x="6862233" y="1353607"/>
            <a:ext cx="4889500" cy="5367867"/>
          </a:xfrm>
        </p:spPr>
        <p:txBody>
          <a:bodyPr>
            <a:normAutofit fontScale="62500" lnSpcReduction="20000"/>
          </a:bodyPr>
          <a:lstStyle/>
          <a:p>
            <a:r>
              <a:rPr lang="es-ES" b="1" dirty="0"/>
              <a:t>VACUUM</a:t>
            </a:r>
            <a:r>
              <a:rPr lang="es-ES" dirty="0"/>
              <a:t> escanea la BD o tabla seleccionada para recuperar el almacenamiento utilizado por las filas muertas (aquellas que se marcaron como borradas en las operaciones de borrado).</a:t>
            </a:r>
          </a:p>
          <a:p>
            <a:endParaRPr lang="es-ES" dirty="0"/>
          </a:p>
          <a:p>
            <a:r>
              <a:rPr lang="es-ES" b="1" dirty="0"/>
              <a:t>FULL</a:t>
            </a:r>
            <a:r>
              <a:rPr lang="es-ES" dirty="0"/>
              <a:t> para compactar tablas escribiendo una versión completamente nueva del archivo de tabla sin filas muertas.</a:t>
            </a:r>
          </a:p>
          <a:p>
            <a:endParaRPr lang="es-ES" dirty="0"/>
          </a:p>
          <a:p>
            <a:r>
              <a:rPr lang="es-ES" dirty="0"/>
              <a:t> </a:t>
            </a:r>
            <a:r>
              <a:rPr lang="es-ES" b="1" dirty="0"/>
              <a:t>FREEZE</a:t>
            </a:r>
            <a:r>
              <a:rPr lang="es-ES" dirty="0"/>
              <a:t> a la posición Sí para congelar los datos de una tabla cuando ya no tenga más actualizaciones.</a:t>
            </a:r>
          </a:p>
          <a:p>
            <a:endParaRPr lang="es-ES" dirty="0"/>
          </a:p>
          <a:p>
            <a:r>
              <a:rPr lang="es-ES" dirty="0"/>
              <a:t> </a:t>
            </a:r>
            <a:r>
              <a:rPr lang="es-ES" b="1" dirty="0"/>
              <a:t>ANALYZE</a:t>
            </a:r>
            <a:r>
              <a:rPr lang="es-ES" dirty="0"/>
              <a:t> Sí para emitir comandos ANALIZAR siempre que el contenido de una tabla haya cambiado lo suficiente.</a:t>
            </a:r>
          </a:p>
          <a:p>
            <a:endParaRPr lang="es-ES" dirty="0"/>
          </a:p>
          <a:p>
            <a:r>
              <a:rPr lang="es-ES" b="1" dirty="0"/>
              <a:t> DISABLED PAGE SKIPPING </a:t>
            </a:r>
            <a:r>
              <a:rPr lang="es-ES" dirty="0"/>
              <a:t>a la posición Sí para desactivar todo comportamiento de salto de página.</a:t>
            </a:r>
          </a:p>
        </p:txBody>
      </p:sp>
      <p:sp>
        <p:nvSpPr>
          <p:cNvPr id="4" name="Marcador de número de diapositiva 3">
            <a:extLst>
              <a:ext uri="{FF2B5EF4-FFF2-40B4-BE49-F238E27FC236}">
                <a16:creationId xmlns:a16="http://schemas.microsoft.com/office/drawing/2014/main" id="{3C56F7F6-EDF5-3028-200D-46B732D9E1DB}"/>
              </a:ext>
            </a:extLst>
          </p:cNvPr>
          <p:cNvSpPr>
            <a:spLocks noGrp="1"/>
          </p:cNvSpPr>
          <p:nvPr>
            <p:ph type="sldNum" sz="quarter" idx="12"/>
          </p:nvPr>
        </p:nvSpPr>
        <p:spPr/>
        <p:txBody>
          <a:bodyPr/>
          <a:lstStyle/>
          <a:p>
            <a:fld id="{4E82A7BD-1FAC-40A1-8EE1-5428CFC16B79}" type="slidenum">
              <a:rPr lang="es-ES" smtClean="0"/>
              <a:t>7</a:t>
            </a:fld>
            <a:endParaRPr lang="es-ES"/>
          </a:p>
        </p:txBody>
      </p:sp>
      <p:pic>
        <p:nvPicPr>
          <p:cNvPr id="1026" name="Picture 2" descr="Maintenance dialog">
            <a:extLst>
              <a:ext uri="{FF2B5EF4-FFF2-40B4-BE49-F238E27FC236}">
                <a16:creationId xmlns:a16="http://schemas.microsoft.com/office/drawing/2014/main" id="{A22808E3-6DC4-DDD9-3008-2C110936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21" y="1353608"/>
            <a:ext cx="5540583" cy="536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5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6BE79-343C-5B49-C5F0-9A12D621F145}"/>
              </a:ext>
            </a:extLst>
          </p:cNvPr>
          <p:cNvSpPr>
            <a:spLocks noGrp="1"/>
          </p:cNvSpPr>
          <p:nvPr>
            <p:ph type="title"/>
          </p:nvPr>
        </p:nvSpPr>
        <p:spPr>
          <a:xfrm>
            <a:off x="838200" y="365126"/>
            <a:ext cx="10515600" cy="809096"/>
          </a:xfrm>
        </p:spPr>
        <p:txBody>
          <a:bodyPr/>
          <a:lstStyle/>
          <a:p>
            <a:r>
              <a:rPr lang="es-ES" dirty="0"/>
              <a:t>Mantenimiento 2 de 3</a:t>
            </a:r>
          </a:p>
        </p:txBody>
      </p:sp>
      <p:sp>
        <p:nvSpPr>
          <p:cNvPr id="3" name="Marcador de contenido 2">
            <a:extLst>
              <a:ext uri="{FF2B5EF4-FFF2-40B4-BE49-F238E27FC236}">
                <a16:creationId xmlns:a16="http://schemas.microsoft.com/office/drawing/2014/main" id="{2D337CBC-C678-7522-4C6F-794D23E312BF}"/>
              </a:ext>
            </a:extLst>
          </p:cNvPr>
          <p:cNvSpPr>
            <a:spLocks noGrp="1"/>
          </p:cNvSpPr>
          <p:nvPr>
            <p:ph idx="1"/>
          </p:nvPr>
        </p:nvSpPr>
        <p:spPr>
          <a:xfrm>
            <a:off x="6862233" y="465667"/>
            <a:ext cx="4889500" cy="6255807"/>
          </a:xfrm>
        </p:spPr>
        <p:txBody>
          <a:bodyPr>
            <a:normAutofit fontScale="55000" lnSpcReduction="20000"/>
          </a:bodyPr>
          <a:lstStyle/>
          <a:p>
            <a:pPr algn="l">
              <a:buFont typeface="Arial" panose="020B0604020202020204" pitchFamily="34" charset="0"/>
              <a:buChar char="•"/>
            </a:pPr>
            <a:r>
              <a:rPr lang="es-ES" b="1" i="0" dirty="0">
                <a:solidFill>
                  <a:srgbClr val="212529"/>
                </a:solidFill>
                <a:effectLst/>
                <a:latin typeface="-apple-system"/>
              </a:rPr>
              <a:t>SKIP LOCKED </a:t>
            </a:r>
            <a:r>
              <a:rPr lang="es-ES" b="0" i="0" dirty="0">
                <a:solidFill>
                  <a:srgbClr val="212529"/>
                </a:solidFill>
                <a:effectLst/>
                <a:latin typeface="-apple-system"/>
              </a:rPr>
              <a:t>para especificar que VACUUM no debe esperar a que se liberen los bloqueos conflictivos al comenzar a trabajar en una relación. </a:t>
            </a:r>
          </a:p>
          <a:p>
            <a:pPr algn="l">
              <a:buFont typeface="Arial" panose="020B0604020202020204" pitchFamily="34" charset="0"/>
              <a:buChar char="•"/>
            </a:pPr>
            <a:endParaRPr lang="es-ES" b="1" i="1" dirty="0">
              <a:solidFill>
                <a:srgbClr val="212529"/>
              </a:solidFill>
              <a:effectLst/>
              <a:latin typeface="-apple-system"/>
            </a:endParaRPr>
          </a:p>
          <a:p>
            <a:pPr algn="l">
              <a:buFont typeface="Arial" panose="020B0604020202020204" pitchFamily="34" charset="0"/>
              <a:buChar char="•"/>
            </a:pPr>
            <a:r>
              <a:rPr lang="es-ES" b="1" i="1" dirty="0">
                <a:solidFill>
                  <a:srgbClr val="212529"/>
                </a:solidFill>
                <a:effectLst/>
                <a:latin typeface="-apple-system"/>
              </a:rPr>
              <a:t>TRUNCATE</a:t>
            </a:r>
            <a:r>
              <a:rPr lang="es-ES" b="0" i="0" dirty="0">
                <a:solidFill>
                  <a:srgbClr val="212529"/>
                </a:solidFill>
                <a:effectLst/>
                <a:latin typeface="-apple-system"/>
              </a:rPr>
              <a:t> para especificar que VACUUM debe intentar truncar las páginas vacías al final de la tabla y permitir que el espacio en disco para las páginas truncadas se devuelva al sistema operativo. </a:t>
            </a:r>
          </a:p>
          <a:p>
            <a:pPr algn="l">
              <a:buFont typeface="Arial" panose="020B0604020202020204" pitchFamily="34" charset="0"/>
              <a:buChar char="•"/>
            </a:pPr>
            <a:endParaRPr lang="es-ES" b="0" i="0" dirty="0">
              <a:solidFill>
                <a:srgbClr val="212529"/>
              </a:solidFill>
              <a:effectLst/>
              <a:latin typeface="-apple-system"/>
            </a:endParaRPr>
          </a:p>
          <a:p>
            <a:pPr algn="l">
              <a:buFont typeface="Arial" panose="020B0604020202020204" pitchFamily="34" charset="0"/>
              <a:buChar char="•"/>
            </a:pPr>
            <a:r>
              <a:rPr lang="es-ES" b="1" i="1" dirty="0">
                <a:solidFill>
                  <a:srgbClr val="212529"/>
                </a:solidFill>
                <a:effectLst/>
                <a:latin typeface="-apple-system"/>
              </a:rPr>
              <a:t>PROCESS TOAST</a:t>
            </a:r>
            <a:r>
              <a:rPr lang="es-ES" b="1" i="0" dirty="0">
                <a:solidFill>
                  <a:srgbClr val="212529"/>
                </a:solidFill>
                <a:effectLst/>
                <a:latin typeface="-apple-system"/>
              </a:rPr>
              <a:t> </a:t>
            </a:r>
            <a:r>
              <a:rPr lang="es-ES" b="0" i="0" dirty="0">
                <a:solidFill>
                  <a:srgbClr val="212529"/>
                </a:solidFill>
                <a:effectLst/>
                <a:latin typeface="-apple-system"/>
              </a:rPr>
              <a:t>para especificar que VACUUM debe intentar procesar la tabla TOAST correspondiente para cada relación, si existe alguna. </a:t>
            </a:r>
          </a:p>
          <a:p>
            <a:pPr lvl="1"/>
            <a:r>
              <a:rPr lang="es-ES" b="0" i="0" dirty="0">
                <a:solidFill>
                  <a:srgbClr val="212529"/>
                </a:solidFill>
                <a:effectLst/>
                <a:latin typeface="-apple-system"/>
              </a:rPr>
              <a:t>(TOAST se refiere a la técnica de almacenamiento de att. De gran tamaño, que no caben en una página de 8 kb. </a:t>
            </a:r>
            <a:r>
              <a:rPr lang="es-ES" b="0" i="0" dirty="0">
                <a:solidFill>
                  <a:srgbClr val="212529"/>
                </a:solidFill>
                <a:effectLst/>
                <a:latin typeface="-apple-system"/>
                <a:sym typeface="Wingdings" panose="05000000000000000000" pitchFamily="2" charset="2"/>
              </a:rPr>
              <a:t> se comprimen)</a:t>
            </a:r>
          </a:p>
          <a:p>
            <a:pPr lvl="1"/>
            <a:r>
              <a:rPr lang="es-ES" b="0" i="0" dirty="0">
                <a:solidFill>
                  <a:srgbClr val="212529"/>
                </a:solidFill>
                <a:effectLst/>
                <a:latin typeface="-apple-system"/>
                <a:hlinkClick r:id="rId2"/>
              </a:rPr>
              <a:t>https://hackernoon.com/es/postgres-toast-comprension-del-mecanismo-de-compresion-de-datos-y-sus-limitaciones</a:t>
            </a:r>
            <a:endParaRPr lang="es-ES" b="0" i="0" dirty="0">
              <a:solidFill>
                <a:srgbClr val="212529"/>
              </a:solidFill>
              <a:effectLst/>
              <a:latin typeface="-apple-system"/>
            </a:endParaRPr>
          </a:p>
          <a:p>
            <a:pPr algn="l">
              <a:buFont typeface="Arial" panose="020B0604020202020204" pitchFamily="34" charset="0"/>
              <a:buChar char="•"/>
            </a:pPr>
            <a:endParaRPr lang="es-ES" b="0" i="1" dirty="0">
              <a:solidFill>
                <a:srgbClr val="212529"/>
              </a:solidFill>
              <a:effectLst/>
              <a:latin typeface="-apple-system"/>
            </a:endParaRPr>
          </a:p>
          <a:p>
            <a:pPr algn="l">
              <a:buFont typeface="Arial" panose="020B0604020202020204" pitchFamily="34" charset="0"/>
              <a:buChar char="•"/>
            </a:pPr>
            <a:r>
              <a:rPr lang="es-ES" b="1" i="1" dirty="0">
                <a:solidFill>
                  <a:srgbClr val="212529"/>
                </a:solidFill>
                <a:effectLst/>
                <a:latin typeface="-apple-system"/>
              </a:rPr>
              <a:t>PROCESS MAIN</a:t>
            </a:r>
            <a:r>
              <a:rPr lang="es-ES" b="1" i="0" dirty="0">
                <a:solidFill>
                  <a:srgbClr val="212529"/>
                </a:solidFill>
                <a:effectLst/>
                <a:latin typeface="-apple-system"/>
              </a:rPr>
              <a:t> </a:t>
            </a:r>
            <a:r>
              <a:rPr lang="es-ES" b="0" i="0" dirty="0">
                <a:solidFill>
                  <a:srgbClr val="212529"/>
                </a:solidFill>
                <a:effectLst/>
                <a:latin typeface="-apple-system"/>
              </a:rPr>
              <a:t>para especificar que VACUUM debe intentar procesar la relación principal. </a:t>
            </a:r>
          </a:p>
          <a:p>
            <a:pPr algn="l">
              <a:buFont typeface="Arial" panose="020B0604020202020204" pitchFamily="34" charset="0"/>
              <a:buChar char="•"/>
            </a:pPr>
            <a:endParaRPr lang="es-ES" b="0" i="0" dirty="0">
              <a:solidFill>
                <a:srgbClr val="212529"/>
              </a:solidFill>
              <a:effectLst/>
              <a:latin typeface="-apple-system"/>
            </a:endParaRPr>
          </a:p>
          <a:p>
            <a:pPr algn="l">
              <a:buFont typeface="Arial" panose="020B0604020202020204" pitchFamily="34" charset="0"/>
              <a:buChar char="•"/>
            </a:pPr>
            <a:r>
              <a:rPr lang="es-ES" b="1" i="1" dirty="0">
                <a:solidFill>
                  <a:srgbClr val="212529"/>
                </a:solidFill>
                <a:effectLst/>
                <a:latin typeface="-apple-system"/>
              </a:rPr>
              <a:t>SKIP DATABASE STATS</a:t>
            </a:r>
            <a:r>
              <a:rPr lang="es-ES" b="1" i="0" dirty="0">
                <a:solidFill>
                  <a:srgbClr val="212529"/>
                </a:solidFill>
                <a:effectLst/>
                <a:latin typeface="-apple-system"/>
              </a:rPr>
              <a:t> </a:t>
            </a:r>
            <a:r>
              <a:rPr lang="es-ES" b="0" i="0" dirty="0">
                <a:solidFill>
                  <a:srgbClr val="212529"/>
                </a:solidFill>
                <a:effectLst/>
                <a:latin typeface="-apple-system"/>
              </a:rPr>
              <a:t>para especificar que VACUUM debe omitir la actualización de las estadísticas de toda la base de datos sobre los </a:t>
            </a:r>
            <a:r>
              <a:rPr lang="es-ES" b="0" i="0" dirty="0" err="1">
                <a:solidFill>
                  <a:srgbClr val="212529"/>
                </a:solidFill>
                <a:effectLst/>
                <a:latin typeface="-apple-system"/>
              </a:rPr>
              <a:t>XIDs</a:t>
            </a:r>
            <a:r>
              <a:rPr lang="es-ES" b="0" i="0" dirty="0">
                <a:solidFill>
                  <a:srgbClr val="212529"/>
                </a:solidFill>
                <a:effectLst/>
                <a:latin typeface="-apple-system"/>
              </a:rPr>
              <a:t> no congelados más antiguos. </a:t>
            </a:r>
          </a:p>
          <a:p>
            <a:endParaRPr lang="es-ES" dirty="0"/>
          </a:p>
        </p:txBody>
      </p:sp>
      <p:sp>
        <p:nvSpPr>
          <p:cNvPr id="4" name="Marcador de número de diapositiva 3">
            <a:extLst>
              <a:ext uri="{FF2B5EF4-FFF2-40B4-BE49-F238E27FC236}">
                <a16:creationId xmlns:a16="http://schemas.microsoft.com/office/drawing/2014/main" id="{3C56F7F6-EDF5-3028-200D-46B732D9E1DB}"/>
              </a:ext>
            </a:extLst>
          </p:cNvPr>
          <p:cNvSpPr>
            <a:spLocks noGrp="1"/>
          </p:cNvSpPr>
          <p:nvPr>
            <p:ph type="sldNum" sz="quarter" idx="12"/>
          </p:nvPr>
        </p:nvSpPr>
        <p:spPr/>
        <p:txBody>
          <a:bodyPr/>
          <a:lstStyle/>
          <a:p>
            <a:fld id="{4E82A7BD-1FAC-40A1-8EE1-5428CFC16B79}" type="slidenum">
              <a:rPr lang="es-ES" smtClean="0"/>
              <a:t>8</a:t>
            </a:fld>
            <a:endParaRPr lang="es-ES"/>
          </a:p>
        </p:txBody>
      </p:sp>
      <p:pic>
        <p:nvPicPr>
          <p:cNvPr id="1026" name="Picture 2" descr="Maintenance dialog">
            <a:extLst>
              <a:ext uri="{FF2B5EF4-FFF2-40B4-BE49-F238E27FC236}">
                <a16:creationId xmlns:a16="http://schemas.microsoft.com/office/drawing/2014/main" id="{A22808E3-6DC4-DDD9-3008-2C110936F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021" y="1353608"/>
            <a:ext cx="5540583" cy="536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9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6BE79-343C-5B49-C5F0-9A12D621F145}"/>
              </a:ext>
            </a:extLst>
          </p:cNvPr>
          <p:cNvSpPr>
            <a:spLocks noGrp="1"/>
          </p:cNvSpPr>
          <p:nvPr>
            <p:ph type="title"/>
          </p:nvPr>
        </p:nvSpPr>
        <p:spPr>
          <a:xfrm>
            <a:off x="838200" y="365126"/>
            <a:ext cx="10515600" cy="809096"/>
          </a:xfrm>
        </p:spPr>
        <p:txBody>
          <a:bodyPr/>
          <a:lstStyle/>
          <a:p>
            <a:r>
              <a:rPr lang="es-ES" dirty="0"/>
              <a:t>Mantenimiento 3 de 3</a:t>
            </a:r>
          </a:p>
        </p:txBody>
      </p:sp>
      <p:sp>
        <p:nvSpPr>
          <p:cNvPr id="3" name="Marcador de contenido 2">
            <a:extLst>
              <a:ext uri="{FF2B5EF4-FFF2-40B4-BE49-F238E27FC236}">
                <a16:creationId xmlns:a16="http://schemas.microsoft.com/office/drawing/2014/main" id="{2D337CBC-C678-7522-4C6F-794D23E312BF}"/>
              </a:ext>
            </a:extLst>
          </p:cNvPr>
          <p:cNvSpPr>
            <a:spLocks noGrp="1"/>
          </p:cNvSpPr>
          <p:nvPr>
            <p:ph idx="1"/>
          </p:nvPr>
        </p:nvSpPr>
        <p:spPr>
          <a:xfrm>
            <a:off x="6862233" y="365127"/>
            <a:ext cx="4889500" cy="6356348"/>
          </a:xfrm>
        </p:spPr>
        <p:txBody>
          <a:bodyPr>
            <a:normAutofit fontScale="70000" lnSpcReduction="20000"/>
          </a:bodyPr>
          <a:lstStyle/>
          <a:p>
            <a:r>
              <a:rPr lang="es-ES" b="1" dirty="0"/>
              <a:t>ONLY DATABASE STATS </a:t>
            </a:r>
            <a:r>
              <a:rPr lang="es-ES" dirty="0"/>
              <a:t>para especificar que VACUUM no debe hacer nada excepto actualizar las estadísticas de toda la base de datos sobre los XID no congelados más antiguos. </a:t>
            </a:r>
          </a:p>
          <a:p>
            <a:endParaRPr lang="es-ES" dirty="0"/>
          </a:p>
          <a:p>
            <a:r>
              <a:rPr lang="es-ES" b="1" dirty="0"/>
              <a:t>INDEX CLEANUP </a:t>
            </a:r>
            <a:r>
              <a:rPr lang="es-ES" dirty="0"/>
              <a:t>para forzar a VACUUM a procesar índices cuando hay más de cero tuplas muertas (ON | OFF | AUTO)</a:t>
            </a:r>
          </a:p>
          <a:p>
            <a:endParaRPr lang="es-ES" dirty="0"/>
          </a:p>
          <a:p>
            <a:r>
              <a:rPr lang="es-ES" b="1" dirty="0"/>
              <a:t>PARALLEL</a:t>
            </a:r>
            <a:r>
              <a:rPr lang="es-ES" dirty="0"/>
              <a:t> para especificar las fases de vacío de índice y limpieza de índice de VACUUM en paralelo utilizando trabajadores en segundo plano de números enteros. </a:t>
            </a:r>
          </a:p>
          <a:p>
            <a:endParaRPr lang="es-ES" dirty="0"/>
          </a:p>
          <a:p>
            <a:r>
              <a:rPr lang="es-ES" b="1" dirty="0"/>
              <a:t>BUFFER USAGE LIMIT </a:t>
            </a:r>
            <a:r>
              <a:rPr lang="es-ES" dirty="0"/>
              <a:t>para especificar el tamaño del búfer circular de la estrategia de acceso al búfer para VACUUM. Este tamaño se utiliza para calcular la cantidad de buffers compartidos que se reutilizarán como parte de esta estrategia. </a:t>
            </a:r>
          </a:p>
        </p:txBody>
      </p:sp>
      <p:sp>
        <p:nvSpPr>
          <p:cNvPr id="4" name="Marcador de número de diapositiva 3">
            <a:extLst>
              <a:ext uri="{FF2B5EF4-FFF2-40B4-BE49-F238E27FC236}">
                <a16:creationId xmlns:a16="http://schemas.microsoft.com/office/drawing/2014/main" id="{3C56F7F6-EDF5-3028-200D-46B732D9E1DB}"/>
              </a:ext>
            </a:extLst>
          </p:cNvPr>
          <p:cNvSpPr>
            <a:spLocks noGrp="1"/>
          </p:cNvSpPr>
          <p:nvPr>
            <p:ph type="sldNum" sz="quarter" idx="12"/>
          </p:nvPr>
        </p:nvSpPr>
        <p:spPr/>
        <p:txBody>
          <a:bodyPr/>
          <a:lstStyle/>
          <a:p>
            <a:fld id="{4E82A7BD-1FAC-40A1-8EE1-5428CFC16B79}" type="slidenum">
              <a:rPr lang="es-ES" smtClean="0"/>
              <a:t>9</a:t>
            </a:fld>
            <a:endParaRPr lang="es-ES"/>
          </a:p>
        </p:txBody>
      </p:sp>
      <p:pic>
        <p:nvPicPr>
          <p:cNvPr id="1026" name="Picture 2" descr="Maintenance dialog">
            <a:extLst>
              <a:ext uri="{FF2B5EF4-FFF2-40B4-BE49-F238E27FC236}">
                <a16:creationId xmlns:a16="http://schemas.microsoft.com/office/drawing/2014/main" id="{A22808E3-6DC4-DDD9-3008-2C110936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21" y="1353608"/>
            <a:ext cx="5540583" cy="536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84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1056</Words>
  <Application>Microsoft Office PowerPoint</Application>
  <PresentationFormat>Panorámica</PresentationFormat>
  <Paragraphs>95</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-apple-system</vt:lpstr>
      <vt:lpstr>Arial</vt:lpstr>
      <vt:lpstr>Calibri</vt:lpstr>
      <vt:lpstr>Calibri Light</vt:lpstr>
      <vt:lpstr>Tema de Office</vt:lpstr>
      <vt:lpstr>Mantenimiento de la BD</vt:lpstr>
      <vt:lpstr>Mantenimiento</vt:lpstr>
      <vt:lpstr>Comandos</vt:lpstr>
      <vt:lpstr>Tareas de mantenimiento</vt:lpstr>
      <vt:lpstr>Consideraciones</vt:lpstr>
      <vt:lpstr>Consideraciones</vt:lpstr>
      <vt:lpstr>Mantenimiento 1 de 3</vt:lpstr>
      <vt:lpstr>Mantenimiento 2 de 3</vt:lpstr>
      <vt:lpstr>Mantenimiento 3 de 3</vt:lpstr>
      <vt:lpstr>Mantenimiento</vt:lpstr>
      <vt:lpstr>Mantenimiento</vt:lpstr>
      <vt:lpstr>Mantenimiento</vt:lpstr>
      <vt:lpstr>Enlaces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Mantenimiento de la BD</dc:title>
  <dc:creator>Antonio Espín Herranz</dc:creator>
  <cp:lastModifiedBy>Antonio Espín Herranz</cp:lastModifiedBy>
  <cp:revision>24</cp:revision>
  <dcterms:created xsi:type="dcterms:W3CDTF">2023-11-05T10:31:37Z</dcterms:created>
  <dcterms:modified xsi:type="dcterms:W3CDTF">2023-11-07T15:49:03Z</dcterms:modified>
</cp:coreProperties>
</file>