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3" r:id="rId5"/>
    <p:sldId id="258" r:id="rId6"/>
    <p:sldId id="262" r:id="rId7"/>
    <p:sldId id="259" r:id="rId8"/>
    <p:sldId id="264" r:id="rId9"/>
    <p:sldId id="266" r:id="rId10"/>
    <p:sldId id="265" r:id="rId11"/>
    <p:sldId id="271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7" r:id="rId23"/>
    <p:sldId id="261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249E1-AC13-4385-A805-093A01F8DF56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85D83-D5FE-4FB4-9E33-9AA4762749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56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466E-3E10-4A87-25DA-47FEE2D5A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EF8064-E877-E377-BDD7-EABD6ABE9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7B0B-EC40-307E-6CFC-7CEC95CA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9209-B441-48A1-BE25-82057D84203B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DDEB69-D6D3-F27C-00DB-3A770755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6F7B52-CEFA-B9B0-D076-B92207E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C4C12-3028-23E2-FE0B-375CA960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DFB7E5-9805-9721-F1BC-84CE41EB0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25CDA-014C-F251-B886-39672D82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B39F-9016-4BDB-988C-A61A0E0C5049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AE5F9-6A4F-F0F6-5C45-2DC2F02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EC04-4A50-B5FD-5E90-315FE4A4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59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C0F4D5-D182-DF2D-6D06-0B7C597D9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DD7A6-81D3-EC89-D940-33DAC2DEB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5883E4-3F37-F5F4-2E86-32453513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4068F-79EA-4BC1-9DE5-2A8823DD5310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6BB9A-A83E-D71A-9081-8CFFBF7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24B22-B11A-D38F-F0A7-F7E6BE10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90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C4EBC-D040-E383-7442-52FE0B9A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40B39D-52D8-F0D4-49FC-4B673D27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802BA-3F18-5F1A-D549-D3A3E7DA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0534-F892-47E0-9000-5C6F6F3015B7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C4E56-87C7-8E9F-72D4-72D2720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AD653-B548-98E8-53AF-3AA713ED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222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83D9B-FE74-1477-E4E5-EF472CBF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F573C5-D241-1453-0C3A-1972F14F2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BDE20-6351-B918-15C7-CFD1DE3F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2E8C-A62E-433B-A2EE-2C6317A81809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C365E-4345-7405-D3BB-2AB6EFD3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F1BF1F-3942-C86B-1872-B470A07E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48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F022-9391-6643-054F-02A02738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5C27A-0271-55E5-6223-6B224ECD0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552036-2B35-136F-B157-C46DA7C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CC05E8-8F9B-15CD-96FF-2099EA3A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391-D7AE-4F7B-97AF-9A4662DD6534}" type="datetime1">
              <a:rPr lang="es-ES" smtClean="0"/>
              <a:t>09/10/2024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3EFF0-31D1-05FE-46B8-7DF4C3A8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324917-CF43-BCD5-9AAD-EACC7B68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88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23784-32AE-6E85-B6E3-958B40C5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E04A7-37BA-72B2-5273-F1F0B8C69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A77B11-E84B-5492-00D9-D19F6FABC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F8CC10-5AB0-2C06-8B80-E6FC94EA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15E857-ECEC-C505-6EC8-048F55DB7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3E137E-1DE2-C8A2-6BF7-1B2AE1DC2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35C96-02A8-4345-927A-44B61585B150}" type="datetime1">
              <a:rPr lang="es-ES" smtClean="0"/>
              <a:t>09/10/2024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4A1D630-912A-B4E4-FD35-763C6712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7FF500-ADA5-F6B3-9C1C-EF66A8D1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82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05F3-2212-30DF-9687-1B402D76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FDF6A0-FE8F-5014-19E4-9C81A129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0E8D-B35B-4E39-8319-1EE2C2A928E7}" type="datetime1">
              <a:rPr lang="es-ES" smtClean="0"/>
              <a:t>09/10/2024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7E4892-C753-6BBF-0747-90804B3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C6D584-55D6-2C30-4E51-3A15A565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283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33E1D2-7414-7611-128B-32029594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1DDD7-32CF-4CEA-8A9F-C4A6B97AF692}" type="datetime1">
              <a:rPr lang="es-ES" smtClean="0"/>
              <a:t>09/10/2024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E3179A-F2AF-BF85-5B35-C434BD79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930C58-2617-5846-CB5E-AFE57AB1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47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BCB50-A548-DC6C-94C1-C640B1292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E9224-1778-F3F5-752A-A0A7341C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EA8AF-1ABD-98F2-6A25-0448A982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86D53D-8408-00E5-CB1E-563C82BE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492-B74D-4E11-A10C-576ED861F983}" type="datetime1">
              <a:rPr lang="es-ES" smtClean="0"/>
              <a:t>09/10/2024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9650D-9175-18C7-6489-B1197FD0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76C351-ABCB-0E29-7B98-96674A4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30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16D6-B377-788B-E1DA-A981ABD1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344756-B7D0-2C79-D8A8-25B587C2F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0F879E-D1DE-63DD-505D-8FFF81EA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31DB0E-81BC-802F-875B-FE05E524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ED-62FA-4D3F-AFDE-FEA6EC512E7C}" type="datetime1">
              <a:rPr lang="es-ES" smtClean="0"/>
              <a:t>09/10/2024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BBB5BC-E8F8-B840-22B8-315E3090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C6980C-67B1-E6F5-8395-002E1B9D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3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1F1A21-5399-45CC-E76C-25B27356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CF1BA0-7582-40AC-9C48-18632DE4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97FD4C-A006-C838-9003-DD83167DA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A2CF4-E9FC-4C0B-889D-F82A0F1871E4}" type="datetime1">
              <a:rPr lang="es-ES" smtClean="0"/>
              <a:t>09/10/2024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80B8EB-1CBD-633F-E717-A904CDB7D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4AE39-4EA7-FC98-10E6-DECD2FDDF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072C6-46C8-4075-82CD-1CD74AAFA9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68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city-of-bloomington/9eafa188-3bfe-41b8-a518-d942df0503ca" TargetMode="External"/><Relationship Id="rId2" Type="http://schemas.openxmlformats.org/officeDocument/2006/relationships/hyperlink" Target="https://youtu.be/Uu1DjCVRmL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" TargetMode="External"/><Relationship Id="rId2" Type="http://schemas.openxmlformats.org/officeDocument/2006/relationships/hyperlink" Target="https://postgis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mapik.com/analisis-gis/postgis-analisis-espacial-funcion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88E1-836D-244B-1A6C-C50DADF14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9A731-3115-2C57-B263-DBA11085E3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71161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5B6C9-46F6-0C09-3080-7176F749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9125"/>
          </a:xfrm>
        </p:spPr>
        <p:txBody>
          <a:bodyPr/>
          <a:lstStyle/>
          <a:p>
            <a:r>
              <a:rPr lang="es-ES" dirty="0"/>
              <a:t>Funciones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7FC37-57BF-FFE4-4AEA-72AB08B6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422"/>
            <a:ext cx="10515600" cy="5400135"/>
          </a:xfrm>
        </p:spPr>
        <p:txBody>
          <a:bodyPr>
            <a:normAutofit/>
          </a:bodyPr>
          <a:lstStyle/>
          <a:p>
            <a:r>
              <a:rPr lang="es-ES" dirty="0"/>
              <a:t>Tipos de funciones:</a:t>
            </a:r>
          </a:p>
          <a:p>
            <a:pPr lvl="1"/>
            <a:r>
              <a:rPr lang="es-ES" dirty="0"/>
              <a:t>Cálculo de atributos geométricos:</a:t>
            </a:r>
          </a:p>
          <a:p>
            <a:pPr lvl="2"/>
            <a:r>
              <a:rPr lang="es-ES" dirty="0" err="1"/>
              <a:t>ST_Area</a:t>
            </a:r>
            <a:endParaRPr lang="es-ES" dirty="0"/>
          </a:p>
          <a:p>
            <a:pPr lvl="2"/>
            <a:r>
              <a:rPr lang="es-ES" dirty="0" err="1"/>
              <a:t>ST_Perimeter</a:t>
            </a:r>
            <a:endParaRPr lang="es-ES" dirty="0"/>
          </a:p>
          <a:p>
            <a:pPr lvl="2"/>
            <a:r>
              <a:rPr lang="es-ES" dirty="0" err="1"/>
              <a:t>ST_Length</a:t>
            </a:r>
            <a:endParaRPr lang="es-ES" dirty="0"/>
          </a:p>
          <a:p>
            <a:pPr lvl="2"/>
            <a:endParaRPr lang="es-ES" dirty="0"/>
          </a:p>
          <a:p>
            <a:pPr lvl="1"/>
            <a:r>
              <a:rPr lang="es-ES" dirty="0"/>
              <a:t>Construcción de geometrías:</a:t>
            </a:r>
          </a:p>
          <a:p>
            <a:pPr lvl="2"/>
            <a:r>
              <a:rPr lang="es-ES" dirty="0" err="1"/>
              <a:t>St_MakePoint</a:t>
            </a:r>
            <a:endParaRPr lang="es-ES" dirty="0"/>
          </a:p>
          <a:p>
            <a:pPr lvl="2"/>
            <a:r>
              <a:rPr lang="es-ES" dirty="0" err="1"/>
              <a:t>ST_Makeline</a:t>
            </a:r>
            <a:endParaRPr lang="es-ES" dirty="0"/>
          </a:p>
          <a:p>
            <a:pPr lvl="2"/>
            <a:r>
              <a:rPr lang="es-ES" dirty="0" err="1"/>
              <a:t>ST_MakePolygon</a:t>
            </a:r>
            <a:endParaRPr lang="es-ES" dirty="0"/>
          </a:p>
          <a:p>
            <a:pPr lvl="2"/>
            <a:r>
              <a:rPr lang="es-ES" dirty="0" err="1"/>
              <a:t>ST_GeomFromText</a:t>
            </a:r>
            <a:endParaRPr lang="es-ES" dirty="0"/>
          </a:p>
          <a:p>
            <a:pPr lvl="2"/>
            <a:r>
              <a:rPr lang="es-ES" dirty="0" err="1"/>
              <a:t>AddGeometryColumn</a:t>
            </a:r>
            <a:r>
              <a:rPr lang="es-ES" dirty="0"/>
              <a:t> / </a:t>
            </a:r>
            <a:r>
              <a:rPr lang="es-ES" dirty="0" err="1"/>
              <a:t>DropGeometryColumn</a:t>
            </a:r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78F0BF-6EE6-CBFE-89A1-BF4A082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8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8D038-6303-0EC7-9361-C2E8402E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931F0-E3FD-886F-ED67-16AB0258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Tipos de funciones:</a:t>
            </a:r>
          </a:p>
          <a:p>
            <a:pPr lvl="1"/>
            <a:r>
              <a:rPr lang="es-ES" dirty="0"/>
              <a:t>Funciones para el análisis espacial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Funciones booleanas para relaciones entre geometrías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Funciones relativas a sistemas de coordenadas y posición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Verificar geometrías</a:t>
            </a:r>
          </a:p>
          <a:p>
            <a:pPr lvl="2"/>
            <a:r>
              <a:rPr lang="es-ES" dirty="0" err="1"/>
              <a:t>ST_GeometryType</a:t>
            </a:r>
            <a:endParaRPr lang="es-ES" dirty="0"/>
          </a:p>
          <a:p>
            <a:pPr lvl="2"/>
            <a:r>
              <a:rPr lang="es-ES" dirty="0" err="1"/>
              <a:t>ST_IsValid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C17659-EBCD-A59E-3A35-29A40A35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367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58A16-978A-CC53-177F-D8516B0C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para cálculo de atributos geométricos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5671B0-6DCD-095E-EE5A-833805AB8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err="1"/>
              <a:t>ST_Area</a:t>
            </a:r>
            <a:endParaRPr lang="es-ES" b="1" dirty="0"/>
          </a:p>
          <a:p>
            <a:pPr lvl="1"/>
            <a:r>
              <a:rPr lang="es-ES" dirty="0"/>
              <a:t>Devuelve el área de un polígono o </a:t>
            </a:r>
            <a:r>
              <a:rPr lang="es-ES" dirty="0" err="1"/>
              <a:t>multipolígono</a:t>
            </a:r>
            <a:r>
              <a:rPr lang="es-ES" dirty="0"/>
              <a:t>. Hay que pasar la columna que contiene la geometría. Si la geometría no tiene formato de polígono devuelve 0.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st_area</a:t>
            </a:r>
            <a:r>
              <a:rPr lang="es-ES" dirty="0"/>
              <a:t>(</a:t>
            </a:r>
            <a:r>
              <a:rPr lang="es-ES" dirty="0" err="1"/>
              <a:t>geom</a:t>
            </a:r>
            <a:r>
              <a:rPr lang="es-ES" dirty="0"/>
              <a:t>) as área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datos.polígonos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r>
              <a:rPr lang="es-ES" b="1" dirty="0" err="1"/>
              <a:t>ST_Perimeter</a:t>
            </a:r>
            <a:endParaRPr lang="es-ES" b="1" dirty="0"/>
          </a:p>
          <a:p>
            <a:pPr lvl="1"/>
            <a:r>
              <a:rPr lang="es-ES" dirty="0"/>
              <a:t>Como la anterior, pero devolviendo el perímetro. Si la geometría no tiene formato de polígono devuelve 0.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st_perimeter</a:t>
            </a:r>
            <a:r>
              <a:rPr lang="es-ES" dirty="0"/>
              <a:t>(</a:t>
            </a:r>
            <a:r>
              <a:rPr lang="es-ES" dirty="0" err="1"/>
              <a:t>geom</a:t>
            </a:r>
            <a:r>
              <a:rPr lang="es-ES" dirty="0"/>
              <a:t>) as área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datos.polígonos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r>
              <a:rPr lang="es-ES" b="1" dirty="0" err="1"/>
              <a:t>ST_Length</a:t>
            </a:r>
            <a:endParaRPr lang="es-ES" b="1" dirty="0"/>
          </a:p>
          <a:p>
            <a:pPr lvl="1"/>
            <a:r>
              <a:rPr lang="es-ES" dirty="0"/>
              <a:t>Devuelve la longitud bidimensional de una geometría de tipo línea o multilínea. Si la geometría no tiene formato de polígono devuelve 0.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st_length</a:t>
            </a:r>
            <a:r>
              <a:rPr lang="es-ES" dirty="0"/>
              <a:t>(</a:t>
            </a:r>
            <a:r>
              <a:rPr lang="es-ES" dirty="0" err="1"/>
              <a:t>geom</a:t>
            </a:r>
            <a:r>
              <a:rPr lang="es-ES" dirty="0"/>
              <a:t>) as longitud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datos.polígonos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E96BEB-6F71-FB43-F8D0-AF0F0253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2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AB131-89E9-09E6-45F7-3924F131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para la construcción de geometrías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256EB-5749-46D0-0686-7762FE1D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St_makepoint</a:t>
            </a:r>
            <a:r>
              <a:rPr lang="es-ES" dirty="0"/>
              <a:t>(x, y): </a:t>
            </a:r>
          </a:p>
          <a:p>
            <a:pPr lvl="1"/>
            <a:r>
              <a:rPr lang="es-ES" dirty="0"/>
              <a:t>Crea una geometría de tipo punto</a:t>
            </a:r>
          </a:p>
          <a:p>
            <a:pPr lvl="1"/>
            <a:r>
              <a:rPr lang="es-ES" dirty="0"/>
              <a:t>X </a:t>
            </a:r>
            <a:r>
              <a:rPr lang="es-ES" dirty="0">
                <a:sym typeface="Wingdings" panose="05000000000000000000" pitchFamily="2" charset="2"/>
              </a:rPr>
              <a:t> longitud, y  latitud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Crea un punto de 2, 3, 4 dimensiones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ym typeface="Wingdings" panose="05000000000000000000" pitchFamily="2" charset="2"/>
              </a:rPr>
              <a:t>St_makeline</a:t>
            </a: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s-ES" dirty="0" err="1">
                <a:sym typeface="Wingdings" panose="05000000000000000000" pitchFamily="2" charset="2"/>
              </a:rPr>
              <a:t>geom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Crea una geometría de tipo línea.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Se puede crear a partir de un array de puntos.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ST_MakeLine</a:t>
            </a:r>
            <a:r>
              <a:rPr lang="en-US" dirty="0"/>
              <a:t>(    ARRAY[        </a:t>
            </a:r>
            <a:r>
              <a:rPr lang="en-US" dirty="0" err="1"/>
              <a:t>ST_MakePoint</a:t>
            </a:r>
            <a:r>
              <a:rPr lang="en-US" dirty="0"/>
              <a:t>(5,2),         </a:t>
            </a:r>
            <a:r>
              <a:rPr lang="en-US" dirty="0" err="1"/>
              <a:t>ST_MakePoint</a:t>
            </a:r>
            <a:r>
              <a:rPr lang="en-US" dirty="0"/>
              <a:t>(4,5),         </a:t>
            </a:r>
            <a:r>
              <a:rPr lang="en-US" dirty="0" err="1"/>
              <a:t>ST_MakePoint</a:t>
            </a:r>
            <a:r>
              <a:rPr lang="en-US" dirty="0"/>
              <a:t>(8,10)    ]);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36814F-55E2-D80F-8A3A-7AB4CB07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801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1A86D-22E9-472D-9FE3-513DF609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para la construcción de geometrías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432224-8053-FEA4-D36D-43A356C2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St_MakePolygon</a:t>
            </a:r>
            <a:endParaRPr lang="es-ES" b="1" dirty="0"/>
          </a:p>
          <a:p>
            <a:pPr lvl="1"/>
            <a:r>
              <a:rPr lang="es-ES" sz="2800" dirty="0"/>
              <a:t>Permite construir una geometría de tipo polígono en base a una geometría de tipo línea. La geometría lineal debe ser cerrada, es decir, que su nodo inicial y final sean coincidentes.</a:t>
            </a:r>
          </a:p>
          <a:p>
            <a:pPr lvl="1"/>
            <a:r>
              <a:rPr lang="en-US" sz="2800" dirty="0"/>
              <a:t>SELECT </a:t>
            </a:r>
            <a:r>
              <a:rPr lang="en-US" sz="2800" dirty="0" err="1"/>
              <a:t>ST_MakePolygon</a:t>
            </a:r>
            <a:r>
              <a:rPr lang="en-US" sz="2800" dirty="0"/>
              <a:t>(    </a:t>
            </a:r>
            <a:r>
              <a:rPr lang="en-US" sz="2800" dirty="0" err="1"/>
              <a:t>ST_GeomFromText</a:t>
            </a:r>
            <a:r>
              <a:rPr lang="en-US" sz="2800" dirty="0"/>
              <a:t>(        'LINESTRING(10 10, 15 10, 20 15, 10 15, 10 10)'    ));</a:t>
            </a:r>
          </a:p>
          <a:p>
            <a:pPr lvl="1"/>
            <a:endParaRPr lang="en-US" sz="2800" dirty="0"/>
          </a:p>
          <a:p>
            <a:r>
              <a:rPr lang="en-US" sz="3200" b="1" dirty="0" err="1"/>
              <a:t>St_GeomFromText</a:t>
            </a:r>
            <a:endParaRPr lang="en-US" sz="3200" b="1" dirty="0"/>
          </a:p>
          <a:p>
            <a:pPr lvl="1"/>
            <a:r>
              <a:rPr lang="es-ES" sz="2800" dirty="0"/>
              <a:t>Devuelve un objeto geométrico en base a una expresión en formato WKT (</a:t>
            </a:r>
            <a:r>
              <a:rPr lang="es-ES" sz="2800" dirty="0" err="1"/>
              <a:t>Well</a:t>
            </a:r>
            <a:r>
              <a:rPr lang="es-ES" sz="2800" dirty="0"/>
              <a:t> </a:t>
            </a:r>
            <a:r>
              <a:rPr lang="es-ES" sz="2800" dirty="0" err="1"/>
              <a:t>Known</a:t>
            </a:r>
            <a:r>
              <a:rPr lang="es-ES" sz="2800" dirty="0"/>
              <a:t> Text) que lo defina.</a:t>
            </a:r>
          </a:p>
          <a:p>
            <a:pPr lvl="2"/>
            <a:r>
              <a:rPr lang="en-US" sz="2400" dirty="0"/>
              <a:t>SELECT </a:t>
            </a:r>
            <a:r>
              <a:rPr lang="en-US" sz="2400" dirty="0" err="1"/>
              <a:t>ST_GeomFromText</a:t>
            </a:r>
            <a:r>
              <a:rPr lang="en-US" sz="2400" dirty="0"/>
              <a:t>('POINT(20 20)')</a:t>
            </a:r>
          </a:p>
          <a:p>
            <a:pPr lvl="2"/>
            <a:r>
              <a:rPr lang="en-US" sz="2400" dirty="0"/>
              <a:t>SELECT </a:t>
            </a:r>
            <a:r>
              <a:rPr lang="en-US" sz="2400" dirty="0" err="1"/>
              <a:t>ST_GeomFromText</a:t>
            </a:r>
            <a:r>
              <a:rPr lang="en-US" sz="2400" dirty="0"/>
              <a:t>('LINESTRING(-5 10, 10 10, 10 15, 20 40, -10 20)')</a:t>
            </a:r>
          </a:p>
          <a:p>
            <a:pPr lvl="2"/>
            <a:r>
              <a:rPr lang="en-US" sz="2400" dirty="0"/>
              <a:t>SELECT </a:t>
            </a:r>
            <a:r>
              <a:rPr lang="en-US" sz="2400" dirty="0" err="1"/>
              <a:t>ST_GeomFromText</a:t>
            </a:r>
            <a:r>
              <a:rPr lang="en-US" sz="2400" dirty="0"/>
              <a:t>('POLYGON((10 10, 15 10, 10 15, 5 5, 10 10))')</a:t>
            </a:r>
            <a:endParaRPr lang="es-ES" sz="2400" dirty="0"/>
          </a:p>
          <a:p>
            <a:pPr lvl="1"/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636BB6-8375-3838-EEF6-0D320F38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47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461B3-8C60-BCBD-779B-7DE054D8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Funciones para la construcción de geometrías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B7EF56-F002-A6A1-18CD-8B809DA6A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77657"/>
          </a:xfrm>
        </p:spPr>
        <p:txBody>
          <a:bodyPr/>
          <a:lstStyle/>
          <a:p>
            <a:r>
              <a:rPr lang="es-ES" b="1" dirty="0" err="1"/>
              <a:t>AddGeometryColumn</a:t>
            </a:r>
            <a:endParaRPr lang="es-ES" b="1" dirty="0"/>
          </a:p>
          <a:p>
            <a:r>
              <a:rPr lang="es-ES" b="1" dirty="0" err="1"/>
              <a:t>DropGeometryColumn</a:t>
            </a:r>
            <a:endParaRPr lang="es-ES" b="1" dirty="0"/>
          </a:p>
          <a:p>
            <a:pPr lvl="1"/>
            <a:r>
              <a:rPr lang="es-ES" dirty="0"/>
              <a:t>Permiten crear o eliminar la columna que contiene el objeto geográfico de una tabla. Debe especificarse el esquema de la tabla, el nombre del campo, el SRID o sistema de coordenadas, el tipo de geometría y sus dimensiones.</a:t>
            </a:r>
          </a:p>
          <a:p>
            <a:pPr lvl="1"/>
            <a:r>
              <a:rPr lang="es-ES" dirty="0"/>
              <a:t>Parámetros:</a:t>
            </a:r>
          </a:p>
          <a:p>
            <a:pPr lvl="2"/>
            <a:r>
              <a:rPr lang="es-ES" dirty="0"/>
              <a:t>Esquema, tabla, nombre del campo, SRID o sistema de coordenadas, </a:t>
            </a:r>
          </a:p>
          <a:p>
            <a:pPr lvl="2"/>
            <a:r>
              <a:rPr lang="es-ES" dirty="0"/>
              <a:t>SELECT </a:t>
            </a:r>
            <a:r>
              <a:rPr lang="es-ES" dirty="0" err="1"/>
              <a:t>AddGeometryColumn</a:t>
            </a:r>
            <a:r>
              <a:rPr lang="es-ES" dirty="0"/>
              <a:t>('datos', '</a:t>
            </a:r>
            <a:r>
              <a:rPr lang="es-ES" dirty="0" err="1"/>
              <a:t>nuevospuntos</a:t>
            </a:r>
            <a:r>
              <a:rPr lang="es-ES" dirty="0"/>
              <a:t>', '</a:t>
            </a:r>
            <a:r>
              <a:rPr lang="es-ES" dirty="0" err="1"/>
              <a:t>geom</a:t>
            </a:r>
            <a:r>
              <a:rPr lang="es-ES" dirty="0"/>
              <a:t>', 25830, 'POINT', 2); </a:t>
            </a:r>
          </a:p>
          <a:p>
            <a:pPr lvl="1"/>
            <a:endParaRPr lang="es-ES" dirty="0"/>
          </a:p>
          <a:p>
            <a:pPr lvl="2"/>
            <a:r>
              <a:rPr lang="es-ES" dirty="0"/>
              <a:t>Esquema, tabla, nombre de campo</a:t>
            </a:r>
          </a:p>
          <a:p>
            <a:pPr lvl="2"/>
            <a:r>
              <a:rPr lang="es-ES" dirty="0"/>
              <a:t>SELECT </a:t>
            </a:r>
            <a:r>
              <a:rPr lang="es-ES" dirty="0" err="1"/>
              <a:t>DropGeometryColumn</a:t>
            </a:r>
            <a:r>
              <a:rPr lang="es-ES" dirty="0"/>
              <a:t>('datos', '</a:t>
            </a:r>
            <a:r>
              <a:rPr lang="es-ES" dirty="0" err="1"/>
              <a:t>nuevospuntos</a:t>
            </a:r>
            <a:r>
              <a:rPr lang="es-ES" dirty="0"/>
              <a:t>', '</a:t>
            </a:r>
            <a:r>
              <a:rPr lang="es-ES" dirty="0" err="1"/>
              <a:t>geom</a:t>
            </a:r>
            <a:r>
              <a:rPr lang="es-ES" dirty="0"/>
              <a:t>');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44D5F4-8258-F42B-17C4-1B01BD81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37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618AE-630E-72BD-8ACD-7DB64A57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para el análisis espacial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77AE4-CA12-2031-49B6-4B2C54F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47BBB2-8B77-FDA1-9213-7CC62AC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91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618AE-630E-72BD-8ACD-7DB64A57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para el análisis espacial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77AE4-CA12-2031-49B6-4B2C54F0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47BBB2-8B77-FDA1-9213-7CC62ACB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543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809D4-3D1D-87B0-F7B5-1CBDB5DE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booleanas para relaciones entre geometrías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74B8A6-5641-B247-B8F5-7355DA53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123E49-AD00-2EB8-44A0-8FD8E570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725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7077F-8B5B-92F0-3DEF-189033A4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booleanas para relaciones entre geometrías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FED08-EDC3-0997-4499-45EB38B95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39097D-96F0-229E-A114-5AB0A594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28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EAF78-AE0C-1B11-E3E1-178F8510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BB1E0-F630-9AD4-5221-05D0F047D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Tipos de datos en </a:t>
            </a:r>
            <a:r>
              <a:rPr lang="es-ES" dirty="0" err="1"/>
              <a:t>PostGIS</a:t>
            </a:r>
            <a:endParaRPr lang="es-ES" dirty="0"/>
          </a:p>
          <a:p>
            <a:r>
              <a:rPr lang="es-ES" dirty="0"/>
              <a:t>Funciones de </a:t>
            </a:r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AF589C-B29B-EEB1-AA4F-96DD8B7A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97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1FBE6-D53B-E499-233A-25F2873F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relativas a sistemas de coordenadas y 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38FD5-7330-A240-54D6-69E6A02A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21CEC9-6F32-BFC4-5F1F-602D4A83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198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EBD2B-8629-3A89-CBE8-649F4631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Funciones relativas a sistemas de coordenadas y posición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F0132-903C-73D7-B6EE-7569ABD4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EA216A-87CD-BAF0-6F62-D102FF15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24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E5C29-061B-E118-8DF9-36114D99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para verificar geometrías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591B2-8DF5-392E-F6F3-E36FE089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ST_GeometryType</a:t>
            </a:r>
            <a:endParaRPr lang="es-ES" b="1" dirty="0"/>
          </a:p>
          <a:p>
            <a:pPr lvl="1"/>
            <a:r>
              <a:rPr lang="es-ES" dirty="0"/>
              <a:t>Permite conocer el tipo de geometría de un objeto. </a:t>
            </a:r>
          </a:p>
          <a:p>
            <a:pPr lvl="1"/>
            <a:r>
              <a:rPr lang="es-ES" dirty="0"/>
              <a:t>Retorna un valor que define la tipología dentro de </a:t>
            </a:r>
            <a:r>
              <a:rPr lang="es-ES" dirty="0" err="1"/>
              <a:t>PostGIS</a:t>
            </a:r>
            <a:r>
              <a:rPr lang="es-ES" dirty="0"/>
              <a:t>, como: </a:t>
            </a:r>
            <a:r>
              <a:rPr lang="es-ES" dirty="0" err="1"/>
              <a:t>ST_Point</a:t>
            </a:r>
            <a:r>
              <a:rPr lang="es-ES" dirty="0"/>
              <a:t>, </a:t>
            </a:r>
            <a:r>
              <a:rPr lang="es-ES" dirty="0" err="1"/>
              <a:t>ST_Linestring</a:t>
            </a:r>
            <a:r>
              <a:rPr lang="es-ES" dirty="0"/>
              <a:t>, </a:t>
            </a:r>
            <a:r>
              <a:rPr lang="es-ES" dirty="0" err="1"/>
              <a:t>ST_Polygon</a:t>
            </a:r>
            <a:r>
              <a:rPr lang="es-ES" dirty="0"/>
              <a:t>, </a:t>
            </a:r>
            <a:r>
              <a:rPr lang="es-ES" dirty="0" err="1"/>
              <a:t>ST_Multipoint</a:t>
            </a:r>
            <a:r>
              <a:rPr lang="es-ES" dirty="0"/>
              <a:t>…</a:t>
            </a:r>
          </a:p>
          <a:p>
            <a:pPr lvl="2"/>
            <a:r>
              <a:rPr lang="es-ES" dirty="0"/>
              <a:t>SELECT </a:t>
            </a:r>
            <a:r>
              <a:rPr lang="es-ES" dirty="0" err="1"/>
              <a:t>ST_GeometryType</a:t>
            </a:r>
            <a:r>
              <a:rPr lang="es-ES" dirty="0"/>
              <a:t>(</a:t>
            </a:r>
            <a:r>
              <a:rPr lang="es-ES" dirty="0" err="1"/>
              <a:t>geom</a:t>
            </a:r>
            <a:r>
              <a:rPr lang="es-ES" dirty="0"/>
              <a:t>) as tipo FROM </a:t>
            </a:r>
            <a:r>
              <a:rPr lang="es-ES" dirty="0" err="1"/>
              <a:t>datos.poligonos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r>
              <a:rPr lang="es-ES" b="1" dirty="0" err="1"/>
              <a:t>ST</a:t>
            </a:r>
            <a:r>
              <a:rPr lang="es-ES" dirty="0" err="1"/>
              <a:t>_</a:t>
            </a:r>
            <a:r>
              <a:rPr lang="es-ES" b="1" dirty="0" err="1"/>
              <a:t>IsValid</a:t>
            </a:r>
            <a:endParaRPr lang="es-ES" b="1" dirty="0"/>
          </a:p>
          <a:p>
            <a:pPr lvl="1"/>
            <a:r>
              <a:rPr lang="es-ES" dirty="0"/>
              <a:t>Permite conocer si una geometría es válida. Retorna un valor booleano por cada geometría.</a:t>
            </a:r>
          </a:p>
          <a:p>
            <a:pPr lvl="2"/>
            <a:r>
              <a:rPr lang="es-ES" dirty="0"/>
              <a:t>SELECT </a:t>
            </a:r>
            <a:r>
              <a:rPr lang="es-ES" dirty="0" err="1"/>
              <a:t>ST_IsValid</a:t>
            </a:r>
            <a:r>
              <a:rPr lang="es-ES" dirty="0"/>
              <a:t>(</a:t>
            </a:r>
            <a:r>
              <a:rPr lang="es-ES" dirty="0" err="1"/>
              <a:t>geom</a:t>
            </a:r>
            <a:r>
              <a:rPr lang="es-ES" dirty="0"/>
              <a:t>) as validez FROM </a:t>
            </a:r>
            <a:r>
              <a:rPr lang="es-ES" dirty="0" err="1"/>
              <a:t>datos.poligonos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C3FB5-C1CD-104F-D126-9FDAB9C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39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D14C5-D61C-D9C0-A121-440DCDFD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C3274D-1E1D-3760-6080-7FAFD07A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Video:</a:t>
            </a:r>
          </a:p>
          <a:p>
            <a:pPr lvl="1"/>
            <a:r>
              <a:rPr lang="es-ES" dirty="0">
                <a:hlinkClick r:id="rId2"/>
              </a:rPr>
              <a:t>https://youtu.be/Uu1DjCVRmLQ</a:t>
            </a:r>
            <a:endParaRPr lang="es-ES" dirty="0"/>
          </a:p>
          <a:p>
            <a:endParaRPr lang="es-ES" dirty="0"/>
          </a:p>
          <a:p>
            <a:r>
              <a:rPr lang="es-ES" b="1" i="0" dirty="0" err="1">
                <a:solidFill>
                  <a:srgbClr val="4E5057"/>
                </a:solidFill>
                <a:effectLst/>
                <a:latin typeface="Figtree"/>
              </a:rPr>
              <a:t>Hydrology</a:t>
            </a:r>
            <a:r>
              <a:rPr lang="es-ES" b="1" i="0" dirty="0">
                <a:solidFill>
                  <a:srgbClr val="4E5057"/>
                </a:solidFill>
                <a:effectLst/>
                <a:latin typeface="Figtree"/>
              </a:rPr>
              <a:t> GIS Data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https://data.world/city-of-bloomington/9eafa188-3bfe-41b8-a518-d942df0503ca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8A1C4-A28E-06AE-FAA9-FFBBF0B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41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C0C5-C310-3E51-BDAA-D3924CFD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D5CF9-0E39-5757-1C17-32F91D79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Postgis</a:t>
            </a:r>
            <a:r>
              <a:rPr lang="es-ES" dirty="0"/>
              <a:t>: Extensión de </a:t>
            </a:r>
            <a:r>
              <a:rPr lang="es-ES" dirty="0" err="1"/>
              <a:t>PostGre</a:t>
            </a:r>
            <a:r>
              <a:rPr lang="es-ES" dirty="0"/>
              <a:t> para habilitar los datos espaciales en las bases de datos de </a:t>
            </a:r>
            <a:r>
              <a:rPr lang="es-ES" dirty="0" err="1"/>
              <a:t>PostGre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GIS o SIG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Geographical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Information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System</a:t>
            </a:r>
            <a:r>
              <a:rPr lang="es-ES" dirty="0">
                <a:sym typeface="Wingdings" panose="05000000000000000000" pitchFamily="2" charset="2"/>
              </a:rPr>
              <a:t> / Sistemas de información geográfica.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Tratamiento de datos espaciales.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La extensión </a:t>
            </a:r>
            <a:r>
              <a:rPr lang="es-ES" dirty="0" err="1">
                <a:sym typeface="Wingdings" panose="05000000000000000000" pitchFamily="2" charset="2"/>
              </a:rPr>
              <a:t>Postgis</a:t>
            </a:r>
            <a:r>
              <a:rPr lang="es-ES" dirty="0">
                <a:sym typeface="Wingdings" panose="05000000000000000000" pitchFamily="2" charset="2"/>
              </a:rPr>
              <a:t> la tenemos que activar en una BD para poder trabajar con datos geográficos.</a:t>
            </a:r>
          </a:p>
          <a:p>
            <a:pPr lvl="1"/>
            <a:r>
              <a:rPr lang="es-ES" b="1" i="1" dirty="0"/>
              <a:t>CREATE EXTENSION </a:t>
            </a:r>
            <a:r>
              <a:rPr lang="es-ES" b="1" i="1" dirty="0" err="1"/>
              <a:t>postgis</a:t>
            </a:r>
            <a:r>
              <a:rPr lang="es-ES" b="1" i="1" dirty="0"/>
              <a:t>;</a:t>
            </a:r>
          </a:p>
          <a:p>
            <a:pPr lvl="2"/>
            <a:r>
              <a:rPr lang="es-ES" i="1" dirty="0"/>
              <a:t>La extensión hay que instalarla en la BD que vayamos a utilizar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C03B6B-3B27-97BA-230D-B418DF6C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99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4B662-12D4-2CC4-D247-E0460728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25541"/>
          </a:xfrm>
        </p:spPr>
        <p:txBody>
          <a:bodyPr/>
          <a:lstStyle/>
          <a:p>
            <a:r>
              <a:rPr lang="es-ES" dirty="0"/>
              <a:t>Características de </a:t>
            </a:r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FBE84-2B4A-F7A3-E058-571C4BB1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325"/>
            <a:ext cx="10515600" cy="5505150"/>
          </a:xfrm>
        </p:spPr>
        <p:txBody>
          <a:bodyPr>
            <a:normAutofit fontScale="62500" lnSpcReduction="20000"/>
          </a:bodyPr>
          <a:lstStyle/>
          <a:p>
            <a:r>
              <a:rPr lang="es-ES" b="1" dirty="0"/>
              <a:t>Almacenamiento de datos espaciales </a:t>
            </a:r>
            <a:r>
              <a:rPr lang="es-ES" dirty="0"/>
              <a:t>: almacene diferentes tipos de datos espaciales, como puntos, líneas, polígonos y </a:t>
            </a:r>
            <a:r>
              <a:rPr lang="es-ES" dirty="0" err="1"/>
              <a:t>multigeometrías</a:t>
            </a:r>
            <a:r>
              <a:rPr lang="es-ES" dirty="0"/>
              <a:t>, tanto en datos 2D como 3D .</a:t>
            </a:r>
          </a:p>
          <a:p>
            <a:endParaRPr lang="es-ES" dirty="0"/>
          </a:p>
          <a:p>
            <a:r>
              <a:rPr lang="es-ES" b="1" dirty="0"/>
              <a:t>Indexación espacial </a:t>
            </a:r>
            <a:r>
              <a:rPr lang="es-ES" dirty="0"/>
              <a:t>: buscar y recuperar rápidamente datos espaciales en función de su ubicación.</a:t>
            </a:r>
          </a:p>
          <a:p>
            <a:endParaRPr lang="es-ES" dirty="0"/>
          </a:p>
          <a:p>
            <a:r>
              <a:rPr lang="es-ES" b="1" dirty="0"/>
              <a:t>Funciones espaciales </a:t>
            </a:r>
            <a:r>
              <a:rPr lang="es-ES" dirty="0"/>
              <a:t>: una amplia gama de funciones espaciales que le permiten filtrar y analizar datos espaciales, medir distancias y áreas , intersecar geometrías, almacenar en búfer y más.</a:t>
            </a:r>
          </a:p>
          <a:p>
            <a:endParaRPr lang="es-ES" dirty="0"/>
          </a:p>
          <a:p>
            <a:r>
              <a:rPr lang="es-ES" b="1" dirty="0"/>
              <a:t>Procesamiento de geometría </a:t>
            </a:r>
            <a:r>
              <a:rPr lang="es-ES" dirty="0"/>
              <a:t>: herramientas para procesar y manipular datos geométricos, como simplificación , conversión y generalización.</a:t>
            </a:r>
          </a:p>
          <a:p>
            <a:endParaRPr lang="es-ES" dirty="0"/>
          </a:p>
          <a:p>
            <a:r>
              <a:rPr lang="es-ES" b="1" dirty="0"/>
              <a:t>Soporte de datos ráster </a:t>
            </a:r>
            <a:r>
              <a:rPr lang="es-ES" dirty="0"/>
              <a:t>: almacenamiento y procesamiento de datos ráster , como datos de elevación y datos meteorológicos.</a:t>
            </a:r>
          </a:p>
          <a:p>
            <a:endParaRPr lang="es-ES" dirty="0"/>
          </a:p>
          <a:p>
            <a:r>
              <a:rPr lang="es-ES" b="1" dirty="0"/>
              <a:t>Geocodificación y geocodificación inversa </a:t>
            </a:r>
            <a:r>
              <a:rPr lang="es-ES" dirty="0"/>
              <a:t>: Funciones para geocodificación y geocodificación inversa.</a:t>
            </a:r>
          </a:p>
          <a:p>
            <a:endParaRPr lang="es-ES" dirty="0"/>
          </a:p>
          <a:p>
            <a:r>
              <a:rPr lang="es-ES" b="1" dirty="0"/>
              <a:t>Integración</a:t>
            </a:r>
            <a:r>
              <a:rPr lang="es-ES" dirty="0"/>
              <a:t> : acceda y trabaje con </a:t>
            </a:r>
            <a:r>
              <a:rPr lang="es-ES" dirty="0" err="1"/>
              <a:t>PostGIS</a:t>
            </a:r>
            <a:r>
              <a:rPr lang="es-ES" dirty="0"/>
              <a:t> utilizando herramientas de terceros como QGIS , </a:t>
            </a:r>
            <a:r>
              <a:rPr lang="es-ES" dirty="0" err="1"/>
              <a:t>GeoServer</a:t>
            </a:r>
            <a:r>
              <a:rPr lang="es-ES" dirty="0"/>
              <a:t> , </a:t>
            </a:r>
            <a:r>
              <a:rPr lang="es-ES" dirty="0" err="1"/>
              <a:t>MapServer</a:t>
            </a:r>
            <a:r>
              <a:rPr lang="es-ES" dirty="0"/>
              <a:t> , ArcGIS, </a:t>
            </a:r>
            <a:r>
              <a:rPr lang="es-ES" dirty="0" err="1"/>
              <a:t>Tableau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8E8216-8185-6A0A-4345-20009968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66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7BA2-FCD4-D303-8161-2CE741A12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08864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02853-71EC-6A54-569E-819020DB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07074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Enlace a </a:t>
            </a:r>
            <a:r>
              <a:rPr lang="es-ES" dirty="0" err="1"/>
              <a:t>postgis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https://postgis.net/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MANUAL ONLINE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https://postgis.net/docs/</a:t>
            </a:r>
            <a:endParaRPr lang="es-ES" dirty="0"/>
          </a:p>
          <a:p>
            <a:endParaRPr lang="es-ES" dirty="0"/>
          </a:p>
          <a:p>
            <a:r>
              <a:rPr lang="es-ES" dirty="0"/>
              <a:t>Versión en OCT 2024: </a:t>
            </a:r>
            <a:r>
              <a:rPr lang="es-ES" b="1" dirty="0"/>
              <a:t>3.4.2 / 3.5</a:t>
            </a:r>
          </a:p>
          <a:p>
            <a:endParaRPr lang="es-ES" dirty="0"/>
          </a:p>
          <a:p>
            <a:r>
              <a:rPr lang="es-ES" dirty="0"/>
              <a:t>Podemos consultar la versión con las funciones: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postgis_version</a:t>
            </a:r>
            <a:r>
              <a:rPr lang="es-ES" dirty="0"/>
              <a:t>();</a:t>
            </a:r>
          </a:p>
          <a:p>
            <a:pPr lvl="1"/>
            <a:r>
              <a:rPr lang="es-ES" dirty="0"/>
              <a:t>SELECT </a:t>
            </a:r>
            <a:r>
              <a:rPr lang="es-ES" dirty="0" err="1"/>
              <a:t>PostGIS_Full_Version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r>
              <a:rPr lang="es-ES" dirty="0"/>
              <a:t>Versiones alternativas de </a:t>
            </a:r>
            <a:r>
              <a:rPr lang="es-ES" dirty="0" err="1"/>
              <a:t>postgis</a:t>
            </a:r>
            <a:r>
              <a:rPr lang="es-ES" dirty="0"/>
              <a:t> instaladas: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pg_available_extensions</a:t>
            </a:r>
            <a:r>
              <a:rPr lang="en-US" dirty="0"/>
              <a:t> WHERE name = '</a:t>
            </a:r>
            <a:r>
              <a:rPr lang="en-US" dirty="0" err="1"/>
              <a:t>postgis</a:t>
            </a:r>
            <a:r>
              <a:rPr lang="en-US" dirty="0"/>
              <a:t>';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Esta extensión:</a:t>
            </a:r>
          </a:p>
          <a:p>
            <a:pPr lvl="1"/>
            <a:r>
              <a:rPr lang="es-ES" dirty="0"/>
              <a:t>Añade soporte de objetos geográficos a </a:t>
            </a:r>
            <a:r>
              <a:rPr lang="es-ES" dirty="0" err="1"/>
              <a:t>PostGre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Permite utilizar objetos GIS incluyendo soporte para índices </a:t>
            </a:r>
            <a:r>
              <a:rPr lang="es-ES" dirty="0" err="1"/>
              <a:t>Gist</a:t>
            </a:r>
            <a:r>
              <a:rPr lang="es-ES" dirty="0"/>
              <a:t> y funciones básicas para el análisis de objetos GIS.</a:t>
            </a:r>
          </a:p>
          <a:p>
            <a:pPr lvl="1"/>
            <a:r>
              <a:rPr lang="es-ES" dirty="0"/>
              <a:t>Cumple con las especificaciones </a:t>
            </a:r>
            <a:r>
              <a:rPr lang="es-ES" dirty="0" err="1"/>
              <a:t>OpenGIS</a:t>
            </a:r>
            <a:r>
              <a:rPr lang="es-ES" dirty="0"/>
              <a:t> y podemos trabajar con los siguientes tipos de datos: puntos, líneas, polígonos, multilíneas, multipuntos y colecciones </a:t>
            </a:r>
            <a:r>
              <a:rPr lang="es-ES" dirty="0" err="1"/>
              <a:t>geométicas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51042A-0F30-433F-659F-ED38062C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7F3A9-792F-5D27-3EC6-2227EA1F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52B6B3-0BEA-13D5-830C-78087557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geometrías se almacenan como un reglón en una tabla en una columna de tipo geometría.</a:t>
            </a:r>
          </a:p>
          <a:p>
            <a:pPr lvl="1"/>
            <a:r>
              <a:rPr lang="es-ES" dirty="0"/>
              <a:t>Por convención esta columna se suele llamar </a:t>
            </a:r>
            <a:r>
              <a:rPr lang="es-ES" b="1" dirty="0" err="1"/>
              <a:t>geom</a:t>
            </a:r>
            <a:r>
              <a:rPr lang="es-ES" dirty="0" err="1"/>
              <a:t>.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PostGIS</a:t>
            </a:r>
            <a:r>
              <a:rPr lang="es-ES" dirty="0"/>
              <a:t> soporta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BE5560-0637-FD0F-780A-4EB0A635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83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BC48-73C6-B433-554A-A0A374A4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en </a:t>
            </a:r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235FB-FBCF-ABA1-4C04-AFFAE1EB2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190336" cy="448627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Point</a:t>
            </a:r>
          </a:p>
          <a:p>
            <a:endParaRPr lang="es-ES" dirty="0"/>
          </a:p>
          <a:p>
            <a:r>
              <a:rPr lang="es-ES" dirty="0" err="1"/>
              <a:t>Multipoint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Linestring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Multilinestring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Polygon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Multipolygon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42D14-CEF9-DA33-57E8-B57A5D81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26" y="1825625"/>
            <a:ext cx="7027983" cy="4152899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BBA4F-4816-9B9B-9447-83BCF5DD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47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A8EB3-9756-2DB8-807A-5BB6B54D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74E09-DD70-56E8-D680-8F94CC333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6DB45A-0950-012A-0292-99044FA6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3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0DECB-5FC3-7A92-E398-1A10750E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E770D9-7A17-3018-038C-8826BAF4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Revisar: </a:t>
            </a:r>
            <a:r>
              <a:rPr lang="es-ES" dirty="0">
                <a:hlinkClick r:id="rId2"/>
              </a:rPr>
              <a:t>https://www.geomapik.com/analisis-gis/postgis-analisis-espacial-funciones/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9B5833-4010-CE5E-4901-9FC7B90C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72C6-46C8-4075-82CD-1CD74AAFA97C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662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1129</Words>
  <Application>Microsoft Office PowerPoint</Application>
  <PresentationFormat>Panorámica</PresentationFormat>
  <Paragraphs>177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Figtree</vt:lpstr>
      <vt:lpstr>Wingdings</vt:lpstr>
      <vt:lpstr>Tema de Office</vt:lpstr>
      <vt:lpstr>PostGIS</vt:lpstr>
      <vt:lpstr>Contenidos</vt:lpstr>
      <vt:lpstr>Introducción</vt:lpstr>
      <vt:lpstr>Características de Postgis</vt:lpstr>
      <vt:lpstr>Introducción</vt:lpstr>
      <vt:lpstr>Introducción</vt:lpstr>
      <vt:lpstr>Tipos de datos en PostGIS</vt:lpstr>
      <vt:lpstr>Presentación de PowerPoint</vt:lpstr>
      <vt:lpstr>Funciones</vt:lpstr>
      <vt:lpstr>Funciones </vt:lpstr>
      <vt:lpstr>Funciones 2</vt:lpstr>
      <vt:lpstr>Funciones para cálculo de atributos geométricos</vt:lpstr>
      <vt:lpstr>Funciones para la construcción de geometrías </vt:lpstr>
      <vt:lpstr>Funciones para la construcción de geometrías </vt:lpstr>
      <vt:lpstr>Funciones para la construcción de geometrías </vt:lpstr>
      <vt:lpstr>Funciones para el análisis espacial</vt:lpstr>
      <vt:lpstr>Funciones para el análisis espacial</vt:lpstr>
      <vt:lpstr>Funciones booleanas para relaciones entre geometrías</vt:lpstr>
      <vt:lpstr>Funciones booleanas para relaciones entre geometrías</vt:lpstr>
      <vt:lpstr>Funciones relativas a sistemas de coordenadas y posición</vt:lpstr>
      <vt:lpstr>Funciones relativas a sistemas de coordenadas y posición</vt:lpstr>
      <vt:lpstr>Funciones para verificar geometrías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30</cp:revision>
  <dcterms:created xsi:type="dcterms:W3CDTF">2024-10-08T08:14:33Z</dcterms:created>
  <dcterms:modified xsi:type="dcterms:W3CDTF">2024-10-09T18:32:21Z</dcterms:modified>
</cp:coreProperties>
</file>