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FC889A-918E-4B8B-AC60-A2570A31BEB9}" type="datetimeFigureOut">
              <a:rPr lang="es-ES" smtClean="0"/>
              <a:t>23/09/2024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433E-9168-4189-AD76-827947D57D0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057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A15E5-6FED-67B8-406E-08C1F5537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A61295-1024-2051-0322-D0865087C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71AE03-A75D-6E8E-F48C-E8222D205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09976-4D22-48CC-886E-412C5953B806}" type="datetime1">
              <a:rPr lang="es-ES" smtClean="0"/>
              <a:t>23/09/2024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F6EB79-A64A-4362-9136-8E2F433CC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64B128-BDEA-BB1B-69E3-58AB53B7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09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08B63-FC05-D77C-17CE-CF02849B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6E2CD6-C832-ADB1-62C9-2C68B668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3B4DE4-204B-F164-848A-1FC14D63C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4233-4A69-44BC-80AF-00B0A04DB47E}" type="datetime1">
              <a:rPr lang="es-ES" smtClean="0"/>
              <a:t>23/09/2024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00113F-5C00-89CC-BB69-62212AB0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16CFA3-7672-3320-E10E-F156C8AE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105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A0CECE1-08A4-91EB-A197-6EAD0BF5A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5DF3CE-1644-4625-DCEF-46AD3E4AF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372C3A-E691-3888-99C7-FCB2EAFC7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23307-7841-4E65-A326-F09887334F38}" type="datetime1">
              <a:rPr lang="es-ES" smtClean="0"/>
              <a:t>23/09/2024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8D5E3F-1F17-AC0D-37C4-63CE53CFD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E88592-664E-7E82-BD35-A8580051B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96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64E80-C83B-587C-0CBF-D4EB896E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99178-7023-9805-F815-F4EB8E9A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135E49-2859-963C-A63A-DCBE93A2C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2C33E-A63E-490F-88D7-B426B2E704C3}" type="datetime1">
              <a:rPr lang="es-ES" smtClean="0"/>
              <a:t>23/09/2024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D4C301-21BD-C39B-ADEB-E8445AD6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D85101-DEA9-3C69-719F-60CB3B82C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47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16437-CC88-31CD-3989-155CFFBA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FBA4EFA-1B9A-F818-B858-23DC2CB84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0B4D8B-93FF-252F-0442-1853A7A4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FB17C-9FBF-4C69-8E04-D0DCEF290DFE}" type="datetime1">
              <a:rPr lang="es-ES" smtClean="0"/>
              <a:t>23/09/2024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756366-0720-3CB4-2B13-6BF05B56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0ABE89-EBB7-6C31-2F0E-26C71FD1B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02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053A9-8A90-1726-52CB-73D164800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9115AB-B852-18A4-E691-F90E7C9A18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57BB7E-B108-2A50-1CA2-59D8E4EF8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B39E8B-CCBF-2041-373A-F7E952309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24D5-599B-4C45-A99E-1973C84CFA22}" type="datetime1">
              <a:rPr lang="es-ES" smtClean="0"/>
              <a:t>23/09/2024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55AF20-EB6B-342C-00ED-CB2718027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242493-5DE2-5055-5A36-DB16BC61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901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FDAE1-F813-A0AB-30E0-A6E6A2D0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E402C8-4BD6-0164-EB23-EA5E29178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B0A820-4044-35CD-5198-262370D30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3B3301-7532-520C-C11D-E5EC2086C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0D85D6-1E89-58ED-D293-E7014A345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8C61BA-267C-9113-249F-08793B3C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F0A49-79CE-488C-B80F-140D9C848699}" type="datetime1">
              <a:rPr lang="es-ES" smtClean="0"/>
              <a:t>23/09/2024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26A551-C1B3-9D9A-8367-45CCF6BF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9F97716-110A-F799-0A15-FC0A6CBA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D5A8E-42F3-0783-A144-2A88335AF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FDDCE2-6061-CD32-9179-9292B677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F4CF9-3FE6-4EC3-971F-CF2D70B942E8}" type="datetime1">
              <a:rPr lang="es-ES" smtClean="0"/>
              <a:t>23/09/2024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160D45D-9675-738A-E9B1-E061FE38B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A85701-0760-CC63-6387-EC0A1F6D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478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42B355F-A8F5-C3BE-00AE-80E0DA99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2B56E-B42B-4C9D-A4C5-58F5AF69D599}" type="datetime1">
              <a:rPr lang="es-ES" smtClean="0"/>
              <a:t>23/09/2024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4E4C75-31A3-EF3D-E639-7CB741644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9A3539-943B-36A7-DABD-CC3C0545C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746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8FA9B-8169-EDB0-C326-96E9063B9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327F8E-60DD-9F71-9282-BD57792E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3291F2-8245-4511-5DFC-937D8BFE1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0501B0-DE33-6262-FB62-EF3CEEC1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8230-EF95-4832-902C-E14D41C7DECA}" type="datetime1">
              <a:rPr lang="es-ES" smtClean="0"/>
              <a:t>23/09/2024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42F705A-C3CA-1049-DC11-1CF772C9B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45A9E5-A165-BAAD-D3FB-8E555EC13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140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610C7-850D-A9AC-3F44-356B3001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33E3648-E8EF-2008-E2E3-04A54072F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809F2F6-795A-ADCE-8584-080B85874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453163-F427-5E41-0A80-D41EB089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8DD26-27E2-4E41-A86A-715952F1F18C}" type="datetime1">
              <a:rPr lang="es-ES" smtClean="0"/>
              <a:t>23/09/2024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E25379-2E6C-8E10-418B-CB959AB04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483BF2-4C3A-2684-9BCD-436BF800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420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6DE9D7-D786-52DD-A6B9-C962A3E47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388D1C-BBBD-8B30-C6F5-0B0E1FBB4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307929-998E-515D-CBA0-619A3782BB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32FF6-9375-42FE-BE5E-991FC5CE110F}" type="datetime1">
              <a:rPr lang="es-ES" smtClean="0"/>
              <a:t>23/09/2024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020500-84B4-0ABE-3781-D2E8565D64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45F0C2-9A63-13DB-1B23-BC82FA866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C6BF6-6B65-4EC1-BB76-C6930BF26F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50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postgis.net/workshops/es/postgis-intro/installa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erprisedb.com/downloads/postgres-postgresql-downloads" TargetMode="External"/><Relationship Id="rId2" Type="http://schemas.openxmlformats.org/officeDocument/2006/relationships/hyperlink" Target="https://www.postgresql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615DC-44A8-428F-E49B-B19EEA55D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Instalación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AFBC2B-9A19-9139-CC06-A57EFFB2A4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1131264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566C2-D495-428E-083C-BAA51C85C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29071A-1272-2765-5802-E8B5D7FDD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597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Muestra la información relevante: importante el </a:t>
            </a:r>
            <a:r>
              <a:rPr lang="es-ES" dirty="0" err="1"/>
              <a:t>super-usuario</a:t>
            </a:r>
            <a:r>
              <a:rPr lang="es-ES" dirty="0"/>
              <a:t>: </a:t>
            </a:r>
            <a:r>
              <a:rPr lang="es-ES" b="1" dirty="0" err="1"/>
              <a:t>postgres</a:t>
            </a:r>
            <a:r>
              <a:rPr lang="es-ES" dirty="0"/>
              <a:t> y la contraseña indicada en el proceso.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367F7F-2879-A1A9-843A-28E0379B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2C1ECCC-3762-C356-46F5-850B1B1A0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271" y="2641600"/>
            <a:ext cx="52673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7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326DB5-57BA-359F-F9FE-A7D62107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8D8D3-07BF-F6EE-5F2C-5FB2264C9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5842"/>
          </a:xfrm>
        </p:spPr>
        <p:txBody>
          <a:bodyPr/>
          <a:lstStyle/>
          <a:p>
            <a:r>
              <a:rPr lang="es-ES" dirty="0"/>
              <a:t>Listo para instalar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71FD71-EF83-3039-6EB7-AF9DCA87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11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479A26C-3D0F-AFC6-E27F-A1BFDB24C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521" y="2492904"/>
            <a:ext cx="52292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9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98D7F-B118-64A3-E9CA-442D6F86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47A7E-B3A7-C8E2-C4CA-ECC0EED9B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7442"/>
          </a:xfrm>
        </p:spPr>
        <p:txBody>
          <a:bodyPr/>
          <a:lstStyle/>
          <a:p>
            <a:r>
              <a:rPr lang="es-ES" dirty="0"/>
              <a:t>Comienza a instalar.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3A6121-09F0-94A6-386D-59D5F14E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12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CFF38C5-0ACC-D371-E86C-9D829EABF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37" y="2625725"/>
            <a:ext cx="52673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340BE-61CF-43F1-CB13-2E39282B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3B2F07-49DD-D163-C997-0ECB975AB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7442"/>
          </a:xfrm>
        </p:spPr>
        <p:txBody>
          <a:bodyPr/>
          <a:lstStyle/>
          <a:p>
            <a:r>
              <a:rPr lang="es-ES" dirty="0"/>
              <a:t>Al terminar la instalación. De momento </a:t>
            </a:r>
            <a:r>
              <a:rPr lang="es-ES" b="1" dirty="0"/>
              <a:t>no lanzar </a:t>
            </a:r>
            <a:r>
              <a:rPr lang="es-ES" b="1" dirty="0" err="1"/>
              <a:t>Stack</a:t>
            </a:r>
            <a:r>
              <a:rPr lang="es-ES" b="1" dirty="0"/>
              <a:t> </a:t>
            </a:r>
            <a:r>
              <a:rPr lang="es-ES" b="1" dirty="0" err="1"/>
              <a:t>Builder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CD0D6A-ED5B-A20A-DE9D-D9BE970A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13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85DA0B4-93E0-CE74-D6C3-865B6449A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367" y="2523067"/>
            <a:ext cx="5257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0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6AC83-8A34-77EB-A8B9-4747401A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82841A-6643-5DC4-AF18-46BF0F9A9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8067" y="1825625"/>
            <a:ext cx="6925733" cy="4351338"/>
          </a:xfrm>
        </p:spPr>
        <p:txBody>
          <a:bodyPr/>
          <a:lstStyle/>
          <a:p>
            <a:r>
              <a:rPr lang="es-ES" dirty="0"/>
              <a:t>En la carpeta postgreSQL16 de los programas instalado vemos las herramientas instaladas.</a:t>
            </a:r>
          </a:p>
          <a:p>
            <a:endParaRPr lang="es-ES" dirty="0"/>
          </a:p>
          <a:p>
            <a:r>
              <a:rPr lang="es-ES" dirty="0"/>
              <a:t>Probar a conectar a la Shell (</a:t>
            </a:r>
            <a:r>
              <a:rPr lang="es-ES" dirty="0" err="1"/>
              <a:t>psql</a:t>
            </a:r>
            <a:r>
              <a:rPr lang="es-ES" dirty="0"/>
              <a:t>), con el </a:t>
            </a:r>
            <a:r>
              <a:rPr lang="es-ES" dirty="0" err="1"/>
              <a:t>super-usuario</a:t>
            </a:r>
            <a:r>
              <a:rPr lang="es-ES" dirty="0"/>
              <a:t> y la contraseña.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0E6A9D-2CDD-DD06-358E-6488E286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14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D278E27-6757-4BA2-E58E-8FC325731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164"/>
            <a:ext cx="2887133" cy="4370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10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A0FE0-4F99-99EE-4DE0-E94062B6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Shell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56B378-2DAA-5E66-F8E6-C695E0249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451769"/>
            <a:ext cx="10515600" cy="834231"/>
          </a:xfrm>
        </p:spPr>
        <p:txBody>
          <a:bodyPr/>
          <a:lstStyle/>
          <a:p>
            <a:r>
              <a:rPr lang="es-ES" dirty="0"/>
              <a:t>Si va todo bien, veremos: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868A6C-E69D-3A07-1155-3121FF49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15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D346AC-F667-773E-1BBD-B37BCC1C1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92" y="2206095"/>
            <a:ext cx="8903336" cy="390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58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A89C5-C1BE-E55A-F23A-E400D4CC1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Start</a:t>
            </a:r>
            <a:r>
              <a:rPr lang="es-ES" dirty="0"/>
              <a:t> </a:t>
            </a:r>
            <a:r>
              <a:rPr lang="es-ES" dirty="0" err="1"/>
              <a:t>Builder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248EDC-F3EC-9779-D0C8-DF880121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8375"/>
          </a:xfrm>
        </p:spPr>
        <p:txBody>
          <a:bodyPr/>
          <a:lstStyle/>
          <a:p>
            <a:r>
              <a:rPr lang="es-ES" dirty="0"/>
              <a:t>Es la herramienta que nos permite instalar complementos adicionales, se puede arrancar desde el mismo grupo de PostgreSQL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C03664-3F13-F231-421B-A339D7F7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16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0591104-7F56-316B-8CC5-DAFA03953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645" y="2749550"/>
            <a:ext cx="58197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51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5C59B6-5504-C50B-2333-89D026D9F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pgAdmin</a:t>
            </a:r>
            <a:r>
              <a:rPr lang="es-ES" dirty="0"/>
              <a:t>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52664-68F1-3E09-7149-1098032C5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94442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La herramienta que utilizaremos para gestionar las bases de datos de </a:t>
            </a:r>
            <a:r>
              <a:rPr lang="es-ES" dirty="0" err="1"/>
              <a:t>postgresql</a:t>
            </a:r>
            <a:r>
              <a:rPr lang="es-ES" dirty="0"/>
              <a:t>.</a:t>
            </a:r>
          </a:p>
          <a:p>
            <a:r>
              <a:rPr lang="es-ES" dirty="0"/>
              <a:t>Al entrar y seleccionar un servidor tendremos que indicar la contraseña.</a:t>
            </a:r>
          </a:p>
          <a:p>
            <a:r>
              <a:rPr lang="es-ES" dirty="0"/>
              <a:t>Mejor dejar guardado el </a:t>
            </a:r>
            <a:r>
              <a:rPr lang="es-ES" dirty="0" err="1"/>
              <a:t>password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45D580-4626-BE52-AC3D-091797CCA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17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E43E3B7-8766-0243-F63F-9BD0DB5A7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260850"/>
            <a:ext cx="5743575" cy="20955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3255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5AF8C6-E92E-0E20-5EB7-0020A070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pgAdmin</a:t>
            </a:r>
            <a:r>
              <a:rPr lang="es-ES" dirty="0"/>
              <a:t> 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1BB9A0-B66D-572D-830B-3A73F00D3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3382" y="1633538"/>
            <a:ext cx="5033818" cy="4543425"/>
          </a:xfrm>
        </p:spPr>
        <p:txBody>
          <a:bodyPr/>
          <a:lstStyle/>
          <a:p>
            <a:r>
              <a:rPr lang="es-ES" dirty="0"/>
              <a:t>Al conectar deberíamos de ver las BD que tenemos en cada servidor.</a:t>
            </a:r>
          </a:p>
          <a:p>
            <a:endParaRPr lang="es-ES" dirty="0"/>
          </a:p>
          <a:p>
            <a:r>
              <a:rPr lang="es-ES" dirty="0"/>
              <a:t>Podemos establecer conexiones con varios servidores.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278A54-12BB-87DF-E503-F35F2C08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6728CC5-8134-67E5-047D-2F2F7F64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676" y="1633538"/>
            <a:ext cx="5362575" cy="454342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574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E870A-BA74-6236-AB65-0125FD6F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562"/>
          </a:xfrm>
        </p:spPr>
        <p:txBody>
          <a:bodyPr/>
          <a:lstStyle/>
          <a:p>
            <a:r>
              <a:rPr lang="es-ES" dirty="0" err="1"/>
              <a:t>PostGIS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38BC70-DC6F-4DD0-4BFA-3D7BDD0C6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479" y="1138688"/>
            <a:ext cx="10515600" cy="977960"/>
          </a:xfrm>
        </p:spPr>
        <p:txBody>
          <a:bodyPr>
            <a:normAutofit lnSpcReduction="10000"/>
          </a:bodyPr>
          <a:lstStyle/>
          <a:p>
            <a:r>
              <a:rPr lang="es-ES" dirty="0">
                <a:hlinkClick r:id="rId2"/>
              </a:rPr>
              <a:t>https://postgis.net/workshops/es/postgis-intro/installation.html</a:t>
            </a:r>
            <a:endParaRPr lang="es-ES" dirty="0"/>
          </a:p>
          <a:p>
            <a:r>
              <a:rPr lang="es-ES" dirty="0"/>
              <a:t>Arrancar </a:t>
            </a:r>
            <a:r>
              <a:rPr lang="es-ES" b="1" dirty="0" err="1"/>
              <a:t>Stack</a:t>
            </a:r>
            <a:r>
              <a:rPr lang="es-ES" b="1" dirty="0"/>
              <a:t> </a:t>
            </a:r>
            <a:r>
              <a:rPr lang="es-ES" b="1" dirty="0" err="1"/>
              <a:t>Builder</a:t>
            </a:r>
            <a:r>
              <a:rPr lang="es-ES" b="1" dirty="0"/>
              <a:t> 4.2.1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1F48D5-7523-EE77-9774-77E8BA0A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19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DD9D055-790C-8133-CD1C-F2E84007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441" y="2511424"/>
            <a:ext cx="5781675" cy="39814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3CE2E74-F67B-0AED-87FF-D98B1C634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19325"/>
            <a:ext cx="258127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24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5C24D-F191-AF2F-3E0E-A118D3948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A6CF1-F8A7-E3F1-554E-F8A01311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Descargar de:</a:t>
            </a:r>
          </a:p>
          <a:p>
            <a:pPr lvl="1"/>
            <a:r>
              <a:rPr lang="es-ES" dirty="0">
                <a:hlinkClick r:id="rId2"/>
              </a:rPr>
              <a:t>https://www.postgresql.org</a:t>
            </a:r>
            <a:endParaRPr lang="es-ES" dirty="0"/>
          </a:p>
          <a:p>
            <a:endParaRPr lang="es-ES" dirty="0"/>
          </a:p>
          <a:p>
            <a:r>
              <a:rPr lang="es-ES" dirty="0"/>
              <a:t>Seleccionar el sistema operativo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Windows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Pinchar en el enlace “</a:t>
            </a:r>
            <a:r>
              <a:rPr lang="es-ES" b="1" dirty="0" err="1"/>
              <a:t>download</a:t>
            </a:r>
            <a:r>
              <a:rPr lang="es-ES" b="1" dirty="0"/>
              <a:t> </a:t>
            </a:r>
            <a:r>
              <a:rPr lang="es-ES" b="1" dirty="0" err="1"/>
              <a:t>the</a:t>
            </a:r>
            <a:r>
              <a:rPr lang="es-ES" b="1" dirty="0"/>
              <a:t> </a:t>
            </a:r>
            <a:r>
              <a:rPr lang="es-ES" b="1" dirty="0" err="1"/>
              <a:t>installer</a:t>
            </a:r>
            <a:r>
              <a:rPr lang="es-ES" dirty="0"/>
              <a:t>”</a:t>
            </a:r>
          </a:p>
          <a:p>
            <a:pPr lvl="1"/>
            <a:r>
              <a:rPr lang="es-ES" dirty="0">
                <a:hlinkClick r:id="rId3"/>
              </a:rPr>
              <a:t>https://www.enterprisedb.com/downloads/postgres-postgresql-downloads</a:t>
            </a:r>
            <a:endParaRPr lang="es-ES" dirty="0"/>
          </a:p>
          <a:p>
            <a:pPr lvl="1"/>
            <a:r>
              <a:rPr lang="es-ES" b="1" i="1" dirty="0"/>
              <a:t>DESCARGAR LA VERSIÓN: 16.4</a:t>
            </a:r>
          </a:p>
          <a:p>
            <a:endParaRPr lang="es-ES" dirty="0"/>
          </a:p>
          <a:p>
            <a:r>
              <a:rPr lang="es-ES" dirty="0"/>
              <a:t>El archivo descargado para la versión 16 será:</a:t>
            </a:r>
          </a:p>
          <a:p>
            <a:pPr lvl="1"/>
            <a:r>
              <a:rPr lang="es-ES" b="1" dirty="0"/>
              <a:t>postgresql-16.4-1-windows-x64</a:t>
            </a:r>
            <a:r>
              <a:rPr lang="es-ES" dirty="0"/>
              <a:t>.exe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720480-64FB-6975-2CE0-618C3EE4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653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6D846-F776-8805-82CF-97DAB1A6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936" y="0"/>
            <a:ext cx="10515600" cy="1325563"/>
          </a:xfrm>
        </p:spPr>
        <p:txBody>
          <a:bodyPr/>
          <a:lstStyle/>
          <a:p>
            <a:r>
              <a:rPr lang="es-ES" dirty="0" err="1"/>
              <a:t>PostGIS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5EAB6-E1EB-5C5B-7A4D-9B0364B80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93" y="1213150"/>
            <a:ext cx="10515600" cy="1003839"/>
          </a:xfrm>
        </p:spPr>
        <p:txBody>
          <a:bodyPr/>
          <a:lstStyle/>
          <a:p>
            <a:r>
              <a:rPr lang="es-ES" dirty="0"/>
              <a:t>Seleccionar carpeta de instalación. </a:t>
            </a:r>
          </a:p>
          <a:p>
            <a:r>
              <a:rPr lang="es-ES" dirty="0"/>
              <a:t>Se pone a descargar y luego instalar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6C52AD-B1EA-F90F-58C8-C38EC345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20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E16D45C-4699-3214-E607-A9C6B956A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661" y="2538713"/>
            <a:ext cx="4724400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135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77CAE-F6F8-9DFA-DF82-FA05F20E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PostGIS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0ADC49-A491-77BB-4D92-0EEB5F55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21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9BCF68-CDAB-ACA6-BE58-4307145BD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3211" y="1991354"/>
            <a:ext cx="47339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222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95039-09B7-6906-0820-EBB233A63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00664"/>
          </a:xfrm>
        </p:spPr>
        <p:txBody>
          <a:bodyPr/>
          <a:lstStyle/>
          <a:p>
            <a:r>
              <a:rPr lang="es-ES" dirty="0" err="1"/>
              <a:t>PostGIS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2EF8E2-2B13-9236-9FC7-B24FEA46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675"/>
            <a:ext cx="10515600" cy="510728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Probar a añadir la extensión de </a:t>
            </a:r>
            <a:r>
              <a:rPr lang="es-ES" b="1" dirty="0" err="1"/>
              <a:t>PostGIS</a:t>
            </a:r>
            <a:r>
              <a:rPr lang="es-ES" dirty="0"/>
              <a:t> a una BD.</a:t>
            </a:r>
          </a:p>
          <a:p>
            <a:endParaRPr lang="es-ES" dirty="0"/>
          </a:p>
          <a:p>
            <a:r>
              <a:rPr lang="es-ES" dirty="0"/>
              <a:t>Crear una base de datos</a:t>
            </a:r>
          </a:p>
          <a:p>
            <a:endParaRPr lang="es-ES" dirty="0"/>
          </a:p>
          <a:p>
            <a:r>
              <a:rPr lang="es-ES" dirty="0"/>
              <a:t>Una vez creada, con el botón derecho </a:t>
            </a:r>
            <a:r>
              <a:rPr lang="es-ES" b="1" dirty="0" err="1"/>
              <a:t>create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b="1" dirty="0">
                <a:sym typeface="Wingdings" panose="05000000000000000000" pitchFamily="2" charset="2"/>
              </a:rPr>
              <a:t>extensión</a:t>
            </a: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Se debería haber agregado una tabla de referencia espacial:</a:t>
            </a: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spatial_ref_sys</a:t>
            </a:r>
            <a:endParaRPr lang="es-ES" b="1" dirty="0">
              <a:sym typeface="Wingdings" panose="05000000000000000000" pitchFamily="2" charset="2"/>
            </a:endParaRPr>
          </a:p>
          <a:p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Tendremos dos nuevas vistas:</a:t>
            </a: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geography_columns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geometry_columns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BCCE27-AAC6-130B-7AEB-201DB73F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09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2319CC-B35F-306C-E92C-78F63DEE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69C8EA-4073-5305-C496-ED07FFFB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469" y="2359025"/>
            <a:ext cx="5267325" cy="4133850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B9E49DAB-FAC8-737B-87B2-EE046855F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8308"/>
          </a:xfrm>
        </p:spPr>
        <p:txBody>
          <a:bodyPr/>
          <a:lstStyle/>
          <a:p>
            <a:r>
              <a:rPr lang="es-ES" dirty="0"/>
              <a:t>Mensaje de bienvenida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CB65FC-8B37-E0BD-1FD7-00C4E6B8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525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CBA25-C754-6574-4C9D-CF6E52884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5427BE-F510-AB46-6B7D-68B4934CB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8308"/>
          </a:xfrm>
        </p:spPr>
        <p:txBody>
          <a:bodyPr/>
          <a:lstStyle/>
          <a:p>
            <a:r>
              <a:rPr lang="es-ES" dirty="0"/>
              <a:t>Ruta de instalación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FC9658-E08E-C7F4-E8F7-A8B9FF08B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233" y="2501371"/>
            <a:ext cx="5257800" cy="4124325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15211B-01B7-4BB3-A782-C90F7FD9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96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6E869-01A1-BCFE-4D52-9ABAE908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E29706-A066-2EEC-CF1F-5BB563DCB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3066" y="1825625"/>
            <a:ext cx="5444067" cy="4351338"/>
          </a:xfrm>
        </p:spPr>
        <p:txBody>
          <a:bodyPr>
            <a:normAutofit/>
          </a:bodyPr>
          <a:lstStyle/>
          <a:p>
            <a:r>
              <a:rPr lang="es-ES" sz="2000" b="1" dirty="0" err="1"/>
              <a:t>PostGreSQL</a:t>
            </a:r>
            <a:r>
              <a:rPr lang="es-ES" sz="2000" dirty="0"/>
              <a:t> </a:t>
            </a:r>
            <a:r>
              <a:rPr lang="es-ES" sz="2000" b="1" dirty="0"/>
              <a:t>Server</a:t>
            </a:r>
            <a:r>
              <a:rPr lang="es-ES" sz="2000" dirty="0"/>
              <a:t>: imprescindible!</a:t>
            </a:r>
          </a:p>
          <a:p>
            <a:r>
              <a:rPr lang="es-ES" sz="2000" b="1" dirty="0" err="1"/>
              <a:t>pgAdmin</a:t>
            </a:r>
            <a:r>
              <a:rPr lang="es-ES" sz="2000" dirty="0"/>
              <a:t> </a:t>
            </a:r>
            <a:r>
              <a:rPr lang="es-ES" sz="2000" b="1" dirty="0"/>
              <a:t>4</a:t>
            </a:r>
            <a:r>
              <a:rPr lang="es-ES" sz="2000" dirty="0"/>
              <a:t>: la herramienta de gestión</a:t>
            </a:r>
          </a:p>
          <a:p>
            <a:r>
              <a:rPr lang="es-ES" sz="2000" dirty="0"/>
              <a:t>Las últimas dos opciones nos pueden ayudar a trabajar con </a:t>
            </a:r>
            <a:r>
              <a:rPr lang="es-ES" sz="2000" dirty="0" err="1"/>
              <a:t>PostGreSQL</a:t>
            </a:r>
            <a:r>
              <a:rPr lang="es-ES" sz="2000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20F22D-7D50-368E-7BA2-D1CEEFDD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A6B4EDB-86D2-ECEE-B252-9C2651537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95" y="1943894"/>
            <a:ext cx="52482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7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D623F-E89E-79D3-0225-EC419F18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DC4800-0050-7596-2C5C-C900216AC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666" y="1825625"/>
            <a:ext cx="10507133" cy="832908"/>
          </a:xfrm>
        </p:spPr>
        <p:txBody>
          <a:bodyPr/>
          <a:lstStyle/>
          <a:p>
            <a:r>
              <a:rPr lang="es-ES" dirty="0"/>
              <a:t>Seleccionar la ruta donde se dejarán los datos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01F439-869F-6FF5-3ACE-800D5CE87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A199BF4-9E66-D02B-3AB5-B364FD8F1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537" y="2251075"/>
            <a:ext cx="52673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06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708DB-90EB-3103-3A99-B2BDADE94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820956-9AD0-1C43-3C8C-E9D60FB38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5842"/>
          </a:xfrm>
        </p:spPr>
        <p:txBody>
          <a:bodyPr/>
          <a:lstStyle/>
          <a:p>
            <a:r>
              <a:rPr lang="es-ES" dirty="0"/>
              <a:t>Contraseña del </a:t>
            </a:r>
            <a:r>
              <a:rPr lang="es-ES" dirty="0" err="1"/>
              <a:t>super-usuario</a:t>
            </a:r>
            <a:r>
              <a:rPr lang="es-ES" dirty="0"/>
              <a:t> de la BD de </a:t>
            </a:r>
            <a:r>
              <a:rPr lang="es-ES" dirty="0" err="1"/>
              <a:t>postgre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BF51C1F-A8C8-AF0C-F1D3-87E491E2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6966F5-86C6-FF06-11E8-3FAE7113C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2421467"/>
            <a:ext cx="52578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63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398718-E212-DB45-56AF-FB11DD47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3B3E1-7CC1-90C9-9746-D3A290C07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2708"/>
          </a:xfrm>
        </p:spPr>
        <p:txBody>
          <a:bodyPr/>
          <a:lstStyle/>
          <a:p>
            <a:r>
              <a:rPr lang="es-ES" dirty="0"/>
              <a:t>Número de puerto, se puede dejar el puerto por defecto.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0DB0FB-2C31-B23D-5A93-654CB6E2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B23DAD9-815C-03D4-C2D3-47AE28936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597150"/>
            <a:ext cx="525780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6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11BE43-A2A2-108F-59F1-005B80939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7C5601-3506-EBFB-2C08-B932A2E62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0442"/>
          </a:xfrm>
        </p:spPr>
        <p:txBody>
          <a:bodyPr/>
          <a:lstStyle/>
          <a:p>
            <a:r>
              <a:rPr lang="es-ES" dirty="0"/>
              <a:t>Configuración regional por defecto.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6CD643-43A2-CFC5-884B-35345D523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C6BF6-6B65-4EC1-BB76-C6930BF26FC7}" type="slidenum">
              <a:rPr lang="es-ES" smtClean="0"/>
              <a:t>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99709C9-8DF1-CB63-1BC2-6A99001BD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12" y="2531004"/>
            <a:ext cx="52673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054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393</Words>
  <Application>Microsoft Office PowerPoint</Application>
  <PresentationFormat>Panorámica</PresentationFormat>
  <Paragraphs>95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Tema de Office</vt:lpstr>
      <vt:lpstr>Instalación</vt:lpstr>
      <vt:lpstr>Instalación</vt:lpstr>
      <vt:lpstr>Instalación</vt:lpstr>
      <vt:lpstr>Instalación</vt:lpstr>
      <vt:lpstr>Instalación</vt:lpstr>
      <vt:lpstr>Instalación</vt:lpstr>
      <vt:lpstr>Instalación</vt:lpstr>
      <vt:lpstr>Instalación</vt:lpstr>
      <vt:lpstr>Instalación</vt:lpstr>
      <vt:lpstr>Instalación</vt:lpstr>
      <vt:lpstr>Instalación</vt:lpstr>
      <vt:lpstr>Instalación</vt:lpstr>
      <vt:lpstr>Instalación</vt:lpstr>
      <vt:lpstr>Instalación</vt:lpstr>
      <vt:lpstr>SQL Shell</vt:lpstr>
      <vt:lpstr>Start Builder</vt:lpstr>
      <vt:lpstr>pgAdmin 4</vt:lpstr>
      <vt:lpstr>pgAdmin 4</vt:lpstr>
      <vt:lpstr>PostGIS</vt:lpstr>
      <vt:lpstr>PostGIS</vt:lpstr>
      <vt:lpstr>PostGIS</vt:lpstr>
      <vt:lpstr>PostGIS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Instalación</dc:title>
  <dc:creator>Antonio Espín Herranz</dc:creator>
  <cp:lastModifiedBy>Antonio Espín Herranz</cp:lastModifiedBy>
  <cp:revision>21</cp:revision>
  <dcterms:created xsi:type="dcterms:W3CDTF">2023-10-04T16:40:50Z</dcterms:created>
  <dcterms:modified xsi:type="dcterms:W3CDTF">2024-09-23T17:25:24Z</dcterms:modified>
</cp:coreProperties>
</file>