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7" r:id="rId11"/>
    <p:sldId id="265" r:id="rId12"/>
    <p:sldId id="270" r:id="rId13"/>
    <p:sldId id="271" r:id="rId14"/>
    <p:sldId id="273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7A7B-E18D-4CEE-A0CF-CA5823360661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9766-9DBD-42E3-8A1E-E4B5FC9664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10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2B892-8529-C3A6-DE1C-7F62A325C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E2C1C-7325-E355-6E24-3031BE9E8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A3391-926C-D684-6ED6-ACAA11FD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BEAF-8F82-4BFE-B7E5-4492B26D1C75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A385B-A055-5C17-E3EC-B9289C09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BE605-8EB7-161B-7B9A-3BDEDD65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1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B0E21-41B4-F102-F4E3-D9574A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843E6-C08B-4E55-8201-A95F6741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1D018-8E9D-D5DC-9B89-903407C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F18-0FB4-4174-93C9-24958142754F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D71A9-2368-A5D2-E214-694E89B4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FC2D6-0156-23CE-FB1E-D5D23FC5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2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99DA32-7F00-E094-7DA5-CE297A8E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5AF88-C486-C24E-88C3-E1771424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55BD3-2448-130D-247F-3600BE8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9857-A593-4395-88AC-0573D89DB502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BF9E1-3C61-BB8D-F883-E9172504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FF13-B02E-924B-A142-3AA9B72F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1BB-257A-6A00-46AD-B25929DA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F4E74-5046-FE74-B3D5-025D7919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E9073-2EEF-924F-93D7-C27217E2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C9CF-B033-4B13-9B63-816CDB2E6680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16157-4F18-D0FF-63D2-BC30B8C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42DEE-6458-16D4-6D94-60968026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F7627-7650-2C1D-472D-04E00818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E11A9-A921-6E39-B0DC-B270E0F9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11948-7098-AFF8-8E34-58129C8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A225-3AE6-4F2F-B29A-12ECA2E724B2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D802E-759B-90E1-CC96-2F42380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138B2-4420-4367-E894-992F17B7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0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549A-4E67-5BF3-0DF2-9FE62DB6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00262-8D4E-065F-AD98-98AF430CD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453A0-BE25-447C-FBF3-4E2F2D47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43029A-ADC3-6DD1-C65B-62D7695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81F2-7BB3-4667-A44D-E5CDE9D52005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EF85A-C41D-B1E9-7366-1CB8A76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C939E-550D-9F00-C24C-A3D748DA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4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8C262-A980-BBE2-0E47-67212A37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12D94-CEB4-CD20-C175-A398A369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C2545-6D93-5D67-108E-1DDF65E9A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1134F2-757D-2144-695D-3744B2851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08A3B2-A733-0A7D-72D7-21C6D9439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0F6795-2FFC-4181-97AF-3AAB1216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3FF0-0C90-48FF-9E25-EA3254F4C60D}" type="datetime1">
              <a:rPr lang="es-ES" smtClean="0"/>
              <a:t>26/10/2023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3633A3-24C3-294E-C24A-9002736E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6FF53-3191-3053-C781-9007732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4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F31BE-8B8C-857D-7342-48696577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1400F7-0648-39F1-80DF-431A7CD0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14C5-187C-48F6-9186-8AD480C9EA78}" type="datetime1">
              <a:rPr lang="es-ES" smtClean="0"/>
              <a:t>26/10/2023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C5EF4-78CF-F89E-7263-6A880B1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77F7BF-ED64-5443-440B-51A90D97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EB214D-FC56-850A-F4DF-493807E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B472-0645-4C66-9BDD-0C1B8B5F8E01}" type="datetime1">
              <a:rPr lang="es-ES" smtClean="0"/>
              <a:t>26/10/2023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552A59-3A0B-78C5-B2D4-9F6E0E4D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9A04EE-567E-B3B4-2E8E-78CC00CA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91A9-C77B-34C2-9BC7-C44D678A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7FE2-C8CB-F58C-01BF-06151BD6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53523-2B5D-A309-A640-873530E92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96C87-BEA9-E026-65C4-1E554A31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56CA-5451-41AD-8B32-018BF4C7345F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384F2-9110-3510-0A55-AEFCD496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7B42A-37C0-3F68-7588-C53FF71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3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E742-FC0A-ABEB-DF04-CBCECBA9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E2E7C8-2085-5D08-7C3C-A5D35EF6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B8674-A302-53F1-9E4C-D404B577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DB990-E030-24B0-A0B6-8C8A6E86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01EE-7787-4D17-BED3-BC30D64BBD66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E2B1C7-A2D6-9CD3-9A51-D008244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1A3FE-8FAE-42F1-F67C-E394151E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3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10853A-02B2-679C-11D0-82C612E9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4C6-8CDC-25E9-F696-069C7885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B8B5D-D5C4-CD3B-025B-C818383C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50A3-1322-4CC6-9EB1-E9EEC074CE4B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008D1-A1F8-20BD-C83C-76763B29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2524D-2083-059E-A290-FE012725D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7F96-93E6-4668-A5B4-027FB6B7B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87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0915-B4E7-F9D4-AA1F-C74E112BD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PGAdmin</a:t>
            </a:r>
            <a:r>
              <a:rPr lang="es-ES" b="1" dirty="0"/>
              <a:t>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4027F-7365-9D2A-DD25-78620A969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61293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4831D-E86B-EB9E-6DE1-C1735252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s-ES" dirty="0"/>
              <a:t>Crear un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5E25-D322-5567-0C9B-242291C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946645-A161-085E-569F-4F6571D1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92" y="1347524"/>
            <a:ext cx="6686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6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FAAA3-B114-753E-2A2E-40CA6408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5602"/>
          </a:xfrm>
        </p:spPr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BFE4-B546-5CD2-0105-D9C415A0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50400"/>
            <a:ext cx="3779982" cy="485284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Crear la base de datos, asignar role.</a:t>
            </a:r>
          </a:p>
          <a:p>
            <a:endParaRPr lang="es-ES" dirty="0"/>
          </a:p>
          <a:p>
            <a:r>
              <a:rPr lang="es-ES" dirty="0"/>
              <a:t>Sobre el icono de la base de datos, con el botón derecho utilizar la opción de </a:t>
            </a:r>
            <a:r>
              <a:rPr lang="es-ES" b="1" dirty="0" err="1"/>
              <a:t>restore</a:t>
            </a:r>
            <a:r>
              <a:rPr lang="es-ES" dirty="0"/>
              <a:t>, seleccionar el fichero e indicar el role.</a:t>
            </a:r>
          </a:p>
          <a:p>
            <a:pPr lvl="1"/>
            <a:r>
              <a:rPr lang="es-ES" dirty="0"/>
              <a:t>Ir al esquema y desplegar las tablas. </a:t>
            </a:r>
          </a:p>
          <a:p>
            <a:pPr lvl="1"/>
            <a:r>
              <a:rPr lang="es-ES" dirty="0"/>
              <a:t>Deberían estar todas las tablas.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DCD06A-468A-CDFC-13EB-AF77F7B0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11</a:t>
            </a:fld>
            <a:endParaRPr lang="es-ES"/>
          </a:p>
        </p:txBody>
      </p:sp>
      <p:pic>
        <p:nvPicPr>
          <p:cNvPr id="1026" name="Picture 2" descr="Restaurar pestaña general del cuadro de diálogo">
            <a:extLst>
              <a:ext uri="{FF2B5EF4-FFF2-40B4-BE49-F238E27FC236}">
                <a16:creationId xmlns:a16="http://schemas.microsoft.com/office/drawing/2014/main" id="{BABA7C81-769E-1D5E-BD9F-DB66F6E5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82" y="1704974"/>
            <a:ext cx="6928226" cy="41915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1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3207C-4B71-379E-2B38-87A6E1D8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D5581-D4BA-9F88-909F-B59C5D8C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Cuando vamos a realizar un </a:t>
            </a:r>
            <a:r>
              <a:rPr lang="es-ES" b="1" dirty="0" err="1"/>
              <a:t>restore</a:t>
            </a:r>
            <a:r>
              <a:rPr lang="es-ES" dirty="0"/>
              <a:t> de una BD y esta tiene la </a:t>
            </a:r>
            <a:r>
              <a:rPr lang="es-ES" b="1" u="sng" dirty="0"/>
              <a:t>integridad referencial activada </a:t>
            </a:r>
            <a:r>
              <a:rPr lang="es-ES" dirty="0"/>
              <a:t>podemos obtener fallos según el orden en que se vayan importando las tablas.</a:t>
            </a:r>
          </a:p>
          <a:p>
            <a:endParaRPr lang="es-ES" dirty="0"/>
          </a:p>
          <a:p>
            <a:r>
              <a:rPr lang="es-ES" dirty="0"/>
              <a:t>Por ejemplo:</a:t>
            </a:r>
          </a:p>
          <a:p>
            <a:pPr lvl="1"/>
            <a:r>
              <a:rPr lang="es-ES" dirty="0"/>
              <a:t>Tenemos dos tablas: delegaciones y clientes.</a:t>
            </a:r>
          </a:p>
          <a:p>
            <a:pPr lvl="1"/>
            <a:r>
              <a:rPr lang="es-ES" dirty="0"/>
              <a:t>Existe una relación 1 a N: 1 delegación </a:t>
            </a:r>
            <a:r>
              <a:rPr lang="es-ES" dirty="0">
                <a:sym typeface="Wingdings" panose="05000000000000000000" pitchFamily="2" charset="2"/>
              </a:rPr>
              <a:t> N clientes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 clientes tiene una FK (</a:t>
            </a:r>
            <a:r>
              <a:rPr lang="es-ES" dirty="0" err="1">
                <a:sym typeface="Wingdings" panose="05000000000000000000" pitchFamily="2" charset="2"/>
              </a:rPr>
              <a:t>iddelegacion</a:t>
            </a:r>
            <a:r>
              <a:rPr lang="es-ES" dirty="0">
                <a:sym typeface="Wingdings" panose="05000000000000000000" pitchFamily="2" charset="2"/>
              </a:rPr>
              <a:t>) y tenemos activada la integridad referencial y se importa primero la tabla de clientes (antes de importar la tabla de delegaciones) vamos a obtener un error de violación de FK.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Tenemos que desactivar la integridad referencial ANTES de importar en la misma pantalla de </a:t>
            </a:r>
            <a:r>
              <a:rPr lang="es-ES" dirty="0" err="1">
                <a:sym typeface="Wingdings" panose="05000000000000000000" pitchFamily="2" charset="2"/>
              </a:rPr>
              <a:t>restore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9724B-A943-A485-E161-58006573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46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61337-7E4C-86FA-D7E6-F79A9069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DAD798-C87E-6B67-7F45-94B4584C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163D1F-B434-0272-F032-B7F8B00E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91" y="1270000"/>
            <a:ext cx="8326847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96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E66-010A-9BE7-36CB-717D57DB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42BD3-F7DC-B67D-74F0-F7AD9C8C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4351338"/>
          </a:xfrm>
        </p:spPr>
        <p:txBody>
          <a:bodyPr/>
          <a:lstStyle/>
          <a:p>
            <a:r>
              <a:rPr lang="es-ES" dirty="0"/>
              <a:t>Una vez restauradas las tablas de la BD, las claves foráneas estarán deshabilitadas (tenemos que validarlas).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6EE507-726C-6CE0-274C-ADB55493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9228D0-2DBA-3124-10CD-18BE8E25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2" y="1530494"/>
            <a:ext cx="4905375" cy="4295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76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99FF-B575-D2E2-ABB9-1416149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4375B-C582-AA97-653F-7AE8162E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escribimos un script que se encarga de borrar las tablas de la BD, ojo con el orden de ejecución si las tablas tienen integridad referencial.</a:t>
            </a:r>
          </a:p>
          <a:p>
            <a:endParaRPr lang="es-ES" dirty="0"/>
          </a:p>
          <a:p>
            <a:r>
              <a:rPr lang="es-ES" dirty="0"/>
              <a:t>No vale cualquier orden para borrar las tablas.</a:t>
            </a:r>
          </a:p>
          <a:p>
            <a:endParaRPr lang="es-ES" dirty="0"/>
          </a:p>
          <a:p>
            <a:r>
              <a:rPr lang="es-ES" dirty="0"/>
              <a:t>Primero hay que borrar las tablas dependientes (las que contienen las </a:t>
            </a:r>
            <a:r>
              <a:rPr lang="es-ES" dirty="0" err="1"/>
              <a:t>FKs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Después eliminamos las tablas principales (las que contienen las </a:t>
            </a:r>
            <a:r>
              <a:rPr lang="es-ES" dirty="0" err="1"/>
              <a:t>PKs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E3021E-BDAE-28D7-2F78-AFBD9F19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23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12F3-CD56-16A6-1675-705D43BB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 fontScale="90000"/>
          </a:bodyPr>
          <a:lstStyle/>
          <a:p>
            <a:r>
              <a:rPr lang="es-ES" dirty="0"/>
              <a:t>Herramienta EDR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0613F-7B14-E896-41B3-4B7D83BC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068"/>
            <a:ext cx="10515600" cy="572240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herramienta Diagrama entidad-relación (ERD) es una herramienta de diseño de bases de datos que proporciona una representación gráfica de tablas, columnas e interrelaciones de la base de datos.</a:t>
            </a:r>
          </a:p>
          <a:p>
            <a:endParaRPr lang="es-ES" dirty="0"/>
          </a:p>
          <a:p>
            <a:r>
              <a:rPr lang="es-ES" dirty="0"/>
              <a:t>La herramienta ERD le permite:</a:t>
            </a:r>
          </a:p>
          <a:p>
            <a:endParaRPr lang="es-ES" dirty="0"/>
          </a:p>
          <a:p>
            <a:pPr lvl="1"/>
            <a:r>
              <a:rPr lang="es-ES" dirty="0"/>
              <a:t>Diseñar y visualizar las tablas de la base de datos y sus relaciones.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Añade notas al diagrama.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Alinee automáticamente las tablas y los enlaces para una visualización más clara.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Guarde el diagrama y ábralo más tarde para continuar trabajando en él.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Generar SQL listo para ejecutar desde el diseño de la base de datos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Genere el diagrama de base de datos para una base de datos existente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Arrastre y suelte tablas desde el explorador de objetos al diagrama.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AD3580-BADC-3ED7-8847-FA9ACAEB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38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A37BB-93D6-B09A-4A09-8AE409D2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EDR: Relaciones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58FDD4-A574-2C2B-C9F5-8771A1A0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711D3C-9785-10AB-F67F-56D95A10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5" y="1792815"/>
            <a:ext cx="10833869" cy="34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3866-9F70-CE06-73E5-7C7476D9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PGAdmin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03F85-BB50-56A6-00CA-476F8366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la herramienta visual de </a:t>
            </a:r>
            <a:r>
              <a:rPr lang="es-ES" dirty="0" err="1"/>
              <a:t>postgre</a:t>
            </a:r>
            <a:r>
              <a:rPr lang="es-ES" dirty="0"/>
              <a:t> para administrar las bases de datos que tengamos en uno o varios servidores.</a:t>
            </a:r>
          </a:p>
          <a:p>
            <a:endParaRPr lang="es-ES" dirty="0"/>
          </a:p>
          <a:p>
            <a:r>
              <a:rPr lang="es-ES" dirty="0"/>
              <a:t>Nos podemos conectar a varios servidores.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Enlace: </a:t>
            </a:r>
            <a:r>
              <a:rPr lang="es-ES" dirty="0">
                <a:hlinkClick r:id="rId2"/>
              </a:rPr>
              <a:t>https://www.pgadmin.org/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0BB77-0D78-5390-B309-AB4A4EA3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8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AB963-9622-08D0-B00C-37A8907A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PGAdmin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2958A-A164-2C84-869A-B39C2118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2" y="1825625"/>
            <a:ext cx="6866467" cy="4351338"/>
          </a:xfrm>
        </p:spPr>
        <p:txBody>
          <a:bodyPr/>
          <a:lstStyle/>
          <a:p>
            <a:r>
              <a:rPr lang="es-ES" dirty="0"/>
              <a:t>Al conectar con el servidor pide la </a:t>
            </a:r>
            <a:r>
              <a:rPr lang="es-ES" dirty="0" err="1"/>
              <a:t>password</a:t>
            </a:r>
            <a:r>
              <a:rPr lang="es-ES" dirty="0"/>
              <a:t> y es mejor salvarla para no tener que volver a teclearla.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956074-527C-F2E5-F710-172E0DAF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12881-1729-3979-FBC0-C1467272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6" y="1602317"/>
            <a:ext cx="3119437" cy="49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1285-F5B0-5500-6221-1B8EA063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5F3FE-38DD-5F8C-0683-F70DFC2A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8533" cy="4351338"/>
          </a:xfrm>
        </p:spPr>
        <p:txBody>
          <a:bodyPr/>
          <a:lstStyle/>
          <a:p>
            <a:r>
              <a:rPr lang="es-ES" dirty="0"/>
              <a:t>Podemos tener varias versiones.</a:t>
            </a:r>
          </a:p>
          <a:p>
            <a:endParaRPr lang="es-ES" dirty="0"/>
          </a:p>
          <a:p>
            <a:r>
              <a:rPr lang="es-ES" dirty="0" err="1"/>
              <a:t>PGAdmin</a:t>
            </a:r>
            <a:r>
              <a:rPr lang="es-ES" dirty="0"/>
              <a:t> los detecta y podemos conectar a varios servidores, incluso que fueran externos.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3369B-88AB-FAA3-A478-1650498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4C7413-B2C9-415D-B240-07A70668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08" y="304801"/>
            <a:ext cx="4327971" cy="57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A852C-C2A0-325B-F5E4-1D4EBD44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C8D0F-E313-F7E5-1278-9FAEB54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Sobre el icono de las </a:t>
            </a:r>
            <a:r>
              <a:rPr lang="es-ES" dirty="0" err="1"/>
              <a:t>Database</a:t>
            </a:r>
            <a:r>
              <a:rPr lang="es-ES" dirty="0"/>
              <a:t> con el botón derecho, se pueden crear.</a:t>
            </a:r>
          </a:p>
          <a:p>
            <a:pPr lvl="1"/>
            <a:r>
              <a:rPr lang="es-ES" dirty="0"/>
              <a:t>Indicar: nombre, dueño de DB y un comentario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save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También se pueden crear con el menú superior: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Create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Database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borrar con el botón derecho: </a:t>
            </a:r>
            <a:r>
              <a:rPr lang="es-ES" dirty="0" err="1">
                <a:sym typeface="Wingdings" panose="05000000000000000000" pitchFamily="2" charset="2"/>
              </a:rPr>
              <a:t>delete</a:t>
            </a:r>
            <a:r>
              <a:rPr lang="es-ES" dirty="0">
                <a:sym typeface="Wingdings" panose="05000000000000000000" pitchFamily="2" charset="2"/>
              </a:rPr>
              <a:t> / </a:t>
            </a:r>
            <a:r>
              <a:rPr lang="es-ES" dirty="0" err="1">
                <a:sym typeface="Wingdings" panose="05000000000000000000" pitchFamily="2" charset="2"/>
              </a:rPr>
              <a:t>drop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También se puede borrar: seleccionando la BD, vamos al menú de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y seleccionamos </a:t>
            </a:r>
            <a:r>
              <a:rPr lang="es-ES" dirty="0" err="1">
                <a:sym typeface="Wingdings" panose="05000000000000000000" pitchFamily="2" charset="2"/>
              </a:rPr>
              <a:t>delete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drop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7A46DD-18C0-4B48-FAE2-026A81BF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A9C6C-E519-298D-4A3F-320734AA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0942"/>
          </a:xfrm>
        </p:spPr>
        <p:txBody>
          <a:bodyPr/>
          <a:lstStyle/>
          <a:p>
            <a:r>
              <a:rPr lang="es-ES" dirty="0"/>
              <a:t>Crear BD más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6C3D8-AD65-30E0-25BD-9B663A8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73934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puede crear con el comando </a:t>
            </a:r>
            <a:r>
              <a:rPr lang="es-ES" dirty="0" err="1"/>
              <a:t>createdb</a:t>
            </a:r>
            <a:r>
              <a:rPr lang="es-ES" dirty="0"/>
              <a:t> (desde </a:t>
            </a:r>
            <a:r>
              <a:rPr lang="es-ES"/>
              <a:t>la consola)</a:t>
            </a:r>
            <a:endParaRPr lang="es-ES" dirty="0"/>
          </a:p>
          <a:p>
            <a:r>
              <a:rPr lang="es-ES" b="1" dirty="0" err="1"/>
              <a:t>createdb</a:t>
            </a:r>
            <a:r>
              <a:rPr lang="es-ES" dirty="0"/>
              <a:t> [conexión] [opciones] [</a:t>
            </a:r>
            <a:r>
              <a:rPr lang="es-ES" dirty="0" err="1"/>
              <a:t>dbname</a:t>
            </a:r>
            <a:r>
              <a:rPr lang="es-ES" dirty="0"/>
              <a:t>] [descripción]</a:t>
            </a:r>
          </a:p>
          <a:p>
            <a:pPr lvl="1"/>
            <a:r>
              <a:rPr lang="es-ES" dirty="0"/>
              <a:t>Conexión</a:t>
            </a:r>
          </a:p>
          <a:p>
            <a:pPr lvl="2"/>
            <a:r>
              <a:rPr lang="es-ES" dirty="0"/>
              <a:t>-h server</a:t>
            </a:r>
          </a:p>
          <a:p>
            <a:pPr lvl="2"/>
            <a:r>
              <a:rPr lang="es-ES" dirty="0"/>
              <a:t>-p </a:t>
            </a:r>
            <a:r>
              <a:rPr lang="es-ES" dirty="0" err="1"/>
              <a:t>port</a:t>
            </a:r>
            <a:endParaRPr lang="es-ES" dirty="0"/>
          </a:p>
          <a:p>
            <a:pPr lvl="2"/>
            <a:r>
              <a:rPr lang="es-ES" dirty="0"/>
              <a:t>-U </a:t>
            </a:r>
            <a:r>
              <a:rPr lang="es-ES" dirty="0" err="1"/>
              <a:t>user</a:t>
            </a:r>
            <a:endParaRPr lang="es-ES" dirty="0"/>
          </a:p>
          <a:p>
            <a:pPr lvl="2"/>
            <a:r>
              <a:rPr lang="es-ES" dirty="0"/>
              <a:t>-w		Para que no pregunte por una clave, al conectar a la BD</a:t>
            </a:r>
          </a:p>
          <a:p>
            <a:pPr lvl="2"/>
            <a:r>
              <a:rPr lang="es-ES" dirty="0"/>
              <a:t>-W 		Para que pregunte por una clave, al conectar a la BD</a:t>
            </a:r>
          </a:p>
          <a:p>
            <a:pPr lvl="1"/>
            <a:r>
              <a:rPr lang="es-ES" dirty="0"/>
              <a:t>Opciones:</a:t>
            </a:r>
          </a:p>
          <a:p>
            <a:pPr lvl="2"/>
            <a:r>
              <a:rPr lang="es-ES" dirty="0"/>
              <a:t>-D </a:t>
            </a:r>
            <a:r>
              <a:rPr lang="es-ES" dirty="0" err="1"/>
              <a:t>tablespace</a:t>
            </a:r>
            <a:endParaRPr lang="es-ES" dirty="0"/>
          </a:p>
          <a:p>
            <a:pPr lvl="2"/>
            <a:r>
              <a:rPr lang="es-ES" dirty="0"/>
              <a:t>-e 		para mostrar el comando</a:t>
            </a:r>
          </a:p>
          <a:p>
            <a:pPr lvl="2"/>
            <a:r>
              <a:rPr lang="es-ES" dirty="0"/>
              <a:t>-E </a:t>
            </a:r>
            <a:r>
              <a:rPr lang="es-ES" dirty="0" err="1"/>
              <a:t>encoding</a:t>
            </a:r>
            <a:endParaRPr lang="es-ES" dirty="0"/>
          </a:p>
          <a:p>
            <a:pPr lvl="2"/>
            <a:r>
              <a:rPr lang="es-ES" dirty="0"/>
              <a:t>-l </a:t>
            </a:r>
            <a:r>
              <a:rPr lang="es-ES" dirty="0" err="1"/>
              <a:t>location</a:t>
            </a:r>
            <a:endParaRPr lang="es-ES" dirty="0"/>
          </a:p>
          <a:p>
            <a:pPr lvl="2"/>
            <a:r>
              <a:rPr lang="es-ES" dirty="0"/>
              <a:t>-O </a:t>
            </a:r>
            <a:r>
              <a:rPr lang="es-ES" dirty="0" err="1"/>
              <a:t>owner</a:t>
            </a:r>
            <a:endParaRPr lang="es-ES" dirty="0"/>
          </a:p>
          <a:p>
            <a:pPr lvl="2"/>
            <a:r>
              <a:rPr lang="es-ES" dirty="0"/>
              <a:t>-T </a:t>
            </a:r>
            <a:r>
              <a:rPr lang="es-ES" dirty="0" err="1"/>
              <a:t>template</a:t>
            </a:r>
            <a:r>
              <a:rPr lang="es-ES" dirty="0"/>
              <a:t>: 	se puede definir una plantilla.</a:t>
            </a:r>
          </a:p>
          <a:p>
            <a:pPr lvl="2"/>
            <a:r>
              <a:rPr lang="es-ES" dirty="0"/>
              <a:t>-V		la versión de </a:t>
            </a:r>
            <a:r>
              <a:rPr lang="es-ES" dirty="0" err="1"/>
              <a:t>postgre</a:t>
            </a:r>
            <a:r>
              <a:rPr lang="es-ES" dirty="0"/>
              <a:t> actual (solo informa, no crea la BD)</a:t>
            </a:r>
          </a:p>
          <a:p>
            <a:pPr lvl="2"/>
            <a:endParaRPr lang="es-ES" dirty="0"/>
          </a:p>
          <a:p>
            <a:pPr lvl="1"/>
            <a:r>
              <a:rPr lang="es-ES" dirty="0" err="1"/>
              <a:t>dbname</a:t>
            </a:r>
            <a:r>
              <a:rPr lang="es-ES" dirty="0"/>
              <a:t>: El nombre de la BD, ojo “si el nombre lleva mayúsculas”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623492-02A5-0230-3BDA-B5506649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3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679B-5BD2-886E-B19C-145A009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fichero CSV a una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8CAA1-2A87-F28D-20AA-C66504FF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creada la tabla con el botón derecho sobre la tabla podemos </a:t>
            </a:r>
            <a:r>
              <a:rPr lang="es-ES" dirty="0" err="1"/>
              <a:t>import</a:t>
            </a:r>
            <a:r>
              <a:rPr lang="es-ES" dirty="0"/>
              <a:t> / </a:t>
            </a:r>
            <a:r>
              <a:rPr lang="es-ES" dirty="0" err="1"/>
              <a:t>export</a:t>
            </a:r>
            <a:r>
              <a:rPr lang="es-ES" dirty="0"/>
              <a:t> datos a la tabla.</a:t>
            </a:r>
          </a:p>
          <a:p>
            <a:endParaRPr lang="es-ES" dirty="0"/>
          </a:p>
          <a:p>
            <a:r>
              <a:rPr lang="es-ES" dirty="0"/>
              <a:t>Podemos obtener un error si no encuentra la utilidad.</a:t>
            </a:r>
          </a:p>
          <a:p>
            <a:pPr lvl="1"/>
            <a:r>
              <a:rPr lang="es-ES" dirty="0"/>
              <a:t>Entrar en file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preferences</a:t>
            </a:r>
            <a:r>
              <a:rPr lang="es-ES" dirty="0">
                <a:sym typeface="Wingdings" panose="05000000000000000000" pitchFamily="2" charset="2"/>
              </a:rPr>
              <a:t> y seleccionar la carpeta </a:t>
            </a:r>
            <a:r>
              <a:rPr lang="es-ES" dirty="0" err="1">
                <a:sym typeface="Wingdings" panose="05000000000000000000" pitchFamily="2" charset="2"/>
              </a:rPr>
              <a:t>bin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Indicar la versión: 16 (la instalada)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3B41A4-3833-B771-2B36-53FAA77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6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D0B4-D9CE-6213-EC80-95168FF1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s-ES" dirty="0"/>
              <a:t>Importar fichero CSV a una tabla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A1DBB-39BA-92CB-94C8-D6557C8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8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8413DE-F22E-609A-9A64-AABA6A5E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376362"/>
            <a:ext cx="8515350" cy="51625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0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4D31D-0F71-3670-4168-E8A548D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</a:t>
            </a:r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9379-0BC4-2F1D-4DA8-B5AF7D2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Botón derecho sobre la BD, seleccionar </a:t>
            </a:r>
            <a:r>
              <a:rPr lang="es-ES" dirty="0" err="1"/>
              <a:t>backup</a:t>
            </a:r>
            <a:endParaRPr lang="es-ES" dirty="0"/>
          </a:p>
          <a:p>
            <a:endParaRPr lang="es-ES" dirty="0"/>
          </a:p>
          <a:p>
            <a:r>
              <a:rPr lang="es-ES" dirty="0"/>
              <a:t>Indicar el fichero, formato: “</a:t>
            </a:r>
            <a:r>
              <a:rPr lang="es-ES" dirty="0" err="1"/>
              <a:t>custom</a:t>
            </a:r>
            <a:r>
              <a:rPr lang="es-ES" dirty="0"/>
              <a:t>”, </a:t>
            </a:r>
            <a:r>
              <a:rPr lang="es-ES" dirty="0" err="1"/>
              <a:t>encoding</a:t>
            </a:r>
            <a:r>
              <a:rPr lang="es-ES" dirty="0"/>
              <a:t>: “utf-8”, role: “</a:t>
            </a:r>
            <a:r>
              <a:rPr lang="es-ES" dirty="0" err="1"/>
              <a:t>postgre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s-ES" dirty="0"/>
              <a:t>Pulsar el botón de </a:t>
            </a:r>
            <a:r>
              <a:rPr lang="es-ES" b="1" dirty="0" err="1"/>
              <a:t>backup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Nos mostrará información de cuando empieza el proceso y cuando termina.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C2881-E8EE-4864-84B7-8AD131BC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F96-93E6-4668-A5B4-027FB6B7B72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43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807</Words>
  <Application>Microsoft Office PowerPoint</Application>
  <PresentationFormat>Panorámica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PGAdmin 4</vt:lpstr>
      <vt:lpstr>PGAdmin</vt:lpstr>
      <vt:lpstr>PGAdmin</vt:lpstr>
      <vt:lpstr>Conexiones</vt:lpstr>
      <vt:lpstr>Crear BD</vt:lpstr>
      <vt:lpstr>Crear BD más parámetros</vt:lpstr>
      <vt:lpstr>Importar fichero CSV a una tabla</vt:lpstr>
      <vt:lpstr>Importar fichero CSV a una tabla</vt:lpstr>
      <vt:lpstr>Crear un backup</vt:lpstr>
      <vt:lpstr>Crear un backup</vt:lpstr>
      <vt:lpstr>Restaurar backup</vt:lpstr>
      <vt:lpstr>Restaurar Backup</vt:lpstr>
      <vt:lpstr>Restaurar Backup</vt:lpstr>
      <vt:lpstr>Restaurar Backup</vt:lpstr>
      <vt:lpstr>Backups</vt:lpstr>
      <vt:lpstr>Herramienta EDR</vt:lpstr>
      <vt:lpstr>EDR: Relaciones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PGAdmin</dc:title>
  <dc:creator>Antonio Espín Herranz</dc:creator>
  <cp:lastModifiedBy>Antonio Espín Herranz</cp:lastModifiedBy>
  <cp:revision>22</cp:revision>
  <dcterms:created xsi:type="dcterms:W3CDTF">2023-10-02T19:32:42Z</dcterms:created>
  <dcterms:modified xsi:type="dcterms:W3CDTF">2023-10-26T15:20:29Z</dcterms:modified>
</cp:coreProperties>
</file>