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6" r:id="rId25"/>
    <p:sldId id="287" r:id="rId26"/>
    <p:sldId id="288" r:id="rId27"/>
    <p:sldId id="290" r:id="rId2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9B46E-1216-350E-CF19-4F028C855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295604-2A3C-97DD-4924-D2D3841A4B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B30AFD-949B-25F1-B5F5-9FE379167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809B-4CDD-4111-A615-A22176F34186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3A714F-93EC-D648-82C9-60B869EC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F0E27-9AEF-94E3-2E5B-66ACF4D1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4482-064D-417F-B37C-3F93051306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610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85E68-2DCB-D680-66C8-E293F8A0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DAB1C9-5348-F915-7356-F1AE8293B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7EFDFD-BD63-0EE3-1A8D-DBFD6C9D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809B-4CDD-4111-A615-A22176F34186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7E8B49-A924-4684-ED6D-3A2CB13E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9CC68A-8211-E23F-5B5D-90681437E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4482-064D-417F-B37C-3F93051306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392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F888E51-7B78-4CAB-3E14-4A0250FC81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3AC2D4-BA56-439E-B243-DEBB6748A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1B7192-1ADA-9BB5-E353-DB326118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809B-4CDD-4111-A615-A22176F34186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ADA711-F0F5-51CD-E2AF-F6EED5A1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B26579-2E52-D15F-927F-0EFDC20D2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4482-064D-417F-B37C-3F93051306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0318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FFDC8-F264-C05E-0D30-E150E4E3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919031-6FEA-F977-DDC5-2083C6CA0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8C9F12-A692-0091-E52D-703CC7C3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809B-4CDD-4111-A615-A22176F34186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7733CE-A2E8-0396-FAC6-A15F19A2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E9C960-A895-7454-6529-B0D95627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4482-064D-417F-B37C-3F93051306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47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29CDC-1FF0-C361-71A6-E6674441B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BCC825-4102-7361-C3FA-90EC46A50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FAF84D-4062-0770-EE09-6411A60F5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809B-4CDD-4111-A615-A22176F34186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EA54E5-25A6-865F-798D-C9CB699A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366E11-9EBE-F279-6CD6-2F464BED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4482-064D-417F-B37C-3F93051306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786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338C61-5CE4-B85D-B0B6-F35B8901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B6A543-F829-ADC4-3443-E986B7AD0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743215-DBA4-F376-78E9-C23C76D27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6CD4C8-AC03-769C-80F8-9E87662AD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809B-4CDD-4111-A615-A22176F34186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2BF21B-C7B0-2467-3F74-A38662DD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2CDB20E-6B4F-3EC8-0143-9AE52CA2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4482-064D-417F-B37C-3F93051306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7391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4AA22-E425-50E1-1338-E675FD52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4834B4-8025-EB68-DE44-D5F0324B8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040429-D5EE-B0AF-5B40-3CC391753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91CB9F3-BE98-4A7C-212A-E52FA60CC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6143945-7CBE-CAD2-472B-987EB5B988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9BD5B64-5144-7044-6EA5-918D841A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809B-4CDD-4111-A615-A22176F34186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E866420-107E-64FA-5583-AC316FE60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4ABFB7F-F515-9FCC-36A7-9449B7C4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4482-064D-417F-B37C-3F93051306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39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0D6A6-A65B-06FE-B2E0-FCF597AF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9F62B41-FB00-3088-9DCE-AE537375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809B-4CDD-4111-A615-A22176F34186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2B4F813-A15D-6E4E-4EEB-E44B35CB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25EAF1-AAE0-2FD2-8310-223670A3D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4482-064D-417F-B37C-3F93051306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9795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F90218-E503-B84A-645D-9A6B9693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809B-4CDD-4111-A615-A22176F34186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4AA6D36-B47A-D7E1-CEF1-D22AE277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00ACDA-7A65-BD67-D9FB-45BB079B8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4482-064D-417F-B37C-3F93051306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82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5B010-504A-0B4F-F7B9-317E0369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73D494-D48F-5B2F-9084-8A3062A5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BE98AF-16FA-FFA8-FFEE-C6B6570BE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2D8477-7EC3-C1EC-E735-13FE97898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809B-4CDD-4111-A615-A22176F34186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3549FD-3AF6-2E5D-1763-FB695FCC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6D5F9F-343D-3A31-1210-4A71EA19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4482-064D-417F-B37C-3F93051306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096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9785D-A65C-78BF-55A4-3D84EFD8A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126C56B-C400-3102-5CE0-961AB29D3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45D2B2-2422-F115-CAA7-78E524E89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21C4E15-B5CD-2DDF-42AD-DE773177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8809B-4CDD-4111-A615-A22176F34186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DA089F-1672-12EB-D075-6D8DE6AF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6FF389-2105-32A8-1367-61276F3D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64482-064D-417F-B37C-3F93051306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948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DE099C-2EE9-4FB5-F5BC-2D112A0D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3286FCD-21A6-1FAB-7542-F728E8F6B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D05FD1-47BF-43CD-6978-B81EF30BD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8809B-4CDD-4111-A615-A22176F34186}" type="datetimeFigureOut">
              <a:rPr lang="es-ES" smtClean="0"/>
              <a:t>06/11/2023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4E274D-F7C5-A8BB-AC09-0640FC41B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A76829-0861-49F3-5C26-132FC7F07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64482-064D-417F-B37C-3F93051306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35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E57E3-EC22-F3F3-9E4F-53295D019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Crear índices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B2642D-66E1-B9B8-665D-A1F3FC5252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532403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F6B02-20C9-9168-BAAF-CF0F7FD3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índices - </a:t>
            </a:r>
            <a:r>
              <a:rPr lang="es-ES" dirty="0" err="1"/>
              <a:t>Btree</a:t>
            </a:r>
            <a:r>
              <a:rPr lang="es-ES" dirty="0"/>
              <a:t> y los operadores para elegir este índice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F64339-2984-8BAB-D0CB-35DDED16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818FA0-1A21-C23D-8E14-4900451F0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15" y="1990869"/>
            <a:ext cx="8277225" cy="31718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4D145C9-DF8C-E868-CBDB-792B617C5AA9}"/>
              </a:ext>
            </a:extLst>
          </p:cNvPr>
          <p:cNvSpPr txBox="1"/>
          <p:nvPr/>
        </p:nvSpPr>
        <p:spPr>
          <a:xfrm>
            <a:off x="9116291" y="2170545"/>
            <a:ext cx="1364861" cy="2585323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Operadores</a:t>
            </a:r>
            <a:r>
              <a:rPr lang="es-ES" dirty="0"/>
              <a:t>:</a:t>
            </a:r>
          </a:p>
          <a:p>
            <a:r>
              <a:rPr lang="es-ES" dirty="0"/>
              <a:t>&lt;</a:t>
            </a:r>
          </a:p>
          <a:p>
            <a:r>
              <a:rPr lang="es-ES" dirty="0"/>
              <a:t>&lt;=</a:t>
            </a:r>
          </a:p>
          <a:p>
            <a:r>
              <a:rPr lang="es-ES" dirty="0"/>
              <a:t>=</a:t>
            </a:r>
          </a:p>
          <a:p>
            <a:r>
              <a:rPr lang="es-ES" dirty="0"/>
              <a:t>&gt;=</a:t>
            </a:r>
          </a:p>
          <a:p>
            <a:r>
              <a:rPr lang="es-ES" dirty="0"/>
              <a:t>BETWEEN</a:t>
            </a:r>
          </a:p>
          <a:p>
            <a:r>
              <a:rPr lang="es-ES" dirty="0"/>
              <a:t>IN</a:t>
            </a:r>
          </a:p>
          <a:p>
            <a:r>
              <a:rPr lang="es-ES" dirty="0"/>
              <a:t>IS NULL</a:t>
            </a:r>
          </a:p>
          <a:p>
            <a:r>
              <a:rPr lang="es-ES" dirty="0"/>
              <a:t>IS NOT NULL</a:t>
            </a:r>
          </a:p>
        </p:txBody>
      </p:sp>
    </p:spTree>
    <p:extLst>
      <p:ext uri="{BB962C8B-B14F-4D97-AF65-F5344CB8AC3E}">
        <p14:creationId xmlns:p14="http://schemas.microsoft.com/office/powerpoint/2010/main" val="196157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003DF-5679-212E-864B-6D003E0B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Btree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F30E4E-E38E-03F1-3ACB-333C18BC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11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278841-EAA2-82AD-6603-82CEC183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17" y="1588944"/>
            <a:ext cx="8448675" cy="46196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7CD5C91-1364-9335-898E-CB04647EEE0A}"/>
              </a:ext>
            </a:extLst>
          </p:cNvPr>
          <p:cNvSpPr txBox="1"/>
          <p:nvPr/>
        </p:nvSpPr>
        <p:spPr>
          <a:xfrm>
            <a:off x="9134764" y="1847705"/>
            <a:ext cx="2638351" cy="923330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s-ES" b="1" dirty="0"/>
              <a:t>Ejemplo</a:t>
            </a:r>
          </a:p>
          <a:p>
            <a:r>
              <a:rPr lang="es-ES" b="1" dirty="0" err="1"/>
              <a:t>nombreCol</a:t>
            </a:r>
            <a:r>
              <a:rPr lang="es-ES" b="1" dirty="0"/>
              <a:t> </a:t>
            </a:r>
            <a:r>
              <a:rPr lang="es-ES" b="1" dirty="0" err="1"/>
              <a:t>like</a:t>
            </a:r>
            <a:r>
              <a:rPr lang="es-ES" b="1" dirty="0"/>
              <a:t> ‘cadena%’</a:t>
            </a:r>
          </a:p>
          <a:p>
            <a:r>
              <a:rPr lang="es-ES" b="1" dirty="0" err="1"/>
              <a:t>nombreCol</a:t>
            </a:r>
            <a:r>
              <a:rPr lang="es-ES" b="1" dirty="0"/>
              <a:t> ~ ‘^cadena’</a:t>
            </a:r>
          </a:p>
        </p:txBody>
      </p:sp>
    </p:spTree>
    <p:extLst>
      <p:ext uri="{BB962C8B-B14F-4D97-AF65-F5344CB8AC3E}">
        <p14:creationId xmlns:p14="http://schemas.microsoft.com/office/powerpoint/2010/main" val="388373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B0B8E-1290-800A-7BE1-3B347891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r>
              <a:rPr lang="es-ES" dirty="0"/>
              <a:t> Hash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8F3E2F-22EF-0031-751C-EDD5E69A7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índices Hash solo pueden manejar solo una comparación de igualdad simple (=)</a:t>
            </a:r>
          </a:p>
          <a:p>
            <a:endParaRPr lang="es-ES" dirty="0"/>
          </a:p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nombre_index</a:t>
            </a:r>
            <a:r>
              <a:rPr lang="es-ES" dirty="0"/>
              <a:t> </a:t>
            </a:r>
          </a:p>
          <a:p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‘</a:t>
            </a:r>
            <a:r>
              <a:rPr lang="es-ES" b="1" dirty="0"/>
              <a:t>HASH</a:t>
            </a:r>
            <a:r>
              <a:rPr lang="es-ES" dirty="0"/>
              <a:t>’ (</a:t>
            </a:r>
            <a:r>
              <a:rPr lang="es-ES" dirty="0" err="1"/>
              <a:t>nombre_col</a:t>
            </a:r>
            <a:r>
              <a:rPr lang="es-ES" dirty="0"/>
              <a:t> ,…)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40C2E4-38FF-09B6-988C-A0972877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6507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25A62-B863-C97C-6AA8-B82441A9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r>
              <a:rPr lang="es-ES" dirty="0"/>
              <a:t> </a:t>
            </a:r>
            <a:r>
              <a:rPr lang="es-ES" dirty="0" err="1"/>
              <a:t>GiST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067F77-C038-61A2-00E8-7F4B755A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err="1"/>
              <a:t>GiST</a:t>
            </a:r>
            <a:r>
              <a:rPr lang="es-ES" dirty="0"/>
              <a:t> significa “</a:t>
            </a:r>
            <a:r>
              <a:rPr lang="es-ES" dirty="0" err="1"/>
              <a:t>generalized</a:t>
            </a:r>
            <a:r>
              <a:rPr lang="es-ES" dirty="0"/>
              <a:t> </a:t>
            </a:r>
            <a:r>
              <a:rPr lang="es-ES" dirty="0" err="1"/>
              <a:t>Search</a:t>
            </a:r>
            <a:r>
              <a:rPr lang="es-ES" dirty="0"/>
              <a:t> </a:t>
            </a:r>
            <a:r>
              <a:rPr lang="es-ES" dirty="0" err="1"/>
              <a:t>Tree</a:t>
            </a:r>
            <a:r>
              <a:rPr lang="es-ES" dirty="0"/>
              <a:t>” (árbol de búsqueda generalizado).</a:t>
            </a:r>
          </a:p>
          <a:p>
            <a:endParaRPr lang="es-ES" dirty="0"/>
          </a:p>
          <a:p>
            <a:r>
              <a:rPr lang="es-ES" dirty="0"/>
              <a:t>Los índices </a:t>
            </a:r>
            <a:r>
              <a:rPr lang="es-ES" dirty="0" err="1"/>
              <a:t>GiST</a:t>
            </a:r>
            <a:r>
              <a:rPr lang="es-ES" dirty="0"/>
              <a:t> permiten la construcción de estructuras de árbol generales.</a:t>
            </a:r>
          </a:p>
          <a:p>
            <a:endParaRPr lang="es-ES" dirty="0"/>
          </a:p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nombre_index</a:t>
            </a:r>
            <a:r>
              <a:rPr lang="es-ES" dirty="0"/>
              <a:t> </a:t>
            </a:r>
          </a:p>
          <a:p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‘</a:t>
            </a:r>
            <a:r>
              <a:rPr lang="es-ES" b="1" dirty="0"/>
              <a:t>GIST</a:t>
            </a:r>
            <a:r>
              <a:rPr lang="es-ES" dirty="0"/>
              <a:t>’ (</a:t>
            </a:r>
            <a:r>
              <a:rPr lang="es-ES" dirty="0" err="1"/>
              <a:t>nombre_col</a:t>
            </a:r>
            <a:r>
              <a:rPr lang="es-ES" dirty="0"/>
              <a:t> ,…)</a:t>
            </a:r>
          </a:p>
          <a:p>
            <a:endParaRPr lang="es-ES" dirty="0"/>
          </a:p>
          <a:p>
            <a:r>
              <a:rPr lang="es-ES" dirty="0"/>
              <a:t>Sirven para indexar </a:t>
            </a:r>
            <a:r>
              <a:rPr lang="es-ES" b="1" dirty="0"/>
              <a:t>tipos de datos geométricos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45D0AD-BBD8-0400-0A93-125C303D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3724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D399F-646F-7C76-1D23-572B60B5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r>
              <a:rPr lang="es-ES" dirty="0"/>
              <a:t> SP-</a:t>
            </a:r>
            <a:r>
              <a:rPr lang="es-ES" dirty="0" err="1"/>
              <a:t>GiST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8E62F5-5D63-E7A8-8291-B6BE3BF5B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SP-</a:t>
            </a:r>
            <a:r>
              <a:rPr lang="es-ES" dirty="0" err="1"/>
              <a:t>Gist</a:t>
            </a:r>
            <a:r>
              <a:rPr lang="es-ES" dirty="0"/>
              <a:t> significa “</a:t>
            </a:r>
            <a:r>
              <a:rPr lang="es-ES" dirty="0" err="1"/>
              <a:t>space</a:t>
            </a:r>
            <a:r>
              <a:rPr lang="es-ES" dirty="0"/>
              <a:t> - </a:t>
            </a:r>
            <a:r>
              <a:rPr lang="es-ES" dirty="0" err="1"/>
              <a:t>partitioned</a:t>
            </a:r>
            <a:r>
              <a:rPr lang="es-ES" dirty="0"/>
              <a:t> </a:t>
            </a:r>
            <a:r>
              <a:rPr lang="es-ES" dirty="0" err="1"/>
              <a:t>Gist</a:t>
            </a:r>
            <a:r>
              <a:rPr lang="es-ES" dirty="0"/>
              <a:t>”, </a:t>
            </a:r>
            <a:r>
              <a:rPr lang="es-ES" dirty="0" err="1"/>
              <a:t>Gist</a:t>
            </a:r>
            <a:r>
              <a:rPr lang="es-ES" dirty="0"/>
              <a:t> con particiones espaciales. Admite árboles de búsqueda particionados que facilitan el desarrollo de una amplia gama de diferentes estructuras de datos no equilibradas.</a:t>
            </a:r>
          </a:p>
          <a:p>
            <a:endParaRPr lang="es-ES" dirty="0"/>
          </a:p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nombre_index</a:t>
            </a:r>
            <a:r>
              <a:rPr lang="es-ES" dirty="0"/>
              <a:t> </a:t>
            </a:r>
          </a:p>
          <a:p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‘</a:t>
            </a:r>
            <a:r>
              <a:rPr lang="es-ES" b="1" dirty="0"/>
              <a:t>SPGIST</a:t>
            </a:r>
            <a:r>
              <a:rPr lang="es-ES" dirty="0"/>
              <a:t>’ (</a:t>
            </a:r>
            <a:r>
              <a:rPr lang="es-ES" dirty="0" err="1"/>
              <a:t>nombre_col</a:t>
            </a:r>
            <a:r>
              <a:rPr lang="es-ES" dirty="0"/>
              <a:t> ,…)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5837A9-66A0-5BCB-82BF-8A4899AE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42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EB652-5393-E0C4-F147-9C344546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r>
              <a:rPr lang="es-ES" dirty="0"/>
              <a:t> GIN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5F866-C4CA-A573-3281-1364200DF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GIN significa “</a:t>
            </a:r>
            <a:r>
              <a:rPr lang="es-ES" dirty="0" err="1"/>
              <a:t>Generalized</a:t>
            </a:r>
            <a:r>
              <a:rPr lang="es-ES" dirty="0"/>
              <a:t> </a:t>
            </a:r>
            <a:r>
              <a:rPr lang="es-ES" dirty="0" err="1"/>
              <a:t>Inverted</a:t>
            </a:r>
            <a:r>
              <a:rPr lang="es-ES" dirty="0"/>
              <a:t> Indexes” (índices invertidos generalizados). </a:t>
            </a:r>
          </a:p>
          <a:p>
            <a:endParaRPr lang="es-ES" dirty="0"/>
          </a:p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nombre_index</a:t>
            </a:r>
            <a:r>
              <a:rPr lang="es-ES" dirty="0"/>
              <a:t> </a:t>
            </a:r>
          </a:p>
          <a:p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‘</a:t>
            </a:r>
            <a:r>
              <a:rPr lang="es-ES" b="1" dirty="0"/>
              <a:t>GIN</a:t>
            </a:r>
            <a:r>
              <a:rPr lang="es-ES" dirty="0"/>
              <a:t>’ (</a:t>
            </a:r>
            <a:r>
              <a:rPr lang="es-ES" dirty="0" err="1"/>
              <a:t>nombre_col</a:t>
            </a:r>
            <a:r>
              <a:rPr lang="es-ES" dirty="0"/>
              <a:t> ,…)</a:t>
            </a:r>
          </a:p>
          <a:p>
            <a:endParaRPr lang="es-ES" dirty="0"/>
          </a:p>
          <a:p>
            <a:r>
              <a:rPr lang="es-ES" dirty="0"/>
              <a:t>Son útiles cuando tenemos varios valores almacenados en una sola columna. Por ejemplo: </a:t>
            </a:r>
            <a:r>
              <a:rPr lang="es-ES" b="1" dirty="0"/>
              <a:t>un array, </a:t>
            </a:r>
            <a:r>
              <a:rPr lang="es-ES" b="1" dirty="0" err="1"/>
              <a:t>jsonb</a:t>
            </a:r>
            <a:r>
              <a:rPr lang="es-ES" b="1" dirty="0"/>
              <a:t>, </a:t>
            </a:r>
            <a:r>
              <a:rPr lang="es-ES" dirty="0"/>
              <a:t>etc.</a:t>
            </a:r>
          </a:p>
          <a:p>
            <a:r>
              <a:rPr lang="es-ES" dirty="0"/>
              <a:t>Permite los operadores: &lt;@ @&gt; = &amp;&amp;</a:t>
            </a:r>
          </a:p>
          <a:p>
            <a:r>
              <a:rPr lang="es-ES" b="1" dirty="0"/>
              <a:t>Ojo el índice tiene un crecimiento muy rápido.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1D85C0-01B0-D104-D5A7-EFA6CBF8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7637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D535C-566E-73DF-CF8B-B3FF8519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r>
              <a:rPr lang="es-ES" dirty="0"/>
              <a:t> BRIN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F50CB2-AE97-A43D-BF38-1D5CA5F61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BRIN significa “Block </a:t>
            </a:r>
            <a:r>
              <a:rPr lang="es-ES" dirty="0" err="1"/>
              <a:t>Ranges</a:t>
            </a:r>
            <a:r>
              <a:rPr lang="es-ES" dirty="0"/>
              <a:t> Indexes” (índices de rango de bloque)</a:t>
            </a:r>
          </a:p>
          <a:p>
            <a:endParaRPr lang="es-ES" dirty="0"/>
          </a:p>
          <a:p>
            <a:r>
              <a:rPr lang="es-ES" dirty="0"/>
              <a:t>BRIN es mucho más pequeño y menos costoso de mantener en comparación con un índice B-</a:t>
            </a:r>
            <a:r>
              <a:rPr lang="es-ES" dirty="0" err="1"/>
              <a:t>tree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nombre_index</a:t>
            </a:r>
            <a:r>
              <a:rPr lang="es-ES" dirty="0"/>
              <a:t> </a:t>
            </a:r>
          </a:p>
          <a:p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‘</a:t>
            </a:r>
            <a:r>
              <a:rPr lang="es-ES" b="1" dirty="0"/>
              <a:t>BRIN</a:t>
            </a:r>
            <a:r>
              <a:rPr lang="es-ES" dirty="0"/>
              <a:t>’ (</a:t>
            </a:r>
            <a:r>
              <a:rPr lang="es-ES" dirty="0" err="1"/>
              <a:t>nombre_col</a:t>
            </a:r>
            <a:r>
              <a:rPr lang="es-ES" dirty="0"/>
              <a:t> ,…)</a:t>
            </a:r>
          </a:p>
          <a:p>
            <a:endParaRPr lang="es-ES" dirty="0"/>
          </a:p>
          <a:p>
            <a:r>
              <a:rPr lang="es-ES" dirty="0"/>
              <a:t>Permite el uso de índice en una tabla muy grande.</a:t>
            </a:r>
          </a:p>
          <a:p>
            <a:r>
              <a:rPr lang="es-ES" dirty="0"/>
              <a:t>Por ejemplo, se puede aplicar en una columna que sea de tipo fecha, pero que sea lineal, por ejemplo: </a:t>
            </a:r>
            <a:r>
              <a:rPr lang="es-ES" b="1" dirty="0"/>
              <a:t>la fecha de creación de un registro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918A47-AFCC-FB75-DACF-E9E8E418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037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49C50-EE9B-FF46-C801-EA7733E12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Indices</a:t>
            </a:r>
            <a:r>
              <a:rPr lang="es-ES" dirty="0"/>
              <a:t> únicos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0B31E3-6202-675B-F9A1-35C65D144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Obliga a que los valores utilizados para el índice ya sea una columna o varias sean únicos en toda la tabla.</a:t>
            </a:r>
          </a:p>
          <a:p>
            <a:endParaRPr lang="es-ES" dirty="0"/>
          </a:p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b="1" dirty="0" err="1"/>
              <a:t>unique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 </a:t>
            </a:r>
            <a:r>
              <a:rPr lang="es-ES" dirty="0" err="1"/>
              <a:t>nombre_índice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(</a:t>
            </a:r>
            <a:r>
              <a:rPr lang="es-ES" dirty="0" err="1"/>
              <a:t>col_name</a:t>
            </a:r>
            <a:r>
              <a:rPr lang="es-ES" dirty="0"/>
              <a:t> …)</a:t>
            </a:r>
          </a:p>
          <a:p>
            <a:endParaRPr lang="es-ES" dirty="0"/>
          </a:p>
          <a:p>
            <a:r>
              <a:rPr lang="es-ES" dirty="0"/>
              <a:t>El único tipo de índice que se puede declarar como </a:t>
            </a:r>
            <a:r>
              <a:rPr lang="es-ES" b="1" dirty="0" err="1"/>
              <a:t>Unique</a:t>
            </a:r>
            <a:r>
              <a:rPr lang="es-ES" dirty="0"/>
              <a:t> es </a:t>
            </a:r>
            <a:r>
              <a:rPr lang="es-ES" b="1" dirty="0"/>
              <a:t>B-TREE</a:t>
            </a:r>
          </a:p>
          <a:p>
            <a:endParaRPr lang="es-ES" b="1" dirty="0"/>
          </a:p>
          <a:p>
            <a:r>
              <a:rPr lang="es-ES" dirty="0" err="1"/>
              <a:t>PostGreSQL</a:t>
            </a:r>
            <a:r>
              <a:rPr lang="es-ES" dirty="0"/>
              <a:t> </a:t>
            </a:r>
            <a:r>
              <a:rPr lang="es-ES" b="1" dirty="0"/>
              <a:t>trata NULL como un valor distintivo</a:t>
            </a:r>
            <a:r>
              <a:rPr lang="es-ES" dirty="0"/>
              <a:t>, por lo tanto, puede tener </a:t>
            </a:r>
            <a:r>
              <a:rPr lang="es-ES" b="1" dirty="0"/>
              <a:t>múltiples valores NULL en una columna con un índice UNICO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D6A8F8-F6ED-7680-6D3A-553C09B3B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0870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832E7-CDAF-17FA-B874-86B8509AD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Indices</a:t>
            </a:r>
            <a:r>
              <a:rPr lang="es-ES" dirty="0"/>
              <a:t> en expresiones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A9F043-BEC0-2E07-4D85-F8470397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índices basados en una expresión que involucre columnas de una tabla</a:t>
            </a:r>
          </a:p>
          <a:p>
            <a:endParaRPr lang="es-ES" dirty="0"/>
          </a:p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nombre_índice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(</a:t>
            </a:r>
            <a:r>
              <a:rPr lang="es-ES" b="1" dirty="0"/>
              <a:t>expresión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498B6A-6A17-6DE2-387A-D3D1D0F8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528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C8C7F-9B5A-A43E-5F7D-6F1E4626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Indices</a:t>
            </a:r>
            <a:r>
              <a:rPr lang="es-ES" dirty="0"/>
              <a:t> en expresiones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36247BF-BD91-747E-7C09-D9A7E39D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19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1C19A3-DF01-557F-7D61-AD970FCC7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36291"/>
            <a:ext cx="10364134" cy="265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1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0A5E5-3E3D-2AC5-2C0A-15A7A978E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Indexación en PostgreSQL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A79FE3-1EE5-D77D-9B75-EF90B4C2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Nos ayudan a buscar datos de una forma más rápida</a:t>
            </a:r>
          </a:p>
          <a:p>
            <a:endParaRPr lang="es-ES" dirty="0"/>
          </a:p>
          <a:p>
            <a:r>
              <a:rPr lang="es-ES" dirty="0"/>
              <a:t>Pero también añade consumo de recursos en escrituras y almacenamiento.</a:t>
            </a:r>
          </a:p>
          <a:p>
            <a:endParaRPr lang="es-ES" dirty="0"/>
          </a:p>
          <a:p>
            <a:r>
              <a:rPr lang="es-ES" dirty="0"/>
              <a:t>Desde </a:t>
            </a:r>
            <a:r>
              <a:rPr lang="es-ES" dirty="0" err="1"/>
              <a:t>postgresql</a:t>
            </a:r>
            <a:r>
              <a:rPr lang="es-ES" dirty="0"/>
              <a:t> podemos:</a:t>
            </a:r>
          </a:p>
          <a:p>
            <a:pPr lvl="1"/>
            <a:r>
              <a:rPr lang="es-ES" dirty="0"/>
              <a:t>Crear índices</a:t>
            </a:r>
          </a:p>
          <a:p>
            <a:pPr lvl="1"/>
            <a:r>
              <a:rPr lang="es-ES" dirty="0"/>
              <a:t>Eliminar índices</a:t>
            </a:r>
          </a:p>
          <a:p>
            <a:pPr lvl="1"/>
            <a:r>
              <a:rPr lang="es-ES" dirty="0"/>
              <a:t>Listas los índices disponibles en </a:t>
            </a:r>
            <a:r>
              <a:rPr lang="es-ES" dirty="0" err="1"/>
              <a:t>postgresql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30C649-E9A5-0F87-9FBF-0E6107C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4648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9E4EF-0918-E344-D3CE-DA958D00D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r>
              <a:rPr lang="es-ES" dirty="0"/>
              <a:t> de expresiones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51650-83FA-B162-1FD5-7419CEFF7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673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Podemos utilizar </a:t>
            </a:r>
            <a:r>
              <a:rPr lang="es-ES" b="1" dirty="0" err="1"/>
              <a:t>explain</a:t>
            </a:r>
            <a:r>
              <a:rPr lang="es-ES" dirty="0"/>
              <a:t> de </a:t>
            </a:r>
            <a:r>
              <a:rPr lang="es-ES" dirty="0" err="1"/>
              <a:t>postgresql</a:t>
            </a:r>
            <a:r>
              <a:rPr lang="es-ES" dirty="0"/>
              <a:t> para ver si está utilizando o no los índices cuando realiza una consulta.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1E952C-2291-F4EA-09FA-6C553766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20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3B0B19-72D0-4AC2-AB54-3FAD3DD06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853" y="4175270"/>
            <a:ext cx="7467600" cy="20193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B306037-81C0-0B44-ED5E-3ABB3FFD7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241" y="3233593"/>
            <a:ext cx="73628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45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09DFBA-4F1B-C8F1-AF0C-1FA697E0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</a:t>
            </a:r>
            <a:r>
              <a:rPr lang="es-ES" dirty="0"/>
              <a:t> de expresiones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19089F-91C1-F05E-7930-E8BE9ADA4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7648"/>
          </a:xfrm>
        </p:spPr>
        <p:txBody>
          <a:bodyPr/>
          <a:lstStyle/>
          <a:p>
            <a:r>
              <a:rPr lang="es-ES" dirty="0"/>
              <a:t>Si añadimos una expresión y utilizamos </a:t>
            </a:r>
            <a:r>
              <a:rPr lang="es-ES" b="1" dirty="0" err="1"/>
              <a:t>explain</a:t>
            </a:r>
            <a:r>
              <a:rPr lang="es-ES" dirty="0"/>
              <a:t> veremos que se va por el modo secuencial para buscar los datos.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BEE2D4-60FD-751D-918E-18EE48A1B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21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ACF60F-D153-D2FE-1318-0F09E35F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98" y="2863273"/>
            <a:ext cx="82200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85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B3159-E220-1C79-419E-77289632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169"/>
          </a:xfrm>
        </p:spPr>
        <p:txBody>
          <a:bodyPr/>
          <a:lstStyle/>
          <a:p>
            <a:r>
              <a:rPr lang="es-ES" dirty="0" err="1"/>
              <a:t>Indice</a:t>
            </a:r>
            <a:r>
              <a:rPr lang="es-ES" dirty="0"/>
              <a:t> de expresiones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224A20-E6AE-9BFA-9E3F-BDA3CD711D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9419"/>
            <a:ext cx="10515600" cy="330661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Definir el índice para una expresión:</a:t>
            </a:r>
          </a:p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idx2productos </a:t>
            </a:r>
            <a:r>
              <a:rPr lang="es-ES" dirty="0" err="1"/>
              <a:t>on</a:t>
            </a:r>
            <a:r>
              <a:rPr lang="es-ES" dirty="0"/>
              <a:t> productos(</a:t>
            </a:r>
            <a:r>
              <a:rPr lang="es-ES" dirty="0" err="1"/>
              <a:t>lower</a:t>
            </a:r>
            <a:r>
              <a:rPr lang="es-ES" dirty="0"/>
              <a:t>(descripción));</a:t>
            </a:r>
          </a:p>
          <a:p>
            <a:endParaRPr lang="es-ES" dirty="0"/>
          </a:p>
          <a:p>
            <a:r>
              <a:rPr lang="es-ES" dirty="0"/>
              <a:t>Si comprobamos con </a:t>
            </a:r>
            <a:r>
              <a:rPr lang="es-ES" dirty="0" err="1"/>
              <a:t>explain</a:t>
            </a:r>
            <a:r>
              <a:rPr lang="es-ES" dirty="0"/>
              <a:t> y la expresión </a:t>
            </a:r>
            <a:r>
              <a:rPr lang="es-ES" dirty="0" err="1"/>
              <a:t>lower</a:t>
            </a:r>
            <a:r>
              <a:rPr lang="es-ES" dirty="0"/>
              <a:t>, continúa haciendo una búsqueda secuencial.</a:t>
            </a:r>
          </a:p>
          <a:p>
            <a:r>
              <a:rPr lang="es-ES" dirty="0"/>
              <a:t>Hay que desactivar una directiva para que no utilice las búsquedas secuenciales.</a:t>
            </a:r>
          </a:p>
          <a:p>
            <a:r>
              <a:rPr lang="es-ES" b="1" dirty="0"/>
              <a:t>Set </a:t>
            </a:r>
            <a:r>
              <a:rPr lang="es-ES" b="1" dirty="0" err="1"/>
              <a:t>enable_seqscan</a:t>
            </a:r>
            <a:r>
              <a:rPr lang="es-ES" b="1" dirty="0"/>
              <a:t>=false;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27E518-A881-C198-BBE2-F6CA66A8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22</a:t>
            </a:fld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EE2E0DB-B641-31EE-ED4B-DF18350D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93" y="5089525"/>
            <a:ext cx="6353175" cy="12668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A3F33E9-CA61-FEFB-5081-B747D6EE274A}"/>
              </a:ext>
            </a:extLst>
          </p:cNvPr>
          <p:cNvSpPr txBox="1"/>
          <p:nvPr/>
        </p:nvSpPr>
        <p:spPr>
          <a:xfrm>
            <a:off x="7887855" y="5237018"/>
            <a:ext cx="2530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Ya utiliza el nuevo índice.</a:t>
            </a:r>
          </a:p>
        </p:txBody>
      </p:sp>
    </p:spTree>
    <p:extLst>
      <p:ext uri="{BB962C8B-B14F-4D97-AF65-F5344CB8AC3E}">
        <p14:creationId xmlns:p14="http://schemas.microsoft.com/office/powerpoint/2010/main" val="3831476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E4943-F840-A1AF-12D1-3F103482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Indices</a:t>
            </a:r>
            <a:r>
              <a:rPr lang="es-ES" dirty="0"/>
              <a:t> parciales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A64F8E-DD8B-4FD0-6C37-FBA7921A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99" y="1825625"/>
            <a:ext cx="11472333" cy="4351338"/>
          </a:xfrm>
        </p:spPr>
        <p:txBody>
          <a:bodyPr/>
          <a:lstStyle/>
          <a:p>
            <a:r>
              <a:rPr lang="es-ES" dirty="0"/>
              <a:t>Permiten indicar que filas se añadirán al índice:</a:t>
            </a:r>
          </a:p>
          <a:p>
            <a:endParaRPr lang="es-ES" dirty="0"/>
          </a:p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nombre_index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(columnas) </a:t>
            </a:r>
            <a:r>
              <a:rPr lang="es-ES" b="1" dirty="0" err="1"/>
              <a:t>where</a:t>
            </a:r>
            <a:r>
              <a:rPr lang="es-ES" b="1" dirty="0"/>
              <a:t> condición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/>
              <a:t>Hacer pruebas comparando el </a:t>
            </a:r>
            <a:r>
              <a:rPr lang="es-ES" dirty="0" err="1"/>
              <a:t>query</a:t>
            </a:r>
            <a:r>
              <a:rPr lang="es-ES" dirty="0"/>
              <a:t> plan cuando se utiliza en la </a:t>
            </a:r>
            <a:r>
              <a:rPr lang="es-ES" dirty="0" err="1"/>
              <a:t>query</a:t>
            </a:r>
            <a:r>
              <a:rPr lang="es-ES" dirty="0"/>
              <a:t> el mismo filtro que se puso en el índice parcial u otra distinta.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95127A-A804-918B-9E2B-070E98DF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835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0D4C6-B889-C214-2CCB-170B9A63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Reindexación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C0D8F-22B9-F281-6931-5080D2D45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la práctica un índice puede corromperse y ya no contiene datos válidos  debido a fallas de HW o errores de SW.</a:t>
            </a:r>
          </a:p>
          <a:p>
            <a:endParaRPr lang="es-ES" dirty="0"/>
          </a:p>
          <a:p>
            <a:r>
              <a:rPr lang="es-ES" b="1" dirty="0" err="1"/>
              <a:t>Reindex</a:t>
            </a:r>
            <a:r>
              <a:rPr lang="es-ES" dirty="0"/>
              <a:t> [(verbose)] { </a:t>
            </a:r>
            <a:r>
              <a:rPr lang="es-ES" dirty="0" err="1"/>
              <a:t>index</a:t>
            </a:r>
            <a:r>
              <a:rPr lang="es-ES" dirty="0"/>
              <a:t> | table | </a:t>
            </a:r>
            <a:r>
              <a:rPr lang="es-ES" dirty="0" err="1"/>
              <a:t>schema</a:t>
            </a:r>
            <a:r>
              <a:rPr lang="es-ES" dirty="0"/>
              <a:t> | </a:t>
            </a:r>
            <a:r>
              <a:rPr lang="es-ES" dirty="0" err="1"/>
              <a:t>database</a:t>
            </a:r>
            <a:r>
              <a:rPr lang="es-ES" dirty="0"/>
              <a:t> | </a:t>
            </a:r>
            <a:r>
              <a:rPr lang="es-ES" dirty="0" err="1"/>
              <a:t>system</a:t>
            </a:r>
            <a:r>
              <a:rPr lang="es-ES" dirty="0"/>
              <a:t> } nombre;</a:t>
            </a:r>
          </a:p>
          <a:p>
            <a:endParaRPr lang="es-ES" dirty="0"/>
          </a:p>
          <a:p>
            <a:r>
              <a:rPr lang="es-ES" dirty="0"/>
              <a:t>Verbose: nos muestra el proceso de </a:t>
            </a:r>
            <a:r>
              <a:rPr lang="es-ES" dirty="0" err="1"/>
              <a:t>reindexación</a:t>
            </a:r>
            <a:r>
              <a:rPr lang="es-ES" dirty="0"/>
              <a:t> cuando lo realiza.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6EF0BA-97E9-A91C-F306-927F4DF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726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0D4C6-B889-C214-2CCB-170B9A63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Reindexación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C0D8F-22B9-F281-6931-5080D2D45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err="1"/>
              <a:t>Reindex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nombre_index</a:t>
            </a:r>
            <a:endParaRPr lang="es-ES" dirty="0"/>
          </a:p>
          <a:p>
            <a:pPr lvl="1"/>
            <a:r>
              <a:rPr lang="es-ES" dirty="0"/>
              <a:t>La forma más habitual para reindexar un índice.</a:t>
            </a:r>
          </a:p>
          <a:p>
            <a:pPr lvl="1"/>
            <a:endParaRPr lang="es-ES" dirty="0"/>
          </a:p>
          <a:p>
            <a:r>
              <a:rPr lang="es-ES" dirty="0" err="1"/>
              <a:t>Reindex</a:t>
            </a:r>
            <a:r>
              <a:rPr lang="es-ES" dirty="0"/>
              <a:t> table </a:t>
            </a:r>
            <a:r>
              <a:rPr lang="es-ES" err="1"/>
              <a:t>nombre</a:t>
            </a:r>
            <a:r>
              <a:rPr lang="es-ES"/>
              <a:t>_tabla</a:t>
            </a:r>
            <a:endParaRPr lang="es-ES" dirty="0"/>
          </a:p>
          <a:p>
            <a:pPr lvl="1"/>
            <a:r>
              <a:rPr lang="es-ES" dirty="0"/>
              <a:t>Para reindexar todos los índices de la tabla</a:t>
            </a:r>
          </a:p>
          <a:p>
            <a:pPr lvl="1"/>
            <a:endParaRPr lang="es-ES" dirty="0"/>
          </a:p>
          <a:p>
            <a:r>
              <a:rPr lang="es-ES" dirty="0" err="1"/>
              <a:t>Reindex</a:t>
            </a:r>
            <a:r>
              <a:rPr lang="es-ES" dirty="0"/>
              <a:t> </a:t>
            </a:r>
            <a:r>
              <a:rPr lang="es-ES" dirty="0" err="1"/>
              <a:t>schema</a:t>
            </a:r>
            <a:r>
              <a:rPr lang="es-ES" dirty="0"/>
              <a:t> </a:t>
            </a:r>
            <a:r>
              <a:rPr lang="es-ES" dirty="0" err="1"/>
              <a:t>nombre_esquema</a:t>
            </a:r>
            <a:r>
              <a:rPr lang="es-ES" dirty="0"/>
              <a:t>;</a:t>
            </a:r>
          </a:p>
          <a:p>
            <a:pPr lvl="1"/>
            <a:r>
              <a:rPr lang="es-ES" dirty="0"/>
              <a:t>Reindexa todos los índices de un esquema</a:t>
            </a:r>
          </a:p>
          <a:p>
            <a:pPr lvl="1"/>
            <a:endParaRPr lang="es-ES" dirty="0"/>
          </a:p>
          <a:p>
            <a:r>
              <a:rPr lang="es-ES" dirty="0" err="1"/>
              <a:t>Reindex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nombre_bd</a:t>
            </a:r>
            <a:r>
              <a:rPr lang="es-ES" dirty="0"/>
              <a:t>;</a:t>
            </a:r>
          </a:p>
          <a:p>
            <a:pPr lvl="1"/>
            <a:r>
              <a:rPr lang="es-ES" dirty="0"/>
              <a:t>Para reindexar todos los índices de una BD</a:t>
            </a:r>
          </a:p>
          <a:p>
            <a:pPr lvl="1"/>
            <a:endParaRPr lang="es-ES" dirty="0"/>
          </a:p>
          <a:p>
            <a:r>
              <a:rPr lang="es-ES" dirty="0" err="1"/>
              <a:t>Reindex</a:t>
            </a:r>
            <a:r>
              <a:rPr lang="es-ES" dirty="0"/>
              <a:t> </a:t>
            </a:r>
            <a:r>
              <a:rPr lang="es-ES" dirty="0" err="1"/>
              <a:t>system</a:t>
            </a:r>
            <a:r>
              <a:rPr lang="es-ES" dirty="0"/>
              <a:t> </a:t>
            </a:r>
            <a:r>
              <a:rPr lang="es-ES" dirty="0" err="1"/>
              <a:t>nombre_bd</a:t>
            </a:r>
            <a:endParaRPr lang="es-ES" dirty="0"/>
          </a:p>
          <a:p>
            <a:pPr lvl="1"/>
            <a:r>
              <a:rPr lang="es-ES" dirty="0"/>
              <a:t>Todos los índices del catálogo.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6EF0BA-97E9-A91C-F306-927F4DF6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6763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4BE99-4789-899F-DB79-5AB6D3D6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Indexación </a:t>
            </a:r>
            <a:r>
              <a:rPr lang="es-ES" dirty="0" err="1"/>
              <a:t>multicolumna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1D109A-AC76-0E41-5030-AF8BEACFE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26800" cy="4351338"/>
          </a:xfrm>
        </p:spPr>
        <p:txBody>
          <a:bodyPr/>
          <a:lstStyle/>
          <a:p>
            <a:r>
              <a:rPr lang="es-ES" dirty="0"/>
              <a:t>Se pueden utilizar múltiples columnas para la creación de índices.</a:t>
            </a:r>
          </a:p>
          <a:p>
            <a:endParaRPr lang="es-ES" dirty="0"/>
          </a:p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nombre_índice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tabla </a:t>
            </a:r>
            <a:r>
              <a:rPr lang="es-ES" dirty="0" err="1"/>
              <a:t>using</a:t>
            </a:r>
            <a:r>
              <a:rPr lang="es-ES" dirty="0"/>
              <a:t> ‘</a:t>
            </a:r>
            <a:r>
              <a:rPr lang="es-ES" b="1" dirty="0"/>
              <a:t>método</a:t>
            </a:r>
            <a:r>
              <a:rPr lang="es-ES" dirty="0"/>
              <a:t>’ (nombre de las </a:t>
            </a:r>
            <a:r>
              <a:rPr lang="es-ES" dirty="0" err="1"/>
              <a:t>cols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Mínimo tenemos que tener 2 columnas, si no, no es </a:t>
            </a:r>
            <a:r>
              <a:rPr lang="es-ES" dirty="0" err="1"/>
              <a:t>multi-columna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Máximo 32 columnas en una sola tabla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Sólo se puede aplicar a tipos de índice B-</a:t>
            </a:r>
            <a:r>
              <a:rPr lang="es-ES" dirty="0" err="1"/>
              <a:t>tree</a:t>
            </a:r>
            <a:r>
              <a:rPr lang="es-ES" dirty="0"/>
              <a:t>, GIST, GIN y BRIN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No se pueden definir índices </a:t>
            </a:r>
            <a:r>
              <a:rPr lang="es-ES" dirty="0" err="1"/>
              <a:t>multicolumna</a:t>
            </a:r>
            <a:r>
              <a:rPr lang="es-ES" dirty="0"/>
              <a:t> de tipo: HASH, SP-GIST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478B81-23E6-333D-820E-157194E9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800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24BE99-4789-899F-DB79-5AB6D3D6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Indexación </a:t>
            </a:r>
            <a:r>
              <a:rPr lang="es-ES" dirty="0" err="1"/>
              <a:t>multicolumna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1D109A-AC76-0E41-5030-AF8BEACFE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creamos el índice </a:t>
            </a:r>
            <a:r>
              <a:rPr lang="es-ES" dirty="0" err="1"/>
              <a:t>multicolumna</a:t>
            </a:r>
            <a:r>
              <a:rPr lang="es-ES" dirty="0"/>
              <a:t> importa el orden en que se colocan las columnas del índice.</a:t>
            </a:r>
          </a:p>
          <a:p>
            <a:endParaRPr lang="es-ES" dirty="0"/>
          </a:p>
          <a:p>
            <a:r>
              <a:rPr lang="es-ES" dirty="0"/>
              <a:t>Primero hay que colocar las columnas que más se utilizan y al final las que menos se utilizan.</a:t>
            </a:r>
          </a:p>
          <a:p>
            <a:endParaRPr lang="es-ES" dirty="0"/>
          </a:p>
          <a:p>
            <a:r>
              <a:rPr lang="es-ES" dirty="0"/>
              <a:t>A la hora de la lanzar las consultas es importante el orden en el que se colocan los campos en la cláusula </a:t>
            </a:r>
            <a:r>
              <a:rPr lang="es-ES" dirty="0" err="1"/>
              <a:t>where</a:t>
            </a:r>
            <a:r>
              <a:rPr lang="es-ES" dirty="0"/>
              <a:t> con respecto a la posición que colocamos los campos al crear el índice.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478B81-23E6-333D-820E-157194E9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4056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BD9FF-B605-D510-30A3-A0DA355C5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Indexación en PostgreSQL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BE7233-EFDE-2B1C-1E18-C0A338B6D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Tipos de índices</a:t>
            </a:r>
          </a:p>
          <a:p>
            <a:pPr lvl="1"/>
            <a:r>
              <a:rPr lang="es-ES" dirty="0"/>
              <a:t>Índices únicos</a:t>
            </a:r>
          </a:p>
          <a:p>
            <a:pPr lvl="1"/>
            <a:r>
              <a:rPr lang="es-ES" dirty="0"/>
              <a:t>Índices basados en una expresión</a:t>
            </a:r>
          </a:p>
          <a:p>
            <a:pPr lvl="1"/>
            <a:r>
              <a:rPr lang="es-ES" dirty="0"/>
              <a:t>Índices parciales</a:t>
            </a:r>
          </a:p>
          <a:p>
            <a:pPr lvl="1"/>
            <a:r>
              <a:rPr lang="es-ES" dirty="0"/>
              <a:t>Reindexar índices para reconstruir uno o más índices.</a:t>
            </a:r>
          </a:p>
          <a:p>
            <a:pPr lvl="1"/>
            <a:r>
              <a:rPr lang="es-ES" dirty="0"/>
              <a:t>Índices </a:t>
            </a:r>
            <a:r>
              <a:rPr lang="es-ES" dirty="0" err="1"/>
              <a:t>multicolumnas</a:t>
            </a:r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F195FB-BB5D-1F8E-A05B-6F51CC46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40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A2530-446A-036D-AB7B-F7F73B78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índices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3D7F1B-3489-F086-7C4A-DDE9686A8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7833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[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exists</a:t>
            </a:r>
            <a:r>
              <a:rPr lang="es-ES" dirty="0"/>
              <a:t>] </a:t>
            </a:r>
            <a:r>
              <a:rPr lang="es-ES" dirty="0" err="1"/>
              <a:t>nombreIndice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nombreTabla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(columna-</a:t>
            </a:r>
            <a:r>
              <a:rPr lang="es-ES" dirty="0" err="1"/>
              <a:t>name</a:t>
            </a:r>
            <a:r>
              <a:rPr lang="es-ES" dirty="0"/>
              <a:t> [ASC | DESC] …)</a:t>
            </a:r>
          </a:p>
          <a:p>
            <a:pPr marL="457200" lvl="1" indent="0">
              <a:buNone/>
            </a:pPr>
            <a:r>
              <a:rPr lang="es-ES" dirty="0"/>
              <a:t>Pueden ser varias columnas.</a:t>
            </a:r>
          </a:p>
          <a:p>
            <a:pPr marL="457200" lvl="1" indent="0">
              <a:buNone/>
            </a:pPr>
            <a:r>
              <a:rPr lang="es-ES" dirty="0"/>
              <a:t>El orden se puede especificar por cada columna</a:t>
            </a:r>
          </a:p>
          <a:p>
            <a:endParaRPr lang="es-ES" dirty="0"/>
          </a:p>
          <a:p>
            <a:r>
              <a:rPr lang="es-ES" dirty="0"/>
              <a:t>Los índices se pueden consultar a nivel de la tabla en </a:t>
            </a:r>
            <a:r>
              <a:rPr lang="es-ES" dirty="0" err="1"/>
              <a:t>pgAdmin</a:t>
            </a:r>
            <a:r>
              <a:rPr lang="es-ES" dirty="0"/>
              <a:t> 4</a:t>
            </a:r>
          </a:p>
          <a:p>
            <a:endParaRPr lang="es-ES" dirty="0"/>
          </a:p>
          <a:p>
            <a:r>
              <a:rPr lang="es-ES" dirty="0"/>
              <a:t>El índice tiene que ser único dentro de la BD de </a:t>
            </a:r>
            <a:r>
              <a:rPr lang="es-ES" dirty="0" err="1"/>
              <a:t>postgresql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Si el nombre del índice lleva mayúsculas utilizar “”</a:t>
            </a:r>
          </a:p>
          <a:p>
            <a:r>
              <a:rPr lang="es-ES" dirty="0"/>
              <a:t>Por defecto el tipo de índice es </a:t>
            </a:r>
            <a:r>
              <a:rPr lang="es-ES" dirty="0" err="1"/>
              <a:t>btree</a:t>
            </a:r>
            <a:r>
              <a:rPr lang="es-ES" dirty="0"/>
              <a:t>: árbol B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B1CDF9-FF1A-2307-8FB2-B3727077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C08AF74-A19A-ABA2-7ABA-31553C39A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0" y="1913996"/>
            <a:ext cx="4305300" cy="2657475"/>
          </a:xfrm>
          <a:prstGeom prst="rect">
            <a:avLst/>
          </a:prstGeom>
          <a:ln>
            <a:solidFill>
              <a:schemeClr val="tx1">
                <a:alpha val="96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90709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8C246-7DC1-49F5-0BDB-BA0777FA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7F7F40-FDB2-70D4-DF18-EEF553902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  <a:r>
              <a:rPr lang="es-ES" dirty="0" err="1"/>
              <a:t>nombre_index</a:t>
            </a:r>
            <a:endParaRPr lang="es-ES" dirty="0"/>
          </a:p>
          <a:p>
            <a:pPr lvl="1"/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esquema.tabla</a:t>
            </a:r>
            <a:endParaRPr lang="es-ES" dirty="0"/>
          </a:p>
          <a:p>
            <a:pPr lvl="2"/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btree</a:t>
            </a:r>
            <a:r>
              <a:rPr lang="es-ES" dirty="0"/>
              <a:t> (campo);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Al crear el índice se puede indicar el </a:t>
            </a:r>
            <a:r>
              <a:rPr lang="es-ES" dirty="0" err="1"/>
              <a:t>tablespace</a:t>
            </a:r>
            <a:r>
              <a:rPr lang="es-ES" dirty="0"/>
              <a:t>, por defecto utiliza: </a:t>
            </a:r>
            <a:r>
              <a:rPr lang="es-ES" b="1" dirty="0" err="1"/>
              <a:t>pg_default</a:t>
            </a:r>
            <a:r>
              <a:rPr lang="es-ES" dirty="0"/>
              <a:t> y no es necesario indicarlo.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432F1C-F18B-20B6-D1F5-2A07614D6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834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03026-DB5D-B29B-0F03-22CA3BBF7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Borrar índices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B1AA56-4F96-F6A9-0B29-2249B894C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Drop</a:t>
            </a:r>
            <a:r>
              <a:rPr lang="es-ES" dirty="0"/>
              <a:t> </a:t>
            </a:r>
            <a:r>
              <a:rPr lang="es-ES" dirty="0" err="1"/>
              <a:t>index</a:t>
            </a:r>
            <a:r>
              <a:rPr lang="es-ES" dirty="0"/>
              <a:t> </a:t>
            </a:r>
          </a:p>
          <a:p>
            <a:r>
              <a:rPr lang="es-ES" dirty="0"/>
              <a:t>[</a:t>
            </a:r>
            <a:r>
              <a:rPr lang="es-ES" dirty="0" err="1"/>
              <a:t>concurrently</a:t>
            </a:r>
            <a:r>
              <a:rPr lang="es-ES" dirty="0"/>
              <a:t> ]  </a:t>
            </a:r>
            <a:r>
              <a:rPr lang="es-ES" dirty="0">
                <a:sym typeface="Wingdings" panose="05000000000000000000" pitchFamily="2" charset="2"/>
              </a:rPr>
              <a:t> sin bloquear otras consultas sobre la tabla. El servidor espera a que completen las TX en conflicto.</a:t>
            </a:r>
            <a:endParaRPr lang="es-ES" dirty="0"/>
          </a:p>
          <a:p>
            <a:r>
              <a:rPr lang="es-ES" dirty="0"/>
              <a:t>[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exists</a:t>
            </a:r>
            <a:r>
              <a:rPr lang="es-ES" dirty="0"/>
              <a:t>] </a:t>
            </a:r>
            <a:r>
              <a:rPr lang="es-ES" dirty="0" err="1"/>
              <a:t>nombreesquema.nombre_índice</a:t>
            </a:r>
            <a:endParaRPr lang="es-ES" dirty="0"/>
          </a:p>
          <a:p>
            <a:r>
              <a:rPr lang="es-ES" dirty="0"/>
              <a:t>[cascade | </a:t>
            </a:r>
            <a:r>
              <a:rPr lang="es-ES" dirty="0" err="1"/>
              <a:t>restrict</a:t>
            </a:r>
            <a:r>
              <a:rPr lang="es-ES" dirty="0"/>
              <a:t>] </a:t>
            </a:r>
            <a:r>
              <a:rPr lang="es-ES" dirty="0">
                <a:sym typeface="Wingdings" panose="05000000000000000000" pitchFamily="2" charset="2"/>
              </a:rPr>
              <a:t> borra objeto relacionado | evita que se borren objetos relacionados.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441E59-327F-6657-D6EC-56595F97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995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63BDEE-9008-42C6-073B-CB1B842F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Listar los índices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1DB028-F633-87E8-18CE-95FDFF508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913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Disponemos de la vista: </a:t>
            </a:r>
            <a:r>
              <a:rPr lang="es-ES" b="1" dirty="0" err="1"/>
              <a:t>pg_indexes</a:t>
            </a:r>
            <a:r>
              <a:rPr lang="es-ES" b="1" dirty="0"/>
              <a:t> </a:t>
            </a:r>
            <a:r>
              <a:rPr lang="es-ES" dirty="0"/>
              <a:t>para listar los índices.</a:t>
            </a:r>
          </a:p>
          <a:p>
            <a:endParaRPr lang="es-ES" dirty="0"/>
          </a:p>
          <a:p>
            <a:r>
              <a:rPr lang="es-ES" dirty="0"/>
              <a:t>Podemos listar todos los índices de un </a:t>
            </a:r>
            <a:r>
              <a:rPr lang="es-ES" dirty="0" err="1"/>
              <a:t>schema</a:t>
            </a:r>
            <a:r>
              <a:rPr lang="es-ES" dirty="0"/>
              <a:t>, utilizar el campo </a:t>
            </a:r>
            <a:r>
              <a:rPr lang="es-ES" b="1" dirty="0" err="1"/>
              <a:t>schemaname</a:t>
            </a:r>
            <a:r>
              <a:rPr lang="es-ES" dirty="0"/>
              <a:t> de la vista.</a:t>
            </a:r>
          </a:p>
          <a:p>
            <a:endParaRPr lang="es-ES" dirty="0"/>
          </a:p>
          <a:p>
            <a:r>
              <a:rPr lang="es-ES" dirty="0"/>
              <a:t>Campos de la vista:</a:t>
            </a:r>
          </a:p>
          <a:p>
            <a:pPr lvl="1"/>
            <a:r>
              <a:rPr lang="es-ES" dirty="0" err="1"/>
              <a:t>Schenamespace</a:t>
            </a:r>
            <a:endParaRPr lang="es-ES" dirty="0"/>
          </a:p>
          <a:p>
            <a:pPr lvl="1"/>
            <a:r>
              <a:rPr lang="es-ES" dirty="0" err="1"/>
              <a:t>Tablename</a:t>
            </a:r>
            <a:endParaRPr lang="es-ES" dirty="0"/>
          </a:p>
          <a:p>
            <a:pPr lvl="1"/>
            <a:r>
              <a:rPr lang="es-ES" dirty="0" err="1"/>
              <a:t>Indexname</a:t>
            </a:r>
            <a:endParaRPr lang="es-ES" dirty="0"/>
          </a:p>
          <a:p>
            <a:pPr lvl="1"/>
            <a:r>
              <a:rPr lang="es-ES" dirty="0" err="1"/>
              <a:t>Tablespace</a:t>
            </a:r>
            <a:endParaRPr lang="es-ES" dirty="0"/>
          </a:p>
          <a:p>
            <a:pPr lvl="1"/>
            <a:r>
              <a:rPr lang="es-ES" dirty="0" err="1"/>
              <a:t>Indexdef</a:t>
            </a:r>
            <a:r>
              <a:rPr lang="es-ES" dirty="0"/>
              <a:t>: El comando de la definición del </a:t>
            </a:r>
            <a:r>
              <a:rPr lang="es-ES" dirty="0" err="1"/>
              <a:t>index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54C47B-AF81-3ED1-EAA6-25736C3C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3938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D9C2E-1D70-D299-E7DD-EEFAB1AE7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índices. Sintaxis completa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0A8C35-C171-677B-355B-CFEA1901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4C233E-A4A2-C33E-BCC0-CA186E07D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00" y="1816100"/>
            <a:ext cx="11081200" cy="409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6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A0E545-A611-5EC6-1953-50EADA85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índices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17F034-9838-8DAC-5C28-49F82D128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cláusula </a:t>
            </a:r>
            <a:r>
              <a:rPr lang="es-ES" b="1" dirty="0" err="1"/>
              <a:t>using</a:t>
            </a:r>
            <a:r>
              <a:rPr lang="es-ES" b="1" dirty="0"/>
              <a:t> método </a:t>
            </a:r>
            <a:r>
              <a:rPr lang="es-ES" dirty="0"/>
              <a:t>permite definir el tipo de índice.</a:t>
            </a:r>
          </a:p>
          <a:p>
            <a:r>
              <a:rPr lang="es-ES" dirty="0" err="1"/>
              <a:t>Btree</a:t>
            </a:r>
            <a:r>
              <a:rPr lang="es-ES" dirty="0"/>
              <a:t>: por defecto </a:t>
            </a:r>
            <a:r>
              <a:rPr lang="es-ES" dirty="0">
                <a:sym typeface="Wingdings" panose="05000000000000000000" pitchFamily="2" charset="2"/>
              </a:rPr>
              <a:t> árbol B</a:t>
            </a:r>
          </a:p>
          <a:p>
            <a:r>
              <a:rPr lang="es-ES" dirty="0">
                <a:sym typeface="Wingdings" panose="05000000000000000000" pitchFamily="2" charset="2"/>
              </a:rPr>
              <a:t>Hash</a:t>
            </a:r>
          </a:p>
          <a:p>
            <a:r>
              <a:rPr lang="es-ES" dirty="0" err="1">
                <a:sym typeface="Wingdings" panose="05000000000000000000" pitchFamily="2" charset="2"/>
              </a:rPr>
              <a:t>GiST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SP-</a:t>
            </a:r>
            <a:r>
              <a:rPr lang="es-ES" dirty="0" err="1">
                <a:sym typeface="Wingdings" panose="05000000000000000000" pitchFamily="2" charset="2"/>
              </a:rPr>
              <a:t>GiST</a:t>
            </a:r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GIN</a:t>
            </a:r>
          </a:p>
          <a:p>
            <a:r>
              <a:rPr lang="es-ES" dirty="0">
                <a:sym typeface="Wingdings" panose="05000000000000000000" pitchFamily="2" charset="2"/>
              </a:rPr>
              <a:t>BRIN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14D61E-7986-B673-9858-95AA9A60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15952-74F0-493D-AB76-41515A16DFD3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5465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1226</Words>
  <Application>Microsoft Office PowerPoint</Application>
  <PresentationFormat>Panorámica</PresentationFormat>
  <Paragraphs>210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Tema de Office</vt:lpstr>
      <vt:lpstr>Crear índices</vt:lpstr>
      <vt:lpstr>Indexación en PostgreSQL</vt:lpstr>
      <vt:lpstr>Indexación en PostgreSQL</vt:lpstr>
      <vt:lpstr>Crear índices</vt:lpstr>
      <vt:lpstr>Ejemplo</vt:lpstr>
      <vt:lpstr>Borrar índices</vt:lpstr>
      <vt:lpstr>Listar los índices</vt:lpstr>
      <vt:lpstr>Tipos de índices. Sintaxis completa</vt:lpstr>
      <vt:lpstr>Tipos de índices</vt:lpstr>
      <vt:lpstr>Tipos de índices - Btree y los operadores para elegir este índice</vt:lpstr>
      <vt:lpstr>Btree</vt:lpstr>
      <vt:lpstr>Indice Hash</vt:lpstr>
      <vt:lpstr>Indice GiST</vt:lpstr>
      <vt:lpstr>Indice SP-GiST</vt:lpstr>
      <vt:lpstr>Indice GIN</vt:lpstr>
      <vt:lpstr>Indice BRIN</vt:lpstr>
      <vt:lpstr>Indices únicos</vt:lpstr>
      <vt:lpstr>Indices en expresiones</vt:lpstr>
      <vt:lpstr>Indices en expresiones </vt:lpstr>
      <vt:lpstr>Indice de expresiones </vt:lpstr>
      <vt:lpstr>Indice de expresiones </vt:lpstr>
      <vt:lpstr>Indice de expresiones </vt:lpstr>
      <vt:lpstr>Indices parciales</vt:lpstr>
      <vt:lpstr>Reindexación</vt:lpstr>
      <vt:lpstr>Reindexación</vt:lpstr>
      <vt:lpstr>Indexación multicolumna</vt:lpstr>
      <vt:lpstr>Indexación multicolumna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Crear índices</dc:title>
  <dc:creator>Antonio Espín Herranz</dc:creator>
  <cp:lastModifiedBy>Antonio Espín Herranz</cp:lastModifiedBy>
  <cp:revision>10</cp:revision>
  <dcterms:created xsi:type="dcterms:W3CDTF">2023-10-30T19:48:37Z</dcterms:created>
  <dcterms:modified xsi:type="dcterms:W3CDTF">2023-11-06T14:57:09Z</dcterms:modified>
</cp:coreProperties>
</file>