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8"/>
  </p:notesMasterIdLst>
  <p:sldIdLst>
    <p:sldId id="256" r:id="rId3"/>
    <p:sldId id="257" r:id="rId4"/>
    <p:sldId id="258" r:id="rId5"/>
    <p:sldId id="259" r:id="rId6"/>
    <p:sldId id="346" r:id="rId7"/>
    <p:sldId id="260" r:id="rId8"/>
    <p:sldId id="331" r:id="rId9"/>
    <p:sldId id="333" r:id="rId10"/>
    <p:sldId id="33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332" r:id="rId23"/>
    <p:sldId id="272" r:id="rId24"/>
    <p:sldId id="273" r:id="rId25"/>
    <p:sldId id="294" r:id="rId26"/>
    <p:sldId id="290" r:id="rId27"/>
    <p:sldId id="291" r:id="rId28"/>
    <p:sldId id="292" r:id="rId29"/>
    <p:sldId id="293" r:id="rId30"/>
    <p:sldId id="275" r:id="rId31"/>
    <p:sldId id="297" r:id="rId32"/>
    <p:sldId id="296" r:id="rId33"/>
    <p:sldId id="298" r:id="rId34"/>
    <p:sldId id="299" r:id="rId35"/>
    <p:sldId id="279" r:id="rId36"/>
    <p:sldId id="280" r:id="rId37"/>
    <p:sldId id="281" r:id="rId38"/>
    <p:sldId id="282" r:id="rId39"/>
    <p:sldId id="295" r:id="rId40"/>
    <p:sldId id="283" r:id="rId41"/>
    <p:sldId id="284" r:id="rId42"/>
    <p:sldId id="285" r:id="rId43"/>
    <p:sldId id="300" r:id="rId44"/>
    <p:sldId id="301" r:id="rId45"/>
    <p:sldId id="286" r:id="rId46"/>
    <p:sldId id="287" r:id="rId47"/>
    <p:sldId id="288" r:id="rId48"/>
    <p:sldId id="337" r:id="rId49"/>
    <p:sldId id="289" r:id="rId50"/>
    <p:sldId id="303" r:id="rId51"/>
    <p:sldId id="338" r:id="rId52"/>
    <p:sldId id="336" r:id="rId53"/>
    <p:sldId id="304" r:id="rId54"/>
    <p:sldId id="335" r:id="rId55"/>
    <p:sldId id="302" r:id="rId56"/>
    <p:sldId id="305" r:id="rId57"/>
    <p:sldId id="306" r:id="rId58"/>
    <p:sldId id="307" r:id="rId59"/>
    <p:sldId id="308" r:id="rId60"/>
    <p:sldId id="315" r:id="rId61"/>
    <p:sldId id="316" r:id="rId62"/>
    <p:sldId id="329" r:id="rId63"/>
    <p:sldId id="330" r:id="rId64"/>
    <p:sldId id="309" r:id="rId65"/>
    <p:sldId id="310" r:id="rId66"/>
    <p:sldId id="311" r:id="rId67"/>
    <p:sldId id="312" r:id="rId68"/>
    <p:sldId id="313" r:id="rId69"/>
    <p:sldId id="314" r:id="rId70"/>
    <p:sldId id="339" r:id="rId71"/>
    <p:sldId id="340" r:id="rId72"/>
    <p:sldId id="341" r:id="rId73"/>
    <p:sldId id="342" r:id="rId74"/>
    <p:sldId id="345" r:id="rId75"/>
    <p:sldId id="343" r:id="rId76"/>
    <p:sldId id="344" r:id="rId7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9D119-040B-49EB-93E5-F9DCF136A1C3}" type="datetimeFigureOut">
              <a:rPr lang="es-ES" smtClean="0"/>
              <a:t>04/11/2023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3C957-F468-4396-9F8B-52D0DE47A2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54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183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7526EF-663F-49BC-855F-D38F674C467E}" type="slidenum">
              <a:rPr lang="es-ES">
                <a:solidFill>
                  <a:prstClr val="black"/>
                </a:solidFill>
              </a:rPr>
              <a:pPr/>
              <a:t>41</a:t>
            </a:fld>
            <a:endParaRPr lang="es-E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58C05-D09E-DDB2-1C43-F49E2D58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EF053-227B-C0A8-4348-45031A4E9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E12B3-72C5-3E79-3CBC-A41F5F32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519F-1D4D-4013-9327-A4B87C697871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C9CDD-5A47-A9FC-ADC3-E21A6E0F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E54EB-4124-B46D-A816-679A7A1C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3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6B06-16B6-684F-9274-F873A6BB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DC9D8-1423-A089-4C09-36CEEA86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10C0E-9A53-32CD-4CA5-EE1C1C7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0009-B058-4DE3-A949-E49718205AA3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1B4F-AD06-C963-6405-11D9BEF7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62F10-F514-3084-3079-0C14D7E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85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D864DB-13EF-7900-C7DE-18FC7D44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16A01-BFCD-37BE-55A8-4F98A7B9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BFCB8-47B9-5293-2F47-0B88368E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DA7A-E2F4-4937-A924-64E133909C9E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D2A54-0487-502D-332E-230A7DFF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928C2-B8AF-CAA2-1C5E-AA5CB122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0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DE15F0-A0ED-4932-84AF-A491C1A21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6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BC36DC-AB00-4127-AAB9-67AC381BF2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2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4E009B-119B-4AF7-BED7-982B494E42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02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7A9CC2-0D56-4A20-86E7-77EB9C6361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34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E25CAF5-DDDC-4FAC-A27E-6B51B14219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7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ADF805-9276-4DD4-B75E-C28E400F45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8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7B3DA7-1C80-46CB-A43D-772BF917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551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1FEB47-ADD2-4296-A018-07A64403C0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26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FC64C-7409-232F-6805-FD7D94A0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9190A-684F-C303-3AFB-5BF3287E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5BFDB-6CDD-8C0E-EF28-6FECC13D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5179-DDC3-4B37-8FC0-68EC7AF5B8D1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3DD3F-F6CF-0363-A525-177C0021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152E3-2BD7-C260-FAB3-7C5AA93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228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C5BE81-13F2-4CCC-9CD3-7E0DD75824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621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48AC48-FDAA-4488-911E-35D43E13DD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24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181284-89C1-4DB4-9CB7-C405F6519A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3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727E37-B6DD-42FA-99D6-3A240BF11E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124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828A72-367B-4278-ACCC-FD31144C86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876D-9A62-2D3B-681C-6F8AD2CF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D2522-EA95-0375-DE0E-04C4152E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738B5-F8D0-4ECB-66C4-80207F41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B307-4FC6-4E86-BAE4-DBEB9F0A3A00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00C9B-A880-8A9C-8488-369D129C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15B7D-8184-17F4-0AFF-518A288C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5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40C93-3FF9-727C-86D3-BF87824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AD847-8F5D-54FE-E103-97A97F484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2BAF31-A41C-25B7-E62D-A0AEB6984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E17EF-9431-D7A9-483B-906BE296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AA0-83D7-4310-B36F-8BC109B0B60E}" type="datetime1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D736C-8500-EDBA-CEA2-AB86CA0E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85632-8799-EAB5-F558-2EBFCC89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29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E1A7-35BD-0666-74CA-2EDC376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11BBC-57E7-FC8F-1694-DEBC859F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F21FC-FB35-D9CB-D2AD-B20DBBFC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7EDC82-ABA2-FD4E-A0A9-542B850B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9D6990-6789-2502-55E1-0BBAF3A14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FC2F7B-8274-78BC-7101-5EF03BF0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4086-0AB9-457D-949A-D5117C2C7F8E}" type="datetime1">
              <a:rPr lang="es-ES" smtClean="0"/>
              <a:t>04/11/2023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FA32AA-328C-60C7-946B-D64DE1A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079317-F54B-D2C8-960D-F296B0A8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7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A5966-CCE5-2CC0-5A3B-88FDB907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166AF-9664-A3FF-67E6-B71A5F71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1E07-ED31-4A16-A831-DD1EFDF0461E}" type="datetime1">
              <a:rPr lang="es-ES" smtClean="0"/>
              <a:t>04/11/2023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5140CE-4163-F860-E60F-57B30F26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249F77-D7A8-A76B-AC9A-7E5AE65D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8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FB5FF-8C5B-6F2A-4FB5-FD649BE5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2AE5-FEEC-4985-B836-1472BEB5C15D}" type="datetime1">
              <a:rPr lang="es-ES" smtClean="0"/>
              <a:t>04/11/2023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197F1D-2C9C-FCEE-0F77-8421B42B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B6D1C8-2F8B-D23C-7481-DE37A293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F2560-F88C-C96D-0784-E61AF39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23E4C-408C-786B-5953-E0FB8C3D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8216B-5ABF-88FC-2099-E560EF9F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C8BAA-3EAA-62C0-402B-C9456FF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3805-4E8B-4D1C-99EA-483B93E5624E}" type="datetime1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01C73-A826-E86F-61D8-0612A406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5AA21-9AB1-28B7-EC14-F9FB20E4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5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B2ED-0907-2B90-B8EC-2097BA24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3C319D-A14A-0E98-DABC-52FA311B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11E72-BB8B-03DA-9779-40F399F6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A8E297-D9FC-803D-828B-43A47218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B543-14C3-49AE-B748-A3CED0E3F5CF}" type="datetime1">
              <a:rPr lang="es-ES" smtClean="0"/>
              <a:t>04/11/2023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2BD006-C662-EBFC-3B3F-64F766C4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86E666-3797-F8DA-403A-218054C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0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138776-79BA-E530-644C-C247A9CD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B6B8B-0E53-2BEC-F16E-BB61442A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1D318-14B8-24B1-56C6-63529D70D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63DE-1ACC-434C-8272-9E67E8A7E326}" type="datetime1">
              <a:rPr lang="es-ES" smtClean="0"/>
              <a:t>04/11/2023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B1A04-A529-D024-EB3A-20B3B7ECC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77EB1-F202-53C5-BD16-4F4E07EE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3D4C-5613-4177-9319-41D04087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8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EBF0B0-1B11-4283-90BD-2717823BA2A3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6/functions-matching.html#FUNCTIONS-SIMILARTO-REGEX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6/functions-comparison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BD95-205B-7A4A-6FF4-637A1C4C5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Resumen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76DD68-43D6-8F0C-DF93-3D61EC363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63660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Funciones de Agregado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2000" dirty="0">
                <a:latin typeface="Times New Roman" panose="02020603050405020304" pitchFamily="18" charset="0"/>
              </a:rPr>
              <a:t>Las funciones de agregación se usan dentro de una cláusula SELECT en grupos de registros para devolver un único valor que se aplica a un grupo de registros.</a:t>
            </a:r>
          </a:p>
          <a:p>
            <a:pPr algn="l"/>
            <a:endParaRPr lang="es-ES" sz="2000" dirty="0">
              <a:latin typeface="Times New Roman" panose="02020603050405020304" pitchFamily="18" charset="0"/>
            </a:endParaRPr>
          </a:p>
          <a:p>
            <a:pPr algn="l"/>
            <a:r>
              <a:rPr lang="es-ES" sz="2000" b="1" dirty="0">
                <a:latin typeface="Times New Roman" panose="02020603050405020304" pitchFamily="18" charset="0"/>
              </a:rPr>
              <a:t>AVG</a:t>
            </a:r>
            <a:r>
              <a:rPr lang="es-ES" sz="2000" dirty="0">
                <a:latin typeface="Times New Roman" panose="02020603050405020304" pitchFamily="18" charset="0"/>
              </a:rPr>
              <a:t> Utilizada para calcular el promedio de los valores de un campo determinado</a:t>
            </a:r>
          </a:p>
          <a:p>
            <a:pPr algn="l"/>
            <a:r>
              <a:rPr lang="es-ES" sz="2000" b="1" dirty="0">
                <a:latin typeface="Times New Roman" panose="02020603050405020304" pitchFamily="18" charset="0"/>
              </a:rPr>
              <a:t>COUNT</a:t>
            </a:r>
            <a:r>
              <a:rPr lang="es-ES" sz="2000" dirty="0">
                <a:latin typeface="Times New Roman" panose="02020603050405020304" pitchFamily="18" charset="0"/>
              </a:rPr>
              <a:t> Utilizada para devolver el número de registros de la selección</a:t>
            </a:r>
          </a:p>
          <a:p>
            <a:pPr algn="l"/>
            <a:r>
              <a:rPr lang="es-ES" sz="2000" b="1" dirty="0">
                <a:latin typeface="Times New Roman" panose="02020603050405020304" pitchFamily="18" charset="0"/>
              </a:rPr>
              <a:t>SUM</a:t>
            </a:r>
            <a:r>
              <a:rPr lang="es-ES" sz="2000" dirty="0">
                <a:latin typeface="Times New Roman" panose="02020603050405020304" pitchFamily="18" charset="0"/>
              </a:rPr>
              <a:t> Utilizada para devolver la suma de todos los valores de un campo determinado</a:t>
            </a:r>
          </a:p>
          <a:p>
            <a:pPr algn="l"/>
            <a:r>
              <a:rPr lang="es-ES" sz="2000" b="1" dirty="0">
                <a:latin typeface="Times New Roman" panose="02020603050405020304" pitchFamily="18" charset="0"/>
              </a:rPr>
              <a:t>MAX</a:t>
            </a:r>
            <a:r>
              <a:rPr lang="es-ES" sz="2000" dirty="0">
                <a:latin typeface="Times New Roman" panose="02020603050405020304" pitchFamily="18" charset="0"/>
              </a:rPr>
              <a:t> Utilizada para devolver el valor más alto de un campo especificado</a:t>
            </a:r>
          </a:p>
          <a:p>
            <a:pPr algn="l"/>
            <a:r>
              <a:rPr lang="es-ES" sz="2000" b="1" dirty="0">
                <a:latin typeface="Times New Roman" panose="02020603050405020304" pitchFamily="18" charset="0"/>
              </a:rPr>
              <a:t>MIN</a:t>
            </a:r>
            <a:r>
              <a:rPr lang="es-ES" sz="2000" dirty="0">
                <a:latin typeface="Times New Roman" panose="02020603050405020304" pitchFamily="18" charset="0"/>
              </a:rPr>
              <a:t> Utilizada para devolver el valor más bajo de un campo especificado</a:t>
            </a:r>
          </a:p>
          <a:p>
            <a:pPr algn="l"/>
            <a:r>
              <a:rPr lang="es-ES" sz="2400" b="1" dirty="0">
                <a:latin typeface="Times New Roman" panose="02020603050405020304" pitchFamily="18" charset="0"/>
              </a:rPr>
              <a:t>STDDEV</a:t>
            </a:r>
            <a:r>
              <a:rPr lang="es-ES" sz="2000" dirty="0">
                <a:latin typeface="Times New Roman" panose="02020603050405020304" pitchFamily="18" charset="0"/>
              </a:rPr>
              <a:t> La desviación típica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889DA-097E-F85E-6579-EE6F340A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2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consultas 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La sintaxis básica de una consulta de selección es la siguiente: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0" i="1" u="none" strike="noStrike" baseline="0" dirty="0">
                <a:latin typeface="Times New Roman" panose="02020603050405020304" pitchFamily="18" charset="0"/>
              </a:rPr>
              <a:t>campos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s-ES" sz="1800" b="0" i="1" u="none" strike="noStrike" baseline="0" dirty="0">
                <a:latin typeface="Times New Roman" panose="02020603050405020304" pitchFamily="18" charset="0"/>
              </a:rPr>
              <a:t>tabla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En donde campos es la lista de campos que se deseen recuperar y tabla es el origen de los mismos, por ejemplo: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observatorios;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Esta consulta devuelve una tabla con el campo nombre y teléfono de la tabla clientes. La tabla devuelta no está almacenada en la base de datos, y por tanto no podrá ser objeto de posteriores consultas, salvo que la guardes de forma explícita con la orden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INTO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INTO resumen FROM observatorios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de esta manera se genera una nueva tabla que contiene sólo las cuatro columnas seleccionadas.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36B8BB-5B11-8FA1-CF34-970985F0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95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Ordenar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Adicionalmente se puede especificar el orden en que se desean recuperar los registros de las tablas mediante la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claúsula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ORDER BY Lista de Campos. En donde Lista de campos representa los campos a ordenar. Ejemplo: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ORDER BY z;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Esta consulta devuelve los nombres de los observatorios junto a sus coordenadas, pero ahora ordenados en función de su altitud.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Se pueden ordenar los registros por más de un campo, cómo, por ejemplo: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ORDER BY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x,y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endParaRPr lang="es-ES" sz="1800" b="1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dirty="0">
                <a:latin typeface="Times New Roman" panose="02020603050405020304" pitchFamily="18" charset="0"/>
              </a:rPr>
              <a:t>O por la posición del campo:</a:t>
            </a:r>
          </a:p>
          <a:p>
            <a:pPr algn="l"/>
            <a:r>
              <a:rPr lang="en-US" dirty="0"/>
              <a:t>select id, </a:t>
            </a:r>
            <a:r>
              <a:rPr lang="en-US" b="1" dirty="0">
                <a:solidFill>
                  <a:srgbClr val="FF0000"/>
                </a:solidFill>
              </a:rPr>
              <a:t>cargo</a:t>
            </a:r>
            <a:r>
              <a:rPr lang="en-US" dirty="0"/>
              <a:t> from </a:t>
            </a:r>
            <a:r>
              <a:rPr lang="en-US" dirty="0" err="1"/>
              <a:t>tbpedidos</a:t>
            </a:r>
            <a:r>
              <a:rPr lang="en-US" dirty="0"/>
              <a:t> order by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desc;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7877A-9B7F-A77B-6687-DC6A8BCE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2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C12E-7C0D-3BDC-A15B-6600E60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con predicado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8A58A-C2E8-D967-1F62-ABD2D437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Una manera de limitar el número de filas que devuelve el servidor es utilizar predicados en la selección. El predicado se incluye entre la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claúsula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y el primer nombre del campo a recuperar, los posibles predicados son:</a:t>
            </a:r>
          </a:p>
          <a:p>
            <a:pPr algn="l"/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*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Devuelve todos los campos de la tabla. En este caso el servidor de base de datos selecciona todos los registros que cumplen las condiciones de la instrucción SQL.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* FROM observatorios;</a:t>
            </a:r>
          </a:p>
          <a:p>
            <a:pPr algn="l"/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No es conveniente abusar de este predicado ya que obligamos al servidor a analizar la estructura de la tabla para averiguar los campos que contiene, es mucho más rápido indicar el listado de campos deseados.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indentinm,x,y,z,nombre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C9A01-D5A3-54E1-9180-202D3B4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6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2605-6014-F9FC-ACAE-23AC083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con predicado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35401-B3F0-A700-D52B-513E1586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DISTINCT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Omite los registros cuyos campos seleccionados coincidan totalmente. Con otras palabras, el predicado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DISTINCT devuelve aquellos registros cuyos campos indicados en la cláusula SELECT posean un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contenido diferente.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DISTINCT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indentinm,x,y,z,nombre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observatorios;</a:t>
            </a:r>
          </a:p>
          <a:p>
            <a:pPr algn="l"/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DISTINC ON (</a:t>
            </a:r>
            <a:r>
              <a:rPr lang="es-ES" sz="1800" b="0" i="1" u="none" strike="noStrike" baseline="0" dirty="0">
                <a:latin typeface="Times New Roman" panose="02020603050405020304" pitchFamily="18" charset="0"/>
              </a:rPr>
              <a:t>campo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Omite registros que coincidan en el campo seleccionado. Por ejemplo, la siguiente orden devuelve un sólo observatorio por valor de altitud: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DISTINCT ON (z)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indentinm,x,y,z,nombre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C94D13-FCD0-F940-0E49-77664EE1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60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61CE-19D2-69C7-C1EA-15BEE73D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Alias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EA43E-0B0E-542B-B202-41A7170E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En determinadas circunstancias es necesario asignar un nuevo nombre a alguna de las columnas devueltas por el servidor. Para ello tenemos la palabra reservada AS que se encarga de asignar el nombre que deseamos a la columna deseada: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AS longitud, y AS latitud, z AS altitud FROM observatorios;</a:t>
            </a:r>
          </a:p>
          <a:p>
            <a:pPr algn="l"/>
            <a:endParaRPr lang="es-ES" sz="1800" b="1" dirty="0">
              <a:latin typeface="Times New Roman" panose="02020603050405020304" pitchFamily="18" charset="0"/>
            </a:endParaRPr>
          </a:p>
          <a:p>
            <a:pPr algn="l"/>
            <a:r>
              <a:rPr lang="es-ES" sz="1800" dirty="0">
                <a:latin typeface="Times New Roman" panose="02020603050405020304" pitchFamily="18" charset="0"/>
              </a:rPr>
              <a:t>Los alias no se pueden utilizar en las condiciones:</a:t>
            </a:r>
          </a:p>
          <a:p>
            <a:pPr algn="l"/>
            <a:r>
              <a:rPr lang="es-ES" sz="1800" dirty="0" err="1">
                <a:latin typeface="Times New Roman" panose="02020603050405020304" pitchFamily="18" charset="0"/>
              </a:rPr>
              <a:t>select</a:t>
            </a:r>
            <a:r>
              <a:rPr lang="es-ES" sz="1800" dirty="0">
                <a:latin typeface="Times New Roman" panose="02020603050405020304" pitchFamily="18" charset="0"/>
              </a:rPr>
              <a:t> id, cargo, cargo * 0.21 as </a:t>
            </a:r>
            <a:r>
              <a:rPr lang="es-ES" sz="1800" b="1" dirty="0" err="1">
                <a:latin typeface="Times New Roman" panose="02020603050405020304" pitchFamily="18" charset="0"/>
              </a:rPr>
              <a:t>iva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</a:rPr>
              <a:t>from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</a:rPr>
              <a:t>tbpedidos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</a:rPr>
              <a:t>where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strike="sngStrike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iva</a:t>
            </a:r>
            <a:r>
              <a:rPr lang="es-ES" sz="1800" strike="sngStrike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sz="1800" dirty="0">
                <a:latin typeface="Times New Roman" panose="02020603050405020304" pitchFamily="18" charset="0"/>
              </a:rPr>
              <a:t>&lt; 100;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8F5A8-F38E-26E7-F73D-35AAC63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44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D6366-1E09-A2F3-98A7-5E5CB8B3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Criterios 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12ABC-6F6A-B5E2-5E18-5404CB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La cláusula WHERE puede usarse para determinar qué registros de las tablas enumeradas en la cláusula FROM aparecerán en los resultados de la instrucción SELECT.</a:t>
            </a:r>
          </a:p>
          <a:p>
            <a:pPr algn="l"/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Por ejemplo, para obtener sólo los observatorios situados a más de 500 metros de altitud, la consulta adecuada sería: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WHERE z &gt; 500;</a:t>
            </a:r>
          </a:p>
          <a:p>
            <a:pPr algn="l"/>
            <a:endParaRPr lang="es-ES" sz="1800" b="1" dirty="0">
              <a:latin typeface="Times New Roman" panose="02020603050405020304" pitchFamily="18" charset="0"/>
            </a:endParaRPr>
          </a:p>
          <a:p>
            <a:pPr algn="l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B9AD63-B965-098B-412E-8052DBBC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95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DE877-7B4C-0080-AC86-D49DBE91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D36DB-7BD7-E858-89FB-F3F82FB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Los operadores lógicos soportados por SQL son: AND, OR, XOR,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Eqv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, Imp,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Is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y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Not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. A excepción de los dos últimos todos poseen la siguiente sintaxis: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&lt;expresión1&gt; operador &lt;expresión2&gt;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En donde expresión1 y expresión2 son las condiciones a evaluar, el resultado de la operación varía en función del operador lógico. La tabla adjunta muestra los diferentes posibles resultados: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Falso AND Verdad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Falso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Falso AND Falso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Falso</a:t>
            </a:r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Verdad OR Falso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Verdad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Verdad OR Verdad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Verdad</a:t>
            </a:r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Falso OR Verdad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Verdad</a:t>
            </a:r>
            <a:endParaRPr lang="es-E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Falso OR Falso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Falso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CCC5C7-2963-C983-CFF2-375BBA45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23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877F-D6EC-FDD0-9F84-53D2DF42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3FFEC-7471-2D02-A871-C8091E55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Si a cualquiera de las anteriores condiciones le anteponemos el operador NOT el resultado de la operación será el contrario al devuelto sin el operador NOT.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WHERE x &gt; 600000 AND x &lt; 650000;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WHERE (x &gt; 600000 AND x &lt; 650000) OR z&lt;200;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La última consulta devolverá los observatorios situados entre los valores de X UTM de 600000 y 650000 UTM y aquellos con altitud inferior a 200 metros.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FC6E7-7760-69EB-7895-001A11F0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09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39E1-5609-A661-470B-0E5A105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Intervalos de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36B30-DFB8-9876-E163-B0EF9988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Para indicar que deseamos recuperar los registros según el intervalo de valores de un campo emplearemos el operador Between cuya sintaxis es: </a:t>
            </a:r>
            <a:r>
              <a:rPr lang="en-US" sz="1800" b="0" i="0" u="none" strike="noStrike" baseline="0" dirty="0">
                <a:latin typeface="NimbusRomNo9L-Regu-Slant_167"/>
              </a:rPr>
              <a:t>campo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[Not] Between </a:t>
            </a:r>
            <a:r>
              <a:rPr lang="en-US" sz="1800" b="0" i="0" u="none" strike="noStrike" baseline="0" dirty="0">
                <a:latin typeface="NimbusRomNo9L-Regu-Slant_167"/>
              </a:rPr>
              <a:t>valor1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latin typeface="NimbusRomNo9L-Regu-Slant_167"/>
              </a:rPr>
              <a:t>valor2</a:t>
            </a: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En este caso la consulta devolvería los registros que contengan en "campo" un valor incluido en el intervalo valor1, valor2 (ambos inclusive). Si anteponemos la condición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Not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devolverá aquellos valores no incluidos en el intervalo: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FROM observatorios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WHERE x Between 600000 AND 650000;</a:t>
            </a:r>
          </a:p>
          <a:p>
            <a:pPr algn="l"/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esta orden es equivalente a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nombre,x,y,z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observatorios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WHERE x &gt; 600000 AND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Edad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&lt; 650000;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AB6EBF-8D62-9D18-C62F-9CD7FE2B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85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/>
          </a:bodyPr>
          <a:lstStyle/>
          <a:p>
            <a:pPr algn="l"/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Comandos para la </a:t>
            </a:r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definición y creación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de una base de datos (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create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 table).</a:t>
            </a:r>
          </a:p>
          <a:p>
            <a:pPr algn="l"/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Comandos para </a:t>
            </a:r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inserción, borrado o modificación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de datos (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insert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delete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update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).</a:t>
            </a:r>
          </a:p>
          <a:p>
            <a:pPr algn="l"/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Comandos para la </a:t>
            </a:r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consulta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de datos seleccionados de acuerdo a criterios complejos que involucran diversas tablas relacionadas por un campo común (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select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).</a:t>
            </a:r>
          </a:p>
          <a:p>
            <a:pPr algn="l"/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Capacidades aritméticas: En SQL es posible incluir operaciones aritméticas, así como comparaciones, por ejemplo: </a:t>
            </a:r>
            <a:r>
              <a:rPr lang="es-ES" sz="2000" b="0" i="0" u="none" strike="noStrike" baseline="0" dirty="0">
                <a:latin typeface="CMMI10"/>
              </a:rPr>
              <a:t>A &gt; B </a:t>
            </a:r>
            <a:r>
              <a:rPr lang="es-ES" sz="2000" b="0" i="0" u="none" strike="noStrike" baseline="0" dirty="0">
                <a:latin typeface="CMR10"/>
              </a:rPr>
              <a:t>+ 3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Asignación y comandos de impresión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: es posible imprimir una tabla construida por una consulta o almacenarla como una nueva tabla.</a:t>
            </a:r>
          </a:p>
          <a:p>
            <a:pPr algn="l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Funciones de agregación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: Operaciones tales como promedio (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average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), suma (sum), máximo (</a:t>
            </a:r>
            <a:r>
              <a:rPr lang="es-ES" sz="2000" b="0" i="0" u="none" strike="noStrike" baseline="0" dirty="0" err="1">
                <a:latin typeface="Times New Roman" panose="02020603050405020304" pitchFamily="18" charset="0"/>
              </a:rPr>
              <a:t>max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), etc. se pueden aplicar a las columnas de una tabla para obtener una cantidad única y, a su vez, incluirla en consultas más complejas.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21718-574D-3D12-AD32-8BA72CF8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6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0C06-16F2-612F-444C-D881CF41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Operador </a:t>
            </a:r>
            <a:r>
              <a:rPr lang="es-ES" dirty="0" err="1"/>
              <a:t>Like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15520-45F5-0A19-042A-EE062705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743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Productos que se envasan en cajas: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nombre, </a:t>
            </a:r>
            <a:r>
              <a:rPr lang="es-ES" dirty="0" err="1"/>
              <a:t>cantidadporunidad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tbproductos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cantidadporunidad</a:t>
            </a:r>
            <a:r>
              <a:rPr lang="es-ES" dirty="0"/>
              <a:t> </a:t>
            </a:r>
            <a:r>
              <a:rPr lang="es-ES" b="1" dirty="0" err="1"/>
              <a:t>like</a:t>
            </a:r>
            <a:r>
              <a:rPr lang="es-ES" dirty="0"/>
              <a:t> '</a:t>
            </a:r>
            <a:r>
              <a:rPr lang="es-ES" b="1" dirty="0"/>
              <a:t>%</a:t>
            </a:r>
            <a:r>
              <a:rPr lang="es-ES" dirty="0"/>
              <a:t>cajas</a:t>
            </a:r>
            <a:r>
              <a:rPr lang="es-ES" b="1" dirty="0"/>
              <a:t>%</a:t>
            </a:r>
            <a:r>
              <a:rPr lang="es-ES" dirty="0"/>
              <a:t>’;</a:t>
            </a:r>
          </a:p>
          <a:p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like</a:t>
            </a:r>
            <a:endParaRPr lang="es-ES" b="1" dirty="0"/>
          </a:p>
          <a:p>
            <a:pPr lvl="2"/>
            <a:r>
              <a:rPr lang="es-ES" dirty="0"/>
              <a:t>La negación del anterior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63E99C-A61E-BE6B-52B2-4C186172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2B88B5-B1D9-4C52-4889-658A2622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7" y="3671887"/>
            <a:ext cx="7400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ABDE-89C4-0FA5-BB3C-8380363D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Expresiones Regulares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3318D-B41C-B8F8-0F90-556A7C03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4" y="1825624"/>
            <a:ext cx="11022106" cy="480825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Similar </a:t>
            </a:r>
            <a:r>
              <a:rPr lang="es-ES" dirty="0" err="1"/>
              <a:t>to</a:t>
            </a:r>
            <a:endParaRPr lang="es-ES" dirty="0"/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b="1" dirty="0"/>
              <a:t>similar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dirty="0" err="1"/>
              <a:t>pattern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Metacaracteres</a:t>
            </a:r>
            <a:r>
              <a:rPr lang="es-ES" b="1" dirty="0"/>
              <a:t> (para los patrones):</a:t>
            </a:r>
          </a:p>
          <a:p>
            <a:pPr marL="457200" lvl="1" indent="0">
              <a:buNone/>
            </a:pPr>
            <a:r>
              <a:rPr lang="es-ES" dirty="0"/>
              <a:t>|		Alternativa</a:t>
            </a:r>
          </a:p>
          <a:p>
            <a:pPr marL="457200" lvl="1" indent="0">
              <a:buNone/>
            </a:pPr>
            <a:r>
              <a:rPr lang="es-ES" dirty="0"/>
              <a:t>*		0 o más repeticiones</a:t>
            </a:r>
          </a:p>
          <a:p>
            <a:pPr marL="457200" lvl="1" indent="0">
              <a:buNone/>
            </a:pPr>
            <a:r>
              <a:rPr lang="es-ES" dirty="0"/>
              <a:t>+		1 o más repeticiones</a:t>
            </a:r>
          </a:p>
          <a:p>
            <a:pPr marL="457200" lvl="1" indent="0">
              <a:buNone/>
            </a:pPr>
            <a:r>
              <a:rPr lang="es-ES" dirty="0"/>
              <a:t>?		0 o 1 repetición</a:t>
            </a:r>
          </a:p>
          <a:p>
            <a:pPr marL="457200" lvl="1" indent="0">
              <a:buNone/>
            </a:pPr>
            <a:r>
              <a:rPr lang="es-ES" dirty="0"/>
              <a:t>{m}		m repeticiones</a:t>
            </a:r>
          </a:p>
          <a:p>
            <a:pPr marL="457200" lvl="1" indent="0">
              <a:buNone/>
            </a:pPr>
            <a:r>
              <a:rPr lang="es-ES" dirty="0"/>
              <a:t>{m,}		m o más repeticiones</a:t>
            </a:r>
          </a:p>
          <a:p>
            <a:pPr marL="457200" lvl="1" indent="0">
              <a:buNone/>
            </a:pPr>
            <a:r>
              <a:rPr lang="es-ES" dirty="0"/>
              <a:t>{</a:t>
            </a:r>
            <a:r>
              <a:rPr lang="es-ES" dirty="0" err="1"/>
              <a:t>m,n</a:t>
            </a:r>
            <a:r>
              <a:rPr lang="es-ES" dirty="0"/>
              <a:t>}	entre m y n repeticiones</a:t>
            </a:r>
          </a:p>
          <a:p>
            <a:pPr marL="457200" lvl="1" indent="0">
              <a:buNone/>
            </a:pPr>
            <a:r>
              <a:rPr lang="es-ES" dirty="0"/>
              <a:t>()		Para crear grupos</a:t>
            </a:r>
          </a:p>
          <a:p>
            <a:pPr marL="457200" lvl="1" indent="0">
              <a:buNone/>
            </a:pPr>
            <a:r>
              <a:rPr lang="es-ES" dirty="0"/>
              <a:t>[]		Especificar clases y rangos</a:t>
            </a:r>
          </a:p>
          <a:p>
            <a:endParaRPr lang="es-ES" dirty="0"/>
          </a:p>
          <a:p>
            <a:r>
              <a:rPr lang="es-ES" dirty="0"/>
              <a:t>Documentación: </a:t>
            </a:r>
            <a:r>
              <a:rPr lang="es-ES" dirty="0">
                <a:hlinkClick r:id="rId2"/>
              </a:rPr>
              <a:t>https://www.postgresql.org/docs/16/functions-matching.html#FUNCTIONS-SIMILARTO-REGEXP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77886-BF58-6D33-3CFC-448C1D2B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8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4EBD-46A3-44B0-D882-D14D515E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Operador 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8AF82-EE49-690F-827F-CF5E47CC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Este operador devuelve aquellos registros cuyo campo indicado coincide con alguno de los en una lista. Su sintaxis es:</a:t>
            </a:r>
          </a:p>
          <a:p>
            <a:pPr algn="l"/>
            <a:r>
              <a:rPr lang="es-ES" sz="1800" b="0" i="0" u="none" strike="noStrike" baseline="0" dirty="0">
                <a:latin typeface="NimbusRomNo9L-Regu-Slant_167"/>
              </a:rPr>
              <a:t>expresión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Not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] In(</a:t>
            </a:r>
            <a:r>
              <a:rPr lang="es-ES" sz="1800" b="0" i="0" u="none" strike="noStrike" baseline="0" dirty="0">
                <a:latin typeface="NimbusRomNo9L-Regu-Slant_167"/>
              </a:rPr>
              <a:t>valor1, valor2, . . .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SELECT * FROM observatorios WHERE </a:t>
            </a:r>
            <a:r>
              <a:rPr lang="es-ES" sz="1800" b="1" i="0" u="none" strike="noStrike" baseline="0" dirty="0" err="1">
                <a:latin typeface="Times New Roman" panose="02020603050405020304" pitchFamily="18" charset="0"/>
              </a:rPr>
              <a:t>indentinm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 IN(7149,7069);</a:t>
            </a:r>
          </a:p>
          <a:p>
            <a:pPr algn="l"/>
            <a:endParaRPr lang="es-ES" sz="1800" b="1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dirty="0">
                <a:latin typeface="Times New Roman" panose="02020603050405020304" pitchFamily="18" charset="0"/>
              </a:rPr>
              <a:t>Pueden ser cadenas:</a:t>
            </a:r>
          </a:p>
          <a:p>
            <a:pPr algn="l"/>
            <a:r>
              <a:rPr lang="es-ES" sz="1800" b="1" dirty="0" err="1">
                <a:latin typeface="Times New Roman" panose="02020603050405020304" pitchFamily="18" charset="0"/>
              </a:rPr>
              <a:t>Select</a:t>
            </a:r>
            <a:r>
              <a:rPr lang="es-ES" sz="1800" b="1" dirty="0">
                <a:latin typeface="Times New Roman" panose="02020603050405020304" pitchFamily="18" charset="0"/>
              </a:rPr>
              <a:t> * </a:t>
            </a:r>
            <a:r>
              <a:rPr lang="es-ES" sz="1800" b="1" dirty="0" err="1">
                <a:latin typeface="Times New Roman" panose="02020603050405020304" pitchFamily="18" charset="0"/>
              </a:rPr>
              <a:t>from</a:t>
            </a:r>
            <a:r>
              <a:rPr lang="es-ES" sz="1800" b="1" dirty="0">
                <a:latin typeface="Times New Roman" panose="02020603050405020304" pitchFamily="18" charset="0"/>
              </a:rPr>
              <a:t> pedidos </a:t>
            </a:r>
            <a:r>
              <a:rPr lang="es-ES" sz="1800" b="1" dirty="0" err="1">
                <a:latin typeface="Times New Roman" panose="02020603050405020304" pitchFamily="18" charset="0"/>
              </a:rPr>
              <a:t>where</a:t>
            </a:r>
            <a:r>
              <a:rPr lang="es-ES" sz="1800" b="1" dirty="0">
                <a:latin typeface="Times New Roman" panose="02020603050405020304" pitchFamily="18" charset="0"/>
              </a:rPr>
              <a:t> país in (‘Alemania’, ‘Suiza’, ‘Francia’);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91167A-7CE6-94F5-A978-496BFD0B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76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6650-A54A-5119-D02F-A61B11AF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 /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5B17D-72DE-6174-4C0A-202A5966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campos </a:t>
            </a:r>
            <a:r>
              <a:rPr lang="en-US" dirty="0" err="1"/>
              <a:t>vacíos</a:t>
            </a:r>
            <a:r>
              <a:rPr lang="en-US" dirty="0"/>
              <a:t> o no:</a:t>
            </a:r>
          </a:p>
          <a:p>
            <a:r>
              <a:rPr lang="en-US" dirty="0"/>
              <a:t>select * from </a:t>
            </a:r>
            <a:r>
              <a:rPr lang="en-US" dirty="0" err="1"/>
              <a:t>tbpedidos</a:t>
            </a:r>
            <a:r>
              <a:rPr lang="en-US" dirty="0"/>
              <a:t> where </a:t>
            </a:r>
            <a:r>
              <a:rPr lang="en-US" dirty="0" err="1"/>
              <a:t>fechaenvio</a:t>
            </a:r>
            <a:r>
              <a:rPr lang="en-US" dirty="0"/>
              <a:t> is null;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7A3B61-F943-8388-C748-45735366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35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E5F78-9CB6-2DF2-564F-48618B8B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Limitar el número de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3AABF-EDF0-583D-54DE-78F43FF0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Cuando ejecutamos una consulta se pueden limitar el número de resultados.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campos </a:t>
            </a:r>
            <a:r>
              <a:rPr lang="es-ES" dirty="0" err="1"/>
              <a:t>from</a:t>
            </a:r>
            <a:r>
              <a:rPr lang="es-ES" dirty="0"/>
              <a:t> tabla LIMIT número</a:t>
            </a:r>
          </a:p>
          <a:p>
            <a:endParaRPr lang="es-ES" dirty="0"/>
          </a:p>
          <a:p>
            <a:pPr algn="l"/>
            <a:r>
              <a:rPr lang="es-ES" dirty="0"/>
              <a:t>SELECT </a:t>
            </a:r>
            <a:r>
              <a:rPr lang="es-ES" dirty="0" err="1"/>
              <a:t>nombre,z</a:t>
            </a:r>
            <a:r>
              <a:rPr lang="es-ES" dirty="0"/>
              <a:t> FROM observatorios ORDER BY z DESC </a:t>
            </a:r>
            <a:r>
              <a:rPr lang="es-ES" b="1" dirty="0"/>
              <a:t>LIMIT 5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DE2597-1B0B-C45B-7E9C-5A474A4F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0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718075-ED26-41D2-BB97-0A73362BAA25}" type="slidenum">
              <a:rPr lang="es-ES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ES">
              <a:latin typeface="Arial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SQL Agrupar registros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</a:rPr>
              <a:t>Funciones de agregado (con </a:t>
            </a:r>
            <a:r>
              <a:rPr lang="es-ES" b="1" dirty="0" err="1">
                <a:solidFill>
                  <a:schemeClr val="accent2"/>
                </a:solidFill>
              </a:rPr>
              <a:t>Group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by</a:t>
            </a:r>
            <a:r>
              <a:rPr lang="es-ES" dirty="0">
                <a:solidFill>
                  <a:schemeClr val="accent2"/>
                </a:solidFill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err="1">
                <a:solidFill>
                  <a:schemeClr val="accent2"/>
                </a:solidFill>
              </a:rPr>
              <a:t>Count</a:t>
            </a:r>
            <a:r>
              <a:rPr lang="es-ES" dirty="0">
                <a:solidFill>
                  <a:schemeClr val="accent2"/>
                </a:solidFill>
              </a:rPr>
              <a:t>(* | </a:t>
            </a:r>
            <a:r>
              <a:rPr lang="es-ES" dirty="0" err="1">
                <a:solidFill>
                  <a:schemeClr val="accent2"/>
                </a:solidFill>
              </a:rPr>
              <a:t>distinct</a:t>
            </a:r>
            <a:r>
              <a:rPr lang="es-ES" dirty="0">
                <a:solidFill>
                  <a:schemeClr val="accent2"/>
                </a:solidFill>
              </a:rPr>
              <a:t> atributo) </a:t>
            </a: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 cuenta.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Sum(Atributo)  Suma los valores.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err="1">
                <a:solidFill>
                  <a:schemeClr val="accent2"/>
                </a:solidFill>
                <a:sym typeface="Wingdings" pitchFamily="2" charset="2"/>
              </a:rPr>
              <a:t>Avg</a:t>
            </a: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(Atributo)  Media.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Max(Atributo)  Máximo.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Min(Atributo)  Mínimo.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err="1">
                <a:solidFill>
                  <a:schemeClr val="accent2"/>
                </a:solidFill>
                <a:sym typeface="Wingdings" pitchFamily="2" charset="2"/>
              </a:rPr>
              <a:t>Stddev</a:t>
            </a:r>
            <a:r>
              <a:rPr lang="es-ES" dirty="0">
                <a:solidFill>
                  <a:schemeClr val="accent2"/>
                </a:solidFill>
                <a:sym typeface="Wingdings" pitchFamily="2" charset="2"/>
              </a:rPr>
              <a:t>: Desviación estándar</a:t>
            </a:r>
          </a:p>
          <a:p>
            <a:pPr eaLnBrk="1" hangingPunct="1">
              <a:lnSpc>
                <a:spcPct val="9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dirty="0" err="1">
                <a:solidFill>
                  <a:schemeClr val="accent2"/>
                </a:solidFill>
              </a:rPr>
              <a:t>Select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codDpto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dirty="0" err="1">
                <a:solidFill>
                  <a:schemeClr val="accent2"/>
                </a:solidFill>
              </a:rPr>
              <a:t>count</a:t>
            </a:r>
            <a:r>
              <a:rPr lang="es-ES" dirty="0">
                <a:solidFill>
                  <a:schemeClr val="accent2"/>
                </a:solidFill>
              </a:rPr>
              <a:t>(*) </a:t>
            </a:r>
            <a:r>
              <a:rPr lang="es-ES" dirty="0" err="1">
                <a:solidFill>
                  <a:schemeClr val="accent2"/>
                </a:solidFill>
              </a:rPr>
              <a:t>from</a:t>
            </a:r>
            <a:r>
              <a:rPr lang="es-ES" dirty="0">
                <a:solidFill>
                  <a:schemeClr val="accent2"/>
                </a:solidFill>
              </a:rPr>
              <a:t> Empleados </a:t>
            </a:r>
            <a:r>
              <a:rPr lang="es-ES" dirty="0" err="1">
                <a:solidFill>
                  <a:schemeClr val="accent2"/>
                </a:solidFill>
              </a:rPr>
              <a:t>group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by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CodDpto</a:t>
            </a:r>
            <a:r>
              <a:rPr lang="es-ES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Agrupar registros</a:t>
            </a:r>
          </a:p>
        </p:txBody>
      </p:sp>
      <p:sp>
        <p:nvSpPr>
          <p:cNvPr id="1085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Otro uso típico de Group By es para quitar los registros repetidos de una tabla.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Select nombre from alumnos group by nombre.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En este caso si en la tabla alumnos hubiera repetidos sólo los mostraría una vez.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86DEB-9805-46A9-A140-18D99DD5A47C}" type="slidenum">
              <a:rPr lang="es-ES">
                <a:latin typeface="Arial"/>
              </a:rPr>
              <a:pPr>
                <a:defRPr/>
              </a:pPr>
              <a:t>26</a:t>
            </a:fld>
            <a:endParaRPr lang="es-ES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Agrupar registros</a:t>
            </a:r>
          </a:p>
        </p:txBody>
      </p:sp>
      <p:sp>
        <p:nvSpPr>
          <p:cNvPr id="1095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>
                <a:solidFill>
                  <a:schemeClr val="accent2"/>
                </a:solidFill>
              </a:rPr>
              <a:t>Having</a:t>
            </a:r>
            <a:r>
              <a:rPr lang="es-ES" sz="2000">
                <a:solidFill>
                  <a:schemeClr val="accent2"/>
                </a:solidFill>
              </a:rPr>
              <a:t>: Establecer condiciones para los registros de un grupo.</a:t>
            </a:r>
          </a:p>
          <a:p>
            <a:endParaRPr lang="es-ES" sz="2000">
              <a:solidFill>
                <a:schemeClr val="accent2"/>
              </a:solidFill>
            </a:endParaRPr>
          </a:p>
          <a:p>
            <a:r>
              <a:rPr lang="es-ES" sz="2000">
                <a:solidFill>
                  <a:schemeClr val="accent2"/>
                </a:solidFill>
              </a:rPr>
              <a:t>Where lo utilizamos para filtrar filas de una tabla.</a:t>
            </a:r>
          </a:p>
          <a:p>
            <a:endParaRPr lang="es-ES" sz="2000">
              <a:solidFill>
                <a:schemeClr val="accent2"/>
              </a:solidFill>
            </a:endParaRPr>
          </a:p>
          <a:p>
            <a:r>
              <a:rPr lang="es-ES" sz="2000">
                <a:solidFill>
                  <a:schemeClr val="accent2"/>
                </a:solidFill>
              </a:rPr>
              <a:t>En caso de tener grupos para establecer alguna condición tenemos que utilizar Having.</a:t>
            </a:r>
          </a:p>
          <a:p>
            <a:endParaRPr lang="es-ES" sz="2000">
              <a:solidFill>
                <a:schemeClr val="accent2"/>
              </a:solidFill>
            </a:endParaRPr>
          </a:p>
          <a:p>
            <a:r>
              <a:rPr lang="es-ES" sz="2000">
                <a:solidFill>
                  <a:schemeClr val="accent2"/>
                </a:solidFill>
              </a:rPr>
              <a:t>Por ejemplo:</a:t>
            </a:r>
          </a:p>
          <a:p>
            <a:pPr lvl="1"/>
            <a:r>
              <a:rPr lang="es-ES" sz="2000">
                <a:solidFill>
                  <a:schemeClr val="accent2"/>
                </a:solidFill>
              </a:rPr>
              <a:t>Obtener los registros duplicados de una tabla.</a:t>
            </a:r>
          </a:p>
          <a:p>
            <a:pPr lvl="2"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Select nombre from alumnos </a:t>
            </a:r>
          </a:p>
          <a:p>
            <a:pPr lvl="2"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group by nombre </a:t>
            </a:r>
          </a:p>
          <a:p>
            <a:pPr lvl="2"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having count(*) &gt; 1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D5759-AB70-4769-9CCC-63580DEF2058}" type="slidenum">
              <a:rPr lang="es-ES">
                <a:latin typeface="Arial"/>
              </a:rPr>
              <a:pPr>
                <a:defRPr/>
              </a:pPr>
              <a:t>27</a:t>
            </a:fld>
            <a:endParaRPr lang="es-ES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B0DA92-A41D-4182-9FF3-12DEE24FC1B0}" type="slidenum">
              <a:rPr lang="es-ES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ES">
              <a:latin typeface="Arial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SQL Agrupar registros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534400" cy="5029200"/>
          </a:xfrm>
        </p:spPr>
        <p:txBody>
          <a:bodyPr/>
          <a:lstStyle/>
          <a:p>
            <a:pPr eaLnBrk="1" hangingPunct="1"/>
            <a:r>
              <a:rPr lang="es-ES">
                <a:solidFill>
                  <a:schemeClr val="accent2"/>
                </a:solidFill>
              </a:rPr>
              <a:t>Varias tablas:</a:t>
            </a:r>
          </a:p>
          <a:p>
            <a:pPr lvl="1" eaLnBrk="1" hangingPunct="1"/>
            <a:r>
              <a:rPr lang="es-ES" b="1">
                <a:solidFill>
                  <a:schemeClr val="accent2"/>
                </a:solidFill>
              </a:rPr>
              <a:t>Select</a:t>
            </a:r>
            <a:r>
              <a:rPr lang="es-ES">
                <a:solidFill>
                  <a:schemeClr val="accent2"/>
                </a:solidFill>
              </a:rPr>
              <a:t> Empleados.CodDpto, Descripcion, sum(sueldo) from </a:t>
            </a:r>
            <a:r>
              <a:rPr lang="es-ES" b="1">
                <a:solidFill>
                  <a:schemeClr val="accent2"/>
                </a:solidFill>
              </a:rPr>
              <a:t>Empleados, Departamentos</a:t>
            </a:r>
          </a:p>
          <a:p>
            <a:pPr lvl="1" eaLnBrk="1" hangingPunct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	</a:t>
            </a:r>
            <a:r>
              <a:rPr lang="es-ES" sz="2000" b="1">
                <a:solidFill>
                  <a:schemeClr val="accent2"/>
                </a:solidFill>
              </a:rPr>
              <a:t>Where</a:t>
            </a:r>
            <a:r>
              <a:rPr lang="es-ES" sz="2000">
                <a:solidFill>
                  <a:schemeClr val="accent2"/>
                </a:solidFill>
              </a:rPr>
              <a:t> Empleados.CodDpto = Departamentos.CodDpto </a:t>
            </a:r>
          </a:p>
          <a:p>
            <a:pPr lvl="1" eaLnBrk="1" hangingPunct="1"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a</a:t>
            </a:r>
            <a:r>
              <a:rPr lang="es-ES" sz="2000" b="1">
                <a:solidFill>
                  <a:schemeClr val="accent2"/>
                </a:solidFill>
              </a:rPr>
              <a:t>nd</a:t>
            </a:r>
            <a:r>
              <a:rPr lang="es-ES" sz="2000">
                <a:solidFill>
                  <a:schemeClr val="accent2"/>
                </a:solidFill>
              </a:rPr>
              <a:t>  Empleados.CodDpto = Departamentos.CodDpto</a:t>
            </a:r>
          </a:p>
          <a:p>
            <a:pPr lvl="1" eaLnBrk="1" hangingPunct="1"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</a:t>
            </a:r>
            <a:r>
              <a:rPr lang="es-ES" sz="2000" b="1">
                <a:solidFill>
                  <a:schemeClr val="accent2"/>
                </a:solidFill>
              </a:rPr>
              <a:t>Group</a:t>
            </a:r>
            <a:r>
              <a:rPr lang="es-ES" sz="2000">
                <a:solidFill>
                  <a:schemeClr val="accent2"/>
                </a:solidFill>
              </a:rPr>
              <a:t> by Empleados, Descripcion.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66DC1-7A48-A752-6B4E-CF0B4498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varias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958E0-A8C5-38A9-901A-83B648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cross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 </a:t>
            </a:r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join</a:t>
            </a:r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: Producto cruzado. Combina cada registro de la primera tabla con cada registro de la tabla relacionada. </a:t>
            </a:r>
          </a:p>
          <a:p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inner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 </a:t>
            </a:r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join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: </a:t>
            </a:r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Unión normal. Muestra sólo registros de ambas tablas que estén relacionados. </a:t>
            </a:r>
          </a:p>
          <a:p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left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 </a:t>
            </a:r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join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: </a:t>
            </a:r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Muestra todos los registros de la primera tabla y sólo los registros relacionados en la segunda. </a:t>
            </a:r>
          </a:p>
          <a:p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right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 </a:t>
            </a:r>
            <a:r>
              <a:rPr lang="es-ES" sz="3200" b="1" i="0" u="none" strike="noStrike" baseline="0" dirty="0" err="1">
                <a:solidFill>
                  <a:srgbClr val="323299"/>
                </a:solidFill>
                <a:latin typeface="Arial" panose="020B0604020202020204" pitchFamily="34" charset="0"/>
              </a:rPr>
              <a:t>join</a:t>
            </a:r>
            <a:r>
              <a:rPr lang="es-ES" sz="3200" b="1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: </a:t>
            </a:r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Muestra todos los registros de la segunda tabla y sólo los registros relacionados en la primera.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FAD1D2-B974-965A-10E0-0D6967D7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6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s-ES" dirty="0"/>
              <a:t>Componentes del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467"/>
            <a:ext cx="10515600" cy="5291666"/>
          </a:xfrm>
        </p:spPr>
        <p:txBody>
          <a:bodyPr>
            <a:normAutofit/>
          </a:bodyPr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El lenguaje SQL está compuesto por comandos, cláusulas, operadores y funciones de agregado. Estos elementos se combinan en las instrucciones para crear, actualizar y manipular las bases de datos.</a:t>
            </a:r>
          </a:p>
          <a:p>
            <a:pPr algn="l"/>
            <a:endParaRPr lang="es-ES" sz="180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dirty="0">
                <a:latin typeface="Times New Roman" panose="02020603050405020304" pitchFamily="18" charset="0"/>
              </a:rPr>
              <a:t>SQL</a:t>
            </a:r>
            <a:r>
              <a:rPr lang="es-ES" sz="1800" dirty="0">
                <a:latin typeface="Times New Roman" panose="02020603050405020304" pitchFamily="18" charset="0"/>
              </a:rPr>
              <a:t>: </a:t>
            </a:r>
            <a:r>
              <a:rPr lang="es-ES" sz="1800" dirty="0" err="1">
                <a:latin typeface="Times New Roman" panose="02020603050405020304" pitchFamily="18" charset="0"/>
              </a:rPr>
              <a:t>Structure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</a:rPr>
              <a:t>Query</a:t>
            </a:r>
            <a:r>
              <a:rPr lang="es-ES" sz="1800" dirty="0">
                <a:latin typeface="Times New Roman" panose="02020603050405020304" pitchFamily="18" charset="0"/>
              </a:rPr>
              <a:t> </a:t>
            </a:r>
            <a:r>
              <a:rPr lang="es-ES" sz="1800" dirty="0" err="1">
                <a:latin typeface="Times New Roman" panose="02020603050405020304" pitchFamily="18" charset="0"/>
              </a:rPr>
              <a:t>Language</a:t>
            </a:r>
            <a:endParaRPr lang="es-ES" sz="1800" dirty="0">
              <a:latin typeface="Times New Roman" panose="02020603050405020304" pitchFamily="18" charset="0"/>
            </a:endParaRPr>
          </a:p>
          <a:p>
            <a:pPr algn="l"/>
            <a:endParaRPr lang="es-ES" sz="180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dirty="0">
                <a:latin typeface="Times New Roman" panose="02020603050405020304" pitchFamily="18" charset="0"/>
              </a:rPr>
              <a:t>DML</a:t>
            </a:r>
            <a:r>
              <a:rPr lang="es-ES" sz="1800" dirty="0">
                <a:latin typeface="Times New Roman" panose="02020603050405020304" pitchFamily="18" charset="0"/>
              </a:rPr>
              <a:t>: Lenguaje de manipulación de datos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SELECT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consultar registros de la base de datos que satisfagan un criterio determinado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INSERT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cargar lotes de datos en la base de datos en una única operación.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UPDATE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modificar los valores de los campos y registros especificados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DELETE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eliminar registros de una tabla de una base de datos</a:t>
            </a:r>
            <a:endParaRPr lang="es-ES" sz="1400" dirty="0">
              <a:latin typeface="Times New Roman" panose="02020603050405020304" pitchFamily="18" charset="0"/>
            </a:endParaRPr>
          </a:p>
          <a:p>
            <a:pPr algn="l"/>
            <a:r>
              <a:rPr lang="es-ES" sz="1800" b="1" dirty="0">
                <a:latin typeface="Times New Roman" panose="02020603050405020304" pitchFamily="18" charset="0"/>
              </a:rPr>
              <a:t>DDL</a:t>
            </a:r>
            <a:r>
              <a:rPr lang="es-ES" sz="1800" dirty="0">
                <a:latin typeface="Times New Roman" panose="02020603050405020304" pitchFamily="18" charset="0"/>
              </a:rPr>
              <a:t>: Lenguaje de Definición de datos</a:t>
            </a:r>
          </a:p>
          <a:p>
            <a:pPr lvl="1"/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Los que permiten crear y definir nuevas bases de datos, campos e índices.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CREATE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crear nuevas tablas, campos e índices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DROP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Empleado para eliminar tablas e índices</a:t>
            </a:r>
          </a:p>
          <a:p>
            <a:pPr lvl="1"/>
            <a:r>
              <a:rPr lang="es-ES" sz="1400" b="1" i="0" u="none" strike="noStrike" baseline="0" dirty="0">
                <a:latin typeface="Times New Roman" panose="02020603050405020304" pitchFamily="18" charset="0"/>
              </a:rPr>
              <a:t>ALTER </a:t>
            </a:r>
            <a:r>
              <a:rPr lang="es-ES" sz="1400" b="0" i="0" u="none" strike="noStrike" baseline="0" dirty="0">
                <a:latin typeface="Times New Roman" panose="02020603050405020304" pitchFamily="18" charset="0"/>
              </a:rPr>
              <a:t>Utilizado para modificar las tablas agregando campos o cambiando la definición de los campos.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0441C-FB54-F30D-00A7-98D0869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9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D0F0-1ECC-5DDB-6B1F-4327823F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varias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8179C-21DC-DF3A-0C12-7A736A13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Resolver preguntas de este estilo: </a:t>
            </a:r>
          </a:p>
          <a:p>
            <a:endParaRPr lang="es-ES" sz="3200" b="0" i="0" u="none" strike="noStrike" baseline="0" dirty="0">
              <a:solidFill>
                <a:srgbClr val="323299"/>
              </a:solidFill>
              <a:latin typeface="Arial" panose="020B0604020202020204" pitchFamily="34" charset="0"/>
            </a:endParaRPr>
          </a:p>
          <a:p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Dos equipos (de futbol y baloncesto) y queremos saber </a:t>
            </a:r>
          </a:p>
          <a:p>
            <a:pPr lvl="1"/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Quien se ha apuntado sólo a futbol, </a:t>
            </a:r>
          </a:p>
          <a:p>
            <a:pPr lvl="1"/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Quien se ha apuntado sólo a baloncesto. </a:t>
            </a:r>
          </a:p>
          <a:p>
            <a:pPr lvl="1"/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Quien se ha apuntado a ambos equipos. </a:t>
            </a:r>
          </a:p>
          <a:p>
            <a:pPr lvl="1"/>
            <a:endParaRPr lang="es-ES" sz="3200" b="0" i="0" u="none" strike="noStrike" baseline="0" dirty="0">
              <a:solidFill>
                <a:srgbClr val="323299"/>
              </a:solidFill>
              <a:latin typeface="Arial" panose="020B0604020202020204" pitchFamily="34" charset="0"/>
            </a:endParaRPr>
          </a:p>
          <a:p>
            <a:r>
              <a:rPr lang="es-ES" sz="3200" b="0" i="0" u="none" strike="noStrike" baseline="0" dirty="0">
                <a:solidFill>
                  <a:srgbClr val="323299"/>
                </a:solidFill>
                <a:latin typeface="Arial" panose="020B0604020202020204" pitchFamily="34" charset="0"/>
              </a:rPr>
              <a:t>Hacer el ejemplo. 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A4173-6E93-9DCF-E971-0BBE8A7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53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9E9A8-F1CE-4F35-0448-F089AA11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31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CAFD81-A6BD-676A-CB40-F56F03B2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223837"/>
            <a:ext cx="104965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7099-AE4E-681C-C165-E46FAB26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F5373-3741-7C5F-F3A6-484E5B43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rgbClr val="170FB1"/>
                </a:solidFill>
              </a:rPr>
              <a:t>Union</a:t>
            </a:r>
            <a:r>
              <a:rPr lang="es-ES" sz="3600" dirty="0">
                <a:solidFill>
                  <a:srgbClr val="170FB1"/>
                </a:solidFill>
              </a:rPr>
              <a:t>, </a:t>
            </a:r>
            <a:r>
              <a:rPr lang="es-ES" sz="3600" dirty="0" err="1">
                <a:solidFill>
                  <a:srgbClr val="170FB1"/>
                </a:solidFill>
              </a:rPr>
              <a:t>Intersect</a:t>
            </a:r>
            <a:r>
              <a:rPr lang="es-ES" sz="3600" dirty="0">
                <a:solidFill>
                  <a:srgbClr val="170FB1"/>
                </a:solidFill>
              </a:rPr>
              <a:t> y </a:t>
            </a:r>
            <a:r>
              <a:rPr lang="es-ES" sz="3600" dirty="0" err="1">
                <a:solidFill>
                  <a:srgbClr val="170FB1"/>
                </a:solidFill>
              </a:rPr>
              <a:t>Except</a:t>
            </a:r>
            <a:r>
              <a:rPr lang="es-ES" sz="3600" dirty="0">
                <a:solidFill>
                  <a:srgbClr val="170FB1"/>
                </a:solidFill>
              </a:rPr>
              <a:t> (diferencia)</a:t>
            </a:r>
          </a:p>
          <a:p>
            <a:endParaRPr lang="es-ES" sz="3600" dirty="0">
              <a:solidFill>
                <a:srgbClr val="170FB1"/>
              </a:solidFill>
            </a:endParaRPr>
          </a:p>
          <a:p>
            <a:r>
              <a:rPr lang="es-ES" sz="3600" dirty="0">
                <a:solidFill>
                  <a:srgbClr val="170FB1"/>
                </a:solidFill>
              </a:rPr>
              <a:t>Sintaxis:</a:t>
            </a:r>
          </a:p>
          <a:p>
            <a:pPr lvl="1"/>
            <a:r>
              <a:rPr lang="en-US" sz="3600" dirty="0">
                <a:solidFill>
                  <a:srgbClr val="170FB1"/>
                </a:solidFill>
              </a:rPr>
              <a:t>query1 UNION [ALL] query2</a:t>
            </a:r>
          </a:p>
          <a:p>
            <a:pPr lvl="1"/>
            <a:r>
              <a:rPr lang="en-US" sz="3600" dirty="0">
                <a:solidFill>
                  <a:srgbClr val="170FB1"/>
                </a:solidFill>
              </a:rPr>
              <a:t>query1 INTERSECT [ALL] query2</a:t>
            </a:r>
          </a:p>
          <a:p>
            <a:pPr lvl="1"/>
            <a:r>
              <a:rPr lang="en-US" sz="3600" dirty="0">
                <a:solidFill>
                  <a:srgbClr val="170FB1"/>
                </a:solidFill>
              </a:rPr>
              <a:t>query1 EXCEPT [ALL] query2</a:t>
            </a:r>
            <a:endParaRPr lang="es-ES" sz="3600" dirty="0">
              <a:solidFill>
                <a:srgbClr val="170FB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674BB-EF26-73FD-1F81-FA50F698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5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C22E-2756-DB33-157E-01910F42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EE61B-95F4-50BE-B45D-BB6FA182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170FB1"/>
                </a:solidFill>
              </a:rPr>
              <a:t>SELECT select_list_1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170FB1"/>
                </a:solidFill>
              </a:rPr>
              <a:t>FROM table_expresssion_1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170FB1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170FB1"/>
                </a:solidFill>
              </a:rPr>
              <a:t>SELECT select_list_2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170FB1"/>
                </a:solidFill>
              </a:rPr>
              <a:t>FROM table_expression_2</a:t>
            </a:r>
            <a:endParaRPr lang="es-ES" sz="3600" dirty="0">
              <a:solidFill>
                <a:srgbClr val="170FB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576AEE-11AF-9375-F604-B7419C7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85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Título"/>
          <p:cNvSpPr>
            <a:spLocks noGrp="1"/>
          </p:cNvSpPr>
          <p:nvPr>
            <p:ph type="title"/>
          </p:nvPr>
        </p:nvSpPr>
        <p:spPr>
          <a:xfrm>
            <a:off x="338667" y="274638"/>
            <a:ext cx="11548533" cy="1143000"/>
          </a:xfrm>
        </p:spPr>
        <p:txBody>
          <a:bodyPr/>
          <a:lstStyle/>
          <a:p>
            <a:r>
              <a:rPr lang="es-ES" dirty="0"/>
              <a:t>Subconsultas: </a:t>
            </a:r>
            <a:r>
              <a:rPr lang="es-ES" dirty="0" err="1"/>
              <a:t>Any</a:t>
            </a:r>
            <a:r>
              <a:rPr lang="es-ES" dirty="0"/>
              <a:t>, In, </a:t>
            </a:r>
            <a:r>
              <a:rPr lang="es-ES" dirty="0" err="1"/>
              <a:t>Some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, </a:t>
            </a:r>
            <a:r>
              <a:rPr lang="es-ES" dirty="0" err="1"/>
              <a:t>Exists</a:t>
            </a:r>
            <a:endParaRPr lang="es-ES" dirty="0"/>
          </a:p>
        </p:txBody>
      </p:sp>
      <p:sp>
        <p:nvSpPr>
          <p:cNvPr id="96259" name="2 Marcador de contenido"/>
          <p:cNvSpPr>
            <a:spLocks noGrp="1"/>
          </p:cNvSpPr>
          <p:nvPr>
            <p:ph idx="1"/>
          </p:nvPr>
        </p:nvSpPr>
        <p:spPr>
          <a:xfrm>
            <a:off x="1703388" y="1600201"/>
            <a:ext cx="8856662" cy="4525963"/>
          </a:xfrm>
        </p:spPr>
        <p:txBody>
          <a:bodyPr/>
          <a:lstStyle/>
          <a:p>
            <a:pPr eaLnBrk="1" hangingPunct="1"/>
            <a:r>
              <a:rPr lang="es-ES" sz="2800" b="1" dirty="0" err="1">
                <a:solidFill>
                  <a:schemeClr val="accent2"/>
                </a:solidFill>
              </a:rPr>
              <a:t>operand</a:t>
            </a:r>
            <a:r>
              <a:rPr lang="es-ES" sz="2800" b="1" dirty="0">
                <a:solidFill>
                  <a:schemeClr val="accent2"/>
                </a:solidFill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</a:rPr>
              <a:t>comparison_operator</a:t>
            </a:r>
            <a:r>
              <a:rPr lang="es-ES" sz="2800" b="1" dirty="0">
                <a:solidFill>
                  <a:schemeClr val="accent2"/>
                </a:solidFill>
              </a:rPr>
              <a:t> ANY (</a:t>
            </a:r>
            <a:r>
              <a:rPr lang="es-ES" sz="2800" b="1" dirty="0" err="1">
                <a:solidFill>
                  <a:schemeClr val="accent2"/>
                </a:solidFill>
              </a:rPr>
              <a:t>subquery</a:t>
            </a:r>
            <a:r>
              <a:rPr lang="es-ES" sz="2800" b="1" dirty="0">
                <a:solidFill>
                  <a:schemeClr val="accent2"/>
                </a:solidFill>
              </a:rPr>
              <a:t>) </a:t>
            </a:r>
          </a:p>
          <a:p>
            <a:pPr lvl="1" eaLnBrk="1" hangingPunct="1"/>
            <a:r>
              <a:rPr lang="es-ES" sz="2400" dirty="0">
                <a:solidFill>
                  <a:schemeClr val="accent2"/>
                </a:solidFill>
              </a:rPr>
              <a:t>La palabra clave </a:t>
            </a:r>
            <a:r>
              <a:rPr lang="es-ES" sz="2400" b="1" dirty="0">
                <a:solidFill>
                  <a:schemeClr val="accent2"/>
                </a:solidFill>
              </a:rPr>
              <a:t>ANY</a:t>
            </a:r>
            <a:r>
              <a:rPr lang="es-ES" sz="2400" dirty="0">
                <a:solidFill>
                  <a:schemeClr val="accent2"/>
                </a:solidFill>
              </a:rPr>
              <a:t> , que debe seguir a un operador de comparación, significa “</a:t>
            </a:r>
            <a:r>
              <a:rPr lang="es-ES" sz="2400" dirty="0" err="1">
                <a:solidFill>
                  <a:schemeClr val="accent2"/>
                </a:solidFill>
              </a:rPr>
              <a:t>return</a:t>
            </a:r>
            <a:r>
              <a:rPr lang="es-ES" sz="2400" dirty="0">
                <a:solidFill>
                  <a:schemeClr val="accent2"/>
                </a:solidFill>
              </a:rPr>
              <a:t> TRUE si la comparación es TRUE para ANY (cualquiera) de los valores en la columna que retorna la subconsulta.</a:t>
            </a:r>
          </a:p>
          <a:p>
            <a:pPr lvl="1" eaLnBrk="1" hangingPunct="1"/>
            <a:endParaRPr lang="es-ES" sz="24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s-ES" sz="2400" dirty="0">
                <a:solidFill>
                  <a:schemeClr val="accent2"/>
                </a:solidFill>
              </a:rPr>
              <a:t>SELECT s1 FROM t1 WHERE s1 &gt; ANY (SELECT s1 FROM t2); </a:t>
            </a:r>
            <a:endParaRPr lang="es-ES" sz="2400" b="1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9A97F-A256-4371-BB5D-F0559DF3E04C}" type="slidenum">
              <a:rPr lang="es-ES">
                <a:latin typeface="Arial"/>
              </a:rPr>
              <a:pPr>
                <a:defRPr/>
              </a:pPr>
              <a:t>34</a:t>
            </a:fld>
            <a:endParaRPr lang="es-ES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Título"/>
          <p:cNvSpPr>
            <a:spLocks noGrp="1"/>
          </p:cNvSpPr>
          <p:nvPr>
            <p:ph type="title"/>
          </p:nvPr>
        </p:nvSpPr>
        <p:spPr>
          <a:xfrm>
            <a:off x="406400" y="274638"/>
            <a:ext cx="11557000" cy="1143000"/>
          </a:xfrm>
        </p:spPr>
        <p:txBody>
          <a:bodyPr/>
          <a:lstStyle/>
          <a:p>
            <a:r>
              <a:rPr lang="es-ES" dirty="0"/>
              <a:t>Subconsultas: </a:t>
            </a:r>
            <a:r>
              <a:rPr lang="es-ES" dirty="0" err="1"/>
              <a:t>Any</a:t>
            </a:r>
            <a:r>
              <a:rPr lang="es-ES" dirty="0"/>
              <a:t>, In, </a:t>
            </a:r>
            <a:r>
              <a:rPr lang="es-ES" dirty="0" err="1"/>
              <a:t>Some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, </a:t>
            </a:r>
            <a:r>
              <a:rPr lang="es-ES" dirty="0" err="1"/>
              <a:t>Exists</a:t>
            </a:r>
            <a:endParaRPr lang="es-ES" dirty="0"/>
          </a:p>
        </p:txBody>
      </p:sp>
      <p:sp>
        <p:nvSpPr>
          <p:cNvPr id="9728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z="2800" b="1">
                <a:solidFill>
                  <a:schemeClr val="accent2"/>
                </a:solidFill>
              </a:rPr>
              <a:t>operand IN (subquery) :</a:t>
            </a:r>
          </a:p>
          <a:p>
            <a:pPr lvl="1" eaLnBrk="1" hangingPunct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Si el valor está dentro del subconjunto.</a:t>
            </a:r>
          </a:p>
          <a:p>
            <a:pPr lvl="1" eaLnBrk="1" hangingPunct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Select * From empleados</a:t>
            </a:r>
          </a:p>
          <a:p>
            <a:pPr lvl="1" eaLnBrk="1" hangingPunct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Where codDpto in (select codDpto</a:t>
            </a:r>
          </a:p>
          <a:p>
            <a:pPr lvl="1" eaLnBrk="1" hangingPunct="1"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From Departamentos where (situacion = ‘3 planta’)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701D2-24F0-477C-AE14-06D218FFEBBB}" type="slidenum">
              <a:rPr lang="es-ES">
                <a:latin typeface="Arial"/>
              </a:rPr>
              <a:pPr>
                <a:defRPr/>
              </a:pPr>
              <a:t>35</a:t>
            </a:fld>
            <a:endParaRPr lang="es-ES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Título"/>
          <p:cNvSpPr>
            <a:spLocks noGrp="1"/>
          </p:cNvSpPr>
          <p:nvPr>
            <p:ph type="title"/>
          </p:nvPr>
        </p:nvSpPr>
        <p:spPr>
          <a:xfrm>
            <a:off x="313267" y="274638"/>
            <a:ext cx="11557000" cy="1143000"/>
          </a:xfrm>
        </p:spPr>
        <p:txBody>
          <a:bodyPr/>
          <a:lstStyle/>
          <a:p>
            <a:r>
              <a:rPr lang="es-ES" dirty="0"/>
              <a:t>Subconsultas: </a:t>
            </a:r>
            <a:r>
              <a:rPr lang="es-ES" dirty="0" err="1"/>
              <a:t>Any</a:t>
            </a:r>
            <a:r>
              <a:rPr lang="es-ES" dirty="0"/>
              <a:t>, In, </a:t>
            </a:r>
            <a:r>
              <a:rPr lang="es-ES" dirty="0" err="1"/>
              <a:t>Some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, </a:t>
            </a:r>
            <a:r>
              <a:rPr lang="es-ES" dirty="0" err="1"/>
              <a:t>Exists</a:t>
            </a:r>
            <a:endParaRPr lang="es-ES" dirty="0"/>
          </a:p>
        </p:txBody>
      </p:sp>
      <p:sp>
        <p:nvSpPr>
          <p:cNvPr id="983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>
                <a:solidFill>
                  <a:schemeClr val="accent2"/>
                </a:solidFill>
              </a:rPr>
              <a:t>operand comparison_operator SOME (subquery) </a:t>
            </a:r>
          </a:p>
          <a:p>
            <a:r>
              <a:rPr lang="es-ES">
                <a:solidFill>
                  <a:schemeClr val="accent2"/>
                </a:solidFill>
              </a:rPr>
              <a:t>La palabra </a:t>
            </a:r>
            <a:r>
              <a:rPr lang="es-ES" b="1">
                <a:solidFill>
                  <a:schemeClr val="accent2"/>
                </a:solidFill>
              </a:rPr>
              <a:t>SOME</a:t>
            </a:r>
            <a:r>
              <a:rPr lang="es-ES">
                <a:solidFill>
                  <a:schemeClr val="accent2"/>
                </a:solidFill>
              </a:rPr>
              <a:t> es un alias para ANY. Por lo tanto, estos dos comandos son el mismo: 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SELECT s1 FROM t1 WHERE s1 &lt;&gt; ANY (SELECT s1 FROM t2); 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SELECT s1 FROM t1 WHERE s1 &lt;&gt; SOME (SELECT s1 FROM t2);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768B7-C6F7-4325-B897-846446CE686E}" type="slidenum">
              <a:rPr lang="es-ES">
                <a:latin typeface="Arial"/>
              </a:rPr>
              <a:pPr>
                <a:defRPr/>
              </a:pPr>
              <a:t>36</a:t>
            </a:fld>
            <a:endParaRPr lang="es-ES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Título"/>
          <p:cNvSpPr>
            <a:spLocks noGrp="1"/>
          </p:cNvSpPr>
          <p:nvPr>
            <p:ph type="title"/>
          </p:nvPr>
        </p:nvSpPr>
        <p:spPr>
          <a:xfrm>
            <a:off x="381000" y="274638"/>
            <a:ext cx="11480800" cy="1143000"/>
          </a:xfrm>
        </p:spPr>
        <p:txBody>
          <a:bodyPr/>
          <a:lstStyle/>
          <a:p>
            <a:r>
              <a:rPr lang="es-ES" dirty="0"/>
              <a:t>Subconsultas: </a:t>
            </a:r>
            <a:r>
              <a:rPr lang="es-ES" dirty="0" err="1"/>
              <a:t>Any</a:t>
            </a:r>
            <a:r>
              <a:rPr lang="es-ES" dirty="0"/>
              <a:t>, In, </a:t>
            </a:r>
            <a:r>
              <a:rPr lang="es-ES" dirty="0" err="1"/>
              <a:t>Some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, </a:t>
            </a:r>
            <a:r>
              <a:rPr lang="es-ES" dirty="0" err="1"/>
              <a:t>Exists</a:t>
            </a:r>
            <a:endParaRPr lang="es-ES" dirty="0"/>
          </a:p>
        </p:txBody>
      </p:sp>
      <p:sp>
        <p:nvSpPr>
          <p:cNvPr id="993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i="1" dirty="0" err="1">
                <a:solidFill>
                  <a:schemeClr val="accent2"/>
                </a:solidFill>
              </a:rPr>
              <a:t>operand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  <a:r>
              <a:rPr lang="es-ES" sz="2400" i="1" dirty="0" err="1">
                <a:solidFill>
                  <a:schemeClr val="accent2"/>
                </a:solidFill>
              </a:rPr>
              <a:t>comparison_operator</a:t>
            </a:r>
            <a:r>
              <a:rPr lang="es-ES" sz="2400" dirty="0">
                <a:solidFill>
                  <a:schemeClr val="accent2"/>
                </a:solidFill>
              </a:rPr>
              <a:t> ALL (</a:t>
            </a:r>
            <a:r>
              <a:rPr lang="es-ES" sz="2400" i="1" dirty="0" err="1">
                <a:solidFill>
                  <a:schemeClr val="accent2"/>
                </a:solidFill>
              </a:rPr>
              <a:t>subquery</a:t>
            </a:r>
            <a:r>
              <a:rPr lang="es-ES" sz="2400" dirty="0">
                <a:solidFill>
                  <a:schemeClr val="accent2"/>
                </a:solidFill>
              </a:rPr>
              <a:t>) 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La palabra </a:t>
            </a:r>
            <a:r>
              <a:rPr lang="es-ES" sz="2400" b="1" dirty="0">
                <a:solidFill>
                  <a:schemeClr val="accent2"/>
                </a:solidFill>
              </a:rPr>
              <a:t>ALL</a:t>
            </a:r>
            <a:r>
              <a:rPr lang="es-ES" sz="2400" dirty="0">
                <a:solidFill>
                  <a:schemeClr val="accent2"/>
                </a:solidFill>
              </a:rPr>
              <a:t>, que debe seguir a un operador de comparación, significa “</a:t>
            </a:r>
            <a:r>
              <a:rPr lang="es-ES" sz="2400" dirty="0" err="1">
                <a:solidFill>
                  <a:schemeClr val="accent2"/>
                </a:solidFill>
              </a:rPr>
              <a:t>return</a:t>
            </a:r>
            <a:r>
              <a:rPr lang="es-ES" sz="2400" dirty="0">
                <a:solidFill>
                  <a:schemeClr val="accent2"/>
                </a:solidFill>
              </a:rPr>
              <a:t> TRUE si la comparación es TRUE para ALL todos los valores en la columna que retorna la subconsulta.” 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Por ejemplo: 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SELECT s1 FROM t1 WHERE s1 &gt; ALL (SELECT s1 FROM t2);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A8F50-9BCC-4B0A-B5A0-CD66AD85FEA7}" type="slidenum">
              <a:rPr lang="es-ES">
                <a:latin typeface="Arial"/>
              </a:rPr>
              <a:pPr>
                <a:defRPr/>
              </a:pPr>
              <a:t>37</a:t>
            </a:fld>
            <a:endParaRPr lang="es-ES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8E116-FE86-1F30-FC52-6DD088C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Subconsultas: </a:t>
            </a:r>
            <a:r>
              <a:rPr lang="es-ES" dirty="0" err="1"/>
              <a:t>Any</a:t>
            </a:r>
            <a:r>
              <a:rPr lang="es-ES" dirty="0"/>
              <a:t>, In, </a:t>
            </a:r>
            <a:r>
              <a:rPr lang="es-ES" dirty="0" err="1"/>
              <a:t>Some</a:t>
            </a:r>
            <a:r>
              <a:rPr lang="es-ES" dirty="0"/>
              <a:t>, </a:t>
            </a:r>
            <a:r>
              <a:rPr lang="es-ES" dirty="0" err="1"/>
              <a:t>All</a:t>
            </a:r>
            <a:r>
              <a:rPr lang="es-ES" dirty="0"/>
              <a:t>, </a:t>
            </a:r>
            <a:r>
              <a:rPr lang="es-ES" dirty="0" err="1"/>
              <a:t>Exists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7ACD0-7B98-BDF0-0024-53A74D59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sz="2400" dirty="0">
                <a:solidFill>
                  <a:schemeClr val="accent2"/>
                </a:solidFill>
              </a:rPr>
              <a:t>El predicado EXISTS (con la palabra reservada NOT opcional) se utiliza en comparaciones de verdad/falso para determinar si la subconsulta devuelve algún registro.</a:t>
            </a:r>
          </a:p>
          <a:p>
            <a:pPr algn="l"/>
            <a:endParaRPr lang="es-ES" sz="2400" dirty="0">
              <a:solidFill>
                <a:schemeClr val="accent2"/>
              </a:solidFill>
            </a:endParaRP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SELECT * FROM observatorios WHERE EXISTS ( SELECT z FROM observatorios WHERE nombre ’Lorca’);</a:t>
            </a:r>
          </a:p>
          <a:p>
            <a:pPr algn="l"/>
            <a:endParaRPr lang="es-ES" sz="2400" dirty="0">
              <a:solidFill>
                <a:schemeClr val="accent2"/>
              </a:solidFill>
            </a:endParaRP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Devolverá todos los registros porque en la base de datos existen observatorios cuyo nombre incluye la palabra ’Lorca’.</a:t>
            </a:r>
          </a:p>
          <a:p>
            <a:pPr algn="l"/>
            <a:endParaRPr lang="es-ES" sz="2400" dirty="0">
              <a:solidFill>
                <a:schemeClr val="accent2"/>
              </a:solidFill>
            </a:endParaRP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SELECT * FROM observatorios WHERE EXISTS ( SELECT z FROM observatorios WHERE nombre ’Pamplona’);</a:t>
            </a:r>
          </a:p>
          <a:p>
            <a:pPr algn="l"/>
            <a:endParaRPr lang="es-ES" sz="2400" dirty="0">
              <a:solidFill>
                <a:schemeClr val="accent2"/>
              </a:solidFill>
            </a:endParaRP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No devolverá ningún registro porque en la base de datos no existen observatorios cuyo nombre incluya la palabra ’Pamplona’.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D5D90-E999-8090-1477-8026E4B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100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181E6E-07AA-4CBA-B439-FAF135C80ECE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s-E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SQL: Consultas de Acción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>
                <a:solidFill>
                  <a:schemeClr val="accent2"/>
                </a:solidFill>
              </a:rPr>
              <a:t>Eliminación </a:t>
            </a:r>
            <a:r>
              <a:rPr lang="es-ES" b="1">
                <a:solidFill>
                  <a:schemeClr val="accent2"/>
                </a:solidFill>
              </a:rPr>
              <a:t>Delete</a:t>
            </a:r>
            <a:r>
              <a:rPr lang="es-ES">
                <a:solidFill>
                  <a:schemeClr val="accent2"/>
                </a:solidFill>
              </a:rPr>
              <a:t>: Elimina los registros que cumplen los criterios.</a:t>
            </a:r>
          </a:p>
          <a:p>
            <a:pPr eaLnBrk="1" hangingPunct="1"/>
            <a:endParaRPr lang="es-ES">
              <a:solidFill>
                <a:schemeClr val="accent2"/>
              </a:solidFill>
            </a:endParaRPr>
          </a:p>
          <a:p>
            <a:pPr eaLnBrk="1" hangingPunct="1"/>
            <a:r>
              <a:rPr lang="es-ES">
                <a:solidFill>
                  <a:schemeClr val="accent2"/>
                </a:solidFill>
              </a:rPr>
              <a:t>Sintaxis:</a:t>
            </a:r>
          </a:p>
          <a:p>
            <a:pPr lvl="1" eaLnBrk="1" hangingPunct="1"/>
            <a:r>
              <a:rPr lang="es-ES">
                <a:solidFill>
                  <a:schemeClr val="accent2"/>
                </a:solidFill>
              </a:rPr>
              <a:t>DELETE FROM Tabla WHERE criterios </a:t>
            </a:r>
          </a:p>
          <a:p>
            <a:pPr lvl="1" eaLnBrk="1" hangingPunct="1"/>
            <a:endParaRPr lang="es-ES">
              <a:solidFill>
                <a:schemeClr val="accent2"/>
              </a:solidFill>
            </a:endParaRPr>
          </a:p>
          <a:p>
            <a:pPr eaLnBrk="1" hangingPunct="1"/>
            <a:r>
              <a:rPr lang="es-ES">
                <a:solidFill>
                  <a:schemeClr val="accent2"/>
                </a:solidFill>
              </a:rPr>
              <a:t>Ejemplo:</a:t>
            </a:r>
          </a:p>
          <a:p>
            <a:pPr lvl="1" eaLnBrk="1" hangingPunct="1"/>
            <a:r>
              <a:rPr lang="es-ES">
                <a:solidFill>
                  <a:schemeClr val="accent2"/>
                </a:solidFill>
              </a:rPr>
              <a:t>DELETE FROM Empleados WHERE Cargo = 'Vendedor';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</a:t>
            </a:r>
            <a:r>
              <a:rPr lang="es-ES" dirty="0" err="1"/>
              <a:t>Claúsulas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Las cláusulas son condiciones utilizadas para concretar que datos son los que se desea seleccionar o manipular.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Utilizada para especificar la tabla de la cual se van a seleccionar los registros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WHERE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Utilizada para especificar las condiciones que deben reunir los registros que se van a seleccionar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GROUP BY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Utilizada para clasificar los registros seleccionados en grupos específicos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HAVING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Utilizada para expresar la condición que debe satisfacer cada grupo</a:t>
            </a:r>
          </a:p>
          <a:p>
            <a:pPr algn="l"/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ORDER BY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Utilizada para ordenar los registros seleccionados de acuerdo con un orden específico</a:t>
            </a:r>
          </a:p>
          <a:p>
            <a:pPr algn="l"/>
            <a:endParaRPr lang="es-ES" sz="1800" dirty="0">
              <a:latin typeface="Times New Roman" panose="02020603050405020304" pitchFamily="18" charset="0"/>
            </a:endParaRP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Select</a:t>
            </a:r>
            <a:r>
              <a:rPr lang="es-ES" sz="2200" b="1" i="1" dirty="0">
                <a:latin typeface="Times New Roman" panose="02020603050405020304" pitchFamily="18" charset="0"/>
              </a:rPr>
              <a:t> columnas</a:t>
            </a: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From</a:t>
            </a:r>
            <a:r>
              <a:rPr lang="es-ES" sz="2200" b="1" i="1" dirty="0">
                <a:latin typeface="Times New Roman" panose="02020603050405020304" pitchFamily="18" charset="0"/>
              </a:rPr>
              <a:t> tabla</a:t>
            </a: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Where</a:t>
            </a:r>
            <a:r>
              <a:rPr lang="es-ES" sz="2200" b="1" i="1" dirty="0">
                <a:latin typeface="Times New Roman" panose="02020603050405020304" pitchFamily="18" charset="0"/>
              </a:rPr>
              <a:t> condición de filas</a:t>
            </a: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Group</a:t>
            </a:r>
            <a:r>
              <a:rPr lang="es-ES" sz="2200" b="1" i="1" dirty="0">
                <a:latin typeface="Times New Roman" panose="02020603050405020304" pitchFamily="18" charset="0"/>
              </a:rPr>
              <a:t> </a:t>
            </a:r>
            <a:r>
              <a:rPr lang="es-ES" sz="2200" b="1" i="1" dirty="0" err="1">
                <a:latin typeface="Times New Roman" panose="02020603050405020304" pitchFamily="18" charset="0"/>
              </a:rPr>
              <a:t>by</a:t>
            </a:r>
            <a:r>
              <a:rPr lang="es-ES" sz="2200" b="1" i="1" dirty="0">
                <a:latin typeface="Times New Roman" panose="02020603050405020304" pitchFamily="18" charset="0"/>
              </a:rPr>
              <a:t> columnas</a:t>
            </a: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Having</a:t>
            </a:r>
            <a:r>
              <a:rPr lang="es-ES" sz="2200" b="1" i="1" dirty="0">
                <a:latin typeface="Times New Roman" panose="02020603050405020304" pitchFamily="18" charset="0"/>
              </a:rPr>
              <a:t> condición grupo</a:t>
            </a:r>
          </a:p>
          <a:p>
            <a:pPr algn="l"/>
            <a:r>
              <a:rPr lang="es-ES" sz="2200" b="1" i="1" dirty="0" err="1">
                <a:latin typeface="Times New Roman" panose="02020603050405020304" pitchFamily="18" charset="0"/>
              </a:rPr>
              <a:t>Order</a:t>
            </a:r>
            <a:r>
              <a:rPr lang="es-ES" sz="2200" b="1" i="1" dirty="0">
                <a:latin typeface="Times New Roman" panose="02020603050405020304" pitchFamily="18" charset="0"/>
              </a:rPr>
              <a:t> </a:t>
            </a:r>
            <a:r>
              <a:rPr lang="es-ES" sz="2200" b="1" i="1" dirty="0" err="1">
                <a:latin typeface="Times New Roman" panose="02020603050405020304" pitchFamily="18" charset="0"/>
              </a:rPr>
              <a:t>by</a:t>
            </a:r>
            <a:r>
              <a:rPr lang="es-ES" sz="2200" b="1" i="1" dirty="0">
                <a:latin typeface="Times New Roman" panose="02020603050405020304" pitchFamily="18" charset="0"/>
              </a:rPr>
              <a:t> columnas</a:t>
            </a:r>
          </a:p>
          <a:p>
            <a:pPr algn="l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077894-4130-C04F-FA75-12C9F059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270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1013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Cuando utilizamos </a:t>
            </a:r>
            <a:r>
              <a:rPr lang="es-ES" dirty="0" err="1">
                <a:solidFill>
                  <a:schemeClr val="accent2"/>
                </a:solidFill>
              </a:rPr>
              <a:t>delete</a:t>
            </a:r>
            <a:r>
              <a:rPr lang="es-ES" dirty="0">
                <a:solidFill>
                  <a:schemeClr val="accent2"/>
                </a:solidFill>
              </a:rPr>
              <a:t> para eliminar registros de una tabla y esa tabla tiene un campo secuencia si después del borrado damos de alta algún registro los valores de este campo no se reutilizan para los nuevos registros.</a:t>
            </a:r>
          </a:p>
          <a:p>
            <a:endParaRPr lang="es-ES" dirty="0"/>
          </a:p>
          <a:p>
            <a:r>
              <a:rPr lang="es-ES" dirty="0">
                <a:solidFill>
                  <a:schemeClr val="accent2"/>
                </a:solidFill>
              </a:rPr>
              <a:t>Ver ejemplo.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4BB21-0D10-4C6B-8918-051E42D3FE48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1024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chemeClr val="accent2"/>
                </a:solidFill>
              </a:rPr>
              <a:t>Disponemos de los siguientes registros:</a:t>
            </a:r>
          </a:p>
          <a:p>
            <a:r>
              <a:rPr lang="es-ES" sz="2000">
                <a:solidFill>
                  <a:schemeClr val="accent2"/>
                </a:solidFill>
              </a:rPr>
              <a:t>Y realizamos las siguientes operaciones:</a:t>
            </a:r>
          </a:p>
          <a:p>
            <a:pPr lvl="1"/>
            <a:r>
              <a:rPr lang="es-ES" sz="2000">
                <a:solidFill>
                  <a:schemeClr val="accent2"/>
                </a:solidFill>
              </a:rPr>
              <a:t>Delete from Departamentos where id = 2;</a:t>
            </a:r>
          </a:p>
          <a:p>
            <a:pPr lvl="1"/>
            <a:r>
              <a:rPr lang="es-ES" sz="2000">
                <a:solidFill>
                  <a:schemeClr val="accent2"/>
                </a:solidFill>
              </a:rPr>
              <a:t>Insert into Departamentos (departamento) values (‘Exportación’);</a:t>
            </a:r>
          </a:p>
          <a:p>
            <a:endParaRPr lang="es-ES"/>
          </a:p>
          <a:p>
            <a:pPr>
              <a:buFontTx/>
              <a:buNone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5426B-22B3-47AF-9BC1-216EFCD403D6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424113" y="3213100"/>
          <a:ext cx="3600400" cy="141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s-E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Departamento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68">
                <a:tc>
                  <a:txBody>
                    <a:bodyPr/>
                    <a:lstStyle/>
                    <a:p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Contabilidad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383338" y="3213100"/>
          <a:ext cx="3984104" cy="116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r>
                        <a:rPr lang="es-E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Departamento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r>
                        <a:rPr lang="es-E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Contabilidad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r>
                        <a:rPr lang="es-E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Exportación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92538" y="5013325"/>
            <a:ext cx="4824412" cy="5222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srgbClr val="333399"/>
                </a:solidFill>
              </a:rPr>
              <a:t>Cuando realizamos una operación de inserción los campos </a:t>
            </a:r>
            <a:r>
              <a:rPr lang="es-ES" sz="1400" dirty="0" err="1">
                <a:solidFill>
                  <a:srgbClr val="333399"/>
                </a:solidFill>
              </a:rPr>
              <a:t>autoincrement</a:t>
            </a:r>
            <a:r>
              <a:rPr lang="es-ES" sz="1400" dirty="0">
                <a:solidFill>
                  <a:srgbClr val="333399"/>
                </a:solidFill>
              </a:rPr>
              <a:t> se generan de forma automática.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AFB64-ABA1-899D-857A-550C93DE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0B2D7-EA17-1A23-C86F-9315E00A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2"/>
                </a:solidFill>
              </a:rPr>
              <a:t>Postgre</a:t>
            </a:r>
            <a:r>
              <a:rPr lang="es-ES" dirty="0">
                <a:solidFill>
                  <a:schemeClr val="accent2"/>
                </a:solidFill>
              </a:rPr>
              <a:t> no soporta “</a:t>
            </a:r>
            <a:r>
              <a:rPr lang="es-ES" dirty="0" err="1">
                <a:solidFill>
                  <a:schemeClr val="accent2"/>
                </a:solidFill>
              </a:rPr>
              <a:t>delete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join</a:t>
            </a:r>
            <a:r>
              <a:rPr lang="es-ES" dirty="0">
                <a:solidFill>
                  <a:schemeClr val="accent2"/>
                </a:solidFill>
              </a:rPr>
              <a:t>” pero si se puede utilizar </a:t>
            </a:r>
            <a:r>
              <a:rPr lang="es-ES" b="1" dirty="0" err="1">
                <a:solidFill>
                  <a:schemeClr val="accent2"/>
                </a:solidFill>
              </a:rPr>
              <a:t>using</a:t>
            </a:r>
            <a:r>
              <a:rPr lang="es-ES" dirty="0">
                <a:solidFill>
                  <a:schemeClr val="accent2"/>
                </a:solidFill>
              </a:rPr>
              <a:t> en una </a:t>
            </a:r>
            <a:r>
              <a:rPr lang="es-ES" dirty="0" err="1">
                <a:solidFill>
                  <a:schemeClr val="accent2"/>
                </a:solidFill>
              </a:rPr>
              <a:t>claúsula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delete</a:t>
            </a:r>
            <a:r>
              <a:rPr lang="es-ES" dirty="0">
                <a:solidFill>
                  <a:schemeClr val="accent2"/>
                </a:solidFill>
              </a:rPr>
              <a:t>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DELETE FROM tabla1 USING tabla2 WHERE tabla1.campo = tabla2.campo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81D701-4EAF-BC1A-8267-98DA8223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166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85991-5CC7-1D19-A653-F02D898F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Consultas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EEB7E-923D-1E2C-FEC2-7F42758C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Se pueden utilizar subconsultas para eliminar registros: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 err="1">
                <a:solidFill>
                  <a:schemeClr val="accent2"/>
                </a:solidFill>
              </a:rPr>
              <a:t>Delete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from</a:t>
            </a:r>
            <a:r>
              <a:rPr lang="es-ES" dirty="0">
                <a:solidFill>
                  <a:schemeClr val="accent2"/>
                </a:solidFill>
              </a:rPr>
              <a:t> tabla1 </a:t>
            </a:r>
            <a:r>
              <a:rPr lang="es-ES" dirty="0" err="1">
                <a:solidFill>
                  <a:schemeClr val="accent2"/>
                </a:solidFill>
              </a:rPr>
              <a:t>Where</a:t>
            </a:r>
            <a:r>
              <a:rPr lang="es-ES" dirty="0">
                <a:solidFill>
                  <a:schemeClr val="accent2"/>
                </a:solidFill>
              </a:rPr>
              <a:t> campo in (</a:t>
            </a:r>
            <a:r>
              <a:rPr lang="es-ES" dirty="0" err="1">
                <a:solidFill>
                  <a:schemeClr val="accent2"/>
                </a:solidFill>
              </a:rPr>
              <a:t>select</a:t>
            </a:r>
            <a:r>
              <a:rPr lang="es-ES" dirty="0">
                <a:solidFill>
                  <a:schemeClr val="accent2"/>
                </a:solidFill>
              </a:rPr>
              <a:t> campo </a:t>
            </a:r>
            <a:r>
              <a:rPr lang="es-ES" dirty="0" err="1">
                <a:solidFill>
                  <a:schemeClr val="accent2"/>
                </a:solidFill>
              </a:rPr>
              <a:t>from</a:t>
            </a:r>
            <a:r>
              <a:rPr lang="es-ES" dirty="0">
                <a:solidFill>
                  <a:schemeClr val="accent2"/>
                </a:solidFill>
              </a:rPr>
              <a:t> tabla2)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DBC93-7177-D475-510F-579CA6B7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10342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Eliminación </a:t>
            </a:r>
            <a:r>
              <a:rPr lang="es-ES" b="1" dirty="0" err="1">
                <a:solidFill>
                  <a:schemeClr val="accent2"/>
                </a:solidFill>
              </a:rPr>
              <a:t>Truncate</a:t>
            </a:r>
            <a:r>
              <a:rPr lang="es-ES" dirty="0">
                <a:solidFill>
                  <a:schemeClr val="accent2"/>
                </a:solidFill>
              </a:rPr>
              <a:t>: Elimina todas las filas y los campos </a:t>
            </a:r>
            <a:r>
              <a:rPr lang="es-ES" dirty="0" err="1">
                <a:solidFill>
                  <a:schemeClr val="accent2"/>
                </a:solidFill>
              </a:rPr>
              <a:t>autoincrement</a:t>
            </a:r>
            <a:r>
              <a:rPr lang="es-ES" dirty="0">
                <a:solidFill>
                  <a:schemeClr val="accent2"/>
                </a:solidFill>
              </a:rPr>
              <a:t> los vuelve a inicializar.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Sintaxis: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TRUNCATE tabla</a:t>
            </a:r>
          </a:p>
          <a:p>
            <a:pPr lvl="1"/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Ejemplo: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TRUNCATE departamentos [</a:t>
            </a:r>
            <a:r>
              <a:rPr lang="es-ES" b="1" dirty="0">
                <a:solidFill>
                  <a:schemeClr val="accent2"/>
                </a:solidFill>
              </a:rPr>
              <a:t>RESTART IDENTITY</a:t>
            </a:r>
            <a:r>
              <a:rPr lang="es-ES" dirty="0">
                <a:solidFill>
                  <a:schemeClr val="accent2"/>
                </a:solidFill>
              </a:rPr>
              <a:t>]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Cuando queremos reiniciar las secuencias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C61D0-D9CE-42F7-A232-25FAA7C72C7E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3002A6-4B7B-48F4-B0B5-148139992E3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s-E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pPr eaLnBrk="1" hangingPunct="1"/>
            <a:r>
              <a:rPr lang="es-ES" dirty="0"/>
              <a:t>SQL: Consultas de Acción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333" y="990600"/>
            <a:ext cx="11446934" cy="5254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Inserción de datos: </a:t>
            </a:r>
            <a:r>
              <a:rPr lang="es-ES" sz="2800" b="1" dirty="0" err="1">
                <a:solidFill>
                  <a:schemeClr val="accent2"/>
                </a:solidFill>
              </a:rPr>
              <a:t>Insert</a:t>
            </a:r>
            <a:r>
              <a:rPr lang="es-ES" sz="2800" b="1" dirty="0">
                <a:solidFill>
                  <a:schemeClr val="accent2"/>
                </a:solidFill>
              </a:rPr>
              <a:t> </a:t>
            </a:r>
            <a:r>
              <a:rPr lang="es-ES" sz="2800" b="1" dirty="0" err="1">
                <a:solidFill>
                  <a:schemeClr val="accent2"/>
                </a:solidFill>
              </a:rPr>
              <a:t>into</a:t>
            </a:r>
            <a:endParaRPr lang="es-E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Sintaxis a)</a:t>
            </a:r>
          </a:p>
          <a:p>
            <a:pPr lvl="1" eaLnBrk="1" hangingPunct="1">
              <a:lnSpc>
                <a:spcPct val="80000"/>
              </a:lnSpc>
            </a:pPr>
            <a:r>
              <a:rPr lang="es-ES" dirty="0">
                <a:solidFill>
                  <a:schemeClr val="accent2"/>
                </a:solidFill>
              </a:rPr>
              <a:t> </a:t>
            </a:r>
            <a:r>
              <a:rPr lang="es-ES" b="1" dirty="0">
                <a:solidFill>
                  <a:schemeClr val="accent2"/>
                </a:solidFill>
              </a:rPr>
              <a:t>INSERT INTO</a:t>
            </a:r>
            <a:r>
              <a:rPr lang="es-ES" dirty="0">
                <a:solidFill>
                  <a:schemeClr val="accent2"/>
                </a:solidFill>
              </a:rPr>
              <a:t> Tabla (campo1, campo2, .., </a:t>
            </a:r>
            <a:r>
              <a:rPr lang="es-ES" dirty="0" err="1">
                <a:solidFill>
                  <a:schemeClr val="accent2"/>
                </a:solidFill>
              </a:rPr>
              <a:t>campoN</a:t>
            </a:r>
            <a:r>
              <a:rPr lang="es-ES" dirty="0">
                <a:solidFill>
                  <a:schemeClr val="accent2"/>
                </a:solidFill>
              </a:rPr>
              <a:t>)  </a:t>
            </a:r>
            <a:r>
              <a:rPr lang="es-ES" b="1" dirty="0">
                <a:solidFill>
                  <a:schemeClr val="accent2"/>
                </a:solidFill>
              </a:rPr>
              <a:t>VALUES</a:t>
            </a:r>
            <a:r>
              <a:rPr lang="es-ES" dirty="0">
                <a:solidFill>
                  <a:schemeClr val="accent2"/>
                </a:solidFill>
              </a:rPr>
              <a:t> (valor1, valor2, ..., </a:t>
            </a:r>
            <a:r>
              <a:rPr lang="es-ES" dirty="0" err="1">
                <a:solidFill>
                  <a:schemeClr val="accent2"/>
                </a:solidFill>
              </a:rPr>
              <a:t>valorN</a:t>
            </a:r>
            <a:r>
              <a:rPr lang="es-ES" dirty="0">
                <a:solidFill>
                  <a:schemeClr val="accent2"/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s-ES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Sintaxis b)</a:t>
            </a:r>
          </a:p>
          <a:p>
            <a:pPr lvl="1" eaLnBrk="1" hangingPunct="1">
              <a:lnSpc>
                <a:spcPct val="80000"/>
              </a:lnSpc>
            </a:pPr>
            <a:r>
              <a:rPr lang="es-ES" b="1" dirty="0">
                <a:solidFill>
                  <a:schemeClr val="accent2"/>
                </a:solidFill>
              </a:rPr>
              <a:t>INSERT INTO</a:t>
            </a:r>
            <a:r>
              <a:rPr lang="es-ES" dirty="0">
                <a:solidFill>
                  <a:schemeClr val="accent2"/>
                </a:solidFill>
              </a:rPr>
              <a:t> Tabla (campo1, campo2, ..., </a:t>
            </a:r>
            <a:r>
              <a:rPr lang="es-ES" dirty="0" err="1">
                <a:solidFill>
                  <a:schemeClr val="accent2"/>
                </a:solidFill>
              </a:rPr>
              <a:t>campoN</a:t>
            </a:r>
            <a:r>
              <a:rPr lang="es-ES" dirty="0">
                <a:solidFill>
                  <a:schemeClr val="accent2"/>
                </a:solidFill>
              </a:rPr>
              <a:t>) </a:t>
            </a:r>
            <a:br>
              <a:rPr lang="es-ES" dirty="0">
                <a:solidFill>
                  <a:schemeClr val="accent2"/>
                </a:solidFill>
              </a:rPr>
            </a:br>
            <a:r>
              <a:rPr lang="es-ES" dirty="0">
                <a:solidFill>
                  <a:schemeClr val="accent2"/>
                </a:solidFill>
              </a:rPr>
              <a:t>    </a:t>
            </a:r>
            <a:r>
              <a:rPr lang="es-ES" b="1" dirty="0">
                <a:solidFill>
                  <a:schemeClr val="accent2"/>
                </a:solidFill>
              </a:rPr>
              <a:t>SELECT</a:t>
            </a:r>
            <a:r>
              <a:rPr lang="es-ES" dirty="0">
                <a:solidFill>
                  <a:schemeClr val="accent2"/>
                </a:solidFill>
              </a:rPr>
              <a:t> TablaOrigen.campo1, TablaOrigen.campo2, ..., </a:t>
            </a:r>
            <a:r>
              <a:rPr lang="es-ES" dirty="0" err="1">
                <a:solidFill>
                  <a:schemeClr val="accent2"/>
                </a:solidFill>
              </a:rPr>
              <a:t>TablaOrigen.campoN</a:t>
            </a:r>
            <a:r>
              <a:rPr lang="es-ES" dirty="0">
                <a:solidFill>
                  <a:schemeClr val="accent2"/>
                </a:solidFill>
              </a:rPr>
              <a:t>   </a:t>
            </a:r>
            <a:r>
              <a:rPr lang="es-ES" b="1" dirty="0">
                <a:solidFill>
                  <a:schemeClr val="accent2"/>
                </a:solidFill>
              </a:rPr>
              <a:t>FROM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TablaOrigen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1054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Ejemplos: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INSERT INTO </a:t>
            </a:r>
            <a:r>
              <a:rPr lang="es-ES" sz="2400" dirty="0" err="1">
                <a:solidFill>
                  <a:schemeClr val="accent2"/>
                </a:solidFill>
              </a:rPr>
              <a:t>Clientes.Cliente_Nuevos</a:t>
            </a:r>
            <a:r>
              <a:rPr lang="es-ES" sz="2400" dirty="0">
                <a:solidFill>
                  <a:schemeClr val="accent2"/>
                </a:solidFill>
              </a:rPr>
              <a:t> SELECT Clientes_Viejos.* FROM </a:t>
            </a:r>
            <a:r>
              <a:rPr lang="es-ES" sz="2400" dirty="0" err="1">
                <a:solidFill>
                  <a:schemeClr val="accent2"/>
                </a:solidFill>
              </a:rPr>
              <a:t>Clientes_Viejos</a:t>
            </a:r>
            <a:r>
              <a:rPr lang="es-ES" sz="2400" dirty="0">
                <a:solidFill>
                  <a:schemeClr val="accent2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INSERT INTO Empleados (Nombre, Apellido, Cargo)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dirty="0">
                <a:solidFill>
                  <a:schemeClr val="accent2"/>
                </a:solidFill>
              </a:rPr>
              <a:t>	    VALUES ('Luis', 'Sánchez', 'Becario');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También soporta esta sintaxis cuando queremos insertar más de un registro con una sentencia.</a:t>
            </a:r>
          </a:p>
          <a:p>
            <a:pPr eaLnBrk="1" hangingPunct="1"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INSERT INTO `</a:t>
            </a:r>
            <a:r>
              <a:rPr lang="es-ES" sz="2000" dirty="0" err="1">
                <a:solidFill>
                  <a:schemeClr val="accent2"/>
                </a:solidFill>
              </a:rPr>
              <a:t>gruposcursos</a:t>
            </a:r>
            <a:r>
              <a:rPr lang="es-ES" sz="2000" dirty="0">
                <a:solidFill>
                  <a:schemeClr val="accent2"/>
                </a:solidFill>
              </a:rPr>
              <a:t>` (`id`, `</a:t>
            </a:r>
            <a:r>
              <a:rPr lang="es-ES" sz="2000" dirty="0" err="1">
                <a:solidFill>
                  <a:schemeClr val="accent2"/>
                </a:solidFill>
              </a:rPr>
              <a:t>descripcion</a:t>
            </a:r>
            <a:r>
              <a:rPr lang="es-ES" sz="2000" dirty="0">
                <a:solidFill>
                  <a:schemeClr val="accent2"/>
                </a:solidFill>
              </a:rPr>
              <a:t>`) VALUES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(1, 'Java'), (2, 'Seminarios Prácticos'), (3, 'Visual Basic'),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(4, 'Bases de Datos'));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C673F-AD62-4FF1-ADB5-D1E8E70A5293}" type="slidenum">
              <a:rPr lang="es-ES" smtClean="0"/>
              <a:pPr>
                <a:defRPr/>
              </a:pPr>
              <a:t>46</a:t>
            </a:fld>
            <a:endParaRPr lang="es-E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5C92A-2950-D005-A503-92528E6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Consultas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5107A-E4A8-1192-8F46-076369C7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tenemos un campo serial dentro de la tabla no hace falta indicarlo.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tabla(</a:t>
            </a:r>
            <a:r>
              <a:rPr lang="es-ES" dirty="0" err="1"/>
              <a:t>otro_campo</a:t>
            </a:r>
            <a:r>
              <a:rPr lang="es-ES" dirty="0"/>
              <a:t>) </a:t>
            </a:r>
            <a:r>
              <a:rPr lang="es-ES" dirty="0" err="1"/>
              <a:t>values</a:t>
            </a:r>
            <a:r>
              <a:rPr lang="es-ES" dirty="0"/>
              <a:t> (valor);</a:t>
            </a:r>
          </a:p>
          <a:p>
            <a:endParaRPr lang="es-ES" dirty="0"/>
          </a:p>
          <a:p>
            <a:r>
              <a:rPr lang="es-ES" dirty="0"/>
              <a:t>El campo serial se incrementa automáticamente y no recupera los valores si se elimina algún registro.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0BBE93-1833-D953-B88E-62774A0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422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B81F1-633F-49D5-A5BC-53BC6063D2D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s-E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SQL: Consultas de Acción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Actualización </a:t>
            </a:r>
            <a:r>
              <a:rPr lang="es-ES" sz="2800" dirty="0" err="1">
                <a:solidFill>
                  <a:schemeClr val="accent2"/>
                </a:solidFill>
              </a:rPr>
              <a:t>Update</a:t>
            </a:r>
            <a:r>
              <a:rPr lang="es-ES" sz="2800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2"/>
                </a:solidFill>
              </a:rPr>
              <a:t>Sintaxis: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b="1" dirty="0">
                <a:solidFill>
                  <a:schemeClr val="accent2"/>
                </a:solidFill>
              </a:rPr>
              <a:t>UPDATE</a:t>
            </a:r>
            <a:r>
              <a:rPr lang="es-ES" sz="2400" dirty="0">
                <a:solidFill>
                  <a:schemeClr val="accent2"/>
                </a:solidFill>
              </a:rPr>
              <a:t> Tabla </a:t>
            </a:r>
            <a:r>
              <a:rPr lang="es-ES" sz="2400" b="1" dirty="0">
                <a:solidFill>
                  <a:schemeClr val="accent2"/>
                </a:solidFill>
              </a:rPr>
              <a:t>SET</a:t>
            </a:r>
            <a:r>
              <a:rPr lang="es-ES" sz="2400" dirty="0">
                <a:solidFill>
                  <a:schemeClr val="accent2"/>
                </a:solidFill>
              </a:rPr>
              <a:t> Campo1=Valor1, Campo2=Valor2, ... </a:t>
            </a:r>
            <a:r>
              <a:rPr lang="es-ES" sz="2400" dirty="0" err="1">
                <a:solidFill>
                  <a:schemeClr val="accent2"/>
                </a:solidFill>
              </a:rPr>
              <a:t>CampoN</a:t>
            </a:r>
            <a:r>
              <a:rPr lang="es-ES" sz="2400" dirty="0">
                <a:solidFill>
                  <a:schemeClr val="accent2"/>
                </a:solidFill>
              </a:rPr>
              <a:t>=</a:t>
            </a:r>
            <a:r>
              <a:rPr lang="es-ES" sz="2400" dirty="0" err="1">
                <a:solidFill>
                  <a:schemeClr val="accent2"/>
                </a:solidFill>
              </a:rPr>
              <a:t>ValorN</a:t>
            </a:r>
            <a:r>
              <a:rPr lang="es-ES" sz="2400" dirty="0">
                <a:solidFill>
                  <a:schemeClr val="accent2"/>
                </a:solidFill>
              </a:rPr>
              <a:t> </a:t>
            </a:r>
            <a:br>
              <a:rPr lang="es-ES" sz="2400" dirty="0">
                <a:solidFill>
                  <a:schemeClr val="accent2"/>
                </a:solidFill>
              </a:rPr>
            </a:br>
            <a:r>
              <a:rPr lang="es-ES" sz="2400" dirty="0">
                <a:solidFill>
                  <a:schemeClr val="accent2"/>
                </a:solidFill>
              </a:rPr>
              <a:t>    </a:t>
            </a:r>
            <a:r>
              <a:rPr lang="es-ES" sz="2400" b="1" dirty="0">
                <a:solidFill>
                  <a:schemeClr val="accent2"/>
                </a:solidFill>
              </a:rPr>
              <a:t>WHERE</a:t>
            </a:r>
            <a:r>
              <a:rPr lang="es-ES" sz="2400" dirty="0">
                <a:solidFill>
                  <a:schemeClr val="accent2"/>
                </a:solidFill>
              </a:rPr>
              <a:t> Criterio; </a:t>
            </a:r>
          </a:p>
          <a:p>
            <a:pPr lvl="1" eaLnBrk="1" hangingPunct="1">
              <a:lnSpc>
                <a:spcPct val="90000"/>
              </a:lnSpc>
            </a:pPr>
            <a:endParaRPr lang="es-E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800" b="1" dirty="0">
                <a:solidFill>
                  <a:schemeClr val="accent2"/>
                </a:solidFill>
              </a:rPr>
              <a:t>EJEMPLOS:</a:t>
            </a:r>
            <a:endParaRPr lang="es-ES" sz="28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UPDATE Pedidos SET Pedido = Pedidos * 1.1, Transporte = Transporte * 1.03 WHERE </a:t>
            </a:r>
            <a:r>
              <a:rPr lang="es-ES" sz="2400" dirty="0" err="1">
                <a:solidFill>
                  <a:schemeClr val="accent2"/>
                </a:solidFill>
              </a:rPr>
              <a:t>PaisEnvío</a:t>
            </a:r>
            <a:r>
              <a:rPr lang="es-ES" sz="2400" dirty="0">
                <a:solidFill>
                  <a:schemeClr val="accent2"/>
                </a:solidFill>
              </a:rPr>
              <a:t> = 'ES';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6AD0D-4078-C1E3-3B99-964E3E94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Consultas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3B910-E901-CEDB-A91E-D108D63B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UPDATE product p 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Tabla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1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SET  </a:t>
            </a:r>
            <a:r>
              <a:rPr lang="en-US" dirty="0" err="1">
                <a:solidFill>
                  <a:schemeClr val="accent2"/>
                </a:solidFill>
              </a:rPr>
              <a:t>net_price</a:t>
            </a:r>
            <a:r>
              <a:rPr lang="en-US" dirty="0">
                <a:solidFill>
                  <a:schemeClr val="accent2"/>
                </a:solidFill>
              </a:rPr>
              <a:t> = price - price * discount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FROM  </a:t>
            </a:r>
            <a:r>
              <a:rPr lang="en-US" dirty="0" err="1">
                <a:solidFill>
                  <a:schemeClr val="accent2"/>
                </a:solidFill>
              </a:rPr>
              <a:t>product_segment</a:t>
            </a:r>
            <a:r>
              <a:rPr lang="en-US" dirty="0">
                <a:solidFill>
                  <a:schemeClr val="accent2"/>
                </a:solidFill>
              </a:rPr>
              <a:t> s 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Tabla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2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WHERE   </a:t>
            </a:r>
            <a:r>
              <a:rPr lang="en-US" dirty="0" err="1">
                <a:solidFill>
                  <a:schemeClr val="accent2"/>
                </a:solidFill>
              </a:rPr>
              <a:t>p.segment_id</a:t>
            </a:r>
            <a:r>
              <a:rPr lang="en-US" dirty="0">
                <a:solidFill>
                  <a:schemeClr val="accent2"/>
                </a:solidFill>
              </a:rPr>
              <a:t> = s.id;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B0CD5-69E6-6062-49B8-579A7FE9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54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40EA-DE10-2562-CA29-CBC8D9C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F0988-1C7A-EB00-E287-11FE146F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defecto, toma nombre de esquema: </a:t>
            </a:r>
            <a:r>
              <a:rPr lang="es-ES" dirty="0" err="1"/>
              <a:t>public</a:t>
            </a:r>
            <a:r>
              <a:rPr lang="es-ES" dirty="0"/>
              <a:t>, no es necesario añadirlo a las consultas</a:t>
            </a:r>
          </a:p>
          <a:p>
            <a:endParaRPr lang="es-ES" dirty="0"/>
          </a:p>
          <a:p>
            <a:r>
              <a:rPr lang="es-ES" dirty="0"/>
              <a:t>Si las tablas están en otro esquema: hay que indicarlo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esquema.tabla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Ojo si el nombre del esquema o la tabla tiene alguna letra en mayúsculas tiene que ir encerrado entre “”.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“</a:t>
            </a:r>
            <a:r>
              <a:rPr lang="es-ES" dirty="0" err="1"/>
              <a:t>nombreEsquema</a:t>
            </a:r>
            <a:r>
              <a:rPr lang="es-ES" dirty="0"/>
              <a:t>”.”</a:t>
            </a:r>
            <a:r>
              <a:rPr lang="es-ES" dirty="0" err="1"/>
              <a:t>nombreTabla</a:t>
            </a:r>
            <a:r>
              <a:rPr lang="es-ES" dirty="0"/>
              <a:t>”;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B6478-BAA0-28A4-2A72-CF0504A3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EFBE1-78AB-133A-2284-36FB5BA9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With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203BE-730D-851E-FEAA-AA0BC429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identificadores que se sustituyen por una cadena, y luego los utilizamos en la siguiente consulta:</a:t>
            </a:r>
          </a:p>
          <a:p>
            <a:endParaRPr lang="es-ES" dirty="0"/>
          </a:p>
          <a:p>
            <a:r>
              <a:rPr lang="es-ES" dirty="0"/>
              <a:t>Ejemplo:</a:t>
            </a:r>
          </a:p>
          <a:p>
            <a:pPr marL="457200" lvl="1" indent="0">
              <a:buNone/>
            </a:pPr>
            <a:r>
              <a:rPr lang="pt-BR" b="1" dirty="0"/>
              <a:t>with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pedidos_suiza </a:t>
            </a:r>
            <a:r>
              <a:rPr lang="pt-BR" dirty="0"/>
              <a:t>as </a:t>
            </a:r>
          </a:p>
          <a:p>
            <a:pPr marL="457200" lvl="1" indent="0">
              <a:buNone/>
            </a:pPr>
            <a:r>
              <a:rPr lang="pt-BR" dirty="0"/>
              <a:t>(select * from tbpedidos where paisdestinatario='Suiza') </a:t>
            </a:r>
          </a:p>
          <a:p>
            <a:pPr marL="457200" lvl="1" indent="0">
              <a:buNone/>
            </a:pPr>
            <a:r>
              <a:rPr lang="pt-BR" dirty="0"/>
              <a:t>select sum(cargo) as total from </a:t>
            </a:r>
            <a:r>
              <a:rPr lang="pt-BR" dirty="0">
                <a:solidFill>
                  <a:srgbClr val="FF0000"/>
                </a:solidFill>
              </a:rPr>
              <a:t>pedidos_suiza</a:t>
            </a:r>
            <a:r>
              <a:rPr lang="pt-BR" dirty="0"/>
              <a:t>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0D94D6-B290-2646-2D43-47473C31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643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35D86-9014-1688-5997-53589B6F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9354"/>
          </a:xfrm>
        </p:spPr>
        <p:txBody>
          <a:bodyPr/>
          <a:lstStyle/>
          <a:p>
            <a:r>
              <a:rPr lang="es-ES" dirty="0"/>
              <a:t>SQL Prepare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021F5-9A94-589F-CF60-5623BC06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3992"/>
            <a:ext cx="10972800" cy="5079999"/>
          </a:xfrm>
        </p:spPr>
        <p:txBody>
          <a:bodyPr/>
          <a:lstStyle/>
          <a:p>
            <a:r>
              <a:rPr lang="es-ES" sz="2800" dirty="0"/>
              <a:t>Para crear consultas parametrizadas:</a:t>
            </a:r>
          </a:p>
          <a:p>
            <a:endParaRPr lang="es-ES" sz="2800" dirty="0"/>
          </a:p>
          <a:p>
            <a:r>
              <a:rPr lang="es-ES" sz="2800" b="1" dirty="0"/>
              <a:t>Prepare</a:t>
            </a:r>
            <a:r>
              <a:rPr lang="es-ES" sz="2800" dirty="0"/>
              <a:t> </a:t>
            </a:r>
            <a:r>
              <a:rPr lang="es-ES" sz="2800" dirty="0" err="1"/>
              <a:t>nombre_prepare</a:t>
            </a:r>
            <a:r>
              <a:rPr lang="es-ES" sz="2800" dirty="0"/>
              <a:t>(tipo1, tipo2, …) as</a:t>
            </a:r>
          </a:p>
          <a:p>
            <a:endParaRPr lang="es-ES" sz="2800" dirty="0"/>
          </a:p>
          <a:p>
            <a:r>
              <a:rPr lang="es-ES" sz="2800" dirty="0"/>
              <a:t>Consulta: </a:t>
            </a:r>
            <a:r>
              <a:rPr lang="es-ES" sz="2800" dirty="0" err="1"/>
              <a:t>insert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, </a:t>
            </a:r>
            <a:r>
              <a:rPr lang="es-ES" sz="2800" dirty="0" err="1"/>
              <a:t>select</a:t>
            </a:r>
            <a:r>
              <a:rPr lang="es-ES" sz="2800" dirty="0"/>
              <a:t>, </a:t>
            </a:r>
            <a:r>
              <a:rPr lang="es-ES" sz="2800" dirty="0" err="1"/>
              <a:t>update</a:t>
            </a:r>
            <a:r>
              <a:rPr lang="es-ES" sz="2800" dirty="0"/>
              <a:t>, </a:t>
            </a:r>
            <a:r>
              <a:rPr lang="es-ES" sz="2800" dirty="0" err="1"/>
              <a:t>delete</a:t>
            </a:r>
            <a:r>
              <a:rPr lang="es-ES" sz="2800" dirty="0"/>
              <a:t> ,,,</a:t>
            </a:r>
          </a:p>
          <a:p>
            <a:endParaRPr lang="es-ES" sz="2800" dirty="0"/>
          </a:p>
          <a:p>
            <a:r>
              <a:rPr lang="es-ES" sz="2800" dirty="0"/>
              <a:t>Los parámetros se numeran de </a:t>
            </a:r>
            <a:r>
              <a:rPr lang="es-ES" sz="2800" b="1" dirty="0"/>
              <a:t>$1</a:t>
            </a:r>
            <a:r>
              <a:rPr lang="es-ES" sz="2800" dirty="0"/>
              <a:t> … </a:t>
            </a:r>
            <a:r>
              <a:rPr lang="es-ES" sz="2800" b="1" dirty="0"/>
              <a:t>$n</a:t>
            </a:r>
          </a:p>
          <a:p>
            <a:endParaRPr lang="es-ES" sz="2800" dirty="0"/>
          </a:p>
          <a:p>
            <a:r>
              <a:rPr lang="es-ES" sz="2800" dirty="0"/>
              <a:t>Para ejecutar: </a:t>
            </a:r>
            <a:r>
              <a:rPr lang="es-ES" sz="2800" dirty="0" err="1"/>
              <a:t>execute</a:t>
            </a:r>
            <a:r>
              <a:rPr lang="es-ES" sz="2800" dirty="0"/>
              <a:t> </a:t>
            </a:r>
            <a:r>
              <a:rPr lang="es-ES" sz="2800" dirty="0" err="1"/>
              <a:t>nombre_prepare</a:t>
            </a:r>
            <a:r>
              <a:rPr lang="es-ES" sz="2800" dirty="0"/>
              <a:t>([parámetros])</a:t>
            </a:r>
          </a:p>
          <a:p>
            <a:endParaRPr lang="es-ES" sz="2800" dirty="0"/>
          </a:p>
          <a:p>
            <a:r>
              <a:rPr lang="es-ES" sz="2800" dirty="0"/>
              <a:t>Para borrar un prepare: </a:t>
            </a:r>
            <a:r>
              <a:rPr lang="es-ES" sz="2800" b="1" dirty="0" err="1"/>
              <a:t>deallocate</a:t>
            </a:r>
            <a:r>
              <a:rPr lang="es-ES" sz="2800" dirty="0"/>
              <a:t> [</a:t>
            </a:r>
            <a:r>
              <a:rPr lang="es-ES" sz="2800" dirty="0" err="1"/>
              <a:t>all</a:t>
            </a:r>
            <a:r>
              <a:rPr lang="es-ES" sz="2800" dirty="0"/>
              <a:t>]  </a:t>
            </a:r>
            <a:r>
              <a:rPr lang="es-ES" sz="2800" dirty="0" err="1"/>
              <a:t>nombre_prepare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D8B057-A2FF-AB02-315F-89EF688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8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360DE-2E37-7036-8C01-3A880D32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540F7-2CC4-373A-DE85-49D111EA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Lenguaje para definir objetos de la BD.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Hay 3 instrucciones principal: </a:t>
            </a:r>
            <a:r>
              <a:rPr lang="es-ES" b="1" dirty="0" err="1">
                <a:solidFill>
                  <a:schemeClr val="accent2"/>
                </a:solidFill>
              </a:rPr>
              <a:t>Create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b="1" dirty="0" err="1">
                <a:solidFill>
                  <a:schemeClr val="accent2"/>
                </a:solidFill>
              </a:rPr>
              <a:t>Drop</a:t>
            </a:r>
            <a:r>
              <a:rPr lang="es-ES" dirty="0">
                <a:solidFill>
                  <a:schemeClr val="accent2"/>
                </a:solidFill>
              </a:rPr>
              <a:t> y </a:t>
            </a:r>
            <a:r>
              <a:rPr lang="es-ES" b="1" dirty="0">
                <a:solidFill>
                  <a:schemeClr val="accent2"/>
                </a:solidFill>
              </a:rPr>
              <a:t>Alter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Por ejemplo:</a:t>
            </a:r>
          </a:p>
          <a:p>
            <a:pPr lvl="1"/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Create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table tabla1 (…);</a:t>
            </a:r>
          </a:p>
          <a:p>
            <a:pPr lvl="1"/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Drop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table tabla1;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Alter table tabla1 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2EDF38-8433-D701-F298-7059ECE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44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B8D1F-B972-BBF0-1F69-9D8ECA3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DFF9B-A57B-7C44-D45D-0BA91E77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y borrado de forma condicional.</a:t>
            </a:r>
          </a:p>
          <a:p>
            <a:r>
              <a:rPr lang="es-ES" dirty="0" err="1"/>
              <a:t>Create</a:t>
            </a:r>
            <a:r>
              <a:rPr lang="es-ES" dirty="0"/>
              <a:t> table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 </a:t>
            </a:r>
            <a:r>
              <a:rPr lang="es-ES" dirty="0" err="1"/>
              <a:t>nombreTabla</a:t>
            </a:r>
            <a:r>
              <a:rPr lang="es-ES" dirty="0"/>
              <a:t> …</a:t>
            </a:r>
          </a:p>
          <a:p>
            <a:r>
              <a:rPr lang="es-ES" dirty="0" err="1"/>
              <a:t>Drop</a:t>
            </a:r>
            <a:r>
              <a:rPr lang="es-ES" dirty="0"/>
              <a:t> table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 </a:t>
            </a:r>
            <a:r>
              <a:rPr lang="es-ES" dirty="0" err="1"/>
              <a:t>nombreTabla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Renombrar una tabla:</a:t>
            </a:r>
          </a:p>
          <a:p>
            <a:pPr lvl="1"/>
            <a:r>
              <a:rPr lang="es-ES" i="1" dirty="0"/>
              <a:t>alter table </a:t>
            </a:r>
            <a:r>
              <a:rPr lang="es-ES" i="1" dirty="0" err="1"/>
              <a:t>nombre_tabla</a:t>
            </a:r>
            <a:r>
              <a:rPr lang="es-ES" i="1" dirty="0"/>
              <a:t> </a:t>
            </a:r>
            <a:r>
              <a:rPr lang="es-ES" i="1" dirty="0" err="1"/>
              <a:t>rename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nombre_tabla2;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E150E9-17C9-7DFA-A34D-DC21B192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212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460D-79B1-0C0B-AAD2-A5EE7E2E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8D733-CA3B-2335-2C31-77E826F5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i="1" dirty="0" err="1">
                <a:solidFill>
                  <a:schemeClr val="accent2"/>
                </a:solidFill>
              </a:rPr>
              <a:t>Create</a:t>
            </a:r>
            <a:r>
              <a:rPr lang="es-ES" sz="3600" i="1" dirty="0">
                <a:solidFill>
                  <a:schemeClr val="accent2"/>
                </a:solidFill>
              </a:rPr>
              <a:t> table nombre-tabla as </a:t>
            </a:r>
            <a:r>
              <a:rPr lang="es-ES" sz="3600" i="1" dirty="0" err="1">
                <a:solidFill>
                  <a:schemeClr val="accent2"/>
                </a:solidFill>
              </a:rPr>
              <a:t>query</a:t>
            </a:r>
            <a:endParaRPr lang="es-ES" sz="3600" i="1" dirty="0">
              <a:solidFill>
                <a:schemeClr val="accent2"/>
              </a:solidFill>
            </a:endParaRPr>
          </a:p>
          <a:p>
            <a:endParaRPr lang="es-ES" sz="3600" dirty="0">
              <a:solidFill>
                <a:schemeClr val="accent2"/>
              </a:solidFill>
            </a:endParaRPr>
          </a:p>
          <a:p>
            <a:r>
              <a:rPr lang="es-ES" sz="3600" dirty="0">
                <a:solidFill>
                  <a:schemeClr val="accent2"/>
                </a:solidFill>
              </a:rPr>
              <a:t>Con el resultado de la consulta se crea una nueva tabla. </a:t>
            </a:r>
          </a:p>
          <a:p>
            <a:r>
              <a:rPr lang="es-ES" sz="3600" dirty="0">
                <a:solidFill>
                  <a:schemeClr val="accent2"/>
                </a:solidFill>
              </a:rPr>
              <a:t>Las columnas de la consulta se crean en la nueva tabla.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3F9122-7A0B-3FE8-591F-42535AB0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75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1E2C-B324-0742-863F-C86BED97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CE8C1-0D07-D180-6D34-8D19B1B4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dirty="0">
                <a:solidFill>
                  <a:schemeClr val="accent2"/>
                </a:solidFill>
              </a:rPr>
              <a:t>CREATE DATABASE </a:t>
            </a:r>
            <a:r>
              <a:rPr lang="es-ES" sz="2800" b="1" dirty="0" err="1">
                <a:solidFill>
                  <a:schemeClr val="accent2"/>
                </a:solidFill>
              </a:rPr>
              <a:t>db_name</a:t>
            </a:r>
            <a:endParaRPr lang="es-ES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OWNER =  </a:t>
            </a:r>
            <a:r>
              <a:rPr lang="es-ES" sz="2800" dirty="0" err="1">
                <a:solidFill>
                  <a:schemeClr val="accent2"/>
                </a:solidFill>
              </a:rPr>
              <a:t>role_name</a:t>
            </a:r>
            <a:endParaRPr lang="es-E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TEMPLATE = </a:t>
            </a:r>
            <a:r>
              <a:rPr lang="es-ES" sz="2800" dirty="0" err="1">
                <a:solidFill>
                  <a:schemeClr val="accent2"/>
                </a:solidFill>
              </a:rPr>
              <a:t>template</a:t>
            </a:r>
            <a:r>
              <a:rPr lang="es-ES" sz="2800" dirty="0">
                <a:solidFill>
                  <a:schemeClr val="accent2"/>
                </a:solidFill>
              </a:rPr>
              <a:t>			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ENCODING = </a:t>
            </a:r>
            <a:r>
              <a:rPr lang="es-ES" sz="2800" dirty="0" err="1">
                <a:solidFill>
                  <a:schemeClr val="accent2"/>
                </a:solidFill>
              </a:rPr>
              <a:t>encoding</a:t>
            </a:r>
            <a:r>
              <a:rPr lang="es-ES" sz="2800" dirty="0">
                <a:solidFill>
                  <a:schemeClr val="accent2"/>
                </a:solidFill>
              </a:rPr>
              <a:t>			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LC_COLLATE = </a:t>
            </a:r>
            <a:r>
              <a:rPr lang="es-ES" sz="2800" dirty="0" err="1">
                <a:solidFill>
                  <a:schemeClr val="accent2"/>
                </a:solidFill>
              </a:rPr>
              <a:t>collate</a:t>
            </a:r>
            <a:r>
              <a:rPr lang="es-ES" sz="2800" dirty="0">
                <a:solidFill>
                  <a:schemeClr val="accent2"/>
                </a:solidFill>
              </a:rPr>
              <a:t>			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LC_CTYPE = </a:t>
            </a:r>
            <a:r>
              <a:rPr lang="es-ES" sz="2800" dirty="0" err="1">
                <a:solidFill>
                  <a:schemeClr val="accent2"/>
                </a:solidFill>
              </a:rPr>
              <a:t>ctype</a:t>
            </a:r>
            <a:endParaRPr lang="es-E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TABLESPACE = </a:t>
            </a:r>
            <a:r>
              <a:rPr lang="es-ES" sz="2800" dirty="0" err="1">
                <a:solidFill>
                  <a:schemeClr val="accent2"/>
                </a:solidFill>
              </a:rPr>
              <a:t>tablespace_name</a:t>
            </a:r>
            <a:endParaRPr lang="es-E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CONNECTION LIMIT = </a:t>
            </a:r>
            <a:r>
              <a:rPr lang="es-ES" sz="2800" dirty="0" err="1">
                <a:solidFill>
                  <a:schemeClr val="accent2"/>
                </a:solidFill>
              </a:rPr>
              <a:t>max_concurrent_connection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33F242-8EB1-8CFB-6132-5BC711C3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226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394AA-5BE1-B2E2-1673-D4ACC0B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89367-2674-E76F-ADDB-D8BD83A9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err="1">
                <a:solidFill>
                  <a:schemeClr val="accent2"/>
                </a:solidFill>
              </a:rPr>
              <a:t>Nombre_bd</a:t>
            </a:r>
            <a:r>
              <a:rPr lang="es-ES" sz="2400" dirty="0">
                <a:solidFill>
                  <a:schemeClr val="accent2"/>
                </a:solidFill>
              </a:rPr>
              <a:t>. El nombre de la BD.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Nombre del rol: El propietario de la BD, por defecto </a:t>
            </a:r>
            <a:r>
              <a:rPr lang="es-ES" sz="2400" dirty="0" err="1">
                <a:solidFill>
                  <a:schemeClr val="accent2"/>
                </a:solidFill>
              </a:rPr>
              <a:t>postgres</a:t>
            </a:r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Plantilla: Se puede especificar el nombre de la plantilla para crear la nueva BD.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Codificación: Permite especificar el juego de caracteres. 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Tablespace_name</a:t>
            </a:r>
            <a:r>
              <a:rPr lang="es-ES" sz="2400" dirty="0">
                <a:solidFill>
                  <a:schemeClr val="accent2"/>
                </a:solidFill>
              </a:rPr>
              <a:t>: El nombre del </a:t>
            </a:r>
            <a:r>
              <a:rPr lang="es-ES" sz="2400" dirty="0" err="1">
                <a:solidFill>
                  <a:schemeClr val="accent2"/>
                </a:solidFill>
              </a:rPr>
              <a:t>tablespace</a:t>
            </a:r>
            <a:r>
              <a:rPr lang="es-ES" sz="2400" dirty="0">
                <a:solidFill>
                  <a:schemeClr val="accent2"/>
                </a:solidFill>
              </a:rPr>
              <a:t>: sirve para especificar ubicaciones distintas a </a:t>
            </a:r>
            <a:r>
              <a:rPr lang="es-ES" sz="2400" dirty="0" err="1">
                <a:solidFill>
                  <a:schemeClr val="accent2"/>
                </a:solidFill>
              </a:rPr>
              <a:t>pg_default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Collate</a:t>
            </a:r>
            <a:r>
              <a:rPr lang="es-ES" sz="2400" dirty="0">
                <a:solidFill>
                  <a:schemeClr val="accent2"/>
                </a:solidFill>
              </a:rPr>
              <a:t>: Orden de clasificación de las cadenas.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Type_c</a:t>
            </a:r>
            <a:r>
              <a:rPr lang="es-ES" sz="2400" dirty="0">
                <a:solidFill>
                  <a:schemeClr val="accent2"/>
                </a:solidFill>
              </a:rPr>
              <a:t>: clasificación de caracteres para la nueva BD.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Límite de conexiones: -1, sin límite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A21570-8064-6761-697F-A684DF0A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105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08402-6AB0-295B-5DCB-DACF6C8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14658-4FF9-6B15-820E-45303058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CREATE TABLE [IF NOT EXISTS] </a:t>
            </a:r>
            <a:r>
              <a:rPr lang="en-US" dirty="0" err="1">
                <a:solidFill>
                  <a:schemeClr val="accent2"/>
                </a:solidFill>
              </a:rPr>
              <a:t>table_name</a:t>
            </a:r>
            <a:r>
              <a:rPr lang="en-US" dirty="0">
                <a:solidFill>
                  <a:schemeClr val="accent2"/>
                </a:solidFill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column1 datatype(length) </a:t>
            </a:r>
            <a:r>
              <a:rPr lang="en-US" dirty="0" err="1">
                <a:solidFill>
                  <a:schemeClr val="accent2"/>
                </a:solidFill>
              </a:rPr>
              <a:t>column_contraint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column2 datatype(length) </a:t>
            </a:r>
            <a:r>
              <a:rPr lang="en-US" dirty="0" err="1">
                <a:solidFill>
                  <a:schemeClr val="accent2"/>
                </a:solidFill>
              </a:rPr>
              <a:t>column_contraint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column3 datatype(length) </a:t>
            </a:r>
            <a:r>
              <a:rPr lang="en-US" dirty="0" err="1">
                <a:solidFill>
                  <a:schemeClr val="accent2"/>
                </a:solidFill>
              </a:rPr>
              <a:t>column_contraint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 err="1">
                <a:solidFill>
                  <a:schemeClr val="accent2"/>
                </a:solidFill>
              </a:rPr>
              <a:t>table_constraints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);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B4760-DB98-04E1-5C17-0DA8CDA8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03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584D1-4A3E-676D-E1A6-AE35919D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0629"/>
          </a:xfrm>
        </p:spPr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BEF7E-77E9-D8FD-EEE1-6E6C0FB0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8467"/>
            <a:ext cx="10972800" cy="5443008"/>
          </a:xfrm>
        </p:spPr>
        <p:txBody>
          <a:bodyPr/>
          <a:lstStyle/>
          <a:p>
            <a:r>
              <a:rPr lang="es-ES" sz="2000" dirty="0" err="1">
                <a:solidFill>
                  <a:schemeClr val="accent2"/>
                </a:solidFill>
              </a:rPr>
              <a:t>Constraints</a:t>
            </a:r>
            <a:r>
              <a:rPr lang="es-ES" sz="20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s-ES" sz="2000" b="1" dirty="0">
                <a:solidFill>
                  <a:schemeClr val="accent2"/>
                </a:solidFill>
                <a:ea typeface="+mn-ea"/>
                <a:cs typeface="+mn-cs"/>
              </a:rPr>
              <a:t>NOT NULL  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: garantiza que los valores de una columna no puedan ser NULL.</a:t>
            </a:r>
          </a:p>
          <a:p>
            <a:pPr lvl="1"/>
            <a:r>
              <a:rPr lang="es-ES" sz="2000" b="1" dirty="0">
                <a:solidFill>
                  <a:schemeClr val="accent2"/>
                </a:solidFill>
                <a:ea typeface="+mn-ea"/>
                <a:cs typeface="+mn-cs"/>
              </a:rPr>
              <a:t>UNIQUE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: garantiza que los valores de una columna sean únicos en todas las filas de la misma tabla.</a:t>
            </a:r>
          </a:p>
          <a:p>
            <a:pPr lvl="1"/>
            <a:r>
              <a:rPr lang="es-ES" sz="2000" b="1" dirty="0">
                <a:solidFill>
                  <a:schemeClr val="accent2"/>
                </a:solidFill>
                <a:ea typeface="+mn-ea"/>
                <a:cs typeface="+mn-cs"/>
              </a:rPr>
              <a:t>PRIMARY KEY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: una columna de clave principal identifica de forma única las filas de una tabla. Una tabla puede tener una y sólo una clave primaria. La restricción de clave principal le permite definir la clave principal de una tabla, pero se puede formar con varias columnas.</a:t>
            </a:r>
          </a:p>
          <a:p>
            <a:pPr lvl="1"/>
            <a:r>
              <a:rPr lang="es-ES" sz="2000" b="1" dirty="0">
                <a:solidFill>
                  <a:schemeClr val="accent2"/>
                </a:solidFill>
                <a:ea typeface="+mn-ea"/>
                <a:cs typeface="+mn-cs"/>
              </a:rPr>
              <a:t>CHECK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: una restricción que garantiza que los datos deben satisfacer una expresión booleana.</a:t>
            </a:r>
          </a:p>
          <a:p>
            <a:pPr lvl="1"/>
            <a:r>
              <a:rPr lang="es-ES" sz="2000" b="1" dirty="0">
                <a:solidFill>
                  <a:schemeClr val="accent2"/>
                </a:solidFill>
                <a:ea typeface="+mn-ea"/>
                <a:cs typeface="+mn-cs"/>
              </a:rPr>
              <a:t>FOREIGN KEY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: garantiza que los valores de una columna o un grupo de columnas de una tabla existan en una columna o grupo de columnas de otra tabla. A diferencia de la clave principal, una tabla puede tener muchas claves externas.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A2B0DB-7C95-31E5-2D54-2D1482B6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546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4A0C-F923-B411-41BA-64174A32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FE90A-B8B7-933E-BFDF-0FCF7B1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1734"/>
            <a:ext cx="10972800" cy="4525963"/>
          </a:xfrm>
        </p:spPr>
        <p:txBody>
          <a:bodyPr/>
          <a:lstStyle/>
          <a:p>
            <a:r>
              <a:rPr lang="es-ES" dirty="0" err="1">
                <a:solidFill>
                  <a:schemeClr val="accent2"/>
                </a:solidFill>
              </a:rPr>
              <a:t>Constraints</a:t>
            </a:r>
            <a:r>
              <a:rPr lang="es-ES" dirty="0">
                <a:solidFill>
                  <a:schemeClr val="accent2"/>
                </a:solidFill>
              </a:rPr>
              <a:t> ejemplos:</a:t>
            </a:r>
          </a:p>
          <a:p>
            <a:r>
              <a:rPr lang="es-ES" dirty="0">
                <a:solidFill>
                  <a:schemeClr val="accent2"/>
                </a:solidFill>
              </a:rPr>
              <a:t>Un campo clave primaria y serial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Campo serial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primary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key</a:t>
            </a:r>
            <a:endParaRPr lang="es-ES" sz="320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/>
            <a:endParaRPr lang="es-ES" sz="3200" dirty="0">
              <a:solidFill>
                <a:schemeClr val="accent2"/>
              </a:solidFill>
              <a:ea typeface="+mn-ea"/>
              <a:cs typeface="+mn-cs"/>
            </a:endParaRPr>
          </a:p>
          <a:p>
            <a:r>
              <a:rPr lang="es-ES" dirty="0">
                <a:solidFill>
                  <a:schemeClr val="accent2"/>
                </a:solidFill>
              </a:rPr>
              <a:t>Una clave primaria compuesta: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Campo1 tipo1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not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null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,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Campo2 tipo2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not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null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,</a:t>
            </a:r>
          </a:p>
          <a:p>
            <a:pPr lvl="1"/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Primary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key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(campo1, campo2)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4EED2-E022-1FD2-4051-DB7D5F6E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7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9DFF3-633F-9CFD-AD36-72F0FB5B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896409"/>
          </a:xfrm>
        </p:spPr>
        <p:txBody>
          <a:bodyPr/>
          <a:lstStyle/>
          <a:p>
            <a:r>
              <a:rPr lang="es-ES" dirty="0"/>
              <a:t>SQL: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3B153-8D19-FA8A-BCEF-7B588DBD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22875"/>
          </a:xfrm>
        </p:spPr>
        <p:txBody>
          <a:bodyPr>
            <a:normAutofit/>
          </a:bodyPr>
          <a:lstStyle/>
          <a:p>
            <a:r>
              <a:rPr lang="es-ES" sz="2000" b="1" dirty="0"/>
              <a:t>Lógicos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Evalúa dos condiciones y devuelve un valor de verdad sólo si ambas son ciertas.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Evalúa dos condiciones y devuelve un valor de verdad si alguna de las dos es cierta.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NOT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Devuelve el valor contrario de la expresión</a:t>
            </a:r>
            <a:endParaRPr lang="es-ES" sz="2000" dirty="0"/>
          </a:p>
          <a:p>
            <a:endParaRPr lang="es-ES" sz="2000" dirty="0"/>
          </a:p>
          <a:p>
            <a:r>
              <a:rPr lang="es-ES" sz="2000" b="1" dirty="0"/>
              <a:t>Relacionales</a:t>
            </a:r>
            <a:r>
              <a:rPr lang="es-ES" sz="2000" dirty="0"/>
              <a:t>: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&lt;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Menor que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&gt;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Mayor que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&lt;&gt;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Distinto de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&lt;=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Menor o Igual que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&gt;=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Mayor o Igual que</a:t>
            </a:r>
          </a:p>
          <a:p>
            <a:pPr lvl="1"/>
            <a:r>
              <a:rPr lang="es-ES" sz="2000" b="1" i="0" u="none" strike="noStrike" baseline="0" dirty="0">
                <a:latin typeface="Times New Roman" panose="02020603050405020304" pitchFamily="18" charset="0"/>
              </a:rPr>
              <a:t>= 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Igual que</a:t>
            </a:r>
          </a:p>
          <a:p>
            <a:pPr lvl="1"/>
            <a:r>
              <a:rPr lang="es-ES" sz="2000" b="1" dirty="0">
                <a:latin typeface="Times New Roman" panose="02020603050405020304" pitchFamily="18" charset="0"/>
              </a:rPr>
              <a:t>BETWEEN</a:t>
            </a:r>
            <a:r>
              <a:rPr lang="es-ES" sz="2000" dirty="0">
                <a:latin typeface="Times New Roman" panose="02020603050405020304" pitchFamily="18" charset="0"/>
              </a:rPr>
              <a:t> Utilizado para especificar un intervalo de valores.</a:t>
            </a:r>
          </a:p>
          <a:p>
            <a:pPr lvl="1"/>
            <a:r>
              <a:rPr lang="es-ES" sz="2000" b="1" dirty="0">
                <a:latin typeface="Times New Roman" panose="02020603050405020304" pitchFamily="18" charset="0"/>
              </a:rPr>
              <a:t>LIKE</a:t>
            </a:r>
            <a:r>
              <a:rPr lang="es-ES" sz="2000" dirty="0">
                <a:latin typeface="Times New Roman" panose="02020603050405020304" pitchFamily="18" charset="0"/>
              </a:rPr>
              <a:t> Para la comparación de una cadena de texto con una expresión regular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EC2BFB-5AF6-1ED5-EB9F-9ACE4F99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91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53F1-9298-94C3-4A06-68D490C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C6F84-61D5-BD9F-1A61-19E66C4A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accent2"/>
                </a:solidFill>
              </a:rPr>
              <a:t>Constraints</a:t>
            </a:r>
            <a:r>
              <a:rPr lang="es-ES" dirty="0">
                <a:solidFill>
                  <a:schemeClr val="accent2"/>
                </a:solidFill>
              </a:rPr>
              <a:t> ejemplos: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Una clave foránea: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Campo1 tipo1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not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null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,</a:t>
            </a:r>
          </a:p>
          <a:p>
            <a:pPr lvl="1"/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Foreign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key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(campo1)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references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otra_tabla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(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campo_otra_tabla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) [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on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delete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(cascade |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restrict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 | set </a:t>
            </a:r>
            <a:r>
              <a:rPr lang="es-ES" sz="3200" dirty="0" err="1">
                <a:solidFill>
                  <a:schemeClr val="accent2"/>
                </a:solidFill>
                <a:ea typeface="+mn-ea"/>
                <a:cs typeface="+mn-cs"/>
              </a:rPr>
              <a:t>null</a:t>
            </a:r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)]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E433F-B6D4-5FA4-7413-114CEA2C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913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CB86B-7727-4B1B-96CD-1CC2BA7A365F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s-ES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SQL: DDL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800">
                <a:solidFill>
                  <a:schemeClr val="accent2"/>
                </a:solidFill>
              </a:rPr>
              <a:t>Se pueden indicar:</a:t>
            </a:r>
          </a:p>
          <a:p>
            <a:pPr lvl="1" eaLnBrk="1" hangingPunct="1"/>
            <a:r>
              <a:rPr lang="es-ES" sz="2400" b="1">
                <a:solidFill>
                  <a:schemeClr val="accent2"/>
                </a:solidFill>
              </a:rPr>
              <a:t>Cascade</a:t>
            </a:r>
            <a:r>
              <a:rPr lang="es-ES" sz="2400">
                <a:solidFill>
                  <a:schemeClr val="accent2"/>
                </a:solidFill>
              </a:rPr>
              <a:t>: Borra o actualiza en la tabla padre y en las tablas relacionadas.</a:t>
            </a:r>
          </a:p>
          <a:p>
            <a:pPr eaLnBrk="1" hangingPunct="1"/>
            <a:endParaRPr lang="es-ES" sz="2800">
              <a:solidFill>
                <a:schemeClr val="accent2"/>
              </a:solidFill>
            </a:endParaRPr>
          </a:p>
          <a:p>
            <a:pPr lvl="1" eaLnBrk="1" hangingPunct="1"/>
            <a:r>
              <a:rPr lang="es-ES" sz="2400" b="1">
                <a:solidFill>
                  <a:schemeClr val="accent2"/>
                </a:solidFill>
              </a:rPr>
              <a:t>Restrict</a:t>
            </a:r>
            <a:r>
              <a:rPr lang="es-ES" sz="2400">
                <a:solidFill>
                  <a:schemeClr val="accent2"/>
                </a:solidFill>
              </a:rPr>
              <a:t>: Rechaza la operación de actualización / borrado.</a:t>
            </a:r>
          </a:p>
          <a:p>
            <a:pPr eaLnBrk="1" hangingPunct="1"/>
            <a:endParaRPr lang="es-ES" sz="2800">
              <a:solidFill>
                <a:schemeClr val="accent2"/>
              </a:solidFill>
            </a:endParaRPr>
          </a:p>
          <a:p>
            <a:pPr lvl="1" eaLnBrk="1" hangingPunct="1"/>
            <a:r>
              <a:rPr lang="es-ES" sz="2400" b="1">
                <a:solidFill>
                  <a:schemeClr val="accent2"/>
                </a:solidFill>
              </a:rPr>
              <a:t>Set null</a:t>
            </a:r>
            <a:r>
              <a:rPr lang="es-ES" sz="2400">
                <a:solidFill>
                  <a:schemeClr val="accent2"/>
                </a:solidFill>
              </a:rPr>
              <a:t>: Borra o actualiza en la tabla padre y establece a null en las hijas.</a:t>
            </a:r>
          </a:p>
          <a:p>
            <a:pPr eaLnBrk="1" hangingPunct="1"/>
            <a:endParaRPr lang="es-ES" sz="2800">
              <a:solidFill>
                <a:schemeClr val="accent2"/>
              </a:solidFill>
            </a:endParaRPr>
          </a:p>
          <a:p>
            <a:pPr lvl="1" eaLnBrk="1" hangingPunct="1"/>
            <a:r>
              <a:rPr lang="es-ES" sz="2400" b="1">
                <a:solidFill>
                  <a:schemeClr val="accent2"/>
                </a:solidFill>
              </a:rPr>
              <a:t>No action</a:t>
            </a:r>
            <a:r>
              <a:rPr lang="es-ES" sz="2400">
                <a:solidFill>
                  <a:schemeClr val="accent2"/>
                </a:solidFill>
              </a:rPr>
              <a:t>: No hace nada.</a:t>
            </a:r>
          </a:p>
          <a:p>
            <a:pPr eaLnBrk="1" hangingPunct="1"/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EB60C-708E-82AB-AEB0-A34A8BD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514E6-6610-7A22-326E-2D4723EC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Las </a:t>
            </a:r>
            <a:r>
              <a:rPr lang="es-ES" sz="2400" dirty="0" err="1">
                <a:solidFill>
                  <a:schemeClr val="accent2"/>
                </a:solidFill>
              </a:rPr>
              <a:t>constraints</a:t>
            </a:r>
            <a:r>
              <a:rPr lang="es-ES" sz="2400" dirty="0">
                <a:solidFill>
                  <a:schemeClr val="accent2"/>
                </a:solidFill>
              </a:rPr>
              <a:t> también se pueden añadir a posteriori cuando la tabla ya está creada.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Para ello utilizamos alter table sobre la tabla a modificar.</a:t>
            </a:r>
          </a:p>
          <a:p>
            <a:endParaRPr lang="es-ES" sz="2400" dirty="0">
              <a:solidFill>
                <a:schemeClr val="accent2"/>
              </a:solidFill>
            </a:endParaRPr>
          </a:p>
          <a:p>
            <a:r>
              <a:rPr lang="es-ES" sz="2400" dirty="0">
                <a:solidFill>
                  <a:schemeClr val="accent2"/>
                </a:solidFill>
              </a:rPr>
              <a:t>Ejemplo: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ALTER TABLE </a:t>
            </a:r>
            <a:r>
              <a:rPr lang="en-US" sz="2400" dirty="0" err="1">
                <a:solidFill>
                  <a:schemeClr val="accent2"/>
                </a:solidFill>
                <a:ea typeface="+mn-ea"/>
                <a:cs typeface="+mn-cs"/>
              </a:rPr>
              <a:t>some_child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ADD CONSTRAINT </a:t>
            </a:r>
            <a:r>
              <a:rPr lang="en-US" sz="2400" dirty="0" err="1">
                <a:solidFill>
                  <a:schemeClr val="accent2"/>
                </a:solidFill>
                <a:ea typeface="+mn-ea"/>
                <a:cs typeface="+mn-cs"/>
              </a:rPr>
              <a:t>parent_id_fk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FOREIGN KEY (</a:t>
            </a:r>
            <a:r>
              <a:rPr lang="en-US" sz="2400" dirty="0" err="1">
                <a:solidFill>
                  <a:schemeClr val="accent2"/>
                </a:solidFill>
                <a:ea typeface="+mn-ea"/>
                <a:cs typeface="+mn-cs"/>
              </a:rPr>
              <a:t>parent_id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) REFERENCES parent(id)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ON DELETE SET NULL;</a:t>
            </a:r>
            <a:endParaRPr lang="es-ES" sz="2400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EABC22-EDFE-06F3-32B9-27D51E6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82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AA562-E305-0245-2476-3BC3C535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B0F1D-EF78-C70E-39AC-2B0C0A94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Se puede escribir la definición completa de la BD en un script (utilizar </a:t>
            </a:r>
            <a:r>
              <a:rPr lang="es-ES" b="1" dirty="0" err="1">
                <a:solidFill>
                  <a:schemeClr val="accent2"/>
                </a:solidFill>
              </a:rPr>
              <a:t>query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b="1" dirty="0" err="1">
                <a:solidFill>
                  <a:schemeClr val="accent2"/>
                </a:solidFill>
              </a:rPr>
              <a:t>tool</a:t>
            </a:r>
            <a:r>
              <a:rPr lang="es-ES" b="1" dirty="0">
                <a:solidFill>
                  <a:schemeClr val="accent2"/>
                </a:solidFill>
              </a:rPr>
              <a:t> </a:t>
            </a:r>
            <a:r>
              <a:rPr lang="es-ES" dirty="0">
                <a:solidFill>
                  <a:schemeClr val="accent2"/>
                </a:solidFill>
              </a:rPr>
              <a:t>seleccionando previamente la BD).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Al ejecutar el script se ejecuta sobre  la BD seleccionada.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Hay que crear previamente la BD que las tablas. Primero creamos la BD y luego se ejecutan las sentencias DDL.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6BB2E-EC87-2808-96B8-2E5A306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73EA-7CFB-4952-0F7F-80381A75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D2A86-71C0-60DA-7B1F-7FB2C25B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4"/>
          </a:xfrm>
        </p:spPr>
        <p:txBody>
          <a:bodyPr/>
          <a:lstStyle/>
          <a:p>
            <a:r>
              <a:rPr lang="es-ES" sz="2000" dirty="0">
                <a:solidFill>
                  <a:schemeClr val="accent2"/>
                </a:solidFill>
              </a:rPr>
              <a:t>Tipos de datos:</a:t>
            </a:r>
          </a:p>
          <a:p>
            <a:pPr lvl="1"/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Para los campos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autoincrement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se pueden utilizar secuencias o tipos serial.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ea typeface="+mn-ea"/>
                <a:cs typeface="+mn-cs"/>
              </a:rPr>
              <a:t>CREATE TABLE </a:t>
            </a:r>
            <a:r>
              <a:rPr lang="en-US" sz="2000" dirty="0" err="1">
                <a:solidFill>
                  <a:schemeClr val="accent2"/>
                </a:solidFill>
                <a:ea typeface="+mn-ea"/>
                <a:cs typeface="+mn-cs"/>
              </a:rPr>
              <a:t>tablename</a:t>
            </a:r>
            <a:r>
              <a:rPr lang="en-US" sz="2000" dirty="0">
                <a:solidFill>
                  <a:schemeClr val="accent2"/>
                </a:solidFill>
                <a:ea typeface="+mn-ea"/>
                <a:cs typeface="+mn-cs"/>
              </a:rPr>
              <a:t> ( </a:t>
            </a:r>
            <a:r>
              <a:rPr lang="en-US" sz="2000" dirty="0" err="1">
                <a:solidFill>
                  <a:schemeClr val="accent2"/>
                </a:solidFill>
                <a:ea typeface="+mn-ea"/>
                <a:cs typeface="+mn-cs"/>
              </a:rPr>
              <a:t>colname</a:t>
            </a:r>
            <a:r>
              <a:rPr lang="en-US" sz="2000" dirty="0">
                <a:solidFill>
                  <a:schemeClr val="accent2"/>
                </a:solidFill>
                <a:ea typeface="+mn-ea"/>
                <a:cs typeface="+mn-cs"/>
              </a:rPr>
              <a:t> SERIAL );</a:t>
            </a:r>
          </a:p>
          <a:p>
            <a:pPr lvl="1"/>
            <a:endParaRPr lang="en-US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ea typeface="+mn-ea"/>
                <a:cs typeface="+mn-cs"/>
              </a:rPr>
              <a:t>Es </a:t>
            </a:r>
            <a:r>
              <a:rPr lang="en-US" sz="2000" dirty="0" err="1">
                <a:solidFill>
                  <a:schemeClr val="accent2"/>
                </a:solidFill>
                <a:ea typeface="+mn-ea"/>
                <a:cs typeface="+mn-cs"/>
              </a:rPr>
              <a:t>equivalente</a:t>
            </a:r>
            <a:r>
              <a:rPr lang="en-US" sz="2000" dirty="0">
                <a:solidFill>
                  <a:schemeClr val="accent2"/>
                </a:solidFill>
                <a:ea typeface="+mn-ea"/>
                <a:cs typeface="+mn-cs"/>
              </a:rPr>
              <a:t> a:</a:t>
            </a:r>
          </a:p>
          <a:p>
            <a:pPr lvl="2"/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CREATE SEQUENCE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tablename_colname_seq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;</a:t>
            </a:r>
          </a:p>
          <a:p>
            <a:pPr lvl="2"/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CREATE TABLE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tablename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 (</a:t>
            </a:r>
          </a:p>
          <a:p>
            <a:pPr lvl="2"/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     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colname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integer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 NOT NULL DEFAULT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nextval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('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tablename_colname_seq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') );</a:t>
            </a:r>
          </a:p>
          <a:p>
            <a:pPr lvl="2"/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ALTER SEQUENCE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tablename_colname_seq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 OWNED BY </a:t>
            </a:r>
            <a:r>
              <a:rPr lang="es-ES" sz="1600" dirty="0" err="1">
                <a:solidFill>
                  <a:schemeClr val="accent2"/>
                </a:solidFill>
                <a:ea typeface="+mn-ea"/>
                <a:cs typeface="+mn-cs"/>
              </a:rPr>
              <a:t>tablename.colname</a:t>
            </a:r>
            <a:r>
              <a:rPr lang="es-ES" sz="1600" dirty="0">
                <a:solidFill>
                  <a:schemeClr val="accent2"/>
                </a:solidFill>
                <a:ea typeface="+mn-ea"/>
                <a:cs typeface="+mn-cs"/>
              </a:rPr>
              <a:t>;</a:t>
            </a:r>
          </a:p>
          <a:p>
            <a:pPr lvl="1"/>
            <a:endParaRPr lang="es-ES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/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Texto 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varchar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(n)</a:t>
            </a:r>
          </a:p>
          <a:p>
            <a:pPr lvl="1"/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Enteros 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int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 /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  <a:sym typeface="Wingdings" panose="05000000000000000000" pitchFamily="2" charset="2"/>
              </a:rPr>
              <a:t>integer</a:t>
            </a:r>
            <a:endParaRPr lang="es-ES" sz="2000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575890-035E-0221-9693-10F13C6B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523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84E5-F947-3C70-CC68-3C8A493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5C4CE-0130-6D7F-94E7-06774D36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Resumen de los tipos más utilizados en PostgreSQL</a:t>
            </a:r>
          </a:p>
          <a:p>
            <a:r>
              <a:rPr lang="es-ES" sz="2800" b="1" u="sng" dirty="0">
                <a:solidFill>
                  <a:schemeClr val="accent2"/>
                </a:solidFill>
              </a:rPr>
              <a:t>Tipos Numéricos</a:t>
            </a:r>
            <a:r>
              <a:rPr lang="es-ES" sz="2800" dirty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Números enteros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disponemos tres data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type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dependiendo del rango de números que vayamos a almacenar. El tipo de datos más típico es el 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integer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más conocido como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int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Números decimales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disponemos de cuatros tipos de este fragmento según los decimales que queramos establecer.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Seriales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dependiendo de la longitud de registros que vayamos a tener en nuestra tabla podemos utilizar tres tipos de seriales, éstos son valores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autoincremental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CA011-AD4F-4C81-5F89-5798F7A1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053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852C-CD3A-F02B-A16E-32191EFA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17483-AC04-D17B-050C-6C21214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u="sng" dirty="0">
                <a:solidFill>
                  <a:schemeClr val="accent2"/>
                </a:solidFill>
              </a:rPr>
              <a:t>Tipos de caracteres</a:t>
            </a:r>
            <a:r>
              <a:rPr lang="es-ES" sz="28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Disponemos de tres tipos para almacenar cadenas dependiendo del número de caracteres que queramos contener. 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Tenemos dos tipos de longitud fija, </a:t>
            </a:r>
            <a:r>
              <a:rPr lang="es-ES" b="1" dirty="0" err="1">
                <a:solidFill>
                  <a:schemeClr val="accent2"/>
                </a:solidFill>
              </a:rPr>
              <a:t>character</a:t>
            </a:r>
            <a:r>
              <a:rPr lang="es-ES" b="1" dirty="0">
                <a:solidFill>
                  <a:schemeClr val="accent2"/>
                </a:solidFill>
              </a:rPr>
              <a:t> </a:t>
            </a:r>
            <a:r>
              <a:rPr lang="es-ES" b="1" dirty="0" err="1">
                <a:solidFill>
                  <a:schemeClr val="accent2"/>
                </a:solidFill>
              </a:rPr>
              <a:t>varying</a:t>
            </a:r>
            <a:r>
              <a:rPr lang="es-ES" b="1" dirty="0">
                <a:solidFill>
                  <a:schemeClr val="accent2"/>
                </a:solidFill>
              </a:rPr>
              <a:t>(n) y </a:t>
            </a:r>
            <a:r>
              <a:rPr lang="es-ES" b="1" dirty="0" err="1">
                <a:solidFill>
                  <a:schemeClr val="accent2"/>
                </a:solidFill>
              </a:rPr>
              <a:t>character</a:t>
            </a:r>
            <a:r>
              <a:rPr lang="es-ES" b="1" dirty="0">
                <a:solidFill>
                  <a:schemeClr val="accent2"/>
                </a:solidFill>
              </a:rPr>
              <a:t>(n), </a:t>
            </a:r>
            <a:r>
              <a:rPr lang="es-ES" dirty="0">
                <a:solidFill>
                  <a:schemeClr val="accent2"/>
                </a:solidFill>
              </a:rPr>
              <a:t>más utilizados como </a:t>
            </a:r>
            <a:r>
              <a:rPr lang="es-ES" b="1" dirty="0" err="1">
                <a:solidFill>
                  <a:schemeClr val="accent2"/>
                </a:solidFill>
              </a:rPr>
              <a:t>varchar</a:t>
            </a:r>
            <a:r>
              <a:rPr lang="es-ES" b="1" dirty="0">
                <a:solidFill>
                  <a:schemeClr val="accent2"/>
                </a:solidFill>
              </a:rPr>
              <a:t>(n) y </a:t>
            </a:r>
            <a:r>
              <a:rPr lang="es-ES" b="1" dirty="0" err="1">
                <a:solidFill>
                  <a:schemeClr val="accent2"/>
                </a:solidFill>
              </a:rPr>
              <a:t>char</a:t>
            </a:r>
            <a:r>
              <a:rPr lang="es-ES" b="1" dirty="0">
                <a:solidFill>
                  <a:schemeClr val="accent2"/>
                </a:solidFill>
              </a:rPr>
              <a:t>(n) </a:t>
            </a:r>
            <a:r>
              <a:rPr lang="es-ES" dirty="0">
                <a:solidFill>
                  <a:schemeClr val="accent2"/>
                </a:solidFill>
              </a:rPr>
              <a:t>respectivamente. 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El otro tipo para almacenar cadenas es el </a:t>
            </a:r>
            <a:r>
              <a:rPr lang="es-ES" b="1" dirty="0" err="1">
                <a:solidFill>
                  <a:schemeClr val="accent2"/>
                </a:solidFill>
              </a:rPr>
              <a:t>text</a:t>
            </a:r>
            <a:r>
              <a:rPr lang="es-ES" dirty="0">
                <a:solidFill>
                  <a:schemeClr val="accent2"/>
                </a:solidFill>
              </a:rPr>
              <a:t>, éste último permite contener cadenas de longitud ilimitada.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ADE7A-3247-F872-4138-29212A19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769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E51F-7554-CC65-B7AD-61530034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13DB0-FE2C-9982-9EA9-381D0707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u="sng" dirty="0">
                <a:solidFill>
                  <a:schemeClr val="accent2"/>
                </a:solidFill>
              </a:rPr>
              <a:t>Tipos de fechas (Date / Time)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Otro de los tipos más utilizados son los de tipo de fecha y hora.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PostgreSQL nos permite separar la fecha y la hora principalmente en dos tipos, date </a:t>
            </a:r>
            <a:r>
              <a:rPr lang="es-ES" sz="2400" dirty="0" err="1">
                <a:solidFill>
                  <a:schemeClr val="accent2"/>
                </a:solidFill>
              </a:rPr>
              <a:t>Type</a:t>
            </a:r>
            <a:r>
              <a:rPr lang="es-ES" sz="2400" dirty="0">
                <a:solidFill>
                  <a:schemeClr val="accent2"/>
                </a:solidFill>
              </a:rPr>
              <a:t> para sólo la fecha y time </a:t>
            </a:r>
            <a:r>
              <a:rPr lang="es-ES" sz="2400" dirty="0" err="1">
                <a:solidFill>
                  <a:schemeClr val="accent2"/>
                </a:solidFill>
              </a:rPr>
              <a:t>Type</a:t>
            </a:r>
            <a:r>
              <a:rPr lang="es-ES" sz="2400" dirty="0">
                <a:solidFill>
                  <a:schemeClr val="accent2"/>
                </a:solidFill>
              </a:rPr>
              <a:t> para sólo la hora. 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También podemos obtener la fecha y la hora a la vez en un único tipo, con o sin la zona horaria éste tipo es llamado </a:t>
            </a:r>
            <a:r>
              <a:rPr lang="es-ES" sz="2400" dirty="0" err="1">
                <a:solidFill>
                  <a:schemeClr val="accent2"/>
                </a:solidFill>
              </a:rPr>
              <a:t>timestamp</a:t>
            </a:r>
            <a:r>
              <a:rPr lang="es-ES" sz="2400" dirty="0">
                <a:solidFill>
                  <a:schemeClr val="accent2"/>
                </a:solidFill>
              </a:rPr>
              <a:t>. Disponemos de un tipo </a:t>
            </a:r>
            <a:r>
              <a:rPr lang="es-ES" sz="2400" dirty="0" err="1">
                <a:solidFill>
                  <a:schemeClr val="accent2"/>
                </a:solidFill>
              </a:rPr>
              <a:t>interval</a:t>
            </a:r>
            <a:r>
              <a:rPr lang="es-ES" sz="2400" dirty="0">
                <a:solidFill>
                  <a:schemeClr val="accent2"/>
                </a:solidFill>
              </a:rPr>
              <a:t> con el que podemos establece un intervalo temporal, por ejemplo los años, meses,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CD360-3023-FB3F-CC98-1540CD42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280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B5093-41FB-A9CF-5D93-F0494963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FDB75-EBEB-3958-1E56-9C83623D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2398"/>
          </a:xfrm>
        </p:spPr>
        <p:txBody>
          <a:bodyPr/>
          <a:lstStyle/>
          <a:p>
            <a:r>
              <a:rPr lang="es-ES" sz="2800" b="1" u="sng" dirty="0">
                <a:solidFill>
                  <a:schemeClr val="accent2"/>
                </a:solidFill>
              </a:rPr>
              <a:t>Tipos </a:t>
            </a:r>
            <a:r>
              <a:rPr lang="es-ES" sz="2800" b="1" u="sng" dirty="0" err="1">
                <a:solidFill>
                  <a:schemeClr val="accent2"/>
                </a:solidFill>
              </a:rPr>
              <a:t>boolean</a:t>
            </a:r>
            <a:endParaRPr lang="es-ES" sz="2800" b="1" u="sng" dirty="0">
              <a:solidFill>
                <a:schemeClr val="accent2"/>
              </a:solidFill>
            </a:endParaRPr>
          </a:p>
          <a:p>
            <a:pPr lvl="1"/>
            <a:r>
              <a:rPr lang="es-ES" sz="2400" dirty="0">
                <a:solidFill>
                  <a:schemeClr val="accent2"/>
                </a:solidFill>
              </a:rPr>
              <a:t>Este tipo de dato es utilizado para evaluar un estado en verdadero o falso según la condición que necesitamos.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3CE6A2-98B8-9A62-21E5-D7E4FEE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68</a:t>
            </a:fld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AC5860-70D7-DECF-7585-85C3CE3F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3628500"/>
            <a:ext cx="3947054" cy="29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78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09CE-D8F1-9D5B-9768-98B446C8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C1E0-E071-942B-84A3-295DC20F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realizar consultas entre varias bases de datos</a:t>
            </a:r>
          </a:p>
          <a:p>
            <a:endParaRPr lang="es-ES" dirty="0"/>
          </a:p>
          <a:p>
            <a:r>
              <a:rPr lang="es-ES" dirty="0"/>
              <a:t>O hacer consultas a una BD remota.</a:t>
            </a:r>
          </a:p>
          <a:p>
            <a:r>
              <a:rPr lang="es-ES" dirty="0"/>
              <a:t>Lo primero activar la extensión </a:t>
            </a:r>
            <a:r>
              <a:rPr lang="es-ES" b="1" dirty="0" err="1"/>
              <a:t>dblink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extension</a:t>
            </a:r>
            <a:r>
              <a:rPr lang="es-ES" b="1" dirty="0"/>
              <a:t> </a:t>
            </a:r>
            <a:r>
              <a:rPr lang="es-ES" b="1" dirty="0" err="1"/>
              <a:t>dblink</a:t>
            </a:r>
            <a:r>
              <a:rPr lang="es-ES" b="1" dirty="0"/>
              <a:t>;</a:t>
            </a:r>
          </a:p>
          <a:p>
            <a:pPr lvl="1"/>
            <a:r>
              <a:rPr lang="es-ES" dirty="0"/>
              <a:t>Si la extensión se activa desde </a:t>
            </a:r>
            <a:r>
              <a:rPr lang="es-ES" dirty="0" err="1"/>
              <a:t>psql</a:t>
            </a:r>
            <a:r>
              <a:rPr lang="es-ES" dirty="0"/>
              <a:t> y tenemos abierto </a:t>
            </a:r>
            <a:r>
              <a:rPr lang="es-ES" dirty="0" err="1"/>
              <a:t>pgAdmin</a:t>
            </a:r>
            <a:r>
              <a:rPr lang="es-ES" dirty="0"/>
              <a:t>, mejor cerrarlo y volverlo abrir (puede que no se active hasta que se abra de nuevo).</a:t>
            </a:r>
          </a:p>
          <a:p>
            <a:pPr lvl="1"/>
            <a:r>
              <a:rPr lang="es-ES" dirty="0"/>
              <a:t>La extensión se activa a nivel de 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8180E0-F180-61CC-85CD-F786B51E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68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77411-0969-F02A-FEED-EF0509B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SQL: Otros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35531-6572-6707-CF84-8904158D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517058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from</a:t>
            </a:r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from</a:t>
            </a:r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  <a:p>
            <a:r>
              <a:rPr lang="es-ES" dirty="0" err="1"/>
              <a:t>Isnull</a:t>
            </a:r>
            <a:endParaRPr lang="es-ES" dirty="0"/>
          </a:p>
          <a:p>
            <a:r>
              <a:rPr lang="es-ES" dirty="0" err="1"/>
              <a:t>Notnull</a:t>
            </a:r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true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true</a:t>
            </a:r>
          </a:p>
          <a:p>
            <a:r>
              <a:rPr lang="es-ES" dirty="0" err="1"/>
              <a:t>Is</a:t>
            </a:r>
            <a:r>
              <a:rPr lang="es-ES" dirty="0"/>
              <a:t> false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false</a:t>
            </a:r>
          </a:p>
          <a:p>
            <a:endParaRPr lang="es-ES" dirty="0"/>
          </a:p>
          <a:p>
            <a:r>
              <a:rPr lang="es-ES" dirty="0"/>
              <a:t>Documentación: </a:t>
            </a:r>
            <a:r>
              <a:rPr lang="es-ES" dirty="0">
                <a:hlinkClick r:id="rId2"/>
              </a:rPr>
              <a:t>https://www.postgresql.org/docs/16/functions-comparison.html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C6CAB4-40E3-8AA2-BCA1-C4EE9A5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6570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F518B-9B47-4D67-7CFF-B4A63F0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3D756-8399-3548-6A04-F15790A8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realizamos una consulta con </a:t>
            </a:r>
            <a:r>
              <a:rPr lang="es-ES" dirty="0" err="1"/>
              <a:t>dblink</a:t>
            </a:r>
            <a:r>
              <a:rPr lang="es-ES" dirty="0"/>
              <a:t> tenemos que indicar los parámetros de la conexión ya sea a partir de un identificado (con </a:t>
            </a:r>
            <a:r>
              <a:rPr lang="es-ES" dirty="0" err="1"/>
              <a:t>dblink_connect</a:t>
            </a:r>
            <a:r>
              <a:rPr lang="es-ES" dirty="0"/>
              <a:t>) o directamente en </a:t>
            </a:r>
            <a:r>
              <a:rPr lang="es-ES" dirty="0" err="1"/>
              <a:t>dblink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 la consulta que traemos con </a:t>
            </a:r>
            <a:r>
              <a:rPr lang="es-ES" dirty="0" err="1"/>
              <a:t>dblink</a:t>
            </a:r>
            <a:r>
              <a:rPr lang="es-ES" dirty="0"/>
              <a:t> hay que ponerla un alias e indicar el nombre y el tipo de las columnas de la consulta.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03C314-C58D-8767-6CC9-0EF9E03F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35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619D-F0E1-FC5E-EC14-176E46AB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64580-8B0E-0DB8-4978-C4D93784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Funciones:</a:t>
            </a:r>
          </a:p>
          <a:p>
            <a:pPr lvl="1"/>
            <a:r>
              <a:rPr lang="es-ES" b="1" dirty="0" err="1"/>
              <a:t>dblink</a:t>
            </a:r>
            <a:r>
              <a:rPr lang="es-ES" dirty="0"/>
              <a:t>: para realizar una consulta</a:t>
            </a:r>
          </a:p>
          <a:p>
            <a:pPr lvl="1"/>
            <a:r>
              <a:rPr lang="es-ES" b="1" dirty="0" err="1"/>
              <a:t>dblink</a:t>
            </a:r>
            <a:r>
              <a:rPr lang="es-ES" dirty="0" err="1"/>
              <a:t>_</a:t>
            </a:r>
            <a:r>
              <a:rPr lang="es-ES" b="1" dirty="0" err="1"/>
              <a:t>connect</a:t>
            </a:r>
            <a:r>
              <a:rPr lang="es-ES" dirty="0"/>
              <a:t>: para crear una conexión</a:t>
            </a:r>
          </a:p>
          <a:p>
            <a:pPr lvl="1"/>
            <a:r>
              <a:rPr lang="es-ES" b="1" dirty="0" err="1"/>
              <a:t>dblink</a:t>
            </a:r>
            <a:r>
              <a:rPr lang="es-ES" dirty="0" err="1"/>
              <a:t>_</a:t>
            </a:r>
            <a:r>
              <a:rPr lang="es-ES" b="1" dirty="0" err="1"/>
              <a:t>disconnect</a:t>
            </a:r>
            <a:r>
              <a:rPr lang="es-ES" dirty="0"/>
              <a:t>: para cerrar una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las conexiones tenemos que indicar una serie de parámetros.</a:t>
            </a:r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2A6D8B-6BDE-D5CB-FCC0-D8B8723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032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3286-34A1-4576-EA2F-6549876F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FFB8C-5345-00A0-BFFB-F4B91B05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Parámetros:</a:t>
            </a:r>
          </a:p>
          <a:p>
            <a:pPr lvl="1"/>
            <a:r>
              <a:rPr lang="es-ES" b="1" dirty="0"/>
              <a:t>host</a:t>
            </a:r>
            <a:r>
              <a:rPr lang="es-ES" dirty="0"/>
              <a:t>: nombre o dirección IP. Si no lo indicamos tomará el servidor actual: localhost o la 127.0.0.1</a:t>
            </a:r>
          </a:p>
          <a:p>
            <a:pPr lvl="1"/>
            <a:r>
              <a:rPr lang="es-ES" b="1" dirty="0" err="1"/>
              <a:t>dbname</a:t>
            </a:r>
            <a:r>
              <a:rPr lang="es-ES" dirty="0"/>
              <a:t>: El nombre de la BD</a:t>
            </a:r>
          </a:p>
          <a:p>
            <a:pPr lvl="1"/>
            <a:r>
              <a:rPr lang="es-ES" b="1" dirty="0" err="1"/>
              <a:t>user</a:t>
            </a:r>
            <a:r>
              <a:rPr lang="es-ES" dirty="0"/>
              <a:t>: El usuario con el que vamos a conectar.</a:t>
            </a:r>
          </a:p>
          <a:p>
            <a:pPr lvl="1"/>
            <a:r>
              <a:rPr lang="es-ES" b="1" dirty="0" err="1"/>
              <a:t>port</a:t>
            </a:r>
            <a:r>
              <a:rPr lang="es-ES" dirty="0"/>
              <a:t>: Número de puerto (por defecto: 5432)</a:t>
            </a:r>
          </a:p>
          <a:p>
            <a:pPr lvl="1"/>
            <a:r>
              <a:rPr lang="es-ES" b="1" dirty="0" err="1"/>
              <a:t>password</a:t>
            </a:r>
            <a:r>
              <a:rPr lang="es-ES" dirty="0"/>
              <a:t>: </a:t>
            </a:r>
            <a:r>
              <a:rPr lang="es-ES" dirty="0" err="1"/>
              <a:t>password</a:t>
            </a:r>
            <a:r>
              <a:rPr lang="es-ES" dirty="0"/>
              <a:t> del usuario.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B2E4F9-C64C-928F-2F77-9D39A6AA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020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2BA3-50A5-CFA9-6D2D-4083500C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1FA10-D511-DE58-6EA2-FE2E9D48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dblink</a:t>
            </a:r>
            <a:r>
              <a:rPr lang="es-ES" dirty="0"/>
              <a:t>(‘host=localhost </a:t>
            </a:r>
            <a:r>
              <a:rPr lang="es-ES" dirty="0" err="1"/>
              <a:t>port</a:t>
            </a:r>
            <a:r>
              <a:rPr lang="es-ES" dirty="0"/>
              <a:t>=5432 </a:t>
            </a:r>
            <a:r>
              <a:rPr lang="es-ES" dirty="0" err="1"/>
              <a:t>dbname</a:t>
            </a:r>
            <a:r>
              <a:rPr lang="es-ES" dirty="0"/>
              <a:t>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postgres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pass_user</a:t>
            </a:r>
            <a:r>
              <a:rPr lang="es-ES" dirty="0"/>
              <a:t>   </a:t>
            </a:r>
            <a:r>
              <a:rPr lang="es-ES" dirty="0" err="1"/>
              <a:t>options</a:t>
            </a:r>
            <a:r>
              <a:rPr lang="es-ES" dirty="0"/>
              <a:t>=-</a:t>
            </a:r>
            <a:r>
              <a:rPr lang="es-ES" dirty="0" err="1"/>
              <a:t>csearch_path</a:t>
            </a:r>
            <a:r>
              <a:rPr lang="es-ES" dirty="0"/>
              <a:t>=‘, '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id,nombre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public.tbcategorias</a:t>
            </a:r>
            <a:r>
              <a:rPr lang="es-ES" dirty="0"/>
              <a:t>’) as t1(id </a:t>
            </a:r>
            <a:r>
              <a:rPr lang="es-ES" dirty="0" err="1"/>
              <a:t>integer</a:t>
            </a:r>
            <a:r>
              <a:rPr lang="es-ES" dirty="0"/>
              <a:t>, nombre </a:t>
            </a:r>
            <a:r>
              <a:rPr lang="es-ES" dirty="0" err="1"/>
              <a:t>varchar</a:t>
            </a:r>
            <a:r>
              <a:rPr lang="es-ES" dirty="0"/>
              <a:t>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70C88-7D69-F1FC-1356-444D0BB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2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104F-D108-C862-10A9-ECA8E7A5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D9442-612C-3CB0-313F-71B8C0CD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1401"/>
            <a:ext cx="10972800" cy="4525963"/>
          </a:xfrm>
        </p:spPr>
        <p:txBody>
          <a:bodyPr/>
          <a:lstStyle/>
          <a:p>
            <a:r>
              <a:rPr lang="es-ES" dirty="0"/>
              <a:t>Crear una conexión con nombre: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dblink_connect</a:t>
            </a:r>
            <a:r>
              <a:rPr lang="es-ES" dirty="0"/>
              <a:t>(</a:t>
            </a:r>
            <a:r>
              <a:rPr lang="es-ES" b="1" dirty="0"/>
              <a:t>'conexion1</a:t>
            </a:r>
            <a:r>
              <a:rPr lang="es-ES" dirty="0"/>
              <a:t>','dbname=empresa3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postgres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user_pass</a:t>
            </a:r>
            <a:r>
              <a:rPr lang="es-ES" dirty="0"/>
              <a:t>’);</a:t>
            </a:r>
          </a:p>
          <a:p>
            <a:endParaRPr lang="es-ES" dirty="0"/>
          </a:p>
          <a:p>
            <a:r>
              <a:rPr lang="es-ES" dirty="0"/>
              <a:t>Consulta a través de la conexión:</a:t>
            </a:r>
          </a:p>
          <a:p>
            <a:pPr lvl="1"/>
            <a:r>
              <a:rPr lang="es-ES" i="1" dirty="0" err="1"/>
              <a:t>select</a:t>
            </a:r>
            <a:r>
              <a:rPr lang="es-ES" i="1" dirty="0"/>
              <a:t> *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dblink</a:t>
            </a:r>
            <a:r>
              <a:rPr lang="es-ES" i="1" dirty="0"/>
              <a:t>(</a:t>
            </a:r>
            <a:r>
              <a:rPr lang="es-ES" b="1" i="1" dirty="0"/>
              <a:t>'conexion1</a:t>
            </a:r>
            <a:r>
              <a:rPr lang="es-ES" i="1" dirty="0"/>
              <a:t>', '</a:t>
            </a:r>
            <a:r>
              <a:rPr lang="es-ES" i="1" dirty="0" err="1"/>
              <a:t>select</a:t>
            </a:r>
            <a:r>
              <a:rPr lang="es-ES" i="1" dirty="0"/>
              <a:t> *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tbcategorias</a:t>
            </a:r>
            <a:r>
              <a:rPr lang="es-ES" i="1" dirty="0"/>
              <a:t>’)</a:t>
            </a:r>
          </a:p>
          <a:p>
            <a:pPr marL="457200" lvl="1" indent="0">
              <a:buNone/>
            </a:pPr>
            <a:r>
              <a:rPr lang="es-ES" i="1" dirty="0"/>
              <a:t>	as t1(id </a:t>
            </a:r>
            <a:r>
              <a:rPr lang="es-ES" i="1" dirty="0" err="1"/>
              <a:t>integer</a:t>
            </a:r>
            <a:r>
              <a:rPr lang="es-ES" i="1" dirty="0"/>
              <a:t>, nombre </a:t>
            </a:r>
            <a:r>
              <a:rPr lang="es-ES" i="1" dirty="0" err="1"/>
              <a:t>varchar</a:t>
            </a:r>
            <a:r>
              <a:rPr lang="es-ES" i="1" dirty="0"/>
              <a:t>);</a:t>
            </a:r>
          </a:p>
          <a:p>
            <a:pPr marL="457200" lvl="1" indent="0">
              <a:buNone/>
            </a:pPr>
            <a:endParaRPr lang="es-ES" i="1" dirty="0"/>
          </a:p>
          <a:p>
            <a:r>
              <a:rPr lang="es-ES" i="1" dirty="0"/>
              <a:t>Cerrar la conexión:</a:t>
            </a:r>
          </a:p>
          <a:p>
            <a:pPr lvl="1"/>
            <a:r>
              <a:rPr lang="es-ES" i="1" dirty="0" err="1"/>
              <a:t>select</a:t>
            </a:r>
            <a:r>
              <a:rPr lang="es-ES" i="1" dirty="0"/>
              <a:t> </a:t>
            </a:r>
            <a:r>
              <a:rPr lang="es-ES" i="1" dirty="0" err="1"/>
              <a:t>dblink_disconnect</a:t>
            </a:r>
            <a:r>
              <a:rPr lang="es-ES" i="1" dirty="0"/>
              <a:t>(</a:t>
            </a:r>
            <a:r>
              <a:rPr lang="es-ES" b="1" i="1" dirty="0"/>
              <a:t>'conexion1</a:t>
            </a:r>
            <a:r>
              <a:rPr lang="es-ES" i="1" dirty="0"/>
              <a:t>');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7ACAB-3199-7FB4-D04F-F62F2123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210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3E3E-DA7F-F5B2-1025-10AC7183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dblink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F9137-9648-93D3-845C-78CB2065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schema</a:t>
            </a:r>
            <a:r>
              <a:rPr lang="es-ES" dirty="0"/>
              <a:t> temporal1;</a:t>
            </a:r>
          </a:p>
          <a:p>
            <a:r>
              <a:rPr lang="es-ES" dirty="0" err="1"/>
              <a:t>create</a:t>
            </a:r>
            <a:r>
              <a:rPr lang="es-ES" dirty="0"/>
              <a:t> table temporal1.tbidpedidos as (</a:t>
            </a:r>
            <a:r>
              <a:rPr lang="es-ES" dirty="0" err="1"/>
              <a:t>select</a:t>
            </a:r>
            <a:r>
              <a:rPr lang="es-ES" dirty="0"/>
              <a:t> t3.id </a:t>
            </a:r>
          </a:p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dblink</a:t>
            </a:r>
            <a:r>
              <a:rPr lang="es-ES" dirty="0"/>
              <a:t>('conexion1','select id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public.tbpedidos</a:t>
            </a:r>
            <a:r>
              <a:rPr lang="es-ES" dirty="0"/>
              <a:t>')</a:t>
            </a:r>
          </a:p>
          <a:p>
            <a:pPr marL="0" indent="0">
              <a:buNone/>
            </a:pPr>
            <a:r>
              <a:rPr lang="es-ES" dirty="0"/>
              <a:t>as t3(id </a:t>
            </a:r>
            <a:r>
              <a:rPr lang="es-ES" dirty="0" err="1"/>
              <a:t>integer</a:t>
            </a:r>
            <a:r>
              <a:rPr lang="es-ES" dirty="0"/>
              <a:t>));</a:t>
            </a:r>
          </a:p>
          <a:p>
            <a:endParaRPr lang="es-ES" dirty="0"/>
          </a:p>
          <a:p>
            <a:r>
              <a:rPr lang="es-ES" dirty="0"/>
              <a:t>Se puede crear una tabla trayendo los registros de la conexión remota y luego realizar las consultas en local para que sea más rápido.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45BE01-CF12-68EF-DB6D-0BBDB762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C36DC-AB00-4127-AAB9-67AC381BF230}" type="slidenum">
              <a:rPr lang="es-ES" smtClean="0"/>
              <a:pPr>
                <a:defRPr/>
              </a:pPr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75741-58EF-097A-F8F0-86BED0D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Otros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363A2-3869-A201-2036-08580325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/>
          <a:lstStyle/>
          <a:p>
            <a:r>
              <a:rPr lang="es-ES" b="1" dirty="0"/>
              <a:t>|| para concatenar texto</a:t>
            </a:r>
            <a:r>
              <a:rPr lang="es-ES" dirty="0"/>
              <a:t>:</a:t>
            </a:r>
          </a:p>
          <a:p>
            <a:r>
              <a:rPr lang="es-ES" dirty="0" err="1"/>
              <a:t>Select</a:t>
            </a:r>
            <a:r>
              <a:rPr lang="es-ES" dirty="0"/>
              <a:t> nombre || ‘ ‘ || apellidos </a:t>
            </a:r>
            <a:r>
              <a:rPr lang="es-ES" dirty="0" err="1"/>
              <a:t>from</a:t>
            </a:r>
            <a:r>
              <a:rPr lang="es-ES" dirty="0"/>
              <a:t> clientes;</a:t>
            </a:r>
          </a:p>
          <a:p>
            <a:endParaRPr lang="es-ES" dirty="0"/>
          </a:p>
          <a:p>
            <a:r>
              <a:rPr lang="es-ES" dirty="0"/>
              <a:t>Operadores aritméticos:</a:t>
            </a:r>
          </a:p>
          <a:p>
            <a:r>
              <a:rPr lang="es-ES" dirty="0"/>
              <a:t>+ - * / % </a:t>
            </a:r>
          </a:p>
          <a:p>
            <a:r>
              <a:rPr lang="es-ES" dirty="0"/>
              <a:t>^ potencia</a:t>
            </a:r>
          </a:p>
          <a:p>
            <a:r>
              <a:rPr lang="es-ES" dirty="0" err="1"/>
              <a:t>Select</a:t>
            </a:r>
            <a:r>
              <a:rPr lang="es-ES" dirty="0"/>
              <a:t> @ -5.0; </a:t>
            </a:r>
            <a:r>
              <a:rPr lang="es-ES" dirty="0">
                <a:sym typeface="Wingdings" panose="05000000000000000000" pitchFamily="2" charset="2"/>
              </a:rPr>
              <a:t> 5.0 Valor absoluto.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1BDDD9-F973-05C7-006B-B1C15752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40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088CF-5540-B1BA-7B42-8791B644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Otros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47E2E-7CBB-AF31-9E1F-3A960A61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Operadores a nivel de Bits:</a:t>
            </a:r>
          </a:p>
          <a:p>
            <a:r>
              <a:rPr lang="es-ES" dirty="0"/>
              <a:t>&amp; and</a:t>
            </a:r>
          </a:p>
          <a:p>
            <a:r>
              <a:rPr lang="es-ES" dirty="0"/>
              <a:t>| </a:t>
            </a:r>
            <a:r>
              <a:rPr lang="es-ES" dirty="0" err="1"/>
              <a:t>or</a:t>
            </a:r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xor</a:t>
            </a:r>
            <a:endParaRPr lang="es-ES" dirty="0"/>
          </a:p>
          <a:p>
            <a:r>
              <a:rPr lang="es-ES" dirty="0"/>
              <a:t>~ </a:t>
            </a:r>
            <a:r>
              <a:rPr lang="es-ES" dirty="0" err="1"/>
              <a:t>not</a:t>
            </a:r>
            <a:endParaRPr lang="es-ES" dirty="0"/>
          </a:p>
          <a:p>
            <a:r>
              <a:rPr lang="es-ES" dirty="0"/>
              <a:t>&lt;&lt; desplazamiento a la izq. Equivale a </a:t>
            </a:r>
            <a:r>
              <a:rPr lang="es-ES" dirty="0" err="1"/>
              <a:t>mul</a:t>
            </a:r>
            <a:r>
              <a:rPr lang="es-ES" dirty="0"/>
              <a:t>. Por 2 elevado </a:t>
            </a:r>
            <a:r>
              <a:rPr lang="es-ES" dirty="0" err="1"/>
              <a:t>num</a:t>
            </a:r>
            <a:r>
              <a:rPr lang="es-ES" dirty="0"/>
              <a:t> Bits.</a:t>
            </a:r>
          </a:p>
          <a:p>
            <a:r>
              <a:rPr lang="es-ES" dirty="0"/>
              <a:t>&gt;&gt; desplazamiento a la </a:t>
            </a:r>
            <a:r>
              <a:rPr lang="es-ES" dirty="0" err="1"/>
              <a:t>der</a:t>
            </a:r>
            <a:r>
              <a:rPr lang="es-ES" dirty="0"/>
              <a:t>. Equivale a </a:t>
            </a:r>
            <a:r>
              <a:rPr lang="es-ES" dirty="0" err="1"/>
              <a:t>div</a:t>
            </a:r>
            <a:r>
              <a:rPr lang="es-ES" dirty="0"/>
              <a:t>. Por 2 elevado </a:t>
            </a:r>
            <a:r>
              <a:rPr lang="es-ES" dirty="0" err="1"/>
              <a:t>num</a:t>
            </a:r>
            <a:r>
              <a:rPr lang="es-ES" dirty="0"/>
              <a:t> Bits.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41CF2-C0E1-669F-EA2D-EAB862C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3D4C-5613-4177-9319-41D04087D54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296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4990</Words>
  <Application>Microsoft Office PowerPoint</Application>
  <PresentationFormat>Panorámica</PresentationFormat>
  <Paragraphs>649</Paragraphs>
  <Slides>75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Light</vt:lpstr>
      <vt:lpstr>CMMI10</vt:lpstr>
      <vt:lpstr>CMR10</vt:lpstr>
      <vt:lpstr>NimbusRomNo9L-Regu-Slant_167</vt:lpstr>
      <vt:lpstr>Times New Roman</vt:lpstr>
      <vt:lpstr>Tema de Office</vt:lpstr>
      <vt:lpstr>1_Diseño predeterminado</vt:lpstr>
      <vt:lpstr>Resumen SQL</vt:lpstr>
      <vt:lpstr>SQL</vt:lpstr>
      <vt:lpstr>Componentes del SQL</vt:lpstr>
      <vt:lpstr>SQL: Claúsulas</vt:lpstr>
      <vt:lpstr>Identificadores</vt:lpstr>
      <vt:lpstr>SQL: Operadores</vt:lpstr>
      <vt:lpstr>SQL: Otros operadores</vt:lpstr>
      <vt:lpstr>SQL Otros operadores</vt:lpstr>
      <vt:lpstr>SQL Otros operadores</vt:lpstr>
      <vt:lpstr>SQL Funciones de Agregado</vt:lpstr>
      <vt:lpstr>SQL consultas de selección</vt:lpstr>
      <vt:lpstr>SQL Ordenar registros</vt:lpstr>
      <vt:lpstr>SQL: Consultas con predicado </vt:lpstr>
      <vt:lpstr>SQL: Consultas con predicado</vt:lpstr>
      <vt:lpstr>SQL: Alias</vt:lpstr>
      <vt:lpstr>SQL Criterios de selección</vt:lpstr>
      <vt:lpstr>SQL Operadores Lógicos</vt:lpstr>
      <vt:lpstr>SQL Operadores Lógicos</vt:lpstr>
      <vt:lpstr>SQL Intervalos de Valores</vt:lpstr>
      <vt:lpstr>SQL: Operador Like</vt:lpstr>
      <vt:lpstr>SQL Expresiones Regulares</vt:lpstr>
      <vt:lpstr>SQL Operador IN</vt:lpstr>
      <vt:lpstr>Is Null  / is not null</vt:lpstr>
      <vt:lpstr>SQL Limitar el número de registros</vt:lpstr>
      <vt:lpstr>SQL Agrupar registros</vt:lpstr>
      <vt:lpstr>SQL Agrupar registros</vt:lpstr>
      <vt:lpstr>SQL Agrupar registros</vt:lpstr>
      <vt:lpstr>SQL Agrupar registros</vt:lpstr>
      <vt:lpstr>Consultas varias tablas</vt:lpstr>
      <vt:lpstr>Consultas varias tablas</vt:lpstr>
      <vt:lpstr>Presentación de PowerPoint</vt:lpstr>
      <vt:lpstr>SQL Conjuntos</vt:lpstr>
      <vt:lpstr>SQL Conjuntos</vt:lpstr>
      <vt:lpstr>Subconsultas: Any, In, Some, All, Exists</vt:lpstr>
      <vt:lpstr>Subconsultas: Any, In, Some, All, Exists</vt:lpstr>
      <vt:lpstr>Subconsultas: Any, In, Some, All, Exists</vt:lpstr>
      <vt:lpstr>Subconsultas: Any, In, Some, All, Exists</vt:lpstr>
      <vt:lpstr>Subconsultas: Any, In, Some, All, Exists</vt:lpstr>
      <vt:lpstr>SQL: Consultas de Acción</vt:lpstr>
      <vt:lpstr>SQL: Consultas de Acción</vt:lpstr>
      <vt:lpstr>SQL: Consultas de Acción</vt:lpstr>
      <vt:lpstr>SQL: Consultas de Acción</vt:lpstr>
      <vt:lpstr>SQL Consultas de Acción</vt:lpstr>
      <vt:lpstr>SQL: Consultas de Acción</vt:lpstr>
      <vt:lpstr>SQL: Consultas de Acción</vt:lpstr>
      <vt:lpstr>SQL: Consultas de Acción</vt:lpstr>
      <vt:lpstr>SQL: Consultas de Acción</vt:lpstr>
      <vt:lpstr>SQL: Consultas de Acción</vt:lpstr>
      <vt:lpstr>SQL Consultas de Acción</vt:lpstr>
      <vt:lpstr>SQL With</vt:lpstr>
      <vt:lpstr>SQL Prepare</vt:lpstr>
      <vt:lpstr>SQL: DDL</vt:lpstr>
      <vt:lpstr>SQL DDL</vt:lpstr>
      <vt:lpstr>SQL: DDL</vt:lpstr>
      <vt:lpstr>SQL:DDL</vt:lpstr>
      <vt:lpstr>SQL: DDL</vt:lpstr>
      <vt:lpstr>SQL: DDL</vt:lpstr>
      <vt:lpstr>SQL: DDL</vt:lpstr>
      <vt:lpstr>SQL: DDL</vt:lpstr>
      <vt:lpstr>SQL: DDL</vt:lpstr>
      <vt:lpstr>SQL: DDL</vt:lpstr>
      <vt:lpstr>SQL: DDL</vt:lpstr>
      <vt:lpstr>SQL DDL</vt:lpstr>
      <vt:lpstr>SQL: DDL</vt:lpstr>
      <vt:lpstr>SQL: DLL</vt:lpstr>
      <vt:lpstr>SQL: DDL</vt:lpstr>
      <vt:lpstr>SQL: DDL</vt:lpstr>
      <vt:lpstr>SQL: DDL</vt:lpstr>
      <vt:lpstr>dblink</vt:lpstr>
      <vt:lpstr>dblink</vt:lpstr>
      <vt:lpstr>dblink</vt:lpstr>
      <vt:lpstr>dblink</vt:lpstr>
      <vt:lpstr>Ejemplo</vt:lpstr>
      <vt:lpstr>dblink</vt:lpstr>
      <vt:lpstr>dblink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SQL</dc:title>
  <dc:creator>Antonio Espín Herranz</dc:creator>
  <cp:lastModifiedBy>Antonio Espín Herranz</cp:lastModifiedBy>
  <cp:revision>71</cp:revision>
  <dcterms:created xsi:type="dcterms:W3CDTF">2023-10-08T19:30:21Z</dcterms:created>
  <dcterms:modified xsi:type="dcterms:W3CDTF">2023-11-04T16:16:32Z</dcterms:modified>
</cp:coreProperties>
</file>