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7" r:id="rId12"/>
    <p:sldId id="268" r:id="rId13"/>
    <p:sldId id="265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7966D-2804-404C-AC60-E2B90C0D17D2}" type="datetimeFigureOut">
              <a:rPr lang="es-ES" smtClean="0"/>
              <a:t>26/10/2023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F7A72-E84A-449D-AA7F-09C004579D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86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6FA1B-5A74-0FA5-A11F-A50809E76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B0F146-6995-2267-9308-94E3FF081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4D025B-08E0-2B1B-0038-9FD2F36A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EA012-0A6C-4DBC-9C5D-0410F1DA10D5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0F0697-1AC7-C7BD-CC82-776DBAF8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73DA4-6D89-8793-04BB-33832357D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9974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61FEF-14BB-D94E-2443-032DE6FC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AC5D8FE-D051-ACED-133F-A33C1A302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EF9172-FEBC-1DFA-8C06-5B8CAC37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DC930-198C-4F06-89F4-8A8D3BF75D6D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F67666-79C3-2FEF-FEAD-817EFB19A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F550CE-0363-3A22-FAC5-FD83E94E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4025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B2C610-71E8-E1DD-E5F0-6E5AE0223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BC3D7-D367-4108-B8AA-0504972F2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44D950-18F0-7B8D-6269-FEEE60E8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0B25A-4178-4BC0-9FCA-ED332E79EBBE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EB4A8-3604-1863-89D2-E7DCD6C9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FB80D0-E49F-5AAA-4015-3DAFC4E3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557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D4500-BA7C-CDC2-C58B-D5EA07DDE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73EB79-B8A4-A582-A4FD-FA14867D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34631A-6773-02B2-72D9-5A9F924F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114FD-5460-4335-AD7A-94B0D297B164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9FDAEB-7027-49B5-EE2F-7C6F0C99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477111-2455-A935-E9BA-60E8C9796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5533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F1854E-B69E-A81E-5279-82ADC761D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A0DB2D-1542-EC70-7C0B-908410F7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DF4EC9-DD7C-FA19-C1F8-E2607FC05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98F55-77B2-4047-8BD4-B93EDBF76C59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B2907E-DDA1-0C61-A7D2-A78F6C9D5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79216-FD44-8983-5F69-B3CC6AE9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603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72F62-2E2C-2B2F-5C18-B5BF78A54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AFF9B7-5D75-888E-8FE3-F358DB3F6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7ACC1B-A075-3725-127B-14732D22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06F901-6B2C-EF97-3C23-C33220EC8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18F8-E25F-40E6-BC6E-CD31016EF9F8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11A3FD-537F-AA93-B6EC-CC207C0AE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C19B83-D23D-C86A-74A2-1792FEF7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656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27EBA6-E605-B605-6BFE-7F7CEFFD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EAFF2F-4D26-FD06-C8DC-E931A1D4B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B21D802-50F6-676E-8C26-3C1DA678F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494D1D8-3EEF-BFBD-BCB4-33875BA17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43421CE-658A-EE94-DD36-217DA983CD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C41987-76D2-0D8F-FAB7-4A653A57C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0A00D-DA6F-41EB-AE8C-9BCDC12C99D0}" type="datetime1">
              <a:rPr lang="es-ES" smtClean="0"/>
              <a:t>26/10/2023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374A0CA-D16D-88EB-FC0B-AFCB61D2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A65A002-2F9C-5E6E-7800-20135414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787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16087-545A-D5DB-F3B6-0F0FC11C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1BEB03-CBDA-19F3-8951-CD774007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DD1D6-4171-47F1-9246-17298A080953}" type="datetime1">
              <a:rPr lang="es-ES" smtClean="0"/>
              <a:t>26/10/2023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FD467EA-BC2A-8C9E-088C-0F27461A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BA81965-08EC-E113-FB84-AABB4F75F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96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1029EC-2EDF-56AC-3091-7D9B1B13B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4C37A-EC9B-4335-A68D-4C3CD78EE53D}" type="datetime1">
              <a:rPr lang="es-ES" smtClean="0"/>
              <a:t>26/10/2023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1DC8369-2F8B-216F-04DD-DE215CAE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A153B5-1E9E-5718-34DA-4934ABE41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472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CC90B-803D-0278-7C3A-E6F4BE2F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22EB70-0423-C484-1C2C-814465EA0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73677D-B133-E632-75F9-8F100B5C3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81A03E-7D05-E165-ECA7-9F92D0877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7CB7D-FF9D-4366-B9D8-CEE056A63E51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7F9655-426D-67A3-B13C-41FBD70B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D19B5C-1E96-5CEF-5F90-7B31346C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2505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0CE95-E9B2-EFAC-7229-0DD8419A5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41D24B-3103-BC31-6844-4D5DAF30F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6F6B5E-6909-D05B-A13C-FC08096D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F667A5C-987A-C51A-BDEF-86CA4968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48832-36FF-4031-B643-803E00EF3FE2}" type="datetime1">
              <a:rPr lang="es-ES" smtClean="0"/>
              <a:t>26/10/2023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76465B-4D23-4279-E9C4-EF3FB21E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D9CFD3-828F-5E25-C50C-CACA6C3C8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1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2889B7-93E3-F0A4-1B22-297EF72D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47FCB5-A7F7-8DD7-DBF5-27AF3341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3F669B-2673-BFD7-0E88-81E32FA5A4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8AA9F-9C2D-4A89-9DC3-DD6027F28355}" type="datetime1">
              <a:rPr lang="es-ES" smtClean="0"/>
              <a:t>26/10/2023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4936E-83B7-4F30-2572-0AB1365D3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4D8E60-3575-43EC-5D1B-600A6B5F6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66A74-4392-4699-8205-18175AEEC02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854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cs/current/view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13396-E6EB-31FE-422D-144AB8F5BC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Vistas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209218-4FC6-C424-B758-266C85C31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 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95709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DDAA7-3300-5C72-976C-F035733B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actualizables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8A974E-1B5A-726B-95D8-FE7C5023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Valida la condición de la vista</a:t>
            </a:r>
          </a:p>
          <a:p>
            <a:pPr marL="0" indent="0">
              <a:buNone/>
            </a:pPr>
            <a:r>
              <a:rPr lang="en-US" dirty="0"/>
              <a:t>create view </a:t>
            </a:r>
            <a:r>
              <a:rPr lang="en-US" dirty="0" err="1"/>
              <a:t>insertarCat</a:t>
            </a:r>
            <a:r>
              <a:rPr lang="en-US" dirty="0"/>
              <a:t> as </a:t>
            </a:r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nombre</a:t>
            </a:r>
            <a:r>
              <a:rPr lang="en-US" dirty="0"/>
              <a:t> from </a:t>
            </a:r>
            <a:r>
              <a:rPr lang="en-US" dirty="0" err="1"/>
              <a:t>tbcategorias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where id &gt; 15</a:t>
            </a:r>
          </a:p>
          <a:p>
            <a:pPr marL="0" indent="0">
              <a:buNone/>
            </a:pPr>
            <a:r>
              <a:rPr lang="en-US" b="1" dirty="0"/>
              <a:t>with check option;</a:t>
            </a:r>
          </a:p>
          <a:p>
            <a:endParaRPr lang="en-US" dirty="0"/>
          </a:p>
          <a:p>
            <a:r>
              <a:rPr lang="en-US" dirty="0"/>
              <a:t>insert into </a:t>
            </a:r>
            <a:r>
              <a:rPr lang="en-US" dirty="0" err="1"/>
              <a:t>insertarCat</a:t>
            </a:r>
            <a:r>
              <a:rPr lang="en-US" dirty="0"/>
              <a:t>(id, </a:t>
            </a:r>
            <a:r>
              <a:rPr lang="en-US" dirty="0" err="1"/>
              <a:t>nombre</a:t>
            </a:r>
            <a:r>
              <a:rPr lang="en-US" dirty="0"/>
              <a:t>) values(</a:t>
            </a:r>
            <a:r>
              <a:rPr lang="en-US" b="1" dirty="0">
                <a:solidFill>
                  <a:srgbClr val="FF0000"/>
                </a:solidFill>
              </a:rPr>
              <a:t>12</a:t>
            </a:r>
            <a:r>
              <a:rPr lang="en-US" dirty="0"/>
              <a:t>, 'xxx’);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ERROR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5416E1-61A8-C596-3155-B8B5CE8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8956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76701-559F-3E6D-8288-BABB7BC9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vs Vistas Materializadas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C7F4A8-11F9-455D-926A-C10FC0A99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</a:t>
            </a:r>
            <a:r>
              <a:rPr lang="es-ES" b="1" dirty="0"/>
              <a:t>vistas</a:t>
            </a:r>
            <a:r>
              <a:rPr lang="es-ES" dirty="0"/>
              <a:t> se almacenan en </a:t>
            </a:r>
            <a:r>
              <a:rPr lang="es-ES" b="1" dirty="0"/>
              <a:t>memoria</a:t>
            </a:r>
            <a:r>
              <a:rPr lang="es-ES" dirty="0"/>
              <a:t> y las vistas materializadas se almacenan físicamente en una tabla.</a:t>
            </a:r>
          </a:p>
          <a:p>
            <a:endParaRPr lang="es-ES" dirty="0"/>
          </a:p>
          <a:p>
            <a:r>
              <a:rPr lang="es-ES" b="1" dirty="0" err="1"/>
              <a:t>Create</a:t>
            </a:r>
            <a:r>
              <a:rPr lang="es-ES" b="1" dirty="0"/>
              <a:t> </a:t>
            </a:r>
            <a:r>
              <a:rPr lang="es-ES" b="1" dirty="0" err="1"/>
              <a:t>view</a:t>
            </a:r>
            <a:r>
              <a:rPr lang="es-ES" b="1" dirty="0"/>
              <a:t> </a:t>
            </a:r>
            <a:r>
              <a:rPr lang="es-ES" dirty="0">
                <a:sym typeface="Wingdings" panose="05000000000000000000" pitchFamily="2" charset="2"/>
              </a:rPr>
              <a:t> vista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Cuando se ejecuta el SQL los datos se actualizan en la vista en memoria.</a:t>
            </a: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b="1" dirty="0" err="1">
                <a:sym typeface="Wingdings" panose="05000000000000000000" pitchFamily="2" charset="2"/>
              </a:rPr>
              <a:t>Create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materialized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view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dirty="0">
                <a:sym typeface="Wingdings" panose="05000000000000000000" pitchFamily="2" charset="2"/>
              </a:rPr>
              <a:t> vista materializada.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Para que los datos de una vista materializada se actualicen se utiliza:</a:t>
            </a:r>
          </a:p>
          <a:p>
            <a:pPr lvl="2"/>
            <a:r>
              <a:rPr lang="es-ES" b="1" dirty="0" err="1">
                <a:sym typeface="Wingdings" panose="05000000000000000000" pitchFamily="2" charset="2"/>
              </a:rPr>
              <a:t>Refresh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materialized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view</a:t>
            </a:r>
            <a:r>
              <a:rPr lang="es-ES" dirty="0">
                <a:sym typeface="Wingdings" panose="05000000000000000000" pitchFamily="2" charset="2"/>
              </a:rPr>
              <a:t>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15F426-DE07-6EED-0B14-2C7F98A3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254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38-9C30-464A-674E-A07965E6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133"/>
            <a:ext cx="10515600" cy="854075"/>
          </a:xfrm>
        </p:spPr>
        <p:txBody>
          <a:bodyPr/>
          <a:lstStyle/>
          <a:p>
            <a:r>
              <a:rPr lang="es-ES" dirty="0"/>
              <a:t>Vistas materializadas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5EB8A-E096-E0D8-C4EC-2E483B89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267"/>
            <a:ext cx="10515600" cy="551920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b="1" dirty="0" err="1"/>
              <a:t>materialized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nombre_tabla</a:t>
            </a:r>
            <a:r>
              <a:rPr lang="es-ES" dirty="0"/>
              <a:t> [(col1, .., </a:t>
            </a:r>
            <a:r>
              <a:rPr lang="es-ES" dirty="0" err="1"/>
              <a:t>colN</a:t>
            </a:r>
            <a:r>
              <a:rPr lang="es-ES" dirty="0"/>
              <a:t>)]</a:t>
            </a:r>
          </a:p>
          <a:p>
            <a:pPr marL="0" indent="0">
              <a:buNone/>
            </a:pPr>
            <a:r>
              <a:rPr lang="es-ES" dirty="0"/>
              <a:t>[</a:t>
            </a:r>
            <a:r>
              <a:rPr lang="es-ES" dirty="0" err="1"/>
              <a:t>tablespace</a:t>
            </a:r>
            <a:r>
              <a:rPr lang="es-ES" dirty="0"/>
              <a:t> </a:t>
            </a:r>
            <a:r>
              <a:rPr lang="es-ES" dirty="0" err="1"/>
              <a:t>nombre_tablespace</a:t>
            </a:r>
            <a:r>
              <a:rPr lang="es-ES" dirty="0"/>
              <a:t>]</a:t>
            </a:r>
          </a:p>
          <a:p>
            <a:pPr marL="0" indent="0">
              <a:buNone/>
            </a:pPr>
            <a:r>
              <a:rPr lang="es-ES" dirty="0"/>
              <a:t>As SQL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puede especificar </a:t>
            </a:r>
            <a:r>
              <a:rPr lang="es-ES" b="1" dirty="0"/>
              <a:t>un </a:t>
            </a:r>
            <a:r>
              <a:rPr lang="es-ES" b="1" dirty="0" err="1"/>
              <a:t>tablespace</a:t>
            </a:r>
            <a:r>
              <a:rPr lang="es-ES" b="1" dirty="0"/>
              <a:t> </a:t>
            </a:r>
            <a:r>
              <a:rPr lang="es-ES" dirty="0"/>
              <a:t>para ver donde tenemos que colocar la vista materializada.</a:t>
            </a:r>
          </a:p>
          <a:p>
            <a:r>
              <a:rPr lang="es-ES" dirty="0"/>
              <a:t>La vista  materializada se comporta como una tabla.</a:t>
            </a:r>
          </a:p>
          <a:p>
            <a:endParaRPr lang="es-ES" dirty="0"/>
          </a:p>
          <a:p>
            <a:r>
              <a:rPr lang="es-ES" dirty="0"/>
              <a:t>Para </a:t>
            </a:r>
            <a:r>
              <a:rPr lang="es-ES" b="1" dirty="0"/>
              <a:t>actualizar</a:t>
            </a:r>
            <a:r>
              <a:rPr lang="es-ES" dirty="0"/>
              <a:t> los datos:</a:t>
            </a:r>
          </a:p>
          <a:p>
            <a:pPr lvl="1"/>
            <a:r>
              <a:rPr lang="es-ES" b="1" dirty="0" err="1"/>
              <a:t>Refresh</a:t>
            </a:r>
            <a:r>
              <a:rPr lang="es-ES" dirty="0"/>
              <a:t> </a:t>
            </a:r>
            <a:r>
              <a:rPr lang="es-ES" dirty="0" err="1"/>
              <a:t>materialized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nombre-vista</a:t>
            </a:r>
          </a:p>
          <a:p>
            <a:pPr lvl="1"/>
            <a:endParaRPr lang="es-ES" dirty="0"/>
          </a:p>
          <a:p>
            <a:r>
              <a:rPr lang="es-ES" b="1" dirty="0"/>
              <a:t>Ventajas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tenemos muchos datos y la información nos puede servir del día anterior. Podemos elegir cuando queremos actualizarla, si es una vista normal cada vez que se ejecute tiene que volver a calcular todo. La vista materializa no afecta al rendimiento porque es como consultar una tabla.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D7B53C-3A70-3CB6-1E78-10F6CA24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044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68814B-97E2-5CDE-3C70-EF5A677B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del sistema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6F9667-648F-26A8-CDF9-80A94CF8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 fontScale="92500" lnSpcReduction="10000"/>
          </a:bodyPr>
          <a:lstStyle/>
          <a:p>
            <a:r>
              <a:rPr lang="es-ES" dirty="0" err="1"/>
              <a:t>Postgre</a:t>
            </a:r>
            <a:r>
              <a:rPr lang="es-ES" dirty="0"/>
              <a:t> proporciona un conjunto de vistas para obtener información:</a:t>
            </a:r>
          </a:p>
          <a:p>
            <a:pPr lvl="1"/>
            <a:r>
              <a:rPr lang="es-ES" dirty="0"/>
              <a:t>Empiezan por </a:t>
            </a:r>
            <a:r>
              <a:rPr lang="es-ES" b="1" dirty="0" err="1"/>
              <a:t>pg_XXXX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Consultar en:</a:t>
            </a:r>
          </a:p>
          <a:p>
            <a:pPr lvl="1"/>
            <a:r>
              <a:rPr lang="es-ES" dirty="0">
                <a:hlinkClick r:id="rId2"/>
              </a:rPr>
              <a:t>https://www.postgresql.org/docs/current/views.html</a:t>
            </a:r>
            <a:endParaRPr lang="es-ES" dirty="0"/>
          </a:p>
          <a:p>
            <a:endParaRPr lang="es-ES" dirty="0"/>
          </a:p>
          <a:p>
            <a:r>
              <a:rPr lang="es-ES" dirty="0"/>
              <a:t>Por ejemplo, mostrar información de las tablas: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 err="1"/>
              <a:t>pg_tables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 err="1"/>
              <a:t>pg_views</a:t>
            </a:r>
            <a:r>
              <a:rPr lang="es-ES" b="1" dirty="0"/>
              <a:t>;</a:t>
            </a:r>
          </a:p>
          <a:p>
            <a:pPr lvl="1"/>
            <a:endParaRPr lang="es-ES" b="1" dirty="0"/>
          </a:p>
          <a:p>
            <a:pPr lvl="1"/>
            <a:r>
              <a:rPr lang="es-ES" dirty="0"/>
              <a:t>Para ver los campos de la vista desde </a:t>
            </a:r>
            <a:r>
              <a:rPr lang="es-ES" dirty="0" err="1"/>
              <a:t>psql</a:t>
            </a:r>
            <a:r>
              <a:rPr lang="es-ES" dirty="0"/>
              <a:t> lanzamos el comando: </a:t>
            </a:r>
            <a:r>
              <a:rPr lang="es-ES" b="1" dirty="0"/>
              <a:t>\d </a:t>
            </a:r>
            <a:r>
              <a:rPr lang="es-ES" b="1" dirty="0" err="1"/>
              <a:t>nombre_vista</a:t>
            </a:r>
            <a:endParaRPr lang="es-ES" b="1" dirty="0"/>
          </a:p>
          <a:p>
            <a:pPr lvl="1"/>
            <a:r>
              <a:rPr lang="es-ES" dirty="0"/>
              <a:t>Y si queremos ver el SQL asociado a la vista: </a:t>
            </a:r>
            <a:r>
              <a:rPr lang="es-ES" b="1" dirty="0"/>
              <a:t>\d+ </a:t>
            </a:r>
            <a:r>
              <a:rPr lang="es-ES" b="1" dirty="0" err="1"/>
              <a:t>nombre_vista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E719DB-B74D-5E3E-C3CB-4EAEC175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27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58CE1-E919-F867-E543-7D028EC2E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504DF4-DF77-3458-C5EE-9E6F08E7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es una alternativa para mostrar datos de varias tablas. Una vista es como una tabla virtual que almacena una consulta. </a:t>
            </a:r>
          </a:p>
          <a:p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Los datos accesibles a través de la vista no están almacenados en la base de datos como un objeto.</a:t>
            </a:r>
          </a:p>
          <a:p>
            <a:endParaRPr lang="es-E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s-ES" dirty="0">
                <a:solidFill>
                  <a:srgbClr val="000000"/>
                </a:solidFill>
                <a:latin typeface="Arial" panose="020B0604020202020204" pitchFamily="34" charset="0"/>
              </a:rPr>
              <a:t>La vista se ejecuta cada que se ejecuta, y se pueden utilizar dentro de otras consultas.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876FF0E-7CB8-55C6-C19E-222CDC0F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1985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E4315-083B-DE3B-37F9-380E8E11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648234-981B-3398-7F69-8FBD2BEBD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 vistas permiten: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1" dirty="0">
                <a:solidFill>
                  <a:srgbClr val="000000"/>
                </a:solidFill>
                <a:latin typeface="Arial" panose="020B0604020202020204" pitchFamily="34" charset="0"/>
              </a:rPr>
              <a:t>O</a:t>
            </a:r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cultar información: 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permitiendo el acceso a algunos datos y manteniendo oculto el resto de la información que no se incluye en la vista. El usuario solo puede consultar la vista.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Simplificar la administración de los permisos de usuario: se pueden dar al usuario permisos para que solamente pueda acceder a los datos a través de vistas, en lugar de concederle permisos para acceder a ciertos campos, así se protegen las tablas base de cambios en su estructura.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Mejorar el rendimiento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se puede evitar tipear instrucciones repetidamente almacenando en una vista el resultado de una consulta compleja que incluya información de varias tablas.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Podemos crear vistas con: un subconjunto de registros y campos de una tabla; una unión de varias tablas; una combinación de varias tablas; un resumen estadístico de una tabla; un subconjunto de otra vista, combinación de vistas y tablas.</a:t>
            </a:r>
          </a:p>
          <a:p>
            <a:pPr algn="l"/>
            <a:endParaRPr lang="es-E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Una vista se define usando un "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EC300D-CC15-9589-251A-24E82E8AD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96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2847E-FBDB-0E27-588A-E29F71580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0D3650-9E58-55C2-F148-51EBB7528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Sintaxis: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b="1" dirty="0"/>
              <a:t>NOMBREVISTA</a:t>
            </a:r>
            <a:r>
              <a:rPr lang="es-ES" dirty="0"/>
              <a:t> as</a:t>
            </a:r>
          </a:p>
          <a:p>
            <a:pPr marL="0" indent="0">
              <a:buNone/>
            </a:pPr>
            <a:r>
              <a:rPr lang="es-ES" dirty="0"/>
              <a:t>  SENTENCIAS SELECT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from</a:t>
            </a:r>
            <a:r>
              <a:rPr lang="es-ES" dirty="0"/>
              <a:t> TABLA;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Se puede utilizar:  </a:t>
            </a:r>
            <a:r>
              <a:rPr lang="es-ES" dirty="0" err="1"/>
              <a:t>select</a:t>
            </a:r>
            <a:r>
              <a:rPr lang="es-ES" dirty="0"/>
              <a:t> *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b="1" dirty="0"/>
              <a:t>NOMBREVISTA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763F0-0A85-FF35-7B3E-F7AF2169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542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D6E22-E31E-1206-36BE-FBC760C3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7F6014-19B2-1553-630B-49809F5F0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Ejemplo: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view</a:t>
            </a:r>
            <a:r>
              <a:rPr lang="es-ES" dirty="0"/>
              <a:t> </a:t>
            </a:r>
            <a:r>
              <a:rPr lang="es-ES" dirty="0" err="1"/>
              <a:t>vista_empleados</a:t>
            </a:r>
            <a:r>
              <a:rPr lang="es-ES" dirty="0"/>
              <a:t> as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select</a:t>
            </a:r>
            <a:r>
              <a:rPr lang="es-ES" dirty="0"/>
              <a:t> (apellido||' '||</a:t>
            </a:r>
            <a:r>
              <a:rPr lang="es-ES" dirty="0" err="1"/>
              <a:t>e.nombre</a:t>
            </a:r>
            <a:r>
              <a:rPr lang="es-ES" dirty="0"/>
              <a:t>) as </a:t>
            </a:r>
            <a:r>
              <a:rPr lang="es-ES" dirty="0" err="1"/>
              <a:t>nombre,sexo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s.nombre</a:t>
            </a:r>
            <a:r>
              <a:rPr lang="es-ES" dirty="0"/>
              <a:t> as </a:t>
            </a:r>
            <a:r>
              <a:rPr lang="es-ES" dirty="0" err="1"/>
              <a:t>seccion</a:t>
            </a:r>
            <a:r>
              <a:rPr lang="es-ES" dirty="0"/>
              <a:t>, </a:t>
            </a:r>
            <a:r>
              <a:rPr lang="es-ES" dirty="0" err="1"/>
              <a:t>cantidadhijos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from</a:t>
            </a:r>
            <a:r>
              <a:rPr lang="es-ES" dirty="0"/>
              <a:t> empleados as e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join</a:t>
            </a:r>
            <a:r>
              <a:rPr lang="es-ES" dirty="0"/>
              <a:t> secciones as s</a:t>
            </a:r>
          </a:p>
          <a:p>
            <a:pPr marL="0" indent="0">
              <a:buNone/>
            </a:pPr>
            <a:r>
              <a:rPr lang="es-ES" dirty="0"/>
              <a:t>  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codigo</a:t>
            </a:r>
            <a:r>
              <a:rPr lang="es-ES" dirty="0"/>
              <a:t>=</a:t>
            </a:r>
            <a:r>
              <a:rPr lang="es-ES" dirty="0" err="1"/>
              <a:t>seccion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718B60-4D69-8731-477B-47169CBD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32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37FE3D-5223-8CEB-DD4E-CC3395ECF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3A948A-F8F9-B468-0BD2-D5E643B40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Vistas con encabezados:</a:t>
            </a:r>
          </a:p>
          <a:p>
            <a:r>
              <a:rPr lang="es-ES" dirty="0"/>
              <a:t>Son como los alias de las consultas</a:t>
            </a:r>
          </a:p>
          <a:p>
            <a:pPr marL="0" indent="0">
              <a:buNone/>
            </a:pPr>
            <a:r>
              <a:rPr lang="en-US" dirty="0"/>
              <a:t>create view vista2(</a:t>
            </a:r>
            <a:r>
              <a:rPr lang="en-US" b="1" dirty="0" err="1"/>
              <a:t>idcat</a:t>
            </a:r>
            <a:r>
              <a:rPr lang="en-US" dirty="0" err="1"/>
              <a:t>,</a:t>
            </a:r>
            <a:r>
              <a:rPr lang="en-US" b="1" dirty="0" err="1"/>
              <a:t>nombrecat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nombre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tbcategorias</a:t>
            </a:r>
            <a:r>
              <a:rPr lang="en-US" dirty="0"/>
              <a:t> order by 2 desc;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Para </a:t>
            </a:r>
            <a:r>
              <a:rPr lang="en-US" b="1" dirty="0" err="1"/>
              <a:t>borrar</a:t>
            </a:r>
            <a:r>
              <a:rPr lang="en-US" dirty="0"/>
              <a:t>: </a:t>
            </a:r>
            <a:r>
              <a:rPr lang="en-US" b="1" dirty="0"/>
              <a:t>drop view </a:t>
            </a:r>
            <a:r>
              <a:rPr lang="en-US" dirty="0" err="1"/>
              <a:t>nombreVista</a:t>
            </a:r>
            <a:r>
              <a:rPr lang="en-U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CA85775-DAB2-C12A-6C88-9B479513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117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19D10C-5D0D-FC98-6B3F-D7D3349B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120E37-38CC-111A-615B-D55604F8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modificar una vista:</a:t>
            </a:r>
          </a:p>
          <a:p>
            <a:pPr marL="0" indent="0">
              <a:buNone/>
            </a:pPr>
            <a:r>
              <a:rPr lang="en-US" b="1" dirty="0"/>
              <a:t>create or replace </a:t>
            </a:r>
            <a:r>
              <a:rPr lang="en-US" dirty="0"/>
              <a:t>view vista2(</a:t>
            </a:r>
            <a:r>
              <a:rPr lang="en-US" dirty="0" err="1"/>
              <a:t>idcat,nombrecat</a:t>
            </a:r>
            <a:r>
              <a:rPr lang="en-US" dirty="0"/>
              <a:t>) as </a:t>
            </a:r>
          </a:p>
          <a:p>
            <a:pPr marL="0" indent="0">
              <a:buNone/>
            </a:pPr>
            <a:r>
              <a:rPr lang="en-US" dirty="0"/>
              <a:t>select id, </a:t>
            </a:r>
            <a:r>
              <a:rPr lang="en-US" dirty="0" err="1"/>
              <a:t>nombre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tbcategorias</a:t>
            </a:r>
            <a:r>
              <a:rPr lang="en-US" dirty="0"/>
              <a:t> order by 2 desc limit 5;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Si </a:t>
            </a:r>
            <a:r>
              <a:rPr lang="en-US" dirty="0" err="1"/>
              <a:t>hemos</a:t>
            </a:r>
            <a:r>
              <a:rPr lang="en-US" dirty="0"/>
              <a:t> </a:t>
            </a:r>
            <a:r>
              <a:rPr lang="en-US" dirty="0" err="1"/>
              <a:t>modificado</a:t>
            </a:r>
            <a:r>
              <a:rPr lang="en-US" dirty="0"/>
              <a:t> los alias de las </a:t>
            </a:r>
            <a:r>
              <a:rPr lang="en-US" dirty="0" err="1"/>
              <a:t>columnas</a:t>
            </a:r>
            <a:r>
              <a:rPr lang="en-US" dirty="0"/>
              <a:t> no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dejará</a:t>
            </a:r>
            <a:r>
              <a:rPr lang="en-US" dirty="0"/>
              <a:t> </a:t>
            </a:r>
            <a:r>
              <a:rPr lang="en-US" dirty="0" err="1"/>
              <a:t>actualizar</a:t>
            </a:r>
            <a:r>
              <a:rPr lang="en-US" dirty="0"/>
              <a:t>. </a:t>
            </a:r>
          </a:p>
          <a:p>
            <a:r>
              <a:rPr lang="en-US" dirty="0"/>
              <a:t>Podemos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b="1" i="1" dirty="0"/>
              <a:t>drop view </a:t>
            </a:r>
            <a:r>
              <a:rPr lang="en-US" b="1" i="1" dirty="0" err="1"/>
              <a:t>nombre_vista</a:t>
            </a:r>
            <a:r>
              <a:rPr lang="en-US" b="1" i="1" dirty="0"/>
              <a:t> </a:t>
            </a:r>
            <a:r>
              <a:rPr lang="en-US" dirty="0"/>
              <a:t>y luego </a:t>
            </a:r>
            <a:r>
              <a:rPr lang="en-US" dirty="0" err="1"/>
              <a:t>volver</a:t>
            </a:r>
            <a:r>
              <a:rPr lang="en-US" dirty="0"/>
              <a:t> a </a:t>
            </a:r>
            <a:r>
              <a:rPr lang="en-US" dirty="0" err="1"/>
              <a:t>lanzar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comando</a:t>
            </a:r>
            <a:r>
              <a:rPr lang="en-US" dirty="0"/>
              <a:t> anterior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7F5600-3E1E-2897-67AF-BC2052C4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20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7828F-24A8-15FA-FB73-BC2E6318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08"/>
          </a:xfrm>
        </p:spPr>
        <p:txBody>
          <a:bodyPr>
            <a:normAutofit fontScale="90000"/>
          </a:bodyPr>
          <a:lstStyle/>
          <a:p>
            <a:r>
              <a:rPr lang="es-ES" dirty="0"/>
              <a:t>Vistas sintaxis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E9D80-A57A-9C5B-5B11-0329A6D9F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11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Create</a:t>
            </a:r>
            <a:r>
              <a:rPr lang="es-ES" dirty="0"/>
              <a:t> [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replace</a:t>
            </a:r>
            <a:r>
              <a:rPr lang="es-ES" dirty="0"/>
              <a:t>] [</a:t>
            </a:r>
            <a:r>
              <a:rPr lang="es-ES" dirty="0" err="1"/>
              <a:t>temp</a:t>
            </a:r>
            <a:r>
              <a:rPr lang="es-ES" dirty="0"/>
              <a:t> | </a:t>
            </a:r>
            <a:r>
              <a:rPr lang="es-ES" dirty="0" err="1"/>
              <a:t>temporary</a:t>
            </a:r>
            <a:r>
              <a:rPr lang="es-ES" dirty="0"/>
              <a:t>] [recursive]</a:t>
            </a:r>
          </a:p>
          <a:p>
            <a:pPr marL="0" indent="0">
              <a:buNone/>
            </a:pPr>
            <a:r>
              <a:rPr lang="es-ES" dirty="0"/>
              <a:t>View </a:t>
            </a:r>
            <a:r>
              <a:rPr lang="es-ES" dirty="0" err="1"/>
              <a:t>nombre_vista</a:t>
            </a:r>
            <a:r>
              <a:rPr lang="es-ES" dirty="0"/>
              <a:t> [(col1, col2, …)]</a:t>
            </a:r>
          </a:p>
          <a:p>
            <a:pPr marL="0" indent="0">
              <a:buNone/>
            </a:pPr>
            <a:r>
              <a:rPr lang="es-ES" dirty="0"/>
              <a:t>As SQL</a:t>
            </a:r>
          </a:p>
          <a:p>
            <a:pPr marL="0" indent="0">
              <a:buNone/>
            </a:pPr>
            <a:r>
              <a:rPr lang="es-ES" dirty="0"/>
              <a:t>[</a:t>
            </a:r>
            <a:r>
              <a:rPr lang="es-ES" dirty="0" err="1"/>
              <a:t>with</a:t>
            </a:r>
            <a:r>
              <a:rPr lang="es-ES" dirty="0"/>
              <a:t> [</a:t>
            </a:r>
            <a:r>
              <a:rPr lang="es-ES" dirty="0" err="1"/>
              <a:t>cascaded</a:t>
            </a:r>
            <a:r>
              <a:rPr lang="es-ES" dirty="0"/>
              <a:t> | local ] | </a:t>
            </a:r>
            <a:r>
              <a:rPr lang="es-ES" dirty="0" err="1"/>
              <a:t>check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]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b="1" dirty="0" err="1"/>
              <a:t>Temp</a:t>
            </a:r>
            <a:r>
              <a:rPr lang="es-ES" dirty="0"/>
              <a:t> o </a:t>
            </a:r>
            <a:r>
              <a:rPr lang="es-ES" b="1" dirty="0" err="1"/>
              <a:t>temporary</a:t>
            </a:r>
            <a:r>
              <a:rPr lang="es-ES" dirty="0"/>
              <a:t>: Cuando se crea la vista de forma temporal y esta se borra cuando termina la sesión.</a:t>
            </a:r>
          </a:p>
          <a:p>
            <a:r>
              <a:rPr lang="es-ES" b="1" dirty="0"/>
              <a:t>Recursive</a:t>
            </a:r>
            <a:r>
              <a:rPr lang="es-ES" dirty="0"/>
              <a:t>: un SQL recursivo</a:t>
            </a:r>
          </a:p>
          <a:p>
            <a:r>
              <a:rPr lang="es-ES" b="1" dirty="0"/>
              <a:t>Col1</a:t>
            </a:r>
            <a:r>
              <a:rPr lang="es-ES" dirty="0"/>
              <a:t>, </a:t>
            </a:r>
            <a:r>
              <a:rPr lang="es-ES" b="1" dirty="0"/>
              <a:t>col2</a:t>
            </a:r>
            <a:r>
              <a:rPr lang="es-ES" dirty="0"/>
              <a:t>, … : nombres de las columnas.</a:t>
            </a:r>
          </a:p>
          <a:p>
            <a:r>
              <a:rPr lang="es-ES" b="1" dirty="0" err="1"/>
              <a:t>Cascaded</a:t>
            </a:r>
            <a:r>
              <a:rPr lang="es-ES" dirty="0"/>
              <a:t> / </a:t>
            </a:r>
            <a:r>
              <a:rPr lang="es-ES" b="1" dirty="0"/>
              <a:t>local</a:t>
            </a:r>
            <a:r>
              <a:rPr lang="es-ES" dirty="0"/>
              <a:t>: si tenemos vistas anidadas se continúan o no comprobando las condiciones de las vistas. </a:t>
            </a:r>
            <a:r>
              <a:rPr lang="es-ES" dirty="0" err="1"/>
              <a:t>Cascaded</a:t>
            </a:r>
            <a:r>
              <a:rPr lang="es-ES" dirty="0"/>
              <a:t> es por defecto</a:t>
            </a:r>
          </a:p>
          <a:p>
            <a:r>
              <a:rPr lang="es-ES" b="1" dirty="0" err="1"/>
              <a:t>With</a:t>
            </a:r>
            <a:r>
              <a:rPr lang="es-ES" b="1" dirty="0"/>
              <a:t> </a:t>
            </a:r>
            <a:r>
              <a:rPr lang="es-ES" b="1" dirty="0" err="1"/>
              <a:t>check</a:t>
            </a:r>
            <a:r>
              <a:rPr lang="es-ES" b="1" dirty="0"/>
              <a:t> </a:t>
            </a:r>
            <a:r>
              <a:rPr lang="es-ES" b="1" dirty="0" err="1"/>
              <a:t>option</a:t>
            </a:r>
            <a:r>
              <a:rPr lang="es-ES" dirty="0"/>
              <a:t>: Cuando activamos esta opción y hacemos inserciones o actualizaciones se comprueba que los datos que se insertan o actualizan cumplen las condiciones de la vista.</a:t>
            </a:r>
          </a:p>
          <a:p>
            <a:pPr lvl="1"/>
            <a:r>
              <a:rPr lang="es-ES" dirty="0"/>
              <a:t>Si este comando no se especifica e insertamos filas a través de los comandos </a:t>
            </a:r>
            <a:r>
              <a:rPr lang="es-ES" dirty="0" err="1"/>
              <a:t>insert</a:t>
            </a:r>
            <a:r>
              <a:rPr lang="es-ES" dirty="0"/>
              <a:t> o actualizamos con </a:t>
            </a:r>
            <a:r>
              <a:rPr lang="es-ES" dirty="0" err="1"/>
              <a:t>update</a:t>
            </a:r>
            <a:r>
              <a:rPr lang="es-ES" dirty="0"/>
              <a:t> puede crear o actualizar filas que no sean visibles en la vista.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E6376-AE07-0E61-0A75-1D86A8A9E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8162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26F75-2334-D535-0565-F2989605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Vistas actualizables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A530BA-2D2A-CEA1-CAB9-C657D2F1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/>
              <a:t>Insert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a través de una vista, </a:t>
            </a:r>
            <a:r>
              <a:rPr lang="es-ES" b="1" dirty="0"/>
              <a:t>debe de cumplir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La vista debe tener exactamente una entrada en su FROM lista, que debe ser una tabla u otra vista actualizable.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definición de vista no debe contener cláusulas WITH, DISTINCT, ni en el nivel superior. GROUP BY HAVING LIMIT OFFSET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definición de vista no debe contener operaciones de conjunto ( UNION o INTERSECT) EXCEPT en el nivel superior.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lista de selección de la vista no debe contener agregados, funciones de ventana o funciones de devolución de conjuntos.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A0ADBE-6EE5-06E3-D891-F095296D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66A74-4392-4699-8205-18175AEEC02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6118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994</Words>
  <Application>Microsoft Office PowerPoint</Application>
  <PresentationFormat>Panorámica</PresentationFormat>
  <Paragraphs>126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de Office</vt:lpstr>
      <vt:lpstr>Vistas</vt:lpstr>
      <vt:lpstr>Vistas</vt:lpstr>
      <vt:lpstr>Vistas</vt:lpstr>
      <vt:lpstr>Vistas</vt:lpstr>
      <vt:lpstr>Vistas</vt:lpstr>
      <vt:lpstr>Vistas</vt:lpstr>
      <vt:lpstr>Vistas</vt:lpstr>
      <vt:lpstr>Vistas sintaxis</vt:lpstr>
      <vt:lpstr>Vistas actualizables</vt:lpstr>
      <vt:lpstr>Vistas actualizables</vt:lpstr>
      <vt:lpstr>Vistas vs Vistas Materializadas</vt:lpstr>
      <vt:lpstr>Vistas materializadas</vt:lpstr>
      <vt:lpstr>Vistas del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Vistas</dc:title>
  <dc:creator>Antonio Espín Herranz</dc:creator>
  <cp:lastModifiedBy>Antonio Espín Herranz</cp:lastModifiedBy>
  <cp:revision>24</cp:revision>
  <dcterms:created xsi:type="dcterms:W3CDTF">2023-10-25T17:53:23Z</dcterms:created>
  <dcterms:modified xsi:type="dcterms:W3CDTF">2023-10-26T17:37:15Z</dcterms:modified>
</cp:coreProperties>
</file>