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sldIdLst>
    <p:sldId id="256" r:id="rId2"/>
    <p:sldId id="257" r:id="rId3"/>
    <p:sldId id="265" r:id="rId4"/>
    <p:sldId id="271" r:id="rId5"/>
    <p:sldId id="258" r:id="rId6"/>
    <p:sldId id="267" r:id="rId7"/>
    <p:sldId id="268" r:id="rId8"/>
    <p:sldId id="269" r:id="rId9"/>
    <p:sldId id="270" r:id="rId10"/>
    <p:sldId id="266" r:id="rId11"/>
    <p:sldId id="260" r:id="rId12"/>
    <p:sldId id="261" r:id="rId13"/>
    <p:sldId id="272" r:id="rId14"/>
    <p:sldId id="273" r:id="rId15"/>
    <p:sldId id="274" r:id="rId16"/>
    <p:sldId id="275" r:id="rId17"/>
    <p:sldId id="276" r:id="rId18"/>
    <p:sldId id="277" r:id="rId19"/>
    <p:sldId id="278" r:id="rId20"/>
    <p:sldId id="280" r:id="rId21"/>
    <p:sldId id="279" r:id="rId22"/>
    <p:sldId id="281" r:id="rId23"/>
    <p:sldId id="284" r:id="rId24"/>
    <p:sldId id="302"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282" r:id="rId41"/>
    <p:sldId id="308" r:id="rId42"/>
    <p:sldId id="309" r:id="rId43"/>
    <p:sldId id="311" r:id="rId44"/>
    <p:sldId id="312" r:id="rId45"/>
    <p:sldId id="300" r:id="rId46"/>
    <p:sldId id="301" r:id="rId47"/>
    <p:sldId id="310" r:id="rId48"/>
    <p:sldId id="303" r:id="rId49"/>
    <p:sldId id="304" r:id="rId50"/>
    <p:sldId id="263" r:id="rId51"/>
    <p:sldId id="316" r:id="rId52"/>
    <p:sldId id="313" r:id="rId53"/>
    <p:sldId id="317" r:id="rId54"/>
    <p:sldId id="318" r:id="rId55"/>
    <p:sldId id="319" r:id="rId56"/>
    <p:sldId id="315" r:id="rId57"/>
    <p:sldId id="314" r:id="rId58"/>
    <p:sldId id="320" r:id="rId59"/>
    <p:sldId id="321" r:id="rId60"/>
    <p:sldId id="322" r:id="rId61"/>
    <p:sldId id="264" r:id="rId62"/>
    <p:sldId id="305" r:id="rId63"/>
    <p:sldId id="306" r:id="rId64"/>
    <p:sldId id="307" r:id="rId65"/>
    <p:sldId id="259" r:id="rId6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C932D-078E-4789-8414-122D025B2231}" type="datetimeFigureOut">
              <a:rPr lang="es-ES" smtClean="0"/>
              <a:t>04/11/2023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F779D-65EE-48D5-A8F3-2CEC1FB99802}" type="slidenum">
              <a:rPr lang="es-ES" smtClean="0"/>
              <a:t>‹Nº›</a:t>
            </a:fld>
            <a:endParaRPr lang="es-ES"/>
          </a:p>
        </p:txBody>
      </p:sp>
    </p:spTree>
    <p:extLst>
      <p:ext uri="{BB962C8B-B14F-4D97-AF65-F5344CB8AC3E}">
        <p14:creationId xmlns:p14="http://schemas.microsoft.com/office/powerpoint/2010/main" val="327698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B261B-BC74-FE39-B6A6-833ED1A32FA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781F14D-0015-D18E-A97F-E44DC04C26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CA96A8-231C-D035-65F5-BF03F457D259}"/>
              </a:ext>
            </a:extLst>
          </p:cNvPr>
          <p:cNvSpPr>
            <a:spLocks noGrp="1"/>
          </p:cNvSpPr>
          <p:nvPr>
            <p:ph type="dt" sz="half" idx="10"/>
          </p:nvPr>
        </p:nvSpPr>
        <p:spPr/>
        <p:txBody>
          <a:bodyPr/>
          <a:lstStyle/>
          <a:p>
            <a:fld id="{56F19007-FA49-44E0-A1BD-3699BCBD7B32}" type="datetime1">
              <a:rPr lang="es-ES" smtClean="0"/>
              <a:t>04/11/2023</a:t>
            </a:fld>
            <a:endParaRPr lang="es-ES"/>
          </a:p>
        </p:txBody>
      </p:sp>
      <p:sp>
        <p:nvSpPr>
          <p:cNvPr id="5" name="Marcador de pie de página 4">
            <a:extLst>
              <a:ext uri="{FF2B5EF4-FFF2-40B4-BE49-F238E27FC236}">
                <a16:creationId xmlns:a16="http://schemas.microsoft.com/office/drawing/2014/main" id="{963107E1-A455-4D9B-C0FF-9D454F2360F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D289407-5C31-FAB3-BBF5-CA8F15DC030D}"/>
              </a:ext>
            </a:extLst>
          </p:cNvPr>
          <p:cNvSpPr>
            <a:spLocks noGrp="1"/>
          </p:cNvSpPr>
          <p:nvPr>
            <p:ph type="sldNum" sz="quarter" idx="12"/>
          </p:nvPr>
        </p:nvSpPr>
        <p:spPr/>
        <p:txBody>
          <a:bodyPr/>
          <a:lstStyle/>
          <a:p>
            <a:fld id="{DDCB832E-8B33-4858-8406-8FA979AD4A47}" type="slidenum">
              <a:rPr lang="es-ES" smtClean="0"/>
              <a:t>‹Nº›</a:t>
            </a:fld>
            <a:endParaRPr lang="es-ES"/>
          </a:p>
        </p:txBody>
      </p:sp>
    </p:spTree>
    <p:extLst>
      <p:ext uri="{BB962C8B-B14F-4D97-AF65-F5344CB8AC3E}">
        <p14:creationId xmlns:p14="http://schemas.microsoft.com/office/powerpoint/2010/main" val="133012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511DD-3CC1-5967-9336-69ACA7C6B8E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2AA0B89-9F82-85C3-1AFA-9C756CF9D86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7798188-1F8D-8443-9949-2F667B1A5EAB}"/>
              </a:ext>
            </a:extLst>
          </p:cNvPr>
          <p:cNvSpPr>
            <a:spLocks noGrp="1"/>
          </p:cNvSpPr>
          <p:nvPr>
            <p:ph type="dt" sz="half" idx="10"/>
          </p:nvPr>
        </p:nvSpPr>
        <p:spPr/>
        <p:txBody>
          <a:bodyPr/>
          <a:lstStyle/>
          <a:p>
            <a:fld id="{D56379A3-E60B-45B7-80B9-84F56E722BC9}" type="datetime1">
              <a:rPr lang="es-ES" smtClean="0"/>
              <a:t>04/11/2023</a:t>
            </a:fld>
            <a:endParaRPr lang="es-ES"/>
          </a:p>
        </p:txBody>
      </p:sp>
      <p:sp>
        <p:nvSpPr>
          <p:cNvPr id="5" name="Marcador de pie de página 4">
            <a:extLst>
              <a:ext uri="{FF2B5EF4-FFF2-40B4-BE49-F238E27FC236}">
                <a16:creationId xmlns:a16="http://schemas.microsoft.com/office/drawing/2014/main" id="{814CF2C2-EA32-1785-E890-6E1C41BE713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34B5CEA-DCC0-D4C9-062A-246053CF93A2}"/>
              </a:ext>
            </a:extLst>
          </p:cNvPr>
          <p:cNvSpPr>
            <a:spLocks noGrp="1"/>
          </p:cNvSpPr>
          <p:nvPr>
            <p:ph type="sldNum" sz="quarter" idx="12"/>
          </p:nvPr>
        </p:nvSpPr>
        <p:spPr/>
        <p:txBody>
          <a:bodyPr/>
          <a:lstStyle/>
          <a:p>
            <a:fld id="{DDCB832E-8B33-4858-8406-8FA979AD4A47}" type="slidenum">
              <a:rPr lang="es-ES" smtClean="0"/>
              <a:t>‹Nº›</a:t>
            </a:fld>
            <a:endParaRPr lang="es-ES"/>
          </a:p>
        </p:txBody>
      </p:sp>
    </p:spTree>
    <p:extLst>
      <p:ext uri="{BB962C8B-B14F-4D97-AF65-F5344CB8AC3E}">
        <p14:creationId xmlns:p14="http://schemas.microsoft.com/office/powerpoint/2010/main" val="394105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C438D45-7FD4-B31C-DBD5-70E70F2BEF3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0B7AE72-FB2E-C713-30A9-90B1C00AFF2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783153F-8965-E05F-7669-23F74BB090BF}"/>
              </a:ext>
            </a:extLst>
          </p:cNvPr>
          <p:cNvSpPr>
            <a:spLocks noGrp="1"/>
          </p:cNvSpPr>
          <p:nvPr>
            <p:ph type="dt" sz="half" idx="10"/>
          </p:nvPr>
        </p:nvSpPr>
        <p:spPr/>
        <p:txBody>
          <a:bodyPr/>
          <a:lstStyle/>
          <a:p>
            <a:fld id="{E20A52E2-174E-4F22-B948-02AE3F53B628}" type="datetime1">
              <a:rPr lang="es-ES" smtClean="0"/>
              <a:t>04/11/2023</a:t>
            </a:fld>
            <a:endParaRPr lang="es-ES"/>
          </a:p>
        </p:txBody>
      </p:sp>
      <p:sp>
        <p:nvSpPr>
          <p:cNvPr id="5" name="Marcador de pie de página 4">
            <a:extLst>
              <a:ext uri="{FF2B5EF4-FFF2-40B4-BE49-F238E27FC236}">
                <a16:creationId xmlns:a16="http://schemas.microsoft.com/office/drawing/2014/main" id="{AF20FFE1-747C-59B5-711C-90904D32FE3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EE5EB7D-47D6-36AF-414C-86FB555A7D72}"/>
              </a:ext>
            </a:extLst>
          </p:cNvPr>
          <p:cNvSpPr>
            <a:spLocks noGrp="1"/>
          </p:cNvSpPr>
          <p:nvPr>
            <p:ph type="sldNum" sz="quarter" idx="12"/>
          </p:nvPr>
        </p:nvSpPr>
        <p:spPr/>
        <p:txBody>
          <a:bodyPr/>
          <a:lstStyle/>
          <a:p>
            <a:fld id="{DDCB832E-8B33-4858-8406-8FA979AD4A47}" type="slidenum">
              <a:rPr lang="es-ES" smtClean="0"/>
              <a:t>‹Nº›</a:t>
            </a:fld>
            <a:endParaRPr lang="es-ES"/>
          </a:p>
        </p:txBody>
      </p:sp>
    </p:spTree>
    <p:extLst>
      <p:ext uri="{BB962C8B-B14F-4D97-AF65-F5344CB8AC3E}">
        <p14:creationId xmlns:p14="http://schemas.microsoft.com/office/powerpoint/2010/main" val="227310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E29800-C6AD-6576-E88B-6C2FE5AB38E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86534B2-1592-FE47-6D66-BC4D6BDCACA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9BC2BFD-22D8-945B-E108-6164AAA94F1E}"/>
              </a:ext>
            </a:extLst>
          </p:cNvPr>
          <p:cNvSpPr>
            <a:spLocks noGrp="1"/>
          </p:cNvSpPr>
          <p:nvPr>
            <p:ph type="dt" sz="half" idx="10"/>
          </p:nvPr>
        </p:nvSpPr>
        <p:spPr/>
        <p:txBody>
          <a:bodyPr/>
          <a:lstStyle/>
          <a:p>
            <a:fld id="{C29073A1-E689-4582-B2FB-4FBAA54B1A5E}" type="datetime1">
              <a:rPr lang="es-ES" smtClean="0"/>
              <a:t>04/11/2023</a:t>
            </a:fld>
            <a:endParaRPr lang="es-ES"/>
          </a:p>
        </p:txBody>
      </p:sp>
      <p:sp>
        <p:nvSpPr>
          <p:cNvPr id="5" name="Marcador de pie de página 4">
            <a:extLst>
              <a:ext uri="{FF2B5EF4-FFF2-40B4-BE49-F238E27FC236}">
                <a16:creationId xmlns:a16="http://schemas.microsoft.com/office/drawing/2014/main" id="{23F828B3-ACFE-5A48-0E7A-30DE0BFC19F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219FE6A-A3E2-24F1-9692-50C209461F9B}"/>
              </a:ext>
            </a:extLst>
          </p:cNvPr>
          <p:cNvSpPr>
            <a:spLocks noGrp="1"/>
          </p:cNvSpPr>
          <p:nvPr>
            <p:ph type="sldNum" sz="quarter" idx="12"/>
          </p:nvPr>
        </p:nvSpPr>
        <p:spPr/>
        <p:txBody>
          <a:bodyPr/>
          <a:lstStyle/>
          <a:p>
            <a:fld id="{DDCB832E-8B33-4858-8406-8FA979AD4A47}" type="slidenum">
              <a:rPr lang="es-ES" smtClean="0"/>
              <a:t>‹Nº›</a:t>
            </a:fld>
            <a:endParaRPr lang="es-ES"/>
          </a:p>
        </p:txBody>
      </p:sp>
    </p:spTree>
    <p:extLst>
      <p:ext uri="{BB962C8B-B14F-4D97-AF65-F5344CB8AC3E}">
        <p14:creationId xmlns:p14="http://schemas.microsoft.com/office/powerpoint/2010/main" val="2268138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2CF6E-3FDE-6B25-8F78-8971ABDD159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3D663A4-1259-DC05-3615-4BDE214A9F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27D7C83-038B-BB13-7463-26FD7AAAC965}"/>
              </a:ext>
            </a:extLst>
          </p:cNvPr>
          <p:cNvSpPr>
            <a:spLocks noGrp="1"/>
          </p:cNvSpPr>
          <p:nvPr>
            <p:ph type="dt" sz="half" idx="10"/>
          </p:nvPr>
        </p:nvSpPr>
        <p:spPr/>
        <p:txBody>
          <a:bodyPr/>
          <a:lstStyle/>
          <a:p>
            <a:fld id="{2129242D-C44D-4D70-A454-B1942A9E9530}" type="datetime1">
              <a:rPr lang="es-ES" smtClean="0"/>
              <a:t>04/11/2023</a:t>
            </a:fld>
            <a:endParaRPr lang="es-ES"/>
          </a:p>
        </p:txBody>
      </p:sp>
      <p:sp>
        <p:nvSpPr>
          <p:cNvPr id="5" name="Marcador de pie de página 4">
            <a:extLst>
              <a:ext uri="{FF2B5EF4-FFF2-40B4-BE49-F238E27FC236}">
                <a16:creationId xmlns:a16="http://schemas.microsoft.com/office/drawing/2014/main" id="{2F8893A8-DA17-8099-33BC-19381A6A64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F1DCFE9-9063-B015-0741-6E1DA70BC153}"/>
              </a:ext>
            </a:extLst>
          </p:cNvPr>
          <p:cNvSpPr>
            <a:spLocks noGrp="1"/>
          </p:cNvSpPr>
          <p:nvPr>
            <p:ph type="sldNum" sz="quarter" idx="12"/>
          </p:nvPr>
        </p:nvSpPr>
        <p:spPr/>
        <p:txBody>
          <a:bodyPr/>
          <a:lstStyle/>
          <a:p>
            <a:fld id="{DDCB832E-8B33-4858-8406-8FA979AD4A47}" type="slidenum">
              <a:rPr lang="es-ES" smtClean="0"/>
              <a:t>‹Nº›</a:t>
            </a:fld>
            <a:endParaRPr lang="es-ES"/>
          </a:p>
        </p:txBody>
      </p:sp>
    </p:spTree>
    <p:extLst>
      <p:ext uri="{BB962C8B-B14F-4D97-AF65-F5344CB8AC3E}">
        <p14:creationId xmlns:p14="http://schemas.microsoft.com/office/powerpoint/2010/main" val="170527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8AE0D-F883-C795-E65C-F6608778ED3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4FA4949-4DC0-D507-CD28-CFAE5F06231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A7B03CD-FE4A-3668-F3AB-7CE8D65F0C3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C7E4895-9203-1B14-412A-5BE1066C6044}"/>
              </a:ext>
            </a:extLst>
          </p:cNvPr>
          <p:cNvSpPr>
            <a:spLocks noGrp="1"/>
          </p:cNvSpPr>
          <p:nvPr>
            <p:ph type="dt" sz="half" idx="10"/>
          </p:nvPr>
        </p:nvSpPr>
        <p:spPr/>
        <p:txBody>
          <a:bodyPr/>
          <a:lstStyle/>
          <a:p>
            <a:fld id="{3212D477-B52D-4B83-A4E0-92C4DFEE3B25}" type="datetime1">
              <a:rPr lang="es-ES" smtClean="0"/>
              <a:t>04/11/2023</a:t>
            </a:fld>
            <a:endParaRPr lang="es-ES"/>
          </a:p>
        </p:txBody>
      </p:sp>
      <p:sp>
        <p:nvSpPr>
          <p:cNvPr id="6" name="Marcador de pie de página 5">
            <a:extLst>
              <a:ext uri="{FF2B5EF4-FFF2-40B4-BE49-F238E27FC236}">
                <a16:creationId xmlns:a16="http://schemas.microsoft.com/office/drawing/2014/main" id="{A40EB217-BBEF-C509-67B3-80ACA2497BD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0D4DE65-514E-EA98-2C80-9284A4A764B8}"/>
              </a:ext>
            </a:extLst>
          </p:cNvPr>
          <p:cNvSpPr>
            <a:spLocks noGrp="1"/>
          </p:cNvSpPr>
          <p:nvPr>
            <p:ph type="sldNum" sz="quarter" idx="12"/>
          </p:nvPr>
        </p:nvSpPr>
        <p:spPr/>
        <p:txBody>
          <a:bodyPr/>
          <a:lstStyle/>
          <a:p>
            <a:fld id="{DDCB832E-8B33-4858-8406-8FA979AD4A47}" type="slidenum">
              <a:rPr lang="es-ES" smtClean="0"/>
              <a:t>‹Nº›</a:t>
            </a:fld>
            <a:endParaRPr lang="es-ES"/>
          </a:p>
        </p:txBody>
      </p:sp>
    </p:spTree>
    <p:extLst>
      <p:ext uri="{BB962C8B-B14F-4D97-AF65-F5344CB8AC3E}">
        <p14:creationId xmlns:p14="http://schemas.microsoft.com/office/powerpoint/2010/main" val="2481527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C4B0CE-4616-5F45-4ABF-221DB79C301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DEEF611-D1AE-D8FB-F50B-FC27D466C2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79F096-BB72-C753-95C6-32C0D1FA5E1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D6E79CE-E9C6-7F55-DE96-DE678E3CEA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C50DB25-A06E-1A1E-B82B-EF9DFA7319B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3A16D88-92A3-23B3-E75A-68AEE560799A}"/>
              </a:ext>
            </a:extLst>
          </p:cNvPr>
          <p:cNvSpPr>
            <a:spLocks noGrp="1"/>
          </p:cNvSpPr>
          <p:nvPr>
            <p:ph type="dt" sz="half" idx="10"/>
          </p:nvPr>
        </p:nvSpPr>
        <p:spPr/>
        <p:txBody>
          <a:bodyPr/>
          <a:lstStyle/>
          <a:p>
            <a:fld id="{AC6C1391-1ED8-4531-9E2C-4CFF9AABA43F}" type="datetime1">
              <a:rPr lang="es-ES" smtClean="0"/>
              <a:t>04/11/2023</a:t>
            </a:fld>
            <a:endParaRPr lang="es-ES"/>
          </a:p>
        </p:txBody>
      </p:sp>
      <p:sp>
        <p:nvSpPr>
          <p:cNvPr id="8" name="Marcador de pie de página 7">
            <a:extLst>
              <a:ext uri="{FF2B5EF4-FFF2-40B4-BE49-F238E27FC236}">
                <a16:creationId xmlns:a16="http://schemas.microsoft.com/office/drawing/2014/main" id="{37650E58-90E0-79F0-12FD-394DDA09D7F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3665E1E-6798-818B-B266-794E39767646}"/>
              </a:ext>
            </a:extLst>
          </p:cNvPr>
          <p:cNvSpPr>
            <a:spLocks noGrp="1"/>
          </p:cNvSpPr>
          <p:nvPr>
            <p:ph type="sldNum" sz="quarter" idx="12"/>
          </p:nvPr>
        </p:nvSpPr>
        <p:spPr/>
        <p:txBody>
          <a:bodyPr/>
          <a:lstStyle/>
          <a:p>
            <a:fld id="{DDCB832E-8B33-4858-8406-8FA979AD4A47}" type="slidenum">
              <a:rPr lang="es-ES" smtClean="0"/>
              <a:t>‹Nº›</a:t>
            </a:fld>
            <a:endParaRPr lang="es-ES"/>
          </a:p>
        </p:txBody>
      </p:sp>
    </p:spTree>
    <p:extLst>
      <p:ext uri="{BB962C8B-B14F-4D97-AF65-F5344CB8AC3E}">
        <p14:creationId xmlns:p14="http://schemas.microsoft.com/office/powerpoint/2010/main" val="27211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8325B8-F9CD-BE73-DD6F-4769D48863E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3C27841-9156-53A6-DDFD-B19448529AE9}"/>
              </a:ext>
            </a:extLst>
          </p:cNvPr>
          <p:cNvSpPr>
            <a:spLocks noGrp="1"/>
          </p:cNvSpPr>
          <p:nvPr>
            <p:ph type="dt" sz="half" idx="10"/>
          </p:nvPr>
        </p:nvSpPr>
        <p:spPr/>
        <p:txBody>
          <a:bodyPr/>
          <a:lstStyle/>
          <a:p>
            <a:fld id="{DCAC0EB7-268C-4227-8CAC-CEC99F09278D}" type="datetime1">
              <a:rPr lang="es-ES" smtClean="0"/>
              <a:t>04/11/2023</a:t>
            </a:fld>
            <a:endParaRPr lang="es-ES"/>
          </a:p>
        </p:txBody>
      </p:sp>
      <p:sp>
        <p:nvSpPr>
          <p:cNvPr id="4" name="Marcador de pie de página 3">
            <a:extLst>
              <a:ext uri="{FF2B5EF4-FFF2-40B4-BE49-F238E27FC236}">
                <a16:creationId xmlns:a16="http://schemas.microsoft.com/office/drawing/2014/main" id="{C84E8EA1-60E9-CDC0-66B1-50A32768915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85AC8ED-0767-34E7-8849-43D23A36A03A}"/>
              </a:ext>
            </a:extLst>
          </p:cNvPr>
          <p:cNvSpPr>
            <a:spLocks noGrp="1"/>
          </p:cNvSpPr>
          <p:nvPr>
            <p:ph type="sldNum" sz="quarter" idx="12"/>
          </p:nvPr>
        </p:nvSpPr>
        <p:spPr/>
        <p:txBody>
          <a:bodyPr/>
          <a:lstStyle/>
          <a:p>
            <a:fld id="{DDCB832E-8B33-4858-8406-8FA979AD4A47}" type="slidenum">
              <a:rPr lang="es-ES" smtClean="0"/>
              <a:t>‹Nº›</a:t>
            </a:fld>
            <a:endParaRPr lang="es-ES"/>
          </a:p>
        </p:txBody>
      </p:sp>
    </p:spTree>
    <p:extLst>
      <p:ext uri="{BB962C8B-B14F-4D97-AF65-F5344CB8AC3E}">
        <p14:creationId xmlns:p14="http://schemas.microsoft.com/office/powerpoint/2010/main" val="68866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AE5F108-B6AF-591F-3F8C-5F37E7799FBB}"/>
              </a:ext>
            </a:extLst>
          </p:cNvPr>
          <p:cNvSpPr>
            <a:spLocks noGrp="1"/>
          </p:cNvSpPr>
          <p:nvPr>
            <p:ph type="dt" sz="half" idx="10"/>
          </p:nvPr>
        </p:nvSpPr>
        <p:spPr/>
        <p:txBody>
          <a:bodyPr/>
          <a:lstStyle/>
          <a:p>
            <a:fld id="{31A105D5-DB07-4214-B624-3507108EA35C}" type="datetime1">
              <a:rPr lang="es-ES" smtClean="0"/>
              <a:t>04/11/2023</a:t>
            </a:fld>
            <a:endParaRPr lang="es-ES"/>
          </a:p>
        </p:txBody>
      </p:sp>
      <p:sp>
        <p:nvSpPr>
          <p:cNvPr id="3" name="Marcador de pie de página 2">
            <a:extLst>
              <a:ext uri="{FF2B5EF4-FFF2-40B4-BE49-F238E27FC236}">
                <a16:creationId xmlns:a16="http://schemas.microsoft.com/office/drawing/2014/main" id="{BCA63F22-055B-3B7B-0BD4-B73FC9654A9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E057220-A371-6832-502D-3D20A5F3A765}"/>
              </a:ext>
            </a:extLst>
          </p:cNvPr>
          <p:cNvSpPr>
            <a:spLocks noGrp="1"/>
          </p:cNvSpPr>
          <p:nvPr>
            <p:ph type="sldNum" sz="quarter" idx="12"/>
          </p:nvPr>
        </p:nvSpPr>
        <p:spPr/>
        <p:txBody>
          <a:bodyPr/>
          <a:lstStyle/>
          <a:p>
            <a:fld id="{DDCB832E-8B33-4858-8406-8FA979AD4A47}" type="slidenum">
              <a:rPr lang="es-ES" smtClean="0"/>
              <a:t>‹Nº›</a:t>
            </a:fld>
            <a:endParaRPr lang="es-ES"/>
          </a:p>
        </p:txBody>
      </p:sp>
    </p:spTree>
    <p:extLst>
      <p:ext uri="{BB962C8B-B14F-4D97-AF65-F5344CB8AC3E}">
        <p14:creationId xmlns:p14="http://schemas.microsoft.com/office/powerpoint/2010/main" val="20295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FAB7C-600A-1CE9-5CD9-582CC87EF4F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7B7E01B-623D-4D3B-16DE-63BC6223B2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2222ADAA-B880-1807-EC0F-6559478B2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2031BE3-AFAA-62BA-C0AA-4DBB8C740917}"/>
              </a:ext>
            </a:extLst>
          </p:cNvPr>
          <p:cNvSpPr>
            <a:spLocks noGrp="1"/>
          </p:cNvSpPr>
          <p:nvPr>
            <p:ph type="dt" sz="half" idx="10"/>
          </p:nvPr>
        </p:nvSpPr>
        <p:spPr/>
        <p:txBody>
          <a:bodyPr/>
          <a:lstStyle/>
          <a:p>
            <a:fld id="{62D01F05-924A-4DD0-88FE-783027C41A95}" type="datetime1">
              <a:rPr lang="es-ES" smtClean="0"/>
              <a:t>04/11/2023</a:t>
            </a:fld>
            <a:endParaRPr lang="es-ES"/>
          </a:p>
        </p:txBody>
      </p:sp>
      <p:sp>
        <p:nvSpPr>
          <p:cNvPr id="6" name="Marcador de pie de página 5">
            <a:extLst>
              <a:ext uri="{FF2B5EF4-FFF2-40B4-BE49-F238E27FC236}">
                <a16:creationId xmlns:a16="http://schemas.microsoft.com/office/drawing/2014/main" id="{AA3018FA-2F33-AF1B-C205-7B69ED50B04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34A608B-74CD-6E90-1C57-EC144EE72AF2}"/>
              </a:ext>
            </a:extLst>
          </p:cNvPr>
          <p:cNvSpPr>
            <a:spLocks noGrp="1"/>
          </p:cNvSpPr>
          <p:nvPr>
            <p:ph type="sldNum" sz="quarter" idx="12"/>
          </p:nvPr>
        </p:nvSpPr>
        <p:spPr/>
        <p:txBody>
          <a:bodyPr/>
          <a:lstStyle/>
          <a:p>
            <a:fld id="{DDCB832E-8B33-4858-8406-8FA979AD4A47}" type="slidenum">
              <a:rPr lang="es-ES" smtClean="0"/>
              <a:t>‹Nº›</a:t>
            </a:fld>
            <a:endParaRPr lang="es-ES"/>
          </a:p>
        </p:txBody>
      </p:sp>
    </p:spTree>
    <p:extLst>
      <p:ext uri="{BB962C8B-B14F-4D97-AF65-F5344CB8AC3E}">
        <p14:creationId xmlns:p14="http://schemas.microsoft.com/office/powerpoint/2010/main" val="185100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9BB80-7CB0-0B1B-BC04-480A2CEE0FC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8192C7E-74EC-2DDB-7944-308C19D0F8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9AF95B-7EFB-E0A1-2177-CFB35229B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2EFC26A-E1ED-F815-9C5D-E63AF3FC0EE7}"/>
              </a:ext>
            </a:extLst>
          </p:cNvPr>
          <p:cNvSpPr>
            <a:spLocks noGrp="1"/>
          </p:cNvSpPr>
          <p:nvPr>
            <p:ph type="dt" sz="half" idx="10"/>
          </p:nvPr>
        </p:nvSpPr>
        <p:spPr/>
        <p:txBody>
          <a:bodyPr/>
          <a:lstStyle/>
          <a:p>
            <a:fld id="{8BB11939-CF0F-4591-B248-3BE70BE9788F}" type="datetime1">
              <a:rPr lang="es-ES" smtClean="0"/>
              <a:t>04/11/2023</a:t>
            </a:fld>
            <a:endParaRPr lang="es-ES"/>
          </a:p>
        </p:txBody>
      </p:sp>
      <p:sp>
        <p:nvSpPr>
          <p:cNvPr id="6" name="Marcador de pie de página 5">
            <a:extLst>
              <a:ext uri="{FF2B5EF4-FFF2-40B4-BE49-F238E27FC236}">
                <a16:creationId xmlns:a16="http://schemas.microsoft.com/office/drawing/2014/main" id="{708B324D-E2BF-E133-CD4B-BEC086F991C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93D4375-3CC9-DF33-41AE-EDE1278FBFF4}"/>
              </a:ext>
            </a:extLst>
          </p:cNvPr>
          <p:cNvSpPr>
            <a:spLocks noGrp="1"/>
          </p:cNvSpPr>
          <p:nvPr>
            <p:ph type="sldNum" sz="quarter" idx="12"/>
          </p:nvPr>
        </p:nvSpPr>
        <p:spPr/>
        <p:txBody>
          <a:bodyPr/>
          <a:lstStyle/>
          <a:p>
            <a:fld id="{DDCB832E-8B33-4858-8406-8FA979AD4A47}" type="slidenum">
              <a:rPr lang="es-ES" smtClean="0"/>
              <a:t>‹Nº›</a:t>
            </a:fld>
            <a:endParaRPr lang="es-ES"/>
          </a:p>
        </p:txBody>
      </p:sp>
    </p:spTree>
    <p:extLst>
      <p:ext uri="{BB962C8B-B14F-4D97-AF65-F5344CB8AC3E}">
        <p14:creationId xmlns:p14="http://schemas.microsoft.com/office/powerpoint/2010/main" val="3354296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D0A6D3E-5D53-C22B-4437-17E16E6E9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F03D70D-6599-8F22-9A48-41EA7A76ED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143D5F2-7B42-8157-FE42-B7F23B8DB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E1BE2-46A4-4AE3-962B-B2DC4A37A891}" type="datetime1">
              <a:rPr lang="es-ES" smtClean="0"/>
              <a:t>04/11/2023</a:t>
            </a:fld>
            <a:endParaRPr lang="es-ES"/>
          </a:p>
        </p:txBody>
      </p:sp>
      <p:sp>
        <p:nvSpPr>
          <p:cNvPr id="5" name="Marcador de pie de página 4">
            <a:extLst>
              <a:ext uri="{FF2B5EF4-FFF2-40B4-BE49-F238E27FC236}">
                <a16:creationId xmlns:a16="http://schemas.microsoft.com/office/drawing/2014/main" id="{5A15994E-BD1D-C639-6F6F-2914F6F51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4D3DEF2-4BD0-7672-582D-1D348CADC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B832E-8B33-4858-8406-8FA979AD4A47}" type="slidenum">
              <a:rPr lang="es-ES" smtClean="0"/>
              <a:t>‹Nº›</a:t>
            </a:fld>
            <a:endParaRPr lang="es-ES"/>
          </a:p>
        </p:txBody>
      </p:sp>
    </p:spTree>
    <p:extLst>
      <p:ext uri="{BB962C8B-B14F-4D97-AF65-F5344CB8AC3E}">
        <p14:creationId xmlns:p14="http://schemas.microsoft.com/office/powerpoint/2010/main" val="4158490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ostgresql.org/docs/current/plpgsql-overview.html#PLPGSQL-ADVANTAGES" TargetMode="External"/><Relationship Id="rId2" Type="http://schemas.openxmlformats.org/officeDocument/2006/relationships/hyperlink" Target="https://www.postgresqltutorial.com/postgresql-plpgsql/plpgsql-block-structu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postgresql.org/docs/current/errcodes-appendix.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postgresql.org/docs/current/plpgsql.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B9B10-C63E-362C-3FE3-2C9ED4789A50}"/>
              </a:ext>
            </a:extLst>
          </p:cNvPr>
          <p:cNvSpPr>
            <a:spLocks noGrp="1"/>
          </p:cNvSpPr>
          <p:nvPr>
            <p:ph type="ctrTitle"/>
          </p:nvPr>
        </p:nvSpPr>
        <p:spPr/>
        <p:txBody>
          <a:bodyPr/>
          <a:lstStyle/>
          <a:p>
            <a:r>
              <a:rPr lang="es-ES" b="1" dirty="0"/>
              <a:t>Programación en PL/PGSQL</a:t>
            </a:r>
          </a:p>
        </p:txBody>
      </p:sp>
      <p:sp>
        <p:nvSpPr>
          <p:cNvPr id="3" name="Subtítulo 2">
            <a:extLst>
              <a:ext uri="{FF2B5EF4-FFF2-40B4-BE49-F238E27FC236}">
                <a16:creationId xmlns:a16="http://schemas.microsoft.com/office/drawing/2014/main" id="{06A670C2-B22F-4B08-A070-8533971FF698}"/>
              </a:ext>
            </a:extLst>
          </p:cNvPr>
          <p:cNvSpPr>
            <a:spLocks noGrp="1"/>
          </p:cNvSpPr>
          <p:nvPr>
            <p:ph type="subTitle" idx="1"/>
          </p:nvPr>
        </p:nvSpPr>
        <p:spPr/>
        <p:txBody>
          <a:bodyPr/>
          <a:lstStyle/>
          <a:p>
            <a:r>
              <a:rPr lang="es-ES" dirty="0"/>
              <a:t>Antonio Espín Herranz</a:t>
            </a:r>
          </a:p>
        </p:txBody>
      </p:sp>
    </p:spTree>
    <p:extLst>
      <p:ext uri="{BB962C8B-B14F-4D97-AF65-F5344CB8AC3E}">
        <p14:creationId xmlns:p14="http://schemas.microsoft.com/office/powerpoint/2010/main" val="2747292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8DEDD9-B399-02DD-B033-03B106BAEACA}"/>
              </a:ext>
            </a:extLst>
          </p:cNvPr>
          <p:cNvSpPr>
            <a:spLocks noGrp="1"/>
          </p:cNvSpPr>
          <p:nvPr>
            <p:ph type="title"/>
          </p:nvPr>
        </p:nvSpPr>
        <p:spPr/>
        <p:txBody>
          <a:bodyPr/>
          <a:lstStyle/>
          <a:p>
            <a:r>
              <a:rPr lang="es-ES" dirty="0"/>
              <a:t>Estructura</a:t>
            </a:r>
          </a:p>
        </p:txBody>
      </p:sp>
      <p:sp>
        <p:nvSpPr>
          <p:cNvPr id="3" name="Marcador de contenido 2">
            <a:extLst>
              <a:ext uri="{FF2B5EF4-FFF2-40B4-BE49-F238E27FC236}">
                <a16:creationId xmlns:a16="http://schemas.microsoft.com/office/drawing/2014/main" id="{1124C2E5-3579-49A5-E2A5-1AAEE50E756A}"/>
              </a:ext>
            </a:extLst>
          </p:cNvPr>
          <p:cNvSpPr>
            <a:spLocks noGrp="1"/>
          </p:cNvSpPr>
          <p:nvPr>
            <p:ph idx="1"/>
          </p:nvPr>
        </p:nvSpPr>
        <p:spPr/>
        <p:txBody>
          <a:bodyPr/>
          <a:lstStyle/>
          <a:p>
            <a:r>
              <a:rPr lang="es-ES" dirty="0">
                <a:hlinkClick r:id="rId2"/>
              </a:rPr>
              <a:t>https://www.postgresqltutorial.com/postgresql-plpgsql/plpgsql-block-structure/</a:t>
            </a:r>
            <a:endParaRPr lang="es-ES" dirty="0"/>
          </a:p>
          <a:p>
            <a:endParaRPr lang="es-ES" dirty="0"/>
          </a:p>
          <a:p>
            <a:r>
              <a:rPr lang="es-ES">
                <a:hlinkClick r:id="rId3"/>
              </a:rPr>
              <a:t>https://www.postgresql.org/docs/current/plpgsql-overview.html#PLPGSQL-ADVANTAGES</a:t>
            </a:r>
            <a:endParaRPr lang="es-ES"/>
          </a:p>
          <a:p>
            <a:endParaRPr lang="es-ES"/>
          </a:p>
          <a:p>
            <a:endParaRPr lang="es-ES" dirty="0"/>
          </a:p>
        </p:txBody>
      </p:sp>
      <p:sp>
        <p:nvSpPr>
          <p:cNvPr id="4" name="Marcador de número de diapositiva 3">
            <a:extLst>
              <a:ext uri="{FF2B5EF4-FFF2-40B4-BE49-F238E27FC236}">
                <a16:creationId xmlns:a16="http://schemas.microsoft.com/office/drawing/2014/main" id="{9F98DD8C-6B2E-4678-9ADE-86BB571BD9FF}"/>
              </a:ext>
            </a:extLst>
          </p:cNvPr>
          <p:cNvSpPr>
            <a:spLocks noGrp="1"/>
          </p:cNvSpPr>
          <p:nvPr>
            <p:ph type="sldNum" sz="quarter" idx="12"/>
          </p:nvPr>
        </p:nvSpPr>
        <p:spPr/>
        <p:txBody>
          <a:bodyPr/>
          <a:lstStyle/>
          <a:p>
            <a:fld id="{DDCB832E-8B33-4858-8406-8FA979AD4A47}" type="slidenum">
              <a:rPr lang="es-ES" smtClean="0"/>
              <a:t>10</a:t>
            </a:fld>
            <a:endParaRPr lang="es-ES"/>
          </a:p>
        </p:txBody>
      </p:sp>
    </p:spTree>
    <p:extLst>
      <p:ext uri="{BB962C8B-B14F-4D97-AF65-F5344CB8AC3E}">
        <p14:creationId xmlns:p14="http://schemas.microsoft.com/office/powerpoint/2010/main" val="299660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03A7F4-094A-1D02-F0C8-218E616BFDBC}"/>
              </a:ext>
            </a:extLst>
          </p:cNvPr>
          <p:cNvSpPr>
            <a:spLocks noGrp="1"/>
          </p:cNvSpPr>
          <p:nvPr>
            <p:ph type="title"/>
          </p:nvPr>
        </p:nvSpPr>
        <p:spPr/>
        <p:txBody>
          <a:bodyPr/>
          <a:lstStyle/>
          <a:p>
            <a:r>
              <a:rPr lang="es-ES" dirty="0"/>
              <a:t>Sentencias</a:t>
            </a:r>
          </a:p>
        </p:txBody>
      </p:sp>
      <p:sp>
        <p:nvSpPr>
          <p:cNvPr id="3" name="Marcador de contenido 2">
            <a:extLst>
              <a:ext uri="{FF2B5EF4-FFF2-40B4-BE49-F238E27FC236}">
                <a16:creationId xmlns:a16="http://schemas.microsoft.com/office/drawing/2014/main" id="{E865E951-D3C7-2F80-5499-B13286203076}"/>
              </a:ext>
            </a:extLst>
          </p:cNvPr>
          <p:cNvSpPr>
            <a:spLocks noGrp="1"/>
          </p:cNvSpPr>
          <p:nvPr>
            <p:ph idx="1"/>
          </p:nvPr>
        </p:nvSpPr>
        <p:spPr/>
        <p:txBody>
          <a:bodyPr>
            <a:normAutofit lnSpcReduction="10000"/>
          </a:bodyPr>
          <a:lstStyle/>
          <a:p>
            <a:r>
              <a:rPr lang="es-ES" dirty="0"/>
              <a:t>Las sentencias se colocan entre </a:t>
            </a:r>
            <a:r>
              <a:rPr lang="es-ES" dirty="0" err="1"/>
              <a:t>begin</a:t>
            </a:r>
            <a:r>
              <a:rPr lang="es-ES" dirty="0"/>
              <a:t> y </a:t>
            </a:r>
            <a:r>
              <a:rPr lang="es-ES" dirty="0" err="1"/>
              <a:t>end</a:t>
            </a:r>
            <a:r>
              <a:rPr lang="es-ES" dirty="0"/>
              <a:t> y terminan con un ;</a:t>
            </a:r>
          </a:p>
          <a:p>
            <a:endParaRPr lang="es-ES" dirty="0"/>
          </a:p>
          <a:p>
            <a:r>
              <a:rPr lang="es-ES" dirty="0"/>
              <a:t>Se van a poder mezclar sentencias de </a:t>
            </a:r>
            <a:r>
              <a:rPr lang="es-ES" dirty="0" err="1"/>
              <a:t>pl</a:t>
            </a:r>
            <a:r>
              <a:rPr lang="es-ES" dirty="0"/>
              <a:t>/</a:t>
            </a:r>
            <a:r>
              <a:rPr lang="es-ES" dirty="0" err="1"/>
              <a:t>pgsql</a:t>
            </a:r>
            <a:r>
              <a:rPr lang="es-ES" dirty="0"/>
              <a:t> con instrucciones </a:t>
            </a:r>
            <a:r>
              <a:rPr lang="es-ES" dirty="0" err="1"/>
              <a:t>sql</a:t>
            </a:r>
            <a:r>
              <a:rPr lang="es-ES" dirty="0"/>
              <a:t>.</a:t>
            </a:r>
          </a:p>
          <a:p>
            <a:endParaRPr lang="es-ES" dirty="0"/>
          </a:p>
          <a:p>
            <a:r>
              <a:rPr lang="es-ES" dirty="0"/>
              <a:t>El código se puede escribir en minúsculas o mayúsculas.</a:t>
            </a:r>
          </a:p>
          <a:p>
            <a:endParaRPr lang="es-ES" dirty="0"/>
          </a:p>
          <a:p>
            <a:r>
              <a:rPr lang="es-ES" dirty="0"/>
              <a:t>Con los bloques de código vamos a poder agrupar varias sentencias SQL incluyendo cálculos intermedios en vez de ir ejecutando cada consulta por separado y esperar el resultado (como nos ocurre cuando estamos interactuando con el servidor mediante SQL).</a:t>
            </a:r>
          </a:p>
        </p:txBody>
      </p:sp>
      <p:sp>
        <p:nvSpPr>
          <p:cNvPr id="4" name="Marcador de número de diapositiva 3">
            <a:extLst>
              <a:ext uri="{FF2B5EF4-FFF2-40B4-BE49-F238E27FC236}">
                <a16:creationId xmlns:a16="http://schemas.microsoft.com/office/drawing/2014/main" id="{B03D8ADB-80A8-D8F7-0ABB-318114E2041C}"/>
              </a:ext>
            </a:extLst>
          </p:cNvPr>
          <p:cNvSpPr>
            <a:spLocks noGrp="1"/>
          </p:cNvSpPr>
          <p:nvPr>
            <p:ph type="sldNum" sz="quarter" idx="12"/>
          </p:nvPr>
        </p:nvSpPr>
        <p:spPr/>
        <p:txBody>
          <a:bodyPr/>
          <a:lstStyle/>
          <a:p>
            <a:fld id="{DDCB832E-8B33-4858-8406-8FA979AD4A47}" type="slidenum">
              <a:rPr lang="es-ES" smtClean="0"/>
              <a:t>11</a:t>
            </a:fld>
            <a:endParaRPr lang="es-ES"/>
          </a:p>
        </p:txBody>
      </p:sp>
    </p:spTree>
    <p:extLst>
      <p:ext uri="{BB962C8B-B14F-4D97-AF65-F5344CB8AC3E}">
        <p14:creationId xmlns:p14="http://schemas.microsoft.com/office/powerpoint/2010/main" val="2859488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42BE2-BCE4-2DCD-128E-5A0126D5E99C}"/>
              </a:ext>
            </a:extLst>
          </p:cNvPr>
          <p:cNvSpPr>
            <a:spLocks noGrp="1"/>
          </p:cNvSpPr>
          <p:nvPr>
            <p:ph type="title"/>
          </p:nvPr>
        </p:nvSpPr>
        <p:spPr/>
        <p:txBody>
          <a:bodyPr/>
          <a:lstStyle/>
          <a:p>
            <a:r>
              <a:rPr lang="es-ES" dirty="0"/>
              <a:t>Variables</a:t>
            </a:r>
          </a:p>
        </p:txBody>
      </p:sp>
      <p:sp>
        <p:nvSpPr>
          <p:cNvPr id="3" name="Marcador de contenido 2">
            <a:extLst>
              <a:ext uri="{FF2B5EF4-FFF2-40B4-BE49-F238E27FC236}">
                <a16:creationId xmlns:a16="http://schemas.microsoft.com/office/drawing/2014/main" id="{A0C6840A-1FCB-4C88-B1F5-E02808A9065A}"/>
              </a:ext>
            </a:extLst>
          </p:cNvPr>
          <p:cNvSpPr>
            <a:spLocks noGrp="1"/>
          </p:cNvSpPr>
          <p:nvPr>
            <p:ph idx="1"/>
          </p:nvPr>
        </p:nvSpPr>
        <p:spPr/>
        <p:txBody>
          <a:bodyPr/>
          <a:lstStyle/>
          <a:p>
            <a:r>
              <a:rPr lang="es-ES" dirty="0"/>
              <a:t>Las variables irán dentro del apartado </a:t>
            </a:r>
            <a:r>
              <a:rPr lang="es-ES" b="1" dirty="0"/>
              <a:t>declare</a:t>
            </a:r>
            <a:r>
              <a:rPr lang="es-ES" dirty="0"/>
              <a:t>.</a:t>
            </a:r>
          </a:p>
          <a:p>
            <a:endParaRPr lang="es-ES" dirty="0"/>
          </a:p>
          <a:p>
            <a:r>
              <a:rPr lang="es-ES" dirty="0"/>
              <a:t>Indicando un identificador, el tipo (que será un tipo de </a:t>
            </a:r>
            <a:r>
              <a:rPr lang="es-ES" dirty="0" err="1"/>
              <a:t>postgre</a:t>
            </a:r>
            <a:r>
              <a:rPr lang="es-ES" dirty="0"/>
              <a:t>) y también se puede dar un valor inicial.</a:t>
            </a:r>
          </a:p>
          <a:p>
            <a:endParaRPr lang="es-ES" dirty="0"/>
          </a:p>
          <a:p>
            <a:r>
              <a:rPr lang="es-ES" dirty="0"/>
              <a:t>Dentro de los identificadores no utilizar los guiones medios, si permite los subrayados.</a:t>
            </a:r>
          </a:p>
        </p:txBody>
      </p:sp>
      <p:sp>
        <p:nvSpPr>
          <p:cNvPr id="4" name="Marcador de número de diapositiva 3">
            <a:extLst>
              <a:ext uri="{FF2B5EF4-FFF2-40B4-BE49-F238E27FC236}">
                <a16:creationId xmlns:a16="http://schemas.microsoft.com/office/drawing/2014/main" id="{DA92B6A3-6972-3FE4-3B68-C805CF39142A}"/>
              </a:ext>
            </a:extLst>
          </p:cNvPr>
          <p:cNvSpPr>
            <a:spLocks noGrp="1"/>
          </p:cNvSpPr>
          <p:nvPr>
            <p:ph type="sldNum" sz="quarter" idx="12"/>
          </p:nvPr>
        </p:nvSpPr>
        <p:spPr/>
        <p:txBody>
          <a:bodyPr/>
          <a:lstStyle/>
          <a:p>
            <a:fld id="{DDCB832E-8B33-4858-8406-8FA979AD4A47}" type="slidenum">
              <a:rPr lang="es-ES" smtClean="0"/>
              <a:t>12</a:t>
            </a:fld>
            <a:endParaRPr lang="es-ES"/>
          </a:p>
        </p:txBody>
      </p:sp>
    </p:spTree>
    <p:extLst>
      <p:ext uri="{BB962C8B-B14F-4D97-AF65-F5344CB8AC3E}">
        <p14:creationId xmlns:p14="http://schemas.microsoft.com/office/powerpoint/2010/main" val="195007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539B6-B4D0-7A3B-C40F-A2C1956D8A3D}"/>
              </a:ext>
            </a:extLst>
          </p:cNvPr>
          <p:cNvSpPr>
            <a:spLocks noGrp="1"/>
          </p:cNvSpPr>
          <p:nvPr>
            <p:ph type="title"/>
          </p:nvPr>
        </p:nvSpPr>
        <p:spPr/>
        <p:txBody>
          <a:bodyPr/>
          <a:lstStyle/>
          <a:p>
            <a:r>
              <a:rPr lang="es-ES" dirty="0"/>
              <a:t>Variables</a:t>
            </a:r>
          </a:p>
        </p:txBody>
      </p:sp>
      <p:sp>
        <p:nvSpPr>
          <p:cNvPr id="3" name="Marcador de contenido 2">
            <a:extLst>
              <a:ext uri="{FF2B5EF4-FFF2-40B4-BE49-F238E27FC236}">
                <a16:creationId xmlns:a16="http://schemas.microsoft.com/office/drawing/2014/main" id="{47FA895C-3077-77AB-626B-B6231FE9F37A}"/>
              </a:ext>
            </a:extLst>
          </p:cNvPr>
          <p:cNvSpPr>
            <a:spLocks noGrp="1"/>
          </p:cNvSpPr>
          <p:nvPr>
            <p:ph idx="1"/>
          </p:nvPr>
        </p:nvSpPr>
        <p:spPr/>
        <p:txBody>
          <a:bodyPr/>
          <a:lstStyle/>
          <a:p>
            <a:r>
              <a:rPr lang="es-ES" dirty="0"/>
              <a:t>Cuando tenemos dos o más bloques anidados podemos declarar variables a varios niveles (dentro de cada bloque), el bloque interno tendrá acceso a las variables del bloque externo.</a:t>
            </a:r>
          </a:p>
          <a:p>
            <a:endParaRPr lang="es-ES" dirty="0"/>
          </a:p>
          <a:p>
            <a:r>
              <a:rPr lang="es-ES" dirty="0"/>
              <a:t>Si las variables se llamaran igual, en el bloque interno tendremos acceso a la más próxima. Es decir, la variable del bloque interno ocultará a la variable del bloque externo.</a:t>
            </a:r>
          </a:p>
        </p:txBody>
      </p:sp>
      <p:sp>
        <p:nvSpPr>
          <p:cNvPr id="4" name="Marcador de número de diapositiva 3">
            <a:extLst>
              <a:ext uri="{FF2B5EF4-FFF2-40B4-BE49-F238E27FC236}">
                <a16:creationId xmlns:a16="http://schemas.microsoft.com/office/drawing/2014/main" id="{524CE824-9B5C-9E39-F879-E76718993D64}"/>
              </a:ext>
            </a:extLst>
          </p:cNvPr>
          <p:cNvSpPr>
            <a:spLocks noGrp="1"/>
          </p:cNvSpPr>
          <p:nvPr>
            <p:ph type="sldNum" sz="quarter" idx="12"/>
          </p:nvPr>
        </p:nvSpPr>
        <p:spPr/>
        <p:txBody>
          <a:bodyPr/>
          <a:lstStyle/>
          <a:p>
            <a:fld id="{DDCB832E-8B33-4858-8406-8FA979AD4A47}" type="slidenum">
              <a:rPr lang="es-ES" smtClean="0"/>
              <a:t>13</a:t>
            </a:fld>
            <a:endParaRPr lang="es-ES"/>
          </a:p>
        </p:txBody>
      </p:sp>
    </p:spTree>
    <p:extLst>
      <p:ext uri="{BB962C8B-B14F-4D97-AF65-F5344CB8AC3E}">
        <p14:creationId xmlns:p14="http://schemas.microsoft.com/office/powerpoint/2010/main" val="2607998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890D6B-FE0C-AAC3-32BD-F35B8569B6AB}"/>
              </a:ext>
            </a:extLst>
          </p:cNvPr>
          <p:cNvSpPr>
            <a:spLocks noGrp="1"/>
          </p:cNvSpPr>
          <p:nvPr>
            <p:ph type="title"/>
          </p:nvPr>
        </p:nvSpPr>
        <p:spPr/>
        <p:txBody>
          <a:bodyPr/>
          <a:lstStyle/>
          <a:p>
            <a:r>
              <a:rPr lang="es-ES" dirty="0"/>
              <a:t>Variables</a:t>
            </a:r>
          </a:p>
        </p:txBody>
      </p:sp>
      <p:sp>
        <p:nvSpPr>
          <p:cNvPr id="3" name="Marcador de contenido 2">
            <a:extLst>
              <a:ext uri="{FF2B5EF4-FFF2-40B4-BE49-F238E27FC236}">
                <a16:creationId xmlns:a16="http://schemas.microsoft.com/office/drawing/2014/main" id="{91A406BD-3817-C180-2D75-459925D83C82}"/>
              </a:ext>
            </a:extLst>
          </p:cNvPr>
          <p:cNvSpPr>
            <a:spLocks noGrp="1"/>
          </p:cNvSpPr>
          <p:nvPr>
            <p:ph idx="1"/>
          </p:nvPr>
        </p:nvSpPr>
        <p:spPr/>
        <p:txBody>
          <a:bodyPr/>
          <a:lstStyle/>
          <a:p>
            <a:r>
              <a:rPr lang="es-ES" dirty="0"/>
              <a:t>Declare</a:t>
            </a:r>
          </a:p>
          <a:p>
            <a:pPr lvl="1"/>
            <a:r>
              <a:rPr lang="es-ES" dirty="0"/>
              <a:t>cantidad </a:t>
            </a:r>
            <a:r>
              <a:rPr lang="es-ES" dirty="0" err="1"/>
              <a:t>integer</a:t>
            </a:r>
            <a:r>
              <a:rPr lang="es-ES" dirty="0"/>
              <a:t> := 30;</a:t>
            </a:r>
          </a:p>
          <a:p>
            <a:pPr lvl="1"/>
            <a:r>
              <a:rPr lang="es-ES" dirty="0"/>
              <a:t>valor </a:t>
            </a:r>
            <a:r>
              <a:rPr lang="es-ES" dirty="0" err="1"/>
              <a:t>integer</a:t>
            </a:r>
            <a:r>
              <a:rPr lang="es-ES" dirty="0"/>
              <a:t>;</a:t>
            </a:r>
          </a:p>
          <a:p>
            <a:pPr lvl="1"/>
            <a:endParaRPr lang="es-ES" dirty="0"/>
          </a:p>
          <a:p>
            <a:r>
              <a:rPr lang="es-ES" dirty="0"/>
              <a:t>Se pueden inicializar o no.</a:t>
            </a:r>
          </a:p>
          <a:p>
            <a:endParaRPr lang="es-ES" dirty="0"/>
          </a:p>
          <a:p>
            <a:r>
              <a:rPr lang="es-ES" dirty="0"/>
              <a:t>Para asignar un valor a una variable fuera del apartado declare (entre </a:t>
            </a:r>
            <a:r>
              <a:rPr lang="es-ES" dirty="0" err="1"/>
              <a:t>begin-end</a:t>
            </a:r>
            <a:r>
              <a:rPr lang="es-ES" dirty="0"/>
              <a:t>) lo haremos con :=</a:t>
            </a:r>
          </a:p>
          <a:p>
            <a:r>
              <a:rPr lang="es-ES" dirty="0"/>
              <a:t>valor:= 50;</a:t>
            </a:r>
          </a:p>
        </p:txBody>
      </p:sp>
      <p:sp>
        <p:nvSpPr>
          <p:cNvPr id="4" name="Marcador de número de diapositiva 3">
            <a:extLst>
              <a:ext uri="{FF2B5EF4-FFF2-40B4-BE49-F238E27FC236}">
                <a16:creationId xmlns:a16="http://schemas.microsoft.com/office/drawing/2014/main" id="{8344D884-7D2B-282C-28D9-C4E29D546FB7}"/>
              </a:ext>
            </a:extLst>
          </p:cNvPr>
          <p:cNvSpPr>
            <a:spLocks noGrp="1"/>
          </p:cNvSpPr>
          <p:nvPr>
            <p:ph type="sldNum" sz="quarter" idx="12"/>
          </p:nvPr>
        </p:nvSpPr>
        <p:spPr/>
        <p:txBody>
          <a:bodyPr/>
          <a:lstStyle/>
          <a:p>
            <a:fld id="{DDCB832E-8B33-4858-8406-8FA979AD4A47}" type="slidenum">
              <a:rPr lang="es-ES" smtClean="0"/>
              <a:t>14</a:t>
            </a:fld>
            <a:endParaRPr lang="es-ES"/>
          </a:p>
        </p:txBody>
      </p:sp>
    </p:spTree>
    <p:extLst>
      <p:ext uri="{BB962C8B-B14F-4D97-AF65-F5344CB8AC3E}">
        <p14:creationId xmlns:p14="http://schemas.microsoft.com/office/powerpoint/2010/main" val="1843376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318C1-EF3A-DF2B-8A12-AEFC10E79609}"/>
              </a:ext>
            </a:extLst>
          </p:cNvPr>
          <p:cNvSpPr>
            <a:spLocks noGrp="1"/>
          </p:cNvSpPr>
          <p:nvPr>
            <p:ph type="title"/>
          </p:nvPr>
        </p:nvSpPr>
        <p:spPr/>
        <p:txBody>
          <a:bodyPr/>
          <a:lstStyle/>
          <a:p>
            <a:r>
              <a:rPr lang="es-ES" dirty="0"/>
              <a:t>Variables</a:t>
            </a:r>
          </a:p>
        </p:txBody>
      </p:sp>
      <p:sp>
        <p:nvSpPr>
          <p:cNvPr id="3" name="Marcador de contenido 2">
            <a:extLst>
              <a:ext uri="{FF2B5EF4-FFF2-40B4-BE49-F238E27FC236}">
                <a16:creationId xmlns:a16="http://schemas.microsoft.com/office/drawing/2014/main" id="{43DE2F91-0D21-00F1-44F0-54E2F11C3BB9}"/>
              </a:ext>
            </a:extLst>
          </p:cNvPr>
          <p:cNvSpPr>
            <a:spLocks noGrp="1"/>
          </p:cNvSpPr>
          <p:nvPr>
            <p:ph idx="1"/>
          </p:nvPr>
        </p:nvSpPr>
        <p:spPr/>
        <p:txBody>
          <a:bodyPr/>
          <a:lstStyle/>
          <a:p>
            <a:r>
              <a:rPr lang="es-ES" dirty="0"/>
              <a:t>Para imprimir el valor de una variable:</a:t>
            </a:r>
          </a:p>
          <a:p>
            <a:endParaRPr lang="es-ES" dirty="0"/>
          </a:p>
          <a:p>
            <a:r>
              <a:rPr lang="es-ES" b="1" dirty="0" err="1"/>
              <a:t>raise</a:t>
            </a:r>
            <a:r>
              <a:rPr lang="es-ES" b="1" dirty="0"/>
              <a:t> </a:t>
            </a:r>
            <a:r>
              <a:rPr lang="es-ES" b="1" dirty="0" err="1"/>
              <a:t>notice</a:t>
            </a:r>
            <a:r>
              <a:rPr lang="es-ES" b="1" dirty="0"/>
              <a:t> ‘El valor de cantidad es %’, cantidad;</a:t>
            </a:r>
          </a:p>
          <a:p>
            <a:endParaRPr lang="es-ES" dirty="0"/>
          </a:p>
          <a:p>
            <a:r>
              <a:rPr lang="es-ES" dirty="0"/>
              <a:t>El </a:t>
            </a:r>
            <a:r>
              <a:rPr lang="es-ES" b="1" dirty="0"/>
              <a:t>%</a:t>
            </a:r>
            <a:r>
              <a:rPr lang="es-ES" dirty="0"/>
              <a:t> indica el punto de inserción de esa variable en el mensaje.</a:t>
            </a:r>
          </a:p>
          <a:p>
            <a:endParaRPr lang="es-ES" dirty="0"/>
          </a:p>
          <a:p>
            <a:r>
              <a:rPr lang="es-ES" dirty="0"/>
              <a:t>Tendremos que poner tantos % como distintas variables tengamos.</a:t>
            </a:r>
          </a:p>
          <a:p>
            <a:endParaRPr lang="es-ES" dirty="0"/>
          </a:p>
        </p:txBody>
      </p:sp>
      <p:sp>
        <p:nvSpPr>
          <p:cNvPr id="4" name="Marcador de número de diapositiva 3">
            <a:extLst>
              <a:ext uri="{FF2B5EF4-FFF2-40B4-BE49-F238E27FC236}">
                <a16:creationId xmlns:a16="http://schemas.microsoft.com/office/drawing/2014/main" id="{FD861FC7-B419-9169-EED8-DC1F083A6F65}"/>
              </a:ext>
            </a:extLst>
          </p:cNvPr>
          <p:cNvSpPr>
            <a:spLocks noGrp="1"/>
          </p:cNvSpPr>
          <p:nvPr>
            <p:ph type="sldNum" sz="quarter" idx="12"/>
          </p:nvPr>
        </p:nvSpPr>
        <p:spPr/>
        <p:txBody>
          <a:bodyPr/>
          <a:lstStyle/>
          <a:p>
            <a:fld id="{DDCB832E-8B33-4858-8406-8FA979AD4A47}" type="slidenum">
              <a:rPr lang="es-ES" smtClean="0"/>
              <a:t>15</a:t>
            </a:fld>
            <a:endParaRPr lang="es-ES"/>
          </a:p>
        </p:txBody>
      </p:sp>
    </p:spTree>
    <p:extLst>
      <p:ext uri="{BB962C8B-B14F-4D97-AF65-F5344CB8AC3E}">
        <p14:creationId xmlns:p14="http://schemas.microsoft.com/office/powerpoint/2010/main" val="428931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E9FE8A-FA1D-81AD-B714-050BD896BFA0}"/>
              </a:ext>
            </a:extLst>
          </p:cNvPr>
          <p:cNvSpPr>
            <a:spLocks noGrp="1"/>
          </p:cNvSpPr>
          <p:nvPr>
            <p:ph type="title"/>
          </p:nvPr>
        </p:nvSpPr>
        <p:spPr/>
        <p:txBody>
          <a:bodyPr/>
          <a:lstStyle/>
          <a:p>
            <a:r>
              <a:rPr lang="es-ES" dirty="0"/>
              <a:t>Variables</a:t>
            </a:r>
          </a:p>
        </p:txBody>
      </p:sp>
      <p:sp>
        <p:nvSpPr>
          <p:cNvPr id="3" name="Marcador de contenido 2">
            <a:extLst>
              <a:ext uri="{FF2B5EF4-FFF2-40B4-BE49-F238E27FC236}">
                <a16:creationId xmlns:a16="http://schemas.microsoft.com/office/drawing/2014/main" id="{BC3D5EDF-9806-EF80-7F80-EE6C407C56BE}"/>
              </a:ext>
            </a:extLst>
          </p:cNvPr>
          <p:cNvSpPr>
            <a:spLocks noGrp="1"/>
          </p:cNvSpPr>
          <p:nvPr>
            <p:ph idx="1"/>
          </p:nvPr>
        </p:nvSpPr>
        <p:spPr/>
        <p:txBody>
          <a:bodyPr/>
          <a:lstStyle/>
          <a:p>
            <a:pPr marL="0" indent="0">
              <a:buNone/>
            </a:pPr>
            <a:r>
              <a:rPr lang="es-ES" dirty="0"/>
              <a:t>Do $$</a:t>
            </a:r>
          </a:p>
          <a:p>
            <a:pPr marL="0" indent="0">
              <a:buNone/>
            </a:pPr>
            <a:r>
              <a:rPr lang="es-ES" dirty="0"/>
              <a:t>Declare</a:t>
            </a:r>
          </a:p>
          <a:p>
            <a:pPr marL="0" indent="0">
              <a:buNone/>
            </a:pPr>
            <a:r>
              <a:rPr lang="es-ES" dirty="0"/>
              <a:t>	entero </a:t>
            </a:r>
            <a:r>
              <a:rPr lang="es-ES" dirty="0" err="1"/>
              <a:t>integer</a:t>
            </a:r>
            <a:r>
              <a:rPr lang="es-ES" dirty="0"/>
              <a:t>:=100;</a:t>
            </a:r>
          </a:p>
          <a:p>
            <a:pPr marL="0" indent="0">
              <a:buNone/>
            </a:pPr>
            <a:r>
              <a:rPr lang="es-ES" dirty="0"/>
              <a:t>	real </a:t>
            </a:r>
            <a:r>
              <a:rPr lang="es-ES" dirty="0" err="1"/>
              <a:t>float</a:t>
            </a:r>
            <a:r>
              <a:rPr lang="es-ES" dirty="0"/>
              <a:t>:= 45.77;</a:t>
            </a:r>
          </a:p>
          <a:p>
            <a:pPr marL="0" indent="0">
              <a:buNone/>
            </a:pPr>
            <a:r>
              <a:rPr lang="es-ES" dirty="0"/>
              <a:t>	texto </a:t>
            </a:r>
            <a:r>
              <a:rPr lang="es-ES" dirty="0" err="1"/>
              <a:t>varchar</a:t>
            </a:r>
            <a:r>
              <a:rPr lang="es-ES" dirty="0"/>
              <a:t>(20):='mensaje’;</a:t>
            </a:r>
          </a:p>
          <a:p>
            <a:pPr marL="0" indent="0">
              <a:buNone/>
            </a:pPr>
            <a:r>
              <a:rPr lang="es-ES" dirty="0"/>
              <a:t>Begin</a:t>
            </a:r>
          </a:p>
          <a:p>
            <a:pPr marL="457200" lvl="1" indent="0">
              <a:buNone/>
            </a:pPr>
            <a:r>
              <a:rPr lang="es-ES" dirty="0" err="1"/>
              <a:t>raise</a:t>
            </a:r>
            <a:r>
              <a:rPr lang="es-ES" dirty="0"/>
              <a:t> </a:t>
            </a:r>
            <a:r>
              <a:rPr lang="es-ES" dirty="0" err="1"/>
              <a:t>notice</a:t>
            </a:r>
            <a:r>
              <a:rPr lang="es-ES" dirty="0"/>
              <a:t> '</a:t>
            </a:r>
            <a:r>
              <a:rPr lang="es-ES" dirty="0" err="1"/>
              <a:t>impresion</a:t>
            </a:r>
            <a:r>
              <a:rPr lang="es-ES" dirty="0"/>
              <a:t> de variables: % % %', entero, real, texto;</a:t>
            </a:r>
          </a:p>
          <a:p>
            <a:pPr marL="0" indent="0">
              <a:buNone/>
            </a:pPr>
            <a:r>
              <a:rPr lang="es-ES" dirty="0" err="1"/>
              <a:t>End</a:t>
            </a:r>
            <a:r>
              <a:rPr lang="es-ES" dirty="0"/>
              <a:t> $$;</a:t>
            </a:r>
          </a:p>
        </p:txBody>
      </p:sp>
      <p:sp>
        <p:nvSpPr>
          <p:cNvPr id="4" name="Marcador de número de diapositiva 3">
            <a:extLst>
              <a:ext uri="{FF2B5EF4-FFF2-40B4-BE49-F238E27FC236}">
                <a16:creationId xmlns:a16="http://schemas.microsoft.com/office/drawing/2014/main" id="{4F718EDF-ED95-B88D-115B-A46E9EB6EAA1}"/>
              </a:ext>
            </a:extLst>
          </p:cNvPr>
          <p:cNvSpPr>
            <a:spLocks noGrp="1"/>
          </p:cNvSpPr>
          <p:nvPr>
            <p:ph type="sldNum" sz="quarter" idx="12"/>
          </p:nvPr>
        </p:nvSpPr>
        <p:spPr/>
        <p:txBody>
          <a:bodyPr/>
          <a:lstStyle/>
          <a:p>
            <a:fld id="{DDCB832E-8B33-4858-8406-8FA979AD4A47}" type="slidenum">
              <a:rPr lang="es-ES" smtClean="0"/>
              <a:t>16</a:t>
            </a:fld>
            <a:endParaRPr lang="es-ES"/>
          </a:p>
        </p:txBody>
      </p:sp>
    </p:spTree>
    <p:extLst>
      <p:ext uri="{BB962C8B-B14F-4D97-AF65-F5344CB8AC3E}">
        <p14:creationId xmlns:p14="http://schemas.microsoft.com/office/powerpoint/2010/main" val="153178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20309D-2737-182D-D713-5F24F62CD50D}"/>
              </a:ext>
            </a:extLst>
          </p:cNvPr>
          <p:cNvSpPr>
            <a:spLocks noGrp="1"/>
          </p:cNvSpPr>
          <p:nvPr>
            <p:ph type="title"/>
          </p:nvPr>
        </p:nvSpPr>
        <p:spPr/>
        <p:txBody>
          <a:bodyPr/>
          <a:lstStyle/>
          <a:p>
            <a:r>
              <a:rPr lang="es-ES" dirty="0"/>
              <a:t>Variables</a:t>
            </a:r>
          </a:p>
        </p:txBody>
      </p:sp>
      <p:sp>
        <p:nvSpPr>
          <p:cNvPr id="3" name="Marcador de contenido 2">
            <a:extLst>
              <a:ext uri="{FF2B5EF4-FFF2-40B4-BE49-F238E27FC236}">
                <a16:creationId xmlns:a16="http://schemas.microsoft.com/office/drawing/2014/main" id="{F45B493D-1746-1EDE-DDD0-AE7141DE454A}"/>
              </a:ext>
            </a:extLst>
          </p:cNvPr>
          <p:cNvSpPr>
            <a:spLocks noGrp="1"/>
          </p:cNvSpPr>
          <p:nvPr>
            <p:ph idx="1"/>
          </p:nvPr>
        </p:nvSpPr>
        <p:spPr>
          <a:xfrm>
            <a:off x="838200" y="1825625"/>
            <a:ext cx="10515600" cy="4667250"/>
          </a:xfrm>
        </p:spPr>
        <p:txBody>
          <a:bodyPr/>
          <a:lstStyle/>
          <a:p>
            <a:r>
              <a:rPr lang="es-ES" dirty="0"/>
              <a:t>Carga de una variable con el resultado de una consulta:</a:t>
            </a:r>
          </a:p>
          <a:p>
            <a:r>
              <a:rPr lang="es-ES" dirty="0" err="1"/>
              <a:t>Select</a:t>
            </a:r>
            <a:r>
              <a:rPr lang="es-ES" dirty="0"/>
              <a:t> </a:t>
            </a:r>
            <a:r>
              <a:rPr lang="es-ES" dirty="0" err="1"/>
              <a:t>función_agregado</a:t>
            </a:r>
            <a:r>
              <a:rPr lang="es-ES" dirty="0"/>
              <a:t> </a:t>
            </a:r>
            <a:r>
              <a:rPr lang="es-ES" b="1" dirty="0" err="1"/>
              <a:t>into</a:t>
            </a:r>
            <a:r>
              <a:rPr lang="es-ES" b="1" dirty="0"/>
              <a:t> variable </a:t>
            </a:r>
            <a:r>
              <a:rPr lang="es-ES" dirty="0" err="1"/>
              <a:t>from</a:t>
            </a:r>
            <a:r>
              <a:rPr lang="es-ES" dirty="0"/>
              <a:t> tabla</a:t>
            </a:r>
          </a:p>
          <a:p>
            <a:endParaRPr lang="es-ES" dirty="0"/>
          </a:p>
          <a:p>
            <a:r>
              <a:rPr lang="es-ES" dirty="0"/>
              <a:t>Por ejemplo:</a:t>
            </a:r>
          </a:p>
          <a:p>
            <a:pPr marL="457200" lvl="1" indent="0">
              <a:buNone/>
            </a:pPr>
            <a:r>
              <a:rPr lang="es-ES" dirty="0"/>
              <a:t>Declare</a:t>
            </a:r>
          </a:p>
          <a:p>
            <a:pPr marL="914400" lvl="2" indent="0">
              <a:buNone/>
            </a:pPr>
            <a:r>
              <a:rPr lang="es-ES" dirty="0" err="1"/>
              <a:t>numClientes</a:t>
            </a:r>
            <a:r>
              <a:rPr lang="es-ES" dirty="0"/>
              <a:t> </a:t>
            </a:r>
            <a:r>
              <a:rPr lang="es-ES" dirty="0" err="1"/>
              <a:t>integer</a:t>
            </a:r>
            <a:r>
              <a:rPr lang="es-ES" dirty="0"/>
              <a:t>;</a:t>
            </a:r>
          </a:p>
          <a:p>
            <a:pPr marL="457200" lvl="1" indent="0">
              <a:buNone/>
            </a:pPr>
            <a:r>
              <a:rPr lang="es-ES" dirty="0"/>
              <a:t>Begin</a:t>
            </a:r>
          </a:p>
          <a:p>
            <a:pPr marL="914400" lvl="2" indent="0">
              <a:buNone/>
            </a:pPr>
            <a:r>
              <a:rPr lang="es-ES" dirty="0" err="1"/>
              <a:t>Select</a:t>
            </a:r>
            <a:r>
              <a:rPr lang="es-ES" dirty="0"/>
              <a:t> </a:t>
            </a:r>
            <a:r>
              <a:rPr lang="es-ES" dirty="0" err="1"/>
              <a:t>count</a:t>
            </a:r>
            <a:r>
              <a:rPr lang="es-ES" dirty="0"/>
              <a:t>(*) </a:t>
            </a:r>
            <a:r>
              <a:rPr lang="es-ES" dirty="0" err="1"/>
              <a:t>into</a:t>
            </a:r>
            <a:r>
              <a:rPr lang="es-ES" dirty="0"/>
              <a:t> </a:t>
            </a:r>
            <a:r>
              <a:rPr lang="es-ES" dirty="0" err="1"/>
              <a:t>numClientes</a:t>
            </a:r>
            <a:r>
              <a:rPr lang="es-ES" dirty="0"/>
              <a:t> </a:t>
            </a:r>
            <a:r>
              <a:rPr lang="es-ES" dirty="0" err="1"/>
              <a:t>from</a:t>
            </a:r>
            <a:r>
              <a:rPr lang="es-ES" dirty="0"/>
              <a:t> </a:t>
            </a:r>
            <a:r>
              <a:rPr lang="es-ES" dirty="0" err="1"/>
              <a:t>tbclientes</a:t>
            </a:r>
            <a:r>
              <a:rPr lang="es-ES" dirty="0"/>
              <a:t>;</a:t>
            </a:r>
          </a:p>
          <a:p>
            <a:pPr marL="914400" lvl="2" indent="0">
              <a:buNone/>
            </a:pPr>
            <a:r>
              <a:rPr lang="es-ES" dirty="0" err="1"/>
              <a:t>Raise</a:t>
            </a:r>
            <a:r>
              <a:rPr lang="es-ES" dirty="0"/>
              <a:t> </a:t>
            </a:r>
            <a:r>
              <a:rPr lang="es-ES" dirty="0" err="1"/>
              <a:t>notice</a:t>
            </a:r>
            <a:r>
              <a:rPr lang="es-ES" dirty="0"/>
              <a:t> ‘el número de clientes es: %’, </a:t>
            </a:r>
            <a:r>
              <a:rPr lang="es-ES" dirty="0" err="1"/>
              <a:t>numClientes</a:t>
            </a:r>
            <a:r>
              <a:rPr lang="es-ES" dirty="0"/>
              <a:t>;</a:t>
            </a:r>
          </a:p>
          <a:p>
            <a:pPr marL="457200" lvl="1" indent="0">
              <a:buNone/>
            </a:pPr>
            <a:r>
              <a:rPr lang="es-ES" dirty="0" err="1"/>
              <a:t>End</a:t>
            </a:r>
            <a:r>
              <a:rPr lang="es-ES" dirty="0"/>
              <a:t>;</a:t>
            </a:r>
          </a:p>
        </p:txBody>
      </p:sp>
      <p:sp>
        <p:nvSpPr>
          <p:cNvPr id="4" name="Marcador de número de diapositiva 3">
            <a:extLst>
              <a:ext uri="{FF2B5EF4-FFF2-40B4-BE49-F238E27FC236}">
                <a16:creationId xmlns:a16="http://schemas.microsoft.com/office/drawing/2014/main" id="{970D1B38-BA15-3B65-2C8A-7DA312000927}"/>
              </a:ext>
            </a:extLst>
          </p:cNvPr>
          <p:cNvSpPr>
            <a:spLocks noGrp="1"/>
          </p:cNvSpPr>
          <p:nvPr>
            <p:ph type="sldNum" sz="quarter" idx="12"/>
          </p:nvPr>
        </p:nvSpPr>
        <p:spPr/>
        <p:txBody>
          <a:bodyPr/>
          <a:lstStyle/>
          <a:p>
            <a:fld id="{DDCB832E-8B33-4858-8406-8FA979AD4A47}" type="slidenum">
              <a:rPr lang="es-ES" smtClean="0"/>
              <a:t>17</a:t>
            </a:fld>
            <a:endParaRPr lang="es-ES"/>
          </a:p>
        </p:txBody>
      </p:sp>
    </p:spTree>
    <p:extLst>
      <p:ext uri="{BB962C8B-B14F-4D97-AF65-F5344CB8AC3E}">
        <p14:creationId xmlns:p14="http://schemas.microsoft.com/office/powerpoint/2010/main" val="2955949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F6501A-2378-FDD7-FC7F-AABE82C768CE}"/>
              </a:ext>
            </a:extLst>
          </p:cNvPr>
          <p:cNvSpPr>
            <a:spLocks noGrp="1"/>
          </p:cNvSpPr>
          <p:nvPr>
            <p:ph type="title"/>
          </p:nvPr>
        </p:nvSpPr>
        <p:spPr/>
        <p:txBody>
          <a:bodyPr/>
          <a:lstStyle/>
          <a:p>
            <a:r>
              <a:rPr lang="es-ES" dirty="0"/>
              <a:t>Variables</a:t>
            </a:r>
          </a:p>
        </p:txBody>
      </p:sp>
      <p:sp>
        <p:nvSpPr>
          <p:cNvPr id="3" name="Marcador de contenido 2">
            <a:extLst>
              <a:ext uri="{FF2B5EF4-FFF2-40B4-BE49-F238E27FC236}">
                <a16:creationId xmlns:a16="http://schemas.microsoft.com/office/drawing/2014/main" id="{4CB36DAC-7CF0-D656-04F9-3E5B406DB0B8}"/>
              </a:ext>
            </a:extLst>
          </p:cNvPr>
          <p:cNvSpPr>
            <a:spLocks noGrp="1"/>
          </p:cNvSpPr>
          <p:nvPr>
            <p:ph idx="1"/>
          </p:nvPr>
        </p:nvSpPr>
        <p:spPr/>
        <p:txBody>
          <a:bodyPr/>
          <a:lstStyle/>
          <a:p>
            <a:r>
              <a:rPr lang="es-ES" dirty="0"/>
              <a:t>Se pueden asignar alias a variables.</a:t>
            </a:r>
          </a:p>
          <a:p>
            <a:r>
              <a:rPr lang="es-ES" dirty="0"/>
              <a:t>Declare</a:t>
            </a:r>
          </a:p>
          <a:p>
            <a:pPr lvl="1"/>
            <a:r>
              <a:rPr lang="es-ES" dirty="0" err="1"/>
              <a:t>newName</a:t>
            </a:r>
            <a:r>
              <a:rPr lang="es-ES" dirty="0"/>
              <a:t> ALIAS FOR </a:t>
            </a:r>
            <a:r>
              <a:rPr lang="es-ES" dirty="0" err="1"/>
              <a:t>oldname</a:t>
            </a:r>
            <a:r>
              <a:rPr lang="es-ES" dirty="0"/>
              <a:t>;</a:t>
            </a:r>
          </a:p>
          <a:p>
            <a:r>
              <a:rPr lang="es-ES" dirty="0"/>
              <a:t> </a:t>
            </a:r>
          </a:p>
          <a:p>
            <a:r>
              <a:rPr lang="es-ES" dirty="0"/>
              <a:t>En SQL era aconsejable cuando definíamos campos calculados o realizamos consultas con varias tablas (ayudan a simplificar las sentencias SQL).</a:t>
            </a:r>
          </a:p>
        </p:txBody>
      </p:sp>
      <p:sp>
        <p:nvSpPr>
          <p:cNvPr id="4" name="Marcador de número de diapositiva 3">
            <a:extLst>
              <a:ext uri="{FF2B5EF4-FFF2-40B4-BE49-F238E27FC236}">
                <a16:creationId xmlns:a16="http://schemas.microsoft.com/office/drawing/2014/main" id="{70B06752-43C4-3940-56CA-88D1CDEA36F1}"/>
              </a:ext>
            </a:extLst>
          </p:cNvPr>
          <p:cNvSpPr>
            <a:spLocks noGrp="1"/>
          </p:cNvSpPr>
          <p:nvPr>
            <p:ph type="sldNum" sz="quarter" idx="12"/>
          </p:nvPr>
        </p:nvSpPr>
        <p:spPr/>
        <p:txBody>
          <a:bodyPr/>
          <a:lstStyle/>
          <a:p>
            <a:fld id="{DDCB832E-8B33-4858-8406-8FA979AD4A47}" type="slidenum">
              <a:rPr lang="es-ES" smtClean="0"/>
              <a:t>18</a:t>
            </a:fld>
            <a:endParaRPr lang="es-ES"/>
          </a:p>
        </p:txBody>
      </p:sp>
    </p:spTree>
    <p:extLst>
      <p:ext uri="{BB962C8B-B14F-4D97-AF65-F5344CB8AC3E}">
        <p14:creationId xmlns:p14="http://schemas.microsoft.com/office/powerpoint/2010/main" val="3720129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EC8A2-D600-6AEF-96F3-EF48865FC35D}"/>
              </a:ext>
            </a:extLst>
          </p:cNvPr>
          <p:cNvSpPr>
            <a:spLocks noGrp="1"/>
          </p:cNvSpPr>
          <p:nvPr>
            <p:ph type="title"/>
          </p:nvPr>
        </p:nvSpPr>
        <p:spPr/>
        <p:txBody>
          <a:bodyPr/>
          <a:lstStyle/>
          <a:p>
            <a:r>
              <a:rPr lang="es-ES" dirty="0"/>
              <a:t>Variables</a:t>
            </a:r>
          </a:p>
        </p:txBody>
      </p:sp>
      <p:sp>
        <p:nvSpPr>
          <p:cNvPr id="3" name="Marcador de contenido 2">
            <a:extLst>
              <a:ext uri="{FF2B5EF4-FFF2-40B4-BE49-F238E27FC236}">
                <a16:creationId xmlns:a16="http://schemas.microsoft.com/office/drawing/2014/main" id="{9DC09E19-8C07-6652-6F68-5C091C505045}"/>
              </a:ext>
            </a:extLst>
          </p:cNvPr>
          <p:cNvSpPr>
            <a:spLocks noGrp="1"/>
          </p:cNvSpPr>
          <p:nvPr>
            <p:ph idx="1"/>
          </p:nvPr>
        </p:nvSpPr>
        <p:spPr/>
        <p:txBody>
          <a:bodyPr/>
          <a:lstStyle/>
          <a:p>
            <a:r>
              <a:rPr lang="es-ES" dirty="0"/>
              <a:t>Se pueden definir tipos de variables que sean del mismo tipo que una columna de una tabla o de una tabla completa (con todos los campos).</a:t>
            </a:r>
          </a:p>
          <a:p>
            <a:endParaRPr lang="es-ES" dirty="0"/>
          </a:p>
          <a:p>
            <a:r>
              <a:rPr lang="es-ES" dirty="0"/>
              <a:t>%</a:t>
            </a:r>
            <a:r>
              <a:rPr lang="es-ES" b="1" dirty="0"/>
              <a:t>TYPE</a:t>
            </a:r>
          </a:p>
          <a:p>
            <a:pPr lvl="1"/>
            <a:r>
              <a:rPr lang="es-ES" dirty="0"/>
              <a:t>Proporciona el tipo de datos de una tabla o de una columna de la tabla.</a:t>
            </a:r>
          </a:p>
          <a:p>
            <a:pPr lvl="1"/>
            <a:endParaRPr lang="es-ES" dirty="0"/>
          </a:p>
          <a:p>
            <a:r>
              <a:rPr lang="es-ES" dirty="0"/>
              <a:t>%</a:t>
            </a:r>
            <a:r>
              <a:rPr lang="es-ES" b="1" dirty="0"/>
              <a:t>ROWTYPE</a:t>
            </a:r>
          </a:p>
          <a:p>
            <a:pPr lvl="1"/>
            <a:r>
              <a:rPr lang="es-ES" dirty="0"/>
              <a:t>Define una variable con una fila de la tabla.</a:t>
            </a:r>
          </a:p>
        </p:txBody>
      </p:sp>
      <p:sp>
        <p:nvSpPr>
          <p:cNvPr id="4" name="Marcador de número de diapositiva 3">
            <a:extLst>
              <a:ext uri="{FF2B5EF4-FFF2-40B4-BE49-F238E27FC236}">
                <a16:creationId xmlns:a16="http://schemas.microsoft.com/office/drawing/2014/main" id="{E745B347-2202-9A36-39F2-F53E5779998E}"/>
              </a:ext>
            </a:extLst>
          </p:cNvPr>
          <p:cNvSpPr>
            <a:spLocks noGrp="1"/>
          </p:cNvSpPr>
          <p:nvPr>
            <p:ph type="sldNum" sz="quarter" idx="12"/>
          </p:nvPr>
        </p:nvSpPr>
        <p:spPr/>
        <p:txBody>
          <a:bodyPr/>
          <a:lstStyle/>
          <a:p>
            <a:fld id="{DDCB832E-8B33-4858-8406-8FA979AD4A47}" type="slidenum">
              <a:rPr lang="es-ES" smtClean="0"/>
              <a:t>19</a:t>
            </a:fld>
            <a:endParaRPr lang="es-ES"/>
          </a:p>
        </p:txBody>
      </p:sp>
    </p:spTree>
    <p:extLst>
      <p:ext uri="{BB962C8B-B14F-4D97-AF65-F5344CB8AC3E}">
        <p14:creationId xmlns:p14="http://schemas.microsoft.com/office/powerpoint/2010/main" val="170232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AFA6E7-7D3D-9E7C-910F-E71BAEFE6080}"/>
              </a:ext>
            </a:extLst>
          </p:cNvPr>
          <p:cNvSpPr>
            <a:spLocks noGrp="1"/>
          </p:cNvSpPr>
          <p:nvPr>
            <p:ph type="title"/>
          </p:nvPr>
        </p:nvSpPr>
        <p:spPr/>
        <p:txBody>
          <a:bodyPr/>
          <a:lstStyle/>
          <a:p>
            <a:r>
              <a:rPr lang="es-ES" dirty="0"/>
              <a:t>Contenidos</a:t>
            </a:r>
          </a:p>
        </p:txBody>
      </p:sp>
      <p:sp>
        <p:nvSpPr>
          <p:cNvPr id="3" name="Marcador de contenido 2">
            <a:extLst>
              <a:ext uri="{FF2B5EF4-FFF2-40B4-BE49-F238E27FC236}">
                <a16:creationId xmlns:a16="http://schemas.microsoft.com/office/drawing/2014/main" id="{F65410E6-0AFB-E39C-862E-E3917FE03799}"/>
              </a:ext>
            </a:extLst>
          </p:cNvPr>
          <p:cNvSpPr>
            <a:spLocks noGrp="1"/>
          </p:cNvSpPr>
          <p:nvPr>
            <p:ph idx="1"/>
          </p:nvPr>
        </p:nvSpPr>
        <p:spPr/>
        <p:txBody>
          <a:bodyPr/>
          <a:lstStyle/>
          <a:p>
            <a:r>
              <a:rPr lang="es-ES" dirty="0"/>
              <a:t>Comentarios</a:t>
            </a:r>
          </a:p>
          <a:p>
            <a:r>
              <a:rPr lang="es-ES" dirty="0"/>
              <a:t>Estructura</a:t>
            </a:r>
          </a:p>
          <a:p>
            <a:r>
              <a:rPr lang="es-ES" dirty="0"/>
              <a:t>Sentencias</a:t>
            </a:r>
          </a:p>
          <a:p>
            <a:r>
              <a:rPr lang="es-ES" dirty="0"/>
              <a:t>Variables</a:t>
            </a:r>
          </a:p>
          <a:p>
            <a:r>
              <a:rPr lang="es-ES" dirty="0"/>
              <a:t>Control de flujo</a:t>
            </a:r>
          </a:p>
          <a:p>
            <a:r>
              <a:rPr lang="es-ES" dirty="0"/>
              <a:t>Retornar valores</a:t>
            </a:r>
          </a:p>
          <a:p>
            <a:r>
              <a:rPr lang="es-ES" dirty="0"/>
              <a:t>Mensajes</a:t>
            </a:r>
          </a:p>
        </p:txBody>
      </p:sp>
      <p:sp>
        <p:nvSpPr>
          <p:cNvPr id="4" name="Marcador de número de diapositiva 3">
            <a:extLst>
              <a:ext uri="{FF2B5EF4-FFF2-40B4-BE49-F238E27FC236}">
                <a16:creationId xmlns:a16="http://schemas.microsoft.com/office/drawing/2014/main" id="{E19D5AF4-31CB-F45D-2CDD-38D72BA38523}"/>
              </a:ext>
            </a:extLst>
          </p:cNvPr>
          <p:cNvSpPr>
            <a:spLocks noGrp="1"/>
          </p:cNvSpPr>
          <p:nvPr>
            <p:ph type="sldNum" sz="quarter" idx="12"/>
          </p:nvPr>
        </p:nvSpPr>
        <p:spPr/>
        <p:txBody>
          <a:bodyPr/>
          <a:lstStyle/>
          <a:p>
            <a:fld id="{DDCB832E-8B33-4858-8406-8FA979AD4A47}" type="slidenum">
              <a:rPr lang="es-ES" smtClean="0"/>
              <a:t>2</a:t>
            </a:fld>
            <a:endParaRPr lang="es-ES"/>
          </a:p>
        </p:txBody>
      </p:sp>
    </p:spTree>
    <p:extLst>
      <p:ext uri="{BB962C8B-B14F-4D97-AF65-F5344CB8AC3E}">
        <p14:creationId xmlns:p14="http://schemas.microsoft.com/office/powerpoint/2010/main" val="469078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1865F-8574-2457-D39D-82DE991AFE51}"/>
              </a:ext>
            </a:extLst>
          </p:cNvPr>
          <p:cNvSpPr>
            <a:spLocks noGrp="1"/>
          </p:cNvSpPr>
          <p:nvPr>
            <p:ph type="title"/>
          </p:nvPr>
        </p:nvSpPr>
        <p:spPr/>
        <p:txBody>
          <a:bodyPr/>
          <a:lstStyle/>
          <a:p>
            <a:r>
              <a:rPr lang="es-ES" dirty="0"/>
              <a:t>Variables</a:t>
            </a:r>
          </a:p>
        </p:txBody>
      </p:sp>
      <p:sp>
        <p:nvSpPr>
          <p:cNvPr id="3" name="Marcador de contenido 2">
            <a:extLst>
              <a:ext uri="{FF2B5EF4-FFF2-40B4-BE49-F238E27FC236}">
                <a16:creationId xmlns:a16="http://schemas.microsoft.com/office/drawing/2014/main" id="{DE770265-B36A-EC0C-E0ED-E9CE3D638D4E}"/>
              </a:ext>
            </a:extLst>
          </p:cNvPr>
          <p:cNvSpPr>
            <a:spLocks noGrp="1"/>
          </p:cNvSpPr>
          <p:nvPr>
            <p:ph idx="1"/>
          </p:nvPr>
        </p:nvSpPr>
        <p:spPr/>
        <p:txBody>
          <a:bodyPr/>
          <a:lstStyle/>
          <a:p>
            <a:r>
              <a:rPr lang="es-ES" dirty="0"/>
              <a:t>%</a:t>
            </a:r>
            <a:r>
              <a:rPr lang="es-ES" b="1" dirty="0" err="1"/>
              <a:t>type</a:t>
            </a:r>
            <a:endParaRPr lang="es-ES" b="1" dirty="0"/>
          </a:p>
          <a:p>
            <a:r>
              <a:rPr lang="es-ES" dirty="0"/>
              <a:t>Es muy cómodo para definir una variable del tipo de una columna.</a:t>
            </a:r>
          </a:p>
          <a:p>
            <a:endParaRPr lang="es-ES" dirty="0"/>
          </a:p>
          <a:p>
            <a:r>
              <a:rPr lang="es-ES" dirty="0"/>
              <a:t>Si cambia el tipo de la columna no tenemos que tocar el script siempre y cuando las operaciones realizadas con esa variable sean compatibles con el nuevo tipo de la columna.</a:t>
            </a:r>
          </a:p>
          <a:p>
            <a:endParaRPr lang="es-ES" dirty="0"/>
          </a:p>
          <a:p>
            <a:r>
              <a:rPr lang="es-ES" dirty="0"/>
              <a:t>Declare</a:t>
            </a:r>
          </a:p>
          <a:p>
            <a:pPr lvl="1"/>
            <a:r>
              <a:rPr lang="es-ES" dirty="0" err="1"/>
              <a:t>Nombre_var</a:t>
            </a:r>
            <a:r>
              <a:rPr lang="es-ES" dirty="0"/>
              <a:t> </a:t>
            </a:r>
            <a:r>
              <a:rPr lang="es-ES" dirty="0" err="1"/>
              <a:t>nombre_tabla.nombre_col%</a:t>
            </a:r>
            <a:r>
              <a:rPr lang="es-ES" b="1" dirty="0" err="1"/>
              <a:t>type</a:t>
            </a:r>
            <a:r>
              <a:rPr lang="es-ES" dirty="0"/>
              <a:t>;</a:t>
            </a:r>
          </a:p>
        </p:txBody>
      </p:sp>
      <p:sp>
        <p:nvSpPr>
          <p:cNvPr id="4" name="Marcador de número de diapositiva 3">
            <a:extLst>
              <a:ext uri="{FF2B5EF4-FFF2-40B4-BE49-F238E27FC236}">
                <a16:creationId xmlns:a16="http://schemas.microsoft.com/office/drawing/2014/main" id="{297FA2C9-A443-39F5-F8DD-D5102BF54B4F}"/>
              </a:ext>
            </a:extLst>
          </p:cNvPr>
          <p:cNvSpPr>
            <a:spLocks noGrp="1"/>
          </p:cNvSpPr>
          <p:nvPr>
            <p:ph type="sldNum" sz="quarter" idx="12"/>
          </p:nvPr>
        </p:nvSpPr>
        <p:spPr/>
        <p:txBody>
          <a:bodyPr/>
          <a:lstStyle/>
          <a:p>
            <a:fld id="{DDCB832E-8B33-4858-8406-8FA979AD4A47}" type="slidenum">
              <a:rPr lang="es-ES" smtClean="0"/>
              <a:t>20</a:t>
            </a:fld>
            <a:endParaRPr lang="es-ES"/>
          </a:p>
        </p:txBody>
      </p:sp>
    </p:spTree>
    <p:extLst>
      <p:ext uri="{BB962C8B-B14F-4D97-AF65-F5344CB8AC3E}">
        <p14:creationId xmlns:p14="http://schemas.microsoft.com/office/powerpoint/2010/main" val="3157364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72B19-6B3B-E280-380C-C7EA5F6CDE20}"/>
              </a:ext>
            </a:extLst>
          </p:cNvPr>
          <p:cNvSpPr>
            <a:spLocks noGrp="1"/>
          </p:cNvSpPr>
          <p:nvPr>
            <p:ph type="title"/>
          </p:nvPr>
        </p:nvSpPr>
        <p:spPr>
          <a:xfrm>
            <a:off x="838200" y="365126"/>
            <a:ext cx="10515600" cy="812322"/>
          </a:xfrm>
        </p:spPr>
        <p:txBody>
          <a:bodyPr/>
          <a:lstStyle/>
          <a:p>
            <a:r>
              <a:rPr lang="es-ES" dirty="0"/>
              <a:t>Variables</a:t>
            </a:r>
          </a:p>
        </p:txBody>
      </p:sp>
      <p:sp>
        <p:nvSpPr>
          <p:cNvPr id="3" name="Marcador de contenido 2">
            <a:extLst>
              <a:ext uri="{FF2B5EF4-FFF2-40B4-BE49-F238E27FC236}">
                <a16:creationId xmlns:a16="http://schemas.microsoft.com/office/drawing/2014/main" id="{165D20D0-534A-F2D1-3165-2CA8751C0276}"/>
              </a:ext>
            </a:extLst>
          </p:cNvPr>
          <p:cNvSpPr>
            <a:spLocks noGrp="1"/>
          </p:cNvSpPr>
          <p:nvPr>
            <p:ph idx="1"/>
          </p:nvPr>
        </p:nvSpPr>
        <p:spPr>
          <a:xfrm>
            <a:off x="838200" y="1177448"/>
            <a:ext cx="10515600" cy="5315425"/>
          </a:xfrm>
        </p:spPr>
        <p:txBody>
          <a:bodyPr/>
          <a:lstStyle/>
          <a:p>
            <a:r>
              <a:rPr lang="es-ES" dirty="0"/>
              <a:t>%</a:t>
            </a:r>
            <a:r>
              <a:rPr lang="es-ES" b="1" dirty="0" err="1"/>
              <a:t>rowtype</a:t>
            </a:r>
            <a:endParaRPr lang="es-ES" b="1" dirty="0"/>
          </a:p>
          <a:p>
            <a:r>
              <a:rPr lang="es-ES" dirty="0"/>
              <a:t>Para capturar un registro completo / fila de una tabla:</a:t>
            </a:r>
          </a:p>
          <a:p>
            <a:pPr lvl="1"/>
            <a:r>
              <a:rPr lang="es-ES" dirty="0"/>
              <a:t>Declare</a:t>
            </a:r>
          </a:p>
          <a:p>
            <a:pPr lvl="2"/>
            <a:r>
              <a:rPr lang="es-ES" dirty="0" err="1"/>
              <a:t>Nombre_var</a:t>
            </a:r>
            <a:r>
              <a:rPr lang="es-ES" dirty="0"/>
              <a:t> </a:t>
            </a:r>
            <a:r>
              <a:rPr lang="es-ES" dirty="0" err="1"/>
              <a:t>nombre_tabla%</a:t>
            </a:r>
            <a:r>
              <a:rPr lang="es-ES" b="1" dirty="0" err="1"/>
              <a:t>rowtype</a:t>
            </a:r>
            <a:r>
              <a:rPr lang="es-ES" dirty="0"/>
              <a:t>;</a:t>
            </a:r>
          </a:p>
          <a:p>
            <a:pPr lvl="1"/>
            <a:r>
              <a:rPr lang="es-ES" dirty="0"/>
              <a:t>Begin</a:t>
            </a:r>
          </a:p>
          <a:p>
            <a:pPr lvl="2"/>
            <a:r>
              <a:rPr lang="es-ES" dirty="0" err="1"/>
              <a:t>Select</a:t>
            </a:r>
            <a:r>
              <a:rPr lang="es-ES" dirty="0"/>
              <a:t> * </a:t>
            </a:r>
            <a:r>
              <a:rPr lang="es-ES" dirty="0" err="1"/>
              <a:t>into</a:t>
            </a:r>
            <a:r>
              <a:rPr lang="es-ES" dirty="0"/>
              <a:t> </a:t>
            </a:r>
            <a:r>
              <a:rPr lang="es-ES" dirty="0" err="1"/>
              <a:t>nombre_var</a:t>
            </a:r>
            <a:r>
              <a:rPr lang="es-ES" dirty="0"/>
              <a:t> </a:t>
            </a:r>
            <a:r>
              <a:rPr lang="es-ES" dirty="0" err="1"/>
              <a:t>from</a:t>
            </a:r>
            <a:r>
              <a:rPr lang="es-ES" dirty="0"/>
              <a:t> </a:t>
            </a:r>
            <a:r>
              <a:rPr lang="es-ES" dirty="0" err="1"/>
              <a:t>nombre_tabla</a:t>
            </a:r>
            <a:r>
              <a:rPr lang="es-ES" dirty="0"/>
              <a:t> </a:t>
            </a:r>
            <a:r>
              <a:rPr lang="es-ES" dirty="0" err="1"/>
              <a:t>where</a:t>
            </a:r>
            <a:r>
              <a:rPr lang="es-ES" dirty="0"/>
              <a:t> </a:t>
            </a:r>
            <a:r>
              <a:rPr lang="es-ES" dirty="0" err="1"/>
              <a:t>cond</a:t>
            </a:r>
            <a:endParaRPr lang="es-ES" dirty="0"/>
          </a:p>
          <a:p>
            <a:pPr lvl="1"/>
            <a:r>
              <a:rPr lang="es-ES" dirty="0" err="1"/>
              <a:t>End</a:t>
            </a:r>
            <a:endParaRPr lang="es-ES" dirty="0"/>
          </a:p>
          <a:p>
            <a:endParaRPr lang="es-ES" dirty="0"/>
          </a:p>
          <a:p>
            <a:r>
              <a:rPr lang="es-ES" dirty="0"/>
              <a:t>Si no ponemos condición coge el primero de la tabla.</a:t>
            </a:r>
          </a:p>
          <a:p>
            <a:r>
              <a:rPr lang="es-ES" dirty="0"/>
              <a:t>La variable se puede imprimir entera, muestra la fila entre paréntesis.</a:t>
            </a:r>
          </a:p>
          <a:p>
            <a:r>
              <a:rPr lang="es-ES" dirty="0"/>
              <a:t>O podemos acceder a los campos con el punto: </a:t>
            </a:r>
            <a:r>
              <a:rPr lang="es-ES" dirty="0" err="1"/>
              <a:t>nombre_var</a:t>
            </a:r>
            <a:r>
              <a:rPr lang="es-ES" b="1" dirty="0" err="1">
                <a:solidFill>
                  <a:srgbClr val="FF0000"/>
                </a:solidFill>
              </a:rPr>
              <a:t>.</a:t>
            </a:r>
            <a:r>
              <a:rPr lang="es-ES" dirty="0" err="1"/>
              <a:t>nombre_col</a:t>
            </a:r>
            <a:endParaRPr lang="es-ES" dirty="0"/>
          </a:p>
          <a:p>
            <a:pPr marL="457200" lvl="1" indent="0">
              <a:buNone/>
            </a:pPr>
            <a:endParaRPr lang="es-ES" dirty="0"/>
          </a:p>
        </p:txBody>
      </p:sp>
      <p:sp>
        <p:nvSpPr>
          <p:cNvPr id="4" name="Marcador de número de diapositiva 3">
            <a:extLst>
              <a:ext uri="{FF2B5EF4-FFF2-40B4-BE49-F238E27FC236}">
                <a16:creationId xmlns:a16="http://schemas.microsoft.com/office/drawing/2014/main" id="{E26A694F-97FB-E24C-1FD2-B2F98C479E7A}"/>
              </a:ext>
            </a:extLst>
          </p:cNvPr>
          <p:cNvSpPr>
            <a:spLocks noGrp="1"/>
          </p:cNvSpPr>
          <p:nvPr>
            <p:ph type="sldNum" sz="quarter" idx="12"/>
          </p:nvPr>
        </p:nvSpPr>
        <p:spPr/>
        <p:txBody>
          <a:bodyPr/>
          <a:lstStyle/>
          <a:p>
            <a:fld id="{DDCB832E-8B33-4858-8406-8FA979AD4A47}" type="slidenum">
              <a:rPr lang="es-ES" smtClean="0"/>
              <a:t>21</a:t>
            </a:fld>
            <a:endParaRPr lang="es-ES"/>
          </a:p>
        </p:txBody>
      </p:sp>
    </p:spTree>
    <p:extLst>
      <p:ext uri="{BB962C8B-B14F-4D97-AF65-F5344CB8AC3E}">
        <p14:creationId xmlns:p14="http://schemas.microsoft.com/office/powerpoint/2010/main" val="832372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F24834-C39C-544E-1F75-B73D79E0C834}"/>
              </a:ext>
            </a:extLst>
          </p:cNvPr>
          <p:cNvSpPr>
            <a:spLocks noGrp="1"/>
          </p:cNvSpPr>
          <p:nvPr>
            <p:ph type="title"/>
          </p:nvPr>
        </p:nvSpPr>
        <p:spPr>
          <a:xfrm>
            <a:off x="838200" y="365125"/>
            <a:ext cx="10515600" cy="749691"/>
          </a:xfrm>
        </p:spPr>
        <p:txBody>
          <a:bodyPr/>
          <a:lstStyle/>
          <a:p>
            <a:r>
              <a:rPr lang="es-ES" dirty="0"/>
              <a:t>Variables</a:t>
            </a:r>
          </a:p>
        </p:txBody>
      </p:sp>
      <p:sp>
        <p:nvSpPr>
          <p:cNvPr id="3" name="Marcador de contenido 2">
            <a:extLst>
              <a:ext uri="{FF2B5EF4-FFF2-40B4-BE49-F238E27FC236}">
                <a16:creationId xmlns:a16="http://schemas.microsoft.com/office/drawing/2014/main" id="{8B544935-72FC-B242-0941-A5260B1BBE6A}"/>
              </a:ext>
            </a:extLst>
          </p:cNvPr>
          <p:cNvSpPr>
            <a:spLocks noGrp="1"/>
          </p:cNvSpPr>
          <p:nvPr>
            <p:ph idx="1"/>
          </p:nvPr>
        </p:nvSpPr>
        <p:spPr>
          <a:xfrm>
            <a:off x="838200" y="1365337"/>
            <a:ext cx="10515600" cy="5127538"/>
          </a:xfrm>
        </p:spPr>
        <p:txBody>
          <a:bodyPr>
            <a:normAutofit fontScale="92500" lnSpcReduction="20000"/>
          </a:bodyPr>
          <a:lstStyle/>
          <a:p>
            <a:r>
              <a:rPr lang="es-ES" dirty="0"/>
              <a:t>Tipo </a:t>
            </a:r>
            <a:r>
              <a:rPr lang="es-ES" b="1" dirty="0" err="1"/>
              <a:t>Record</a:t>
            </a:r>
            <a:endParaRPr lang="es-ES" b="1" dirty="0"/>
          </a:p>
          <a:p>
            <a:endParaRPr lang="es-ES" dirty="0"/>
          </a:p>
          <a:p>
            <a:r>
              <a:rPr lang="es-ES" dirty="0"/>
              <a:t>Similar al </a:t>
            </a:r>
            <a:r>
              <a:rPr lang="es-ES" dirty="0" err="1"/>
              <a:t>rowtype</a:t>
            </a:r>
            <a:r>
              <a:rPr lang="es-ES" dirty="0"/>
              <a:t>, pero no tiene una estructura predefinida como ocurre </a:t>
            </a:r>
            <a:r>
              <a:rPr lang="es-ES" dirty="0" err="1"/>
              <a:t>rowtype</a:t>
            </a:r>
            <a:r>
              <a:rPr lang="es-ES" dirty="0"/>
              <a:t> que lo asociamos a una tabla concreta.</a:t>
            </a:r>
          </a:p>
          <a:p>
            <a:endParaRPr lang="es-ES" dirty="0"/>
          </a:p>
          <a:p>
            <a:r>
              <a:rPr lang="es-ES" dirty="0"/>
              <a:t>Tomará la estructura del registro a partir de la consulta ejecutada.</a:t>
            </a:r>
          </a:p>
          <a:p>
            <a:endParaRPr lang="es-ES" dirty="0"/>
          </a:p>
          <a:p>
            <a:r>
              <a:rPr lang="es-ES" dirty="0"/>
              <a:t>Se puede asignar primero un registro de la tabla 1 y después otro de la tabla2. La estructura del </a:t>
            </a:r>
            <a:r>
              <a:rPr lang="es-ES" dirty="0" err="1"/>
              <a:t>record</a:t>
            </a:r>
            <a:r>
              <a:rPr lang="es-ES" dirty="0"/>
              <a:t> irá cambiando según se ejecuta una consulta u otra.</a:t>
            </a:r>
          </a:p>
          <a:p>
            <a:endParaRPr lang="es-ES" dirty="0"/>
          </a:p>
          <a:p>
            <a:r>
              <a:rPr lang="es-ES" dirty="0"/>
              <a:t>Declare</a:t>
            </a:r>
          </a:p>
          <a:p>
            <a:pPr lvl="1"/>
            <a:r>
              <a:rPr lang="es-ES" dirty="0"/>
              <a:t>Registro </a:t>
            </a:r>
            <a:r>
              <a:rPr lang="es-ES" b="1" dirty="0" err="1"/>
              <a:t>record</a:t>
            </a:r>
            <a:r>
              <a:rPr lang="es-ES" dirty="0"/>
              <a:t>;</a:t>
            </a:r>
          </a:p>
          <a:p>
            <a:pPr lvl="1"/>
            <a:endParaRPr lang="es-ES" dirty="0"/>
          </a:p>
        </p:txBody>
      </p:sp>
      <p:sp>
        <p:nvSpPr>
          <p:cNvPr id="4" name="Marcador de número de diapositiva 3">
            <a:extLst>
              <a:ext uri="{FF2B5EF4-FFF2-40B4-BE49-F238E27FC236}">
                <a16:creationId xmlns:a16="http://schemas.microsoft.com/office/drawing/2014/main" id="{1C600EA7-3065-282F-8C67-8B0D2FFD599F}"/>
              </a:ext>
            </a:extLst>
          </p:cNvPr>
          <p:cNvSpPr>
            <a:spLocks noGrp="1"/>
          </p:cNvSpPr>
          <p:nvPr>
            <p:ph type="sldNum" sz="quarter" idx="12"/>
          </p:nvPr>
        </p:nvSpPr>
        <p:spPr/>
        <p:txBody>
          <a:bodyPr/>
          <a:lstStyle/>
          <a:p>
            <a:fld id="{DDCB832E-8B33-4858-8406-8FA979AD4A47}" type="slidenum">
              <a:rPr lang="es-ES" smtClean="0"/>
              <a:t>22</a:t>
            </a:fld>
            <a:endParaRPr lang="es-ES"/>
          </a:p>
        </p:txBody>
      </p:sp>
    </p:spTree>
    <p:extLst>
      <p:ext uri="{BB962C8B-B14F-4D97-AF65-F5344CB8AC3E}">
        <p14:creationId xmlns:p14="http://schemas.microsoft.com/office/powerpoint/2010/main" val="1208684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42625DDF-A327-42EE-BEBF-77205A3BA7AF}"/>
              </a:ext>
            </a:extLst>
          </p:cNvPr>
          <p:cNvSpPr>
            <a:spLocks noGrp="1"/>
          </p:cNvSpPr>
          <p:nvPr>
            <p:ph type="title"/>
          </p:nvPr>
        </p:nvSpPr>
        <p:spPr/>
        <p:txBody>
          <a:bodyPr/>
          <a:lstStyle/>
          <a:p>
            <a:pPr eaLnBrk="1" hangingPunct="1"/>
            <a:r>
              <a:rPr lang="es-ES" altLang="es-ES" dirty="0"/>
              <a:t>Control de Flujo</a:t>
            </a:r>
          </a:p>
        </p:txBody>
      </p:sp>
      <p:sp>
        <p:nvSpPr>
          <p:cNvPr id="97283" name="2 Marcador de contenido">
            <a:extLst>
              <a:ext uri="{FF2B5EF4-FFF2-40B4-BE49-F238E27FC236}">
                <a16:creationId xmlns:a16="http://schemas.microsoft.com/office/drawing/2014/main" id="{D7F07161-0113-4F1B-851E-6152513DD515}"/>
              </a:ext>
            </a:extLst>
          </p:cNvPr>
          <p:cNvSpPr>
            <a:spLocks noGrp="1"/>
          </p:cNvSpPr>
          <p:nvPr>
            <p:ph idx="1"/>
          </p:nvPr>
        </p:nvSpPr>
        <p:spPr/>
        <p:txBody>
          <a:bodyPr rtlCol="0">
            <a:normAutofit/>
          </a:bodyPr>
          <a:lstStyle/>
          <a:p>
            <a:pPr>
              <a:defRPr/>
            </a:pPr>
            <a:r>
              <a:rPr lang="es-ES" u="sng"/>
              <a:t>Condicionales</a:t>
            </a:r>
            <a:r>
              <a:rPr lang="es-ES"/>
              <a:t>:</a:t>
            </a:r>
          </a:p>
          <a:p>
            <a:pPr lvl="1">
              <a:defRPr/>
            </a:pPr>
            <a:r>
              <a:rPr lang="es-ES" b="1"/>
              <a:t>If</a:t>
            </a:r>
            <a:r>
              <a:rPr lang="es-ES"/>
              <a:t>: Permite anidamientos, else, etc.</a:t>
            </a:r>
          </a:p>
          <a:p>
            <a:pPr lvl="1">
              <a:defRPr/>
            </a:pPr>
            <a:r>
              <a:rPr lang="es-ES" b="1"/>
              <a:t>Case</a:t>
            </a:r>
            <a:r>
              <a:rPr lang="es-ES"/>
              <a:t>: Evaluación múltiple. Mas cómodo de leer y mejora el rendimiento.</a:t>
            </a:r>
          </a:p>
          <a:p>
            <a:pPr lvl="1">
              <a:defRPr/>
            </a:pPr>
            <a:endParaRPr lang="es-ES"/>
          </a:p>
          <a:p>
            <a:pPr>
              <a:defRPr/>
            </a:pPr>
            <a:r>
              <a:rPr lang="es-ES" u="sng"/>
              <a:t>Bucles</a:t>
            </a:r>
            <a:r>
              <a:rPr lang="es-ES"/>
              <a:t>:</a:t>
            </a:r>
          </a:p>
          <a:p>
            <a:pPr lvl="1">
              <a:defRPr/>
            </a:pPr>
            <a:r>
              <a:rPr lang="es-ES" b="1"/>
              <a:t>Loop</a:t>
            </a:r>
          </a:p>
          <a:p>
            <a:pPr lvl="1">
              <a:defRPr/>
            </a:pPr>
            <a:r>
              <a:rPr lang="es-ES" b="1"/>
              <a:t>For</a:t>
            </a:r>
          </a:p>
          <a:p>
            <a:pPr lvl="1">
              <a:defRPr/>
            </a:pPr>
            <a:r>
              <a:rPr lang="es-ES" b="1"/>
              <a:t>While</a:t>
            </a:r>
          </a:p>
        </p:txBody>
      </p:sp>
      <p:sp>
        <p:nvSpPr>
          <p:cNvPr id="4" name="3 Marcador de número de diapositiva">
            <a:extLst>
              <a:ext uri="{FF2B5EF4-FFF2-40B4-BE49-F238E27FC236}">
                <a16:creationId xmlns:a16="http://schemas.microsoft.com/office/drawing/2014/main" id="{36964986-7EE3-4B98-B91E-EDFE94771A0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0FF991-F16D-4D47-96DE-1B4AA01D4158}" type="slidenum">
              <a:rPr lang="es-ES" altLang="es-ES">
                <a:solidFill>
                  <a:srgbClr val="898989"/>
                </a:solidFill>
                <a:latin typeface="Calibri" panose="020F0502020204030204" pitchFamily="34" charset="0"/>
              </a:rPr>
              <a:pPr eaLnBrk="1" hangingPunct="1"/>
              <a:t>23</a:t>
            </a:fld>
            <a:endParaRPr lang="es-ES" altLang="es-ES">
              <a:solidFill>
                <a:srgbClr val="898989"/>
              </a:solidFill>
              <a:latin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692543-E891-9F68-B358-58132AFC82BA}"/>
              </a:ext>
            </a:extLst>
          </p:cNvPr>
          <p:cNvSpPr>
            <a:spLocks noGrp="1"/>
          </p:cNvSpPr>
          <p:nvPr>
            <p:ph type="title"/>
          </p:nvPr>
        </p:nvSpPr>
        <p:spPr/>
        <p:txBody>
          <a:bodyPr/>
          <a:lstStyle/>
          <a:p>
            <a:r>
              <a:rPr lang="es-ES" dirty="0"/>
              <a:t>Sentencia IF</a:t>
            </a:r>
          </a:p>
        </p:txBody>
      </p:sp>
      <p:sp>
        <p:nvSpPr>
          <p:cNvPr id="3" name="Marcador de contenido 2">
            <a:extLst>
              <a:ext uri="{FF2B5EF4-FFF2-40B4-BE49-F238E27FC236}">
                <a16:creationId xmlns:a16="http://schemas.microsoft.com/office/drawing/2014/main" id="{4C1C0220-4CFB-7113-BC4D-ADA692F4CF9B}"/>
              </a:ext>
            </a:extLst>
          </p:cNvPr>
          <p:cNvSpPr>
            <a:spLocks noGrp="1"/>
          </p:cNvSpPr>
          <p:nvPr>
            <p:ph idx="1"/>
          </p:nvPr>
        </p:nvSpPr>
        <p:spPr/>
        <p:txBody>
          <a:bodyPr>
            <a:normAutofit fontScale="77500" lnSpcReduction="20000"/>
          </a:bodyPr>
          <a:lstStyle/>
          <a:p>
            <a:r>
              <a:rPr lang="en-US" dirty="0"/>
              <a:t>IF </a:t>
            </a:r>
            <a:r>
              <a:rPr lang="en-US" dirty="0" err="1"/>
              <a:t>boolean</a:t>
            </a:r>
            <a:r>
              <a:rPr lang="en-US" dirty="0"/>
              <a:t>-expression THEN</a:t>
            </a:r>
          </a:p>
          <a:p>
            <a:r>
              <a:rPr lang="en-US" dirty="0"/>
              <a:t>    statements</a:t>
            </a:r>
          </a:p>
          <a:p>
            <a:r>
              <a:rPr lang="en-US" dirty="0"/>
              <a:t>[ ELSIF </a:t>
            </a:r>
            <a:r>
              <a:rPr lang="en-US" dirty="0" err="1"/>
              <a:t>boolean</a:t>
            </a:r>
            <a:r>
              <a:rPr lang="en-US" dirty="0"/>
              <a:t>-expression THEN</a:t>
            </a:r>
          </a:p>
          <a:p>
            <a:r>
              <a:rPr lang="en-US" dirty="0"/>
              <a:t>    statements</a:t>
            </a:r>
          </a:p>
          <a:p>
            <a:r>
              <a:rPr lang="en-US" dirty="0"/>
              <a:t>[ ELSIF </a:t>
            </a:r>
            <a:r>
              <a:rPr lang="en-US" dirty="0" err="1"/>
              <a:t>boolean</a:t>
            </a:r>
            <a:r>
              <a:rPr lang="en-US" dirty="0"/>
              <a:t>-expression THEN</a:t>
            </a:r>
          </a:p>
          <a:p>
            <a:r>
              <a:rPr lang="en-US" dirty="0"/>
              <a:t>    statements</a:t>
            </a:r>
          </a:p>
          <a:p>
            <a:r>
              <a:rPr lang="en-US" dirty="0"/>
              <a:t>    ...</a:t>
            </a:r>
          </a:p>
          <a:p>
            <a:r>
              <a:rPr lang="en-US" dirty="0"/>
              <a:t>]</a:t>
            </a:r>
          </a:p>
          <a:p>
            <a:r>
              <a:rPr lang="en-US" dirty="0"/>
              <a:t>]</a:t>
            </a:r>
          </a:p>
          <a:p>
            <a:r>
              <a:rPr lang="en-US" dirty="0"/>
              <a:t>[ ELSE</a:t>
            </a:r>
          </a:p>
          <a:p>
            <a:r>
              <a:rPr lang="en-US" dirty="0"/>
              <a:t>    statements ]</a:t>
            </a:r>
          </a:p>
          <a:p>
            <a:r>
              <a:rPr lang="en-US" dirty="0"/>
              <a:t>END IF;</a:t>
            </a:r>
            <a:endParaRPr lang="es-ES" dirty="0"/>
          </a:p>
        </p:txBody>
      </p:sp>
      <p:sp>
        <p:nvSpPr>
          <p:cNvPr id="4" name="Marcador de número de diapositiva 3">
            <a:extLst>
              <a:ext uri="{FF2B5EF4-FFF2-40B4-BE49-F238E27FC236}">
                <a16:creationId xmlns:a16="http://schemas.microsoft.com/office/drawing/2014/main" id="{0889215B-6DE6-9F12-C084-8DFCBADC0A6D}"/>
              </a:ext>
            </a:extLst>
          </p:cNvPr>
          <p:cNvSpPr>
            <a:spLocks noGrp="1"/>
          </p:cNvSpPr>
          <p:nvPr>
            <p:ph type="sldNum" sz="quarter" idx="12"/>
          </p:nvPr>
        </p:nvSpPr>
        <p:spPr/>
        <p:txBody>
          <a:bodyPr/>
          <a:lstStyle/>
          <a:p>
            <a:fld id="{DDCB832E-8B33-4858-8406-8FA979AD4A47}" type="slidenum">
              <a:rPr lang="es-ES" smtClean="0"/>
              <a:t>24</a:t>
            </a:fld>
            <a:endParaRPr lang="es-ES"/>
          </a:p>
        </p:txBody>
      </p:sp>
    </p:spTree>
    <p:extLst>
      <p:ext uri="{BB962C8B-B14F-4D97-AF65-F5344CB8AC3E}">
        <p14:creationId xmlns:p14="http://schemas.microsoft.com/office/powerpoint/2010/main" val="2334797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a:extLst>
              <a:ext uri="{FF2B5EF4-FFF2-40B4-BE49-F238E27FC236}">
                <a16:creationId xmlns:a16="http://schemas.microsoft.com/office/drawing/2014/main" id="{9D7319B0-1395-47BF-B24F-41D26CFBC4A7}"/>
              </a:ext>
            </a:extLst>
          </p:cNvPr>
          <p:cNvSpPr>
            <a:spLocks noGrp="1"/>
          </p:cNvSpPr>
          <p:nvPr>
            <p:ph type="title"/>
          </p:nvPr>
        </p:nvSpPr>
        <p:spPr>
          <a:xfrm>
            <a:off x="1992313" y="188914"/>
            <a:ext cx="8229600" cy="777875"/>
          </a:xfrm>
        </p:spPr>
        <p:txBody>
          <a:bodyPr/>
          <a:lstStyle/>
          <a:p>
            <a:pPr eaLnBrk="1" hangingPunct="1"/>
            <a:r>
              <a:rPr lang="es-ES" altLang="es-ES"/>
              <a:t>Sentencia IF</a:t>
            </a:r>
          </a:p>
        </p:txBody>
      </p:sp>
      <p:sp>
        <p:nvSpPr>
          <p:cNvPr id="98307" name="2 Marcador de contenido">
            <a:extLst>
              <a:ext uri="{FF2B5EF4-FFF2-40B4-BE49-F238E27FC236}">
                <a16:creationId xmlns:a16="http://schemas.microsoft.com/office/drawing/2014/main" id="{8D9C5E60-5090-4770-98F3-2A1008921303}"/>
              </a:ext>
            </a:extLst>
          </p:cNvPr>
          <p:cNvSpPr>
            <a:spLocks noGrp="1"/>
          </p:cNvSpPr>
          <p:nvPr>
            <p:ph idx="1"/>
          </p:nvPr>
        </p:nvSpPr>
        <p:spPr>
          <a:xfrm>
            <a:off x="1478746" y="1413399"/>
            <a:ext cx="8229600" cy="4525963"/>
          </a:xfrm>
        </p:spPr>
        <p:txBody>
          <a:bodyPr rtlCol="0">
            <a:normAutofit/>
          </a:bodyPr>
          <a:lstStyle/>
          <a:p>
            <a:pPr>
              <a:buNone/>
              <a:defRPr/>
            </a:pPr>
            <a:r>
              <a:rPr lang="es-ES" dirty="0" err="1"/>
              <a:t>If</a:t>
            </a:r>
            <a:r>
              <a:rPr lang="es-ES" dirty="0"/>
              <a:t> </a:t>
            </a:r>
            <a:r>
              <a:rPr lang="es-ES" dirty="0" err="1"/>
              <a:t>cond</a:t>
            </a:r>
            <a:r>
              <a:rPr lang="es-ES" dirty="0"/>
              <a:t> </a:t>
            </a:r>
            <a:r>
              <a:rPr lang="es-ES" dirty="0" err="1"/>
              <a:t>then</a:t>
            </a:r>
            <a:r>
              <a:rPr lang="es-ES" dirty="0"/>
              <a:t> procesamiento1;</a:t>
            </a:r>
          </a:p>
          <a:p>
            <a:pPr lvl="1">
              <a:buNone/>
              <a:defRPr/>
            </a:pPr>
            <a:r>
              <a:rPr lang="es-ES" dirty="0"/>
              <a:t>[</a:t>
            </a:r>
            <a:r>
              <a:rPr lang="es-ES" dirty="0" err="1"/>
              <a:t>Elsif</a:t>
            </a:r>
            <a:r>
              <a:rPr lang="es-ES" dirty="0"/>
              <a:t> </a:t>
            </a:r>
            <a:r>
              <a:rPr lang="es-ES" dirty="0" err="1"/>
              <a:t>cond</a:t>
            </a:r>
            <a:r>
              <a:rPr lang="es-ES" dirty="0"/>
              <a:t> </a:t>
            </a:r>
            <a:r>
              <a:rPr lang="es-ES" dirty="0" err="1"/>
              <a:t>then</a:t>
            </a:r>
            <a:r>
              <a:rPr lang="es-ES" dirty="0"/>
              <a:t> procesamiento2;]</a:t>
            </a:r>
          </a:p>
          <a:p>
            <a:pPr>
              <a:buNone/>
              <a:defRPr/>
            </a:pPr>
            <a:r>
              <a:rPr lang="es-ES" dirty="0" err="1"/>
              <a:t>Else</a:t>
            </a:r>
            <a:endParaRPr lang="es-ES" dirty="0"/>
          </a:p>
          <a:p>
            <a:pPr lvl="1">
              <a:buNone/>
              <a:defRPr/>
            </a:pPr>
            <a:r>
              <a:rPr lang="es-ES" dirty="0"/>
              <a:t>Procesamiento3;</a:t>
            </a:r>
          </a:p>
          <a:p>
            <a:pPr>
              <a:buNone/>
              <a:defRPr/>
            </a:pPr>
            <a:r>
              <a:rPr lang="es-ES" dirty="0" err="1"/>
              <a:t>End</a:t>
            </a:r>
            <a:r>
              <a:rPr lang="es-ES" dirty="0"/>
              <a:t> </a:t>
            </a:r>
            <a:r>
              <a:rPr lang="es-ES" dirty="0" err="1"/>
              <a:t>if</a:t>
            </a:r>
            <a:r>
              <a:rPr lang="es-ES" dirty="0"/>
              <a:t>;</a:t>
            </a:r>
          </a:p>
          <a:p>
            <a:pPr>
              <a:defRPr/>
            </a:pPr>
            <a:r>
              <a:rPr lang="es-ES" dirty="0"/>
              <a:t>Permite </a:t>
            </a:r>
            <a:r>
              <a:rPr lang="es-ES" b="1" dirty="0" err="1"/>
              <a:t>elsif</a:t>
            </a:r>
            <a:r>
              <a:rPr lang="es-ES" dirty="0"/>
              <a:t> anidados y prescindir de la parte </a:t>
            </a:r>
            <a:r>
              <a:rPr lang="es-ES" dirty="0" err="1"/>
              <a:t>Else</a:t>
            </a:r>
            <a:r>
              <a:rPr lang="es-ES" dirty="0"/>
              <a:t>.</a:t>
            </a:r>
          </a:p>
          <a:p>
            <a:pPr>
              <a:defRPr/>
            </a:pPr>
            <a:r>
              <a:rPr lang="es-ES" dirty="0"/>
              <a:t>Los operadores para montar las condiciones son los mismos que en SQL:</a:t>
            </a:r>
          </a:p>
          <a:p>
            <a:pPr lvl="1">
              <a:buNone/>
              <a:defRPr/>
            </a:pPr>
            <a:r>
              <a:rPr lang="es-ES" dirty="0"/>
              <a:t>=, &gt;, &lt;, !, &gt;=, &lt;=, </a:t>
            </a:r>
            <a:r>
              <a:rPr lang="es-ES" dirty="0" err="1"/>
              <a:t>is</a:t>
            </a:r>
            <a:r>
              <a:rPr lang="es-ES" dirty="0"/>
              <a:t> </a:t>
            </a:r>
            <a:r>
              <a:rPr lang="es-ES" dirty="0" err="1"/>
              <a:t>null</a:t>
            </a:r>
            <a:r>
              <a:rPr lang="es-ES" dirty="0"/>
              <a:t>, </a:t>
            </a:r>
            <a:r>
              <a:rPr lang="es-ES" dirty="0" err="1"/>
              <a:t>is</a:t>
            </a:r>
            <a:r>
              <a:rPr lang="es-ES" dirty="0"/>
              <a:t> </a:t>
            </a:r>
            <a:r>
              <a:rPr lang="es-ES" dirty="0" err="1"/>
              <a:t>not</a:t>
            </a:r>
            <a:r>
              <a:rPr lang="es-ES" dirty="0"/>
              <a:t> </a:t>
            </a:r>
            <a:r>
              <a:rPr lang="es-ES" dirty="0" err="1"/>
              <a:t>null</a:t>
            </a:r>
            <a:r>
              <a:rPr lang="es-ES" dirty="0"/>
              <a:t>, </a:t>
            </a:r>
            <a:r>
              <a:rPr lang="es-ES" dirty="0" err="1"/>
              <a:t>between</a:t>
            </a:r>
            <a:r>
              <a:rPr lang="es-ES" dirty="0"/>
              <a:t>, </a:t>
            </a:r>
            <a:r>
              <a:rPr lang="es-ES" dirty="0" err="1"/>
              <a:t>like</a:t>
            </a:r>
            <a:r>
              <a:rPr lang="es-ES" dirty="0"/>
              <a:t>, and, </a:t>
            </a:r>
            <a:r>
              <a:rPr lang="es-ES" dirty="0" err="1"/>
              <a:t>or</a:t>
            </a:r>
            <a:r>
              <a:rPr lang="es-ES" dirty="0"/>
              <a:t>.</a:t>
            </a:r>
          </a:p>
        </p:txBody>
      </p:sp>
      <p:sp>
        <p:nvSpPr>
          <p:cNvPr id="4" name="3 Marcador de número de diapositiva">
            <a:extLst>
              <a:ext uri="{FF2B5EF4-FFF2-40B4-BE49-F238E27FC236}">
                <a16:creationId xmlns:a16="http://schemas.microsoft.com/office/drawing/2014/main" id="{5B739A58-8F27-4299-8C8B-14BF0BE07D3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10CF52-591D-4389-A03B-6429C0C5BE58}" type="slidenum">
              <a:rPr lang="es-ES" altLang="es-ES">
                <a:solidFill>
                  <a:srgbClr val="898989"/>
                </a:solidFill>
                <a:latin typeface="Calibri" panose="020F0502020204030204" pitchFamily="34" charset="0"/>
              </a:rPr>
              <a:pPr eaLnBrk="1" hangingPunct="1"/>
              <a:t>25</a:t>
            </a:fld>
            <a:endParaRPr lang="es-ES" altLang="es-ES">
              <a:solidFill>
                <a:srgbClr val="898989"/>
              </a:solidFill>
              <a:latin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a:extLst>
              <a:ext uri="{FF2B5EF4-FFF2-40B4-BE49-F238E27FC236}">
                <a16:creationId xmlns:a16="http://schemas.microsoft.com/office/drawing/2014/main" id="{24372B7F-8A15-484C-A64F-54C248669DDD}"/>
              </a:ext>
            </a:extLst>
          </p:cNvPr>
          <p:cNvSpPr>
            <a:spLocks noGrp="1"/>
          </p:cNvSpPr>
          <p:nvPr>
            <p:ph type="title"/>
          </p:nvPr>
        </p:nvSpPr>
        <p:spPr/>
        <p:txBody>
          <a:bodyPr/>
          <a:lstStyle/>
          <a:p>
            <a:pPr eaLnBrk="1" hangingPunct="1"/>
            <a:r>
              <a:rPr lang="es-ES" altLang="es-ES"/>
              <a:t>Ejemplo</a:t>
            </a:r>
          </a:p>
        </p:txBody>
      </p:sp>
      <p:sp>
        <p:nvSpPr>
          <p:cNvPr id="28675" name="2 Marcador de contenido">
            <a:extLst>
              <a:ext uri="{FF2B5EF4-FFF2-40B4-BE49-F238E27FC236}">
                <a16:creationId xmlns:a16="http://schemas.microsoft.com/office/drawing/2014/main" id="{91C06019-C733-4A9E-B585-4B0A7CC2EE97}"/>
              </a:ext>
            </a:extLst>
          </p:cNvPr>
          <p:cNvSpPr>
            <a:spLocks noGrp="1"/>
          </p:cNvSpPr>
          <p:nvPr>
            <p:ph idx="1"/>
          </p:nvPr>
        </p:nvSpPr>
        <p:spPr>
          <a:xfrm>
            <a:off x="1981201" y="1600201"/>
            <a:ext cx="8507413" cy="4525963"/>
          </a:xfrm>
        </p:spPr>
        <p:txBody>
          <a:bodyPr/>
          <a:lstStyle/>
          <a:p>
            <a:pPr eaLnBrk="1" hangingPunct="1">
              <a:buFont typeface="Arial" panose="020B0604020202020204" pitchFamily="34" charset="0"/>
              <a:buNone/>
            </a:pPr>
            <a:r>
              <a:rPr lang="es-ES" altLang="es-ES" sz="2400"/>
              <a:t>If varnumcli = 10 then</a:t>
            </a:r>
          </a:p>
          <a:p>
            <a:pPr lvl="1" eaLnBrk="1" hangingPunct="1">
              <a:buFont typeface="Arial" panose="020B0604020202020204" pitchFamily="34" charset="0"/>
              <a:buNone/>
            </a:pPr>
            <a:r>
              <a:rPr lang="es-ES" altLang="es-ES"/>
              <a:t>Update clientes set nombre=‘Juan’ where numcli = varnumcli;</a:t>
            </a:r>
          </a:p>
          <a:p>
            <a:pPr lvl="1" eaLnBrk="1" hangingPunct="1">
              <a:buFont typeface="Arial" panose="020B0604020202020204" pitchFamily="34" charset="0"/>
              <a:buNone/>
            </a:pPr>
            <a:r>
              <a:rPr lang="es-ES" altLang="es-ES"/>
              <a:t>Commit;</a:t>
            </a:r>
          </a:p>
          <a:p>
            <a:pPr eaLnBrk="1" hangingPunct="1">
              <a:buFont typeface="Arial" panose="020B0604020202020204" pitchFamily="34" charset="0"/>
              <a:buNone/>
            </a:pPr>
            <a:r>
              <a:rPr lang="es-ES" altLang="es-ES" sz="2400"/>
              <a:t>Else</a:t>
            </a:r>
          </a:p>
          <a:p>
            <a:pPr lvl="1" eaLnBrk="1" hangingPunct="1">
              <a:buFont typeface="Arial" panose="020B0604020202020204" pitchFamily="34" charset="0"/>
              <a:buNone/>
            </a:pPr>
            <a:r>
              <a:rPr lang="es-ES" altLang="es-ES"/>
              <a:t>Rollback;</a:t>
            </a:r>
          </a:p>
          <a:p>
            <a:pPr eaLnBrk="1" hangingPunct="1">
              <a:buFont typeface="Arial" panose="020B0604020202020204" pitchFamily="34" charset="0"/>
              <a:buNone/>
            </a:pPr>
            <a:r>
              <a:rPr lang="es-ES" altLang="es-ES" sz="2400"/>
              <a:t>End if;</a:t>
            </a:r>
          </a:p>
          <a:p>
            <a:pPr lvl="1" eaLnBrk="1" hangingPunct="1"/>
            <a:endParaRPr lang="es-ES" altLang="es-ES"/>
          </a:p>
        </p:txBody>
      </p:sp>
      <p:sp>
        <p:nvSpPr>
          <p:cNvPr id="4" name="3 Marcador de número de diapositiva">
            <a:extLst>
              <a:ext uri="{FF2B5EF4-FFF2-40B4-BE49-F238E27FC236}">
                <a16:creationId xmlns:a16="http://schemas.microsoft.com/office/drawing/2014/main" id="{68B6FF34-A1FC-4746-AE16-E30141FF6A5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A90358-8EAD-432B-B24D-AE2A654BD2F1}" type="slidenum">
              <a:rPr lang="es-ES" altLang="es-ES">
                <a:solidFill>
                  <a:srgbClr val="898989"/>
                </a:solidFill>
                <a:latin typeface="Calibri" panose="020F0502020204030204" pitchFamily="34" charset="0"/>
              </a:rPr>
              <a:pPr eaLnBrk="1" hangingPunct="1"/>
              <a:t>26</a:t>
            </a:fld>
            <a:endParaRPr lang="es-ES" altLang="es-ES">
              <a:solidFill>
                <a:srgbClr val="898989"/>
              </a:solidFill>
              <a:latin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Título">
            <a:extLst>
              <a:ext uri="{FF2B5EF4-FFF2-40B4-BE49-F238E27FC236}">
                <a16:creationId xmlns:a16="http://schemas.microsoft.com/office/drawing/2014/main" id="{8E1958AD-1CB6-416A-BE6A-3E507B8AFA2D}"/>
              </a:ext>
            </a:extLst>
          </p:cNvPr>
          <p:cNvSpPr>
            <a:spLocks noGrp="1"/>
          </p:cNvSpPr>
          <p:nvPr>
            <p:ph type="title"/>
          </p:nvPr>
        </p:nvSpPr>
        <p:spPr>
          <a:xfrm>
            <a:off x="1992313" y="115889"/>
            <a:ext cx="8229600" cy="720725"/>
          </a:xfrm>
        </p:spPr>
        <p:txBody>
          <a:bodyPr rtlCol="0">
            <a:normAutofit/>
          </a:bodyPr>
          <a:lstStyle/>
          <a:p>
            <a:pPr>
              <a:defRPr/>
            </a:pPr>
            <a:r>
              <a:rPr lang="es-ES"/>
              <a:t>Sentencia Case</a:t>
            </a:r>
          </a:p>
        </p:txBody>
      </p:sp>
      <p:sp>
        <p:nvSpPr>
          <p:cNvPr id="100355" name="2 Marcador de contenido">
            <a:extLst>
              <a:ext uri="{FF2B5EF4-FFF2-40B4-BE49-F238E27FC236}">
                <a16:creationId xmlns:a16="http://schemas.microsoft.com/office/drawing/2014/main" id="{0DC7514B-4140-42B4-AC8B-458438075B1D}"/>
              </a:ext>
            </a:extLst>
          </p:cNvPr>
          <p:cNvSpPr>
            <a:spLocks noGrp="1"/>
          </p:cNvSpPr>
          <p:nvPr>
            <p:ph idx="1"/>
          </p:nvPr>
        </p:nvSpPr>
        <p:spPr>
          <a:xfrm>
            <a:off x="1992313" y="836614"/>
            <a:ext cx="8229600" cy="5545137"/>
          </a:xfrm>
        </p:spPr>
        <p:txBody>
          <a:bodyPr rtlCol="0">
            <a:normAutofit/>
          </a:bodyPr>
          <a:lstStyle/>
          <a:p>
            <a:pPr>
              <a:defRPr/>
            </a:pPr>
            <a:r>
              <a:rPr lang="es-ES" dirty="0"/>
              <a:t>Nos permite la evaluación múltiple.</a:t>
            </a:r>
          </a:p>
          <a:p>
            <a:pPr>
              <a:defRPr/>
            </a:pPr>
            <a:r>
              <a:rPr lang="es-ES" dirty="0"/>
              <a:t>Se puede realizar la evaluación por valor o por condición.</a:t>
            </a:r>
          </a:p>
          <a:p>
            <a:pPr>
              <a:defRPr/>
            </a:pPr>
            <a:r>
              <a:rPr lang="es-ES" dirty="0"/>
              <a:t>Nos permite añadir una </a:t>
            </a:r>
            <a:r>
              <a:rPr lang="es-ES" dirty="0" err="1"/>
              <a:t>claúsula</a:t>
            </a:r>
            <a:r>
              <a:rPr lang="es-ES" dirty="0"/>
              <a:t> </a:t>
            </a:r>
            <a:r>
              <a:rPr lang="es-ES" dirty="0" err="1"/>
              <a:t>else</a:t>
            </a:r>
            <a:r>
              <a:rPr lang="es-ES" dirty="0"/>
              <a:t> por si no se cumple ninguno de los casos.</a:t>
            </a:r>
          </a:p>
          <a:p>
            <a:pPr>
              <a:defRPr/>
            </a:pPr>
            <a:r>
              <a:rPr lang="es-ES" dirty="0"/>
              <a:t>Sintaxis: </a:t>
            </a:r>
            <a:r>
              <a:rPr lang="es-ES" b="1" dirty="0"/>
              <a:t>Evaluando por valor.</a:t>
            </a:r>
          </a:p>
          <a:p>
            <a:pPr lvl="1">
              <a:defRPr/>
            </a:pPr>
            <a:r>
              <a:rPr lang="es-ES" dirty="0"/>
              <a:t>[&lt;&lt;etiqueta&gt;&gt;]</a:t>
            </a:r>
          </a:p>
          <a:p>
            <a:pPr lvl="1">
              <a:defRPr/>
            </a:pPr>
            <a:r>
              <a:rPr lang="es-ES" b="1" dirty="0"/>
              <a:t>Case</a:t>
            </a:r>
            <a:r>
              <a:rPr lang="es-ES" dirty="0"/>
              <a:t> elemento</a:t>
            </a:r>
          </a:p>
          <a:p>
            <a:pPr lvl="2">
              <a:defRPr/>
            </a:pPr>
            <a:r>
              <a:rPr lang="es-ES" sz="2800" dirty="0" err="1"/>
              <a:t>When</a:t>
            </a:r>
            <a:r>
              <a:rPr lang="es-ES" sz="2800" dirty="0"/>
              <a:t> valor1 </a:t>
            </a:r>
            <a:r>
              <a:rPr lang="es-ES" sz="2800" dirty="0" err="1"/>
              <a:t>then</a:t>
            </a:r>
            <a:r>
              <a:rPr lang="es-ES" sz="2800" dirty="0"/>
              <a:t> instrucciones1;</a:t>
            </a:r>
          </a:p>
          <a:p>
            <a:pPr lvl="2">
              <a:defRPr/>
            </a:pPr>
            <a:r>
              <a:rPr lang="es-ES" sz="2800" dirty="0" err="1"/>
              <a:t>When</a:t>
            </a:r>
            <a:r>
              <a:rPr lang="es-ES" sz="2800" dirty="0"/>
              <a:t> valor2 </a:t>
            </a:r>
            <a:r>
              <a:rPr lang="es-ES" sz="2800" dirty="0" err="1"/>
              <a:t>then</a:t>
            </a:r>
            <a:r>
              <a:rPr lang="es-ES" sz="2800" dirty="0"/>
              <a:t> instrucciones2;</a:t>
            </a:r>
          </a:p>
          <a:p>
            <a:pPr lvl="2">
              <a:defRPr/>
            </a:pPr>
            <a:r>
              <a:rPr lang="es-ES" sz="2800" dirty="0"/>
              <a:t>[</a:t>
            </a:r>
            <a:r>
              <a:rPr lang="es-ES" sz="2800" dirty="0" err="1"/>
              <a:t>Else</a:t>
            </a:r>
            <a:r>
              <a:rPr lang="es-ES" sz="2800" dirty="0"/>
              <a:t> instrucciones;]</a:t>
            </a:r>
          </a:p>
          <a:p>
            <a:pPr lvl="1">
              <a:defRPr/>
            </a:pPr>
            <a:r>
              <a:rPr lang="es-ES" b="1" dirty="0" err="1"/>
              <a:t>End</a:t>
            </a:r>
            <a:r>
              <a:rPr lang="es-ES" b="1" dirty="0"/>
              <a:t> Case </a:t>
            </a:r>
            <a:r>
              <a:rPr lang="es-ES" dirty="0"/>
              <a:t>[etiqueta];</a:t>
            </a:r>
          </a:p>
        </p:txBody>
      </p:sp>
      <p:sp>
        <p:nvSpPr>
          <p:cNvPr id="4" name="3 Marcador de número de diapositiva">
            <a:extLst>
              <a:ext uri="{FF2B5EF4-FFF2-40B4-BE49-F238E27FC236}">
                <a16:creationId xmlns:a16="http://schemas.microsoft.com/office/drawing/2014/main" id="{1CA6BD5F-3977-4662-86D4-8F5DA6C098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7D88BD-F906-49DA-BB3D-89E0499B93A6}" type="slidenum">
              <a:rPr lang="es-ES" altLang="es-ES">
                <a:solidFill>
                  <a:srgbClr val="898989"/>
                </a:solidFill>
                <a:latin typeface="Calibri" panose="020F0502020204030204" pitchFamily="34" charset="0"/>
              </a:rPr>
              <a:pPr eaLnBrk="1" hangingPunct="1"/>
              <a:t>27</a:t>
            </a:fld>
            <a:endParaRPr lang="es-ES" altLang="es-ES">
              <a:solidFill>
                <a:srgbClr val="898989"/>
              </a:solidFill>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a:extLst>
              <a:ext uri="{FF2B5EF4-FFF2-40B4-BE49-F238E27FC236}">
                <a16:creationId xmlns:a16="http://schemas.microsoft.com/office/drawing/2014/main" id="{4DAD0E3E-DFE6-4567-B79B-64967D057F5D}"/>
              </a:ext>
            </a:extLst>
          </p:cNvPr>
          <p:cNvSpPr>
            <a:spLocks noGrp="1"/>
          </p:cNvSpPr>
          <p:nvPr>
            <p:ph type="title"/>
          </p:nvPr>
        </p:nvSpPr>
        <p:spPr/>
        <p:txBody>
          <a:bodyPr/>
          <a:lstStyle/>
          <a:p>
            <a:pPr eaLnBrk="1" hangingPunct="1"/>
            <a:r>
              <a:rPr lang="es-ES" altLang="es-ES"/>
              <a:t>Sentencia Case</a:t>
            </a:r>
          </a:p>
        </p:txBody>
      </p:sp>
      <p:sp>
        <p:nvSpPr>
          <p:cNvPr id="30723" name="2 Marcador de contenido">
            <a:extLst>
              <a:ext uri="{FF2B5EF4-FFF2-40B4-BE49-F238E27FC236}">
                <a16:creationId xmlns:a16="http://schemas.microsoft.com/office/drawing/2014/main" id="{38485856-584B-45E5-B826-CA8BEFFFAA80}"/>
              </a:ext>
            </a:extLst>
          </p:cNvPr>
          <p:cNvSpPr>
            <a:spLocks noGrp="1"/>
          </p:cNvSpPr>
          <p:nvPr>
            <p:ph idx="1"/>
          </p:nvPr>
        </p:nvSpPr>
        <p:spPr/>
        <p:txBody>
          <a:bodyPr/>
          <a:lstStyle/>
          <a:p>
            <a:pPr eaLnBrk="1" hangingPunct="1"/>
            <a:r>
              <a:rPr lang="es-ES" altLang="es-ES"/>
              <a:t>Sintaxis </a:t>
            </a:r>
            <a:r>
              <a:rPr lang="es-ES" altLang="es-ES" b="1"/>
              <a:t>evaluando por condición</a:t>
            </a:r>
            <a:r>
              <a:rPr lang="es-ES" altLang="es-ES"/>
              <a:t>:</a:t>
            </a:r>
          </a:p>
          <a:p>
            <a:pPr lvl="1" eaLnBrk="1" hangingPunct="1"/>
            <a:r>
              <a:rPr lang="es-ES" altLang="es-ES"/>
              <a:t>[&lt;&lt;Etiqueta&gt;&gt;]</a:t>
            </a:r>
          </a:p>
          <a:p>
            <a:pPr lvl="1" eaLnBrk="1" hangingPunct="1"/>
            <a:r>
              <a:rPr lang="es-ES" altLang="es-ES" b="1"/>
              <a:t>Case</a:t>
            </a:r>
          </a:p>
          <a:p>
            <a:pPr lvl="2" eaLnBrk="1" hangingPunct="1"/>
            <a:r>
              <a:rPr lang="es-ES" altLang="es-ES"/>
              <a:t>When condición1 then instrucciones1;</a:t>
            </a:r>
          </a:p>
          <a:p>
            <a:pPr lvl="2" eaLnBrk="1" hangingPunct="1"/>
            <a:r>
              <a:rPr lang="es-ES" altLang="es-ES"/>
              <a:t>When condición2 then instrucciones2;</a:t>
            </a:r>
          </a:p>
          <a:p>
            <a:pPr lvl="2" eaLnBrk="1" hangingPunct="1"/>
            <a:r>
              <a:rPr lang="es-ES" altLang="es-ES"/>
              <a:t>[Else instrucciones];</a:t>
            </a:r>
          </a:p>
          <a:p>
            <a:pPr lvl="1" eaLnBrk="1" hangingPunct="1"/>
            <a:r>
              <a:rPr lang="es-ES" altLang="es-ES" b="1"/>
              <a:t>End case </a:t>
            </a:r>
            <a:r>
              <a:rPr lang="es-ES" altLang="es-ES"/>
              <a:t>[etiqueta];</a:t>
            </a:r>
          </a:p>
          <a:p>
            <a:pPr lvl="1" eaLnBrk="1" hangingPunct="1"/>
            <a:endParaRPr lang="es-ES" altLang="es-ES"/>
          </a:p>
        </p:txBody>
      </p:sp>
      <p:sp>
        <p:nvSpPr>
          <p:cNvPr id="4" name="3 Marcador de número de diapositiva">
            <a:extLst>
              <a:ext uri="{FF2B5EF4-FFF2-40B4-BE49-F238E27FC236}">
                <a16:creationId xmlns:a16="http://schemas.microsoft.com/office/drawing/2014/main" id="{A410B984-4CB7-452A-A634-06614F73325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F8FEA7-7D48-4819-B800-78FECF269065}" type="slidenum">
              <a:rPr lang="es-ES" altLang="es-ES">
                <a:solidFill>
                  <a:srgbClr val="898989"/>
                </a:solidFill>
                <a:latin typeface="Calibri" panose="020F0502020204030204" pitchFamily="34" charset="0"/>
              </a:rPr>
              <a:pPr eaLnBrk="1" hangingPunct="1"/>
              <a:t>28</a:t>
            </a:fld>
            <a:endParaRPr lang="es-ES" altLang="es-ES">
              <a:solidFill>
                <a:srgbClr val="898989"/>
              </a:solidFill>
              <a:latin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a:extLst>
              <a:ext uri="{FF2B5EF4-FFF2-40B4-BE49-F238E27FC236}">
                <a16:creationId xmlns:a16="http://schemas.microsoft.com/office/drawing/2014/main" id="{EB3DAA71-47A7-44D3-9FD7-6F35B867C590}"/>
              </a:ext>
            </a:extLst>
          </p:cNvPr>
          <p:cNvSpPr>
            <a:spLocks noGrp="1"/>
          </p:cNvSpPr>
          <p:nvPr>
            <p:ph type="title"/>
          </p:nvPr>
        </p:nvSpPr>
        <p:spPr>
          <a:xfrm>
            <a:off x="9982200" y="0"/>
            <a:ext cx="2168047" cy="599379"/>
          </a:xfrm>
        </p:spPr>
        <p:txBody>
          <a:bodyPr>
            <a:normAutofit fontScale="90000"/>
          </a:bodyPr>
          <a:lstStyle/>
          <a:p>
            <a:pPr eaLnBrk="1" hangingPunct="1"/>
            <a:r>
              <a:rPr lang="es-ES" altLang="es-ES" dirty="0"/>
              <a:t>Ejemplos</a:t>
            </a:r>
          </a:p>
        </p:txBody>
      </p:sp>
      <p:sp>
        <p:nvSpPr>
          <p:cNvPr id="31747" name="4 Marcador de contenido">
            <a:extLst>
              <a:ext uri="{FF2B5EF4-FFF2-40B4-BE49-F238E27FC236}">
                <a16:creationId xmlns:a16="http://schemas.microsoft.com/office/drawing/2014/main" id="{C08C2148-65FD-4200-8D6E-725C6ACF01A7}"/>
              </a:ext>
            </a:extLst>
          </p:cNvPr>
          <p:cNvSpPr>
            <a:spLocks noGrp="1"/>
          </p:cNvSpPr>
          <p:nvPr>
            <p:ph sz="half" idx="1"/>
          </p:nvPr>
        </p:nvSpPr>
        <p:spPr>
          <a:xfrm>
            <a:off x="136742" y="599379"/>
            <a:ext cx="5181600" cy="5577584"/>
          </a:xfrm>
        </p:spPr>
        <p:txBody>
          <a:bodyPr>
            <a:normAutofit/>
          </a:bodyPr>
          <a:lstStyle/>
          <a:p>
            <a:pPr eaLnBrk="1" hangingPunct="1"/>
            <a:r>
              <a:rPr lang="es-ES" altLang="es-ES" sz="2400" b="1" dirty="0"/>
              <a:t>Evaluación por valor:</a:t>
            </a:r>
          </a:p>
          <a:p>
            <a:pPr eaLnBrk="1" hangingPunct="1">
              <a:buFont typeface="Arial" panose="020B0604020202020204" pitchFamily="34" charset="0"/>
              <a:buNone/>
            </a:pPr>
            <a:r>
              <a:rPr lang="es-ES" altLang="es-ES" sz="1600" dirty="0"/>
              <a:t>Do $$</a:t>
            </a:r>
          </a:p>
          <a:p>
            <a:pPr eaLnBrk="1" hangingPunct="1">
              <a:buFont typeface="Arial" panose="020B0604020202020204" pitchFamily="34" charset="0"/>
              <a:buNone/>
            </a:pPr>
            <a:r>
              <a:rPr lang="es-ES" altLang="es-ES" sz="1600" dirty="0"/>
              <a:t>declare</a:t>
            </a:r>
          </a:p>
          <a:p>
            <a:pPr eaLnBrk="1" hangingPunct="1">
              <a:buFont typeface="Arial" panose="020B0604020202020204" pitchFamily="34" charset="0"/>
              <a:buNone/>
            </a:pPr>
            <a:r>
              <a:rPr lang="es-ES" altLang="es-ES" sz="1600" dirty="0"/>
              <a:t>  provincia </a:t>
            </a:r>
            <a:r>
              <a:rPr lang="es-ES" altLang="es-ES" sz="1600" dirty="0" err="1"/>
              <a:t>integer</a:t>
            </a:r>
            <a:r>
              <a:rPr lang="es-ES" altLang="es-ES" sz="1600" dirty="0"/>
              <a:t>:=32;</a:t>
            </a:r>
          </a:p>
          <a:p>
            <a:pPr eaLnBrk="1" hangingPunct="1">
              <a:buFont typeface="Arial" panose="020B0604020202020204" pitchFamily="34" charset="0"/>
              <a:buNone/>
            </a:pPr>
            <a:r>
              <a:rPr lang="es-ES" altLang="es-ES" sz="1600" dirty="0"/>
              <a:t>  nombre VARCHAR(40);</a:t>
            </a:r>
          </a:p>
          <a:p>
            <a:pPr eaLnBrk="1" hangingPunct="1">
              <a:buFont typeface="Arial" panose="020B0604020202020204" pitchFamily="34" charset="0"/>
              <a:buNone/>
            </a:pPr>
            <a:r>
              <a:rPr lang="es-ES" altLang="es-ES" sz="1600" dirty="0"/>
              <a:t>  </a:t>
            </a:r>
          </a:p>
          <a:p>
            <a:pPr eaLnBrk="1" hangingPunct="1">
              <a:buFont typeface="Arial" panose="020B0604020202020204" pitchFamily="34" charset="0"/>
              <a:buNone/>
            </a:pPr>
            <a:r>
              <a:rPr lang="es-ES" altLang="es-ES" sz="1600" dirty="0"/>
              <a:t>  </a:t>
            </a:r>
            <a:r>
              <a:rPr lang="es-ES" altLang="es-ES" sz="1600" dirty="0" err="1"/>
              <a:t>begin</a:t>
            </a:r>
            <a:endParaRPr lang="es-ES" altLang="es-ES" sz="1600" dirty="0"/>
          </a:p>
          <a:p>
            <a:pPr eaLnBrk="1" hangingPunct="1">
              <a:buFont typeface="Arial" panose="020B0604020202020204" pitchFamily="34" charset="0"/>
              <a:buNone/>
            </a:pPr>
            <a:r>
              <a:rPr lang="es-ES" altLang="es-ES" sz="1600" dirty="0"/>
              <a:t>    case provincia</a:t>
            </a:r>
          </a:p>
          <a:p>
            <a:pPr eaLnBrk="1" hangingPunct="1">
              <a:buFont typeface="Arial" panose="020B0604020202020204" pitchFamily="34" charset="0"/>
              <a:buNone/>
            </a:pPr>
            <a:r>
              <a:rPr lang="es-ES" altLang="es-ES" sz="1600" dirty="0"/>
              <a:t>      </a:t>
            </a:r>
            <a:r>
              <a:rPr lang="es-ES" altLang="es-ES" sz="1600" dirty="0" err="1"/>
              <a:t>when</a:t>
            </a:r>
            <a:r>
              <a:rPr lang="es-ES" altLang="es-ES" sz="1600" dirty="0"/>
              <a:t> 32 </a:t>
            </a:r>
            <a:r>
              <a:rPr lang="es-ES" altLang="es-ES" sz="1600" dirty="0" err="1"/>
              <a:t>then</a:t>
            </a:r>
            <a:r>
              <a:rPr lang="es-ES" altLang="es-ES" sz="1600" dirty="0"/>
              <a:t> nombre:='Orense';</a:t>
            </a:r>
          </a:p>
          <a:p>
            <a:pPr eaLnBrk="1" hangingPunct="1">
              <a:buFont typeface="Arial" panose="020B0604020202020204" pitchFamily="34" charset="0"/>
              <a:buNone/>
            </a:pPr>
            <a:r>
              <a:rPr lang="es-ES" altLang="es-ES" sz="1600" dirty="0"/>
              <a:t>      </a:t>
            </a:r>
            <a:r>
              <a:rPr lang="es-ES" altLang="es-ES" sz="1600" dirty="0" err="1"/>
              <a:t>when</a:t>
            </a:r>
            <a:r>
              <a:rPr lang="es-ES" altLang="es-ES" sz="1600" dirty="0"/>
              <a:t> 36 </a:t>
            </a:r>
            <a:r>
              <a:rPr lang="es-ES" altLang="es-ES" sz="1600" dirty="0" err="1"/>
              <a:t>then</a:t>
            </a:r>
            <a:r>
              <a:rPr lang="es-ES" altLang="es-ES" sz="1600" dirty="0"/>
              <a:t> nombre:='Pontevedra';</a:t>
            </a:r>
          </a:p>
          <a:p>
            <a:pPr eaLnBrk="1" hangingPunct="1">
              <a:buFont typeface="Arial" panose="020B0604020202020204" pitchFamily="34" charset="0"/>
              <a:buNone/>
            </a:pPr>
            <a:r>
              <a:rPr lang="es-ES" altLang="es-ES" sz="1600" dirty="0"/>
              <a:t>      </a:t>
            </a:r>
            <a:r>
              <a:rPr lang="es-ES" altLang="es-ES" sz="1600" dirty="0" err="1"/>
              <a:t>else</a:t>
            </a:r>
            <a:r>
              <a:rPr lang="es-ES" altLang="es-ES" sz="1600" dirty="0"/>
              <a:t> nombre:= 'fuera de la comunidad';</a:t>
            </a:r>
          </a:p>
          <a:p>
            <a:pPr eaLnBrk="1" hangingPunct="1">
              <a:buFont typeface="Arial" panose="020B0604020202020204" pitchFamily="34" charset="0"/>
              <a:buNone/>
            </a:pPr>
            <a:r>
              <a:rPr lang="es-ES" altLang="es-ES" sz="1600" dirty="0"/>
              <a:t>    </a:t>
            </a:r>
            <a:r>
              <a:rPr lang="es-ES" altLang="es-ES" sz="1600" dirty="0" err="1"/>
              <a:t>end</a:t>
            </a:r>
            <a:r>
              <a:rPr lang="es-ES" altLang="es-ES" sz="1600" dirty="0"/>
              <a:t> case;</a:t>
            </a:r>
          </a:p>
          <a:p>
            <a:pPr eaLnBrk="1" hangingPunct="1">
              <a:buFont typeface="Arial" panose="020B0604020202020204" pitchFamily="34" charset="0"/>
              <a:buNone/>
            </a:pPr>
            <a:r>
              <a:rPr lang="es-ES" altLang="es-ES" sz="1600" dirty="0"/>
              <a:t>    </a:t>
            </a:r>
          </a:p>
          <a:p>
            <a:pPr eaLnBrk="1" hangingPunct="1">
              <a:buFont typeface="Arial" panose="020B0604020202020204" pitchFamily="34" charset="0"/>
              <a:buNone/>
            </a:pPr>
            <a:r>
              <a:rPr lang="es-ES" altLang="es-ES" sz="1600" dirty="0"/>
              <a:t>  </a:t>
            </a:r>
            <a:r>
              <a:rPr lang="es-ES" altLang="es-ES" sz="1600" dirty="0" err="1"/>
              <a:t>end</a:t>
            </a:r>
            <a:r>
              <a:rPr lang="es-ES" altLang="es-ES" sz="1600" dirty="0"/>
              <a:t> $$;</a:t>
            </a:r>
          </a:p>
        </p:txBody>
      </p:sp>
      <p:sp>
        <p:nvSpPr>
          <p:cNvPr id="31748" name="5 Marcador de contenido">
            <a:extLst>
              <a:ext uri="{FF2B5EF4-FFF2-40B4-BE49-F238E27FC236}">
                <a16:creationId xmlns:a16="http://schemas.microsoft.com/office/drawing/2014/main" id="{33068291-A403-498C-A80E-788720A1E14D}"/>
              </a:ext>
            </a:extLst>
          </p:cNvPr>
          <p:cNvSpPr>
            <a:spLocks noGrp="1"/>
          </p:cNvSpPr>
          <p:nvPr>
            <p:ph sz="half" idx="2"/>
          </p:nvPr>
        </p:nvSpPr>
        <p:spPr>
          <a:xfrm>
            <a:off x="5533372" y="599378"/>
            <a:ext cx="5181600" cy="5756971"/>
          </a:xfrm>
        </p:spPr>
        <p:txBody>
          <a:bodyPr>
            <a:normAutofit/>
          </a:bodyPr>
          <a:lstStyle/>
          <a:p>
            <a:pPr eaLnBrk="1" hangingPunct="1"/>
            <a:r>
              <a:rPr lang="es-ES" altLang="es-ES" sz="2400" b="1" dirty="0"/>
              <a:t>Evaluación por condición:</a:t>
            </a:r>
          </a:p>
          <a:p>
            <a:pPr eaLnBrk="1" hangingPunct="1">
              <a:buFont typeface="Arial" panose="020B0604020202020204" pitchFamily="34" charset="0"/>
              <a:buNone/>
            </a:pPr>
            <a:r>
              <a:rPr lang="es-ES" altLang="es-ES" sz="1400" dirty="0"/>
              <a:t>Do $$</a:t>
            </a:r>
          </a:p>
          <a:p>
            <a:pPr eaLnBrk="1" hangingPunct="1">
              <a:buFont typeface="Arial" panose="020B0604020202020204" pitchFamily="34" charset="0"/>
              <a:buNone/>
            </a:pPr>
            <a:r>
              <a:rPr lang="es-ES" altLang="es-ES" sz="1400" dirty="0"/>
              <a:t>declare </a:t>
            </a:r>
          </a:p>
          <a:p>
            <a:pPr eaLnBrk="1" hangingPunct="1">
              <a:buFont typeface="Arial" panose="020B0604020202020204" pitchFamily="34" charset="0"/>
              <a:buNone/>
            </a:pPr>
            <a:r>
              <a:rPr lang="es-ES" altLang="es-ES" sz="1400" dirty="0"/>
              <a:t>    provincia </a:t>
            </a:r>
            <a:r>
              <a:rPr lang="es-ES" altLang="es-ES" sz="1400" dirty="0" err="1"/>
              <a:t>integer</a:t>
            </a:r>
            <a:r>
              <a:rPr lang="es-ES" altLang="es-ES" sz="1400" dirty="0"/>
              <a:t>:=32;</a:t>
            </a:r>
          </a:p>
          <a:p>
            <a:pPr eaLnBrk="1" hangingPunct="1">
              <a:buFont typeface="Arial" panose="020B0604020202020204" pitchFamily="34" charset="0"/>
              <a:buNone/>
            </a:pPr>
            <a:r>
              <a:rPr lang="es-ES" altLang="es-ES" sz="1400" dirty="0"/>
              <a:t>    comunidad VARCHAR(40);</a:t>
            </a:r>
          </a:p>
          <a:p>
            <a:pPr eaLnBrk="1" hangingPunct="1">
              <a:buFont typeface="Arial" panose="020B0604020202020204" pitchFamily="34" charset="0"/>
              <a:buNone/>
            </a:pPr>
            <a:r>
              <a:rPr lang="es-ES" altLang="es-ES" sz="1400" dirty="0"/>
              <a:t>  </a:t>
            </a:r>
            <a:r>
              <a:rPr lang="es-ES" altLang="es-ES" sz="1400" dirty="0" err="1"/>
              <a:t>begin</a:t>
            </a:r>
            <a:endParaRPr lang="es-ES" altLang="es-ES" sz="1400" dirty="0"/>
          </a:p>
          <a:p>
            <a:pPr eaLnBrk="1" hangingPunct="1">
              <a:buFont typeface="Arial" panose="020B0604020202020204" pitchFamily="34" charset="0"/>
              <a:buNone/>
            </a:pPr>
            <a:r>
              <a:rPr lang="es-ES" altLang="es-ES" sz="1400" dirty="0"/>
              <a:t>    case</a:t>
            </a:r>
          </a:p>
          <a:p>
            <a:pPr eaLnBrk="1" hangingPunct="1">
              <a:buFont typeface="Arial" panose="020B0604020202020204" pitchFamily="34" charset="0"/>
              <a:buNone/>
            </a:pPr>
            <a:r>
              <a:rPr lang="es-ES" altLang="es-ES" sz="1400" dirty="0"/>
              <a:t>      </a:t>
            </a:r>
            <a:r>
              <a:rPr lang="es-ES" altLang="es-ES" sz="1400" dirty="0" err="1"/>
              <a:t>when</a:t>
            </a:r>
            <a:r>
              <a:rPr lang="es-ES" altLang="es-ES" sz="1400" dirty="0"/>
              <a:t> provincia in (02,13,16,19,45) THEN</a:t>
            </a:r>
          </a:p>
          <a:p>
            <a:pPr eaLnBrk="1" hangingPunct="1">
              <a:buFont typeface="Arial" panose="020B0604020202020204" pitchFamily="34" charset="0"/>
              <a:buNone/>
            </a:pPr>
            <a:r>
              <a:rPr lang="es-ES" altLang="es-ES" sz="1400" dirty="0"/>
              <a:t>        comunidad:='Castilla la mancha';</a:t>
            </a:r>
          </a:p>
          <a:p>
            <a:pPr eaLnBrk="1" hangingPunct="1">
              <a:buFont typeface="Arial" panose="020B0604020202020204" pitchFamily="34" charset="0"/>
              <a:buNone/>
            </a:pPr>
            <a:r>
              <a:rPr lang="es-ES" altLang="es-ES" sz="1400" dirty="0"/>
              <a:t>      </a:t>
            </a:r>
            <a:r>
              <a:rPr lang="es-ES" altLang="es-ES" sz="1400" dirty="0" err="1"/>
              <a:t>when</a:t>
            </a:r>
            <a:r>
              <a:rPr lang="es-ES" altLang="es-ES" sz="1400" dirty="0"/>
              <a:t> provincia in (04,11,14,18,21,23,29,41) </a:t>
            </a:r>
            <a:r>
              <a:rPr lang="es-ES" altLang="es-ES" sz="1400" dirty="0" err="1"/>
              <a:t>then</a:t>
            </a:r>
            <a:endParaRPr lang="es-ES" altLang="es-ES" sz="1400" dirty="0"/>
          </a:p>
          <a:p>
            <a:pPr eaLnBrk="1" hangingPunct="1">
              <a:buFont typeface="Arial" panose="020B0604020202020204" pitchFamily="34" charset="0"/>
              <a:buNone/>
            </a:pPr>
            <a:r>
              <a:rPr lang="es-ES" altLang="es-ES" sz="1400" dirty="0"/>
              <a:t>        comunidad:='Andalucía';</a:t>
            </a:r>
          </a:p>
          <a:p>
            <a:pPr eaLnBrk="1" hangingPunct="1">
              <a:buFont typeface="Arial" panose="020B0604020202020204" pitchFamily="34" charset="0"/>
              <a:buNone/>
            </a:pPr>
            <a:r>
              <a:rPr lang="es-ES" altLang="es-ES" sz="1400" dirty="0"/>
              <a:t>      </a:t>
            </a:r>
            <a:r>
              <a:rPr lang="es-ES" altLang="es-ES" sz="1400" dirty="0" err="1"/>
              <a:t>else</a:t>
            </a:r>
            <a:endParaRPr lang="es-ES" altLang="es-ES" sz="1400" dirty="0"/>
          </a:p>
          <a:p>
            <a:pPr eaLnBrk="1" hangingPunct="1">
              <a:buFont typeface="Arial" panose="020B0604020202020204" pitchFamily="34" charset="0"/>
              <a:buNone/>
            </a:pPr>
            <a:r>
              <a:rPr lang="es-ES" altLang="es-ES" sz="1400" dirty="0"/>
              <a:t>        comunidad:='Otra comunidad';</a:t>
            </a:r>
          </a:p>
          <a:p>
            <a:pPr eaLnBrk="1" hangingPunct="1">
              <a:buFont typeface="Arial" panose="020B0604020202020204" pitchFamily="34" charset="0"/>
              <a:buNone/>
            </a:pPr>
            <a:r>
              <a:rPr lang="es-ES" altLang="es-ES" sz="1400" dirty="0"/>
              <a:t>      </a:t>
            </a:r>
            <a:r>
              <a:rPr lang="es-ES" altLang="es-ES" sz="1400" dirty="0" err="1"/>
              <a:t>end</a:t>
            </a:r>
            <a:r>
              <a:rPr lang="es-ES" altLang="es-ES" sz="1400" dirty="0"/>
              <a:t> case;</a:t>
            </a:r>
          </a:p>
          <a:p>
            <a:pPr eaLnBrk="1" hangingPunct="1">
              <a:buFont typeface="Arial" panose="020B0604020202020204" pitchFamily="34" charset="0"/>
              <a:buNone/>
            </a:pPr>
            <a:r>
              <a:rPr lang="es-ES" altLang="es-ES" sz="1400" dirty="0"/>
              <a:t>  </a:t>
            </a:r>
            <a:r>
              <a:rPr lang="es-ES" altLang="es-ES" sz="1400" dirty="0" err="1"/>
              <a:t>end</a:t>
            </a:r>
            <a:r>
              <a:rPr lang="es-ES" altLang="es-ES" sz="1400" dirty="0"/>
              <a:t>  $$;</a:t>
            </a:r>
          </a:p>
          <a:p>
            <a:pPr eaLnBrk="1" hangingPunct="1"/>
            <a:endParaRPr lang="es-ES" altLang="es-ES" sz="2400" b="1" dirty="0"/>
          </a:p>
        </p:txBody>
      </p:sp>
      <p:sp>
        <p:nvSpPr>
          <p:cNvPr id="4" name="3 Marcador de número de diapositiva">
            <a:extLst>
              <a:ext uri="{FF2B5EF4-FFF2-40B4-BE49-F238E27FC236}">
                <a16:creationId xmlns:a16="http://schemas.microsoft.com/office/drawing/2014/main" id="{27EF6748-1A37-4130-B839-A24B845485B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D90349-47CE-4931-859E-049658852D22}" type="slidenum">
              <a:rPr lang="es-ES" altLang="es-ES">
                <a:solidFill>
                  <a:srgbClr val="898989"/>
                </a:solidFill>
                <a:latin typeface="Calibri" panose="020F0502020204030204" pitchFamily="34" charset="0"/>
              </a:rPr>
              <a:pPr eaLnBrk="1" hangingPunct="1"/>
              <a:t>29</a:t>
            </a:fld>
            <a:endParaRPr lang="es-ES" altLang="es-ES">
              <a:solidFill>
                <a:srgbClr val="898989"/>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890FD-7A64-7EF2-5270-68DDC6A9ACFF}"/>
              </a:ext>
            </a:extLst>
          </p:cNvPr>
          <p:cNvSpPr>
            <a:spLocks noGrp="1"/>
          </p:cNvSpPr>
          <p:nvPr>
            <p:ph type="title"/>
          </p:nvPr>
        </p:nvSpPr>
        <p:spPr/>
        <p:txBody>
          <a:bodyPr/>
          <a:lstStyle/>
          <a:p>
            <a:r>
              <a:rPr lang="es-ES" dirty="0" err="1"/>
              <a:t>Query</a:t>
            </a:r>
            <a:r>
              <a:rPr lang="es-ES" dirty="0"/>
              <a:t> </a:t>
            </a:r>
            <a:r>
              <a:rPr lang="es-ES" dirty="0" err="1"/>
              <a:t>tool</a:t>
            </a:r>
            <a:endParaRPr lang="es-ES" dirty="0"/>
          </a:p>
        </p:txBody>
      </p:sp>
      <p:sp>
        <p:nvSpPr>
          <p:cNvPr id="3" name="Marcador de contenido 2">
            <a:extLst>
              <a:ext uri="{FF2B5EF4-FFF2-40B4-BE49-F238E27FC236}">
                <a16:creationId xmlns:a16="http://schemas.microsoft.com/office/drawing/2014/main" id="{B5CC0494-37AE-BDAC-593F-7D2CAB0465F1}"/>
              </a:ext>
            </a:extLst>
          </p:cNvPr>
          <p:cNvSpPr>
            <a:spLocks noGrp="1"/>
          </p:cNvSpPr>
          <p:nvPr>
            <p:ph idx="1"/>
          </p:nvPr>
        </p:nvSpPr>
        <p:spPr>
          <a:xfrm>
            <a:off x="838200" y="1825625"/>
            <a:ext cx="10515600" cy="925596"/>
          </a:xfrm>
        </p:spPr>
        <p:txBody>
          <a:bodyPr/>
          <a:lstStyle/>
          <a:p>
            <a:r>
              <a:rPr lang="es-ES" dirty="0"/>
              <a:t>Esta opción de </a:t>
            </a:r>
            <a:r>
              <a:rPr lang="es-ES" b="1" dirty="0" err="1"/>
              <a:t>pgAdmin</a:t>
            </a:r>
            <a:r>
              <a:rPr lang="es-ES" dirty="0"/>
              <a:t> se puede utilizar para ejecutar consultas o bloques de código </a:t>
            </a:r>
            <a:r>
              <a:rPr lang="es-ES" b="1" dirty="0"/>
              <a:t>PL/PGSQL</a:t>
            </a:r>
            <a:r>
              <a:rPr lang="es-ES" dirty="0"/>
              <a:t>:</a:t>
            </a:r>
          </a:p>
        </p:txBody>
      </p:sp>
      <p:sp>
        <p:nvSpPr>
          <p:cNvPr id="4" name="Marcador de número de diapositiva 3">
            <a:extLst>
              <a:ext uri="{FF2B5EF4-FFF2-40B4-BE49-F238E27FC236}">
                <a16:creationId xmlns:a16="http://schemas.microsoft.com/office/drawing/2014/main" id="{791D5EBE-8950-1980-25C8-B208E40A74A8}"/>
              </a:ext>
            </a:extLst>
          </p:cNvPr>
          <p:cNvSpPr>
            <a:spLocks noGrp="1"/>
          </p:cNvSpPr>
          <p:nvPr>
            <p:ph type="sldNum" sz="quarter" idx="12"/>
          </p:nvPr>
        </p:nvSpPr>
        <p:spPr/>
        <p:txBody>
          <a:bodyPr/>
          <a:lstStyle/>
          <a:p>
            <a:fld id="{DDCB832E-8B33-4858-8406-8FA979AD4A47}" type="slidenum">
              <a:rPr lang="es-ES" smtClean="0"/>
              <a:t>3</a:t>
            </a:fld>
            <a:endParaRPr lang="es-ES"/>
          </a:p>
        </p:txBody>
      </p:sp>
      <p:pic>
        <p:nvPicPr>
          <p:cNvPr id="6" name="Imagen 5">
            <a:extLst>
              <a:ext uri="{FF2B5EF4-FFF2-40B4-BE49-F238E27FC236}">
                <a16:creationId xmlns:a16="http://schemas.microsoft.com/office/drawing/2014/main" id="{0E82DB5D-CBD3-4AAA-1208-FF36B641A78B}"/>
              </a:ext>
            </a:extLst>
          </p:cNvPr>
          <p:cNvPicPr>
            <a:picLocks noChangeAspect="1"/>
          </p:cNvPicPr>
          <p:nvPr/>
        </p:nvPicPr>
        <p:blipFill>
          <a:blip r:embed="rId2"/>
          <a:stretch>
            <a:fillRect/>
          </a:stretch>
        </p:blipFill>
        <p:spPr>
          <a:xfrm>
            <a:off x="899862" y="3057775"/>
            <a:ext cx="8820150" cy="3228975"/>
          </a:xfrm>
          <a:prstGeom prst="rect">
            <a:avLst/>
          </a:prstGeom>
          <a:ln w="19050">
            <a:solidFill>
              <a:schemeClr val="tx1"/>
            </a:solidFill>
          </a:ln>
        </p:spPr>
      </p:pic>
    </p:spTree>
    <p:extLst>
      <p:ext uri="{BB962C8B-B14F-4D97-AF65-F5344CB8AC3E}">
        <p14:creationId xmlns:p14="http://schemas.microsoft.com/office/powerpoint/2010/main" val="4273937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Título">
            <a:extLst>
              <a:ext uri="{FF2B5EF4-FFF2-40B4-BE49-F238E27FC236}">
                <a16:creationId xmlns:a16="http://schemas.microsoft.com/office/drawing/2014/main" id="{EA651622-8A37-458F-B118-16355785B27B}"/>
              </a:ext>
            </a:extLst>
          </p:cNvPr>
          <p:cNvSpPr>
            <a:spLocks noGrp="1"/>
          </p:cNvSpPr>
          <p:nvPr>
            <p:ph type="title"/>
          </p:nvPr>
        </p:nvSpPr>
        <p:spPr/>
        <p:txBody>
          <a:bodyPr/>
          <a:lstStyle/>
          <a:p>
            <a:pPr eaLnBrk="1" hangingPunct="1"/>
            <a:r>
              <a:rPr lang="es-ES" altLang="es-ES"/>
              <a:t>Sentencia Case</a:t>
            </a:r>
          </a:p>
        </p:txBody>
      </p:sp>
      <p:sp>
        <p:nvSpPr>
          <p:cNvPr id="32771" name="6 Marcador de contenido">
            <a:extLst>
              <a:ext uri="{FF2B5EF4-FFF2-40B4-BE49-F238E27FC236}">
                <a16:creationId xmlns:a16="http://schemas.microsoft.com/office/drawing/2014/main" id="{7EA878E5-528D-4110-ACBD-08D57556EB60}"/>
              </a:ext>
            </a:extLst>
          </p:cNvPr>
          <p:cNvSpPr>
            <a:spLocks noGrp="1"/>
          </p:cNvSpPr>
          <p:nvPr>
            <p:ph idx="1"/>
          </p:nvPr>
        </p:nvSpPr>
        <p:spPr/>
        <p:txBody>
          <a:bodyPr/>
          <a:lstStyle/>
          <a:p>
            <a:pPr eaLnBrk="1" hangingPunct="1"/>
            <a:r>
              <a:rPr lang="es-ES" altLang="es-ES" dirty="0"/>
              <a:t>En caso de que no se añada la sentencia </a:t>
            </a:r>
            <a:r>
              <a:rPr lang="es-ES" altLang="es-ES" dirty="0" err="1"/>
              <a:t>else</a:t>
            </a:r>
            <a:r>
              <a:rPr lang="es-ES" altLang="es-ES" dirty="0"/>
              <a:t>, y no se cumpla ningún caso saltará un error.</a:t>
            </a:r>
          </a:p>
          <a:p>
            <a:pPr eaLnBrk="1" hangingPunct="1"/>
            <a:r>
              <a:rPr lang="es-ES" altLang="es-ES" b="1" dirty="0"/>
              <a:t>ERROR: caso no encontrado</a:t>
            </a:r>
          </a:p>
          <a:p>
            <a:pPr eaLnBrk="1" hangingPunct="1"/>
            <a:endParaRPr lang="es-ES" altLang="es-ES" b="1" dirty="0"/>
          </a:p>
          <a:p>
            <a:pPr eaLnBrk="1" hangingPunct="1"/>
            <a:endParaRPr lang="es-ES" altLang="es-ES" b="1" dirty="0"/>
          </a:p>
          <a:p>
            <a:pPr eaLnBrk="1" hangingPunct="1"/>
            <a:r>
              <a:rPr lang="es-ES" altLang="es-ES" b="1" dirty="0"/>
              <a:t>La sentencia case se puede utilizar dentro del SQL.</a:t>
            </a:r>
          </a:p>
        </p:txBody>
      </p:sp>
      <p:sp>
        <p:nvSpPr>
          <p:cNvPr id="5" name="4 Marcador de número de diapositiva">
            <a:extLst>
              <a:ext uri="{FF2B5EF4-FFF2-40B4-BE49-F238E27FC236}">
                <a16:creationId xmlns:a16="http://schemas.microsoft.com/office/drawing/2014/main" id="{675E8565-06EE-448B-A0D2-A09D036B253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41B39A-B97F-440B-89AD-9E9211ED90F8}" type="slidenum">
              <a:rPr lang="es-ES" altLang="es-ES">
                <a:solidFill>
                  <a:srgbClr val="898989"/>
                </a:solidFill>
                <a:latin typeface="Calibri" panose="020F0502020204030204" pitchFamily="34" charset="0"/>
              </a:rPr>
              <a:pPr eaLnBrk="1" hangingPunct="1"/>
              <a:t>30</a:t>
            </a:fld>
            <a:endParaRPr lang="es-ES" altLang="es-ES">
              <a:solidFill>
                <a:srgbClr val="898989"/>
              </a:solidFill>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a:extLst>
              <a:ext uri="{FF2B5EF4-FFF2-40B4-BE49-F238E27FC236}">
                <a16:creationId xmlns:a16="http://schemas.microsoft.com/office/drawing/2014/main" id="{AAEEEDCE-9841-4876-8DA8-0622277AF244}"/>
              </a:ext>
            </a:extLst>
          </p:cNvPr>
          <p:cNvSpPr>
            <a:spLocks noGrp="1"/>
          </p:cNvSpPr>
          <p:nvPr>
            <p:ph type="title"/>
          </p:nvPr>
        </p:nvSpPr>
        <p:spPr/>
        <p:txBody>
          <a:bodyPr/>
          <a:lstStyle/>
          <a:p>
            <a:pPr eaLnBrk="1" hangingPunct="1"/>
            <a:r>
              <a:rPr lang="es-ES" altLang="es-ES"/>
              <a:t>Bucle Loop</a:t>
            </a:r>
          </a:p>
        </p:txBody>
      </p:sp>
      <p:sp>
        <p:nvSpPr>
          <p:cNvPr id="104451" name="2 Marcador de contenido">
            <a:extLst>
              <a:ext uri="{FF2B5EF4-FFF2-40B4-BE49-F238E27FC236}">
                <a16:creationId xmlns:a16="http://schemas.microsoft.com/office/drawing/2014/main" id="{990C9E96-F25A-4C8F-B1D2-C3EACFB0AC14}"/>
              </a:ext>
            </a:extLst>
          </p:cNvPr>
          <p:cNvSpPr>
            <a:spLocks noGrp="1"/>
          </p:cNvSpPr>
          <p:nvPr>
            <p:ph idx="1"/>
          </p:nvPr>
        </p:nvSpPr>
        <p:spPr/>
        <p:txBody>
          <a:bodyPr rtlCol="0">
            <a:normAutofit/>
          </a:bodyPr>
          <a:lstStyle/>
          <a:p>
            <a:pPr>
              <a:defRPr/>
            </a:pPr>
            <a:r>
              <a:rPr lang="es-ES"/>
              <a:t>Se trata de la variedad más simple de la sentencia LOOP, y se corresponde con el bucle básico (o infinito), el cual incluye una secuencia de sentencias entre las palabras claves LOOP y END LOOP. </a:t>
            </a:r>
          </a:p>
          <a:p>
            <a:pPr>
              <a:defRPr/>
            </a:pPr>
            <a:r>
              <a:rPr lang="es-ES"/>
              <a:t>Ejemplo:</a:t>
            </a:r>
          </a:p>
          <a:p>
            <a:pPr lvl="1">
              <a:defRPr/>
            </a:pPr>
            <a:r>
              <a:rPr lang="es-ES" i="1"/>
              <a:t>LOOP</a:t>
            </a:r>
          </a:p>
          <a:p>
            <a:pPr lvl="2">
              <a:defRPr/>
            </a:pPr>
            <a:r>
              <a:rPr lang="es-ES" i="1"/>
              <a:t>secuencia_de_sentencias;</a:t>
            </a:r>
          </a:p>
          <a:p>
            <a:pPr lvl="1">
              <a:defRPr/>
            </a:pPr>
            <a:r>
              <a:rPr lang="es-ES" i="1"/>
              <a:t>END LOOP;</a:t>
            </a:r>
            <a:endParaRPr lang="es-ES"/>
          </a:p>
        </p:txBody>
      </p:sp>
      <p:sp>
        <p:nvSpPr>
          <p:cNvPr id="4" name="3 Marcador de número de diapositiva">
            <a:extLst>
              <a:ext uri="{FF2B5EF4-FFF2-40B4-BE49-F238E27FC236}">
                <a16:creationId xmlns:a16="http://schemas.microsoft.com/office/drawing/2014/main" id="{25C33802-1EDD-44B8-A4F0-C72769D0F05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ECC542-2DC0-4BDC-AAF9-C7E648726B8D}" type="slidenum">
              <a:rPr lang="es-ES" altLang="es-ES">
                <a:solidFill>
                  <a:srgbClr val="898989"/>
                </a:solidFill>
                <a:latin typeface="Calibri" panose="020F0502020204030204" pitchFamily="34" charset="0"/>
              </a:rPr>
              <a:pPr eaLnBrk="1" hangingPunct="1"/>
              <a:t>31</a:t>
            </a:fld>
            <a:endParaRPr lang="es-ES" altLang="es-ES">
              <a:solidFill>
                <a:srgbClr val="898989"/>
              </a:solidFill>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1 Título">
            <a:extLst>
              <a:ext uri="{FF2B5EF4-FFF2-40B4-BE49-F238E27FC236}">
                <a16:creationId xmlns:a16="http://schemas.microsoft.com/office/drawing/2014/main" id="{D7BF6DB7-938F-494E-B129-61843781266A}"/>
              </a:ext>
            </a:extLst>
          </p:cNvPr>
          <p:cNvSpPr>
            <a:spLocks noGrp="1"/>
          </p:cNvSpPr>
          <p:nvPr>
            <p:ph type="title"/>
          </p:nvPr>
        </p:nvSpPr>
        <p:spPr>
          <a:xfrm>
            <a:off x="1992313" y="115889"/>
            <a:ext cx="8229600" cy="706437"/>
          </a:xfrm>
        </p:spPr>
        <p:txBody>
          <a:bodyPr rtlCol="0">
            <a:normAutofit/>
          </a:bodyPr>
          <a:lstStyle/>
          <a:p>
            <a:pPr>
              <a:defRPr/>
            </a:pPr>
            <a:r>
              <a:rPr lang="es-ES"/>
              <a:t>Bucle Loop</a:t>
            </a:r>
          </a:p>
        </p:txBody>
      </p:sp>
      <p:sp>
        <p:nvSpPr>
          <p:cNvPr id="105475" name="2 Marcador de contenido">
            <a:extLst>
              <a:ext uri="{FF2B5EF4-FFF2-40B4-BE49-F238E27FC236}">
                <a16:creationId xmlns:a16="http://schemas.microsoft.com/office/drawing/2014/main" id="{A18CF50B-1896-44B3-AD8F-EDC48A02F8E4}"/>
              </a:ext>
            </a:extLst>
          </p:cNvPr>
          <p:cNvSpPr>
            <a:spLocks noGrp="1"/>
          </p:cNvSpPr>
          <p:nvPr>
            <p:ph idx="1"/>
          </p:nvPr>
        </p:nvSpPr>
        <p:spPr>
          <a:xfrm>
            <a:off x="1981200" y="908051"/>
            <a:ext cx="8229600" cy="5218113"/>
          </a:xfrm>
        </p:spPr>
        <p:txBody>
          <a:bodyPr rtlCol="0">
            <a:normAutofit/>
          </a:bodyPr>
          <a:lstStyle/>
          <a:p>
            <a:pPr>
              <a:defRPr/>
            </a:pPr>
            <a:r>
              <a:rPr lang="es-ES" sz="2000"/>
              <a:t>Tenemos dos formas de salir del bucle:</a:t>
            </a:r>
          </a:p>
          <a:p>
            <a:pPr lvl="1">
              <a:defRPr/>
            </a:pPr>
            <a:r>
              <a:rPr lang="es-ES" sz="2000"/>
              <a:t>EXIT y EXIT WHEN.</a:t>
            </a:r>
          </a:p>
          <a:p>
            <a:pPr lvl="1">
              <a:defRPr/>
            </a:pPr>
            <a:endParaRPr lang="es-ES" sz="2000"/>
          </a:p>
          <a:p>
            <a:pPr>
              <a:defRPr/>
            </a:pPr>
            <a:r>
              <a:rPr lang="es-ES" sz="2000"/>
              <a:t>La sentencia </a:t>
            </a:r>
            <a:r>
              <a:rPr lang="es-ES" sz="2000" b="1"/>
              <a:t>EXIT</a:t>
            </a:r>
            <a:r>
              <a:rPr lang="es-ES" sz="2000"/>
              <a:t> provoca la </a:t>
            </a:r>
            <a:r>
              <a:rPr lang="es-ES" sz="2000" b="1"/>
              <a:t>salida</a:t>
            </a:r>
            <a:r>
              <a:rPr lang="es-ES" sz="2000"/>
              <a:t> de un bucle de forma </a:t>
            </a:r>
            <a:r>
              <a:rPr lang="es-ES" sz="2000" b="1"/>
              <a:t>incondicional</a:t>
            </a:r>
            <a:r>
              <a:rPr lang="es-ES" sz="2000"/>
              <a:t>. Cuando se encuentra un EXIT, el bucle acaba inmediatamente y el control pasa a la siguiente instrucción que esté fuera del bucle.</a:t>
            </a:r>
          </a:p>
          <a:p>
            <a:pPr>
              <a:defRPr/>
            </a:pPr>
            <a:endParaRPr lang="es-ES" sz="2000"/>
          </a:p>
          <a:p>
            <a:pPr>
              <a:defRPr/>
            </a:pPr>
            <a:r>
              <a:rPr lang="es-ES" sz="2000"/>
              <a:t>Ejemplo:</a:t>
            </a:r>
          </a:p>
          <a:p>
            <a:pPr lvl="1">
              <a:defRPr/>
            </a:pPr>
            <a:r>
              <a:rPr lang="es-ES" sz="2000"/>
              <a:t>LOOP</a:t>
            </a:r>
          </a:p>
          <a:p>
            <a:pPr lvl="2">
              <a:defRPr/>
            </a:pPr>
            <a:r>
              <a:rPr lang="es-ES"/>
              <a:t>…</a:t>
            </a:r>
          </a:p>
          <a:p>
            <a:pPr lvl="2">
              <a:defRPr/>
            </a:pPr>
            <a:r>
              <a:rPr lang="es-ES"/>
              <a:t>IF limite_credito &lt; 3 THEN</a:t>
            </a:r>
          </a:p>
          <a:p>
            <a:pPr lvl="2">
              <a:defRPr/>
            </a:pPr>
            <a:r>
              <a:rPr lang="es-ES"/>
              <a:t>…</a:t>
            </a:r>
          </a:p>
          <a:p>
            <a:pPr lvl="2">
              <a:defRPr/>
            </a:pPr>
            <a:r>
              <a:rPr lang="es-ES"/>
              <a:t>EXIT; -- Fuerza la salida inmediata…</a:t>
            </a:r>
          </a:p>
          <a:p>
            <a:pPr lvl="2">
              <a:defRPr/>
            </a:pPr>
            <a:r>
              <a:rPr lang="es-ES"/>
              <a:t>END IF;</a:t>
            </a:r>
          </a:p>
          <a:p>
            <a:pPr lvl="1">
              <a:defRPr/>
            </a:pPr>
            <a:r>
              <a:rPr lang="es-ES" sz="2000"/>
              <a:t>END LOOP;</a:t>
            </a:r>
          </a:p>
        </p:txBody>
      </p:sp>
      <p:sp>
        <p:nvSpPr>
          <p:cNvPr id="4" name="3 Marcador de número de diapositiva">
            <a:extLst>
              <a:ext uri="{FF2B5EF4-FFF2-40B4-BE49-F238E27FC236}">
                <a16:creationId xmlns:a16="http://schemas.microsoft.com/office/drawing/2014/main" id="{98B33CA1-797C-46FB-A0FF-8FA141E6DE9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F048C9-2E95-4E6F-8382-E1A8101A90AA}" type="slidenum">
              <a:rPr lang="es-ES" altLang="es-ES">
                <a:solidFill>
                  <a:srgbClr val="898989"/>
                </a:solidFill>
                <a:latin typeface="Calibri" panose="020F0502020204030204" pitchFamily="34" charset="0"/>
              </a:rPr>
              <a:pPr eaLnBrk="1" hangingPunct="1"/>
              <a:t>32</a:t>
            </a:fld>
            <a:endParaRPr lang="es-ES" altLang="es-ES">
              <a:solidFill>
                <a:srgbClr val="898989"/>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a:extLst>
              <a:ext uri="{FF2B5EF4-FFF2-40B4-BE49-F238E27FC236}">
                <a16:creationId xmlns:a16="http://schemas.microsoft.com/office/drawing/2014/main" id="{7260F90F-04F3-4B32-A3BB-378A8084F607}"/>
              </a:ext>
            </a:extLst>
          </p:cNvPr>
          <p:cNvSpPr>
            <a:spLocks noGrp="1"/>
          </p:cNvSpPr>
          <p:nvPr>
            <p:ph type="title"/>
          </p:nvPr>
        </p:nvSpPr>
        <p:spPr>
          <a:xfrm>
            <a:off x="1992313" y="188914"/>
            <a:ext cx="8229600" cy="777875"/>
          </a:xfrm>
        </p:spPr>
        <p:txBody>
          <a:bodyPr/>
          <a:lstStyle/>
          <a:p>
            <a:pPr eaLnBrk="1" hangingPunct="1"/>
            <a:r>
              <a:rPr lang="es-ES" altLang="es-ES"/>
              <a:t>Bucle Loop</a:t>
            </a:r>
          </a:p>
        </p:txBody>
      </p:sp>
      <p:sp>
        <p:nvSpPr>
          <p:cNvPr id="35843" name="2 Marcador de contenido">
            <a:extLst>
              <a:ext uri="{FF2B5EF4-FFF2-40B4-BE49-F238E27FC236}">
                <a16:creationId xmlns:a16="http://schemas.microsoft.com/office/drawing/2014/main" id="{5ED63BE3-A722-487E-AB95-70A6903CA010}"/>
              </a:ext>
            </a:extLst>
          </p:cNvPr>
          <p:cNvSpPr>
            <a:spLocks noGrp="1"/>
          </p:cNvSpPr>
          <p:nvPr>
            <p:ph idx="1"/>
          </p:nvPr>
        </p:nvSpPr>
        <p:spPr>
          <a:xfrm>
            <a:off x="1992313" y="981076"/>
            <a:ext cx="8229600" cy="5616575"/>
          </a:xfrm>
        </p:spPr>
        <p:txBody>
          <a:bodyPr/>
          <a:lstStyle/>
          <a:p>
            <a:pPr eaLnBrk="1" hangingPunct="1"/>
            <a:r>
              <a:rPr lang="es-ES" altLang="es-ES" dirty="0"/>
              <a:t>La sentencia </a:t>
            </a:r>
            <a:r>
              <a:rPr lang="es-ES" altLang="es-ES" b="1" dirty="0"/>
              <a:t>EXIT-WHEN</a:t>
            </a:r>
            <a:r>
              <a:rPr lang="es-ES" altLang="es-ES" dirty="0"/>
              <a:t>, nos va a permitir salir de un bucle de forma condicional. Cuando PL/PGSQL encuentra una sentencia de este tipo, la condición del WHEN será evaluada… en caso de devolver TRUE, se provocará la salida del bucle… en caso contrario, se continuará la iteración.</a:t>
            </a:r>
          </a:p>
          <a:p>
            <a:pPr eaLnBrk="1" hangingPunct="1"/>
            <a:endParaRPr lang="es-ES" altLang="es-ES" dirty="0"/>
          </a:p>
          <a:p>
            <a:pPr eaLnBrk="1" hangingPunct="1"/>
            <a:r>
              <a:rPr lang="es-ES" altLang="es-ES" dirty="0"/>
              <a:t>Ejemplo:</a:t>
            </a:r>
          </a:p>
          <a:p>
            <a:pPr lvl="1" eaLnBrk="1" hangingPunct="1">
              <a:buFont typeface="Arial" panose="020B0604020202020204" pitchFamily="34" charset="0"/>
              <a:buNone/>
            </a:pPr>
            <a:r>
              <a:rPr lang="es-ES" altLang="es-ES" dirty="0"/>
              <a:t>LOOP</a:t>
            </a:r>
          </a:p>
          <a:p>
            <a:pPr lvl="1" eaLnBrk="1" hangingPunct="1">
              <a:buFont typeface="Arial" panose="020B0604020202020204" pitchFamily="34" charset="0"/>
              <a:buNone/>
            </a:pPr>
            <a:r>
              <a:rPr lang="es-ES" altLang="es-ES" dirty="0"/>
              <a:t>	…</a:t>
            </a:r>
          </a:p>
          <a:p>
            <a:pPr lvl="2" eaLnBrk="1" hangingPunct="1">
              <a:buFont typeface="Arial" panose="020B0604020202020204" pitchFamily="34" charset="0"/>
              <a:buNone/>
            </a:pPr>
            <a:r>
              <a:rPr lang="es-ES" altLang="es-ES" dirty="0"/>
              <a:t>EXIT WHEN contador&gt;100;</a:t>
            </a:r>
          </a:p>
          <a:p>
            <a:pPr lvl="1" eaLnBrk="1" hangingPunct="1">
              <a:buFont typeface="Arial" panose="020B0604020202020204" pitchFamily="34" charset="0"/>
              <a:buNone/>
            </a:pPr>
            <a:r>
              <a:rPr lang="es-ES" altLang="es-ES" dirty="0"/>
              <a:t>END LOOP</a:t>
            </a:r>
          </a:p>
        </p:txBody>
      </p:sp>
      <p:sp>
        <p:nvSpPr>
          <p:cNvPr id="4" name="3 Marcador de número de diapositiva">
            <a:extLst>
              <a:ext uri="{FF2B5EF4-FFF2-40B4-BE49-F238E27FC236}">
                <a16:creationId xmlns:a16="http://schemas.microsoft.com/office/drawing/2014/main" id="{23833DFC-A6C0-4C89-85AB-D6CB6177555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E144F3-6FC6-4954-998C-9D95C33A9FD7}" type="slidenum">
              <a:rPr lang="es-ES" altLang="es-ES">
                <a:solidFill>
                  <a:srgbClr val="898989"/>
                </a:solidFill>
                <a:latin typeface="Calibri" panose="020F0502020204030204" pitchFamily="34" charset="0"/>
              </a:rPr>
              <a:pPr eaLnBrk="1" hangingPunct="1"/>
              <a:t>33</a:t>
            </a:fld>
            <a:endParaRPr lang="es-ES" altLang="es-ES">
              <a:solidFill>
                <a:srgbClr val="898989"/>
              </a:solidFill>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a:extLst>
              <a:ext uri="{FF2B5EF4-FFF2-40B4-BE49-F238E27FC236}">
                <a16:creationId xmlns:a16="http://schemas.microsoft.com/office/drawing/2014/main" id="{ACE288B8-1D84-4953-8221-9E8258C122BA}"/>
              </a:ext>
            </a:extLst>
          </p:cNvPr>
          <p:cNvSpPr>
            <a:spLocks noGrp="1"/>
          </p:cNvSpPr>
          <p:nvPr>
            <p:ph type="title"/>
          </p:nvPr>
        </p:nvSpPr>
        <p:spPr>
          <a:xfrm>
            <a:off x="1992313" y="115888"/>
            <a:ext cx="8229600" cy="779462"/>
          </a:xfrm>
        </p:spPr>
        <p:txBody>
          <a:bodyPr/>
          <a:lstStyle/>
          <a:p>
            <a:pPr eaLnBrk="1" hangingPunct="1"/>
            <a:r>
              <a:rPr lang="es-ES" altLang="es-ES"/>
              <a:t>Bucles con etiquetas</a:t>
            </a:r>
          </a:p>
        </p:txBody>
      </p:sp>
      <p:sp>
        <p:nvSpPr>
          <p:cNvPr id="36867" name="2 Marcador de contenido">
            <a:extLst>
              <a:ext uri="{FF2B5EF4-FFF2-40B4-BE49-F238E27FC236}">
                <a16:creationId xmlns:a16="http://schemas.microsoft.com/office/drawing/2014/main" id="{2D5B7E29-B27D-47B7-9273-4B194481F358}"/>
              </a:ext>
            </a:extLst>
          </p:cNvPr>
          <p:cNvSpPr>
            <a:spLocks noGrp="1"/>
          </p:cNvSpPr>
          <p:nvPr>
            <p:ph idx="1"/>
          </p:nvPr>
        </p:nvSpPr>
        <p:spPr>
          <a:xfrm>
            <a:off x="1919288" y="981076"/>
            <a:ext cx="8229600" cy="5616575"/>
          </a:xfrm>
        </p:spPr>
        <p:txBody>
          <a:bodyPr/>
          <a:lstStyle/>
          <a:p>
            <a:pPr eaLnBrk="1" hangingPunct="1"/>
            <a:r>
              <a:rPr lang="es-ES" altLang="es-ES" dirty="0"/>
              <a:t>Al igual que los bloques de PL/SQL, los bucles pueden ser etiquetados. La etiqueta es un identificador no declarado que se escribe entre los símbolos &lt;&lt; y &gt;&gt;; deben aparecer al principio de las sentencias LOOP.</a:t>
            </a:r>
          </a:p>
          <a:p>
            <a:pPr eaLnBrk="1" hangingPunct="1">
              <a:buFont typeface="Arial" panose="020B0604020202020204" pitchFamily="34" charset="0"/>
              <a:buNone/>
            </a:pPr>
            <a:r>
              <a:rPr lang="es-ES" altLang="es-ES" sz="2400" dirty="0"/>
              <a:t>	&lt;&lt;</a:t>
            </a:r>
            <a:r>
              <a:rPr lang="es-ES" altLang="es-ES" sz="2400" dirty="0" err="1"/>
              <a:t>mi_loop</a:t>
            </a:r>
            <a:r>
              <a:rPr lang="es-ES" altLang="es-ES" sz="2400" dirty="0"/>
              <a:t>&gt;&gt;</a:t>
            </a:r>
          </a:p>
          <a:p>
            <a:pPr eaLnBrk="1" hangingPunct="1">
              <a:buFont typeface="Arial" panose="020B0604020202020204" pitchFamily="34" charset="0"/>
              <a:buNone/>
            </a:pPr>
            <a:r>
              <a:rPr lang="es-ES" altLang="es-ES" sz="2400" dirty="0"/>
              <a:t>	LOOP</a:t>
            </a:r>
          </a:p>
          <a:p>
            <a:pPr eaLnBrk="1" hangingPunct="1">
              <a:buFont typeface="Arial" panose="020B0604020202020204" pitchFamily="34" charset="0"/>
              <a:buNone/>
            </a:pPr>
            <a:r>
              <a:rPr lang="es-ES" altLang="es-ES" sz="2400" dirty="0"/>
              <a:t>		</a:t>
            </a:r>
            <a:r>
              <a:rPr lang="es-ES" altLang="es-ES" sz="2400" dirty="0" err="1"/>
              <a:t>secuencia_de_sentencias</a:t>
            </a:r>
            <a:r>
              <a:rPr lang="es-ES" altLang="es-ES" sz="2400" dirty="0"/>
              <a:t>;</a:t>
            </a:r>
          </a:p>
          <a:p>
            <a:pPr eaLnBrk="1" hangingPunct="1">
              <a:buFont typeface="Arial" panose="020B0604020202020204" pitchFamily="34" charset="0"/>
              <a:buNone/>
            </a:pPr>
            <a:r>
              <a:rPr lang="es-ES" altLang="es-ES" sz="2400" dirty="0"/>
              <a:t>	END LOOP </a:t>
            </a:r>
            <a:r>
              <a:rPr lang="es-ES" altLang="es-ES" sz="2400" dirty="0" err="1"/>
              <a:t>mi_loop</a:t>
            </a:r>
            <a:r>
              <a:rPr lang="es-ES" altLang="es-ES" sz="2400" dirty="0"/>
              <a:t>;</a:t>
            </a:r>
          </a:p>
          <a:p>
            <a:pPr eaLnBrk="1" hangingPunct="1">
              <a:buFont typeface="Arial" panose="020B0604020202020204" pitchFamily="34" charset="0"/>
              <a:buNone/>
            </a:pPr>
            <a:endParaRPr lang="es-ES" altLang="es-ES" sz="2400" dirty="0"/>
          </a:p>
          <a:p>
            <a:pPr eaLnBrk="1" hangingPunct="1"/>
            <a:r>
              <a:rPr lang="es-ES" altLang="es-ES" sz="2400" dirty="0"/>
              <a:t>Con las etiquetas podemos forzar la salida de bucles internos, salir hasta el bucle más externo.</a:t>
            </a:r>
          </a:p>
        </p:txBody>
      </p:sp>
      <p:sp>
        <p:nvSpPr>
          <p:cNvPr id="4" name="3 Marcador de número de diapositiva">
            <a:extLst>
              <a:ext uri="{FF2B5EF4-FFF2-40B4-BE49-F238E27FC236}">
                <a16:creationId xmlns:a16="http://schemas.microsoft.com/office/drawing/2014/main" id="{B94DACF9-54BC-4BD6-86C1-01CA4A421D4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80ED93-639B-4E62-B87E-32F482F3D859}" type="slidenum">
              <a:rPr lang="es-ES" altLang="es-ES">
                <a:solidFill>
                  <a:srgbClr val="898989"/>
                </a:solidFill>
                <a:latin typeface="Calibri" panose="020F0502020204030204" pitchFamily="34" charset="0"/>
              </a:rPr>
              <a:pPr eaLnBrk="1" hangingPunct="1"/>
              <a:t>34</a:t>
            </a:fld>
            <a:endParaRPr lang="es-ES" altLang="es-ES">
              <a:solidFill>
                <a:srgbClr val="898989"/>
              </a:solidFill>
              <a:latin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1 Título">
            <a:extLst>
              <a:ext uri="{FF2B5EF4-FFF2-40B4-BE49-F238E27FC236}">
                <a16:creationId xmlns:a16="http://schemas.microsoft.com/office/drawing/2014/main" id="{CFC51EBD-2896-458D-A93F-020C39D6794A}"/>
              </a:ext>
            </a:extLst>
          </p:cNvPr>
          <p:cNvSpPr>
            <a:spLocks noGrp="1"/>
          </p:cNvSpPr>
          <p:nvPr>
            <p:ph type="title"/>
          </p:nvPr>
        </p:nvSpPr>
        <p:spPr>
          <a:xfrm>
            <a:off x="1981200" y="274639"/>
            <a:ext cx="8229600" cy="561975"/>
          </a:xfrm>
        </p:spPr>
        <p:txBody>
          <a:bodyPr rtlCol="0">
            <a:normAutofit fontScale="90000"/>
          </a:bodyPr>
          <a:lstStyle/>
          <a:p>
            <a:pPr>
              <a:defRPr/>
            </a:pPr>
            <a:r>
              <a:rPr lang="es-ES"/>
              <a:t>Bucles con etiquetas</a:t>
            </a:r>
          </a:p>
        </p:txBody>
      </p:sp>
      <p:sp>
        <p:nvSpPr>
          <p:cNvPr id="37891" name="2 Marcador de contenido">
            <a:extLst>
              <a:ext uri="{FF2B5EF4-FFF2-40B4-BE49-F238E27FC236}">
                <a16:creationId xmlns:a16="http://schemas.microsoft.com/office/drawing/2014/main" id="{CAFF991B-8747-4777-B616-F3B1DEDCB0D0}"/>
              </a:ext>
            </a:extLst>
          </p:cNvPr>
          <p:cNvSpPr>
            <a:spLocks noGrp="1"/>
          </p:cNvSpPr>
          <p:nvPr>
            <p:ph idx="1"/>
          </p:nvPr>
        </p:nvSpPr>
        <p:spPr>
          <a:xfrm>
            <a:off x="1992313" y="1052514"/>
            <a:ext cx="8229600" cy="5329237"/>
          </a:xfrm>
        </p:spPr>
        <p:txBody>
          <a:bodyPr/>
          <a:lstStyle/>
          <a:p>
            <a:pPr eaLnBrk="1" hangingPunct="1">
              <a:buFont typeface="Arial" panose="020B0604020202020204" pitchFamily="34" charset="0"/>
              <a:buNone/>
            </a:pPr>
            <a:r>
              <a:rPr lang="es-ES" altLang="es-ES" dirty="0"/>
              <a:t>&lt;&lt;exterior&gt;&gt;</a:t>
            </a:r>
          </a:p>
          <a:p>
            <a:pPr eaLnBrk="1" hangingPunct="1">
              <a:buFont typeface="Arial" panose="020B0604020202020204" pitchFamily="34" charset="0"/>
              <a:buNone/>
            </a:pPr>
            <a:r>
              <a:rPr lang="es-ES" altLang="es-ES" dirty="0"/>
              <a:t>LOOP</a:t>
            </a:r>
          </a:p>
          <a:p>
            <a:pPr eaLnBrk="1" hangingPunct="1">
              <a:buFont typeface="Arial" panose="020B0604020202020204" pitchFamily="34" charset="0"/>
              <a:buNone/>
            </a:pPr>
            <a:r>
              <a:rPr lang="es-ES" altLang="es-ES" dirty="0"/>
              <a:t>	…</a:t>
            </a:r>
          </a:p>
          <a:p>
            <a:pPr eaLnBrk="1" hangingPunct="1">
              <a:buFont typeface="Arial" panose="020B0604020202020204" pitchFamily="34" charset="0"/>
              <a:buNone/>
            </a:pPr>
            <a:r>
              <a:rPr lang="es-ES" altLang="es-ES" dirty="0"/>
              <a:t>	LOOP</a:t>
            </a:r>
          </a:p>
          <a:p>
            <a:pPr eaLnBrk="1" hangingPunct="1">
              <a:buFont typeface="Arial" panose="020B0604020202020204" pitchFamily="34" charset="0"/>
              <a:buNone/>
            </a:pPr>
            <a:r>
              <a:rPr lang="es-ES" altLang="es-ES" dirty="0"/>
              <a:t>		…</a:t>
            </a:r>
          </a:p>
          <a:p>
            <a:pPr eaLnBrk="1" hangingPunct="1">
              <a:buFont typeface="Arial" panose="020B0604020202020204" pitchFamily="34" charset="0"/>
              <a:buNone/>
            </a:pPr>
            <a:r>
              <a:rPr lang="es-ES" altLang="es-ES" dirty="0"/>
              <a:t>		EXIT </a:t>
            </a:r>
            <a:r>
              <a:rPr lang="es-ES" altLang="es-ES" b="1" dirty="0"/>
              <a:t>exterior</a:t>
            </a:r>
            <a:r>
              <a:rPr lang="es-ES" altLang="es-ES" dirty="0"/>
              <a:t> WHEN … </a:t>
            </a:r>
          </a:p>
          <a:p>
            <a:pPr eaLnBrk="1" hangingPunct="1">
              <a:buFont typeface="Arial" panose="020B0604020202020204" pitchFamily="34" charset="0"/>
              <a:buNone/>
            </a:pPr>
            <a:r>
              <a:rPr lang="es-ES" altLang="es-ES" dirty="0"/>
              <a:t>		</a:t>
            </a:r>
            <a:r>
              <a:rPr lang="es-ES" altLang="es-ES" dirty="0">
                <a:solidFill>
                  <a:srgbClr val="FF0000"/>
                </a:solidFill>
              </a:rPr>
              <a:t>-- Sale de los dos bucles LOOP…</a:t>
            </a:r>
          </a:p>
          <a:p>
            <a:pPr eaLnBrk="1" hangingPunct="1">
              <a:buFont typeface="Arial" panose="020B0604020202020204" pitchFamily="34" charset="0"/>
              <a:buNone/>
            </a:pPr>
            <a:r>
              <a:rPr lang="es-ES" altLang="es-ES" dirty="0"/>
              <a:t>	END LOOP;</a:t>
            </a:r>
          </a:p>
          <a:p>
            <a:pPr eaLnBrk="1" hangingPunct="1">
              <a:buFont typeface="Arial" panose="020B0604020202020204" pitchFamily="34" charset="0"/>
              <a:buNone/>
            </a:pPr>
            <a:r>
              <a:rPr lang="es-ES" altLang="es-ES" dirty="0"/>
              <a:t>	…</a:t>
            </a:r>
          </a:p>
          <a:p>
            <a:pPr eaLnBrk="1" hangingPunct="1">
              <a:buFont typeface="Arial" panose="020B0604020202020204" pitchFamily="34" charset="0"/>
              <a:buNone/>
            </a:pPr>
            <a:r>
              <a:rPr lang="es-ES" altLang="es-ES" dirty="0"/>
              <a:t>END LOOP exterior; -- exterior aquí no es necesario.</a:t>
            </a:r>
          </a:p>
        </p:txBody>
      </p:sp>
      <p:sp>
        <p:nvSpPr>
          <p:cNvPr id="4" name="3 Marcador de número de diapositiva">
            <a:extLst>
              <a:ext uri="{FF2B5EF4-FFF2-40B4-BE49-F238E27FC236}">
                <a16:creationId xmlns:a16="http://schemas.microsoft.com/office/drawing/2014/main" id="{65021FEC-1C38-48D0-837E-0F2D0591667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59FDE1-68A6-4DAB-9B0E-263F9327B442}" type="slidenum">
              <a:rPr lang="es-ES" altLang="es-ES">
                <a:solidFill>
                  <a:srgbClr val="898989"/>
                </a:solidFill>
                <a:latin typeface="Calibri" panose="020F0502020204030204" pitchFamily="34" charset="0"/>
              </a:rPr>
              <a:pPr eaLnBrk="1" hangingPunct="1"/>
              <a:t>35</a:t>
            </a:fld>
            <a:endParaRPr lang="es-ES" altLang="es-ES">
              <a:solidFill>
                <a:srgbClr val="898989"/>
              </a:solidFill>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Título">
            <a:extLst>
              <a:ext uri="{FF2B5EF4-FFF2-40B4-BE49-F238E27FC236}">
                <a16:creationId xmlns:a16="http://schemas.microsoft.com/office/drawing/2014/main" id="{C2AC9363-8AA2-4824-9B9C-D070E6BB8D78}"/>
              </a:ext>
            </a:extLst>
          </p:cNvPr>
          <p:cNvSpPr>
            <a:spLocks noGrp="1"/>
          </p:cNvSpPr>
          <p:nvPr>
            <p:ph type="title"/>
          </p:nvPr>
        </p:nvSpPr>
        <p:spPr>
          <a:xfrm>
            <a:off x="1981200" y="274639"/>
            <a:ext cx="8229600" cy="777875"/>
          </a:xfrm>
        </p:spPr>
        <p:txBody>
          <a:bodyPr/>
          <a:lstStyle/>
          <a:p>
            <a:pPr eaLnBrk="1" hangingPunct="1"/>
            <a:r>
              <a:rPr lang="es-ES" altLang="es-ES"/>
              <a:t>Sentencia Continue</a:t>
            </a:r>
          </a:p>
        </p:txBody>
      </p:sp>
      <p:sp>
        <p:nvSpPr>
          <p:cNvPr id="109571" name="2 Marcador de contenido">
            <a:extLst>
              <a:ext uri="{FF2B5EF4-FFF2-40B4-BE49-F238E27FC236}">
                <a16:creationId xmlns:a16="http://schemas.microsoft.com/office/drawing/2014/main" id="{FAE73B86-051D-4F67-9755-0442583CCB13}"/>
              </a:ext>
            </a:extLst>
          </p:cNvPr>
          <p:cNvSpPr>
            <a:spLocks noGrp="1"/>
          </p:cNvSpPr>
          <p:nvPr>
            <p:ph idx="1"/>
          </p:nvPr>
        </p:nvSpPr>
        <p:spPr>
          <a:xfrm>
            <a:off x="751562" y="1052513"/>
            <a:ext cx="9459238" cy="5073650"/>
          </a:xfrm>
        </p:spPr>
        <p:txBody>
          <a:bodyPr rtlCol="0">
            <a:normAutofit/>
          </a:bodyPr>
          <a:lstStyle/>
          <a:p>
            <a:pPr>
              <a:defRPr/>
            </a:pPr>
            <a:r>
              <a:rPr lang="es-ES" sz="2000" dirty="0"/>
              <a:t>Esta sentencia permite interrumpir la iteración en curso y pasar directamente a la siguiente.</a:t>
            </a:r>
          </a:p>
          <a:p>
            <a:pPr>
              <a:defRPr/>
            </a:pPr>
            <a:r>
              <a:rPr lang="es-ES" sz="2000" dirty="0"/>
              <a:t>Sintaxis:</a:t>
            </a:r>
          </a:p>
          <a:p>
            <a:pPr lvl="1">
              <a:buNone/>
              <a:defRPr/>
            </a:pPr>
            <a:r>
              <a:rPr lang="es-ES" sz="2000" b="1" dirty="0"/>
              <a:t>	Continue [</a:t>
            </a:r>
            <a:r>
              <a:rPr lang="es-ES" sz="2000" b="1" dirty="0" err="1"/>
              <a:t>label</a:t>
            </a:r>
            <a:r>
              <a:rPr lang="es-ES" sz="2000" b="1" dirty="0"/>
              <a:t>] [</a:t>
            </a:r>
            <a:r>
              <a:rPr lang="es-ES" sz="2000" b="1" dirty="0" err="1"/>
              <a:t>when</a:t>
            </a:r>
            <a:r>
              <a:rPr lang="es-ES" sz="2000" b="1" dirty="0"/>
              <a:t> condición]</a:t>
            </a:r>
          </a:p>
          <a:p>
            <a:pPr>
              <a:defRPr/>
            </a:pPr>
            <a:endParaRPr lang="es-ES" sz="2000" dirty="0"/>
          </a:p>
          <a:p>
            <a:pPr marL="0" indent="0">
              <a:buNone/>
              <a:defRPr/>
            </a:pPr>
            <a:r>
              <a:rPr lang="en-US" dirty="0"/>
              <a:t>LOOP</a:t>
            </a:r>
          </a:p>
          <a:p>
            <a:pPr marL="0" indent="0">
              <a:buNone/>
              <a:defRPr/>
            </a:pPr>
            <a:r>
              <a:rPr lang="en-US" dirty="0"/>
              <a:t>    -- some computations</a:t>
            </a:r>
          </a:p>
          <a:p>
            <a:pPr marL="0" indent="0">
              <a:buNone/>
              <a:defRPr/>
            </a:pPr>
            <a:r>
              <a:rPr lang="en-US" dirty="0"/>
              <a:t>    EXIT WHEN count &gt; 100;</a:t>
            </a:r>
          </a:p>
          <a:p>
            <a:pPr marL="0" indent="0">
              <a:buNone/>
              <a:defRPr/>
            </a:pPr>
            <a:r>
              <a:rPr lang="en-US" dirty="0"/>
              <a:t>    CONTINUE WHEN count &lt; 50;</a:t>
            </a:r>
          </a:p>
          <a:p>
            <a:pPr marL="0" indent="0">
              <a:buNone/>
              <a:defRPr/>
            </a:pPr>
            <a:r>
              <a:rPr lang="en-US" dirty="0"/>
              <a:t>    -- some computations for count IN [50 .. 100]</a:t>
            </a:r>
          </a:p>
          <a:p>
            <a:pPr marL="0" indent="0">
              <a:buNone/>
              <a:defRPr/>
            </a:pPr>
            <a:r>
              <a:rPr lang="en-US" dirty="0"/>
              <a:t>END LOOP;</a:t>
            </a:r>
            <a:endParaRPr lang="es-ES" dirty="0"/>
          </a:p>
        </p:txBody>
      </p:sp>
      <p:sp>
        <p:nvSpPr>
          <p:cNvPr id="4" name="3 Marcador de número de diapositiva">
            <a:extLst>
              <a:ext uri="{FF2B5EF4-FFF2-40B4-BE49-F238E27FC236}">
                <a16:creationId xmlns:a16="http://schemas.microsoft.com/office/drawing/2014/main" id="{7D1E2144-5AAE-4611-BAB7-D064F1F0E4A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19F22A-653F-4B49-A298-0CCD8A6E5790}" type="slidenum">
              <a:rPr lang="es-ES" altLang="es-ES">
                <a:solidFill>
                  <a:srgbClr val="898989"/>
                </a:solidFill>
                <a:latin typeface="Calibri" panose="020F0502020204030204" pitchFamily="34" charset="0"/>
              </a:rPr>
              <a:pPr eaLnBrk="1" hangingPunct="1"/>
              <a:t>36</a:t>
            </a:fld>
            <a:endParaRPr lang="es-ES" altLang="es-ES">
              <a:solidFill>
                <a:srgbClr val="898989"/>
              </a:solidFill>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Título">
            <a:extLst>
              <a:ext uri="{FF2B5EF4-FFF2-40B4-BE49-F238E27FC236}">
                <a16:creationId xmlns:a16="http://schemas.microsoft.com/office/drawing/2014/main" id="{47242854-0C1B-43FE-8BA8-BB6B798E368E}"/>
              </a:ext>
            </a:extLst>
          </p:cNvPr>
          <p:cNvSpPr>
            <a:spLocks noGrp="1"/>
          </p:cNvSpPr>
          <p:nvPr>
            <p:ph type="title"/>
          </p:nvPr>
        </p:nvSpPr>
        <p:spPr/>
        <p:txBody>
          <a:bodyPr/>
          <a:lstStyle/>
          <a:p>
            <a:pPr eaLnBrk="1" hangingPunct="1"/>
            <a:r>
              <a:rPr lang="es-ES" altLang="es-ES"/>
              <a:t>Bucle For</a:t>
            </a:r>
          </a:p>
        </p:txBody>
      </p:sp>
      <p:sp>
        <p:nvSpPr>
          <p:cNvPr id="39939" name="2 Marcador de contenido">
            <a:extLst>
              <a:ext uri="{FF2B5EF4-FFF2-40B4-BE49-F238E27FC236}">
                <a16:creationId xmlns:a16="http://schemas.microsoft.com/office/drawing/2014/main" id="{1650F613-56E5-4732-A871-9DEC978E3DC7}"/>
              </a:ext>
            </a:extLst>
          </p:cNvPr>
          <p:cNvSpPr>
            <a:spLocks noGrp="1"/>
          </p:cNvSpPr>
          <p:nvPr>
            <p:ph idx="1"/>
          </p:nvPr>
        </p:nvSpPr>
        <p:spPr/>
        <p:txBody>
          <a:bodyPr/>
          <a:lstStyle/>
          <a:p>
            <a:pPr eaLnBrk="1" hangingPunct="1"/>
            <a:r>
              <a:rPr lang="es-ES" altLang="es-ES" dirty="0"/>
              <a:t>Permite ejecutar las instrucciones dentro del bucle haciendo variar un índice.</a:t>
            </a:r>
          </a:p>
          <a:p>
            <a:pPr eaLnBrk="1" hangingPunct="1"/>
            <a:endParaRPr lang="es-ES" altLang="es-ES" dirty="0"/>
          </a:p>
          <a:p>
            <a:pPr eaLnBrk="1" hangingPunct="1"/>
            <a:r>
              <a:rPr lang="es-ES" altLang="es-ES" dirty="0"/>
              <a:t>Las instrucciones se ejecutan tantas veces como cambia el índice de valor.</a:t>
            </a:r>
          </a:p>
          <a:p>
            <a:pPr eaLnBrk="1" hangingPunct="1"/>
            <a:endParaRPr lang="es-ES" altLang="es-ES" dirty="0"/>
          </a:p>
          <a:p>
            <a:pPr eaLnBrk="1" hangingPunct="1"/>
            <a:r>
              <a:rPr lang="es-ES" altLang="es-ES" dirty="0"/>
              <a:t>El índice se puede utilizar dentro de las instrucciones, pero siempre en modo lectura.</a:t>
            </a:r>
          </a:p>
          <a:p>
            <a:pPr eaLnBrk="1" hangingPunct="1"/>
            <a:endParaRPr lang="es-ES" altLang="es-ES" dirty="0"/>
          </a:p>
        </p:txBody>
      </p:sp>
      <p:sp>
        <p:nvSpPr>
          <p:cNvPr id="4" name="3 Marcador de número de diapositiva">
            <a:extLst>
              <a:ext uri="{FF2B5EF4-FFF2-40B4-BE49-F238E27FC236}">
                <a16:creationId xmlns:a16="http://schemas.microsoft.com/office/drawing/2014/main" id="{F6949D89-5BF8-4DD8-A878-8216EDC14E9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891451-441D-4519-BA84-B2FC5DF5B572}" type="slidenum">
              <a:rPr lang="es-ES" altLang="es-ES">
                <a:solidFill>
                  <a:srgbClr val="898989"/>
                </a:solidFill>
                <a:latin typeface="Calibri" panose="020F0502020204030204" pitchFamily="34" charset="0"/>
              </a:rPr>
              <a:pPr eaLnBrk="1" hangingPunct="1"/>
              <a:t>37</a:t>
            </a:fld>
            <a:endParaRPr lang="es-ES" altLang="es-ES">
              <a:solidFill>
                <a:srgbClr val="898989"/>
              </a:solidFill>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1 Título">
            <a:extLst>
              <a:ext uri="{FF2B5EF4-FFF2-40B4-BE49-F238E27FC236}">
                <a16:creationId xmlns:a16="http://schemas.microsoft.com/office/drawing/2014/main" id="{2564734F-B1E6-41FB-81D7-9145B50475BD}"/>
              </a:ext>
            </a:extLst>
          </p:cNvPr>
          <p:cNvSpPr>
            <a:spLocks noGrp="1"/>
          </p:cNvSpPr>
          <p:nvPr>
            <p:ph type="title"/>
          </p:nvPr>
        </p:nvSpPr>
        <p:spPr>
          <a:xfrm>
            <a:off x="1981200" y="274639"/>
            <a:ext cx="8229600" cy="706437"/>
          </a:xfrm>
        </p:spPr>
        <p:txBody>
          <a:bodyPr rtlCol="0">
            <a:normAutofit/>
          </a:bodyPr>
          <a:lstStyle/>
          <a:p>
            <a:pPr>
              <a:defRPr/>
            </a:pPr>
            <a:r>
              <a:rPr lang="es-ES"/>
              <a:t>Bucle For</a:t>
            </a:r>
          </a:p>
        </p:txBody>
      </p:sp>
      <p:sp>
        <p:nvSpPr>
          <p:cNvPr id="111619" name="2 Marcador de contenido">
            <a:extLst>
              <a:ext uri="{FF2B5EF4-FFF2-40B4-BE49-F238E27FC236}">
                <a16:creationId xmlns:a16="http://schemas.microsoft.com/office/drawing/2014/main" id="{FA72606C-083D-4F91-9E02-624317770219}"/>
              </a:ext>
            </a:extLst>
          </p:cNvPr>
          <p:cNvSpPr>
            <a:spLocks noGrp="1"/>
          </p:cNvSpPr>
          <p:nvPr>
            <p:ph idx="1"/>
          </p:nvPr>
        </p:nvSpPr>
        <p:spPr>
          <a:xfrm>
            <a:off x="638826" y="981075"/>
            <a:ext cx="10434181" cy="5543550"/>
          </a:xfrm>
        </p:spPr>
        <p:txBody>
          <a:bodyPr rtlCol="0">
            <a:normAutofit/>
          </a:bodyPr>
          <a:lstStyle/>
          <a:p>
            <a:pPr>
              <a:defRPr/>
            </a:pPr>
            <a:r>
              <a:rPr lang="es-ES" sz="2400" dirty="0"/>
              <a:t>Sintaxis:</a:t>
            </a:r>
          </a:p>
          <a:p>
            <a:pPr lvl="1">
              <a:buNone/>
              <a:defRPr/>
            </a:pPr>
            <a:r>
              <a:rPr lang="es-ES" dirty="0"/>
              <a:t>&lt;&lt;etiqueta&gt;&gt;</a:t>
            </a:r>
          </a:p>
          <a:p>
            <a:pPr lvl="1">
              <a:buNone/>
              <a:defRPr/>
            </a:pPr>
            <a:r>
              <a:rPr lang="es-ES" dirty="0" err="1"/>
              <a:t>For</a:t>
            </a:r>
            <a:r>
              <a:rPr lang="es-ES" dirty="0"/>
              <a:t> </a:t>
            </a:r>
            <a:r>
              <a:rPr lang="es-ES" dirty="0" err="1"/>
              <a:t>indice</a:t>
            </a:r>
            <a:r>
              <a:rPr lang="es-ES" dirty="0"/>
              <a:t> in [reverse] exp1…exp2 </a:t>
            </a:r>
            <a:r>
              <a:rPr lang="es-ES" dirty="0" err="1"/>
              <a:t>by</a:t>
            </a:r>
            <a:r>
              <a:rPr lang="es-ES" dirty="0"/>
              <a:t> expresión </a:t>
            </a:r>
            <a:r>
              <a:rPr lang="es-ES" dirty="0" err="1"/>
              <a:t>loop</a:t>
            </a:r>
            <a:endParaRPr lang="es-ES" dirty="0"/>
          </a:p>
          <a:p>
            <a:pPr lvl="2">
              <a:buNone/>
              <a:defRPr/>
            </a:pPr>
            <a:r>
              <a:rPr lang="es-ES" dirty="0"/>
              <a:t>Instrucciones</a:t>
            </a:r>
          </a:p>
          <a:p>
            <a:pPr lvl="2">
              <a:buNone/>
              <a:defRPr/>
            </a:pPr>
            <a:r>
              <a:rPr lang="es-ES" dirty="0"/>
              <a:t>…</a:t>
            </a:r>
          </a:p>
          <a:p>
            <a:pPr lvl="1">
              <a:buNone/>
              <a:defRPr/>
            </a:pPr>
            <a:r>
              <a:rPr lang="es-ES" dirty="0" err="1"/>
              <a:t>End</a:t>
            </a:r>
            <a:r>
              <a:rPr lang="es-ES" dirty="0"/>
              <a:t> </a:t>
            </a:r>
            <a:r>
              <a:rPr lang="es-ES" dirty="0" err="1"/>
              <a:t>loop</a:t>
            </a:r>
            <a:r>
              <a:rPr lang="es-ES" dirty="0"/>
              <a:t> [etiqueta]</a:t>
            </a:r>
          </a:p>
          <a:p>
            <a:pPr lvl="1">
              <a:buNone/>
              <a:defRPr/>
            </a:pPr>
            <a:endParaRPr lang="es-ES" dirty="0"/>
          </a:p>
          <a:p>
            <a:pPr lvl="1">
              <a:defRPr/>
            </a:pPr>
            <a:r>
              <a:rPr lang="es-ES" dirty="0"/>
              <a:t>El índice se declara de forma implícita.</a:t>
            </a:r>
          </a:p>
          <a:p>
            <a:pPr lvl="1">
              <a:defRPr/>
            </a:pPr>
            <a:r>
              <a:rPr lang="es-ES" dirty="0"/>
              <a:t>Exp1, exp2 son constantes, expresiones o variables.</a:t>
            </a:r>
          </a:p>
          <a:p>
            <a:pPr lvl="1">
              <a:defRPr/>
            </a:pPr>
            <a:r>
              <a:rPr lang="es-ES" dirty="0"/>
              <a:t>Si no se utiliza reverse el índice avanza de exp1 a exp2 de uno en uno.</a:t>
            </a:r>
          </a:p>
          <a:p>
            <a:pPr lvl="1">
              <a:defRPr/>
            </a:pPr>
            <a:r>
              <a:rPr lang="es-ES" dirty="0"/>
              <a:t>Si se utiliza reverse, el índice varía de exp2 a exp1 con incrementos de -1.</a:t>
            </a:r>
          </a:p>
          <a:p>
            <a:pPr lvl="1">
              <a:defRPr/>
            </a:pPr>
            <a:r>
              <a:rPr lang="es-ES" dirty="0"/>
              <a:t>Con </a:t>
            </a:r>
            <a:r>
              <a:rPr lang="es-ES" dirty="0" err="1"/>
              <a:t>by</a:t>
            </a:r>
            <a:r>
              <a:rPr lang="es-ES" dirty="0"/>
              <a:t> expresión podemos incrementar de dos en dos u otro valor. </a:t>
            </a:r>
          </a:p>
        </p:txBody>
      </p:sp>
      <p:sp>
        <p:nvSpPr>
          <p:cNvPr id="4" name="3 Marcador de número de diapositiva">
            <a:extLst>
              <a:ext uri="{FF2B5EF4-FFF2-40B4-BE49-F238E27FC236}">
                <a16:creationId xmlns:a16="http://schemas.microsoft.com/office/drawing/2014/main" id="{3E4DE0C4-91E8-485F-B78E-FE47C3B9C28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7A13A4-5AD1-4CE0-A9B5-0F539A7FA20B}" type="slidenum">
              <a:rPr lang="es-ES" altLang="es-ES">
                <a:solidFill>
                  <a:srgbClr val="898989"/>
                </a:solidFill>
                <a:latin typeface="Calibri" panose="020F0502020204030204" pitchFamily="34" charset="0"/>
              </a:rPr>
              <a:pPr eaLnBrk="1" hangingPunct="1"/>
              <a:t>38</a:t>
            </a:fld>
            <a:endParaRPr lang="es-ES" altLang="es-ES">
              <a:solidFill>
                <a:srgbClr val="898989"/>
              </a:solidFill>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a:extLst>
              <a:ext uri="{FF2B5EF4-FFF2-40B4-BE49-F238E27FC236}">
                <a16:creationId xmlns:a16="http://schemas.microsoft.com/office/drawing/2014/main" id="{57847EDA-B182-4355-BE4F-B930B354FBF3}"/>
              </a:ext>
            </a:extLst>
          </p:cNvPr>
          <p:cNvSpPr>
            <a:spLocks noGrp="1"/>
          </p:cNvSpPr>
          <p:nvPr>
            <p:ph type="title"/>
          </p:nvPr>
        </p:nvSpPr>
        <p:spPr>
          <a:xfrm>
            <a:off x="1981200" y="274639"/>
            <a:ext cx="8229600" cy="777875"/>
          </a:xfrm>
        </p:spPr>
        <p:txBody>
          <a:bodyPr/>
          <a:lstStyle/>
          <a:p>
            <a:pPr eaLnBrk="1" hangingPunct="1"/>
            <a:r>
              <a:rPr lang="es-ES" altLang="es-ES"/>
              <a:t>Bucle For</a:t>
            </a:r>
          </a:p>
        </p:txBody>
      </p:sp>
      <p:sp>
        <p:nvSpPr>
          <p:cNvPr id="41987" name="2 Marcador de contenido">
            <a:extLst>
              <a:ext uri="{FF2B5EF4-FFF2-40B4-BE49-F238E27FC236}">
                <a16:creationId xmlns:a16="http://schemas.microsoft.com/office/drawing/2014/main" id="{AD521032-03B7-4723-B71C-9B7A8031B80E}"/>
              </a:ext>
            </a:extLst>
          </p:cNvPr>
          <p:cNvSpPr>
            <a:spLocks noGrp="1"/>
          </p:cNvSpPr>
          <p:nvPr>
            <p:ph idx="1"/>
          </p:nvPr>
        </p:nvSpPr>
        <p:spPr>
          <a:xfrm>
            <a:off x="1981200" y="1125538"/>
            <a:ext cx="8229600" cy="5543550"/>
          </a:xfrm>
        </p:spPr>
        <p:txBody>
          <a:bodyPr/>
          <a:lstStyle/>
          <a:p>
            <a:pPr eaLnBrk="1" hangingPunct="1"/>
            <a:r>
              <a:rPr lang="es-ES" altLang="es-ES" sz="3600"/>
              <a:t>Ejemplo:</a:t>
            </a:r>
          </a:p>
          <a:p>
            <a:pPr lvl="1" eaLnBrk="1" hangingPunct="1">
              <a:buFont typeface="Arial" panose="020B0604020202020204" pitchFamily="34" charset="0"/>
              <a:buNone/>
            </a:pPr>
            <a:r>
              <a:rPr lang="es-ES" altLang="es-ES" sz="3600"/>
              <a:t>For n in 100..110 loop</a:t>
            </a:r>
          </a:p>
          <a:p>
            <a:pPr lvl="2" eaLnBrk="1" hangingPunct="1">
              <a:buFont typeface="Arial" panose="020B0604020202020204" pitchFamily="34" charset="0"/>
              <a:buNone/>
            </a:pPr>
            <a:r>
              <a:rPr lang="es-ES" altLang="es-ES" sz="3600"/>
              <a:t>Insert into clientes (numcli) values (n);</a:t>
            </a:r>
          </a:p>
          <a:p>
            <a:pPr lvl="1" eaLnBrk="1" hangingPunct="1">
              <a:buFont typeface="Arial" panose="020B0604020202020204" pitchFamily="34" charset="0"/>
              <a:buNone/>
            </a:pPr>
            <a:r>
              <a:rPr lang="es-ES" altLang="es-ES" sz="3600"/>
              <a:t>End loop;</a:t>
            </a:r>
          </a:p>
          <a:p>
            <a:pPr lvl="1" eaLnBrk="1" hangingPunct="1">
              <a:buFont typeface="Arial" panose="020B0604020202020204" pitchFamily="34" charset="0"/>
              <a:buNone/>
            </a:pPr>
            <a:r>
              <a:rPr lang="es-ES" altLang="es-ES" sz="3600"/>
              <a:t>Commit;</a:t>
            </a:r>
          </a:p>
          <a:p>
            <a:pPr lvl="1" eaLnBrk="1" hangingPunct="1">
              <a:buFont typeface="Arial" panose="020B0604020202020204" pitchFamily="34" charset="0"/>
              <a:buNone/>
            </a:pPr>
            <a:endParaRPr lang="es-ES" altLang="es-ES" sz="3600"/>
          </a:p>
          <a:p>
            <a:pPr eaLnBrk="1" hangingPunct="1"/>
            <a:r>
              <a:rPr lang="es-ES" altLang="es-ES" sz="4000"/>
              <a:t>El bucle se ejecuta 10 veces, y se ejecuta el sql.</a:t>
            </a:r>
          </a:p>
        </p:txBody>
      </p:sp>
      <p:sp>
        <p:nvSpPr>
          <p:cNvPr id="4" name="3 Marcador de número de diapositiva">
            <a:extLst>
              <a:ext uri="{FF2B5EF4-FFF2-40B4-BE49-F238E27FC236}">
                <a16:creationId xmlns:a16="http://schemas.microsoft.com/office/drawing/2014/main" id="{DD153730-A663-4113-81E0-C4B54313066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A278BC-0F55-4C9C-96D7-D8435A4159A6}" type="slidenum">
              <a:rPr lang="es-ES" altLang="es-ES">
                <a:solidFill>
                  <a:srgbClr val="898989"/>
                </a:solidFill>
                <a:latin typeface="Calibri" panose="020F0502020204030204" pitchFamily="34" charset="0"/>
              </a:rPr>
              <a:pPr eaLnBrk="1" hangingPunct="1"/>
              <a:t>39</a:t>
            </a:fld>
            <a:endParaRPr lang="es-ES" altLang="es-ES">
              <a:solidFill>
                <a:srgbClr val="898989"/>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7C8B8-A00D-4031-E0A0-715F12FFB176}"/>
              </a:ext>
            </a:extLst>
          </p:cNvPr>
          <p:cNvSpPr>
            <a:spLocks noGrp="1"/>
          </p:cNvSpPr>
          <p:nvPr>
            <p:ph type="title"/>
          </p:nvPr>
        </p:nvSpPr>
        <p:spPr/>
        <p:txBody>
          <a:bodyPr/>
          <a:lstStyle/>
          <a:p>
            <a:r>
              <a:rPr lang="es-ES" dirty="0"/>
              <a:t>Comentarios</a:t>
            </a:r>
          </a:p>
        </p:txBody>
      </p:sp>
      <p:sp>
        <p:nvSpPr>
          <p:cNvPr id="3" name="Marcador de contenido 2">
            <a:extLst>
              <a:ext uri="{FF2B5EF4-FFF2-40B4-BE49-F238E27FC236}">
                <a16:creationId xmlns:a16="http://schemas.microsoft.com/office/drawing/2014/main" id="{CFECC48E-F51C-8697-F63C-4F6394996ED6}"/>
              </a:ext>
            </a:extLst>
          </p:cNvPr>
          <p:cNvSpPr>
            <a:spLocks noGrp="1"/>
          </p:cNvSpPr>
          <p:nvPr>
            <p:ph idx="1"/>
          </p:nvPr>
        </p:nvSpPr>
        <p:spPr/>
        <p:txBody>
          <a:bodyPr/>
          <a:lstStyle/>
          <a:p>
            <a:r>
              <a:rPr lang="es-ES" dirty="0"/>
              <a:t>Puede ser comentario en línea para comentar sólo una línea:</a:t>
            </a:r>
          </a:p>
          <a:p>
            <a:pPr marL="0" indent="0">
              <a:buNone/>
            </a:pPr>
            <a:r>
              <a:rPr lang="es-ES" dirty="0"/>
              <a:t>-- comentario de una línea</a:t>
            </a:r>
          </a:p>
          <a:p>
            <a:endParaRPr lang="es-ES" dirty="0"/>
          </a:p>
          <a:p>
            <a:r>
              <a:rPr lang="es-ES" dirty="0"/>
              <a:t>Comentario en bloque para comentar varias líneas:</a:t>
            </a:r>
          </a:p>
          <a:p>
            <a:pPr marL="0" indent="0">
              <a:buNone/>
            </a:pPr>
            <a:r>
              <a:rPr lang="es-ES" dirty="0"/>
              <a:t>/* Comentario</a:t>
            </a:r>
          </a:p>
          <a:p>
            <a:pPr marL="0" indent="0">
              <a:buNone/>
            </a:pPr>
            <a:r>
              <a:rPr lang="es-ES" dirty="0"/>
              <a:t>En varias líneas */</a:t>
            </a:r>
          </a:p>
        </p:txBody>
      </p:sp>
      <p:sp>
        <p:nvSpPr>
          <p:cNvPr id="4" name="Marcador de número de diapositiva 3">
            <a:extLst>
              <a:ext uri="{FF2B5EF4-FFF2-40B4-BE49-F238E27FC236}">
                <a16:creationId xmlns:a16="http://schemas.microsoft.com/office/drawing/2014/main" id="{661DE36F-BA04-FC80-BCF7-4E0B5DDDBDC4}"/>
              </a:ext>
            </a:extLst>
          </p:cNvPr>
          <p:cNvSpPr>
            <a:spLocks noGrp="1"/>
          </p:cNvSpPr>
          <p:nvPr>
            <p:ph type="sldNum" sz="quarter" idx="12"/>
          </p:nvPr>
        </p:nvSpPr>
        <p:spPr/>
        <p:txBody>
          <a:bodyPr/>
          <a:lstStyle/>
          <a:p>
            <a:fld id="{DDCB832E-8B33-4858-8406-8FA979AD4A47}" type="slidenum">
              <a:rPr lang="es-ES" smtClean="0"/>
              <a:t>4</a:t>
            </a:fld>
            <a:endParaRPr lang="es-ES"/>
          </a:p>
        </p:txBody>
      </p:sp>
    </p:spTree>
    <p:extLst>
      <p:ext uri="{BB962C8B-B14F-4D97-AF65-F5344CB8AC3E}">
        <p14:creationId xmlns:p14="http://schemas.microsoft.com/office/powerpoint/2010/main" val="3690366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52A73-870D-8B29-5AF4-8FA4FC3651E0}"/>
              </a:ext>
            </a:extLst>
          </p:cNvPr>
          <p:cNvSpPr>
            <a:spLocks noGrp="1"/>
          </p:cNvSpPr>
          <p:nvPr>
            <p:ph type="title"/>
          </p:nvPr>
        </p:nvSpPr>
        <p:spPr/>
        <p:txBody>
          <a:bodyPr/>
          <a:lstStyle/>
          <a:p>
            <a:r>
              <a:rPr lang="es-ES" dirty="0"/>
              <a:t>Bucle </a:t>
            </a:r>
            <a:r>
              <a:rPr lang="es-ES" dirty="0" err="1"/>
              <a:t>for</a:t>
            </a:r>
            <a:r>
              <a:rPr lang="es-ES" dirty="0"/>
              <a:t> a través de una </a:t>
            </a:r>
            <a:r>
              <a:rPr lang="es-ES" dirty="0" err="1"/>
              <a:t>query</a:t>
            </a:r>
            <a:endParaRPr lang="es-ES" dirty="0"/>
          </a:p>
        </p:txBody>
      </p:sp>
      <p:sp>
        <p:nvSpPr>
          <p:cNvPr id="3" name="Marcador de contenido 2">
            <a:extLst>
              <a:ext uri="{FF2B5EF4-FFF2-40B4-BE49-F238E27FC236}">
                <a16:creationId xmlns:a16="http://schemas.microsoft.com/office/drawing/2014/main" id="{5A1EB684-DF2A-2413-F6AA-35E6556FF6CC}"/>
              </a:ext>
            </a:extLst>
          </p:cNvPr>
          <p:cNvSpPr>
            <a:spLocks noGrp="1"/>
          </p:cNvSpPr>
          <p:nvPr>
            <p:ph idx="1"/>
          </p:nvPr>
        </p:nvSpPr>
        <p:spPr/>
        <p:txBody>
          <a:bodyPr>
            <a:normAutofit fontScale="92500" lnSpcReduction="20000"/>
          </a:bodyPr>
          <a:lstStyle/>
          <a:p>
            <a:r>
              <a:rPr lang="es-ES" dirty="0"/>
              <a:t>El bucle </a:t>
            </a:r>
            <a:r>
              <a:rPr lang="es-ES" dirty="0" err="1"/>
              <a:t>for</a:t>
            </a:r>
            <a:r>
              <a:rPr lang="es-ES" dirty="0"/>
              <a:t> también se puede utilizar para recorrer el resultado de una consulta.</a:t>
            </a:r>
          </a:p>
          <a:p>
            <a:endParaRPr lang="es-ES" dirty="0"/>
          </a:p>
          <a:p>
            <a:pPr marL="0" indent="0">
              <a:buNone/>
            </a:pPr>
            <a:r>
              <a:rPr lang="en-US" dirty="0"/>
              <a:t>[ &lt;&lt;label&gt;&gt; ]</a:t>
            </a:r>
          </a:p>
          <a:p>
            <a:pPr marL="0" indent="0">
              <a:buNone/>
            </a:pPr>
            <a:r>
              <a:rPr lang="en-US" dirty="0"/>
              <a:t>FOR target IN </a:t>
            </a:r>
            <a:r>
              <a:rPr lang="en-US" b="1" dirty="0"/>
              <a:t>query</a:t>
            </a:r>
            <a:r>
              <a:rPr lang="en-US" dirty="0"/>
              <a:t> LOOP</a:t>
            </a:r>
          </a:p>
          <a:p>
            <a:pPr marL="0" indent="0">
              <a:buNone/>
            </a:pPr>
            <a:r>
              <a:rPr lang="en-US" dirty="0"/>
              <a:t>    statements</a:t>
            </a:r>
          </a:p>
          <a:p>
            <a:pPr marL="0" indent="0">
              <a:buNone/>
            </a:pPr>
            <a:r>
              <a:rPr lang="en-US" dirty="0"/>
              <a:t>END LOOP [ label ];</a:t>
            </a:r>
          </a:p>
          <a:p>
            <a:pPr marL="0" indent="0">
              <a:buNone/>
            </a:pPr>
            <a:endParaRPr lang="en-US" dirty="0"/>
          </a:p>
          <a:p>
            <a:r>
              <a:rPr lang="en-US" dirty="0"/>
              <a:t>Target </a:t>
            </a:r>
            <a:r>
              <a:rPr lang="en-US" dirty="0" err="1"/>
              <a:t>puede</a:t>
            </a:r>
            <a:r>
              <a:rPr lang="en-US" dirty="0"/>
              <a:t> ser </a:t>
            </a:r>
            <a:r>
              <a:rPr lang="en-US" dirty="0" err="1"/>
              <a:t>una</a:t>
            </a:r>
            <a:r>
              <a:rPr lang="en-US" dirty="0"/>
              <a:t> variable de </a:t>
            </a:r>
            <a:r>
              <a:rPr lang="en-US" dirty="0" err="1"/>
              <a:t>tipo</a:t>
            </a:r>
            <a:r>
              <a:rPr lang="en-US" dirty="0"/>
              <a:t> </a:t>
            </a:r>
            <a:r>
              <a:rPr lang="en-US" b="1" dirty="0"/>
              <a:t>record</a:t>
            </a:r>
            <a:r>
              <a:rPr lang="en-US" dirty="0"/>
              <a:t>, </a:t>
            </a:r>
            <a:r>
              <a:rPr lang="en-US" dirty="0" err="1"/>
              <a:t>rowtype</a:t>
            </a:r>
            <a:r>
              <a:rPr lang="en-US" dirty="0"/>
              <a:t> o </a:t>
            </a:r>
            <a:r>
              <a:rPr lang="en-US" dirty="0" err="1"/>
              <a:t>una</a:t>
            </a:r>
            <a:r>
              <a:rPr lang="en-US" dirty="0"/>
              <a:t> </a:t>
            </a:r>
            <a:r>
              <a:rPr lang="en-US" dirty="0" err="1"/>
              <a:t>lista</a:t>
            </a:r>
            <a:r>
              <a:rPr lang="en-US" dirty="0"/>
              <a:t> de </a:t>
            </a:r>
            <a:r>
              <a:rPr lang="en-US" dirty="0" err="1"/>
              <a:t>valores</a:t>
            </a:r>
            <a:r>
              <a:rPr lang="en-US" dirty="0"/>
              <a:t> </a:t>
            </a:r>
            <a:r>
              <a:rPr lang="en-US" dirty="0" err="1"/>
              <a:t>escalares</a:t>
            </a:r>
            <a:r>
              <a:rPr lang="en-US" dirty="0"/>
              <a:t> que </a:t>
            </a:r>
            <a:r>
              <a:rPr lang="en-US" dirty="0" err="1"/>
              <a:t>almacenarán</a:t>
            </a:r>
            <a:r>
              <a:rPr lang="en-US" dirty="0"/>
              <a:t> </a:t>
            </a:r>
            <a:r>
              <a:rPr lang="en-US" dirty="0" err="1"/>
              <a:t>el</a:t>
            </a:r>
            <a:r>
              <a:rPr lang="en-US" dirty="0"/>
              <a:t> </a:t>
            </a:r>
            <a:r>
              <a:rPr lang="en-US" dirty="0" err="1"/>
              <a:t>resultado</a:t>
            </a:r>
            <a:r>
              <a:rPr lang="en-US" dirty="0"/>
              <a:t> de la consulta. </a:t>
            </a:r>
          </a:p>
          <a:p>
            <a:r>
              <a:rPr lang="en-US" dirty="0"/>
              <a:t>En </a:t>
            </a:r>
            <a:r>
              <a:rPr lang="en-US" dirty="0" err="1"/>
              <a:t>cada</a:t>
            </a:r>
            <a:r>
              <a:rPr lang="en-US" dirty="0"/>
              <a:t> </a:t>
            </a:r>
            <a:r>
              <a:rPr lang="en-US" dirty="0" err="1"/>
              <a:t>iteración</a:t>
            </a:r>
            <a:r>
              <a:rPr lang="en-US" dirty="0"/>
              <a:t> </a:t>
            </a:r>
            <a:r>
              <a:rPr lang="en-US" dirty="0" err="1"/>
              <a:t>el</a:t>
            </a:r>
            <a:r>
              <a:rPr lang="en-US" dirty="0"/>
              <a:t> </a:t>
            </a:r>
            <a:r>
              <a:rPr lang="en-US" dirty="0" err="1"/>
              <a:t>bucle</a:t>
            </a:r>
            <a:r>
              <a:rPr lang="en-US" dirty="0"/>
              <a:t> </a:t>
            </a:r>
            <a:r>
              <a:rPr lang="en-US" dirty="0" err="1"/>
              <a:t>sirve</a:t>
            </a:r>
            <a:r>
              <a:rPr lang="en-US" dirty="0"/>
              <a:t> </a:t>
            </a:r>
            <a:r>
              <a:rPr lang="en-US" dirty="0" err="1"/>
              <a:t>una</a:t>
            </a:r>
            <a:r>
              <a:rPr lang="en-US" dirty="0"/>
              <a:t> fila del </a:t>
            </a:r>
            <a:r>
              <a:rPr lang="en-US" dirty="0" err="1"/>
              <a:t>resultado</a:t>
            </a:r>
            <a:r>
              <a:rPr lang="en-US" dirty="0"/>
              <a:t> de la consulta.</a:t>
            </a:r>
            <a:endParaRPr lang="es-ES" dirty="0"/>
          </a:p>
        </p:txBody>
      </p:sp>
      <p:sp>
        <p:nvSpPr>
          <p:cNvPr id="4" name="Marcador de número de diapositiva 3">
            <a:extLst>
              <a:ext uri="{FF2B5EF4-FFF2-40B4-BE49-F238E27FC236}">
                <a16:creationId xmlns:a16="http://schemas.microsoft.com/office/drawing/2014/main" id="{C8D55008-FF34-C862-8569-4523F26845F3}"/>
              </a:ext>
            </a:extLst>
          </p:cNvPr>
          <p:cNvSpPr>
            <a:spLocks noGrp="1"/>
          </p:cNvSpPr>
          <p:nvPr>
            <p:ph type="sldNum" sz="quarter" idx="12"/>
          </p:nvPr>
        </p:nvSpPr>
        <p:spPr/>
        <p:txBody>
          <a:bodyPr/>
          <a:lstStyle/>
          <a:p>
            <a:fld id="{DDCB832E-8B33-4858-8406-8FA979AD4A47}" type="slidenum">
              <a:rPr lang="es-ES" smtClean="0"/>
              <a:t>40</a:t>
            </a:fld>
            <a:endParaRPr lang="es-ES"/>
          </a:p>
        </p:txBody>
      </p:sp>
    </p:spTree>
    <p:extLst>
      <p:ext uri="{BB962C8B-B14F-4D97-AF65-F5344CB8AC3E}">
        <p14:creationId xmlns:p14="http://schemas.microsoft.com/office/powerpoint/2010/main" val="1237779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D7CB6-4DCC-DDED-30A8-EE10F080C411}"/>
              </a:ext>
            </a:extLst>
          </p:cNvPr>
          <p:cNvSpPr>
            <a:spLocks noGrp="1"/>
          </p:cNvSpPr>
          <p:nvPr>
            <p:ph type="title"/>
          </p:nvPr>
        </p:nvSpPr>
        <p:spPr/>
        <p:txBody>
          <a:bodyPr/>
          <a:lstStyle/>
          <a:p>
            <a:r>
              <a:rPr lang="es-ES" dirty="0"/>
              <a:t>Bucle </a:t>
            </a:r>
            <a:r>
              <a:rPr lang="es-ES" dirty="0" err="1"/>
              <a:t>For</a:t>
            </a:r>
            <a:endParaRPr lang="es-ES" dirty="0"/>
          </a:p>
        </p:txBody>
      </p:sp>
      <p:sp>
        <p:nvSpPr>
          <p:cNvPr id="3" name="Marcador de contenido 2">
            <a:extLst>
              <a:ext uri="{FF2B5EF4-FFF2-40B4-BE49-F238E27FC236}">
                <a16:creationId xmlns:a16="http://schemas.microsoft.com/office/drawing/2014/main" id="{0552AA45-F61A-55A0-28D6-A22548FCD6FF}"/>
              </a:ext>
            </a:extLst>
          </p:cNvPr>
          <p:cNvSpPr>
            <a:spLocks noGrp="1"/>
          </p:cNvSpPr>
          <p:nvPr>
            <p:ph idx="1"/>
          </p:nvPr>
        </p:nvSpPr>
        <p:spPr/>
        <p:txBody>
          <a:bodyPr>
            <a:normAutofit fontScale="92500" lnSpcReduction="10000"/>
          </a:bodyPr>
          <a:lstStyle/>
          <a:p>
            <a:r>
              <a:rPr lang="es-ES" dirty="0"/>
              <a:t>El bucle </a:t>
            </a:r>
            <a:r>
              <a:rPr lang="es-ES" dirty="0" err="1"/>
              <a:t>for</a:t>
            </a:r>
            <a:r>
              <a:rPr lang="es-ES" dirty="0"/>
              <a:t> también se puede utilizar con una consulta para recorrer mediante un cursor el resultado de la </a:t>
            </a:r>
            <a:r>
              <a:rPr lang="es-ES" dirty="0" err="1"/>
              <a:t>query</a:t>
            </a:r>
            <a:r>
              <a:rPr lang="es-ES" dirty="0"/>
              <a:t>:</a:t>
            </a:r>
          </a:p>
          <a:p>
            <a:pPr marL="0" indent="0">
              <a:buNone/>
            </a:pPr>
            <a:r>
              <a:rPr lang="es-ES" dirty="0"/>
              <a:t>Declare</a:t>
            </a:r>
          </a:p>
          <a:p>
            <a:pPr marL="457200" lvl="1" indent="0">
              <a:buNone/>
            </a:pPr>
            <a:r>
              <a:rPr lang="es-ES" dirty="0"/>
              <a:t>Resultado </a:t>
            </a:r>
            <a:r>
              <a:rPr lang="es-ES" dirty="0" err="1"/>
              <a:t>record</a:t>
            </a:r>
            <a:r>
              <a:rPr lang="es-ES" dirty="0"/>
              <a:t>; </a:t>
            </a:r>
            <a:r>
              <a:rPr lang="es-ES" b="1" i="1" dirty="0"/>
              <a:t>--El registro toma las columnas de la consulta.</a:t>
            </a:r>
          </a:p>
          <a:p>
            <a:pPr marL="457200" lvl="1" indent="0">
              <a:buNone/>
            </a:pPr>
            <a:endParaRPr lang="es-ES" dirty="0"/>
          </a:p>
          <a:p>
            <a:pPr marL="0" indent="0">
              <a:buNone/>
            </a:pPr>
            <a:r>
              <a:rPr lang="es-ES" dirty="0"/>
              <a:t>Begin</a:t>
            </a:r>
          </a:p>
          <a:p>
            <a:pPr marL="457200" lvl="1" indent="0">
              <a:buNone/>
            </a:pPr>
            <a:r>
              <a:rPr lang="es-ES" dirty="0" err="1"/>
              <a:t>For</a:t>
            </a:r>
            <a:r>
              <a:rPr lang="es-ES" dirty="0"/>
              <a:t> resultado in (</a:t>
            </a:r>
            <a:r>
              <a:rPr lang="es-ES" dirty="0" err="1"/>
              <a:t>select</a:t>
            </a:r>
            <a:r>
              <a:rPr lang="es-ES" dirty="0"/>
              <a:t> * </a:t>
            </a:r>
            <a:r>
              <a:rPr lang="es-ES" dirty="0" err="1"/>
              <a:t>from</a:t>
            </a:r>
            <a:r>
              <a:rPr lang="es-ES" dirty="0"/>
              <a:t> clientes) </a:t>
            </a:r>
            <a:r>
              <a:rPr lang="es-ES" dirty="0" err="1"/>
              <a:t>loop</a:t>
            </a:r>
            <a:endParaRPr lang="es-ES" dirty="0"/>
          </a:p>
          <a:p>
            <a:pPr marL="914400" lvl="2" indent="0">
              <a:buNone/>
            </a:pPr>
            <a:r>
              <a:rPr lang="es-ES" dirty="0" err="1"/>
              <a:t>Raise</a:t>
            </a:r>
            <a:r>
              <a:rPr lang="es-ES" dirty="0"/>
              <a:t> </a:t>
            </a:r>
            <a:r>
              <a:rPr lang="es-ES" dirty="0" err="1"/>
              <a:t>info</a:t>
            </a:r>
            <a:r>
              <a:rPr lang="es-ES" dirty="0"/>
              <a:t> ‘texto %’, </a:t>
            </a:r>
            <a:r>
              <a:rPr lang="es-ES" dirty="0" err="1"/>
              <a:t>resultado.item</a:t>
            </a:r>
            <a:r>
              <a:rPr lang="es-ES" dirty="0"/>
              <a:t>;</a:t>
            </a:r>
          </a:p>
          <a:p>
            <a:pPr marL="457200" lvl="1" indent="0">
              <a:buNone/>
            </a:pPr>
            <a:r>
              <a:rPr lang="es-ES" dirty="0" err="1"/>
              <a:t>End</a:t>
            </a:r>
            <a:r>
              <a:rPr lang="es-ES" dirty="0"/>
              <a:t> </a:t>
            </a:r>
            <a:r>
              <a:rPr lang="es-ES" dirty="0" err="1"/>
              <a:t>loop</a:t>
            </a:r>
            <a:r>
              <a:rPr lang="es-ES" dirty="0"/>
              <a:t>;</a:t>
            </a:r>
          </a:p>
          <a:p>
            <a:pPr marL="0" indent="0">
              <a:buNone/>
            </a:pPr>
            <a:endParaRPr lang="es-ES" dirty="0"/>
          </a:p>
          <a:p>
            <a:pPr marL="0" indent="0">
              <a:buNone/>
            </a:pPr>
            <a:r>
              <a:rPr lang="es-ES" dirty="0" err="1"/>
              <a:t>end</a:t>
            </a:r>
            <a:endParaRPr lang="es-ES" dirty="0"/>
          </a:p>
        </p:txBody>
      </p:sp>
      <p:sp>
        <p:nvSpPr>
          <p:cNvPr id="4" name="Marcador de número de diapositiva 3">
            <a:extLst>
              <a:ext uri="{FF2B5EF4-FFF2-40B4-BE49-F238E27FC236}">
                <a16:creationId xmlns:a16="http://schemas.microsoft.com/office/drawing/2014/main" id="{895E0620-EB3B-0E9E-EE9B-539ECF531789}"/>
              </a:ext>
            </a:extLst>
          </p:cNvPr>
          <p:cNvSpPr>
            <a:spLocks noGrp="1"/>
          </p:cNvSpPr>
          <p:nvPr>
            <p:ph type="sldNum" sz="quarter" idx="12"/>
          </p:nvPr>
        </p:nvSpPr>
        <p:spPr/>
        <p:txBody>
          <a:bodyPr/>
          <a:lstStyle/>
          <a:p>
            <a:fld id="{DDCB832E-8B33-4858-8406-8FA979AD4A47}" type="slidenum">
              <a:rPr lang="es-ES" smtClean="0"/>
              <a:t>41</a:t>
            </a:fld>
            <a:endParaRPr lang="es-ES"/>
          </a:p>
        </p:txBody>
      </p:sp>
    </p:spTree>
    <p:extLst>
      <p:ext uri="{BB962C8B-B14F-4D97-AF65-F5344CB8AC3E}">
        <p14:creationId xmlns:p14="http://schemas.microsoft.com/office/powerpoint/2010/main" val="3671030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21B53-0F00-2507-14A7-8019308EE7E6}"/>
              </a:ext>
            </a:extLst>
          </p:cNvPr>
          <p:cNvSpPr>
            <a:spLocks noGrp="1"/>
          </p:cNvSpPr>
          <p:nvPr>
            <p:ph type="title"/>
          </p:nvPr>
        </p:nvSpPr>
        <p:spPr/>
        <p:txBody>
          <a:bodyPr/>
          <a:lstStyle/>
          <a:p>
            <a:r>
              <a:rPr lang="es-ES" dirty="0"/>
              <a:t>Bucle </a:t>
            </a:r>
            <a:r>
              <a:rPr lang="es-ES" dirty="0" err="1"/>
              <a:t>for</a:t>
            </a:r>
            <a:endParaRPr lang="es-ES" dirty="0"/>
          </a:p>
        </p:txBody>
      </p:sp>
      <p:sp>
        <p:nvSpPr>
          <p:cNvPr id="3" name="Marcador de contenido 2">
            <a:extLst>
              <a:ext uri="{FF2B5EF4-FFF2-40B4-BE49-F238E27FC236}">
                <a16:creationId xmlns:a16="http://schemas.microsoft.com/office/drawing/2014/main" id="{233660C5-AF04-36DC-DA2D-3286A19B5063}"/>
              </a:ext>
            </a:extLst>
          </p:cNvPr>
          <p:cNvSpPr>
            <a:spLocks noGrp="1"/>
          </p:cNvSpPr>
          <p:nvPr>
            <p:ph idx="1"/>
          </p:nvPr>
        </p:nvSpPr>
        <p:spPr/>
        <p:txBody>
          <a:bodyPr>
            <a:normAutofit fontScale="92500" lnSpcReduction="20000"/>
          </a:bodyPr>
          <a:lstStyle/>
          <a:p>
            <a:r>
              <a:rPr lang="es-ES" dirty="0"/>
              <a:t>También se puede pasar instrucciones SQL mediante un </a:t>
            </a:r>
            <a:r>
              <a:rPr lang="es-ES" dirty="0" err="1"/>
              <a:t>string</a:t>
            </a:r>
            <a:r>
              <a:rPr lang="es-ES" dirty="0"/>
              <a:t> y se le pueden pasar parámetros cuando se van a ejecutar:</a:t>
            </a:r>
          </a:p>
          <a:p>
            <a:endParaRPr lang="es-ES" dirty="0"/>
          </a:p>
          <a:p>
            <a:pPr marL="0" indent="0">
              <a:buNone/>
            </a:pPr>
            <a:r>
              <a:rPr lang="es-ES" dirty="0"/>
              <a:t>Declare</a:t>
            </a:r>
          </a:p>
          <a:p>
            <a:pPr marL="457200" lvl="1" indent="0">
              <a:buNone/>
            </a:pPr>
            <a:r>
              <a:rPr lang="es-ES" dirty="0" err="1"/>
              <a:t>Varsql</a:t>
            </a:r>
            <a:r>
              <a:rPr lang="es-ES" dirty="0"/>
              <a:t> </a:t>
            </a:r>
            <a:r>
              <a:rPr lang="es-ES" dirty="0" err="1"/>
              <a:t>text</a:t>
            </a:r>
            <a:r>
              <a:rPr lang="es-ES" dirty="0"/>
              <a:t>;</a:t>
            </a:r>
          </a:p>
          <a:p>
            <a:pPr marL="0" indent="0">
              <a:buNone/>
            </a:pPr>
            <a:r>
              <a:rPr lang="es-ES" dirty="0"/>
              <a:t>Begin</a:t>
            </a:r>
          </a:p>
          <a:p>
            <a:pPr marL="457200" lvl="1" indent="0">
              <a:buNone/>
            </a:pPr>
            <a:r>
              <a:rPr lang="es-ES" dirty="0" err="1"/>
              <a:t>Varsql</a:t>
            </a:r>
            <a:r>
              <a:rPr lang="es-ES" dirty="0"/>
              <a:t>:= ‘</a:t>
            </a:r>
            <a:r>
              <a:rPr lang="es-ES" dirty="0" err="1"/>
              <a:t>select</a:t>
            </a:r>
            <a:r>
              <a:rPr lang="es-ES" dirty="0"/>
              <a:t> … </a:t>
            </a:r>
            <a:r>
              <a:rPr lang="es-ES" dirty="0" err="1"/>
              <a:t>from</a:t>
            </a:r>
            <a:r>
              <a:rPr lang="es-ES" dirty="0"/>
              <a:t> …</a:t>
            </a:r>
            <a:r>
              <a:rPr lang="es-ES" dirty="0" err="1"/>
              <a:t>where</a:t>
            </a:r>
            <a:r>
              <a:rPr lang="es-ES" dirty="0"/>
              <a:t> campo=$1 and campo2=$2’;</a:t>
            </a:r>
          </a:p>
          <a:p>
            <a:pPr marL="457200" lvl="1" indent="0">
              <a:buNone/>
            </a:pPr>
            <a:r>
              <a:rPr lang="es-ES" dirty="0" err="1"/>
              <a:t>For</a:t>
            </a:r>
            <a:r>
              <a:rPr lang="es-ES" dirty="0"/>
              <a:t> </a:t>
            </a:r>
            <a:r>
              <a:rPr lang="es-ES" dirty="0" err="1"/>
              <a:t>row</a:t>
            </a:r>
            <a:r>
              <a:rPr lang="es-ES" dirty="0"/>
              <a:t> in </a:t>
            </a:r>
            <a:r>
              <a:rPr lang="es-ES" dirty="0" err="1"/>
              <a:t>execute</a:t>
            </a:r>
            <a:r>
              <a:rPr lang="es-ES" dirty="0"/>
              <a:t> </a:t>
            </a:r>
            <a:r>
              <a:rPr lang="es-ES" dirty="0" err="1"/>
              <a:t>varsql</a:t>
            </a:r>
            <a:r>
              <a:rPr lang="es-ES" dirty="0"/>
              <a:t> [</a:t>
            </a:r>
            <a:r>
              <a:rPr lang="es-ES" dirty="0" err="1"/>
              <a:t>using</a:t>
            </a:r>
            <a:r>
              <a:rPr lang="es-ES" dirty="0"/>
              <a:t> param1, …]   </a:t>
            </a:r>
            <a:r>
              <a:rPr lang="es-ES" b="1" i="1" dirty="0"/>
              <a:t>-- Los parámetros son opcionales!</a:t>
            </a:r>
          </a:p>
          <a:p>
            <a:pPr marL="457200" lvl="1" indent="0">
              <a:buNone/>
            </a:pPr>
            <a:r>
              <a:rPr lang="es-ES" dirty="0" err="1"/>
              <a:t>Loop</a:t>
            </a:r>
            <a:endParaRPr lang="es-ES" dirty="0"/>
          </a:p>
          <a:p>
            <a:pPr marL="914400" lvl="2" indent="0">
              <a:buNone/>
            </a:pPr>
            <a:r>
              <a:rPr lang="es-ES" dirty="0"/>
              <a:t>código</a:t>
            </a:r>
          </a:p>
          <a:p>
            <a:pPr marL="457200" lvl="1" indent="0">
              <a:buNone/>
            </a:pPr>
            <a:r>
              <a:rPr lang="es-ES" dirty="0" err="1"/>
              <a:t>End</a:t>
            </a:r>
            <a:r>
              <a:rPr lang="es-ES" dirty="0"/>
              <a:t> </a:t>
            </a:r>
            <a:r>
              <a:rPr lang="es-ES" dirty="0" err="1"/>
              <a:t>loop</a:t>
            </a:r>
            <a:r>
              <a:rPr lang="es-ES" dirty="0"/>
              <a:t>;</a:t>
            </a:r>
          </a:p>
          <a:p>
            <a:pPr marL="0" indent="0">
              <a:buNone/>
            </a:pPr>
            <a:r>
              <a:rPr lang="es-ES" dirty="0" err="1"/>
              <a:t>End</a:t>
            </a:r>
            <a:endParaRPr lang="es-ES" dirty="0"/>
          </a:p>
        </p:txBody>
      </p:sp>
      <p:sp>
        <p:nvSpPr>
          <p:cNvPr id="4" name="Marcador de número de diapositiva 3">
            <a:extLst>
              <a:ext uri="{FF2B5EF4-FFF2-40B4-BE49-F238E27FC236}">
                <a16:creationId xmlns:a16="http://schemas.microsoft.com/office/drawing/2014/main" id="{AB2E24BB-39EC-5D5E-6661-31AA44BC705E}"/>
              </a:ext>
            </a:extLst>
          </p:cNvPr>
          <p:cNvSpPr>
            <a:spLocks noGrp="1"/>
          </p:cNvSpPr>
          <p:nvPr>
            <p:ph type="sldNum" sz="quarter" idx="12"/>
          </p:nvPr>
        </p:nvSpPr>
        <p:spPr/>
        <p:txBody>
          <a:bodyPr/>
          <a:lstStyle/>
          <a:p>
            <a:fld id="{DDCB832E-8B33-4858-8406-8FA979AD4A47}" type="slidenum">
              <a:rPr lang="es-ES" smtClean="0"/>
              <a:t>42</a:t>
            </a:fld>
            <a:endParaRPr lang="es-ES"/>
          </a:p>
        </p:txBody>
      </p:sp>
    </p:spTree>
    <p:extLst>
      <p:ext uri="{BB962C8B-B14F-4D97-AF65-F5344CB8AC3E}">
        <p14:creationId xmlns:p14="http://schemas.microsoft.com/office/powerpoint/2010/main" val="2789418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E070C-711C-79CD-0542-F5CAFD064C97}"/>
              </a:ext>
            </a:extLst>
          </p:cNvPr>
          <p:cNvSpPr>
            <a:spLocks noGrp="1"/>
          </p:cNvSpPr>
          <p:nvPr>
            <p:ph type="title"/>
          </p:nvPr>
        </p:nvSpPr>
        <p:spPr/>
        <p:txBody>
          <a:bodyPr/>
          <a:lstStyle/>
          <a:p>
            <a:r>
              <a:rPr lang="es-ES" dirty="0" err="1"/>
              <a:t>Execute</a:t>
            </a:r>
            <a:r>
              <a:rPr lang="es-ES" dirty="0"/>
              <a:t> </a:t>
            </a:r>
            <a:r>
              <a:rPr lang="es-ES" dirty="0" err="1"/>
              <a:t>sql</a:t>
            </a:r>
            <a:endParaRPr lang="es-ES" dirty="0"/>
          </a:p>
        </p:txBody>
      </p:sp>
      <p:sp>
        <p:nvSpPr>
          <p:cNvPr id="3" name="Marcador de contenido 2">
            <a:extLst>
              <a:ext uri="{FF2B5EF4-FFF2-40B4-BE49-F238E27FC236}">
                <a16:creationId xmlns:a16="http://schemas.microsoft.com/office/drawing/2014/main" id="{356BBDA3-2A4F-7E9E-1C89-F97B690D266C}"/>
              </a:ext>
            </a:extLst>
          </p:cNvPr>
          <p:cNvSpPr>
            <a:spLocks noGrp="1"/>
          </p:cNvSpPr>
          <p:nvPr>
            <p:ph idx="1"/>
          </p:nvPr>
        </p:nvSpPr>
        <p:spPr/>
        <p:txBody>
          <a:bodyPr>
            <a:normAutofit lnSpcReduction="10000"/>
          </a:bodyPr>
          <a:lstStyle/>
          <a:p>
            <a:r>
              <a:rPr lang="es-ES" dirty="0"/>
              <a:t>También se puede ejecutar una consulta SQL a través de un </a:t>
            </a:r>
            <a:r>
              <a:rPr lang="es-ES" dirty="0" err="1"/>
              <a:t>string</a:t>
            </a:r>
            <a:r>
              <a:rPr lang="es-ES" dirty="0"/>
              <a:t> (de una variable) sin tener que estar en un bucle.</a:t>
            </a:r>
          </a:p>
          <a:p>
            <a:endParaRPr lang="es-ES" dirty="0"/>
          </a:p>
          <a:p>
            <a:r>
              <a:rPr lang="es-ES" dirty="0" err="1"/>
              <a:t>Execute</a:t>
            </a:r>
            <a:r>
              <a:rPr lang="es-ES" dirty="0"/>
              <a:t> ‘</a:t>
            </a:r>
            <a:r>
              <a:rPr lang="es-ES" dirty="0" err="1"/>
              <a:t>create</a:t>
            </a:r>
            <a:r>
              <a:rPr lang="es-ES" dirty="0"/>
              <a:t> table tabla(….)’;</a:t>
            </a:r>
          </a:p>
          <a:p>
            <a:r>
              <a:rPr lang="es-ES" dirty="0" err="1"/>
              <a:t>Execute</a:t>
            </a:r>
            <a:r>
              <a:rPr lang="es-ES" dirty="0"/>
              <a:t> ‘</a:t>
            </a:r>
            <a:r>
              <a:rPr lang="es-ES" dirty="0" err="1"/>
              <a:t>drop</a:t>
            </a:r>
            <a:r>
              <a:rPr lang="es-ES" dirty="0"/>
              <a:t> table tabla’;</a:t>
            </a:r>
          </a:p>
          <a:p>
            <a:endParaRPr lang="es-ES" dirty="0"/>
          </a:p>
          <a:p>
            <a:r>
              <a:rPr lang="es-ES" dirty="0"/>
              <a:t>A veces tendremos que concatenar alguna variable con un </a:t>
            </a:r>
            <a:r>
              <a:rPr lang="es-ES" dirty="0" err="1"/>
              <a:t>sql</a:t>
            </a:r>
            <a:r>
              <a:rPr lang="es-ES" dirty="0"/>
              <a:t>. Si la variable necesita comillas porque es un texto utilizaremos la función: </a:t>
            </a:r>
            <a:r>
              <a:rPr lang="es-ES" dirty="0" err="1"/>
              <a:t>quoute_literal</a:t>
            </a:r>
            <a:r>
              <a:rPr lang="es-ES" dirty="0"/>
              <a:t> para colocar las comillas.</a:t>
            </a:r>
          </a:p>
          <a:p>
            <a:pPr lvl="1"/>
            <a:r>
              <a:rPr lang="es-ES" b="1" dirty="0" err="1"/>
              <a:t>Select</a:t>
            </a:r>
            <a:r>
              <a:rPr lang="es-ES" b="1" dirty="0"/>
              <a:t> </a:t>
            </a:r>
            <a:r>
              <a:rPr lang="es-ES" b="1" dirty="0" err="1"/>
              <a:t>quote_literal</a:t>
            </a:r>
            <a:r>
              <a:rPr lang="es-ES" b="1" dirty="0"/>
              <a:t> (44); </a:t>
            </a:r>
            <a:r>
              <a:rPr lang="es-ES" b="1" dirty="0">
                <a:sym typeface="Wingdings" panose="05000000000000000000" pitchFamily="2" charset="2"/>
              </a:rPr>
              <a:t> ‘44’</a:t>
            </a:r>
            <a:endParaRPr lang="es-ES" b="1" dirty="0"/>
          </a:p>
          <a:p>
            <a:endParaRPr lang="es-ES" dirty="0"/>
          </a:p>
          <a:p>
            <a:endParaRPr lang="es-ES" dirty="0"/>
          </a:p>
        </p:txBody>
      </p:sp>
      <p:sp>
        <p:nvSpPr>
          <p:cNvPr id="4" name="Marcador de número de diapositiva 3">
            <a:extLst>
              <a:ext uri="{FF2B5EF4-FFF2-40B4-BE49-F238E27FC236}">
                <a16:creationId xmlns:a16="http://schemas.microsoft.com/office/drawing/2014/main" id="{6DBFD090-8AC3-EF0C-8C05-B5BBB8217CC9}"/>
              </a:ext>
            </a:extLst>
          </p:cNvPr>
          <p:cNvSpPr>
            <a:spLocks noGrp="1"/>
          </p:cNvSpPr>
          <p:nvPr>
            <p:ph type="sldNum" sz="quarter" idx="12"/>
          </p:nvPr>
        </p:nvSpPr>
        <p:spPr/>
        <p:txBody>
          <a:bodyPr/>
          <a:lstStyle/>
          <a:p>
            <a:fld id="{DDCB832E-8B33-4858-8406-8FA979AD4A47}" type="slidenum">
              <a:rPr lang="es-ES" smtClean="0"/>
              <a:t>43</a:t>
            </a:fld>
            <a:endParaRPr lang="es-ES"/>
          </a:p>
        </p:txBody>
      </p:sp>
    </p:spTree>
    <p:extLst>
      <p:ext uri="{BB962C8B-B14F-4D97-AF65-F5344CB8AC3E}">
        <p14:creationId xmlns:p14="http://schemas.microsoft.com/office/powerpoint/2010/main" val="3460746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CC6A6-8B4B-E2B5-BDC6-CCF9065E12A5}"/>
              </a:ext>
            </a:extLst>
          </p:cNvPr>
          <p:cNvSpPr>
            <a:spLocks noGrp="1"/>
          </p:cNvSpPr>
          <p:nvPr>
            <p:ph type="title"/>
          </p:nvPr>
        </p:nvSpPr>
        <p:spPr/>
        <p:txBody>
          <a:bodyPr/>
          <a:lstStyle/>
          <a:p>
            <a:r>
              <a:rPr lang="es-ES" dirty="0" err="1"/>
              <a:t>Execute</a:t>
            </a:r>
            <a:r>
              <a:rPr lang="es-ES" dirty="0"/>
              <a:t> </a:t>
            </a:r>
            <a:r>
              <a:rPr lang="es-ES" dirty="0" err="1"/>
              <a:t>sql</a:t>
            </a:r>
            <a:endParaRPr lang="es-ES" dirty="0"/>
          </a:p>
        </p:txBody>
      </p:sp>
      <p:sp>
        <p:nvSpPr>
          <p:cNvPr id="3" name="Marcador de contenido 2">
            <a:extLst>
              <a:ext uri="{FF2B5EF4-FFF2-40B4-BE49-F238E27FC236}">
                <a16:creationId xmlns:a16="http://schemas.microsoft.com/office/drawing/2014/main" id="{0E144518-61F9-43C8-A687-E76F7714E489}"/>
              </a:ext>
            </a:extLst>
          </p:cNvPr>
          <p:cNvSpPr>
            <a:spLocks noGrp="1"/>
          </p:cNvSpPr>
          <p:nvPr>
            <p:ph idx="1"/>
          </p:nvPr>
        </p:nvSpPr>
        <p:spPr/>
        <p:txBody>
          <a:bodyPr/>
          <a:lstStyle/>
          <a:p>
            <a:r>
              <a:rPr lang="es-ES" dirty="0"/>
              <a:t>Dentro del SQL que pasamos a la instrucción </a:t>
            </a:r>
            <a:r>
              <a:rPr lang="es-ES" dirty="0" err="1"/>
              <a:t>execute</a:t>
            </a:r>
            <a:r>
              <a:rPr lang="es-ES" dirty="0"/>
              <a:t> no podemos utilizar </a:t>
            </a:r>
            <a:r>
              <a:rPr lang="es-ES" dirty="0" err="1"/>
              <a:t>into</a:t>
            </a:r>
            <a:r>
              <a:rPr lang="es-ES" dirty="0"/>
              <a:t> variable.</a:t>
            </a:r>
          </a:p>
          <a:p>
            <a:endParaRPr lang="es-ES" dirty="0"/>
          </a:p>
          <a:p>
            <a:r>
              <a:rPr lang="es-ES" dirty="0"/>
              <a:t>No está implementado, y si lo utilizamos obtendremos un error.</a:t>
            </a:r>
          </a:p>
        </p:txBody>
      </p:sp>
      <p:sp>
        <p:nvSpPr>
          <p:cNvPr id="4" name="Marcador de número de diapositiva 3">
            <a:extLst>
              <a:ext uri="{FF2B5EF4-FFF2-40B4-BE49-F238E27FC236}">
                <a16:creationId xmlns:a16="http://schemas.microsoft.com/office/drawing/2014/main" id="{7D23A5ED-3A30-BAD4-626A-82A4596D82AA}"/>
              </a:ext>
            </a:extLst>
          </p:cNvPr>
          <p:cNvSpPr>
            <a:spLocks noGrp="1"/>
          </p:cNvSpPr>
          <p:nvPr>
            <p:ph type="sldNum" sz="quarter" idx="12"/>
          </p:nvPr>
        </p:nvSpPr>
        <p:spPr/>
        <p:txBody>
          <a:bodyPr/>
          <a:lstStyle/>
          <a:p>
            <a:fld id="{DDCB832E-8B33-4858-8406-8FA979AD4A47}" type="slidenum">
              <a:rPr lang="es-ES" smtClean="0"/>
              <a:t>44</a:t>
            </a:fld>
            <a:endParaRPr lang="es-ES"/>
          </a:p>
        </p:txBody>
      </p:sp>
    </p:spTree>
    <p:extLst>
      <p:ext uri="{BB962C8B-B14F-4D97-AF65-F5344CB8AC3E}">
        <p14:creationId xmlns:p14="http://schemas.microsoft.com/office/powerpoint/2010/main" val="230811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Título">
            <a:extLst>
              <a:ext uri="{FF2B5EF4-FFF2-40B4-BE49-F238E27FC236}">
                <a16:creationId xmlns:a16="http://schemas.microsoft.com/office/drawing/2014/main" id="{0FEB4113-DB7B-4224-8C27-DF00ADD8B3CF}"/>
              </a:ext>
            </a:extLst>
          </p:cNvPr>
          <p:cNvSpPr>
            <a:spLocks noGrp="1"/>
          </p:cNvSpPr>
          <p:nvPr>
            <p:ph type="title"/>
          </p:nvPr>
        </p:nvSpPr>
        <p:spPr>
          <a:xfrm>
            <a:off x="1981200" y="274638"/>
            <a:ext cx="8229600" cy="633412"/>
          </a:xfrm>
        </p:spPr>
        <p:txBody>
          <a:bodyPr rtlCol="0">
            <a:normAutofit fontScale="90000"/>
          </a:bodyPr>
          <a:lstStyle/>
          <a:p>
            <a:pPr>
              <a:defRPr/>
            </a:pPr>
            <a:r>
              <a:rPr lang="es-ES"/>
              <a:t>Bucle While</a:t>
            </a:r>
          </a:p>
        </p:txBody>
      </p:sp>
      <p:sp>
        <p:nvSpPr>
          <p:cNvPr id="113667" name="2 Marcador de contenido">
            <a:extLst>
              <a:ext uri="{FF2B5EF4-FFF2-40B4-BE49-F238E27FC236}">
                <a16:creationId xmlns:a16="http://schemas.microsoft.com/office/drawing/2014/main" id="{6815AC38-85BD-4116-85B1-4B046251FB14}"/>
              </a:ext>
            </a:extLst>
          </p:cNvPr>
          <p:cNvSpPr>
            <a:spLocks noGrp="1"/>
          </p:cNvSpPr>
          <p:nvPr>
            <p:ph idx="1"/>
          </p:nvPr>
        </p:nvSpPr>
        <p:spPr>
          <a:xfrm>
            <a:off x="1981200" y="1052513"/>
            <a:ext cx="8229600" cy="5073650"/>
          </a:xfrm>
        </p:spPr>
        <p:txBody>
          <a:bodyPr rtlCol="0">
            <a:normAutofit/>
          </a:bodyPr>
          <a:lstStyle/>
          <a:p>
            <a:pPr>
              <a:defRPr/>
            </a:pPr>
            <a:r>
              <a:rPr lang="es-ES"/>
              <a:t>La evaluación del bucle se realiza al inicio.</a:t>
            </a:r>
          </a:p>
          <a:p>
            <a:pPr>
              <a:defRPr/>
            </a:pPr>
            <a:r>
              <a:rPr lang="es-ES"/>
              <a:t>Si la condición es true el bucle se ejecuta.</a:t>
            </a:r>
          </a:p>
          <a:p>
            <a:pPr>
              <a:defRPr/>
            </a:pPr>
            <a:r>
              <a:rPr lang="es-ES"/>
              <a:t>Sintaxis:	</a:t>
            </a:r>
          </a:p>
          <a:p>
            <a:pPr lvl="1">
              <a:defRPr/>
            </a:pPr>
            <a:r>
              <a:rPr lang="es-ES"/>
              <a:t>&lt;&lt;etiqueta&gt;&gt;</a:t>
            </a:r>
          </a:p>
          <a:p>
            <a:pPr lvl="1">
              <a:defRPr/>
            </a:pPr>
            <a:r>
              <a:rPr lang="es-ES"/>
              <a:t>While condición loop</a:t>
            </a:r>
          </a:p>
          <a:p>
            <a:pPr lvl="2">
              <a:defRPr/>
            </a:pPr>
            <a:r>
              <a:rPr lang="es-ES"/>
              <a:t>Instrucciones;</a:t>
            </a:r>
          </a:p>
          <a:p>
            <a:pPr lvl="2">
              <a:defRPr/>
            </a:pPr>
            <a:r>
              <a:rPr lang="es-ES"/>
              <a:t>…</a:t>
            </a:r>
          </a:p>
          <a:p>
            <a:pPr lvl="1">
              <a:defRPr/>
            </a:pPr>
            <a:r>
              <a:rPr lang="es-ES"/>
              <a:t>End loop [etiqueta];</a:t>
            </a:r>
          </a:p>
          <a:p>
            <a:pPr>
              <a:defRPr/>
            </a:pPr>
            <a:r>
              <a:rPr lang="es-ES"/>
              <a:t>En la condición se pueden utilizar todos los operadores: &lt;,&gt;,=,&lt;&gt;, AND, OR, LIKE, …</a:t>
            </a:r>
          </a:p>
        </p:txBody>
      </p:sp>
      <p:sp>
        <p:nvSpPr>
          <p:cNvPr id="4" name="3 Marcador de número de diapositiva">
            <a:extLst>
              <a:ext uri="{FF2B5EF4-FFF2-40B4-BE49-F238E27FC236}">
                <a16:creationId xmlns:a16="http://schemas.microsoft.com/office/drawing/2014/main" id="{9C9CC4CC-E33F-464D-AA47-C868CB1BC53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B63CA0-848F-4810-9B1A-741EAB498F98}" type="slidenum">
              <a:rPr lang="es-ES" altLang="es-ES">
                <a:solidFill>
                  <a:srgbClr val="898989"/>
                </a:solidFill>
                <a:latin typeface="Calibri" panose="020F0502020204030204" pitchFamily="34" charset="0"/>
              </a:rPr>
              <a:pPr eaLnBrk="1" hangingPunct="1"/>
              <a:t>45</a:t>
            </a:fld>
            <a:endParaRPr lang="es-ES" altLang="es-ES">
              <a:solidFill>
                <a:srgbClr val="898989"/>
              </a:solidFill>
              <a:latin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Título">
            <a:extLst>
              <a:ext uri="{FF2B5EF4-FFF2-40B4-BE49-F238E27FC236}">
                <a16:creationId xmlns:a16="http://schemas.microsoft.com/office/drawing/2014/main" id="{8AFA57BC-3594-48B2-951B-363B0143131A}"/>
              </a:ext>
            </a:extLst>
          </p:cNvPr>
          <p:cNvSpPr>
            <a:spLocks noGrp="1"/>
          </p:cNvSpPr>
          <p:nvPr>
            <p:ph type="title"/>
          </p:nvPr>
        </p:nvSpPr>
        <p:spPr/>
        <p:txBody>
          <a:bodyPr/>
          <a:lstStyle/>
          <a:p>
            <a:pPr eaLnBrk="1" hangingPunct="1"/>
            <a:r>
              <a:rPr lang="es-ES" altLang="es-ES"/>
              <a:t>Ejemplo</a:t>
            </a:r>
          </a:p>
        </p:txBody>
      </p:sp>
      <p:sp>
        <p:nvSpPr>
          <p:cNvPr id="114691" name="2 Marcador de contenido">
            <a:extLst>
              <a:ext uri="{FF2B5EF4-FFF2-40B4-BE49-F238E27FC236}">
                <a16:creationId xmlns:a16="http://schemas.microsoft.com/office/drawing/2014/main" id="{E629E98F-7F1A-402A-862E-560CD64CD7C1}"/>
              </a:ext>
            </a:extLst>
          </p:cNvPr>
          <p:cNvSpPr>
            <a:spLocks noGrp="1"/>
          </p:cNvSpPr>
          <p:nvPr>
            <p:ph idx="1"/>
          </p:nvPr>
        </p:nvSpPr>
        <p:spPr/>
        <p:txBody>
          <a:bodyPr rtlCol="0">
            <a:normAutofit/>
          </a:bodyPr>
          <a:lstStyle/>
          <a:p>
            <a:pPr>
              <a:buNone/>
              <a:defRPr/>
            </a:pPr>
            <a:r>
              <a:rPr lang="es-ES"/>
              <a:t>x:= 1;</a:t>
            </a:r>
          </a:p>
          <a:p>
            <a:pPr>
              <a:buNone/>
              <a:defRPr/>
            </a:pPr>
            <a:r>
              <a:rPr lang="es-ES"/>
              <a:t>while x &lt;= 10 loop</a:t>
            </a:r>
          </a:p>
          <a:p>
            <a:pPr lvl="1">
              <a:buNone/>
              <a:defRPr/>
            </a:pPr>
            <a:r>
              <a:rPr lang="es-ES"/>
              <a:t>insert into clientes (numcli) values (x);</a:t>
            </a:r>
          </a:p>
          <a:p>
            <a:pPr lvl="1">
              <a:buNone/>
              <a:defRPr/>
            </a:pPr>
            <a:r>
              <a:rPr lang="es-ES"/>
              <a:t>x := x + 1;</a:t>
            </a:r>
          </a:p>
          <a:p>
            <a:pPr>
              <a:buNone/>
              <a:defRPr/>
            </a:pPr>
            <a:r>
              <a:rPr lang="es-ES"/>
              <a:t>end loop;</a:t>
            </a:r>
          </a:p>
          <a:p>
            <a:pPr>
              <a:buNone/>
              <a:defRPr/>
            </a:pPr>
            <a:r>
              <a:rPr lang="es-ES"/>
              <a:t>commit;</a:t>
            </a:r>
          </a:p>
          <a:p>
            <a:pPr>
              <a:buNone/>
              <a:defRPr/>
            </a:pPr>
            <a:endParaRPr lang="es-ES"/>
          </a:p>
          <a:p>
            <a:pPr>
              <a:defRPr/>
            </a:pPr>
            <a:r>
              <a:rPr lang="es-ES"/>
              <a:t>Crea clientes del 1 al 10, ambos incluidos.</a:t>
            </a:r>
          </a:p>
        </p:txBody>
      </p:sp>
      <p:sp>
        <p:nvSpPr>
          <p:cNvPr id="4" name="3 Marcador de número de diapositiva">
            <a:extLst>
              <a:ext uri="{FF2B5EF4-FFF2-40B4-BE49-F238E27FC236}">
                <a16:creationId xmlns:a16="http://schemas.microsoft.com/office/drawing/2014/main" id="{3217A42C-74C6-4406-8077-1CAFCB537AD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351513-8BB2-4E2D-838B-5360CB505088}" type="slidenum">
              <a:rPr lang="es-ES" altLang="es-ES">
                <a:solidFill>
                  <a:srgbClr val="898989"/>
                </a:solidFill>
                <a:latin typeface="Calibri" panose="020F0502020204030204" pitchFamily="34" charset="0"/>
              </a:rPr>
              <a:pPr eaLnBrk="1" hangingPunct="1"/>
              <a:t>46</a:t>
            </a:fld>
            <a:endParaRPr lang="es-ES" altLang="es-ES">
              <a:solidFill>
                <a:srgbClr val="898989"/>
              </a:solidFill>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6501E-27AD-72DE-C9FE-EB167B3BB1EB}"/>
              </a:ext>
            </a:extLst>
          </p:cNvPr>
          <p:cNvSpPr>
            <a:spLocks noGrp="1"/>
          </p:cNvSpPr>
          <p:nvPr>
            <p:ph type="title"/>
          </p:nvPr>
        </p:nvSpPr>
        <p:spPr/>
        <p:txBody>
          <a:bodyPr/>
          <a:lstStyle/>
          <a:p>
            <a:r>
              <a:rPr lang="es-ES" dirty="0"/>
              <a:t>Bucles</a:t>
            </a:r>
          </a:p>
        </p:txBody>
      </p:sp>
      <p:sp>
        <p:nvSpPr>
          <p:cNvPr id="3" name="Marcador de contenido 2">
            <a:extLst>
              <a:ext uri="{FF2B5EF4-FFF2-40B4-BE49-F238E27FC236}">
                <a16:creationId xmlns:a16="http://schemas.microsoft.com/office/drawing/2014/main" id="{D843D91B-2B0E-AB97-1208-8B7B5FE7095F}"/>
              </a:ext>
            </a:extLst>
          </p:cNvPr>
          <p:cNvSpPr>
            <a:spLocks noGrp="1"/>
          </p:cNvSpPr>
          <p:nvPr>
            <p:ph idx="1"/>
          </p:nvPr>
        </p:nvSpPr>
        <p:spPr/>
        <p:txBody>
          <a:bodyPr>
            <a:normAutofit fontScale="85000" lnSpcReduction="20000"/>
          </a:bodyPr>
          <a:lstStyle/>
          <a:p>
            <a:r>
              <a:rPr lang="es-ES" dirty="0"/>
              <a:t>En los bucles: </a:t>
            </a:r>
            <a:r>
              <a:rPr lang="es-ES" dirty="0" err="1"/>
              <a:t>loop</a:t>
            </a:r>
            <a:r>
              <a:rPr lang="es-ES" dirty="0"/>
              <a:t> y </a:t>
            </a:r>
            <a:r>
              <a:rPr lang="es-ES" dirty="0" err="1"/>
              <a:t>while</a:t>
            </a:r>
            <a:r>
              <a:rPr lang="es-ES" dirty="0"/>
              <a:t> podemos salir o continuar:</a:t>
            </a:r>
          </a:p>
          <a:p>
            <a:endParaRPr lang="es-ES" dirty="0"/>
          </a:p>
          <a:p>
            <a:pPr marL="0" indent="0">
              <a:buNone/>
            </a:pPr>
            <a:r>
              <a:rPr lang="es-ES" dirty="0"/>
              <a:t>Begin</a:t>
            </a:r>
          </a:p>
          <a:p>
            <a:pPr marL="457200" lvl="1" indent="0">
              <a:buNone/>
            </a:pPr>
            <a:r>
              <a:rPr lang="es-ES" dirty="0"/>
              <a:t>…</a:t>
            </a:r>
          </a:p>
          <a:p>
            <a:pPr marL="457200" lvl="1" indent="0">
              <a:buNone/>
            </a:pPr>
            <a:r>
              <a:rPr lang="es-ES" dirty="0" err="1"/>
              <a:t>Exit</a:t>
            </a:r>
            <a:r>
              <a:rPr lang="es-ES" dirty="0"/>
              <a:t> [</a:t>
            </a:r>
            <a:r>
              <a:rPr lang="es-ES" dirty="0" err="1"/>
              <a:t>when</a:t>
            </a:r>
            <a:r>
              <a:rPr lang="es-ES" dirty="0"/>
              <a:t> </a:t>
            </a:r>
            <a:r>
              <a:rPr lang="es-ES" dirty="0" err="1"/>
              <a:t>cond</a:t>
            </a:r>
            <a:r>
              <a:rPr lang="es-ES" dirty="0"/>
              <a:t>.]</a:t>
            </a:r>
          </a:p>
          <a:p>
            <a:pPr marL="457200" lvl="1" indent="0">
              <a:buNone/>
            </a:pPr>
            <a:r>
              <a:rPr lang="es-ES" dirty="0"/>
              <a:t>…</a:t>
            </a:r>
          </a:p>
          <a:p>
            <a:pPr marL="0" indent="0">
              <a:buNone/>
            </a:pPr>
            <a:r>
              <a:rPr lang="es-ES" dirty="0" err="1"/>
              <a:t>End</a:t>
            </a:r>
            <a:endParaRPr lang="es-ES" dirty="0"/>
          </a:p>
          <a:p>
            <a:pPr marL="0" indent="0">
              <a:buNone/>
            </a:pPr>
            <a:endParaRPr lang="es-ES" dirty="0"/>
          </a:p>
          <a:p>
            <a:pPr marL="0" indent="0">
              <a:buNone/>
            </a:pPr>
            <a:r>
              <a:rPr lang="es-ES" dirty="0"/>
              <a:t>Begin</a:t>
            </a:r>
          </a:p>
          <a:p>
            <a:pPr marL="457200" lvl="1" indent="0">
              <a:buNone/>
            </a:pPr>
            <a:r>
              <a:rPr lang="es-ES" dirty="0"/>
              <a:t>…</a:t>
            </a:r>
          </a:p>
          <a:p>
            <a:pPr marL="457200" lvl="1" indent="0">
              <a:buNone/>
            </a:pPr>
            <a:r>
              <a:rPr lang="es-ES" dirty="0"/>
              <a:t>continue [</a:t>
            </a:r>
            <a:r>
              <a:rPr lang="es-ES" dirty="0" err="1"/>
              <a:t>when</a:t>
            </a:r>
            <a:r>
              <a:rPr lang="es-ES" dirty="0"/>
              <a:t> </a:t>
            </a:r>
            <a:r>
              <a:rPr lang="es-ES" dirty="0" err="1"/>
              <a:t>cond</a:t>
            </a:r>
            <a:r>
              <a:rPr lang="es-ES" dirty="0"/>
              <a:t>.]</a:t>
            </a:r>
          </a:p>
          <a:p>
            <a:pPr marL="457200" lvl="1" indent="0">
              <a:buNone/>
            </a:pPr>
            <a:r>
              <a:rPr lang="es-ES" dirty="0"/>
              <a:t>…</a:t>
            </a:r>
          </a:p>
          <a:p>
            <a:pPr marL="0" indent="0">
              <a:buNone/>
            </a:pPr>
            <a:r>
              <a:rPr lang="es-ES" dirty="0" err="1"/>
              <a:t>end</a:t>
            </a:r>
            <a:endParaRPr lang="es-ES" dirty="0"/>
          </a:p>
          <a:p>
            <a:endParaRPr lang="es-ES" dirty="0"/>
          </a:p>
        </p:txBody>
      </p:sp>
      <p:sp>
        <p:nvSpPr>
          <p:cNvPr id="4" name="Marcador de número de diapositiva 3">
            <a:extLst>
              <a:ext uri="{FF2B5EF4-FFF2-40B4-BE49-F238E27FC236}">
                <a16:creationId xmlns:a16="http://schemas.microsoft.com/office/drawing/2014/main" id="{5E701652-5A19-AE73-CD17-F1670EA3D6B3}"/>
              </a:ext>
            </a:extLst>
          </p:cNvPr>
          <p:cNvSpPr>
            <a:spLocks noGrp="1"/>
          </p:cNvSpPr>
          <p:nvPr>
            <p:ph type="sldNum" sz="quarter" idx="12"/>
          </p:nvPr>
        </p:nvSpPr>
        <p:spPr/>
        <p:txBody>
          <a:bodyPr/>
          <a:lstStyle/>
          <a:p>
            <a:fld id="{DDCB832E-8B33-4858-8406-8FA979AD4A47}" type="slidenum">
              <a:rPr lang="es-ES" smtClean="0"/>
              <a:t>47</a:t>
            </a:fld>
            <a:endParaRPr lang="es-ES"/>
          </a:p>
        </p:txBody>
      </p:sp>
    </p:spTree>
    <p:extLst>
      <p:ext uri="{BB962C8B-B14F-4D97-AF65-F5344CB8AC3E}">
        <p14:creationId xmlns:p14="http://schemas.microsoft.com/office/powerpoint/2010/main" val="3288553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38147E-34B6-72FB-FF3D-C3CCFA9F25BB}"/>
              </a:ext>
            </a:extLst>
          </p:cNvPr>
          <p:cNvSpPr>
            <a:spLocks noGrp="1"/>
          </p:cNvSpPr>
          <p:nvPr>
            <p:ph type="title"/>
          </p:nvPr>
        </p:nvSpPr>
        <p:spPr/>
        <p:txBody>
          <a:bodyPr/>
          <a:lstStyle/>
          <a:p>
            <a:r>
              <a:rPr lang="es-ES" dirty="0"/>
              <a:t>Bucle </a:t>
            </a:r>
            <a:r>
              <a:rPr lang="es-ES" dirty="0" err="1"/>
              <a:t>foreach</a:t>
            </a:r>
            <a:r>
              <a:rPr lang="es-ES" dirty="0"/>
              <a:t> a través de un array</a:t>
            </a:r>
          </a:p>
        </p:txBody>
      </p:sp>
      <p:sp>
        <p:nvSpPr>
          <p:cNvPr id="3" name="Marcador de contenido 2">
            <a:extLst>
              <a:ext uri="{FF2B5EF4-FFF2-40B4-BE49-F238E27FC236}">
                <a16:creationId xmlns:a16="http://schemas.microsoft.com/office/drawing/2014/main" id="{10438709-8E63-84CD-FB90-47D9B2488C47}"/>
              </a:ext>
            </a:extLst>
          </p:cNvPr>
          <p:cNvSpPr>
            <a:spLocks noGrp="1"/>
          </p:cNvSpPr>
          <p:nvPr>
            <p:ph idx="1"/>
          </p:nvPr>
        </p:nvSpPr>
        <p:spPr/>
        <p:txBody>
          <a:bodyPr/>
          <a:lstStyle/>
          <a:p>
            <a:r>
              <a:rPr lang="es-ES" dirty="0"/>
              <a:t>El bucle </a:t>
            </a:r>
            <a:r>
              <a:rPr lang="es-ES" b="1" dirty="0" err="1"/>
              <a:t>foreach</a:t>
            </a:r>
            <a:r>
              <a:rPr lang="es-ES" dirty="0"/>
              <a:t> permite interactuar con los elementos de un array.</a:t>
            </a:r>
          </a:p>
          <a:p>
            <a:pPr marL="0" indent="0">
              <a:buNone/>
            </a:pPr>
            <a:r>
              <a:rPr lang="en-US" dirty="0"/>
              <a:t>[ &lt;&lt;label&gt;&gt; ]</a:t>
            </a:r>
          </a:p>
          <a:p>
            <a:pPr marL="0" indent="0">
              <a:buNone/>
            </a:pPr>
            <a:r>
              <a:rPr lang="en-US" dirty="0"/>
              <a:t>FOREACH target [ SLICE number ] IN ARRAY expression LOOP</a:t>
            </a:r>
          </a:p>
          <a:p>
            <a:pPr marL="0" indent="0">
              <a:buNone/>
            </a:pPr>
            <a:r>
              <a:rPr lang="en-US" dirty="0"/>
              <a:t>    statements</a:t>
            </a:r>
          </a:p>
          <a:p>
            <a:pPr marL="0" indent="0">
              <a:buNone/>
            </a:pPr>
            <a:r>
              <a:rPr lang="en-US" dirty="0"/>
              <a:t>END LOOP [ label ];</a:t>
            </a:r>
            <a:endParaRPr lang="es-ES" dirty="0"/>
          </a:p>
        </p:txBody>
      </p:sp>
      <p:sp>
        <p:nvSpPr>
          <p:cNvPr id="4" name="Marcador de número de diapositiva 3">
            <a:extLst>
              <a:ext uri="{FF2B5EF4-FFF2-40B4-BE49-F238E27FC236}">
                <a16:creationId xmlns:a16="http://schemas.microsoft.com/office/drawing/2014/main" id="{C2C4A3DF-5CC2-470A-5BA2-325CCD230453}"/>
              </a:ext>
            </a:extLst>
          </p:cNvPr>
          <p:cNvSpPr>
            <a:spLocks noGrp="1"/>
          </p:cNvSpPr>
          <p:nvPr>
            <p:ph type="sldNum" sz="quarter" idx="12"/>
          </p:nvPr>
        </p:nvSpPr>
        <p:spPr/>
        <p:txBody>
          <a:bodyPr/>
          <a:lstStyle/>
          <a:p>
            <a:fld id="{DDCB832E-8B33-4858-8406-8FA979AD4A47}" type="slidenum">
              <a:rPr lang="es-ES" smtClean="0"/>
              <a:t>48</a:t>
            </a:fld>
            <a:endParaRPr lang="es-ES"/>
          </a:p>
        </p:txBody>
      </p:sp>
    </p:spTree>
    <p:extLst>
      <p:ext uri="{BB962C8B-B14F-4D97-AF65-F5344CB8AC3E}">
        <p14:creationId xmlns:p14="http://schemas.microsoft.com/office/powerpoint/2010/main" val="3321497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203A9-9230-0A43-72B0-589846D2AD87}"/>
              </a:ext>
            </a:extLst>
          </p:cNvPr>
          <p:cNvSpPr>
            <a:spLocks noGrp="1"/>
          </p:cNvSpPr>
          <p:nvPr>
            <p:ph type="title"/>
          </p:nvPr>
        </p:nvSpPr>
        <p:spPr>
          <a:xfrm>
            <a:off x="838200" y="365125"/>
            <a:ext cx="10515600" cy="586853"/>
          </a:xfrm>
        </p:spPr>
        <p:txBody>
          <a:bodyPr>
            <a:normAutofit fontScale="90000"/>
          </a:bodyPr>
          <a:lstStyle/>
          <a:p>
            <a:r>
              <a:rPr lang="es-ES" dirty="0"/>
              <a:t>Ejemplo</a:t>
            </a:r>
          </a:p>
        </p:txBody>
      </p:sp>
      <p:sp>
        <p:nvSpPr>
          <p:cNvPr id="3" name="Marcador de contenido 2">
            <a:extLst>
              <a:ext uri="{FF2B5EF4-FFF2-40B4-BE49-F238E27FC236}">
                <a16:creationId xmlns:a16="http://schemas.microsoft.com/office/drawing/2014/main" id="{8E0E8A25-CB3D-2E67-7540-30E7B824A327}"/>
              </a:ext>
            </a:extLst>
          </p:cNvPr>
          <p:cNvSpPr>
            <a:spLocks noGrp="1"/>
          </p:cNvSpPr>
          <p:nvPr>
            <p:ph idx="1"/>
          </p:nvPr>
        </p:nvSpPr>
        <p:spPr>
          <a:xfrm>
            <a:off x="838200" y="1164920"/>
            <a:ext cx="10515600" cy="5423769"/>
          </a:xfrm>
        </p:spPr>
        <p:txBody>
          <a:bodyPr>
            <a:normAutofit fontScale="85000" lnSpcReduction="20000"/>
          </a:bodyPr>
          <a:lstStyle/>
          <a:p>
            <a:pPr marL="0" indent="0">
              <a:buNone/>
            </a:pPr>
            <a:r>
              <a:rPr lang="es-ES" dirty="0"/>
              <a:t>do $$</a:t>
            </a:r>
          </a:p>
          <a:p>
            <a:pPr marL="0" indent="0">
              <a:buNone/>
            </a:pPr>
            <a:r>
              <a:rPr lang="es-ES" dirty="0"/>
              <a:t>declare</a:t>
            </a:r>
          </a:p>
          <a:p>
            <a:pPr marL="0" indent="0">
              <a:buNone/>
            </a:pPr>
            <a:r>
              <a:rPr lang="es-ES" dirty="0"/>
              <a:t>	</a:t>
            </a:r>
            <a:r>
              <a:rPr lang="es-ES" dirty="0" err="1"/>
              <a:t>numeros</a:t>
            </a:r>
            <a:r>
              <a:rPr lang="es-ES" dirty="0"/>
              <a:t> </a:t>
            </a:r>
            <a:r>
              <a:rPr lang="es-ES" dirty="0" err="1"/>
              <a:t>int</a:t>
            </a:r>
            <a:r>
              <a:rPr lang="es-ES" dirty="0"/>
              <a:t>[];</a:t>
            </a:r>
          </a:p>
          <a:p>
            <a:pPr marL="0" indent="0">
              <a:buNone/>
            </a:pPr>
            <a:r>
              <a:rPr lang="es-ES" dirty="0"/>
              <a:t>	numeros2 </a:t>
            </a:r>
            <a:r>
              <a:rPr lang="es-ES" dirty="0" err="1"/>
              <a:t>int</a:t>
            </a:r>
            <a:r>
              <a:rPr lang="es-ES" dirty="0"/>
              <a:t>[]:=array[1,2,3,4]; -- Inicializar el array</a:t>
            </a:r>
          </a:p>
          <a:p>
            <a:pPr marL="0" indent="0">
              <a:buNone/>
            </a:pPr>
            <a:r>
              <a:rPr lang="es-ES" dirty="0"/>
              <a:t>	</a:t>
            </a:r>
            <a:r>
              <a:rPr lang="es-ES" dirty="0" err="1"/>
              <a:t>item</a:t>
            </a:r>
            <a:r>
              <a:rPr lang="es-ES" dirty="0"/>
              <a:t> </a:t>
            </a:r>
            <a:r>
              <a:rPr lang="es-ES" dirty="0" err="1"/>
              <a:t>integer</a:t>
            </a:r>
            <a:r>
              <a:rPr lang="es-ES" dirty="0"/>
              <a:t>;</a:t>
            </a:r>
          </a:p>
          <a:p>
            <a:pPr marL="0" indent="0">
              <a:buNone/>
            </a:pPr>
            <a:r>
              <a:rPr lang="es-ES" dirty="0" err="1"/>
              <a:t>begin</a:t>
            </a:r>
            <a:endParaRPr lang="es-ES" dirty="0"/>
          </a:p>
          <a:p>
            <a:pPr marL="0" indent="0">
              <a:buNone/>
            </a:pPr>
            <a:r>
              <a:rPr lang="es-ES" dirty="0" err="1"/>
              <a:t>for</a:t>
            </a:r>
            <a:r>
              <a:rPr lang="es-ES" dirty="0"/>
              <a:t> i in 0..10 </a:t>
            </a:r>
            <a:r>
              <a:rPr lang="es-ES" dirty="0" err="1"/>
              <a:t>loop</a:t>
            </a:r>
            <a:endParaRPr lang="es-ES" dirty="0"/>
          </a:p>
          <a:p>
            <a:pPr marL="0" indent="0">
              <a:buNone/>
            </a:pPr>
            <a:r>
              <a:rPr lang="es-ES" dirty="0"/>
              <a:t>	</a:t>
            </a:r>
            <a:r>
              <a:rPr lang="es-ES" dirty="0" err="1"/>
              <a:t>numeros</a:t>
            </a:r>
            <a:r>
              <a:rPr lang="es-ES" dirty="0"/>
              <a:t>[i]:=i*100;</a:t>
            </a:r>
          </a:p>
          <a:p>
            <a:pPr marL="0" indent="0">
              <a:buNone/>
            </a:pPr>
            <a:r>
              <a:rPr lang="es-ES" dirty="0" err="1"/>
              <a:t>end</a:t>
            </a:r>
            <a:r>
              <a:rPr lang="es-ES" dirty="0"/>
              <a:t> </a:t>
            </a:r>
            <a:r>
              <a:rPr lang="es-ES" dirty="0" err="1"/>
              <a:t>loop</a:t>
            </a:r>
            <a:r>
              <a:rPr lang="es-ES" dirty="0"/>
              <a:t>;</a:t>
            </a:r>
          </a:p>
          <a:p>
            <a:pPr marL="0" indent="0">
              <a:buNone/>
            </a:pPr>
            <a:r>
              <a:rPr lang="es-ES" dirty="0"/>
              <a:t>	</a:t>
            </a:r>
          </a:p>
          <a:p>
            <a:pPr marL="0" indent="0">
              <a:buNone/>
            </a:pPr>
            <a:r>
              <a:rPr lang="es-ES" dirty="0" err="1"/>
              <a:t>foreach</a:t>
            </a:r>
            <a:r>
              <a:rPr lang="es-ES" dirty="0"/>
              <a:t> </a:t>
            </a:r>
            <a:r>
              <a:rPr lang="es-ES" dirty="0" err="1"/>
              <a:t>item</a:t>
            </a:r>
            <a:r>
              <a:rPr lang="es-ES" dirty="0"/>
              <a:t> in array </a:t>
            </a:r>
            <a:r>
              <a:rPr lang="es-ES" dirty="0" err="1"/>
              <a:t>numeros</a:t>
            </a:r>
            <a:r>
              <a:rPr lang="es-ES" dirty="0"/>
              <a:t>  </a:t>
            </a:r>
            <a:r>
              <a:rPr lang="es-ES" dirty="0" err="1"/>
              <a:t>loop</a:t>
            </a:r>
            <a:endParaRPr lang="es-ES" dirty="0"/>
          </a:p>
          <a:p>
            <a:pPr marL="0" indent="0">
              <a:buNone/>
            </a:pPr>
            <a:r>
              <a:rPr lang="es-ES" dirty="0"/>
              <a:t>	</a:t>
            </a:r>
            <a:r>
              <a:rPr lang="es-ES" dirty="0" err="1"/>
              <a:t>raise</a:t>
            </a:r>
            <a:r>
              <a:rPr lang="es-ES" dirty="0"/>
              <a:t> </a:t>
            </a:r>
            <a:r>
              <a:rPr lang="es-ES" dirty="0" err="1"/>
              <a:t>notice</a:t>
            </a:r>
            <a:r>
              <a:rPr lang="es-ES" dirty="0"/>
              <a:t> '</a:t>
            </a:r>
            <a:r>
              <a:rPr lang="es-ES" dirty="0" err="1"/>
              <a:t>item</a:t>
            </a:r>
            <a:r>
              <a:rPr lang="es-ES" dirty="0"/>
              <a:t>: %', </a:t>
            </a:r>
            <a:r>
              <a:rPr lang="es-ES" dirty="0" err="1"/>
              <a:t>item</a:t>
            </a:r>
            <a:r>
              <a:rPr lang="es-ES" dirty="0"/>
              <a:t>;</a:t>
            </a:r>
          </a:p>
          <a:p>
            <a:pPr marL="0" indent="0">
              <a:buNone/>
            </a:pPr>
            <a:r>
              <a:rPr lang="es-ES" dirty="0" err="1"/>
              <a:t>end</a:t>
            </a:r>
            <a:r>
              <a:rPr lang="es-ES" dirty="0"/>
              <a:t> </a:t>
            </a:r>
            <a:r>
              <a:rPr lang="es-ES" dirty="0" err="1"/>
              <a:t>loop</a:t>
            </a:r>
            <a:r>
              <a:rPr lang="es-ES" dirty="0"/>
              <a:t>;</a:t>
            </a:r>
          </a:p>
          <a:p>
            <a:pPr marL="0" indent="0">
              <a:buNone/>
            </a:pPr>
            <a:r>
              <a:rPr lang="es-ES" dirty="0" err="1"/>
              <a:t>end</a:t>
            </a:r>
            <a:r>
              <a:rPr lang="es-ES" dirty="0"/>
              <a:t> $$;</a:t>
            </a:r>
          </a:p>
        </p:txBody>
      </p:sp>
      <p:sp>
        <p:nvSpPr>
          <p:cNvPr id="4" name="Marcador de número de diapositiva 3">
            <a:extLst>
              <a:ext uri="{FF2B5EF4-FFF2-40B4-BE49-F238E27FC236}">
                <a16:creationId xmlns:a16="http://schemas.microsoft.com/office/drawing/2014/main" id="{B475A5AF-48BE-94C4-AEEF-0E801F25683C}"/>
              </a:ext>
            </a:extLst>
          </p:cNvPr>
          <p:cNvSpPr>
            <a:spLocks noGrp="1"/>
          </p:cNvSpPr>
          <p:nvPr>
            <p:ph type="sldNum" sz="quarter" idx="12"/>
          </p:nvPr>
        </p:nvSpPr>
        <p:spPr/>
        <p:txBody>
          <a:bodyPr/>
          <a:lstStyle/>
          <a:p>
            <a:fld id="{DDCB832E-8B33-4858-8406-8FA979AD4A47}" type="slidenum">
              <a:rPr lang="es-ES" smtClean="0"/>
              <a:t>49</a:t>
            </a:fld>
            <a:endParaRPr lang="es-ES"/>
          </a:p>
        </p:txBody>
      </p:sp>
    </p:spTree>
    <p:extLst>
      <p:ext uri="{BB962C8B-B14F-4D97-AF65-F5344CB8AC3E}">
        <p14:creationId xmlns:p14="http://schemas.microsoft.com/office/powerpoint/2010/main" val="158409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986F1-D6C9-E305-9AB4-D35EF60B17C7}"/>
              </a:ext>
            </a:extLst>
          </p:cNvPr>
          <p:cNvSpPr>
            <a:spLocks noGrp="1"/>
          </p:cNvSpPr>
          <p:nvPr>
            <p:ph type="title"/>
          </p:nvPr>
        </p:nvSpPr>
        <p:spPr/>
        <p:txBody>
          <a:bodyPr/>
          <a:lstStyle/>
          <a:p>
            <a:r>
              <a:rPr lang="es-ES" dirty="0"/>
              <a:t>Estructura</a:t>
            </a:r>
          </a:p>
        </p:txBody>
      </p:sp>
      <p:sp>
        <p:nvSpPr>
          <p:cNvPr id="3" name="Marcador de contenido 2">
            <a:extLst>
              <a:ext uri="{FF2B5EF4-FFF2-40B4-BE49-F238E27FC236}">
                <a16:creationId xmlns:a16="http://schemas.microsoft.com/office/drawing/2014/main" id="{DA63C50E-CAC2-7C0E-C5C3-4B34A74B395B}"/>
              </a:ext>
            </a:extLst>
          </p:cNvPr>
          <p:cNvSpPr>
            <a:spLocks noGrp="1"/>
          </p:cNvSpPr>
          <p:nvPr>
            <p:ph idx="1"/>
          </p:nvPr>
        </p:nvSpPr>
        <p:spPr/>
        <p:txBody>
          <a:bodyPr>
            <a:normAutofit fontScale="92500" lnSpcReduction="10000"/>
          </a:bodyPr>
          <a:lstStyle/>
          <a:p>
            <a:r>
              <a:rPr lang="es-ES" dirty="0"/>
              <a:t>Podemos tener bloques de código de PL/PGSQL dentro de </a:t>
            </a:r>
            <a:r>
              <a:rPr lang="es-ES" b="1" dirty="0"/>
              <a:t>funciones</a:t>
            </a:r>
            <a:r>
              <a:rPr lang="es-ES" dirty="0"/>
              <a:t> y </a:t>
            </a:r>
            <a:r>
              <a:rPr lang="es-ES" b="1" dirty="0"/>
              <a:t>procedimientos</a:t>
            </a:r>
            <a:r>
              <a:rPr lang="es-ES" dirty="0"/>
              <a:t> almacenados o dentro de </a:t>
            </a:r>
            <a:r>
              <a:rPr lang="es-ES" b="1" dirty="0"/>
              <a:t>bloques anónimos</a:t>
            </a:r>
            <a:r>
              <a:rPr lang="es-ES" dirty="0"/>
              <a:t>:</a:t>
            </a:r>
          </a:p>
          <a:p>
            <a:pPr marL="0" indent="0">
              <a:buNone/>
            </a:pPr>
            <a:r>
              <a:rPr lang="es-ES" dirty="0"/>
              <a:t>-- Comentarios en línea: Emite un mensaje por la consola de </a:t>
            </a:r>
            <a:r>
              <a:rPr lang="es-ES" dirty="0" err="1"/>
              <a:t>pgAdmin</a:t>
            </a:r>
            <a:r>
              <a:rPr lang="es-ES" dirty="0"/>
              <a:t> 4</a:t>
            </a:r>
          </a:p>
          <a:p>
            <a:pPr marL="0" indent="0">
              <a:buNone/>
            </a:pPr>
            <a:r>
              <a:rPr lang="en-US" dirty="0"/>
              <a:t>do $$</a:t>
            </a:r>
          </a:p>
          <a:p>
            <a:pPr marL="0" indent="0">
              <a:buNone/>
            </a:pPr>
            <a:r>
              <a:rPr lang="en-US" b="1" dirty="0">
                <a:solidFill>
                  <a:srgbClr val="FF0000"/>
                </a:solidFill>
              </a:rPr>
              <a:t>&lt;&lt;</a:t>
            </a:r>
            <a:r>
              <a:rPr lang="en-US" b="1" dirty="0" err="1">
                <a:solidFill>
                  <a:srgbClr val="FF0000"/>
                </a:solidFill>
              </a:rPr>
              <a:t>helloworld</a:t>
            </a:r>
            <a:r>
              <a:rPr lang="en-US" b="1" dirty="0">
                <a:solidFill>
                  <a:srgbClr val="FF0000"/>
                </a:solidFill>
              </a:rPr>
              <a:t>&gt;&gt;</a:t>
            </a:r>
          </a:p>
          <a:p>
            <a:pPr marL="0" indent="0">
              <a:buNone/>
            </a:pPr>
            <a:r>
              <a:rPr lang="en-US" dirty="0"/>
              <a:t>begin</a:t>
            </a:r>
          </a:p>
          <a:p>
            <a:pPr marL="0" indent="0">
              <a:buNone/>
            </a:pPr>
            <a:r>
              <a:rPr lang="en-US" dirty="0"/>
              <a:t>	raise notice '</a:t>
            </a:r>
            <a:r>
              <a:rPr lang="en-US" dirty="0" err="1"/>
              <a:t>prueba</a:t>
            </a:r>
            <a:r>
              <a:rPr lang="en-US" dirty="0"/>
              <a:t> </a:t>
            </a:r>
            <a:r>
              <a:rPr lang="en-US" dirty="0" err="1"/>
              <a:t>desde</a:t>
            </a:r>
            <a:r>
              <a:rPr lang="en-US" dirty="0"/>
              <a:t> </a:t>
            </a:r>
            <a:r>
              <a:rPr lang="en-US" dirty="0" err="1"/>
              <a:t>plpgsql</a:t>
            </a:r>
            <a:r>
              <a:rPr lang="en-US" dirty="0"/>
              <a:t>’; </a:t>
            </a:r>
          </a:p>
          <a:p>
            <a:pPr marL="0" indent="0">
              <a:buNone/>
            </a:pPr>
            <a:r>
              <a:rPr lang="en-US" dirty="0"/>
              <a:t>end </a:t>
            </a:r>
            <a:r>
              <a:rPr lang="en-US" b="1" dirty="0" err="1">
                <a:solidFill>
                  <a:srgbClr val="FF0000"/>
                </a:solidFill>
              </a:rPr>
              <a:t>helloworld</a:t>
            </a:r>
            <a:r>
              <a:rPr lang="en-US" dirty="0"/>
              <a:t> $$;</a:t>
            </a:r>
          </a:p>
          <a:p>
            <a:pPr marL="0" indent="0">
              <a:buNone/>
            </a:pPr>
            <a:endParaRPr lang="en-US" dirty="0"/>
          </a:p>
          <a:p>
            <a:pPr marL="0" indent="0">
              <a:buNone/>
            </a:pPr>
            <a:r>
              <a:rPr lang="en-US" dirty="0"/>
              <a:t>Las </a:t>
            </a:r>
            <a:r>
              <a:rPr lang="en-US" dirty="0" err="1"/>
              <a:t>etiquetas</a:t>
            </a:r>
            <a:r>
              <a:rPr lang="en-US" dirty="0"/>
              <a:t> </a:t>
            </a:r>
            <a:r>
              <a:rPr lang="en-US" dirty="0" err="1"/>
              <a:t>en</a:t>
            </a:r>
            <a:r>
              <a:rPr lang="en-US" dirty="0"/>
              <a:t> los </a:t>
            </a:r>
            <a:r>
              <a:rPr lang="en-US" dirty="0" err="1"/>
              <a:t>bloques</a:t>
            </a:r>
            <a:r>
              <a:rPr lang="en-US" dirty="0"/>
              <a:t> </a:t>
            </a:r>
            <a:r>
              <a:rPr lang="en-US" dirty="0" err="1"/>
              <a:t>anónimos</a:t>
            </a:r>
            <a:r>
              <a:rPr lang="en-US" dirty="0"/>
              <a:t> son </a:t>
            </a:r>
            <a:r>
              <a:rPr lang="en-US" dirty="0" err="1"/>
              <a:t>opcionales</a:t>
            </a:r>
            <a:r>
              <a:rPr lang="en-US" dirty="0"/>
              <a:t>.</a:t>
            </a:r>
            <a:endParaRPr lang="es-ES" dirty="0"/>
          </a:p>
        </p:txBody>
      </p:sp>
      <p:sp>
        <p:nvSpPr>
          <p:cNvPr id="4" name="Marcador de número de diapositiva 3">
            <a:extLst>
              <a:ext uri="{FF2B5EF4-FFF2-40B4-BE49-F238E27FC236}">
                <a16:creationId xmlns:a16="http://schemas.microsoft.com/office/drawing/2014/main" id="{AAF801BE-DF74-E9BA-977E-11172539473E}"/>
              </a:ext>
            </a:extLst>
          </p:cNvPr>
          <p:cNvSpPr>
            <a:spLocks noGrp="1"/>
          </p:cNvSpPr>
          <p:nvPr>
            <p:ph type="sldNum" sz="quarter" idx="12"/>
          </p:nvPr>
        </p:nvSpPr>
        <p:spPr/>
        <p:txBody>
          <a:bodyPr/>
          <a:lstStyle/>
          <a:p>
            <a:fld id="{DDCB832E-8B33-4858-8406-8FA979AD4A47}" type="slidenum">
              <a:rPr lang="es-ES" smtClean="0"/>
              <a:t>5</a:t>
            </a:fld>
            <a:endParaRPr lang="es-ES"/>
          </a:p>
        </p:txBody>
      </p:sp>
    </p:spTree>
    <p:extLst>
      <p:ext uri="{BB962C8B-B14F-4D97-AF65-F5344CB8AC3E}">
        <p14:creationId xmlns:p14="http://schemas.microsoft.com/office/powerpoint/2010/main" val="38290418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E1BE4-4B37-3447-373F-65D913160C2A}"/>
              </a:ext>
            </a:extLst>
          </p:cNvPr>
          <p:cNvSpPr>
            <a:spLocks noGrp="1"/>
          </p:cNvSpPr>
          <p:nvPr>
            <p:ph type="title"/>
          </p:nvPr>
        </p:nvSpPr>
        <p:spPr/>
        <p:txBody>
          <a:bodyPr/>
          <a:lstStyle/>
          <a:p>
            <a:r>
              <a:rPr lang="es-ES" dirty="0"/>
              <a:t>Retornar valores</a:t>
            </a:r>
          </a:p>
        </p:txBody>
      </p:sp>
      <p:sp>
        <p:nvSpPr>
          <p:cNvPr id="3" name="Marcador de contenido 2">
            <a:extLst>
              <a:ext uri="{FF2B5EF4-FFF2-40B4-BE49-F238E27FC236}">
                <a16:creationId xmlns:a16="http://schemas.microsoft.com/office/drawing/2014/main" id="{3911E3CA-86A9-3B0B-B93F-6DD12A5504E8}"/>
              </a:ext>
            </a:extLst>
          </p:cNvPr>
          <p:cNvSpPr>
            <a:spLocks noGrp="1"/>
          </p:cNvSpPr>
          <p:nvPr>
            <p:ph idx="1"/>
          </p:nvPr>
        </p:nvSpPr>
        <p:spPr/>
        <p:txBody>
          <a:bodyPr/>
          <a:lstStyle/>
          <a:p>
            <a:r>
              <a:rPr lang="es-ES" dirty="0"/>
              <a:t>Se utiliza la palabra </a:t>
            </a:r>
            <a:r>
              <a:rPr lang="es-ES" b="1" dirty="0" err="1"/>
              <a:t>return</a:t>
            </a:r>
            <a:r>
              <a:rPr lang="es-ES" b="1" dirty="0"/>
              <a:t>,</a:t>
            </a:r>
            <a:r>
              <a:rPr lang="es-ES" dirty="0"/>
              <a:t> pero dentro del contexto de una función almacenada.</a:t>
            </a:r>
          </a:p>
          <a:p>
            <a:endParaRPr lang="es-ES" dirty="0"/>
          </a:p>
          <a:p>
            <a:r>
              <a:rPr lang="es-ES" dirty="0"/>
              <a:t>La variable o expresión que se devuelve debe coincidir con el tipo que indica que devuelve la función.</a:t>
            </a:r>
          </a:p>
        </p:txBody>
      </p:sp>
      <p:sp>
        <p:nvSpPr>
          <p:cNvPr id="4" name="Marcador de número de diapositiva 3">
            <a:extLst>
              <a:ext uri="{FF2B5EF4-FFF2-40B4-BE49-F238E27FC236}">
                <a16:creationId xmlns:a16="http://schemas.microsoft.com/office/drawing/2014/main" id="{043138DE-69E7-3B37-E016-3B25EF3E77D4}"/>
              </a:ext>
            </a:extLst>
          </p:cNvPr>
          <p:cNvSpPr>
            <a:spLocks noGrp="1"/>
          </p:cNvSpPr>
          <p:nvPr>
            <p:ph type="sldNum" sz="quarter" idx="12"/>
          </p:nvPr>
        </p:nvSpPr>
        <p:spPr/>
        <p:txBody>
          <a:bodyPr/>
          <a:lstStyle/>
          <a:p>
            <a:fld id="{DDCB832E-8B33-4858-8406-8FA979AD4A47}" type="slidenum">
              <a:rPr lang="es-ES" smtClean="0"/>
              <a:t>50</a:t>
            </a:fld>
            <a:endParaRPr lang="es-ES"/>
          </a:p>
        </p:txBody>
      </p:sp>
    </p:spTree>
    <p:extLst>
      <p:ext uri="{BB962C8B-B14F-4D97-AF65-F5344CB8AC3E}">
        <p14:creationId xmlns:p14="http://schemas.microsoft.com/office/powerpoint/2010/main" val="2043116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32C1F-8654-F3C2-14E6-F0C8D9FB7F45}"/>
              </a:ext>
            </a:extLst>
          </p:cNvPr>
          <p:cNvSpPr>
            <a:spLocks noGrp="1"/>
          </p:cNvSpPr>
          <p:nvPr>
            <p:ph type="title"/>
          </p:nvPr>
        </p:nvSpPr>
        <p:spPr>
          <a:xfrm>
            <a:off x="838200" y="365126"/>
            <a:ext cx="10515600" cy="388854"/>
          </a:xfrm>
        </p:spPr>
        <p:txBody>
          <a:bodyPr>
            <a:normAutofit fontScale="90000"/>
          </a:bodyPr>
          <a:lstStyle/>
          <a:p>
            <a:r>
              <a:rPr lang="es-ES" dirty="0"/>
              <a:t>Cursores</a:t>
            </a:r>
          </a:p>
        </p:txBody>
      </p:sp>
      <p:sp>
        <p:nvSpPr>
          <p:cNvPr id="3" name="Marcador de contenido 2">
            <a:extLst>
              <a:ext uri="{FF2B5EF4-FFF2-40B4-BE49-F238E27FC236}">
                <a16:creationId xmlns:a16="http://schemas.microsoft.com/office/drawing/2014/main" id="{8332CA63-3B20-914F-D328-A4514A5925C6}"/>
              </a:ext>
            </a:extLst>
          </p:cNvPr>
          <p:cNvSpPr>
            <a:spLocks noGrp="1"/>
          </p:cNvSpPr>
          <p:nvPr>
            <p:ph idx="1"/>
          </p:nvPr>
        </p:nvSpPr>
        <p:spPr>
          <a:xfrm>
            <a:off x="838200" y="1034716"/>
            <a:ext cx="10515600" cy="5686759"/>
          </a:xfrm>
        </p:spPr>
        <p:txBody>
          <a:bodyPr>
            <a:normAutofit fontScale="70000" lnSpcReduction="20000"/>
          </a:bodyPr>
          <a:lstStyle/>
          <a:p>
            <a:pPr marL="0" indent="0">
              <a:buNone/>
            </a:pPr>
            <a:r>
              <a:rPr lang="es-ES" dirty="0"/>
              <a:t>do $$</a:t>
            </a:r>
          </a:p>
          <a:p>
            <a:pPr marL="0" indent="0">
              <a:buNone/>
            </a:pPr>
            <a:r>
              <a:rPr lang="es-ES" dirty="0"/>
              <a:t>declare</a:t>
            </a:r>
          </a:p>
          <a:p>
            <a:pPr marL="0" indent="0">
              <a:buNone/>
            </a:pPr>
            <a:r>
              <a:rPr lang="es-ES" dirty="0"/>
              <a:t>	</a:t>
            </a:r>
            <a:r>
              <a:rPr lang="es-ES" dirty="0" err="1"/>
              <a:t>categoria</a:t>
            </a:r>
            <a:r>
              <a:rPr lang="es-ES" dirty="0"/>
              <a:t> </a:t>
            </a:r>
            <a:r>
              <a:rPr lang="es-ES" b="1" dirty="0" err="1"/>
              <a:t>record</a:t>
            </a:r>
            <a:r>
              <a:rPr lang="es-ES" dirty="0"/>
              <a:t>;</a:t>
            </a:r>
          </a:p>
          <a:p>
            <a:pPr marL="0" indent="0">
              <a:buNone/>
            </a:pPr>
            <a:r>
              <a:rPr lang="es-ES" dirty="0"/>
              <a:t>	</a:t>
            </a:r>
            <a:r>
              <a:rPr lang="es-ES" dirty="0" err="1"/>
              <a:t>cur_cat</a:t>
            </a:r>
            <a:r>
              <a:rPr lang="es-ES" dirty="0"/>
              <a:t> </a:t>
            </a:r>
            <a:r>
              <a:rPr lang="es-ES" b="1" dirty="0"/>
              <a:t>cursor</a:t>
            </a:r>
            <a:r>
              <a:rPr lang="es-ES" dirty="0"/>
              <a:t>(</a:t>
            </a:r>
            <a:r>
              <a:rPr lang="es-ES" dirty="0" err="1"/>
              <a:t>idcat</a:t>
            </a:r>
            <a:r>
              <a:rPr lang="es-ES" dirty="0"/>
              <a:t> </a:t>
            </a:r>
            <a:r>
              <a:rPr lang="es-ES" dirty="0" err="1"/>
              <a:t>integer</a:t>
            </a:r>
            <a:r>
              <a:rPr lang="es-ES" dirty="0"/>
              <a:t>) </a:t>
            </a:r>
            <a:r>
              <a:rPr lang="es-ES" dirty="0" err="1"/>
              <a:t>for</a:t>
            </a:r>
            <a:r>
              <a:rPr lang="es-ES" dirty="0"/>
              <a:t> </a:t>
            </a:r>
            <a:r>
              <a:rPr lang="es-ES" dirty="0" err="1"/>
              <a:t>select</a:t>
            </a:r>
            <a:r>
              <a:rPr lang="es-ES" dirty="0"/>
              <a:t> * </a:t>
            </a:r>
            <a:r>
              <a:rPr lang="es-ES" dirty="0" err="1"/>
              <a:t>from</a:t>
            </a:r>
            <a:r>
              <a:rPr lang="es-ES" dirty="0"/>
              <a:t> </a:t>
            </a:r>
            <a:r>
              <a:rPr lang="es-ES" dirty="0" err="1"/>
              <a:t>tbcategorias</a:t>
            </a:r>
            <a:r>
              <a:rPr lang="es-ES" dirty="0"/>
              <a:t> </a:t>
            </a:r>
            <a:r>
              <a:rPr lang="es-ES" dirty="0" err="1"/>
              <a:t>where</a:t>
            </a:r>
            <a:r>
              <a:rPr lang="es-ES" dirty="0"/>
              <a:t> id &gt; </a:t>
            </a:r>
            <a:r>
              <a:rPr lang="es-ES" dirty="0" err="1"/>
              <a:t>idcat</a:t>
            </a:r>
            <a:r>
              <a:rPr lang="es-ES" dirty="0"/>
              <a:t>;</a:t>
            </a:r>
          </a:p>
          <a:p>
            <a:pPr marL="0" indent="0">
              <a:buNone/>
            </a:pPr>
            <a:endParaRPr lang="es-ES" dirty="0"/>
          </a:p>
          <a:p>
            <a:pPr marL="0" indent="0">
              <a:buNone/>
            </a:pPr>
            <a:r>
              <a:rPr lang="es-ES" dirty="0" err="1"/>
              <a:t>begin</a:t>
            </a:r>
            <a:endParaRPr lang="es-ES" dirty="0"/>
          </a:p>
          <a:p>
            <a:pPr marL="0" indent="0">
              <a:buNone/>
            </a:pPr>
            <a:r>
              <a:rPr lang="es-ES" dirty="0"/>
              <a:t>	</a:t>
            </a:r>
            <a:r>
              <a:rPr lang="es-ES" b="1" dirty="0"/>
              <a:t>open</a:t>
            </a:r>
            <a:r>
              <a:rPr lang="es-ES" dirty="0"/>
              <a:t> </a:t>
            </a:r>
            <a:r>
              <a:rPr lang="es-ES" dirty="0" err="1"/>
              <a:t>cur_cat</a:t>
            </a:r>
            <a:r>
              <a:rPr lang="es-ES" dirty="0"/>
              <a:t>(5);</a:t>
            </a:r>
          </a:p>
          <a:p>
            <a:pPr marL="0" indent="0">
              <a:buNone/>
            </a:pPr>
            <a:r>
              <a:rPr lang="es-ES" dirty="0"/>
              <a:t>	</a:t>
            </a:r>
          </a:p>
          <a:p>
            <a:pPr marL="0" indent="0">
              <a:buNone/>
            </a:pPr>
            <a:r>
              <a:rPr lang="es-ES" dirty="0"/>
              <a:t>	</a:t>
            </a:r>
            <a:r>
              <a:rPr lang="es-ES" dirty="0" err="1"/>
              <a:t>loop</a:t>
            </a:r>
            <a:endParaRPr lang="es-ES" dirty="0"/>
          </a:p>
          <a:p>
            <a:pPr marL="0" indent="0">
              <a:buNone/>
            </a:pPr>
            <a:r>
              <a:rPr lang="es-ES" dirty="0"/>
              <a:t>		</a:t>
            </a:r>
            <a:r>
              <a:rPr lang="es-ES" b="1" dirty="0" err="1"/>
              <a:t>fetch</a:t>
            </a:r>
            <a:r>
              <a:rPr lang="es-ES" dirty="0"/>
              <a:t> </a:t>
            </a:r>
            <a:r>
              <a:rPr lang="es-ES" dirty="0" err="1"/>
              <a:t>cur_cat</a:t>
            </a:r>
            <a:r>
              <a:rPr lang="es-ES" dirty="0"/>
              <a:t> </a:t>
            </a:r>
            <a:r>
              <a:rPr lang="es-ES" b="1" dirty="0" err="1"/>
              <a:t>into</a:t>
            </a:r>
            <a:r>
              <a:rPr lang="es-ES" dirty="0"/>
              <a:t> </a:t>
            </a:r>
            <a:r>
              <a:rPr lang="es-ES" dirty="0" err="1"/>
              <a:t>categoria</a:t>
            </a:r>
            <a:r>
              <a:rPr lang="es-ES" dirty="0"/>
              <a:t>;</a:t>
            </a:r>
          </a:p>
          <a:p>
            <a:pPr marL="0" indent="0">
              <a:buNone/>
            </a:pPr>
            <a:r>
              <a:rPr lang="es-ES" dirty="0"/>
              <a:t>		</a:t>
            </a:r>
            <a:r>
              <a:rPr lang="es-ES" dirty="0" err="1"/>
              <a:t>exit</a:t>
            </a:r>
            <a:r>
              <a:rPr lang="es-ES" dirty="0"/>
              <a:t> </a:t>
            </a:r>
            <a:r>
              <a:rPr lang="es-ES" dirty="0" err="1"/>
              <a:t>when</a:t>
            </a:r>
            <a:r>
              <a:rPr lang="es-ES" dirty="0"/>
              <a:t> </a:t>
            </a:r>
            <a:r>
              <a:rPr lang="es-ES" dirty="0" err="1"/>
              <a:t>not</a:t>
            </a:r>
            <a:r>
              <a:rPr lang="es-ES" dirty="0"/>
              <a:t> </a:t>
            </a:r>
            <a:r>
              <a:rPr lang="es-ES" dirty="0" err="1"/>
              <a:t>found</a:t>
            </a:r>
            <a:r>
              <a:rPr lang="es-ES" dirty="0"/>
              <a:t>;		</a:t>
            </a:r>
          </a:p>
          <a:p>
            <a:pPr marL="0" indent="0">
              <a:buNone/>
            </a:pPr>
            <a:r>
              <a:rPr lang="es-ES" dirty="0"/>
              <a:t>			</a:t>
            </a:r>
            <a:r>
              <a:rPr lang="es-ES" dirty="0" err="1"/>
              <a:t>raise</a:t>
            </a:r>
            <a:r>
              <a:rPr lang="es-ES" dirty="0"/>
              <a:t> </a:t>
            </a:r>
            <a:r>
              <a:rPr lang="es-ES" dirty="0" err="1"/>
              <a:t>info</a:t>
            </a:r>
            <a:r>
              <a:rPr lang="es-ES" dirty="0"/>
              <a:t> '</a:t>
            </a:r>
            <a:r>
              <a:rPr lang="es-ES" dirty="0" err="1"/>
              <a:t>cat</a:t>
            </a:r>
            <a:r>
              <a:rPr lang="es-ES" dirty="0"/>
              <a:t>: %', </a:t>
            </a:r>
            <a:r>
              <a:rPr lang="es-ES" dirty="0" err="1"/>
              <a:t>categoria</a:t>
            </a:r>
            <a:r>
              <a:rPr lang="es-ES" dirty="0"/>
              <a:t>;	</a:t>
            </a:r>
          </a:p>
          <a:p>
            <a:pPr marL="0" indent="0">
              <a:buNone/>
            </a:pPr>
            <a:r>
              <a:rPr lang="es-ES" dirty="0"/>
              <a:t>	</a:t>
            </a:r>
            <a:r>
              <a:rPr lang="es-ES" dirty="0" err="1"/>
              <a:t>end</a:t>
            </a:r>
            <a:r>
              <a:rPr lang="es-ES" dirty="0"/>
              <a:t> </a:t>
            </a:r>
            <a:r>
              <a:rPr lang="es-ES" dirty="0" err="1"/>
              <a:t>loop</a:t>
            </a:r>
            <a:r>
              <a:rPr lang="es-ES" dirty="0"/>
              <a:t>;</a:t>
            </a:r>
          </a:p>
          <a:p>
            <a:pPr marL="0" indent="0">
              <a:buNone/>
            </a:pPr>
            <a:r>
              <a:rPr lang="es-ES" dirty="0"/>
              <a:t>	</a:t>
            </a:r>
            <a:r>
              <a:rPr lang="es-ES" b="1" dirty="0" err="1"/>
              <a:t>close</a:t>
            </a:r>
            <a:r>
              <a:rPr lang="es-ES" dirty="0"/>
              <a:t> </a:t>
            </a:r>
            <a:r>
              <a:rPr lang="es-ES" dirty="0" err="1"/>
              <a:t>cur_cat</a:t>
            </a:r>
            <a:r>
              <a:rPr lang="es-ES" dirty="0"/>
              <a:t>;</a:t>
            </a:r>
          </a:p>
          <a:p>
            <a:pPr marL="0" indent="0">
              <a:buNone/>
            </a:pPr>
            <a:r>
              <a:rPr lang="es-ES" dirty="0"/>
              <a:t>	</a:t>
            </a:r>
          </a:p>
          <a:p>
            <a:pPr marL="0" indent="0">
              <a:buNone/>
            </a:pPr>
            <a:r>
              <a:rPr lang="es-ES" dirty="0" err="1"/>
              <a:t>end</a:t>
            </a:r>
            <a:r>
              <a:rPr lang="es-ES" dirty="0"/>
              <a:t> $$;</a:t>
            </a:r>
          </a:p>
        </p:txBody>
      </p:sp>
      <p:sp>
        <p:nvSpPr>
          <p:cNvPr id="4" name="Marcador de número de diapositiva 3">
            <a:extLst>
              <a:ext uri="{FF2B5EF4-FFF2-40B4-BE49-F238E27FC236}">
                <a16:creationId xmlns:a16="http://schemas.microsoft.com/office/drawing/2014/main" id="{1846FF98-0985-0643-9152-90362665B0E7}"/>
              </a:ext>
            </a:extLst>
          </p:cNvPr>
          <p:cNvSpPr>
            <a:spLocks noGrp="1"/>
          </p:cNvSpPr>
          <p:nvPr>
            <p:ph type="sldNum" sz="quarter" idx="12"/>
          </p:nvPr>
        </p:nvSpPr>
        <p:spPr/>
        <p:txBody>
          <a:bodyPr/>
          <a:lstStyle/>
          <a:p>
            <a:fld id="{DDCB832E-8B33-4858-8406-8FA979AD4A47}" type="slidenum">
              <a:rPr lang="es-ES" smtClean="0"/>
              <a:t>51</a:t>
            </a:fld>
            <a:endParaRPr lang="es-ES"/>
          </a:p>
        </p:txBody>
      </p:sp>
    </p:spTree>
    <p:extLst>
      <p:ext uri="{BB962C8B-B14F-4D97-AF65-F5344CB8AC3E}">
        <p14:creationId xmlns:p14="http://schemas.microsoft.com/office/powerpoint/2010/main" val="3017673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C0DB6-4116-7F8B-9D4C-40EDAD31D277}"/>
              </a:ext>
            </a:extLst>
          </p:cNvPr>
          <p:cNvSpPr>
            <a:spLocks noGrp="1"/>
          </p:cNvSpPr>
          <p:nvPr>
            <p:ph type="title"/>
          </p:nvPr>
        </p:nvSpPr>
        <p:spPr/>
        <p:txBody>
          <a:bodyPr/>
          <a:lstStyle/>
          <a:p>
            <a:r>
              <a:rPr lang="es-ES" dirty="0"/>
              <a:t>Excepciones</a:t>
            </a:r>
          </a:p>
        </p:txBody>
      </p:sp>
      <p:sp>
        <p:nvSpPr>
          <p:cNvPr id="3" name="Marcador de contenido 2">
            <a:extLst>
              <a:ext uri="{FF2B5EF4-FFF2-40B4-BE49-F238E27FC236}">
                <a16:creationId xmlns:a16="http://schemas.microsoft.com/office/drawing/2014/main" id="{5D4D46DA-9677-3ED7-F705-6E428DEA61F7}"/>
              </a:ext>
            </a:extLst>
          </p:cNvPr>
          <p:cNvSpPr>
            <a:spLocks noGrp="1"/>
          </p:cNvSpPr>
          <p:nvPr>
            <p:ph idx="1"/>
          </p:nvPr>
        </p:nvSpPr>
        <p:spPr/>
        <p:txBody>
          <a:bodyPr/>
          <a:lstStyle/>
          <a:p>
            <a:r>
              <a:rPr lang="es-ES" dirty="0"/>
              <a:t>Errores que se producen en tiempo de ejecución y abortan la ejecución del script mostrando el error en la consola.</a:t>
            </a:r>
          </a:p>
          <a:p>
            <a:endParaRPr lang="es-ES" dirty="0"/>
          </a:p>
          <a:p>
            <a:r>
              <a:rPr lang="es-ES" dirty="0"/>
              <a:t>Además de poder capturar los errores en </a:t>
            </a:r>
            <a:r>
              <a:rPr lang="es-ES" dirty="0" err="1"/>
              <a:t>postgre</a:t>
            </a:r>
            <a:r>
              <a:rPr lang="es-ES" dirty="0"/>
              <a:t> también vamos a poder lanzar errores ante una situación que nosotros consideremos que se trata de un error.</a:t>
            </a:r>
          </a:p>
        </p:txBody>
      </p:sp>
      <p:sp>
        <p:nvSpPr>
          <p:cNvPr id="4" name="Marcador de número de diapositiva 3">
            <a:extLst>
              <a:ext uri="{FF2B5EF4-FFF2-40B4-BE49-F238E27FC236}">
                <a16:creationId xmlns:a16="http://schemas.microsoft.com/office/drawing/2014/main" id="{9584691E-1C3A-6F67-EE0F-E61A13F1B2EE}"/>
              </a:ext>
            </a:extLst>
          </p:cNvPr>
          <p:cNvSpPr>
            <a:spLocks noGrp="1"/>
          </p:cNvSpPr>
          <p:nvPr>
            <p:ph type="sldNum" sz="quarter" idx="12"/>
          </p:nvPr>
        </p:nvSpPr>
        <p:spPr/>
        <p:txBody>
          <a:bodyPr/>
          <a:lstStyle/>
          <a:p>
            <a:fld id="{DDCB832E-8B33-4858-8406-8FA979AD4A47}" type="slidenum">
              <a:rPr lang="es-ES" smtClean="0"/>
              <a:t>52</a:t>
            </a:fld>
            <a:endParaRPr lang="es-ES"/>
          </a:p>
        </p:txBody>
      </p:sp>
    </p:spTree>
    <p:extLst>
      <p:ext uri="{BB962C8B-B14F-4D97-AF65-F5344CB8AC3E}">
        <p14:creationId xmlns:p14="http://schemas.microsoft.com/office/powerpoint/2010/main" val="4039647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2077D-B6F2-66C4-ADF7-E5674E644891}"/>
              </a:ext>
            </a:extLst>
          </p:cNvPr>
          <p:cNvSpPr>
            <a:spLocks noGrp="1"/>
          </p:cNvSpPr>
          <p:nvPr>
            <p:ph type="title"/>
          </p:nvPr>
        </p:nvSpPr>
        <p:spPr/>
        <p:txBody>
          <a:bodyPr/>
          <a:lstStyle/>
          <a:p>
            <a:r>
              <a:rPr lang="es-ES" dirty="0"/>
              <a:t>Estructura completa</a:t>
            </a:r>
          </a:p>
        </p:txBody>
      </p:sp>
      <p:sp>
        <p:nvSpPr>
          <p:cNvPr id="3" name="Marcador de contenido 2">
            <a:extLst>
              <a:ext uri="{FF2B5EF4-FFF2-40B4-BE49-F238E27FC236}">
                <a16:creationId xmlns:a16="http://schemas.microsoft.com/office/drawing/2014/main" id="{83234400-AC61-FF07-BA15-38E0C7104C64}"/>
              </a:ext>
            </a:extLst>
          </p:cNvPr>
          <p:cNvSpPr>
            <a:spLocks noGrp="1"/>
          </p:cNvSpPr>
          <p:nvPr>
            <p:ph idx="1"/>
          </p:nvPr>
        </p:nvSpPr>
        <p:spPr>
          <a:xfrm>
            <a:off x="838200" y="1825625"/>
            <a:ext cx="10515600" cy="4667250"/>
          </a:xfrm>
        </p:spPr>
        <p:txBody>
          <a:bodyPr>
            <a:normAutofit fontScale="85000" lnSpcReduction="20000"/>
          </a:bodyPr>
          <a:lstStyle/>
          <a:p>
            <a:pPr marL="0" indent="0">
              <a:buNone/>
            </a:pPr>
            <a:r>
              <a:rPr lang="en-US" b="0" i="0" dirty="0">
                <a:effectLst/>
                <a:latin typeface="Roboto Mono" panose="00000009000000000000" pitchFamily="49" charset="0"/>
              </a:rPr>
              <a:t>&lt;&lt;label&gt;&gt;</a:t>
            </a:r>
            <a:r>
              <a:rPr lang="en-US" b="0" i="0" dirty="0">
                <a:solidFill>
                  <a:srgbClr val="3C3836"/>
                </a:solidFill>
                <a:effectLst/>
                <a:latin typeface="Roboto Mono" panose="00000009000000000000" pitchFamily="49" charset="0"/>
              </a:rPr>
              <a:t> </a:t>
            </a:r>
          </a:p>
          <a:p>
            <a:pPr marL="0" indent="0">
              <a:buNone/>
            </a:pPr>
            <a:r>
              <a:rPr lang="en-US" b="0" i="0" dirty="0">
                <a:effectLst/>
                <a:latin typeface="Roboto Mono" panose="00000009000000000000" pitchFamily="49" charset="0"/>
              </a:rPr>
              <a:t>declare</a:t>
            </a:r>
            <a:r>
              <a:rPr lang="en-US" b="0" i="0" dirty="0">
                <a:solidFill>
                  <a:srgbClr val="3C3836"/>
                </a:solidFill>
                <a:effectLst/>
                <a:latin typeface="Roboto Mono" panose="00000009000000000000" pitchFamily="49" charset="0"/>
              </a:rPr>
              <a:t> </a:t>
            </a:r>
          </a:p>
          <a:p>
            <a:pPr marL="0" indent="0">
              <a:buNone/>
            </a:pPr>
            <a:r>
              <a:rPr lang="en-US" b="0" i="0" dirty="0">
                <a:effectLst/>
                <a:latin typeface="Roboto Mono" panose="00000009000000000000" pitchFamily="49" charset="0"/>
              </a:rPr>
              <a:t>begin</a:t>
            </a:r>
            <a:r>
              <a:rPr lang="en-US" b="0" i="0" dirty="0">
                <a:solidFill>
                  <a:srgbClr val="3C3836"/>
                </a:solidFill>
                <a:effectLst/>
                <a:latin typeface="Roboto Mono" panose="00000009000000000000" pitchFamily="49" charset="0"/>
              </a:rPr>
              <a:t> </a:t>
            </a:r>
          </a:p>
          <a:p>
            <a:pPr marL="0" indent="0">
              <a:buNone/>
            </a:pPr>
            <a:endParaRPr lang="en-US" b="0" i="0" dirty="0">
              <a:solidFill>
                <a:srgbClr val="3C3836"/>
              </a:solidFill>
              <a:effectLst/>
              <a:latin typeface="Roboto Mono" panose="00000009000000000000" pitchFamily="49" charset="0"/>
            </a:endParaRPr>
          </a:p>
          <a:p>
            <a:pPr marL="0" indent="0">
              <a:buNone/>
            </a:pPr>
            <a:r>
              <a:rPr lang="en-US" b="0" i="0" dirty="0">
                <a:solidFill>
                  <a:srgbClr val="3C3836"/>
                </a:solidFill>
                <a:effectLst/>
                <a:latin typeface="Roboto Mono" panose="00000009000000000000" pitchFamily="49" charset="0"/>
              </a:rPr>
              <a:t>statements; </a:t>
            </a:r>
          </a:p>
          <a:p>
            <a:pPr marL="0" indent="0">
              <a:buNone/>
            </a:pPr>
            <a:endParaRPr lang="en-US" b="0" i="0" dirty="0">
              <a:solidFill>
                <a:srgbClr val="3C3836"/>
              </a:solidFill>
              <a:effectLst/>
              <a:latin typeface="Roboto Mono" panose="00000009000000000000" pitchFamily="49" charset="0"/>
            </a:endParaRPr>
          </a:p>
          <a:p>
            <a:pPr marL="0" indent="0">
              <a:buNone/>
            </a:pPr>
            <a:r>
              <a:rPr lang="en-US" b="0" i="0" dirty="0">
                <a:effectLst/>
                <a:latin typeface="Roboto Mono" panose="00000009000000000000" pitchFamily="49" charset="0"/>
              </a:rPr>
              <a:t>exception</a:t>
            </a:r>
            <a:r>
              <a:rPr lang="en-US" b="0" i="0" dirty="0">
                <a:solidFill>
                  <a:srgbClr val="3C3836"/>
                </a:solidFill>
                <a:effectLst/>
                <a:latin typeface="Roboto Mono" panose="00000009000000000000" pitchFamily="49" charset="0"/>
              </a:rPr>
              <a:t> </a:t>
            </a:r>
          </a:p>
          <a:p>
            <a:pPr marL="457200" lvl="1" indent="0">
              <a:buNone/>
            </a:pPr>
            <a:r>
              <a:rPr lang="en-US" b="0" i="0" dirty="0">
                <a:effectLst/>
                <a:latin typeface="Roboto Mono" panose="00000009000000000000" pitchFamily="49" charset="0"/>
              </a:rPr>
              <a:t>when</a:t>
            </a:r>
            <a:r>
              <a:rPr lang="en-US" b="0" i="0" dirty="0">
                <a:solidFill>
                  <a:srgbClr val="3C3836"/>
                </a:solidFill>
                <a:effectLst/>
                <a:latin typeface="Roboto Mono" panose="00000009000000000000" pitchFamily="49" charset="0"/>
              </a:rPr>
              <a:t> condition [</a:t>
            </a:r>
            <a:r>
              <a:rPr lang="en-US" b="0" i="0" dirty="0">
                <a:effectLst/>
                <a:latin typeface="Roboto Mono" panose="00000009000000000000" pitchFamily="49" charset="0"/>
              </a:rPr>
              <a:t>or</a:t>
            </a:r>
            <a:r>
              <a:rPr lang="en-US" b="0" i="0" dirty="0">
                <a:solidFill>
                  <a:srgbClr val="3C3836"/>
                </a:solidFill>
                <a:effectLst/>
                <a:latin typeface="Roboto Mono" panose="00000009000000000000" pitchFamily="49" charset="0"/>
              </a:rPr>
              <a:t> condition...] </a:t>
            </a:r>
            <a:r>
              <a:rPr lang="en-US" b="0" i="0" dirty="0">
                <a:effectLst/>
                <a:latin typeface="Roboto Mono" panose="00000009000000000000" pitchFamily="49" charset="0"/>
              </a:rPr>
              <a:t>then</a:t>
            </a:r>
            <a:r>
              <a:rPr lang="en-US" b="0" i="0" dirty="0">
                <a:solidFill>
                  <a:srgbClr val="3C3836"/>
                </a:solidFill>
                <a:effectLst/>
                <a:latin typeface="Roboto Mono" panose="00000009000000000000" pitchFamily="49" charset="0"/>
              </a:rPr>
              <a:t> </a:t>
            </a:r>
          </a:p>
          <a:p>
            <a:pPr marL="914400" lvl="2" indent="0">
              <a:buNone/>
            </a:pPr>
            <a:r>
              <a:rPr lang="en-US" b="0" i="0" dirty="0" err="1">
                <a:solidFill>
                  <a:srgbClr val="3C3836"/>
                </a:solidFill>
                <a:effectLst/>
                <a:latin typeface="Roboto Mono" panose="00000009000000000000" pitchFamily="49" charset="0"/>
              </a:rPr>
              <a:t>handle_exception</a:t>
            </a:r>
            <a:r>
              <a:rPr lang="en-US" b="0" i="0" dirty="0">
                <a:solidFill>
                  <a:srgbClr val="3C3836"/>
                </a:solidFill>
                <a:effectLst/>
                <a:latin typeface="Roboto Mono" panose="00000009000000000000" pitchFamily="49" charset="0"/>
              </a:rPr>
              <a:t>; </a:t>
            </a:r>
          </a:p>
          <a:p>
            <a:pPr marL="457200" lvl="1" indent="0">
              <a:buNone/>
            </a:pPr>
            <a:r>
              <a:rPr lang="en-US" b="0" i="0" dirty="0">
                <a:solidFill>
                  <a:srgbClr val="3C3836"/>
                </a:solidFill>
                <a:effectLst/>
                <a:latin typeface="Roboto Mono" panose="00000009000000000000" pitchFamily="49" charset="0"/>
              </a:rPr>
              <a:t>[</a:t>
            </a:r>
            <a:r>
              <a:rPr lang="en-US" b="0" i="0" dirty="0">
                <a:effectLst/>
                <a:latin typeface="Roboto Mono" panose="00000009000000000000" pitchFamily="49" charset="0"/>
              </a:rPr>
              <a:t>when</a:t>
            </a:r>
            <a:r>
              <a:rPr lang="en-US" b="0" i="0" dirty="0">
                <a:solidFill>
                  <a:srgbClr val="3C3836"/>
                </a:solidFill>
                <a:effectLst/>
                <a:latin typeface="Roboto Mono" panose="00000009000000000000" pitchFamily="49" charset="0"/>
              </a:rPr>
              <a:t> condition [</a:t>
            </a:r>
            <a:r>
              <a:rPr lang="en-US" b="0" i="0" dirty="0">
                <a:effectLst/>
                <a:latin typeface="Roboto Mono" panose="00000009000000000000" pitchFamily="49" charset="0"/>
              </a:rPr>
              <a:t>or</a:t>
            </a:r>
            <a:r>
              <a:rPr lang="en-US" b="0" i="0" dirty="0">
                <a:solidFill>
                  <a:srgbClr val="3C3836"/>
                </a:solidFill>
                <a:effectLst/>
                <a:latin typeface="Roboto Mono" panose="00000009000000000000" pitchFamily="49" charset="0"/>
              </a:rPr>
              <a:t> condition...] </a:t>
            </a:r>
            <a:r>
              <a:rPr lang="en-US" b="0" i="0" dirty="0">
                <a:effectLst/>
                <a:latin typeface="Roboto Mono" panose="00000009000000000000" pitchFamily="49" charset="0"/>
              </a:rPr>
              <a:t>then</a:t>
            </a:r>
            <a:r>
              <a:rPr lang="en-US" b="0" i="0" dirty="0">
                <a:solidFill>
                  <a:srgbClr val="3C3836"/>
                </a:solidFill>
                <a:effectLst/>
                <a:latin typeface="Roboto Mono" panose="00000009000000000000" pitchFamily="49" charset="0"/>
              </a:rPr>
              <a:t> </a:t>
            </a:r>
          </a:p>
          <a:p>
            <a:pPr marL="914400" lvl="2" indent="0">
              <a:buNone/>
            </a:pPr>
            <a:r>
              <a:rPr lang="en-US" b="0" i="0" dirty="0" err="1">
                <a:solidFill>
                  <a:srgbClr val="3C3836"/>
                </a:solidFill>
                <a:effectLst/>
                <a:latin typeface="Roboto Mono" panose="00000009000000000000" pitchFamily="49" charset="0"/>
              </a:rPr>
              <a:t>handle_exception</a:t>
            </a:r>
            <a:r>
              <a:rPr lang="en-US" b="0" i="0" dirty="0">
                <a:solidFill>
                  <a:srgbClr val="3C3836"/>
                </a:solidFill>
                <a:effectLst/>
                <a:latin typeface="Roboto Mono" panose="00000009000000000000" pitchFamily="49" charset="0"/>
              </a:rPr>
              <a:t>;] </a:t>
            </a:r>
          </a:p>
          <a:p>
            <a:pPr marL="457200" lvl="1" indent="0">
              <a:buNone/>
            </a:pPr>
            <a:r>
              <a:rPr lang="en-US" b="0" i="0" dirty="0">
                <a:solidFill>
                  <a:srgbClr val="3C3836"/>
                </a:solidFill>
                <a:effectLst/>
                <a:latin typeface="Roboto Mono" panose="00000009000000000000" pitchFamily="49" charset="0"/>
              </a:rPr>
              <a:t>[</a:t>
            </a:r>
            <a:r>
              <a:rPr lang="en-US" b="0" i="0" dirty="0">
                <a:effectLst/>
                <a:latin typeface="Roboto Mono" panose="00000009000000000000" pitchFamily="49" charset="0"/>
              </a:rPr>
              <a:t>when</a:t>
            </a:r>
            <a:r>
              <a:rPr lang="en-US" b="0" i="0" dirty="0">
                <a:solidFill>
                  <a:srgbClr val="3C3836"/>
                </a:solidFill>
                <a:effectLst/>
                <a:latin typeface="Roboto Mono" panose="00000009000000000000" pitchFamily="49" charset="0"/>
              </a:rPr>
              <a:t> others </a:t>
            </a:r>
            <a:r>
              <a:rPr lang="en-US" b="0" i="0" dirty="0">
                <a:effectLst/>
                <a:latin typeface="Roboto Mono" panose="00000009000000000000" pitchFamily="49" charset="0"/>
              </a:rPr>
              <a:t>then</a:t>
            </a:r>
            <a:r>
              <a:rPr lang="en-US" b="0" i="0" dirty="0">
                <a:solidFill>
                  <a:srgbClr val="3C3836"/>
                </a:solidFill>
                <a:effectLst/>
                <a:latin typeface="Roboto Mono" panose="00000009000000000000" pitchFamily="49" charset="0"/>
              </a:rPr>
              <a:t> </a:t>
            </a:r>
          </a:p>
          <a:p>
            <a:pPr marL="914400" lvl="2" indent="0">
              <a:buNone/>
            </a:pPr>
            <a:r>
              <a:rPr lang="en-US" b="0" i="0" dirty="0" err="1">
                <a:solidFill>
                  <a:srgbClr val="3C3836"/>
                </a:solidFill>
                <a:effectLst/>
                <a:latin typeface="Roboto Mono" panose="00000009000000000000" pitchFamily="49" charset="0"/>
              </a:rPr>
              <a:t>handle_other_exceptions</a:t>
            </a:r>
            <a:r>
              <a:rPr lang="en-US" b="0" i="0" dirty="0">
                <a:solidFill>
                  <a:srgbClr val="3C3836"/>
                </a:solidFill>
                <a:effectLst/>
                <a:latin typeface="Roboto Mono" panose="00000009000000000000" pitchFamily="49" charset="0"/>
              </a:rPr>
              <a:t>; ] </a:t>
            </a:r>
          </a:p>
          <a:p>
            <a:pPr marL="0" indent="0">
              <a:buNone/>
            </a:pPr>
            <a:r>
              <a:rPr lang="en-US" b="0" i="0" dirty="0">
                <a:effectLst/>
                <a:latin typeface="Roboto Mono" panose="00000009000000000000" pitchFamily="49" charset="0"/>
              </a:rPr>
              <a:t>end</a:t>
            </a:r>
            <a:r>
              <a:rPr lang="en-US" b="0" i="0" dirty="0">
                <a:solidFill>
                  <a:srgbClr val="3C3836"/>
                </a:solidFill>
                <a:effectLst/>
                <a:latin typeface="Roboto Mono" panose="00000009000000000000" pitchFamily="49" charset="0"/>
              </a:rPr>
              <a:t>;</a:t>
            </a:r>
            <a:endParaRPr lang="es-ES" dirty="0"/>
          </a:p>
        </p:txBody>
      </p:sp>
      <p:sp>
        <p:nvSpPr>
          <p:cNvPr id="4" name="Marcador de número de diapositiva 3">
            <a:extLst>
              <a:ext uri="{FF2B5EF4-FFF2-40B4-BE49-F238E27FC236}">
                <a16:creationId xmlns:a16="http://schemas.microsoft.com/office/drawing/2014/main" id="{18E018EE-C8F9-D487-0B1A-1CE63C6D2A7C}"/>
              </a:ext>
            </a:extLst>
          </p:cNvPr>
          <p:cNvSpPr>
            <a:spLocks noGrp="1"/>
          </p:cNvSpPr>
          <p:nvPr>
            <p:ph type="sldNum" sz="quarter" idx="12"/>
          </p:nvPr>
        </p:nvSpPr>
        <p:spPr/>
        <p:txBody>
          <a:bodyPr/>
          <a:lstStyle/>
          <a:p>
            <a:fld id="{DDCB832E-8B33-4858-8406-8FA979AD4A47}" type="slidenum">
              <a:rPr lang="es-ES" smtClean="0"/>
              <a:t>53</a:t>
            </a:fld>
            <a:endParaRPr lang="es-ES"/>
          </a:p>
        </p:txBody>
      </p:sp>
    </p:spTree>
    <p:extLst>
      <p:ext uri="{BB962C8B-B14F-4D97-AF65-F5344CB8AC3E}">
        <p14:creationId xmlns:p14="http://schemas.microsoft.com/office/powerpoint/2010/main" val="1381668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146E9-5AA1-6BA5-2923-075505061871}"/>
              </a:ext>
            </a:extLst>
          </p:cNvPr>
          <p:cNvSpPr>
            <a:spLocks noGrp="1"/>
          </p:cNvSpPr>
          <p:nvPr>
            <p:ph type="title"/>
          </p:nvPr>
        </p:nvSpPr>
        <p:spPr/>
        <p:txBody>
          <a:bodyPr/>
          <a:lstStyle/>
          <a:p>
            <a:r>
              <a:rPr lang="es-ES" dirty="0"/>
              <a:t>Orden de ejecución</a:t>
            </a:r>
          </a:p>
        </p:txBody>
      </p:sp>
      <p:sp>
        <p:nvSpPr>
          <p:cNvPr id="3" name="Marcador de contenido 2">
            <a:extLst>
              <a:ext uri="{FF2B5EF4-FFF2-40B4-BE49-F238E27FC236}">
                <a16:creationId xmlns:a16="http://schemas.microsoft.com/office/drawing/2014/main" id="{6864F577-E7B0-B1B7-76F6-0A7DFEBFAD11}"/>
              </a:ext>
            </a:extLst>
          </p:cNvPr>
          <p:cNvSpPr>
            <a:spLocks noGrp="1"/>
          </p:cNvSpPr>
          <p:nvPr>
            <p:ph idx="1"/>
          </p:nvPr>
        </p:nvSpPr>
        <p:spPr/>
        <p:txBody>
          <a:bodyPr>
            <a:normAutofit fontScale="92500" lnSpcReduction="10000"/>
          </a:bodyPr>
          <a:lstStyle/>
          <a:p>
            <a:r>
              <a:rPr lang="es-ES" dirty="0"/>
              <a:t>Cómo funciona.</a:t>
            </a:r>
          </a:p>
          <a:p>
            <a:pPr lvl="1"/>
            <a:r>
              <a:rPr lang="es-ES" dirty="0"/>
              <a:t>Primero, cuando ocurre un error entre </a:t>
            </a:r>
            <a:r>
              <a:rPr lang="es-ES" dirty="0" err="1"/>
              <a:t>begin</a:t>
            </a:r>
            <a:r>
              <a:rPr lang="es-ES" dirty="0"/>
              <a:t> y </a:t>
            </a:r>
            <a:r>
              <a:rPr lang="es-ES" dirty="0" err="1"/>
              <a:t>exception</a:t>
            </a:r>
            <a:r>
              <a:rPr lang="es-ES" dirty="0"/>
              <a:t>, PL/</a:t>
            </a:r>
            <a:r>
              <a:rPr lang="es-ES" dirty="0" err="1"/>
              <a:t>pgSQL</a:t>
            </a:r>
            <a:r>
              <a:rPr lang="es-ES" dirty="0"/>
              <a:t> detiene la ejecución y pasa el control a la lista de excepciones.</a:t>
            </a:r>
          </a:p>
          <a:p>
            <a:pPr lvl="1"/>
            <a:endParaRPr lang="es-ES" dirty="0"/>
          </a:p>
          <a:p>
            <a:pPr lvl="1"/>
            <a:r>
              <a:rPr lang="es-ES" dirty="0"/>
              <a:t>En segundo lugar, PL/</a:t>
            </a:r>
            <a:r>
              <a:rPr lang="es-ES" dirty="0" err="1"/>
              <a:t>pgSQL</a:t>
            </a:r>
            <a:r>
              <a:rPr lang="es-ES" dirty="0"/>
              <a:t> busca el primero </a:t>
            </a:r>
            <a:r>
              <a:rPr lang="es-ES" dirty="0" err="1"/>
              <a:t>condition</a:t>
            </a:r>
            <a:r>
              <a:rPr lang="es-ES" dirty="0"/>
              <a:t> que coincida con el error que se produce.</a:t>
            </a:r>
          </a:p>
          <a:p>
            <a:pPr lvl="1"/>
            <a:endParaRPr lang="es-ES" dirty="0"/>
          </a:p>
          <a:p>
            <a:pPr lvl="1"/>
            <a:r>
              <a:rPr lang="es-ES" dirty="0"/>
              <a:t>En tercer lugar, si hay una coincidencia, </a:t>
            </a:r>
            <a:r>
              <a:rPr lang="es-ES" dirty="0" err="1"/>
              <a:t>handle_exception</a:t>
            </a:r>
            <a:r>
              <a:rPr lang="es-ES" dirty="0"/>
              <a:t> se ejecutarán las declaraciones correspondientes. PL/</a:t>
            </a:r>
            <a:r>
              <a:rPr lang="es-ES" dirty="0" err="1"/>
              <a:t>pgSQL</a:t>
            </a:r>
            <a:r>
              <a:rPr lang="es-ES" dirty="0"/>
              <a:t> pasa el control a la declaración después de la </a:t>
            </a:r>
            <a:r>
              <a:rPr lang="es-ES" dirty="0" err="1"/>
              <a:t>end</a:t>
            </a:r>
            <a:r>
              <a:rPr lang="es-ES" dirty="0"/>
              <a:t> palabra clave.</a:t>
            </a:r>
          </a:p>
          <a:p>
            <a:pPr lvl="1"/>
            <a:endParaRPr lang="es-ES" dirty="0"/>
          </a:p>
          <a:p>
            <a:pPr lvl="1"/>
            <a:r>
              <a:rPr lang="es-ES" dirty="0"/>
              <a:t>Finalmente, si no se encuentra ninguna coincidencia, el error se propaga y puede ser detectado por la cláusula </a:t>
            </a:r>
            <a:r>
              <a:rPr lang="es-ES" dirty="0" err="1"/>
              <a:t>exception</a:t>
            </a:r>
            <a:r>
              <a:rPr lang="es-ES" dirty="0"/>
              <a:t> del bloque adjunto. En caso de que no haya un bloque adjunto con la cláusula </a:t>
            </a:r>
            <a:r>
              <a:rPr lang="es-ES" dirty="0" err="1"/>
              <a:t>exception</a:t>
            </a:r>
            <a:r>
              <a:rPr lang="es-ES" dirty="0"/>
              <a:t>, PL/</a:t>
            </a:r>
            <a:r>
              <a:rPr lang="es-ES" dirty="0" err="1"/>
              <a:t>pgSQL</a:t>
            </a:r>
            <a:r>
              <a:rPr lang="es-ES" dirty="0"/>
              <a:t> abortará el procesamiento.</a:t>
            </a:r>
          </a:p>
        </p:txBody>
      </p:sp>
      <p:sp>
        <p:nvSpPr>
          <p:cNvPr id="4" name="Marcador de número de diapositiva 3">
            <a:extLst>
              <a:ext uri="{FF2B5EF4-FFF2-40B4-BE49-F238E27FC236}">
                <a16:creationId xmlns:a16="http://schemas.microsoft.com/office/drawing/2014/main" id="{3F2D77EF-4A6E-0DAD-2CA9-75574D5AC504}"/>
              </a:ext>
            </a:extLst>
          </p:cNvPr>
          <p:cNvSpPr>
            <a:spLocks noGrp="1"/>
          </p:cNvSpPr>
          <p:nvPr>
            <p:ph type="sldNum" sz="quarter" idx="12"/>
          </p:nvPr>
        </p:nvSpPr>
        <p:spPr/>
        <p:txBody>
          <a:bodyPr/>
          <a:lstStyle/>
          <a:p>
            <a:fld id="{DDCB832E-8B33-4858-8406-8FA979AD4A47}" type="slidenum">
              <a:rPr lang="es-ES" smtClean="0"/>
              <a:t>54</a:t>
            </a:fld>
            <a:endParaRPr lang="es-ES"/>
          </a:p>
        </p:txBody>
      </p:sp>
    </p:spTree>
    <p:extLst>
      <p:ext uri="{BB962C8B-B14F-4D97-AF65-F5344CB8AC3E}">
        <p14:creationId xmlns:p14="http://schemas.microsoft.com/office/powerpoint/2010/main" val="3083140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D2396-8B89-4977-026B-72D8E638651C}"/>
              </a:ext>
            </a:extLst>
          </p:cNvPr>
          <p:cNvSpPr>
            <a:spLocks noGrp="1"/>
          </p:cNvSpPr>
          <p:nvPr>
            <p:ph type="title"/>
          </p:nvPr>
        </p:nvSpPr>
        <p:spPr/>
        <p:txBody>
          <a:bodyPr/>
          <a:lstStyle/>
          <a:p>
            <a:r>
              <a:rPr lang="es-ES" dirty="0"/>
              <a:t>Excepciones</a:t>
            </a:r>
          </a:p>
        </p:txBody>
      </p:sp>
      <p:sp>
        <p:nvSpPr>
          <p:cNvPr id="3" name="Marcador de contenido 2">
            <a:extLst>
              <a:ext uri="{FF2B5EF4-FFF2-40B4-BE49-F238E27FC236}">
                <a16:creationId xmlns:a16="http://schemas.microsoft.com/office/drawing/2014/main" id="{1CE84688-DC16-5B70-A748-9C74271979C7}"/>
              </a:ext>
            </a:extLst>
          </p:cNvPr>
          <p:cNvSpPr>
            <a:spLocks noGrp="1"/>
          </p:cNvSpPr>
          <p:nvPr>
            <p:ph idx="1"/>
          </p:nvPr>
        </p:nvSpPr>
        <p:spPr/>
        <p:txBody>
          <a:bodyPr/>
          <a:lstStyle/>
          <a:p>
            <a:r>
              <a:rPr lang="es-ES" dirty="0" err="1"/>
              <a:t>Postgre</a:t>
            </a:r>
            <a:r>
              <a:rPr lang="es-ES" dirty="0"/>
              <a:t> mantiene una lista de códigos de error:</a:t>
            </a:r>
          </a:p>
          <a:p>
            <a:endParaRPr lang="es-ES" dirty="0"/>
          </a:p>
          <a:p>
            <a:r>
              <a:rPr lang="es-ES" dirty="0"/>
              <a:t>Cada error tiene asociado un código y mensaje asociado.</a:t>
            </a:r>
          </a:p>
          <a:p>
            <a:endParaRPr lang="es-ES" dirty="0"/>
          </a:p>
          <a:p>
            <a:r>
              <a:rPr lang="es-ES" dirty="0"/>
              <a:t>La lista se encuentra:</a:t>
            </a:r>
          </a:p>
          <a:p>
            <a:pPr lvl="1"/>
            <a:r>
              <a:rPr lang="es-ES" dirty="0">
                <a:hlinkClick r:id="rId2"/>
              </a:rPr>
              <a:t>https://www.postgresql.org/docs/current/errcodes-appendix.html</a:t>
            </a:r>
            <a:endParaRPr lang="es-ES" dirty="0"/>
          </a:p>
          <a:p>
            <a:endParaRPr lang="es-ES" dirty="0"/>
          </a:p>
        </p:txBody>
      </p:sp>
      <p:sp>
        <p:nvSpPr>
          <p:cNvPr id="4" name="Marcador de número de diapositiva 3">
            <a:extLst>
              <a:ext uri="{FF2B5EF4-FFF2-40B4-BE49-F238E27FC236}">
                <a16:creationId xmlns:a16="http://schemas.microsoft.com/office/drawing/2014/main" id="{34BA9C09-4965-A76A-770C-4D047A48C8AD}"/>
              </a:ext>
            </a:extLst>
          </p:cNvPr>
          <p:cNvSpPr>
            <a:spLocks noGrp="1"/>
          </p:cNvSpPr>
          <p:nvPr>
            <p:ph type="sldNum" sz="quarter" idx="12"/>
          </p:nvPr>
        </p:nvSpPr>
        <p:spPr/>
        <p:txBody>
          <a:bodyPr/>
          <a:lstStyle/>
          <a:p>
            <a:fld id="{DDCB832E-8B33-4858-8406-8FA979AD4A47}" type="slidenum">
              <a:rPr lang="es-ES" smtClean="0"/>
              <a:t>55</a:t>
            </a:fld>
            <a:endParaRPr lang="es-ES"/>
          </a:p>
        </p:txBody>
      </p:sp>
    </p:spTree>
    <p:extLst>
      <p:ext uri="{BB962C8B-B14F-4D97-AF65-F5344CB8AC3E}">
        <p14:creationId xmlns:p14="http://schemas.microsoft.com/office/powerpoint/2010/main" val="2776111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23427-6C85-5FF2-AB72-7FC10838F1FD}"/>
              </a:ext>
            </a:extLst>
          </p:cNvPr>
          <p:cNvSpPr>
            <a:spLocks noGrp="1"/>
          </p:cNvSpPr>
          <p:nvPr>
            <p:ph type="title"/>
          </p:nvPr>
        </p:nvSpPr>
        <p:spPr/>
        <p:txBody>
          <a:bodyPr/>
          <a:lstStyle/>
          <a:p>
            <a:r>
              <a:rPr lang="es-ES" dirty="0"/>
              <a:t>Excepciones</a:t>
            </a:r>
          </a:p>
        </p:txBody>
      </p:sp>
      <p:sp>
        <p:nvSpPr>
          <p:cNvPr id="3" name="Marcador de contenido 2">
            <a:extLst>
              <a:ext uri="{FF2B5EF4-FFF2-40B4-BE49-F238E27FC236}">
                <a16:creationId xmlns:a16="http://schemas.microsoft.com/office/drawing/2014/main" id="{EB048179-3FAF-CE5B-DFBC-BDBDE5EBECBC}"/>
              </a:ext>
            </a:extLst>
          </p:cNvPr>
          <p:cNvSpPr>
            <a:spLocks noGrp="1"/>
          </p:cNvSpPr>
          <p:nvPr>
            <p:ph idx="1"/>
          </p:nvPr>
        </p:nvSpPr>
        <p:spPr/>
        <p:txBody>
          <a:bodyPr>
            <a:normAutofit fontScale="92500"/>
          </a:bodyPr>
          <a:lstStyle/>
          <a:p>
            <a:r>
              <a:rPr lang="es-ES" dirty="0"/>
              <a:t>Estructura del bloque </a:t>
            </a:r>
            <a:r>
              <a:rPr lang="es-ES" dirty="0" err="1"/>
              <a:t>plpgsql</a:t>
            </a:r>
            <a:r>
              <a:rPr lang="es-ES" dirty="0"/>
              <a:t> cuando tenemos que capturar excepciones.</a:t>
            </a:r>
          </a:p>
          <a:p>
            <a:pPr lvl="1"/>
            <a:r>
              <a:rPr lang="es-ES" dirty="0"/>
              <a:t>Do $$</a:t>
            </a:r>
          </a:p>
          <a:p>
            <a:pPr lvl="1"/>
            <a:r>
              <a:rPr lang="es-ES" dirty="0"/>
              <a:t>Declare</a:t>
            </a:r>
          </a:p>
          <a:p>
            <a:pPr lvl="1"/>
            <a:r>
              <a:rPr lang="es-ES" dirty="0"/>
              <a:t>…</a:t>
            </a:r>
          </a:p>
          <a:p>
            <a:pPr lvl="1"/>
            <a:r>
              <a:rPr lang="es-ES" dirty="0"/>
              <a:t>Begin</a:t>
            </a:r>
          </a:p>
          <a:p>
            <a:pPr lvl="1"/>
            <a:endParaRPr lang="es-ES" dirty="0"/>
          </a:p>
          <a:p>
            <a:pPr lvl="1"/>
            <a:r>
              <a:rPr lang="es-ES" dirty="0" err="1"/>
              <a:t>Exceptions</a:t>
            </a:r>
            <a:endParaRPr lang="es-ES" dirty="0"/>
          </a:p>
          <a:p>
            <a:pPr lvl="2"/>
            <a:r>
              <a:rPr lang="es-ES" dirty="0" err="1"/>
              <a:t>When</a:t>
            </a:r>
            <a:r>
              <a:rPr lang="es-ES" dirty="0"/>
              <a:t> </a:t>
            </a:r>
            <a:r>
              <a:rPr lang="es-ES" dirty="0" err="1"/>
              <a:t>nombre_excepción</a:t>
            </a:r>
            <a:r>
              <a:rPr lang="es-ES" dirty="0"/>
              <a:t> </a:t>
            </a:r>
            <a:r>
              <a:rPr lang="es-ES" dirty="0" err="1"/>
              <a:t>then</a:t>
            </a:r>
            <a:endParaRPr lang="es-ES" dirty="0"/>
          </a:p>
          <a:p>
            <a:pPr lvl="3"/>
            <a:r>
              <a:rPr lang="es-ES" dirty="0"/>
              <a:t>Normalmente se imprime un mensaje con el error</a:t>
            </a:r>
          </a:p>
          <a:p>
            <a:pPr lvl="3"/>
            <a:r>
              <a:rPr lang="es-ES" dirty="0"/>
              <a:t>Se pueden indicar otras sentencias</a:t>
            </a:r>
          </a:p>
          <a:p>
            <a:pPr lvl="3"/>
            <a:r>
              <a:rPr lang="es-ES" dirty="0"/>
              <a:t>Los mensajes se lanzan con </a:t>
            </a:r>
            <a:r>
              <a:rPr lang="es-ES" dirty="0" err="1"/>
              <a:t>raise</a:t>
            </a:r>
            <a:r>
              <a:rPr lang="es-ES" dirty="0"/>
              <a:t> </a:t>
            </a:r>
            <a:r>
              <a:rPr lang="es-ES" dirty="0" err="1"/>
              <a:t>notice</a:t>
            </a:r>
            <a:r>
              <a:rPr lang="es-ES" dirty="0"/>
              <a:t> .. U otro nivel de error.</a:t>
            </a:r>
          </a:p>
          <a:p>
            <a:pPr lvl="1"/>
            <a:r>
              <a:rPr lang="es-ES" dirty="0" err="1"/>
              <a:t>End</a:t>
            </a:r>
            <a:r>
              <a:rPr lang="es-ES" dirty="0"/>
              <a:t> $$;</a:t>
            </a:r>
          </a:p>
        </p:txBody>
      </p:sp>
      <p:sp>
        <p:nvSpPr>
          <p:cNvPr id="4" name="Marcador de número de diapositiva 3">
            <a:extLst>
              <a:ext uri="{FF2B5EF4-FFF2-40B4-BE49-F238E27FC236}">
                <a16:creationId xmlns:a16="http://schemas.microsoft.com/office/drawing/2014/main" id="{F1E1E40C-99C9-3118-FD61-E97829AAB268}"/>
              </a:ext>
            </a:extLst>
          </p:cNvPr>
          <p:cNvSpPr>
            <a:spLocks noGrp="1"/>
          </p:cNvSpPr>
          <p:nvPr>
            <p:ph type="sldNum" sz="quarter" idx="12"/>
          </p:nvPr>
        </p:nvSpPr>
        <p:spPr/>
        <p:txBody>
          <a:bodyPr/>
          <a:lstStyle/>
          <a:p>
            <a:fld id="{DDCB832E-8B33-4858-8406-8FA979AD4A47}" type="slidenum">
              <a:rPr lang="es-ES" smtClean="0"/>
              <a:t>56</a:t>
            </a:fld>
            <a:endParaRPr lang="es-ES"/>
          </a:p>
        </p:txBody>
      </p:sp>
    </p:spTree>
    <p:extLst>
      <p:ext uri="{BB962C8B-B14F-4D97-AF65-F5344CB8AC3E}">
        <p14:creationId xmlns:p14="http://schemas.microsoft.com/office/powerpoint/2010/main" val="2578267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4BA851-2AE6-84D7-4435-9519D449789E}"/>
              </a:ext>
            </a:extLst>
          </p:cNvPr>
          <p:cNvSpPr>
            <a:spLocks noGrp="1"/>
          </p:cNvSpPr>
          <p:nvPr>
            <p:ph type="title"/>
          </p:nvPr>
        </p:nvSpPr>
        <p:spPr/>
        <p:txBody>
          <a:bodyPr/>
          <a:lstStyle/>
          <a:p>
            <a:r>
              <a:rPr lang="es-ES" dirty="0"/>
              <a:t>Excepciones</a:t>
            </a:r>
          </a:p>
        </p:txBody>
      </p:sp>
      <p:sp>
        <p:nvSpPr>
          <p:cNvPr id="3" name="Marcador de contenido 2">
            <a:extLst>
              <a:ext uri="{FF2B5EF4-FFF2-40B4-BE49-F238E27FC236}">
                <a16:creationId xmlns:a16="http://schemas.microsoft.com/office/drawing/2014/main" id="{15CB26D7-EFFE-81D8-F74B-ABAD1F8CFAD0}"/>
              </a:ext>
            </a:extLst>
          </p:cNvPr>
          <p:cNvSpPr>
            <a:spLocks noGrp="1"/>
          </p:cNvSpPr>
          <p:nvPr>
            <p:ph idx="1"/>
          </p:nvPr>
        </p:nvSpPr>
        <p:spPr/>
        <p:txBody>
          <a:bodyPr/>
          <a:lstStyle/>
          <a:p>
            <a:r>
              <a:rPr lang="es-ES" dirty="0"/>
              <a:t>Por ejemplo, hacemos una consulta y con la constante </a:t>
            </a:r>
            <a:r>
              <a:rPr lang="es-ES" dirty="0" err="1"/>
              <a:t>found</a:t>
            </a:r>
            <a:r>
              <a:rPr lang="es-ES" dirty="0"/>
              <a:t> podemos saber si se han obtenido resultados o no.</a:t>
            </a:r>
          </a:p>
          <a:p>
            <a:endParaRPr lang="es-ES" dirty="0"/>
          </a:p>
          <a:p>
            <a:r>
              <a:rPr lang="es-ES" dirty="0"/>
              <a:t>En caso de que no podemos optar por lanzar una excepción.</a:t>
            </a:r>
          </a:p>
          <a:p>
            <a:endParaRPr lang="es-ES" dirty="0"/>
          </a:p>
          <a:p>
            <a:pPr marL="0" indent="0">
              <a:buNone/>
            </a:pPr>
            <a:r>
              <a:rPr lang="es-ES" dirty="0" err="1"/>
              <a:t>Select</a:t>
            </a:r>
            <a:r>
              <a:rPr lang="es-ES" dirty="0"/>
              <a:t> …</a:t>
            </a:r>
          </a:p>
          <a:p>
            <a:pPr marL="0" indent="0">
              <a:buNone/>
            </a:pPr>
            <a:r>
              <a:rPr lang="es-ES" dirty="0" err="1"/>
              <a:t>If</a:t>
            </a:r>
            <a:r>
              <a:rPr lang="es-ES" dirty="0"/>
              <a:t> </a:t>
            </a:r>
            <a:r>
              <a:rPr lang="es-ES" dirty="0" err="1"/>
              <a:t>not</a:t>
            </a:r>
            <a:r>
              <a:rPr lang="es-ES" dirty="0"/>
              <a:t> </a:t>
            </a:r>
            <a:r>
              <a:rPr lang="es-ES" dirty="0" err="1"/>
              <a:t>found</a:t>
            </a:r>
            <a:endParaRPr lang="es-ES" dirty="0"/>
          </a:p>
          <a:p>
            <a:pPr marL="457200" lvl="1" indent="0">
              <a:buNone/>
            </a:pPr>
            <a:r>
              <a:rPr lang="es-ES" dirty="0" err="1"/>
              <a:t>Raise</a:t>
            </a:r>
            <a:r>
              <a:rPr lang="es-ES" dirty="0"/>
              <a:t> </a:t>
            </a:r>
            <a:r>
              <a:rPr lang="es-ES" dirty="0" err="1"/>
              <a:t>exception</a:t>
            </a:r>
            <a:r>
              <a:rPr lang="es-ES" dirty="0"/>
              <a:t> “mensaje asociado a la excepción: %’, variable;</a:t>
            </a:r>
          </a:p>
          <a:p>
            <a:pPr marL="0" indent="0">
              <a:buNone/>
            </a:pPr>
            <a:r>
              <a:rPr lang="es-ES" dirty="0" err="1"/>
              <a:t>End</a:t>
            </a:r>
            <a:r>
              <a:rPr lang="es-ES" dirty="0"/>
              <a:t> </a:t>
            </a:r>
            <a:r>
              <a:rPr lang="es-ES" dirty="0" err="1"/>
              <a:t>if</a:t>
            </a:r>
            <a:r>
              <a:rPr lang="es-ES" dirty="0"/>
              <a:t>;</a:t>
            </a:r>
          </a:p>
          <a:p>
            <a:pPr marL="457200" lvl="1" indent="0">
              <a:buNone/>
            </a:pPr>
            <a:endParaRPr lang="es-ES" dirty="0"/>
          </a:p>
        </p:txBody>
      </p:sp>
      <p:sp>
        <p:nvSpPr>
          <p:cNvPr id="4" name="Marcador de número de diapositiva 3">
            <a:extLst>
              <a:ext uri="{FF2B5EF4-FFF2-40B4-BE49-F238E27FC236}">
                <a16:creationId xmlns:a16="http://schemas.microsoft.com/office/drawing/2014/main" id="{747919BF-F61A-59C0-8E24-F4248DB2A7D8}"/>
              </a:ext>
            </a:extLst>
          </p:cNvPr>
          <p:cNvSpPr>
            <a:spLocks noGrp="1"/>
          </p:cNvSpPr>
          <p:nvPr>
            <p:ph type="sldNum" sz="quarter" idx="12"/>
          </p:nvPr>
        </p:nvSpPr>
        <p:spPr/>
        <p:txBody>
          <a:bodyPr/>
          <a:lstStyle/>
          <a:p>
            <a:fld id="{DDCB832E-8B33-4858-8406-8FA979AD4A47}" type="slidenum">
              <a:rPr lang="es-ES" smtClean="0"/>
              <a:t>57</a:t>
            </a:fld>
            <a:endParaRPr lang="es-ES"/>
          </a:p>
        </p:txBody>
      </p:sp>
    </p:spTree>
    <p:extLst>
      <p:ext uri="{BB962C8B-B14F-4D97-AF65-F5344CB8AC3E}">
        <p14:creationId xmlns:p14="http://schemas.microsoft.com/office/powerpoint/2010/main" val="4252305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6F79F-4DEE-5C8F-673C-BB0E08F6AC88}"/>
              </a:ext>
            </a:extLst>
          </p:cNvPr>
          <p:cNvSpPr>
            <a:spLocks noGrp="1"/>
          </p:cNvSpPr>
          <p:nvPr>
            <p:ph type="title"/>
          </p:nvPr>
        </p:nvSpPr>
        <p:spPr/>
        <p:txBody>
          <a:bodyPr/>
          <a:lstStyle/>
          <a:p>
            <a:r>
              <a:rPr lang="es-ES" dirty="0"/>
              <a:t>Excepciones</a:t>
            </a:r>
          </a:p>
        </p:txBody>
      </p:sp>
      <p:sp>
        <p:nvSpPr>
          <p:cNvPr id="3" name="Marcador de contenido 2">
            <a:extLst>
              <a:ext uri="{FF2B5EF4-FFF2-40B4-BE49-F238E27FC236}">
                <a16:creationId xmlns:a16="http://schemas.microsoft.com/office/drawing/2014/main" id="{E8D8DFD1-DD17-D06F-F50C-C8167161A1DC}"/>
              </a:ext>
            </a:extLst>
          </p:cNvPr>
          <p:cNvSpPr>
            <a:spLocks noGrp="1"/>
          </p:cNvSpPr>
          <p:nvPr>
            <p:ph idx="1"/>
          </p:nvPr>
        </p:nvSpPr>
        <p:spPr/>
        <p:txBody>
          <a:bodyPr/>
          <a:lstStyle/>
          <a:p>
            <a:endParaRPr lang="es-ES" dirty="0"/>
          </a:p>
          <a:p>
            <a:r>
              <a:rPr lang="es-ES" dirty="0"/>
              <a:t>Cuando realizamos una consulta y estamos recogiendo datos en una variable, puede pasar que no haya datos o que se devuelvan varias filas.</a:t>
            </a:r>
          </a:p>
          <a:p>
            <a:endParaRPr lang="es-ES" dirty="0"/>
          </a:p>
          <a:p>
            <a:r>
              <a:rPr lang="es-ES" dirty="0"/>
              <a:t>Si estamos utilizando el modo estricto </a:t>
            </a:r>
            <a:r>
              <a:rPr lang="es-ES" dirty="0" err="1"/>
              <a:t>postgre</a:t>
            </a:r>
            <a:r>
              <a:rPr lang="es-ES" dirty="0"/>
              <a:t> informará del error lanzando una excepción que podemos capturar:</a:t>
            </a:r>
          </a:p>
          <a:p>
            <a:endParaRPr lang="es-ES" dirty="0"/>
          </a:p>
          <a:p>
            <a:r>
              <a:rPr lang="es-ES" dirty="0" err="1"/>
              <a:t>Select</a:t>
            </a:r>
            <a:r>
              <a:rPr lang="es-ES" dirty="0"/>
              <a:t> campo </a:t>
            </a:r>
            <a:r>
              <a:rPr lang="es-ES" dirty="0" err="1"/>
              <a:t>into</a:t>
            </a:r>
            <a:r>
              <a:rPr lang="es-ES" dirty="0"/>
              <a:t> </a:t>
            </a:r>
            <a:r>
              <a:rPr lang="es-ES" b="1" dirty="0" err="1"/>
              <a:t>strict</a:t>
            </a:r>
            <a:r>
              <a:rPr lang="es-ES" dirty="0"/>
              <a:t> variable </a:t>
            </a:r>
            <a:r>
              <a:rPr lang="es-ES" dirty="0" err="1"/>
              <a:t>from</a:t>
            </a:r>
            <a:r>
              <a:rPr lang="es-ES" dirty="0"/>
              <a:t> tabla </a:t>
            </a:r>
            <a:r>
              <a:rPr lang="es-ES" dirty="0" err="1"/>
              <a:t>where</a:t>
            </a:r>
            <a:r>
              <a:rPr lang="es-ES" dirty="0"/>
              <a:t> condición;</a:t>
            </a:r>
          </a:p>
          <a:p>
            <a:endParaRPr lang="es-ES" dirty="0"/>
          </a:p>
        </p:txBody>
      </p:sp>
      <p:sp>
        <p:nvSpPr>
          <p:cNvPr id="4" name="Marcador de número de diapositiva 3">
            <a:extLst>
              <a:ext uri="{FF2B5EF4-FFF2-40B4-BE49-F238E27FC236}">
                <a16:creationId xmlns:a16="http://schemas.microsoft.com/office/drawing/2014/main" id="{82EC7A76-1701-6081-2267-3B1F41C21FDC}"/>
              </a:ext>
            </a:extLst>
          </p:cNvPr>
          <p:cNvSpPr>
            <a:spLocks noGrp="1"/>
          </p:cNvSpPr>
          <p:nvPr>
            <p:ph type="sldNum" sz="quarter" idx="12"/>
          </p:nvPr>
        </p:nvSpPr>
        <p:spPr/>
        <p:txBody>
          <a:bodyPr/>
          <a:lstStyle/>
          <a:p>
            <a:fld id="{DDCB832E-8B33-4858-8406-8FA979AD4A47}" type="slidenum">
              <a:rPr lang="es-ES" smtClean="0"/>
              <a:t>58</a:t>
            </a:fld>
            <a:endParaRPr lang="es-ES"/>
          </a:p>
        </p:txBody>
      </p:sp>
    </p:spTree>
    <p:extLst>
      <p:ext uri="{BB962C8B-B14F-4D97-AF65-F5344CB8AC3E}">
        <p14:creationId xmlns:p14="http://schemas.microsoft.com/office/powerpoint/2010/main" val="1143515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68A832-036A-E6CF-C2D3-D33C54CF9241}"/>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9CE6EEFD-9E78-D6D1-2A7B-DAEF95A7674C}"/>
              </a:ext>
            </a:extLst>
          </p:cNvPr>
          <p:cNvSpPr>
            <a:spLocks noGrp="1"/>
          </p:cNvSpPr>
          <p:nvPr>
            <p:ph idx="1"/>
          </p:nvPr>
        </p:nvSpPr>
        <p:spPr>
          <a:xfrm>
            <a:off x="838199" y="1825624"/>
            <a:ext cx="11193379" cy="4607259"/>
          </a:xfrm>
        </p:spPr>
        <p:txBody>
          <a:bodyPr>
            <a:normAutofit/>
          </a:bodyPr>
          <a:lstStyle/>
          <a:p>
            <a:pPr marL="0" indent="0">
              <a:buNone/>
            </a:pPr>
            <a:r>
              <a:rPr lang="en-US" dirty="0"/>
              <a:t>BEGIN</a:t>
            </a:r>
          </a:p>
          <a:p>
            <a:pPr marL="0" indent="0">
              <a:buNone/>
            </a:pPr>
            <a:r>
              <a:rPr lang="en-US" dirty="0"/>
              <a:t> SELECT * INTO </a:t>
            </a:r>
            <a:r>
              <a:rPr lang="en-US" b="1" dirty="0"/>
              <a:t>STRICT</a:t>
            </a:r>
            <a:r>
              <a:rPr lang="en-US" dirty="0"/>
              <a:t> </a:t>
            </a:r>
            <a:r>
              <a:rPr lang="en-US" dirty="0" err="1"/>
              <a:t>myrec</a:t>
            </a:r>
            <a:r>
              <a:rPr lang="en-US" dirty="0"/>
              <a:t> FROM emp WHERE </a:t>
            </a:r>
            <a:r>
              <a:rPr lang="en-US" dirty="0" err="1"/>
              <a:t>empname</a:t>
            </a:r>
            <a:r>
              <a:rPr lang="en-US" dirty="0"/>
              <a:t> = </a:t>
            </a:r>
            <a:r>
              <a:rPr lang="en-US" dirty="0" err="1"/>
              <a:t>myname</a:t>
            </a:r>
            <a:r>
              <a:rPr lang="en-US" dirty="0"/>
              <a:t>;</a:t>
            </a:r>
          </a:p>
          <a:p>
            <a:pPr marL="0" indent="0">
              <a:buNone/>
            </a:pPr>
            <a:r>
              <a:rPr lang="en-US" dirty="0"/>
              <a:t>    EXCEPTION</a:t>
            </a:r>
          </a:p>
          <a:p>
            <a:pPr marL="0" indent="0">
              <a:buNone/>
            </a:pPr>
            <a:r>
              <a:rPr lang="en-US" dirty="0"/>
              <a:t>        WHEN </a:t>
            </a:r>
            <a:r>
              <a:rPr lang="en-US" b="1" dirty="0"/>
              <a:t>NO_DATA_FOUND </a:t>
            </a:r>
            <a:r>
              <a:rPr lang="en-US" dirty="0"/>
              <a:t>THEN</a:t>
            </a:r>
          </a:p>
          <a:p>
            <a:pPr marL="0" indent="0">
              <a:buNone/>
            </a:pPr>
            <a:r>
              <a:rPr lang="en-US" dirty="0"/>
              <a:t>            RAISE EXCEPTION 'employee % not found', </a:t>
            </a:r>
            <a:r>
              <a:rPr lang="en-US" dirty="0" err="1"/>
              <a:t>myname</a:t>
            </a:r>
            <a:r>
              <a:rPr lang="en-US" dirty="0"/>
              <a:t>;</a:t>
            </a:r>
          </a:p>
          <a:p>
            <a:pPr marL="0" indent="0">
              <a:buNone/>
            </a:pPr>
            <a:r>
              <a:rPr lang="en-US" dirty="0"/>
              <a:t>        WHEN </a:t>
            </a:r>
            <a:r>
              <a:rPr lang="en-US" b="1" dirty="0"/>
              <a:t>TOO_MANY_ROWS </a:t>
            </a:r>
            <a:r>
              <a:rPr lang="en-US" dirty="0"/>
              <a:t>THEN</a:t>
            </a:r>
          </a:p>
          <a:p>
            <a:pPr marL="0" indent="0">
              <a:buNone/>
            </a:pPr>
            <a:r>
              <a:rPr lang="en-US" dirty="0"/>
              <a:t>            RAISE EXCEPTION 'employee % not unique', </a:t>
            </a:r>
            <a:r>
              <a:rPr lang="en-US" dirty="0" err="1"/>
              <a:t>myname</a:t>
            </a:r>
            <a:r>
              <a:rPr lang="en-US" dirty="0"/>
              <a:t>;</a:t>
            </a:r>
          </a:p>
          <a:p>
            <a:pPr marL="0" indent="0">
              <a:buNone/>
            </a:pPr>
            <a:r>
              <a:rPr lang="en-US" dirty="0"/>
              <a:t>END;</a:t>
            </a:r>
            <a:endParaRPr lang="es-ES" dirty="0"/>
          </a:p>
        </p:txBody>
      </p:sp>
      <p:sp>
        <p:nvSpPr>
          <p:cNvPr id="4" name="Marcador de número de diapositiva 3">
            <a:extLst>
              <a:ext uri="{FF2B5EF4-FFF2-40B4-BE49-F238E27FC236}">
                <a16:creationId xmlns:a16="http://schemas.microsoft.com/office/drawing/2014/main" id="{15556138-A962-8A27-9CE5-2E798A6D4F81}"/>
              </a:ext>
            </a:extLst>
          </p:cNvPr>
          <p:cNvSpPr>
            <a:spLocks noGrp="1"/>
          </p:cNvSpPr>
          <p:nvPr>
            <p:ph type="sldNum" sz="quarter" idx="12"/>
          </p:nvPr>
        </p:nvSpPr>
        <p:spPr/>
        <p:txBody>
          <a:bodyPr/>
          <a:lstStyle/>
          <a:p>
            <a:fld id="{DDCB832E-8B33-4858-8406-8FA979AD4A47}" type="slidenum">
              <a:rPr lang="es-ES" smtClean="0"/>
              <a:t>59</a:t>
            </a:fld>
            <a:endParaRPr lang="es-ES"/>
          </a:p>
        </p:txBody>
      </p:sp>
    </p:spTree>
    <p:extLst>
      <p:ext uri="{BB962C8B-B14F-4D97-AF65-F5344CB8AC3E}">
        <p14:creationId xmlns:p14="http://schemas.microsoft.com/office/powerpoint/2010/main" val="427318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FF5011-FFC9-A370-AB74-5FD8417EA37C}"/>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7C6F6571-2D5A-6D4E-F2A4-EE8DA6722F96}"/>
              </a:ext>
            </a:extLst>
          </p:cNvPr>
          <p:cNvSpPr>
            <a:spLocks noGrp="1"/>
          </p:cNvSpPr>
          <p:nvPr>
            <p:ph idx="1"/>
          </p:nvPr>
        </p:nvSpPr>
        <p:spPr/>
        <p:txBody>
          <a:bodyPr/>
          <a:lstStyle/>
          <a:p>
            <a:r>
              <a:rPr lang="es-ES" dirty="0"/>
              <a:t>También lo podemos ver así, sin etiquetar:</a:t>
            </a:r>
          </a:p>
          <a:p>
            <a:pPr marL="0" indent="0">
              <a:buNone/>
            </a:pPr>
            <a:endParaRPr lang="es-ES" dirty="0"/>
          </a:p>
          <a:p>
            <a:pPr marL="0" indent="0">
              <a:buNone/>
            </a:pPr>
            <a:r>
              <a:rPr lang="es-ES" dirty="0"/>
              <a:t>do $$</a:t>
            </a:r>
          </a:p>
          <a:p>
            <a:pPr marL="0" indent="0">
              <a:buNone/>
            </a:pPr>
            <a:r>
              <a:rPr lang="es-ES" dirty="0" err="1"/>
              <a:t>begin</a:t>
            </a:r>
            <a:endParaRPr lang="es-ES" dirty="0"/>
          </a:p>
          <a:p>
            <a:pPr marL="0" indent="0">
              <a:buNone/>
            </a:pPr>
            <a:r>
              <a:rPr lang="es-ES" dirty="0"/>
              <a:t>	</a:t>
            </a:r>
            <a:r>
              <a:rPr lang="es-ES" dirty="0" err="1"/>
              <a:t>raise</a:t>
            </a:r>
            <a:r>
              <a:rPr lang="es-ES" dirty="0"/>
              <a:t> </a:t>
            </a:r>
            <a:r>
              <a:rPr lang="es-ES" dirty="0" err="1"/>
              <a:t>notice</a:t>
            </a:r>
            <a:r>
              <a:rPr lang="es-ES" dirty="0"/>
              <a:t> 'prueba desde </a:t>
            </a:r>
            <a:r>
              <a:rPr lang="es-ES" dirty="0" err="1"/>
              <a:t>plpgsql</a:t>
            </a:r>
            <a:r>
              <a:rPr lang="es-ES" dirty="0"/>
              <a:t>';</a:t>
            </a:r>
          </a:p>
          <a:p>
            <a:pPr marL="0" indent="0">
              <a:buNone/>
            </a:pPr>
            <a:r>
              <a:rPr lang="es-ES" dirty="0" err="1"/>
              <a:t>end</a:t>
            </a:r>
            <a:r>
              <a:rPr lang="es-ES" dirty="0"/>
              <a:t> $$;</a:t>
            </a:r>
          </a:p>
        </p:txBody>
      </p:sp>
      <p:sp>
        <p:nvSpPr>
          <p:cNvPr id="4" name="Marcador de número de diapositiva 3">
            <a:extLst>
              <a:ext uri="{FF2B5EF4-FFF2-40B4-BE49-F238E27FC236}">
                <a16:creationId xmlns:a16="http://schemas.microsoft.com/office/drawing/2014/main" id="{2158CC3B-2C70-4B4D-435C-DE2BD0FCC000}"/>
              </a:ext>
            </a:extLst>
          </p:cNvPr>
          <p:cNvSpPr>
            <a:spLocks noGrp="1"/>
          </p:cNvSpPr>
          <p:nvPr>
            <p:ph type="sldNum" sz="quarter" idx="12"/>
          </p:nvPr>
        </p:nvSpPr>
        <p:spPr/>
        <p:txBody>
          <a:bodyPr/>
          <a:lstStyle/>
          <a:p>
            <a:fld id="{DDCB832E-8B33-4858-8406-8FA979AD4A47}" type="slidenum">
              <a:rPr lang="es-ES" smtClean="0"/>
              <a:t>6</a:t>
            </a:fld>
            <a:endParaRPr lang="es-ES"/>
          </a:p>
        </p:txBody>
      </p:sp>
    </p:spTree>
    <p:extLst>
      <p:ext uri="{BB962C8B-B14F-4D97-AF65-F5344CB8AC3E}">
        <p14:creationId xmlns:p14="http://schemas.microsoft.com/office/powerpoint/2010/main" val="219829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7584D-D09D-ED57-CD97-D1BC0D0BD15B}"/>
              </a:ext>
            </a:extLst>
          </p:cNvPr>
          <p:cNvSpPr>
            <a:spLocks noGrp="1"/>
          </p:cNvSpPr>
          <p:nvPr>
            <p:ph type="title"/>
          </p:nvPr>
        </p:nvSpPr>
        <p:spPr>
          <a:xfrm>
            <a:off x="838200" y="365126"/>
            <a:ext cx="10515600" cy="781886"/>
          </a:xfrm>
        </p:spPr>
        <p:txBody>
          <a:bodyPr/>
          <a:lstStyle/>
          <a:p>
            <a:r>
              <a:rPr lang="es-ES" dirty="0"/>
              <a:t>Capturar el error</a:t>
            </a:r>
          </a:p>
        </p:txBody>
      </p:sp>
      <p:sp>
        <p:nvSpPr>
          <p:cNvPr id="3" name="Marcador de contenido 2">
            <a:extLst>
              <a:ext uri="{FF2B5EF4-FFF2-40B4-BE49-F238E27FC236}">
                <a16:creationId xmlns:a16="http://schemas.microsoft.com/office/drawing/2014/main" id="{652BD494-2DFF-145D-6FA6-8A09FB893269}"/>
              </a:ext>
            </a:extLst>
          </p:cNvPr>
          <p:cNvSpPr>
            <a:spLocks noGrp="1"/>
          </p:cNvSpPr>
          <p:nvPr>
            <p:ph idx="1"/>
          </p:nvPr>
        </p:nvSpPr>
        <p:spPr>
          <a:xfrm>
            <a:off x="838200" y="1259305"/>
            <a:ext cx="10515600" cy="5462169"/>
          </a:xfrm>
        </p:spPr>
        <p:txBody>
          <a:bodyPr>
            <a:normAutofit fontScale="77500" lnSpcReduction="20000"/>
          </a:bodyPr>
          <a:lstStyle/>
          <a:p>
            <a:r>
              <a:rPr lang="es-ES" dirty="0"/>
              <a:t>Podemos capturar información del error que ocurre:</a:t>
            </a:r>
          </a:p>
          <a:p>
            <a:pPr marL="0" indent="0">
              <a:buNone/>
            </a:pPr>
            <a:endParaRPr lang="es-ES" dirty="0"/>
          </a:p>
          <a:p>
            <a:pPr marL="0" indent="0">
              <a:buNone/>
            </a:pPr>
            <a:r>
              <a:rPr lang="es-ES" dirty="0"/>
              <a:t>DECLARE</a:t>
            </a:r>
          </a:p>
          <a:p>
            <a:pPr marL="0" indent="0">
              <a:buNone/>
            </a:pPr>
            <a:r>
              <a:rPr lang="es-ES" dirty="0"/>
              <a:t>  text_var1 </a:t>
            </a:r>
            <a:r>
              <a:rPr lang="es-ES" dirty="0" err="1"/>
              <a:t>text</a:t>
            </a:r>
            <a:r>
              <a:rPr lang="es-ES" dirty="0"/>
              <a:t>;</a:t>
            </a:r>
          </a:p>
          <a:p>
            <a:pPr marL="0" indent="0">
              <a:buNone/>
            </a:pPr>
            <a:r>
              <a:rPr lang="es-ES" dirty="0"/>
              <a:t>  text_var2 </a:t>
            </a:r>
            <a:r>
              <a:rPr lang="es-ES" dirty="0" err="1"/>
              <a:t>text</a:t>
            </a:r>
            <a:r>
              <a:rPr lang="es-ES" dirty="0"/>
              <a:t>;</a:t>
            </a:r>
          </a:p>
          <a:p>
            <a:pPr marL="0" indent="0">
              <a:buNone/>
            </a:pPr>
            <a:r>
              <a:rPr lang="es-ES" dirty="0"/>
              <a:t>  text_var3 </a:t>
            </a:r>
            <a:r>
              <a:rPr lang="es-ES" dirty="0" err="1"/>
              <a:t>text</a:t>
            </a:r>
            <a:r>
              <a:rPr lang="es-ES" dirty="0"/>
              <a:t>;</a:t>
            </a:r>
          </a:p>
          <a:p>
            <a:pPr marL="0" indent="0">
              <a:buNone/>
            </a:pPr>
            <a:endParaRPr lang="es-ES" dirty="0"/>
          </a:p>
          <a:p>
            <a:pPr marL="0" indent="0">
              <a:buNone/>
            </a:pPr>
            <a:r>
              <a:rPr lang="es-ES" dirty="0"/>
              <a:t>BEGIN</a:t>
            </a:r>
          </a:p>
          <a:p>
            <a:pPr marL="0" indent="0">
              <a:buNone/>
            </a:pPr>
            <a:r>
              <a:rPr lang="es-ES" dirty="0"/>
              <a:t>  -- Alguna instrucción causa un error!</a:t>
            </a:r>
          </a:p>
          <a:p>
            <a:pPr marL="0" indent="0">
              <a:buNone/>
            </a:pPr>
            <a:r>
              <a:rPr lang="es-ES" dirty="0"/>
              <a:t>  ...</a:t>
            </a:r>
          </a:p>
          <a:p>
            <a:pPr marL="0" indent="0">
              <a:buNone/>
            </a:pPr>
            <a:r>
              <a:rPr lang="es-ES" dirty="0"/>
              <a:t>EXCEPTION WHEN OTHERS THEN</a:t>
            </a:r>
          </a:p>
          <a:p>
            <a:pPr marL="0" indent="0">
              <a:buNone/>
            </a:pPr>
            <a:r>
              <a:rPr lang="es-ES" dirty="0"/>
              <a:t>  GET STACKED DIAGNOSTICS text_var1 = MESSAGE_TEXT,</a:t>
            </a:r>
          </a:p>
          <a:p>
            <a:pPr marL="0" indent="0">
              <a:buNone/>
            </a:pPr>
            <a:r>
              <a:rPr lang="es-ES" dirty="0"/>
              <a:t>                          text_var2 = PG_EXCEPTION_DETAIL,</a:t>
            </a:r>
          </a:p>
          <a:p>
            <a:pPr marL="0" indent="0">
              <a:buNone/>
            </a:pPr>
            <a:r>
              <a:rPr lang="es-ES" dirty="0"/>
              <a:t>                          text_var3 = PG_EXCEPTION_HINT;</a:t>
            </a:r>
          </a:p>
          <a:p>
            <a:pPr marL="0" indent="0">
              <a:buNone/>
            </a:pPr>
            <a:r>
              <a:rPr lang="es-ES" dirty="0"/>
              <a:t>END;</a:t>
            </a:r>
          </a:p>
        </p:txBody>
      </p:sp>
      <p:sp>
        <p:nvSpPr>
          <p:cNvPr id="4" name="Marcador de número de diapositiva 3">
            <a:extLst>
              <a:ext uri="{FF2B5EF4-FFF2-40B4-BE49-F238E27FC236}">
                <a16:creationId xmlns:a16="http://schemas.microsoft.com/office/drawing/2014/main" id="{AE146206-1F25-8F66-D448-7DDDBA7CD090}"/>
              </a:ext>
            </a:extLst>
          </p:cNvPr>
          <p:cNvSpPr>
            <a:spLocks noGrp="1"/>
          </p:cNvSpPr>
          <p:nvPr>
            <p:ph type="sldNum" sz="quarter" idx="12"/>
          </p:nvPr>
        </p:nvSpPr>
        <p:spPr/>
        <p:txBody>
          <a:bodyPr/>
          <a:lstStyle/>
          <a:p>
            <a:fld id="{DDCB832E-8B33-4858-8406-8FA979AD4A47}" type="slidenum">
              <a:rPr lang="es-ES" smtClean="0"/>
              <a:t>60</a:t>
            </a:fld>
            <a:endParaRPr lang="es-ES"/>
          </a:p>
        </p:txBody>
      </p:sp>
    </p:spTree>
    <p:extLst>
      <p:ext uri="{BB962C8B-B14F-4D97-AF65-F5344CB8AC3E}">
        <p14:creationId xmlns:p14="http://schemas.microsoft.com/office/powerpoint/2010/main" val="34881859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08EB7C-506E-9DB5-180E-F0F2F459C7CB}"/>
              </a:ext>
            </a:extLst>
          </p:cNvPr>
          <p:cNvSpPr>
            <a:spLocks noGrp="1"/>
          </p:cNvSpPr>
          <p:nvPr>
            <p:ph type="title"/>
          </p:nvPr>
        </p:nvSpPr>
        <p:spPr/>
        <p:txBody>
          <a:bodyPr/>
          <a:lstStyle/>
          <a:p>
            <a:r>
              <a:rPr lang="es-ES" dirty="0"/>
              <a:t>Mensajes </a:t>
            </a:r>
          </a:p>
        </p:txBody>
      </p:sp>
      <p:sp>
        <p:nvSpPr>
          <p:cNvPr id="3" name="Marcador de contenido 2">
            <a:extLst>
              <a:ext uri="{FF2B5EF4-FFF2-40B4-BE49-F238E27FC236}">
                <a16:creationId xmlns:a16="http://schemas.microsoft.com/office/drawing/2014/main" id="{4F0BE51C-2ED5-D0A1-5F07-E7DA299CA13F}"/>
              </a:ext>
            </a:extLst>
          </p:cNvPr>
          <p:cNvSpPr>
            <a:spLocks noGrp="1"/>
          </p:cNvSpPr>
          <p:nvPr>
            <p:ph idx="1"/>
          </p:nvPr>
        </p:nvSpPr>
        <p:spPr/>
        <p:txBody>
          <a:bodyPr/>
          <a:lstStyle/>
          <a:p>
            <a:r>
              <a:rPr lang="es-ES" dirty="0"/>
              <a:t>Los mensajes se pueden lanzar con </a:t>
            </a:r>
            <a:r>
              <a:rPr lang="es-ES" b="1" dirty="0" err="1"/>
              <a:t>raise</a:t>
            </a:r>
            <a:r>
              <a:rPr lang="es-ES" dirty="0"/>
              <a:t>. </a:t>
            </a:r>
          </a:p>
          <a:p>
            <a:endParaRPr lang="es-ES" dirty="0"/>
          </a:p>
          <a:p>
            <a:r>
              <a:rPr lang="es-ES" dirty="0"/>
              <a:t>Esta palabra clave también se utiliza para lanzar errores.</a:t>
            </a:r>
          </a:p>
          <a:p>
            <a:endParaRPr lang="es-ES" dirty="0"/>
          </a:p>
          <a:p>
            <a:r>
              <a:rPr lang="es-ES" dirty="0"/>
              <a:t>Un mensaje:</a:t>
            </a:r>
          </a:p>
          <a:p>
            <a:pPr lvl="1"/>
            <a:r>
              <a:rPr lang="es-ES" b="1" dirty="0" err="1"/>
              <a:t>Raise</a:t>
            </a:r>
            <a:r>
              <a:rPr lang="es-ES" dirty="0"/>
              <a:t> </a:t>
            </a:r>
            <a:r>
              <a:rPr lang="es-ES" dirty="0" err="1"/>
              <a:t>notice</a:t>
            </a:r>
            <a:r>
              <a:rPr lang="es-ES" dirty="0"/>
              <a:t> ‘el mensaje es %’, mensaje;</a:t>
            </a:r>
          </a:p>
          <a:p>
            <a:pPr lvl="1"/>
            <a:r>
              <a:rPr lang="es-ES" dirty="0"/>
              <a:t>La variable mensaje se incrusta en el %</a:t>
            </a:r>
          </a:p>
        </p:txBody>
      </p:sp>
      <p:sp>
        <p:nvSpPr>
          <p:cNvPr id="4" name="Marcador de número de diapositiva 3">
            <a:extLst>
              <a:ext uri="{FF2B5EF4-FFF2-40B4-BE49-F238E27FC236}">
                <a16:creationId xmlns:a16="http://schemas.microsoft.com/office/drawing/2014/main" id="{2CC66399-767C-C048-B6DF-3EA154F5169E}"/>
              </a:ext>
            </a:extLst>
          </p:cNvPr>
          <p:cNvSpPr>
            <a:spLocks noGrp="1"/>
          </p:cNvSpPr>
          <p:nvPr>
            <p:ph type="sldNum" sz="quarter" idx="12"/>
          </p:nvPr>
        </p:nvSpPr>
        <p:spPr/>
        <p:txBody>
          <a:bodyPr/>
          <a:lstStyle/>
          <a:p>
            <a:fld id="{DDCB832E-8B33-4858-8406-8FA979AD4A47}" type="slidenum">
              <a:rPr lang="es-ES" smtClean="0"/>
              <a:t>61</a:t>
            </a:fld>
            <a:endParaRPr lang="es-ES"/>
          </a:p>
        </p:txBody>
      </p:sp>
    </p:spTree>
    <p:extLst>
      <p:ext uri="{BB962C8B-B14F-4D97-AF65-F5344CB8AC3E}">
        <p14:creationId xmlns:p14="http://schemas.microsoft.com/office/powerpoint/2010/main" val="8027360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3E327E-7DB3-8E74-FFF1-9D6CA5B74331}"/>
              </a:ext>
            </a:extLst>
          </p:cNvPr>
          <p:cNvSpPr>
            <a:spLocks noGrp="1"/>
          </p:cNvSpPr>
          <p:nvPr>
            <p:ph type="title"/>
          </p:nvPr>
        </p:nvSpPr>
        <p:spPr/>
        <p:txBody>
          <a:bodyPr/>
          <a:lstStyle/>
          <a:p>
            <a:r>
              <a:rPr lang="es-ES" dirty="0"/>
              <a:t>Mensajes</a:t>
            </a:r>
          </a:p>
        </p:txBody>
      </p:sp>
      <p:sp>
        <p:nvSpPr>
          <p:cNvPr id="3" name="Marcador de contenido 2">
            <a:extLst>
              <a:ext uri="{FF2B5EF4-FFF2-40B4-BE49-F238E27FC236}">
                <a16:creationId xmlns:a16="http://schemas.microsoft.com/office/drawing/2014/main" id="{5701E2BE-7DFC-7356-339A-255B23E09382}"/>
              </a:ext>
            </a:extLst>
          </p:cNvPr>
          <p:cNvSpPr>
            <a:spLocks noGrp="1"/>
          </p:cNvSpPr>
          <p:nvPr>
            <p:ph idx="1"/>
          </p:nvPr>
        </p:nvSpPr>
        <p:spPr>
          <a:xfrm>
            <a:off x="838200" y="1465545"/>
            <a:ext cx="10515600" cy="5027330"/>
          </a:xfrm>
        </p:spPr>
        <p:txBody>
          <a:bodyPr/>
          <a:lstStyle/>
          <a:p>
            <a:r>
              <a:rPr lang="es-ES" dirty="0"/>
              <a:t>El nivel de los mensajes puede ser:</a:t>
            </a:r>
          </a:p>
          <a:p>
            <a:r>
              <a:rPr lang="es-ES" b="1" dirty="0" err="1"/>
              <a:t>Info</a:t>
            </a:r>
            <a:endParaRPr lang="es-ES" b="1" dirty="0"/>
          </a:p>
          <a:p>
            <a:r>
              <a:rPr lang="es-ES" b="1" dirty="0" err="1"/>
              <a:t>Notice</a:t>
            </a:r>
            <a:endParaRPr lang="es-ES" b="1" dirty="0"/>
          </a:p>
          <a:p>
            <a:r>
              <a:rPr lang="es-ES" b="1" dirty="0" err="1"/>
              <a:t>Warning</a:t>
            </a:r>
            <a:endParaRPr lang="es-ES" b="1" dirty="0"/>
          </a:p>
          <a:p>
            <a:endParaRPr lang="es-ES" dirty="0"/>
          </a:p>
          <a:p>
            <a:r>
              <a:rPr lang="es-ES" dirty="0"/>
              <a:t>En la consola se mostrará el nivel del mensaje.</a:t>
            </a:r>
          </a:p>
          <a:p>
            <a:r>
              <a:rPr lang="es-ES" dirty="0"/>
              <a:t>Normalmente estos 3 niveles están activos en la configuración por defecto, en:</a:t>
            </a:r>
          </a:p>
          <a:p>
            <a:pPr lvl="1"/>
            <a:r>
              <a:rPr lang="es-ES" b="1" dirty="0" err="1"/>
              <a:t>client_min</a:t>
            </a:r>
            <a:r>
              <a:rPr lang="es-ES" dirty="0" err="1"/>
              <a:t>_</a:t>
            </a:r>
            <a:r>
              <a:rPr lang="es-ES" b="1" dirty="0" err="1"/>
              <a:t>message</a:t>
            </a:r>
            <a:r>
              <a:rPr lang="es-ES" dirty="0"/>
              <a:t> y </a:t>
            </a:r>
            <a:r>
              <a:rPr lang="es-ES" b="1" dirty="0" err="1"/>
              <a:t>log_min_messages</a:t>
            </a:r>
            <a:endParaRPr lang="es-ES" b="1" dirty="0"/>
          </a:p>
        </p:txBody>
      </p:sp>
      <p:sp>
        <p:nvSpPr>
          <p:cNvPr id="4" name="Marcador de número de diapositiva 3">
            <a:extLst>
              <a:ext uri="{FF2B5EF4-FFF2-40B4-BE49-F238E27FC236}">
                <a16:creationId xmlns:a16="http://schemas.microsoft.com/office/drawing/2014/main" id="{D1DF201C-25D5-1C20-46D2-464FCF4D1788}"/>
              </a:ext>
            </a:extLst>
          </p:cNvPr>
          <p:cNvSpPr>
            <a:spLocks noGrp="1"/>
          </p:cNvSpPr>
          <p:nvPr>
            <p:ph type="sldNum" sz="quarter" idx="12"/>
          </p:nvPr>
        </p:nvSpPr>
        <p:spPr/>
        <p:txBody>
          <a:bodyPr/>
          <a:lstStyle/>
          <a:p>
            <a:fld id="{DDCB832E-8B33-4858-8406-8FA979AD4A47}" type="slidenum">
              <a:rPr lang="es-ES" smtClean="0"/>
              <a:t>62</a:t>
            </a:fld>
            <a:endParaRPr lang="es-ES"/>
          </a:p>
        </p:txBody>
      </p:sp>
    </p:spTree>
    <p:extLst>
      <p:ext uri="{BB962C8B-B14F-4D97-AF65-F5344CB8AC3E}">
        <p14:creationId xmlns:p14="http://schemas.microsoft.com/office/powerpoint/2010/main" val="30294834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DA4896-9D66-9D24-B39D-724772DFD31F}"/>
              </a:ext>
            </a:extLst>
          </p:cNvPr>
          <p:cNvSpPr>
            <a:spLocks noGrp="1"/>
          </p:cNvSpPr>
          <p:nvPr>
            <p:ph type="title"/>
          </p:nvPr>
        </p:nvSpPr>
        <p:spPr/>
        <p:txBody>
          <a:bodyPr/>
          <a:lstStyle/>
          <a:p>
            <a:r>
              <a:rPr lang="es-ES" dirty="0"/>
              <a:t>Mensajes</a:t>
            </a:r>
          </a:p>
        </p:txBody>
      </p:sp>
      <p:sp>
        <p:nvSpPr>
          <p:cNvPr id="3" name="Marcador de contenido 2">
            <a:extLst>
              <a:ext uri="{FF2B5EF4-FFF2-40B4-BE49-F238E27FC236}">
                <a16:creationId xmlns:a16="http://schemas.microsoft.com/office/drawing/2014/main" id="{2CB2C40E-D399-E288-5500-6747EBCEE382}"/>
              </a:ext>
            </a:extLst>
          </p:cNvPr>
          <p:cNvSpPr>
            <a:spLocks noGrp="1"/>
          </p:cNvSpPr>
          <p:nvPr>
            <p:ph idx="1"/>
          </p:nvPr>
        </p:nvSpPr>
        <p:spPr/>
        <p:txBody>
          <a:bodyPr/>
          <a:lstStyle/>
          <a:p>
            <a:r>
              <a:rPr lang="es-ES" dirty="0"/>
              <a:t>Los niveles de </a:t>
            </a:r>
            <a:r>
              <a:rPr lang="es-ES" b="1" dirty="0"/>
              <a:t>LOG</a:t>
            </a:r>
            <a:r>
              <a:rPr lang="es-ES" dirty="0"/>
              <a:t> y </a:t>
            </a:r>
            <a:r>
              <a:rPr lang="es-ES" b="1" dirty="0"/>
              <a:t>DEBUG</a:t>
            </a:r>
            <a:r>
              <a:rPr lang="es-ES" dirty="0"/>
              <a:t> normalmente no se muestran al cliente bajo las configuraciones predeterminadas de </a:t>
            </a:r>
            <a:r>
              <a:rPr lang="es-ES" b="1" dirty="0" err="1"/>
              <a:t>client_min_messages</a:t>
            </a:r>
            <a:r>
              <a:rPr lang="es-ES" b="1" dirty="0"/>
              <a:t> </a:t>
            </a:r>
            <a:r>
              <a:rPr lang="es-ES" dirty="0"/>
              <a:t>y </a:t>
            </a:r>
            <a:r>
              <a:rPr lang="es-ES" b="1" dirty="0" err="1"/>
              <a:t>log_min_messages</a:t>
            </a:r>
            <a:r>
              <a:rPr lang="es-ES" dirty="0"/>
              <a:t>.</a:t>
            </a:r>
          </a:p>
          <a:p>
            <a:endParaRPr lang="es-ES" dirty="0"/>
          </a:p>
          <a:p>
            <a:r>
              <a:rPr lang="es-ES" dirty="0"/>
              <a:t>Se muestran igual que los anteriores:</a:t>
            </a:r>
          </a:p>
          <a:p>
            <a:r>
              <a:rPr lang="es-ES" dirty="0" err="1"/>
              <a:t>Raise</a:t>
            </a:r>
            <a:r>
              <a:rPr lang="es-ES" dirty="0"/>
              <a:t> </a:t>
            </a:r>
            <a:r>
              <a:rPr lang="es-ES" b="1" dirty="0" err="1"/>
              <a:t>debug</a:t>
            </a:r>
            <a:r>
              <a:rPr lang="es-ES" dirty="0"/>
              <a:t> ‘mensaje de depuración’;</a:t>
            </a:r>
          </a:p>
        </p:txBody>
      </p:sp>
      <p:sp>
        <p:nvSpPr>
          <p:cNvPr id="4" name="Marcador de número de diapositiva 3">
            <a:extLst>
              <a:ext uri="{FF2B5EF4-FFF2-40B4-BE49-F238E27FC236}">
                <a16:creationId xmlns:a16="http://schemas.microsoft.com/office/drawing/2014/main" id="{21FDC579-8CF0-0B63-A451-224D7754E1C4}"/>
              </a:ext>
            </a:extLst>
          </p:cNvPr>
          <p:cNvSpPr>
            <a:spLocks noGrp="1"/>
          </p:cNvSpPr>
          <p:nvPr>
            <p:ph type="sldNum" sz="quarter" idx="12"/>
          </p:nvPr>
        </p:nvSpPr>
        <p:spPr/>
        <p:txBody>
          <a:bodyPr/>
          <a:lstStyle/>
          <a:p>
            <a:fld id="{DDCB832E-8B33-4858-8406-8FA979AD4A47}" type="slidenum">
              <a:rPr lang="es-ES" smtClean="0"/>
              <a:t>63</a:t>
            </a:fld>
            <a:endParaRPr lang="es-ES"/>
          </a:p>
        </p:txBody>
      </p:sp>
    </p:spTree>
    <p:extLst>
      <p:ext uri="{BB962C8B-B14F-4D97-AF65-F5344CB8AC3E}">
        <p14:creationId xmlns:p14="http://schemas.microsoft.com/office/powerpoint/2010/main" val="36609676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002C8-718A-6552-CF4D-5AC7D338DD6A}"/>
              </a:ext>
            </a:extLst>
          </p:cNvPr>
          <p:cNvSpPr>
            <a:spLocks noGrp="1"/>
          </p:cNvSpPr>
          <p:nvPr>
            <p:ph type="title"/>
          </p:nvPr>
        </p:nvSpPr>
        <p:spPr/>
        <p:txBody>
          <a:bodyPr/>
          <a:lstStyle/>
          <a:p>
            <a:r>
              <a:rPr lang="es-ES" dirty="0"/>
              <a:t>Mensajes</a:t>
            </a:r>
          </a:p>
        </p:txBody>
      </p:sp>
      <p:sp>
        <p:nvSpPr>
          <p:cNvPr id="3" name="Marcador de contenido 2">
            <a:extLst>
              <a:ext uri="{FF2B5EF4-FFF2-40B4-BE49-F238E27FC236}">
                <a16:creationId xmlns:a16="http://schemas.microsoft.com/office/drawing/2014/main" id="{F758B2DC-E434-229F-1C14-64A328183B0A}"/>
              </a:ext>
            </a:extLst>
          </p:cNvPr>
          <p:cNvSpPr>
            <a:spLocks noGrp="1"/>
          </p:cNvSpPr>
          <p:nvPr>
            <p:ph idx="1"/>
          </p:nvPr>
        </p:nvSpPr>
        <p:spPr/>
        <p:txBody>
          <a:bodyPr/>
          <a:lstStyle/>
          <a:p>
            <a:r>
              <a:rPr lang="es-ES" dirty="0"/>
              <a:t>El nivel de mensajes que queremos mostrar se puede cambiar con la propiedad </a:t>
            </a:r>
            <a:r>
              <a:rPr lang="es-ES" dirty="0" err="1"/>
              <a:t>client_min_messages</a:t>
            </a:r>
            <a:endParaRPr lang="es-ES" dirty="0"/>
          </a:p>
          <a:p>
            <a:endParaRPr lang="es-ES" dirty="0"/>
          </a:p>
          <a:p>
            <a:r>
              <a:rPr lang="es-ES" dirty="0"/>
              <a:t>Set </a:t>
            </a:r>
            <a:r>
              <a:rPr lang="es-ES" dirty="0" err="1"/>
              <a:t>client_min_messages</a:t>
            </a:r>
            <a:r>
              <a:rPr lang="es-ES" dirty="0"/>
              <a:t> = </a:t>
            </a:r>
            <a:r>
              <a:rPr lang="es-ES" dirty="0" err="1"/>
              <a:t>debug</a:t>
            </a:r>
            <a:r>
              <a:rPr lang="es-ES" dirty="0"/>
              <a:t>;</a:t>
            </a:r>
          </a:p>
        </p:txBody>
      </p:sp>
      <p:sp>
        <p:nvSpPr>
          <p:cNvPr id="4" name="Marcador de número de diapositiva 3">
            <a:extLst>
              <a:ext uri="{FF2B5EF4-FFF2-40B4-BE49-F238E27FC236}">
                <a16:creationId xmlns:a16="http://schemas.microsoft.com/office/drawing/2014/main" id="{37B94173-7293-4C6A-56CA-55D47E47D61B}"/>
              </a:ext>
            </a:extLst>
          </p:cNvPr>
          <p:cNvSpPr>
            <a:spLocks noGrp="1"/>
          </p:cNvSpPr>
          <p:nvPr>
            <p:ph type="sldNum" sz="quarter" idx="12"/>
          </p:nvPr>
        </p:nvSpPr>
        <p:spPr/>
        <p:txBody>
          <a:bodyPr/>
          <a:lstStyle/>
          <a:p>
            <a:fld id="{DDCB832E-8B33-4858-8406-8FA979AD4A47}" type="slidenum">
              <a:rPr lang="es-ES" smtClean="0"/>
              <a:t>64</a:t>
            </a:fld>
            <a:endParaRPr lang="es-ES"/>
          </a:p>
        </p:txBody>
      </p:sp>
    </p:spTree>
    <p:extLst>
      <p:ext uri="{BB962C8B-B14F-4D97-AF65-F5344CB8AC3E}">
        <p14:creationId xmlns:p14="http://schemas.microsoft.com/office/powerpoint/2010/main" val="15141800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4C27D2-3041-B9D8-91D5-F5A9A3BD7062}"/>
              </a:ext>
            </a:extLst>
          </p:cNvPr>
          <p:cNvSpPr>
            <a:spLocks noGrp="1"/>
          </p:cNvSpPr>
          <p:nvPr>
            <p:ph type="title"/>
          </p:nvPr>
        </p:nvSpPr>
        <p:spPr/>
        <p:txBody>
          <a:bodyPr/>
          <a:lstStyle/>
          <a:p>
            <a:r>
              <a:rPr lang="es-ES" dirty="0"/>
              <a:t>Enlaces</a:t>
            </a:r>
          </a:p>
        </p:txBody>
      </p:sp>
      <p:sp>
        <p:nvSpPr>
          <p:cNvPr id="3" name="Marcador de contenido 2">
            <a:extLst>
              <a:ext uri="{FF2B5EF4-FFF2-40B4-BE49-F238E27FC236}">
                <a16:creationId xmlns:a16="http://schemas.microsoft.com/office/drawing/2014/main" id="{050F1D7D-7C39-2718-C1DC-9C13F4FB26BB}"/>
              </a:ext>
            </a:extLst>
          </p:cNvPr>
          <p:cNvSpPr>
            <a:spLocks noGrp="1"/>
          </p:cNvSpPr>
          <p:nvPr>
            <p:ph idx="1"/>
          </p:nvPr>
        </p:nvSpPr>
        <p:spPr/>
        <p:txBody>
          <a:bodyPr/>
          <a:lstStyle/>
          <a:p>
            <a:r>
              <a:rPr lang="es-ES" dirty="0">
                <a:hlinkClick r:id="rId2"/>
              </a:rPr>
              <a:t>https://www.postgresql.org/docs/current/plpgsql.html</a:t>
            </a:r>
            <a:endParaRPr lang="es-ES" dirty="0"/>
          </a:p>
          <a:p>
            <a:endParaRPr lang="es-ES" dirty="0"/>
          </a:p>
        </p:txBody>
      </p:sp>
      <p:sp>
        <p:nvSpPr>
          <p:cNvPr id="4" name="Marcador de número de diapositiva 3">
            <a:extLst>
              <a:ext uri="{FF2B5EF4-FFF2-40B4-BE49-F238E27FC236}">
                <a16:creationId xmlns:a16="http://schemas.microsoft.com/office/drawing/2014/main" id="{D75ACBA8-C32D-6149-1FCA-2EF35922C8E0}"/>
              </a:ext>
            </a:extLst>
          </p:cNvPr>
          <p:cNvSpPr>
            <a:spLocks noGrp="1"/>
          </p:cNvSpPr>
          <p:nvPr>
            <p:ph type="sldNum" sz="quarter" idx="12"/>
          </p:nvPr>
        </p:nvSpPr>
        <p:spPr/>
        <p:txBody>
          <a:bodyPr/>
          <a:lstStyle/>
          <a:p>
            <a:fld id="{DDCB832E-8B33-4858-8406-8FA979AD4A47}" type="slidenum">
              <a:rPr lang="es-ES" smtClean="0"/>
              <a:t>65</a:t>
            </a:fld>
            <a:endParaRPr lang="es-ES"/>
          </a:p>
        </p:txBody>
      </p:sp>
    </p:spTree>
    <p:extLst>
      <p:ext uri="{BB962C8B-B14F-4D97-AF65-F5344CB8AC3E}">
        <p14:creationId xmlns:p14="http://schemas.microsoft.com/office/powerpoint/2010/main" val="80701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BDB075-BE76-77EE-1AFE-0CE14FE6E743}"/>
              </a:ext>
            </a:extLst>
          </p:cNvPr>
          <p:cNvSpPr>
            <a:spLocks noGrp="1"/>
          </p:cNvSpPr>
          <p:nvPr>
            <p:ph type="title"/>
          </p:nvPr>
        </p:nvSpPr>
        <p:spPr>
          <a:xfrm>
            <a:off x="838200" y="365126"/>
            <a:ext cx="10515600" cy="925056"/>
          </a:xfrm>
        </p:spPr>
        <p:txBody>
          <a:bodyPr/>
          <a:lstStyle/>
          <a:p>
            <a:r>
              <a:rPr lang="es-ES" dirty="0"/>
              <a:t>Estructura</a:t>
            </a:r>
          </a:p>
        </p:txBody>
      </p:sp>
      <p:sp>
        <p:nvSpPr>
          <p:cNvPr id="3" name="Marcador de contenido 2">
            <a:extLst>
              <a:ext uri="{FF2B5EF4-FFF2-40B4-BE49-F238E27FC236}">
                <a16:creationId xmlns:a16="http://schemas.microsoft.com/office/drawing/2014/main" id="{2BF2E480-27A2-95F9-44FB-C779E29599EA}"/>
              </a:ext>
            </a:extLst>
          </p:cNvPr>
          <p:cNvSpPr>
            <a:spLocks noGrp="1"/>
          </p:cNvSpPr>
          <p:nvPr>
            <p:ph idx="1"/>
          </p:nvPr>
        </p:nvSpPr>
        <p:spPr>
          <a:xfrm>
            <a:off x="838200" y="1453019"/>
            <a:ext cx="10515600" cy="4723944"/>
          </a:xfrm>
        </p:spPr>
        <p:txBody>
          <a:bodyPr>
            <a:normAutofit/>
          </a:bodyPr>
          <a:lstStyle/>
          <a:p>
            <a:r>
              <a:rPr lang="es-ES" dirty="0"/>
              <a:t>La estructura general de un bloque de PL/</a:t>
            </a:r>
            <a:r>
              <a:rPr lang="es-ES" dirty="0" err="1"/>
              <a:t>pgSQL</a:t>
            </a:r>
            <a:r>
              <a:rPr lang="es-ES" dirty="0"/>
              <a:t>:</a:t>
            </a:r>
          </a:p>
          <a:p>
            <a:endParaRPr lang="en-US" b="0" i="0" dirty="0">
              <a:solidFill>
                <a:srgbClr val="3C3836"/>
              </a:solidFill>
              <a:effectLst/>
              <a:latin typeface="Roboto Mono" panose="020F0502020204030204" pitchFamily="49" charset="0"/>
            </a:endParaRPr>
          </a:p>
          <a:p>
            <a:pPr marL="0" indent="0">
              <a:buNone/>
            </a:pPr>
            <a:r>
              <a:rPr lang="en-US" b="0" i="0" dirty="0">
                <a:solidFill>
                  <a:srgbClr val="3C3836"/>
                </a:solidFill>
                <a:effectLst/>
                <a:latin typeface="Roboto Mono" panose="020F0502020204030204" pitchFamily="49" charset="0"/>
              </a:rPr>
              <a:t>[ </a:t>
            </a:r>
            <a:r>
              <a:rPr lang="en-US" b="0" i="0" dirty="0">
                <a:effectLst/>
                <a:latin typeface="Roboto Mono" panose="020F0502020204030204" pitchFamily="49" charset="0"/>
              </a:rPr>
              <a:t>&lt;&lt;label&gt;&gt;</a:t>
            </a:r>
            <a:r>
              <a:rPr lang="en-US" b="0" i="0" dirty="0">
                <a:solidFill>
                  <a:srgbClr val="3C3836"/>
                </a:solidFill>
                <a:effectLst/>
                <a:latin typeface="Roboto Mono" panose="020F0502020204030204" pitchFamily="49" charset="0"/>
              </a:rPr>
              <a:t> ] </a:t>
            </a:r>
          </a:p>
          <a:p>
            <a:pPr marL="0" indent="0">
              <a:buNone/>
            </a:pPr>
            <a:r>
              <a:rPr lang="en-US" b="0" i="0" dirty="0">
                <a:solidFill>
                  <a:srgbClr val="3C3836"/>
                </a:solidFill>
                <a:effectLst/>
                <a:latin typeface="Roboto Mono" panose="020F0502020204030204" pitchFamily="49" charset="0"/>
              </a:rPr>
              <a:t>[ </a:t>
            </a:r>
            <a:r>
              <a:rPr lang="en-US" b="0" i="0" dirty="0">
                <a:effectLst/>
                <a:latin typeface="Roboto Mono" panose="020F0502020204030204" pitchFamily="49" charset="0"/>
              </a:rPr>
              <a:t>declare</a:t>
            </a:r>
            <a:r>
              <a:rPr lang="en-US" b="0" i="0" dirty="0">
                <a:solidFill>
                  <a:srgbClr val="3C3836"/>
                </a:solidFill>
                <a:effectLst/>
                <a:latin typeface="Roboto Mono" panose="020F0502020204030204" pitchFamily="49" charset="0"/>
              </a:rPr>
              <a:t> declarations ] </a:t>
            </a:r>
          </a:p>
          <a:p>
            <a:pPr marL="0" indent="0">
              <a:buNone/>
            </a:pPr>
            <a:r>
              <a:rPr lang="en-US" b="0" i="0" dirty="0">
                <a:effectLst/>
                <a:latin typeface="Roboto Mono" panose="020F0502020204030204" pitchFamily="49" charset="0"/>
              </a:rPr>
              <a:t>begin</a:t>
            </a:r>
            <a:r>
              <a:rPr lang="en-US" b="0" i="0" dirty="0">
                <a:solidFill>
                  <a:srgbClr val="3C3836"/>
                </a:solidFill>
                <a:effectLst/>
                <a:latin typeface="Roboto Mono" panose="020F0502020204030204" pitchFamily="49" charset="0"/>
              </a:rPr>
              <a:t> </a:t>
            </a:r>
          </a:p>
          <a:p>
            <a:pPr marL="0" indent="0">
              <a:buNone/>
            </a:pPr>
            <a:r>
              <a:rPr lang="en-US" b="0" i="0" dirty="0">
                <a:solidFill>
                  <a:srgbClr val="3C3836"/>
                </a:solidFill>
                <a:effectLst/>
                <a:latin typeface="Roboto Mono" panose="020F0502020204030204" pitchFamily="49" charset="0"/>
              </a:rPr>
              <a:t>statements; ... </a:t>
            </a:r>
          </a:p>
          <a:p>
            <a:pPr marL="0" indent="0">
              <a:buNone/>
            </a:pPr>
            <a:r>
              <a:rPr lang="en-US" b="0" i="0" dirty="0">
                <a:effectLst/>
                <a:latin typeface="Roboto Mono" panose="020F0502020204030204" pitchFamily="49" charset="0"/>
              </a:rPr>
              <a:t>end</a:t>
            </a:r>
            <a:r>
              <a:rPr lang="en-US" b="0" i="0" dirty="0">
                <a:solidFill>
                  <a:srgbClr val="3C3836"/>
                </a:solidFill>
                <a:effectLst/>
                <a:latin typeface="Roboto Mono" panose="020F0502020204030204" pitchFamily="49" charset="0"/>
              </a:rPr>
              <a:t> [ label ];</a:t>
            </a:r>
          </a:p>
          <a:p>
            <a:endParaRPr lang="en-US" dirty="0">
              <a:solidFill>
                <a:srgbClr val="3C3836"/>
              </a:solidFill>
              <a:latin typeface="Roboto Mono" panose="020F0502020204030204" pitchFamily="49" charset="0"/>
            </a:endParaRPr>
          </a:p>
          <a:p>
            <a:r>
              <a:rPr lang="en-US" dirty="0"/>
              <a:t>Las variables </a:t>
            </a:r>
            <a:r>
              <a:rPr lang="en-US" dirty="0" err="1"/>
              <a:t>irán</a:t>
            </a:r>
            <a:r>
              <a:rPr lang="en-US" dirty="0"/>
              <a:t> </a:t>
            </a:r>
            <a:r>
              <a:rPr lang="en-US" dirty="0" err="1"/>
              <a:t>definidas</a:t>
            </a:r>
            <a:r>
              <a:rPr lang="en-US" dirty="0"/>
              <a:t> </a:t>
            </a:r>
            <a:r>
              <a:rPr lang="en-US" dirty="0" err="1"/>
              <a:t>dentro</a:t>
            </a:r>
            <a:r>
              <a:rPr lang="en-US" dirty="0"/>
              <a:t> del </a:t>
            </a:r>
            <a:r>
              <a:rPr lang="en-US" dirty="0" err="1"/>
              <a:t>apartado</a:t>
            </a:r>
            <a:r>
              <a:rPr lang="en-US" dirty="0"/>
              <a:t> declare</a:t>
            </a:r>
            <a:r>
              <a:rPr lang="en-US" dirty="0">
                <a:solidFill>
                  <a:srgbClr val="3C3836"/>
                </a:solidFill>
                <a:latin typeface="Roboto Mono" panose="020F0502020204030204" pitchFamily="49" charset="0"/>
              </a:rPr>
              <a:t>.</a:t>
            </a:r>
            <a:endParaRPr lang="es-ES" dirty="0"/>
          </a:p>
        </p:txBody>
      </p:sp>
      <p:sp>
        <p:nvSpPr>
          <p:cNvPr id="4" name="Marcador de número de diapositiva 3">
            <a:extLst>
              <a:ext uri="{FF2B5EF4-FFF2-40B4-BE49-F238E27FC236}">
                <a16:creationId xmlns:a16="http://schemas.microsoft.com/office/drawing/2014/main" id="{7449B36D-CF77-6EAC-1D6D-56A40852D9D1}"/>
              </a:ext>
            </a:extLst>
          </p:cNvPr>
          <p:cNvSpPr>
            <a:spLocks noGrp="1"/>
          </p:cNvSpPr>
          <p:nvPr>
            <p:ph type="sldNum" sz="quarter" idx="12"/>
          </p:nvPr>
        </p:nvSpPr>
        <p:spPr/>
        <p:txBody>
          <a:bodyPr/>
          <a:lstStyle/>
          <a:p>
            <a:fld id="{DDCB832E-8B33-4858-8406-8FA979AD4A47}" type="slidenum">
              <a:rPr lang="es-ES" smtClean="0"/>
              <a:t>7</a:t>
            </a:fld>
            <a:endParaRPr lang="es-ES"/>
          </a:p>
        </p:txBody>
      </p:sp>
    </p:spTree>
    <p:extLst>
      <p:ext uri="{BB962C8B-B14F-4D97-AF65-F5344CB8AC3E}">
        <p14:creationId xmlns:p14="http://schemas.microsoft.com/office/powerpoint/2010/main" val="362932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B83095-7F42-A3EE-03AA-AA748DE4BDB3}"/>
              </a:ext>
            </a:extLst>
          </p:cNvPr>
          <p:cNvSpPr>
            <a:spLocks noGrp="1"/>
          </p:cNvSpPr>
          <p:nvPr>
            <p:ph type="title"/>
          </p:nvPr>
        </p:nvSpPr>
        <p:spPr/>
        <p:txBody>
          <a:bodyPr/>
          <a:lstStyle/>
          <a:p>
            <a:r>
              <a:rPr lang="es-ES" dirty="0"/>
              <a:t>Estructura</a:t>
            </a:r>
          </a:p>
        </p:txBody>
      </p:sp>
      <p:sp>
        <p:nvSpPr>
          <p:cNvPr id="3" name="Marcador de contenido 2">
            <a:extLst>
              <a:ext uri="{FF2B5EF4-FFF2-40B4-BE49-F238E27FC236}">
                <a16:creationId xmlns:a16="http://schemas.microsoft.com/office/drawing/2014/main" id="{F96AE9CF-7769-8306-AB64-EF47906CE3AD}"/>
              </a:ext>
            </a:extLst>
          </p:cNvPr>
          <p:cNvSpPr>
            <a:spLocks noGrp="1"/>
          </p:cNvSpPr>
          <p:nvPr>
            <p:ph idx="1"/>
          </p:nvPr>
        </p:nvSpPr>
        <p:spPr>
          <a:xfrm>
            <a:off x="838200" y="1825625"/>
            <a:ext cx="10515600" cy="4667250"/>
          </a:xfrm>
        </p:spPr>
        <p:txBody>
          <a:bodyPr>
            <a:normAutofit fontScale="92500" lnSpcReduction="10000"/>
          </a:bodyPr>
          <a:lstStyle/>
          <a:p>
            <a:r>
              <a:rPr lang="es-ES" dirty="0"/>
              <a:t>Los bloques anónimos se ejecutan desde la herramienta </a:t>
            </a:r>
            <a:r>
              <a:rPr lang="es-ES" dirty="0" err="1"/>
              <a:t>query</a:t>
            </a:r>
            <a:r>
              <a:rPr lang="es-ES" dirty="0"/>
              <a:t> </a:t>
            </a:r>
            <a:r>
              <a:rPr lang="es-ES" dirty="0" err="1"/>
              <a:t>tool</a:t>
            </a:r>
            <a:r>
              <a:rPr lang="es-ES" dirty="0"/>
              <a:t> integrada dentro de </a:t>
            </a:r>
            <a:r>
              <a:rPr lang="es-ES" dirty="0" err="1"/>
              <a:t>pgAdmin</a:t>
            </a:r>
            <a:r>
              <a:rPr lang="es-ES" dirty="0"/>
              <a:t>.</a:t>
            </a:r>
          </a:p>
          <a:p>
            <a:endParaRPr lang="es-ES" dirty="0"/>
          </a:p>
          <a:p>
            <a:r>
              <a:rPr lang="es-ES" dirty="0"/>
              <a:t>A estos bloques también se les puede asignar un nombre y se almacenan dentro del servidor.</a:t>
            </a:r>
          </a:p>
          <a:p>
            <a:endParaRPr lang="es-ES" dirty="0"/>
          </a:p>
          <a:p>
            <a:r>
              <a:rPr lang="es-ES" dirty="0"/>
              <a:t>En este caso tenemos dos tipos:</a:t>
            </a:r>
          </a:p>
          <a:p>
            <a:pPr lvl="1"/>
            <a:r>
              <a:rPr lang="es-ES" dirty="0"/>
              <a:t>Funciones almacenadas: realizan un cálculo y lo devuelven. Se pueden ejecutar dentro de una sentencia SQL o se llamarán desde otro bloque </a:t>
            </a:r>
            <a:r>
              <a:rPr lang="es-ES" dirty="0" err="1"/>
              <a:t>pl</a:t>
            </a:r>
            <a:r>
              <a:rPr lang="es-ES" dirty="0"/>
              <a:t>/</a:t>
            </a:r>
            <a:r>
              <a:rPr lang="es-ES" dirty="0" err="1"/>
              <a:t>pgsql</a:t>
            </a:r>
            <a:r>
              <a:rPr lang="es-ES" dirty="0"/>
              <a:t>.</a:t>
            </a:r>
          </a:p>
          <a:p>
            <a:pPr lvl="1"/>
            <a:r>
              <a:rPr lang="es-ES" dirty="0"/>
              <a:t>Procedimientos almacenados:  ejecutar una serie de tareas y se llamarán desde otro bloque, pero nunca desde una sentencia SQL.</a:t>
            </a:r>
          </a:p>
          <a:p>
            <a:pPr lvl="1"/>
            <a:r>
              <a:rPr lang="es-ES" dirty="0"/>
              <a:t>Ambos podrán recibir parámetros.</a:t>
            </a:r>
          </a:p>
        </p:txBody>
      </p:sp>
      <p:sp>
        <p:nvSpPr>
          <p:cNvPr id="4" name="Marcador de número de diapositiva 3">
            <a:extLst>
              <a:ext uri="{FF2B5EF4-FFF2-40B4-BE49-F238E27FC236}">
                <a16:creationId xmlns:a16="http://schemas.microsoft.com/office/drawing/2014/main" id="{AB541DF7-087E-703C-6C05-5F11EA389C2D}"/>
              </a:ext>
            </a:extLst>
          </p:cNvPr>
          <p:cNvSpPr>
            <a:spLocks noGrp="1"/>
          </p:cNvSpPr>
          <p:nvPr>
            <p:ph type="sldNum" sz="quarter" idx="12"/>
          </p:nvPr>
        </p:nvSpPr>
        <p:spPr/>
        <p:txBody>
          <a:bodyPr/>
          <a:lstStyle/>
          <a:p>
            <a:fld id="{DDCB832E-8B33-4858-8406-8FA979AD4A47}" type="slidenum">
              <a:rPr lang="es-ES" smtClean="0"/>
              <a:t>8</a:t>
            </a:fld>
            <a:endParaRPr lang="es-ES"/>
          </a:p>
        </p:txBody>
      </p:sp>
    </p:spTree>
    <p:extLst>
      <p:ext uri="{BB962C8B-B14F-4D97-AF65-F5344CB8AC3E}">
        <p14:creationId xmlns:p14="http://schemas.microsoft.com/office/powerpoint/2010/main" val="124769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EAAC6-8EB1-90CE-AE3F-396C16516852}"/>
              </a:ext>
            </a:extLst>
          </p:cNvPr>
          <p:cNvSpPr>
            <a:spLocks noGrp="1"/>
          </p:cNvSpPr>
          <p:nvPr>
            <p:ph type="title"/>
          </p:nvPr>
        </p:nvSpPr>
        <p:spPr>
          <a:xfrm>
            <a:off x="838200" y="365125"/>
            <a:ext cx="10515600" cy="649483"/>
          </a:xfrm>
        </p:spPr>
        <p:txBody>
          <a:bodyPr>
            <a:normAutofit fontScale="90000"/>
          </a:bodyPr>
          <a:lstStyle/>
          <a:p>
            <a:r>
              <a:rPr lang="es-ES" dirty="0"/>
              <a:t>Estructuras</a:t>
            </a:r>
          </a:p>
        </p:txBody>
      </p:sp>
      <p:sp>
        <p:nvSpPr>
          <p:cNvPr id="3" name="Marcador de contenido 2">
            <a:extLst>
              <a:ext uri="{FF2B5EF4-FFF2-40B4-BE49-F238E27FC236}">
                <a16:creationId xmlns:a16="http://schemas.microsoft.com/office/drawing/2014/main" id="{C4CAD2B4-FEBF-F3C1-5EE5-294DC6D463CD}"/>
              </a:ext>
            </a:extLst>
          </p:cNvPr>
          <p:cNvSpPr>
            <a:spLocks noGrp="1"/>
          </p:cNvSpPr>
          <p:nvPr>
            <p:ph idx="1"/>
          </p:nvPr>
        </p:nvSpPr>
        <p:spPr>
          <a:xfrm>
            <a:off x="838200" y="1240076"/>
            <a:ext cx="10515600" cy="5348613"/>
          </a:xfrm>
        </p:spPr>
        <p:txBody>
          <a:bodyPr>
            <a:normAutofit fontScale="85000" lnSpcReduction="20000"/>
          </a:bodyPr>
          <a:lstStyle/>
          <a:p>
            <a:r>
              <a:rPr lang="es-ES" dirty="0"/>
              <a:t>Los bloques de </a:t>
            </a:r>
            <a:r>
              <a:rPr lang="es-ES" dirty="0" err="1"/>
              <a:t>pl</a:t>
            </a:r>
            <a:r>
              <a:rPr lang="es-ES" dirty="0"/>
              <a:t>/</a:t>
            </a:r>
            <a:r>
              <a:rPr lang="es-ES" dirty="0" err="1"/>
              <a:t>pgsql</a:t>
            </a:r>
            <a:r>
              <a:rPr lang="es-ES" dirty="0"/>
              <a:t> se pueden anidar, dentro del </a:t>
            </a:r>
            <a:r>
              <a:rPr lang="es-ES" dirty="0" err="1"/>
              <a:t>begin</a:t>
            </a:r>
            <a:r>
              <a:rPr lang="es-ES" dirty="0"/>
              <a:t> – </a:t>
            </a:r>
            <a:r>
              <a:rPr lang="es-ES" dirty="0" err="1"/>
              <a:t>end</a:t>
            </a:r>
            <a:r>
              <a:rPr lang="es-ES" dirty="0"/>
              <a:t> del bloque externo se vuelve a definir otro bloque.</a:t>
            </a:r>
          </a:p>
          <a:p>
            <a:endParaRPr lang="es-ES" dirty="0"/>
          </a:p>
          <a:p>
            <a:pPr marL="0" indent="0">
              <a:buNone/>
            </a:pPr>
            <a:r>
              <a:rPr lang="es-ES" dirty="0"/>
              <a:t>do $$</a:t>
            </a:r>
          </a:p>
          <a:p>
            <a:pPr marL="0" indent="0">
              <a:buNone/>
            </a:pPr>
            <a:r>
              <a:rPr lang="es-ES" dirty="0"/>
              <a:t>&lt;&lt;</a:t>
            </a:r>
            <a:r>
              <a:rPr lang="es-ES" dirty="0" err="1"/>
              <a:t>bloque_externo</a:t>
            </a:r>
            <a:r>
              <a:rPr lang="es-ES" dirty="0"/>
              <a:t>&gt;&gt;</a:t>
            </a:r>
          </a:p>
          <a:p>
            <a:pPr marL="0" indent="0">
              <a:buNone/>
            </a:pPr>
            <a:r>
              <a:rPr lang="es-ES" dirty="0" err="1"/>
              <a:t>begin</a:t>
            </a:r>
            <a:endParaRPr lang="es-ES" dirty="0"/>
          </a:p>
          <a:p>
            <a:pPr marL="0" indent="0">
              <a:buNone/>
            </a:pPr>
            <a:r>
              <a:rPr lang="es-ES" dirty="0"/>
              <a:t>	</a:t>
            </a:r>
            <a:r>
              <a:rPr lang="es-ES" dirty="0" err="1"/>
              <a:t>raise</a:t>
            </a:r>
            <a:r>
              <a:rPr lang="es-ES" dirty="0"/>
              <a:t> </a:t>
            </a:r>
            <a:r>
              <a:rPr lang="es-ES" dirty="0" err="1"/>
              <a:t>notice</a:t>
            </a:r>
            <a:r>
              <a:rPr lang="es-ES" dirty="0"/>
              <a:t> 'dentro del bloque externo';</a:t>
            </a:r>
          </a:p>
          <a:p>
            <a:pPr marL="0" indent="0">
              <a:buNone/>
            </a:pPr>
            <a:r>
              <a:rPr lang="es-ES" dirty="0"/>
              <a:t>	</a:t>
            </a:r>
          </a:p>
          <a:p>
            <a:pPr marL="0" indent="0">
              <a:buNone/>
            </a:pPr>
            <a:r>
              <a:rPr lang="es-ES" dirty="0"/>
              <a:t>	&lt;&lt;</a:t>
            </a:r>
            <a:r>
              <a:rPr lang="es-ES" dirty="0" err="1"/>
              <a:t>bloque_interno</a:t>
            </a:r>
            <a:r>
              <a:rPr lang="es-ES" dirty="0"/>
              <a:t>&gt;&gt;</a:t>
            </a:r>
          </a:p>
          <a:p>
            <a:pPr marL="0" indent="0">
              <a:buNone/>
            </a:pPr>
            <a:r>
              <a:rPr lang="es-ES" dirty="0"/>
              <a:t>	</a:t>
            </a:r>
            <a:r>
              <a:rPr lang="es-ES" dirty="0" err="1"/>
              <a:t>begin</a:t>
            </a:r>
            <a:endParaRPr lang="es-ES" dirty="0"/>
          </a:p>
          <a:p>
            <a:pPr marL="0" indent="0">
              <a:buNone/>
            </a:pPr>
            <a:r>
              <a:rPr lang="es-ES" dirty="0"/>
              <a:t>		</a:t>
            </a:r>
            <a:r>
              <a:rPr lang="es-ES" dirty="0" err="1"/>
              <a:t>raise</a:t>
            </a:r>
            <a:r>
              <a:rPr lang="es-ES" dirty="0"/>
              <a:t> </a:t>
            </a:r>
            <a:r>
              <a:rPr lang="es-ES" dirty="0" err="1"/>
              <a:t>notice</a:t>
            </a:r>
            <a:r>
              <a:rPr lang="es-ES" dirty="0"/>
              <a:t> 'dentro del bloque interno';</a:t>
            </a:r>
          </a:p>
          <a:p>
            <a:pPr marL="0" indent="0">
              <a:buNone/>
            </a:pPr>
            <a:r>
              <a:rPr lang="es-ES" dirty="0"/>
              <a:t>	</a:t>
            </a:r>
            <a:r>
              <a:rPr lang="es-ES" dirty="0" err="1"/>
              <a:t>end</a:t>
            </a:r>
            <a:r>
              <a:rPr lang="es-ES" dirty="0"/>
              <a:t> </a:t>
            </a:r>
            <a:r>
              <a:rPr lang="es-ES" dirty="0" err="1"/>
              <a:t>bloque_interno</a:t>
            </a:r>
            <a:r>
              <a:rPr lang="es-ES" dirty="0"/>
              <a:t>;</a:t>
            </a:r>
          </a:p>
          <a:p>
            <a:pPr marL="0" indent="0">
              <a:buNone/>
            </a:pPr>
            <a:endParaRPr lang="es-ES" dirty="0"/>
          </a:p>
          <a:p>
            <a:pPr marL="0" indent="0">
              <a:buNone/>
            </a:pPr>
            <a:r>
              <a:rPr lang="es-ES" dirty="0" err="1"/>
              <a:t>end</a:t>
            </a:r>
            <a:r>
              <a:rPr lang="es-ES" dirty="0"/>
              <a:t> </a:t>
            </a:r>
            <a:r>
              <a:rPr lang="es-ES" dirty="0" err="1"/>
              <a:t>bloque_externo</a:t>
            </a:r>
            <a:r>
              <a:rPr lang="es-ES" dirty="0"/>
              <a:t> $$;</a:t>
            </a:r>
          </a:p>
          <a:p>
            <a:endParaRPr lang="es-ES" dirty="0"/>
          </a:p>
        </p:txBody>
      </p:sp>
      <p:sp>
        <p:nvSpPr>
          <p:cNvPr id="4" name="Marcador de número de diapositiva 3">
            <a:extLst>
              <a:ext uri="{FF2B5EF4-FFF2-40B4-BE49-F238E27FC236}">
                <a16:creationId xmlns:a16="http://schemas.microsoft.com/office/drawing/2014/main" id="{95CD3F09-632C-D589-AB82-BA7DAF5B0CB8}"/>
              </a:ext>
            </a:extLst>
          </p:cNvPr>
          <p:cNvSpPr>
            <a:spLocks noGrp="1"/>
          </p:cNvSpPr>
          <p:nvPr>
            <p:ph type="sldNum" sz="quarter" idx="12"/>
          </p:nvPr>
        </p:nvSpPr>
        <p:spPr/>
        <p:txBody>
          <a:bodyPr/>
          <a:lstStyle/>
          <a:p>
            <a:fld id="{DDCB832E-8B33-4858-8406-8FA979AD4A47}" type="slidenum">
              <a:rPr lang="es-ES" smtClean="0"/>
              <a:t>9</a:t>
            </a:fld>
            <a:endParaRPr lang="es-ES"/>
          </a:p>
        </p:txBody>
      </p:sp>
    </p:spTree>
    <p:extLst>
      <p:ext uri="{BB962C8B-B14F-4D97-AF65-F5344CB8AC3E}">
        <p14:creationId xmlns:p14="http://schemas.microsoft.com/office/powerpoint/2010/main" val="20111780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3508</Words>
  <Application>Microsoft Office PowerPoint</Application>
  <PresentationFormat>Panorámica</PresentationFormat>
  <Paragraphs>652</Paragraphs>
  <Slides>65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65</vt:i4>
      </vt:variant>
    </vt:vector>
  </HeadingPairs>
  <TitlesOfParts>
    <vt:vector size="70" baseType="lpstr">
      <vt:lpstr>Arial</vt:lpstr>
      <vt:lpstr>Calibri</vt:lpstr>
      <vt:lpstr>Calibri Light</vt:lpstr>
      <vt:lpstr>Roboto Mono</vt:lpstr>
      <vt:lpstr>Tema de Office</vt:lpstr>
      <vt:lpstr>Programación en PL/PGSQL</vt:lpstr>
      <vt:lpstr>Contenidos</vt:lpstr>
      <vt:lpstr>Query tool</vt:lpstr>
      <vt:lpstr>Comentarios</vt:lpstr>
      <vt:lpstr>Estructura</vt:lpstr>
      <vt:lpstr>Ejemplo</vt:lpstr>
      <vt:lpstr>Estructura</vt:lpstr>
      <vt:lpstr>Estructura</vt:lpstr>
      <vt:lpstr>Estructuras</vt:lpstr>
      <vt:lpstr>Estructura</vt:lpstr>
      <vt:lpstr>Sentencias</vt:lpstr>
      <vt:lpstr>Variables</vt:lpstr>
      <vt:lpstr>Variables</vt:lpstr>
      <vt:lpstr>Variables</vt:lpstr>
      <vt:lpstr>Variables</vt:lpstr>
      <vt:lpstr>Variables</vt:lpstr>
      <vt:lpstr>Variables</vt:lpstr>
      <vt:lpstr>Variables</vt:lpstr>
      <vt:lpstr>Variables</vt:lpstr>
      <vt:lpstr>Variables</vt:lpstr>
      <vt:lpstr>Variables</vt:lpstr>
      <vt:lpstr>Variables</vt:lpstr>
      <vt:lpstr>Control de Flujo</vt:lpstr>
      <vt:lpstr>Sentencia IF</vt:lpstr>
      <vt:lpstr>Sentencia IF</vt:lpstr>
      <vt:lpstr>Ejemplo</vt:lpstr>
      <vt:lpstr>Sentencia Case</vt:lpstr>
      <vt:lpstr>Sentencia Case</vt:lpstr>
      <vt:lpstr>Ejemplos</vt:lpstr>
      <vt:lpstr>Sentencia Case</vt:lpstr>
      <vt:lpstr>Bucle Loop</vt:lpstr>
      <vt:lpstr>Bucle Loop</vt:lpstr>
      <vt:lpstr>Bucle Loop</vt:lpstr>
      <vt:lpstr>Bucles con etiquetas</vt:lpstr>
      <vt:lpstr>Bucles con etiquetas</vt:lpstr>
      <vt:lpstr>Sentencia Continue</vt:lpstr>
      <vt:lpstr>Bucle For</vt:lpstr>
      <vt:lpstr>Bucle For</vt:lpstr>
      <vt:lpstr>Bucle For</vt:lpstr>
      <vt:lpstr>Bucle for a través de una query</vt:lpstr>
      <vt:lpstr>Bucle For</vt:lpstr>
      <vt:lpstr>Bucle for</vt:lpstr>
      <vt:lpstr>Execute sql</vt:lpstr>
      <vt:lpstr>Execute sql</vt:lpstr>
      <vt:lpstr>Bucle While</vt:lpstr>
      <vt:lpstr>Ejemplo</vt:lpstr>
      <vt:lpstr>Bucles</vt:lpstr>
      <vt:lpstr>Bucle foreach a través de un array</vt:lpstr>
      <vt:lpstr>Ejemplo</vt:lpstr>
      <vt:lpstr>Retornar valores</vt:lpstr>
      <vt:lpstr>Cursores</vt:lpstr>
      <vt:lpstr>Excepciones</vt:lpstr>
      <vt:lpstr>Estructura completa</vt:lpstr>
      <vt:lpstr>Orden de ejecución</vt:lpstr>
      <vt:lpstr>Excepciones</vt:lpstr>
      <vt:lpstr>Excepciones</vt:lpstr>
      <vt:lpstr>Excepciones</vt:lpstr>
      <vt:lpstr>Excepciones</vt:lpstr>
      <vt:lpstr>Ejemplo</vt:lpstr>
      <vt:lpstr>Capturar el error</vt:lpstr>
      <vt:lpstr>Mensajes </vt:lpstr>
      <vt:lpstr>Mensajes</vt:lpstr>
      <vt:lpstr>Mensajes</vt:lpstr>
      <vt:lpstr>Mensajes</vt:lpstr>
      <vt:lpstr>Enlaces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PL/PGSQL</dc:title>
  <dc:creator>Antonio Espín Herranz</dc:creator>
  <cp:lastModifiedBy>Antonio Espín Herranz</cp:lastModifiedBy>
  <cp:revision>79</cp:revision>
  <dcterms:created xsi:type="dcterms:W3CDTF">2023-10-10T10:27:11Z</dcterms:created>
  <dcterms:modified xsi:type="dcterms:W3CDTF">2023-11-04T16:12:27Z</dcterms:modified>
</cp:coreProperties>
</file>