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86" r:id="rId7"/>
    <p:sldId id="263" r:id="rId8"/>
    <p:sldId id="276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3" r:id="rId30"/>
    <p:sldId id="259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543EA4-D1CB-475F-AE66-AC63BFEDB89B}" type="datetimeFigureOut">
              <a:rPr lang="es-ES" smtClean="0"/>
              <a:t>28/10/2023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74850-3051-4ABB-AF57-63674ACFA4E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26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FFC0C-E5BA-741E-80E8-8CB5D07C2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2654B-757C-0DFD-3131-337AB37BF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B8249C-D87B-AD48-30BB-7900F206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2721-B3B1-4714-9D92-EBE5C5843175}" type="datetime1">
              <a:rPr lang="es-ES" smtClean="0"/>
              <a:t>28/10/2023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8B0077-8B29-5666-9021-14CC2434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FCFFC-2048-0219-E18D-CFECD2AF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64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4566D-3318-B57C-D9DF-B94D8596A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EC7F88-E54A-21DA-4F26-7853D832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8C369-E90B-F0E6-1A00-4BD949A2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54A00-BB69-4429-B865-89C4D5D1B39B}" type="datetime1">
              <a:rPr lang="es-ES" smtClean="0"/>
              <a:t>28/10/2023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0D14B-084B-C2CE-ACF7-BFDE8762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AEAE3D-AEE8-2C27-6B0D-D16A6C84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79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A85DDE-2F36-7235-5A87-9037B17D3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492210-C037-F7EC-8D61-AE4645DAA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FCA0D0-F203-475B-6A2B-17C8C103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CFCA-A200-471B-9E0C-E1D61FE2114B}" type="datetime1">
              <a:rPr lang="es-ES" smtClean="0"/>
              <a:t>28/10/2023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A1B8B5-FEF0-D3BB-6DAF-87710647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ABA73-3198-8D78-0BC1-59338CFD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45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43EC9-4633-28F9-6F05-37BAF8C2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9A083-A9BB-1F89-D1AD-211E16DD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29803A-9951-42B4-02F3-21C8ECE7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0404E-C4CB-4804-8CAC-FA441289A0E6}" type="datetime1">
              <a:rPr lang="es-ES" smtClean="0"/>
              <a:t>28/10/2023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C4CBE8-82D1-09E6-482A-ECBC0991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FF342A-9C54-F99A-C3B4-756C593D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849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FAFED-64ED-785C-C6BE-D470FBCF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D695A-9D6C-A546-AFF8-EA86D9461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0A631C-8471-708D-89D5-F16E033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C6630-974D-4931-A2AE-F99CD9E1CE33}" type="datetime1">
              <a:rPr lang="es-ES" smtClean="0"/>
              <a:t>28/10/2023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4F235-C5B4-DB6D-7696-E4114952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07BEB-48D5-5DBF-3361-B22E8CA7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3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798F8-919E-CFCB-4541-429EDCD4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ECAB6-F47B-BCAB-FB3C-03F8B147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E5AF8E-BE5A-87E3-1B48-196D5A00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353B4E-335F-8233-8D57-F2E45090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27F0-9B38-4138-9E90-F2A36F198907}" type="datetime1">
              <a:rPr lang="es-ES" smtClean="0"/>
              <a:t>28/10/2023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2E589B-7516-906A-4AB9-93E9CC12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AC3866-4F93-4050-C984-D66DB0C7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973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03D8E-063B-3755-B7AF-60C03212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0F9D51-C5B9-C6C6-446B-CCA67330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FDC45E-E623-7CBE-4E4E-97840B5B6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0FEC6B-A406-FBDF-A512-1E35F0E65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BBC1F7-C6F6-DE3B-50B3-0656F739B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6FD836-F2F0-3DBB-66AF-BF6320A3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654B-B16B-41C2-9BE4-1C70FADEC7B4}" type="datetime1">
              <a:rPr lang="es-ES" smtClean="0"/>
              <a:t>28/10/2023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35E848-4046-C81D-C784-BE0685A3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EF3B74-73A0-FF0B-F6A6-B478AB35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15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F5905-7984-51FE-89DE-C293A155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C420A6-EF98-8B73-D346-BCEA555F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745-ECB8-4E0C-AB4F-49B9FDD38E5E}" type="datetime1">
              <a:rPr lang="es-ES" smtClean="0"/>
              <a:t>28/10/2023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8ED55E-DA86-1783-86AE-86905D75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F1BEEB-56E2-30F7-E85D-403173B7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4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3B947C-9247-FAF3-D32A-7CA8028D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C441D-6763-41BC-8BC3-3BECB23D07F4}" type="datetime1">
              <a:rPr lang="es-ES" smtClean="0"/>
              <a:t>28/10/2023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76FFA4-2D5B-F8EF-B883-853C8C07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58BF37-F32E-5CC9-1A1B-A51C9878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357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5F0B8-189B-983C-D353-F7C24831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1FE2B-BD0F-2EC2-AC65-69DB3E34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E31CC3-8DDB-2A51-11A6-91ED189CC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5200CA-3CEA-51FD-4DA1-E15779BB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29AC-AA7F-49EB-B275-3D2F01005BC0}" type="datetime1">
              <a:rPr lang="es-ES" smtClean="0"/>
              <a:t>28/10/2023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2EE6FA-9A39-7B01-F198-2E9E849B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4B85E4-2555-DC63-D888-7E97CD11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1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6719B-788B-FFB9-1DD7-E60138A4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FC3BAF-F357-72EF-1562-E590131A1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E7EEAC-E89A-6675-302B-6908FA4F9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0BFB5A-8A52-A95B-CAAD-DF20FE2B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0FC8-6B46-4093-B59C-3E440AACBAA3}" type="datetime1">
              <a:rPr lang="es-ES" smtClean="0"/>
              <a:t>28/10/2023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056818-B2F5-A8B9-8CC2-870B08F3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FF3928-B131-4EB0-5F0E-925BF85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64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3AB026-8DB5-CE03-AF63-F7B6E9F1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160DFF-4222-F4E4-449D-EFCF3ADE2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50230-3B5F-4F98-E85F-900B5F644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F38A4-5D56-49F6-8CDB-9C2740C8BF97}" type="datetime1">
              <a:rPr lang="es-ES" smtClean="0"/>
              <a:t>28/10/2023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DD53E3-A36C-3378-AF82-1BEE9A0B5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C6A1E-6F74-4BD8-DF77-55125AD1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A513C-6885-4A4C-B266-FAF30565FF6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078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6/functions-formatting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16/functions-json.html" TargetMode="External"/><Relationship Id="rId2" Type="http://schemas.openxmlformats.org/officeDocument/2006/relationships/hyperlink" Target="https://www.postgresql.org/docs/16/functions-arra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stgresql.org/docs/16/functions-xml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16/functions-datetime.html" TargetMode="External"/><Relationship Id="rId2" Type="http://schemas.openxmlformats.org/officeDocument/2006/relationships/hyperlink" Target="https://www.tutorialesprogramacionya.com/postgresqlya/temarios/descripcion.php?cod=181&amp;punto=23&amp;inicio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16/functions-datetim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17E56-9F43-A09F-28C1-5B72CAD4B9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Funciones SQL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633A69-9E12-BFBA-8D6B-2BE818263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903614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383AE-7142-36FF-0476-2FD369C8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A7C30C-B37F-DE98-F221-46444E62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Power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Potencia de x elevado a y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power</a:t>
            </a:r>
            <a:r>
              <a:rPr lang="es-ES" dirty="0"/>
              <a:t>(2,3) </a:t>
            </a:r>
            <a:r>
              <a:rPr lang="es-ES" dirty="0">
                <a:sym typeface="Wingdings" panose="05000000000000000000" pitchFamily="2" charset="2"/>
              </a:rPr>
              <a:t> 8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/>
              <a:t>Round</a:t>
            </a:r>
            <a:r>
              <a:rPr lang="es-ES" dirty="0"/>
              <a:t>(numero)</a:t>
            </a:r>
          </a:p>
          <a:p>
            <a:pPr lvl="1"/>
            <a:r>
              <a:rPr lang="es-ES" dirty="0"/>
              <a:t>Redondea el número al valor más próximo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round(12.4) </a:t>
            </a:r>
            <a:r>
              <a:rPr lang="es-ES" dirty="0">
                <a:sym typeface="Wingdings" panose="05000000000000000000" pitchFamily="2" charset="2"/>
              </a:rPr>
              <a:t> 12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ym typeface="Wingdings" panose="05000000000000000000" pitchFamily="2" charset="2"/>
              </a:rPr>
              <a:t>Sign</a:t>
            </a:r>
            <a:r>
              <a:rPr lang="es-ES" dirty="0">
                <a:sym typeface="Wingdings" panose="05000000000000000000" pitchFamily="2" charset="2"/>
              </a:rPr>
              <a:t>(numero)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Devuelve el signo del número: -1 es menor que 0, 0 si es 0, 1 es mayor que 1.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C3837B-82AF-34DF-88DE-D014FAB8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73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F0285-503B-EFF6-81B0-75E63A3C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3C0A5-3525-6BC4-21C9-429469FD0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/>
              <a:t>Sqrt</a:t>
            </a:r>
            <a:r>
              <a:rPr lang="es-ES" dirty="0"/>
              <a:t>(x):</a:t>
            </a:r>
          </a:p>
          <a:p>
            <a:pPr lvl="1"/>
            <a:r>
              <a:rPr lang="es-ES" dirty="0"/>
              <a:t>Devuelve la raíz cuadrada de  un número.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sqrt</a:t>
            </a:r>
            <a:r>
              <a:rPr lang="es-ES" dirty="0"/>
              <a:t>(9) </a:t>
            </a:r>
            <a:r>
              <a:rPr lang="es-ES" dirty="0">
                <a:sym typeface="Wingdings" panose="05000000000000000000" pitchFamily="2" charset="2"/>
              </a:rPr>
              <a:t> 3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>
                <a:sym typeface="Wingdings" panose="05000000000000000000" pitchFamily="2" charset="2"/>
              </a:rPr>
              <a:t>Mod</a:t>
            </a:r>
            <a:r>
              <a:rPr lang="es-ES" dirty="0">
                <a:sym typeface="Wingdings" panose="05000000000000000000" pitchFamily="2" charset="2"/>
              </a:rPr>
              <a:t>(x, y)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Devuelve el resto de dividir x con respecto a y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Select</a:t>
            </a:r>
            <a:r>
              <a:rPr lang="es-ES" dirty="0">
                <a:sym typeface="Wingdings" panose="05000000000000000000" pitchFamily="2" charset="2"/>
              </a:rPr>
              <a:t> mod(11,2)  1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>
                <a:sym typeface="Wingdings" panose="05000000000000000000" pitchFamily="2" charset="2"/>
              </a:rPr>
              <a:t>Pi</a:t>
            </a:r>
            <a:r>
              <a:rPr lang="es-ES" dirty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s-ES" dirty="0"/>
              <a:t>Devuelve el valor de pi</a:t>
            </a:r>
          </a:p>
          <a:p>
            <a:pPr lvl="1"/>
            <a:r>
              <a:rPr lang="es-ES" dirty="0"/>
              <a:t>El valor del número de pi.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1C5AFB-2066-7B15-6804-790E3D45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50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2124C-5C0B-E39A-F397-3B089D30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9758F-D013-6219-278A-207C3951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/>
              <a:t>Random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Devuelve un número aleatorio entre 0 y 1.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b="1" dirty="0" err="1"/>
              <a:t>Trunc</a:t>
            </a:r>
            <a:r>
              <a:rPr lang="es-ES" dirty="0"/>
              <a:t>(x): Retorna la parte entera del parámetro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trunc</a:t>
            </a:r>
            <a:r>
              <a:rPr lang="es-ES" dirty="0"/>
              <a:t>(34.7);</a:t>
            </a:r>
          </a:p>
          <a:p>
            <a:pPr lvl="1"/>
            <a:r>
              <a:rPr lang="es-ES" dirty="0"/>
              <a:t>Retorna 34</a:t>
            </a:r>
          </a:p>
          <a:p>
            <a:pPr lvl="1"/>
            <a:endParaRPr lang="es-ES" dirty="0"/>
          </a:p>
          <a:p>
            <a:r>
              <a:rPr lang="es-ES" b="1" dirty="0" err="1"/>
              <a:t>Trunc</a:t>
            </a:r>
            <a:r>
              <a:rPr lang="es-ES" dirty="0"/>
              <a:t>(x, decimales)</a:t>
            </a:r>
          </a:p>
          <a:p>
            <a:pPr lvl="1"/>
            <a:r>
              <a:rPr lang="es-ES" dirty="0"/>
              <a:t>Trunca con el número decimales indicado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trunc</a:t>
            </a:r>
            <a:r>
              <a:rPr lang="es-ES" dirty="0"/>
              <a:t>(34.77777, 2) </a:t>
            </a:r>
            <a:r>
              <a:rPr lang="es-ES" dirty="0">
                <a:sym typeface="Wingdings" panose="05000000000000000000" pitchFamily="2" charset="2"/>
              </a:rPr>
              <a:t> 34.77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873B36-9F82-442F-75F0-5DB602C3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25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9092B-B3A2-F324-3648-C1BCA4F8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47AEC5-3710-9A13-1759-2DAA9A10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Funciones trigonométricas: sin, cos, tan</a:t>
            </a:r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b="1" dirty="0"/>
              <a:t>sin</a:t>
            </a:r>
            <a:r>
              <a:rPr lang="es-ES" dirty="0"/>
              <a:t>(x), </a:t>
            </a:r>
            <a:r>
              <a:rPr lang="es-ES" b="1" dirty="0"/>
              <a:t>cos</a:t>
            </a:r>
            <a:r>
              <a:rPr lang="es-ES" dirty="0"/>
              <a:t>(x), </a:t>
            </a:r>
            <a:r>
              <a:rPr lang="es-ES" b="1" dirty="0"/>
              <a:t>tan</a:t>
            </a:r>
            <a:r>
              <a:rPr lang="es-ES" dirty="0"/>
              <a:t>(x)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2A61BC-D31E-A4F9-C8F7-6416CE57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23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D68A5-03D2-BE4E-8564-81C39B28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C9116-5B2E-5967-07B7-9326092A9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Funciones que se aplican a cadenas de texto.</a:t>
            </a:r>
          </a:p>
          <a:p>
            <a:r>
              <a:rPr lang="es-ES" b="1" dirty="0" err="1"/>
              <a:t>char_length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) </a:t>
            </a:r>
          </a:p>
          <a:p>
            <a:pPr lvl="1"/>
            <a:r>
              <a:rPr lang="es-ES" dirty="0"/>
              <a:t>Retorna la longitud de la cadena.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char_length</a:t>
            </a:r>
            <a:r>
              <a:rPr lang="es-ES" dirty="0"/>
              <a:t>(‘hola’) </a:t>
            </a:r>
            <a:r>
              <a:rPr lang="es-ES" dirty="0">
                <a:sym typeface="Wingdings" panose="05000000000000000000" pitchFamily="2" charset="2"/>
              </a:rPr>
              <a:t> 4</a:t>
            </a:r>
            <a:endParaRPr lang="es-ES" dirty="0"/>
          </a:p>
          <a:p>
            <a:pPr lvl="1"/>
            <a:endParaRPr lang="es-ES" dirty="0"/>
          </a:p>
          <a:p>
            <a:r>
              <a:rPr lang="es-ES" b="1" dirty="0" err="1"/>
              <a:t>Upper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Retorna la cadena en mayúsculas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upper</a:t>
            </a:r>
            <a:r>
              <a:rPr lang="es-ES" dirty="0"/>
              <a:t>(‘hola) </a:t>
            </a:r>
            <a:r>
              <a:rPr lang="es-ES" dirty="0">
                <a:sym typeface="Wingdings" panose="05000000000000000000" pitchFamily="2" charset="2"/>
              </a:rPr>
              <a:t> ‘HOLA’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ym typeface="Wingdings" panose="05000000000000000000" pitchFamily="2" charset="2"/>
              </a:rPr>
              <a:t>Lower</a:t>
            </a:r>
            <a:r>
              <a:rPr lang="es-ES" dirty="0">
                <a:sym typeface="Wingdings" panose="05000000000000000000" pitchFamily="2" charset="2"/>
              </a:rPr>
              <a:t>(</a:t>
            </a:r>
            <a:r>
              <a:rPr lang="es-ES" dirty="0" err="1">
                <a:sym typeface="Wingdings" panose="05000000000000000000" pitchFamily="2" charset="2"/>
              </a:rPr>
              <a:t>string</a:t>
            </a:r>
            <a:r>
              <a:rPr lang="es-E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Retorna la cadena en minúsculas</a:t>
            </a:r>
          </a:p>
          <a:p>
            <a:pPr lvl="1"/>
            <a:r>
              <a:rPr lang="es-ES" dirty="0" err="1">
                <a:sym typeface="Wingdings" panose="05000000000000000000" pitchFamily="2" charset="2"/>
              </a:rPr>
              <a:t>Select</a:t>
            </a:r>
            <a:r>
              <a:rPr lang="es-ES" dirty="0">
                <a:sym typeface="Wingdings" panose="05000000000000000000" pitchFamily="2" charset="2"/>
              </a:rPr>
              <a:t> </a:t>
            </a:r>
            <a:r>
              <a:rPr lang="es-ES" dirty="0" err="1">
                <a:sym typeface="Wingdings" panose="05000000000000000000" pitchFamily="2" charset="2"/>
              </a:rPr>
              <a:t>lower</a:t>
            </a:r>
            <a:r>
              <a:rPr lang="es-ES" dirty="0">
                <a:sym typeface="Wingdings" panose="05000000000000000000" pitchFamily="2" charset="2"/>
              </a:rPr>
              <a:t>(‘HOLA’)  ‘hola’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FC6C48-6D47-D3C5-CE6C-1EB77156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484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E5F4E-C7AC-6BD1-FF41-FCF5F32E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15920A-B51C-25AB-5704-348F47C91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9293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Position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in </a:t>
            </a:r>
            <a:r>
              <a:rPr lang="es-ES" dirty="0" err="1"/>
              <a:t>string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Retorna la posición de un </a:t>
            </a:r>
            <a:r>
              <a:rPr lang="es-ES" dirty="0" err="1"/>
              <a:t>string</a:t>
            </a:r>
            <a:r>
              <a:rPr lang="es-ES" dirty="0"/>
              <a:t> dentro de otro. Si no está contenido retorna un 0. Ejemplo: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select</a:t>
            </a:r>
            <a:r>
              <a:rPr lang="es-ES" dirty="0"/>
              <a:t> position('Mundo' in 'Hola Mundo');</a:t>
            </a:r>
          </a:p>
          <a:p>
            <a:pPr lvl="1"/>
            <a:r>
              <a:rPr lang="es-ES" dirty="0"/>
              <a:t>retorna 6.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select</a:t>
            </a:r>
            <a:r>
              <a:rPr lang="es-ES" dirty="0"/>
              <a:t> position('MUNDO' in 'Hola Mundo');</a:t>
            </a:r>
          </a:p>
          <a:p>
            <a:pPr lvl="1"/>
            <a:r>
              <a:rPr lang="es-ES" dirty="0"/>
              <a:t>retorna 0 (ya que no coinciden mayúsculas y minúsculas)</a:t>
            </a:r>
          </a:p>
          <a:p>
            <a:pPr lvl="1"/>
            <a:endParaRPr lang="es-ES" dirty="0"/>
          </a:p>
          <a:p>
            <a:r>
              <a:rPr lang="es-ES" b="1" dirty="0" err="1"/>
              <a:t>Substring</a:t>
            </a:r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[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][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])</a:t>
            </a:r>
          </a:p>
          <a:p>
            <a:pPr lvl="1"/>
            <a:r>
              <a:rPr lang="es-ES" dirty="0"/>
              <a:t>Retorna un </a:t>
            </a:r>
            <a:r>
              <a:rPr lang="es-ES" dirty="0" err="1"/>
              <a:t>substring</a:t>
            </a:r>
            <a:r>
              <a:rPr lang="es-ES" dirty="0"/>
              <a:t>, le indicamos la posición inicial y la cantidad de caracteres a extraer desde dicha posición. Ejemplo: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substring</a:t>
            </a:r>
            <a:r>
              <a:rPr lang="es-ES" dirty="0"/>
              <a:t>('Hola Mundo' </a:t>
            </a:r>
            <a:r>
              <a:rPr lang="es-ES" dirty="0" err="1"/>
              <a:t>from</a:t>
            </a:r>
            <a:r>
              <a:rPr lang="es-ES" dirty="0"/>
              <a:t> 1 </a:t>
            </a:r>
            <a:r>
              <a:rPr lang="es-ES" dirty="0" err="1"/>
              <a:t>for</a:t>
            </a:r>
            <a:r>
              <a:rPr lang="es-ES" dirty="0"/>
              <a:t> 2);</a:t>
            </a:r>
          </a:p>
          <a:p>
            <a:pPr lvl="1"/>
            <a:r>
              <a:rPr lang="es-ES" dirty="0"/>
              <a:t>retorna 'Ho'.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substring</a:t>
            </a:r>
            <a:r>
              <a:rPr lang="es-ES" dirty="0"/>
              <a:t>('Hola Mundo' </a:t>
            </a:r>
            <a:r>
              <a:rPr lang="es-ES" dirty="0" err="1"/>
              <a:t>from</a:t>
            </a:r>
            <a:r>
              <a:rPr lang="es-ES" dirty="0"/>
              <a:t> 6 </a:t>
            </a:r>
            <a:r>
              <a:rPr lang="es-ES" dirty="0" err="1"/>
              <a:t>for</a:t>
            </a:r>
            <a:r>
              <a:rPr lang="es-ES" dirty="0"/>
              <a:t> 5);</a:t>
            </a:r>
          </a:p>
          <a:p>
            <a:pPr lvl="1"/>
            <a:r>
              <a:rPr lang="es-ES" dirty="0"/>
              <a:t>retorna 'Mundo'.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A4B0D-8E26-42CE-A8A7-86679068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70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61872-6D24-DE4F-A441-52E3D4B8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Cadenas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DD4ABB-EDC9-9EF7-49A0-EA56CADF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16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3CD0EA-16FF-15B7-C242-1FF85447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err="1"/>
              <a:t>trim</a:t>
            </a:r>
            <a:r>
              <a:rPr lang="es-ES" dirty="0"/>
              <a:t>([</a:t>
            </a:r>
            <a:r>
              <a:rPr lang="es-ES" dirty="0" err="1"/>
              <a:t>leading|trailing|both</a:t>
            </a:r>
            <a:r>
              <a:rPr lang="es-ES" dirty="0"/>
              <a:t>] [</a:t>
            </a:r>
            <a:r>
              <a:rPr lang="es-ES" dirty="0" err="1"/>
              <a:t>string</a:t>
            </a:r>
            <a:r>
              <a:rPr lang="es-ES" dirty="0"/>
              <a:t>]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): Elimina caracteres del principio o </a:t>
            </a:r>
            <a:r>
              <a:rPr lang="es-ES" dirty="0" err="1"/>
              <a:t>o</a:t>
            </a:r>
            <a:r>
              <a:rPr lang="es-ES" dirty="0"/>
              <a:t> final de un </a:t>
            </a:r>
            <a:r>
              <a:rPr lang="es-ES" dirty="0" err="1"/>
              <a:t>string</a:t>
            </a:r>
            <a:r>
              <a:rPr lang="es-ES" dirty="0"/>
              <a:t>. Por defecto elimina los espacios en blanco si no indicamos el </a:t>
            </a:r>
            <a:r>
              <a:rPr lang="es-ES" dirty="0" err="1"/>
              <a:t>caracter</a:t>
            </a:r>
            <a:r>
              <a:rPr lang="es-ES" dirty="0"/>
              <a:t> o </a:t>
            </a:r>
            <a:r>
              <a:rPr lang="es-ES" dirty="0" err="1"/>
              <a:t>string</a:t>
            </a:r>
            <a:r>
              <a:rPr lang="es-ES" dirty="0"/>
              <a:t>. Ejemplo: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char_length</a:t>
            </a:r>
            <a:r>
              <a:rPr lang="es-ES" dirty="0"/>
              <a:t>(</a:t>
            </a:r>
            <a:r>
              <a:rPr lang="es-ES" dirty="0" err="1"/>
              <a:t>trim</a:t>
            </a:r>
            <a:r>
              <a:rPr lang="es-ES" dirty="0"/>
              <a:t>('  Hola Mundo  '));</a:t>
            </a:r>
          </a:p>
          <a:p>
            <a:r>
              <a:rPr lang="es-ES" dirty="0"/>
              <a:t>retorna un 10. Esto es debido a que primero se ejecuta la función </a:t>
            </a:r>
            <a:r>
              <a:rPr lang="es-ES" dirty="0" err="1"/>
              <a:t>trim</a:t>
            </a:r>
            <a:r>
              <a:rPr lang="es-ES" dirty="0"/>
              <a:t> que elimina los dos espacios iniciales y los dos finales.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char_length</a:t>
            </a:r>
            <a:r>
              <a:rPr lang="es-ES" dirty="0"/>
              <a:t>(</a:t>
            </a:r>
            <a:r>
              <a:rPr lang="es-ES" dirty="0" err="1"/>
              <a:t>trim</a:t>
            </a:r>
            <a:r>
              <a:rPr lang="es-ES" dirty="0"/>
              <a:t>(</a:t>
            </a:r>
            <a:r>
              <a:rPr lang="es-ES" dirty="0" err="1"/>
              <a:t>leading</a:t>
            </a:r>
            <a:r>
              <a:rPr lang="es-ES" dirty="0"/>
              <a:t> ' ' </a:t>
            </a:r>
            <a:r>
              <a:rPr lang="es-ES" dirty="0" err="1"/>
              <a:t>from</a:t>
            </a:r>
            <a:r>
              <a:rPr lang="es-ES" dirty="0"/>
              <a:t> '  Hola Mundo  '));</a:t>
            </a:r>
          </a:p>
          <a:p>
            <a:r>
              <a:rPr lang="es-ES" dirty="0"/>
              <a:t>retorna un 12. Esto es debido a indicamos que elimine los espacios en blanco de la cadena solo del comienzo (</a:t>
            </a:r>
            <a:r>
              <a:rPr lang="es-ES" dirty="0" err="1"/>
              <a:t>leading</a:t>
            </a:r>
            <a:r>
              <a:rPr lang="es-ES" dirty="0"/>
              <a:t>).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trim</a:t>
            </a:r>
            <a:r>
              <a:rPr lang="es-ES" dirty="0"/>
              <a:t>(</a:t>
            </a:r>
            <a:r>
              <a:rPr lang="es-ES" dirty="0" err="1"/>
              <a:t>trailing</a:t>
            </a:r>
            <a:r>
              <a:rPr lang="es-ES" dirty="0"/>
              <a:t> '-' </a:t>
            </a:r>
            <a:r>
              <a:rPr lang="es-ES" dirty="0" err="1"/>
              <a:t>from</a:t>
            </a:r>
            <a:r>
              <a:rPr lang="es-ES" dirty="0"/>
              <a:t> '--Hola Mundo----');</a:t>
            </a:r>
          </a:p>
          <a:p>
            <a:r>
              <a:rPr lang="es-ES" dirty="0"/>
              <a:t>retorna '--Hola Mundo'. Esto es debido a indicamos que elimine los guiones del final del </a:t>
            </a:r>
            <a:r>
              <a:rPr lang="es-ES" dirty="0" err="1"/>
              <a:t>stirng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344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25795-AF53-CDA2-6D29-B6151F94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51D61A-6047-D905-B86C-93D85776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ltrim</a:t>
            </a:r>
            <a:r>
              <a:rPr lang="es-ES" dirty="0"/>
              <a:t>(</a:t>
            </a:r>
            <a:r>
              <a:rPr lang="es-ES" dirty="0" err="1"/>
              <a:t>string,string</a:t>
            </a:r>
            <a:r>
              <a:rPr lang="es-ES" dirty="0"/>
              <a:t>): Elimina los caracteres de la izquierda según el dato del segundo parámetro de la función. Ejemplo: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char_length</a:t>
            </a:r>
            <a:r>
              <a:rPr lang="es-ES" dirty="0"/>
              <a:t>(</a:t>
            </a:r>
            <a:r>
              <a:rPr lang="es-ES" dirty="0" err="1"/>
              <a:t>ltrim</a:t>
            </a:r>
            <a:r>
              <a:rPr lang="es-ES" dirty="0"/>
              <a:t>('  Hola'));</a:t>
            </a:r>
          </a:p>
          <a:p>
            <a:r>
              <a:rPr lang="es-ES" dirty="0"/>
              <a:t>retorna un 4.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ltrim</a:t>
            </a:r>
            <a:r>
              <a:rPr lang="es-ES" dirty="0"/>
              <a:t>('---Hola','-');</a:t>
            </a:r>
          </a:p>
          <a:p>
            <a:r>
              <a:rPr lang="es-ES" dirty="0"/>
              <a:t>retorna 'Hola'.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068241-66E1-47C8-0F45-772D429F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270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B3670-EB48-E536-6F89-97E9C832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FC20F-BDFD-5FAA-B969-F44956B20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rtrim</a:t>
            </a:r>
            <a:r>
              <a:rPr lang="es-ES" dirty="0"/>
              <a:t>(</a:t>
            </a:r>
            <a:r>
              <a:rPr lang="es-ES" dirty="0" err="1"/>
              <a:t>string,string</a:t>
            </a:r>
            <a:r>
              <a:rPr lang="es-ES" dirty="0"/>
              <a:t>): Elimina los caracteres de la derecha según el dato del segundo parámetro de la función. Ejemplo: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char_length</a:t>
            </a:r>
            <a:r>
              <a:rPr lang="es-ES" dirty="0"/>
              <a:t>(</a:t>
            </a:r>
            <a:r>
              <a:rPr lang="es-ES" dirty="0" err="1"/>
              <a:t>rtrim</a:t>
            </a:r>
            <a:r>
              <a:rPr lang="es-ES" dirty="0"/>
              <a:t>('Hola  '));</a:t>
            </a:r>
          </a:p>
          <a:p>
            <a:r>
              <a:rPr lang="es-ES" dirty="0"/>
              <a:t>retorna un 4.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rtrim</a:t>
            </a:r>
            <a:r>
              <a:rPr lang="es-ES" dirty="0"/>
              <a:t>('Hola----','-');</a:t>
            </a:r>
          </a:p>
          <a:p>
            <a:r>
              <a:rPr lang="es-ES" dirty="0"/>
              <a:t>retorna un 'Hola'.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70C2C7-F73D-5583-9DCD-5A3647CB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873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B5275-DFD7-9DB1-E6AC-082CA9A1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A0811-7843-9A6F-9510-75D2F708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/>
              <a:t>substr</a:t>
            </a:r>
            <a:r>
              <a:rPr lang="es-ES" dirty="0"/>
              <a:t>(</a:t>
            </a:r>
            <a:r>
              <a:rPr lang="es-ES" dirty="0" err="1"/>
              <a:t>text,int</a:t>
            </a:r>
            <a:r>
              <a:rPr lang="es-ES" dirty="0"/>
              <a:t>[,</a:t>
            </a:r>
            <a:r>
              <a:rPr lang="es-ES" dirty="0" err="1"/>
              <a:t>int</a:t>
            </a:r>
            <a:r>
              <a:rPr lang="es-ES" dirty="0"/>
              <a:t>]): Retorna una </a:t>
            </a:r>
            <a:r>
              <a:rPr lang="es-ES" dirty="0" err="1"/>
              <a:t>subcadena</a:t>
            </a:r>
            <a:r>
              <a:rPr lang="es-ES" dirty="0"/>
              <a:t> a partir de la posición que le indicamos en el segundo parámetro hasta la posición indicada en el tercer parámetro. Ejemplo: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substr</a:t>
            </a:r>
            <a:r>
              <a:rPr lang="es-ES" dirty="0"/>
              <a:t>('Hola Mundo',2,4);</a:t>
            </a:r>
          </a:p>
          <a:p>
            <a:r>
              <a:rPr lang="es-ES" dirty="0"/>
              <a:t>retorna 'ola'.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substr</a:t>
            </a:r>
            <a:r>
              <a:rPr lang="es-ES" dirty="0"/>
              <a:t>('Hola Mundo',2);</a:t>
            </a:r>
          </a:p>
          <a:p>
            <a:r>
              <a:rPr lang="es-ES" dirty="0"/>
              <a:t>retorna 'ola Mundo' (si no indicamos el tercer parámetro retorna todo el </a:t>
            </a:r>
            <a:r>
              <a:rPr lang="es-ES" dirty="0" err="1"/>
              <a:t>string</a:t>
            </a:r>
            <a:r>
              <a:rPr lang="es-ES" dirty="0"/>
              <a:t> hasta el final)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5B4674-11FB-BC42-79CF-F26763FED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40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6B205-C134-DD0F-4FFC-C65692AEB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integradas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0FA5C2-039C-0891-C799-60E2F9E6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Fecha / Hora</a:t>
            </a:r>
          </a:p>
          <a:p>
            <a:r>
              <a:rPr lang="es-ES" dirty="0"/>
              <a:t>Matemáticas</a:t>
            </a:r>
          </a:p>
          <a:p>
            <a:r>
              <a:rPr lang="es-ES" dirty="0"/>
              <a:t>Cadenas</a:t>
            </a:r>
          </a:p>
          <a:p>
            <a:r>
              <a:rPr lang="es-ES" dirty="0"/>
              <a:t>Formatear tipos</a:t>
            </a:r>
          </a:p>
          <a:p>
            <a:r>
              <a:rPr lang="es-ES" dirty="0"/>
              <a:t>Expresiones y funciones condicionales</a:t>
            </a:r>
          </a:p>
          <a:p>
            <a:r>
              <a:rPr lang="es-ES" dirty="0"/>
              <a:t>Otros tipos de funciones: </a:t>
            </a:r>
            <a:r>
              <a:rPr lang="es-ES" dirty="0" err="1"/>
              <a:t>Arrays</a:t>
            </a:r>
            <a:r>
              <a:rPr lang="es-ES" dirty="0"/>
              <a:t>, XML, </a:t>
            </a:r>
            <a:r>
              <a:rPr lang="es-ES" dirty="0" err="1"/>
              <a:t>Json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C3AC07-A11B-8B35-D3F4-64950094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865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E3998-98B9-A4CE-7959-12B396FF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s-ES" dirty="0"/>
              <a:t>Cadenas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378486-F853-A08F-2B2D-AF1E86FAE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258"/>
            <a:ext cx="10515600" cy="5674659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 err="1"/>
              <a:t>lpad</a:t>
            </a:r>
            <a:r>
              <a:rPr lang="es-ES" dirty="0"/>
              <a:t>(</a:t>
            </a:r>
            <a:r>
              <a:rPr lang="es-ES" dirty="0" err="1"/>
              <a:t>text,int,text</a:t>
            </a:r>
            <a:r>
              <a:rPr lang="es-ES" dirty="0"/>
              <a:t>): Rellena de caracteres por la izquierda. El tamaño total de campo es indicado por el segundo parámetro y el texto a insertar se indica en el tercero. Ejemplo: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lpad</a:t>
            </a:r>
            <a:r>
              <a:rPr lang="es-ES" dirty="0"/>
              <a:t>('Hola Mundo',20,'-');</a:t>
            </a:r>
          </a:p>
          <a:p>
            <a:r>
              <a:rPr lang="es-ES" dirty="0"/>
              <a:t>retorna '----------Hola Mundo'.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 err="1"/>
              <a:t>rpad</a:t>
            </a:r>
            <a:r>
              <a:rPr lang="es-ES" dirty="0"/>
              <a:t>(</a:t>
            </a:r>
            <a:r>
              <a:rPr lang="es-ES" dirty="0" err="1"/>
              <a:t>text,int,text</a:t>
            </a:r>
            <a:r>
              <a:rPr lang="es-ES" dirty="0"/>
              <a:t>): Rellena de caracteres por la derecha. El tamaño total de campo es indicado por el segundo parámetro y el texto a insertar se indica en el tercero. Ejemplo: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rpad</a:t>
            </a:r>
            <a:r>
              <a:rPr lang="es-ES" dirty="0"/>
              <a:t>('Hola Mundo',20,'-');</a:t>
            </a:r>
          </a:p>
          <a:p>
            <a:r>
              <a:rPr lang="es-ES" dirty="0"/>
              <a:t>retorna 'Hola Mundo----------'.</a:t>
            </a:r>
          </a:p>
          <a:p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rpad</a:t>
            </a:r>
            <a:r>
              <a:rPr lang="es-ES" dirty="0"/>
              <a:t>('Hola Mundo',20,'-*');</a:t>
            </a:r>
          </a:p>
          <a:p>
            <a:r>
              <a:rPr lang="es-ES" dirty="0"/>
              <a:t>retorna 'Hola Mundo-*-*-*-*-*'.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7457B5-1930-2208-4289-027D9EE4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439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0D49D-BACB-C11D-C7AF-261C723E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/>
          <a:lstStyle/>
          <a:p>
            <a:r>
              <a:rPr lang="es-ES" dirty="0"/>
              <a:t>Formatear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D3E1CD-97E1-5D13-096F-87E0A576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106"/>
            <a:ext cx="10515600" cy="467985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Disponemos de funciones para convertir a </a:t>
            </a:r>
            <a:r>
              <a:rPr lang="es-ES" b="1" dirty="0"/>
              <a:t>texto</a:t>
            </a:r>
            <a:r>
              <a:rPr lang="es-ES" dirty="0"/>
              <a:t>, a </a:t>
            </a:r>
            <a:r>
              <a:rPr lang="es-ES" b="1" dirty="0"/>
              <a:t>número</a:t>
            </a:r>
            <a:r>
              <a:rPr lang="es-ES" dirty="0"/>
              <a:t> o </a:t>
            </a:r>
            <a:r>
              <a:rPr lang="es-ES" b="1" dirty="0"/>
              <a:t>fecha</a:t>
            </a:r>
            <a:r>
              <a:rPr lang="es-ES" dirty="0"/>
              <a:t>.</a:t>
            </a:r>
          </a:p>
          <a:p>
            <a:r>
              <a:rPr lang="es-ES" dirty="0">
                <a:hlinkClick r:id="rId2"/>
              </a:rPr>
              <a:t>https://www.postgresql.org/docs/16/functions-formatting.html</a:t>
            </a:r>
            <a:endParaRPr lang="es-ES" dirty="0"/>
          </a:p>
          <a:p>
            <a:endParaRPr lang="es-ES" dirty="0"/>
          </a:p>
          <a:p>
            <a:r>
              <a:rPr lang="es-ES" dirty="0"/>
              <a:t>A estas funciones se les indica un formato </a:t>
            </a:r>
          </a:p>
          <a:p>
            <a:pPr lvl="1"/>
            <a:r>
              <a:rPr lang="es-ES" b="1" dirty="0" err="1"/>
              <a:t>To_char</a:t>
            </a:r>
            <a:r>
              <a:rPr lang="es-ES" b="1" dirty="0"/>
              <a:t>, </a:t>
            </a:r>
            <a:r>
              <a:rPr lang="es-ES" b="1" dirty="0" err="1"/>
              <a:t>to_date</a:t>
            </a:r>
            <a:r>
              <a:rPr lang="es-ES" b="1" dirty="0"/>
              <a:t>, </a:t>
            </a:r>
            <a:r>
              <a:rPr lang="es-ES" b="1" dirty="0" err="1"/>
              <a:t>to_number</a:t>
            </a:r>
            <a:r>
              <a:rPr lang="es-ES" b="1" dirty="0"/>
              <a:t>, </a:t>
            </a:r>
            <a:r>
              <a:rPr lang="es-ES" b="1" dirty="0" err="1"/>
              <a:t>to_timestamp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Formatos y ejemplos de las funciones:</a:t>
            </a:r>
          </a:p>
          <a:p>
            <a:pPr lvl="1"/>
            <a:r>
              <a:rPr lang="en-US" dirty="0" err="1"/>
              <a:t>to_char</a:t>
            </a:r>
            <a:r>
              <a:rPr lang="en-US" dirty="0"/>
              <a:t>(125, '999') → 125</a:t>
            </a:r>
          </a:p>
          <a:p>
            <a:pPr lvl="1"/>
            <a:r>
              <a:rPr lang="en-US" dirty="0" err="1"/>
              <a:t>to_char</a:t>
            </a:r>
            <a:r>
              <a:rPr lang="en-US" dirty="0"/>
              <a:t>(125.8::real, '999D9') → 125.8</a:t>
            </a:r>
          </a:p>
          <a:p>
            <a:pPr lvl="1"/>
            <a:r>
              <a:rPr lang="en-US" dirty="0" err="1"/>
              <a:t>to_char</a:t>
            </a:r>
            <a:r>
              <a:rPr lang="en-US" dirty="0"/>
              <a:t>(-125.8, '999D99S') → 125.80-</a:t>
            </a:r>
          </a:p>
          <a:p>
            <a:pPr lvl="1"/>
            <a:r>
              <a:rPr lang="en-US" dirty="0" err="1"/>
              <a:t>to_date</a:t>
            </a:r>
            <a:r>
              <a:rPr lang="en-US" dirty="0"/>
              <a:t> ( text, text ) → date</a:t>
            </a:r>
          </a:p>
          <a:p>
            <a:pPr lvl="1"/>
            <a:r>
              <a:rPr lang="en-US" dirty="0" err="1"/>
              <a:t>to_date</a:t>
            </a:r>
            <a:r>
              <a:rPr lang="en-US" dirty="0"/>
              <a:t>('05 Dec 2000', 'DD Mon YYYY') → 2000-12-05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4CE9B4-91CB-92F2-5683-23DCABED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143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411EE-1DC2-55DD-0372-99AB8817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Formatear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35A5F5-AF6D-F410-15B0-7C748C82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to_number</a:t>
            </a:r>
            <a:r>
              <a:rPr lang="en-US" dirty="0"/>
              <a:t> ( text, text ) → numeric</a:t>
            </a:r>
          </a:p>
          <a:p>
            <a:r>
              <a:rPr lang="en-US" dirty="0" err="1"/>
              <a:t>to_number</a:t>
            </a:r>
            <a:r>
              <a:rPr lang="en-US" dirty="0"/>
              <a:t>('12,454.8-', '99G999D9S') → -12454.8</a:t>
            </a:r>
          </a:p>
          <a:p>
            <a:endParaRPr lang="en-US" dirty="0"/>
          </a:p>
          <a:p>
            <a:r>
              <a:rPr lang="en-US" dirty="0" err="1"/>
              <a:t>to_timestamp</a:t>
            </a:r>
            <a:r>
              <a:rPr lang="en-US" dirty="0"/>
              <a:t> ( text, text ) → timestamp with time zone</a:t>
            </a:r>
          </a:p>
          <a:p>
            <a:r>
              <a:rPr lang="en-US" dirty="0" err="1"/>
              <a:t>to_timestamp</a:t>
            </a:r>
            <a:r>
              <a:rPr lang="en-US" dirty="0"/>
              <a:t>('05 Dec 2000', 'DD Mon YYYY') → 2000-12-05 00:00:00-05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8A36AD-DC29-8C61-8456-72C0B481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4807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363C7-808B-A84C-7CCC-487E3450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2357"/>
          </a:xfrm>
        </p:spPr>
        <p:txBody>
          <a:bodyPr/>
          <a:lstStyle/>
          <a:p>
            <a:r>
              <a:rPr lang="es-ES" dirty="0"/>
              <a:t>Formatos fecha/hora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10FDE8-D98E-6899-7082-D3859967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AFC3E2-A04F-DE75-6FF4-7F2C29DB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3" y="849966"/>
            <a:ext cx="80105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4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22FA0-5AD9-752C-88B8-78BB1A93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37534"/>
          </a:xfrm>
        </p:spPr>
        <p:txBody>
          <a:bodyPr/>
          <a:lstStyle/>
          <a:p>
            <a:r>
              <a:rPr lang="es-ES" dirty="0"/>
              <a:t>Formatos fecha/hora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AC130B-BCC7-DC35-9F03-30C6BC0C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17AD9C-043D-AB75-8C96-54AE5FDB3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2" y="1119187"/>
            <a:ext cx="74390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3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B1801-051F-112B-8A77-7C485B6E6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19604"/>
          </a:xfrm>
        </p:spPr>
        <p:txBody>
          <a:bodyPr/>
          <a:lstStyle/>
          <a:p>
            <a:r>
              <a:rPr lang="es-ES" dirty="0"/>
              <a:t>Formatos fecha/hora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D7BE69-1823-19C8-00C7-3903B6F0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237ABD-9150-C5A3-F0FA-4A744E4E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32" y="1078846"/>
            <a:ext cx="80391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99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34023-2022-B01C-644D-8F06E520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Formatos fecha/hora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29A75D-3A46-22FC-EF5F-F6496340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35DF02-86B3-3E0E-D3D6-C9D5F92AF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02" y="1690688"/>
            <a:ext cx="80105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43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48EE9-A2F7-7FE5-47DC-C0372B5C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499"/>
          </a:xfrm>
        </p:spPr>
        <p:txBody>
          <a:bodyPr/>
          <a:lstStyle/>
          <a:p>
            <a:r>
              <a:rPr lang="es-ES" dirty="0"/>
              <a:t>Expresiones y funciones condicionales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D4584-4045-648B-DB89-87188FB3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Case</a:t>
            </a:r>
          </a:p>
          <a:p>
            <a:pPr lvl="1"/>
            <a:r>
              <a:rPr lang="es-ES" dirty="0"/>
              <a:t>Se puede aplicar en un bloque de código o dentro de un SQL.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/>
              <a:t>CASE WHEN condition THEN result</a:t>
            </a:r>
          </a:p>
          <a:p>
            <a:pPr marL="457200" lvl="1" indent="0">
              <a:buNone/>
            </a:pPr>
            <a:r>
              <a:rPr lang="en-US" dirty="0"/>
              <a:t>     [WHEN ...]</a:t>
            </a:r>
          </a:p>
          <a:p>
            <a:pPr marL="457200" lvl="1" indent="0">
              <a:buNone/>
            </a:pPr>
            <a:r>
              <a:rPr lang="en-US" dirty="0"/>
              <a:t>     [ELSE result]</a:t>
            </a:r>
          </a:p>
          <a:p>
            <a:pPr marL="457200" lvl="1" indent="0">
              <a:buNone/>
            </a:pPr>
            <a:r>
              <a:rPr lang="en-US" dirty="0"/>
              <a:t>END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SELECT a,</a:t>
            </a:r>
          </a:p>
          <a:p>
            <a:pPr marL="457200" lvl="1" indent="0">
              <a:buNone/>
            </a:pPr>
            <a:r>
              <a:rPr lang="en-US" dirty="0"/>
              <a:t>       CASE WHEN a=1 THEN 'one'</a:t>
            </a:r>
          </a:p>
          <a:p>
            <a:pPr marL="457200" lvl="1" indent="0">
              <a:buNone/>
            </a:pPr>
            <a:r>
              <a:rPr lang="en-US" dirty="0"/>
              <a:t>            WHEN a=2 THEN 'two'</a:t>
            </a:r>
          </a:p>
          <a:p>
            <a:pPr marL="457200" lvl="1" indent="0">
              <a:buNone/>
            </a:pPr>
            <a:r>
              <a:rPr lang="en-US" dirty="0"/>
              <a:t>            ELSE 'other'</a:t>
            </a:r>
          </a:p>
          <a:p>
            <a:pPr marL="457200" lvl="1" indent="0">
              <a:buNone/>
            </a:pPr>
            <a:r>
              <a:rPr lang="en-US" dirty="0"/>
              <a:t>       END</a:t>
            </a:r>
          </a:p>
          <a:p>
            <a:pPr marL="457200" lvl="1" indent="0">
              <a:buNone/>
            </a:pPr>
            <a:r>
              <a:rPr lang="en-US" dirty="0"/>
              <a:t>    FROM test;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41C666-786B-425D-AD83-C6073D06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067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DFCF3-E922-989C-B61D-79313D9A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Expresiones y funciones condicionales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0A5914-AAD5-DC40-4341-6BF0390D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Coalesce</a:t>
            </a:r>
            <a:r>
              <a:rPr lang="es-ES" dirty="0"/>
              <a:t>(</a:t>
            </a:r>
            <a:r>
              <a:rPr lang="es-ES" dirty="0" err="1"/>
              <a:t>value</a:t>
            </a:r>
            <a:r>
              <a:rPr lang="es-ES" dirty="0"/>
              <a:t>, …)</a:t>
            </a:r>
          </a:p>
          <a:p>
            <a:pPr lvl="1"/>
            <a:r>
              <a:rPr lang="es-ES" dirty="0"/>
              <a:t>Devuelve el primer valor que no sea nulo, de todos los argumentos que le pasamos.</a:t>
            </a:r>
          </a:p>
          <a:p>
            <a:endParaRPr lang="es-ES" dirty="0"/>
          </a:p>
          <a:p>
            <a:r>
              <a:rPr lang="es-ES" b="1" dirty="0" err="1"/>
              <a:t>Nullif</a:t>
            </a:r>
            <a:r>
              <a:rPr lang="es-ES" dirty="0"/>
              <a:t>(value1, value2)</a:t>
            </a:r>
          </a:p>
          <a:p>
            <a:pPr lvl="1"/>
            <a:r>
              <a:rPr lang="es-ES" dirty="0"/>
              <a:t>Devuelve un valor nulo si value1 es igual a value2.</a:t>
            </a:r>
          </a:p>
          <a:p>
            <a:pPr lvl="1"/>
            <a:endParaRPr lang="es-ES" dirty="0"/>
          </a:p>
          <a:p>
            <a:r>
              <a:rPr lang="es-ES" b="1" dirty="0" err="1"/>
              <a:t>Greatest</a:t>
            </a:r>
            <a:r>
              <a:rPr lang="es-ES" dirty="0"/>
              <a:t>(valor1, valor2, …, </a:t>
            </a:r>
            <a:r>
              <a:rPr lang="es-ES" dirty="0" err="1"/>
              <a:t>valorN</a:t>
            </a:r>
            <a:r>
              <a:rPr lang="es-ES" dirty="0"/>
              <a:t>):</a:t>
            </a:r>
          </a:p>
          <a:p>
            <a:pPr lvl="1"/>
            <a:r>
              <a:rPr lang="es-ES" dirty="0"/>
              <a:t>Devuelve el valor más grande</a:t>
            </a:r>
          </a:p>
          <a:p>
            <a:pPr lvl="1"/>
            <a:endParaRPr lang="es-ES" dirty="0"/>
          </a:p>
          <a:p>
            <a:r>
              <a:rPr lang="es-ES" b="1" dirty="0" err="1"/>
              <a:t>Least</a:t>
            </a:r>
            <a:r>
              <a:rPr lang="es-ES" dirty="0"/>
              <a:t>(valor1, valor2, … </a:t>
            </a:r>
            <a:r>
              <a:rPr lang="es-ES" dirty="0" err="1"/>
              <a:t>valorN</a:t>
            </a:r>
            <a:r>
              <a:rPr lang="es-ES" dirty="0"/>
              <a:t>):</a:t>
            </a:r>
          </a:p>
          <a:p>
            <a:pPr lvl="1"/>
            <a:r>
              <a:rPr lang="es-ES" dirty="0"/>
              <a:t>Devuelve el valor más pequeño de la lista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FCD4FE-A792-25F6-46D7-984FFABC5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4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DC3EF-E03C-E0B7-9A6F-54612C27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tipos de funciones: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A507A-3922-2D26-7060-79FAA943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Arrays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2"/>
              </a:rPr>
              <a:t>https://www.postgresql.org/docs/16/functions-array.html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Json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3"/>
              </a:rPr>
              <a:t>https://www.postgresql.org/docs/16/functions-json.html</a:t>
            </a:r>
            <a:endParaRPr lang="es-ES" dirty="0"/>
          </a:p>
          <a:p>
            <a:endParaRPr lang="es-ES" dirty="0"/>
          </a:p>
          <a:p>
            <a:r>
              <a:rPr lang="es-ES" dirty="0"/>
              <a:t>XML:</a:t>
            </a:r>
          </a:p>
          <a:p>
            <a:pPr lvl="1"/>
            <a:r>
              <a:rPr lang="es-ES" dirty="0">
                <a:hlinkClick r:id="rId4"/>
              </a:rPr>
              <a:t>https://www.postgresql.org/docs/16/functions-xml.html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ED7A4-B2F9-3D0B-4B7E-3168BC22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3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D474F-2AB9-EA32-5A14-7B7D1B12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711F5-B4D8-06C2-3C16-A9203724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Para ejecutar una función SQL de </a:t>
            </a:r>
            <a:r>
              <a:rPr lang="es-ES" dirty="0" err="1"/>
              <a:t>postgre</a:t>
            </a:r>
            <a:r>
              <a:rPr lang="es-ES" dirty="0"/>
              <a:t> lo podemos hacer dentro de una sentencia de SQL o en un bloque de </a:t>
            </a:r>
            <a:r>
              <a:rPr lang="es-ES" dirty="0" err="1"/>
              <a:t>pl</a:t>
            </a:r>
            <a:r>
              <a:rPr lang="es-ES" dirty="0"/>
              <a:t>/</a:t>
            </a:r>
            <a:r>
              <a:rPr lang="es-ES" dirty="0" err="1"/>
              <a:t>pgsql</a:t>
            </a:r>
            <a:r>
              <a:rPr lang="es-ES" dirty="0"/>
              <a:t> .</a:t>
            </a:r>
          </a:p>
          <a:p>
            <a:endParaRPr lang="es-ES" dirty="0"/>
          </a:p>
          <a:p>
            <a:r>
              <a:rPr lang="es-ES" dirty="0"/>
              <a:t>La sintaxis para ejecutar sólo la función: </a:t>
            </a:r>
            <a:r>
              <a:rPr lang="es-ES" b="1" dirty="0" err="1"/>
              <a:t>select</a:t>
            </a:r>
            <a:r>
              <a:rPr lang="es-ES" b="1" dirty="0"/>
              <a:t> </a:t>
            </a:r>
            <a:r>
              <a:rPr lang="es-ES" b="1" dirty="0" err="1"/>
              <a:t>nombre_función</a:t>
            </a:r>
            <a:r>
              <a:rPr lang="es-ES" b="1" dirty="0"/>
              <a:t>()</a:t>
            </a:r>
          </a:p>
          <a:p>
            <a:endParaRPr lang="es-ES" dirty="0"/>
          </a:p>
          <a:p>
            <a:r>
              <a:rPr lang="es-ES" dirty="0"/>
              <a:t>Las funciones están organizadas en tipos.</a:t>
            </a:r>
          </a:p>
          <a:p>
            <a:endParaRPr lang="es-ES" dirty="0"/>
          </a:p>
          <a:p>
            <a:r>
              <a:rPr lang="es-ES" dirty="0"/>
              <a:t>También se pueden añadir nuevas funciones programadas en </a:t>
            </a:r>
            <a:r>
              <a:rPr lang="es-ES" dirty="0" err="1"/>
              <a:t>pl</a:t>
            </a:r>
            <a:r>
              <a:rPr lang="es-ES" dirty="0"/>
              <a:t>/</a:t>
            </a:r>
            <a:r>
              <a:rPr lang="es-ES" dirty="0" err="1"/>
              <a:t>pgsql</a:t>
            </a:r>
            <a:r>
              <a:rPr lang="es-ES" dirty="0"/>
              <a:t> que se graben en la BD.</a:t>
            </a:r>
          </a:p>
          <a:p>
            <a:endParaRPr lang="es-ES" dirty="0"/>
          </a:p>
          <a:p>
            <a:r>
              <a:rPr lang="es-ES" dirty="0"/>
              <a:t>Las funciones se pueden utilizar tanto en la parte de los campos como en las condiciones o para agrupar y las condiciones de grupo.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050751-B75F-6E56-D414-6191A7E7F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178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CBD85-8338-3312-87D1-08A8470E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0FCB9-8E00-A51B-A399-8D0AE053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Documentación oficial: funciones</a:t>
            </a:r>
            <a:endParaRPr lang="es-ES" dirty="0">
              <a:hlinkClick r:id="rId2"/>
            </a:endParaRPr>
          </a:p>
          <a:p>
            <a:pPr lvl="1"/>
            <a:r>
              <a:rPr lang="es-ES" dirty="0">
                <a:hlinkClick r:id="rId2"/>
              </a:rPr>
              <a:t>https://www.postgresql.org/docs/16/functions.html</a:t>
            </a:r>
          </a:p>
          <a:p>
            <a:endParaRPr lang="es-ES" dirty="0">
              <a:hlinkClick r:id="rId2"/>
            </a:endParaRPr>
          </a:p>
          <a:p>
            <a:r>
              <a:rPr lang="es-ES" dirty="0"/>
              <a:t>Otros enlaces:</a:t>
            </a:r>
            <a:endParaRPr lang="es-ES" dirty="0">
              <a:hlinkClick r:id="rId2"/>
            </a:endParaRPr>
          </a:p>
          <a:p>
            <a:pPr lvl="1"/>
            <a:r>
              <a:rPr lang="es-ES" dirty="0">
                <a:hlinkClick r:id="rId2"/>
              </a:rPr>
              <a:t>https://www.tutorialesprogramacionya.com/postgresqlya/temarios/descripcion.php?cod=181&amp;punto=23&amp;inicio=</a:t>
            </a:r>
            <a:endParaRPr lang="es-ES" dirty="0"/>
          </a:p>
          <a:p>
            <a:pPr lvl="1"/>
            <a:r>
              <a:rPr lang="es-ES" dirty="0">
                <a:hlinkClick r:id="rId3"/>
              </a:rPr>
              <a:t>https://www.postgresql.org/docs/16/functions-datetime.html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9D2BDC-EC35-DFC1-6468-9B7ADB7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765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60AB4-2089-9E29-7B68-D00D4D5B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fecha / hora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E583E-77DE-E9FD-3D7F-6A9115512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/>
              <a:t>Current_date</a:t>
            </a:r>
            <a:endParaRPr lang="es-ES" b="1" dirty="0"/>
          </a:p>
          <a:p>
            <a:pPr lvl="1"/>
            <a:r>
              <a:rPr lang="es-ES" dirty="0"/>
              <a:t>La fecha actual</a:t>
            </a:r>
          </a:p>
          <a:p>
            <a:pPr lvl="1"/>
            <a:endParaRPr lang="es-ES" dirty="0"/>
          </a:p>
          <a:p>
            <a:r>
              <a:rPr lang="es-ES" b="1" dirty="0" err="1"/>
              <a:t>Current_timestamp</a:t>
            </a:r>
            <a:endParaRPr lang="es-ES" dirty="0"/>
          </a:p>
          <a:p>
            <a:pPr lvl="1"/>
            <a:r>
              <a:rPr lang="es-ES" dirty="0"/>
              <a:t>La fecha y la hora actual</a:t>
            </a:r>
          </a:p>
          <a:p>
            <a:pPr lvl="1"/>
            <a:endParaRPr lang="es-ES" dirty="0"/>
          </a:p>
          <a:p>
            <a:r>
              <a:rPr lang="es-ES" b="1" dirty="0" err="1"/>
              <a:t>Current_time</a:t>
            </a:r>
            <a:endParaRPr lang="es-ES" b="1" dirty="0"/>
          </a:p>
          <a:p>
            <a:pPr lvl="1"/>
            <a:r>
              <a:rPr lang="es-ES" dirty="0"/>
              <a:t>La hora actual</a:t>
            </a:r>
          </a:p>
          <a:p>
            <a:endParaRPr lang="es-ES" dirty="0"/>
          </a:p>
          <a:p>
            <a:r>
              <a:rPr lang="es-ES" b="1" dirty="0" err="1"/>
              <a:t>Extract</a:t>
            </a:r>
            <a:r>
              <a:rPr lang="es-ES" b="1" dirty="0"/>
              <a:t>(valor </a:t>
            </a:r>
            <a:r>
              <a:rPr lang="es-ES" b="1" dirty="0" err="1"/>
              <a:t>from</a:t>
            </a:r>
            <a:r>
              <a:rPr lang="es-ES" b="1" dirty="0"/>
              <a:t> </a:t>
            </a:r>
            <a:r>
              <a:rPr lang="es-ES" b="1" dirty="0" err="1"/>
              <a:t>timestamp</a:t>
            </a:r>
            <a:r>
              <a:rPr lang="es-ES" b="1" dirty="0"/>
              <a:t>)</a:t>
            </a:r>
          </a:p>
          <a:p>
            <a:pPr lvl="1"/>
            <a:r>
              <a:rPr lang="es-ES" dirty="0"/>
              <a:t>Valor representa una palabra clave que indica la parte del </a:t>
            </a:r>
            <a:r>
              <a:rPr lang="es-ES" dirty="0" err="1"/>
              <a:t>timestamp</a:t>
            </a:r>
            <a:r>
              <a:rPr lang="es-ES" dirty="0"/>
              <a:t> que queremos obtener.</a:t>
            </a:r>
          </a:p>
          <a:p>
            <a:pPr lvl="1"/>
            <a:r>
              <a:rPr lang="es-ES" dirty="0" err="1"/>
              <a:t>Year</a:t>
            </a:r>
            <a:r>
              <a:rPr lang="es-ES" dirty="0"/>
              <a:t>, </a:t>
            </a:r>
            <a:r>
              <a:rPr lang="es-ES" dirty="0" err="1"/>
              <a:t>month</a:t>
            </a:r>
            <a:r>
              <a:rPr lang="es-ES" dirty="0"/>
              <a:t>, </a:t>
            </a:r>
            <a:r>
              <a:rPr lang="es-ES" dirty="0" err="1"/>
              <a:t>day</a:t>
            </a:r>
            <a:r>
              <a:rPr lang="es-ES" dirty="0"/>
              <a:t>, </a:t>
            </a:r>
            <a:r>
              <a:rPr lang="es-ES" dirty="0" err="1"/>
              <a:t>hour</a:t>
            </a:r>
            <a:r>
              <a:rPr lang="es-ES" dirty="0"/>
              <a:t>, minute, </a:t>
            </a:r>
            <a:r>
              <a:rPr lang="es-ES" dirty="0" err="1"/>
              <a:t>second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F137D3-BC41-3C1A-F94C-2C5D3C20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4096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E8E75-7DFF-C2ED-0F3A-4022F488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72"/>
            <a:ext cx="10515600" cy="656851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F84015-A473-6AD8-8715-8B60F423E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793628"/>
          </a:xfrm>
        </p:spPr>
        <p:txBody>
          <a:bodyPr>
            <a:normAutofit fontScale="70000" lnSpcReduction="20000"/>
          </a:bodyPr>
          <a:lstStyle/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extract</a:t>
            </a:r>
            <a:r>
              <a:rPr lang="es-ES" dirty="0"/>
              <a:t>(</a:t>
            </a:r>
            <a:r>
              <a:rPr lang="es-ES" dirty="0" err="1"/>
              <a:t>year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 timestamp'2009-12-31 12:25:50');</a:t>
            </a:r>
          </a:p>
          <a:p>
            <a:r>
              <a:rPr lang="es-ES" dirty="0"/>
              <a:t>Retorna el año '2009'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extract</a:t>
            </a:r>
            <a:r>
              <a:rPr lang="es-ES" dirty="0"/>
              <a:t>(</a:t>
            </a:r>
            <a:r>
              <a:rPr lang="es-ES" dirty="0" err="1"/>
              <a:t>month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 timestamp'2009-12-31 12:25:50');</a:t>
            </a:r>
          </a:p>
          <a:p>
            <a:r>
              <a:rPr lang="es-ES" dirty="0"/>
              <a:t>Retorna el mes '12'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extract</a:t>
            </a:r>
            <a:r>
              <a:rPr lang="es-ES" dirty="0"/>
              <a:t>(</a:t>
            </a:r>
            <a:r>
              <a:rPr lang="es-ES" dirty="0" err="1"/>
              <a:t>day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 timestamp'2009-12-31 12:25:50');</a:t>
            </a:r>
          </a:p>
          <a:p>
            <a:r>
              <a:rPr lang="es-ES" dirty="0"/>
              <a:t>Retorna el día '31'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extract</a:t>
            </a:r>
            <a:r>
              <a:rPr lang="es-ES" dirty="0"/>
              <a:t>(</a:t>
            </a:r>
            <a:r>
              <a:rPr lang="es-ES" dirty="0" err="1"/>
              <a:t>hour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 timestamp'2009-12-31 12:25:50');</a:t>
            </a:r>
          </a:p>
          <a:p>
            <a:r>
              <a:rPr lang="es-ES" dirty="0"/>
              <a:t>Retorna la hora '12'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extract</a:t>
            </a:r>
            <a:r>
              <a:rPr lang="es-ES" dirty="0"/>
              <a:t>(minute </a:t>
            </a:r>
            <a:r>
              <a:rPr lang="es-ES" dirty="0" err="1"/>
              <a:t>from</a:t>
            </a:r>
            <a:r>
              <a:rPr lang="es-ES" dirty="0"/>
              <a:t>  timestamp'2009-12-31 12:25:50');</a:t>
            </a:r>
          </a:p>
          <a:p>
            <a:r>
              <a:rPr lang="es-ES" dirty="0"/>
              <a:t>Retorna el minuto '25'</a:t>
            </a:r>
          </a:p>
          <a:p>
            <a:endParaRPr lang="es-ES" dirty="0"/>
          </a:p>
          <a:p>
            <a:r>
              <a:rPr lang="es-ES" dirty="0"/>
              <a:t> 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extract</a:t>
            </a:r>
            <a:r>
              <a:rPr lang="es-ES" dirty="0"/>
              <a:t>(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 timestamp'2009-12-31 12:25:50’);</a:t>
            </a:r>
          </a:p>
          <a:p>
            <a:r>
              <a:rPr lang="es-ES" dirty="0"/>
              <a:t>Retorna el segundo ‘50’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21640C-A761-492F-7B81-2355E495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1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56A96-D27D-9096-F78F-903D485B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fecha / hora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C26D7-3422-980C-FBA0-F5FF9207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Similar a la función </a:t>
            </a:r>
            <a:r>
              <a:rPr lang="es-ES" dirty="0" err="1"/>
              <a:t>extract</a:t>
            </a:r>
            <a:r>
              <a:rPr lang="es-ES" dirty="0"/>
              <a:t>, tenemos: </a:t>
            </a:r>
            <a:r>
              <a:rPr lang="es-ES" dirty="0" err="1"/>
              <a:t>date_part</a:t>
            </a:r>
            <a:endParaRPr lang="es-ES" dirty="0"/>
          </a:p>
          <a:p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b="1" dirty="0" err="1"/>
              <a:t>date_part</a:t>
            </a:r>
            <a:r>
              <a:rPr lang="es-ES" dirty="0"/>
              <a:t>('</a:t>
            </a:r>
            <a:r>
              <a:rPr lang="es-ES" dirty="0" err="1"/>
              <a:t>month</a:t>
            </a:r>
            <a:r>
              <a:rPr lang="es-ES" dirty="0"/>
              <a:t>',</a:t>
            </a:r>
            <a:r>
              <a:rPr lang="es-ES" dirty="0" err="1"/>
              <a:t>e.fechaentrega</a:t>
            </a:r>
            <a:r>
              <a:rPr lang="es-ES" dirty="0"/>
              <a:t>) …</a:t>
            </a:r>
          </a:p>
          <a:p>
            <a:endParaRPr lang="es-ES" dirty="0"/>
          </a:p>
          <a:p>
            <a:r>
              <a:rPr lang="es-ES" dirty="0"/>
              <a:t>Para imprimir el nombre del día o del mes en español:</a:t>
            </a:r>
          </a:p>
          <a:p>
            <a:r>
              <a:rPr lang="en-US" b="1" dirty="0"/>
              <a:t>set </a:t>
            </a:r>
            <a:r>
              <a:rPr lang="en-US" b="1" dirty="0" err="1"/>
              <a:t>lc_time</a:t>
            </a:r>
            <a:r>
              <a:rPr lang="en-US" b="1" dirty="0"/>
              <a:t> to 'es_ES.utf8’;  </a:t>
            </a:r>
            <a:r>
              <a:rPr lang="en-US" dirty="0"/>
              <a:t>--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locale del </a:t>
            </a:r>
            <a:r>
              <a:rPr lang="en-US" dirty="0" err="1"/>
              <a:t>país</a:t>
            </a:r>
            <a:r>
              <a:rPr lang="en-US" dirty="0"/>
              <a:t>.</a:t>
            </a:r>
          </a:p>
          <a:p>
            <a:r>
              <a:rPr lang="en-US" dirty="0"/>
              <a:t>select </a:t>
            </a:r>
            <a:r>
              <a:rPr lang="en-US" dirty="0" err="1"/>
              <a:t>to_char</a:t>
            </a:r>
            <a:r>
              <a:rPr lang="en-US" dirty="0"/>
              <a:t>(now(), </a:t>
            </a:r>
            <a:r>
              <a:rPr lang="en-US" b="1" dirty="0"/>
              <a:t>'</a:t>
            </a:r>
            <a:r>
              <a:rPr lang="en-US" b="1" dirty="0" err="1"/>
              <a:t>TMDay</a:t>
            </a:r>
            <a:r>
              <a:rPr lang="en-US" dirty="0"/>
              <a:t>, DD </a:t>
            </a:r>
            <a:r>
              <a:rPr lang="en-US" b="1" dirty="0" err="1"/>
              <a:t>TMMonth</a:t>
            </a:r>
            <a:r>
              <a:rPr lang="en-US" dirty="0"/>
              <a:t> YYYY');</a:t>
            </a:r>
          </a:p>
          <a:p>
            <a:r>
              <a:rPr lang="en-US" dirty="0"/>
              <a:t>select </a:t>
            </a:r>
            <a:r>
              <a:rPr lang="en-US" dirty="0" err="1"/>
              <a:t>to_char</a:t>
            </a:r>
            <a:r>
              <a:rPr lang="en-US" dirty="0"/>
              <a:t>(</a:t>
            </a:r>
            <a:r>
              <a:rPr lang="en-US" dirty="0" err="1"/>
              <a:t>current_date</a:t>
            </a:r>
            <a:r>
              <a:rPr lang="en-US" dirty="0"/>
              <a:t>, </a:t>
            </a:r>
            <a:r>
              <a:rPr lang="en-US" b="1" dirty="0"/>
              <a:t>'</a:t>
            </a:r>
            <a:r>
              <a:rPr lang="en-US" b="1" dirty="0" err="1"/>
              <a:t>TMMonth</a:t>
            </a:r>
            <a:r>
              <a:rPr lang="en-US" dirty="0"/>
              <a:t>');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3F436E-B4B3-DD13-9245-041EDDD4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01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D2632-A05F-1EFA-5354-78EEA892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fecha / hora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5F9E0B-BE7B-765E-F8C8-C8F89A183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Now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Devuelve un </a:t>
            </a:r>
            <a:r>
              <a:rPr lang="es-ES" dirty="0" err="1"/>
              <a:t>timestamp</a:t>
            </a:r>
            <a:r>
              <a:rPr lang="es-ES" dirty="0"/>
              <a:t> de la fecha / hora actual.</a:t>
            </a:r>
          </a:p>
          <a:p>
            <a:endParaRPr lang="es-ES" dirty="0"/>
          </a:p>
          <a:p>
            <a:r>
              <a:rPr lang="es-ES" dirty="0"/>
              <a:t>Las fechas también soportan operaciones de suma y resta de un entero: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current_date+5, current_date-5; </a:t>
            </a:r>
          </a:p>
          <a:p>
            <a:pPr lvl="1"/>
            <a:endParaRPr lang="es-ES" dirty="0"/>
          </a:p>
          <a:p>
            <a:r>
              <a:rPr lang="es-ES" dirty="0"/>
              <a:t>Se pueden indicar intervalos: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current_date</a:t>
            </a:r>
            <a:r>
              <a:rPr lang="es-ES" dirty="0"/>
              <a:t> + </a:t>
            </a:r>
            <a:r>
              <a:rPr lang="es-ES" b="1" dirty="0"/>
              <a:t>Interval</a:t>
            </a:r>
            <a:r>
              <a:rPr lang="es-ES" dirty="0"/>
              <a:t> ‘1 </a:t>
            </a:r>
            <a:r>
              <a:rPr lang="es-ES" dirty="0" err="1"/>
              <a:t>hour</a:t>
            </a:r>
            <a:r>
              <a:rPr lang="es-ES" dirty="0"/>
              <a:t>’;</a:t>
            </a:r>
          </a:p>
          <a:p>
            <a:pPr lvl="1"/>
            <a:endParaRPr lang="es-ES" dirty="0"/>
          </a:p>
          <a:p>
            <a:r>
              <a:rPr lang="es-ES" b="1" dirty="0"/>
              <a:t>Listado completo de funciones y operaciones:</a:t>
            </a:r>
          </a:p>
          <a:p>
            <a:r>
              <a:rPr lang="es-ES" dirty="0">
                <a:hlinkClick r:id="rId2"/>
              </a:rPr>
              <a:t>https://www.postgresql.org/docs/16/functions-datetime.html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1E4323-0EC4-2E0F-8803-DE9EF6F6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866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F74D9-DC17-CE92-F454-8B5E64E9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Detener la ejecución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6B308E-C27C-29EB-18B8-C7E525D61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pg_sleep</a:t>
            </a:r>
            <a:r>
              <a:rPr lang="en-US" dirty="0"/>
              <a:t> ( double precision )</a:t>
            </a:r>
          </a:p>
          <a:p>
            <a:r>
              <a:rPr lang="en-US" dirty="0" err="1"/>
              <a:t>pg_sleep_for</a:t>
            </a:r>
            <a:r>
              <a:rPr lang="en-US" dirty="0"/>
              <a:t> ( interval )</a:t>
            </a:r>
          </a:p>
          <a:p>
            <a:r>
              <a:rPr lang="en-US" dirty="0" err="1"/>
              <a:t>pg_sleep_until</a:t>
            </a:r>
            <a:r>
              <a:rPr lang="en-US" dirty="0"/>
              <a:t> ( timestamp with time zone )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pg_sleep</a:t>
            </a:r>
            <a:r>
              <a:rPr lang="en-US" dirty="0"/>
              <a:t>(1.5);</a:t>
            </a:r>
          </a:p>
          <a:p>
            <a:r>
              <a:rPr lang="en-US" dirty="0"/>
              <a:t>SELECT </a:t>
            </a:r>
            <a:r>
              <a:rPr lang="en-US" dirty="0" err="1"/>
              <a:t>pg_sleep_for</a:t>
            </a:r>
            <a:r>
              <a:rPr lang="en-US" dirty="0"/>
              <a:t>('5 minutes');</a:t>
            </a:r>
          </a:p>
          <a:p>
            <a:r>
              <a:rPr lang="en-US" dirty="0"/>
              <a:t>SELECT </a:t>
            </a:r>
            <a:r>
              <a:rPr lang="en-US" dirty="0" err="1"/>
              <a:t>pg_sleep_until</a:t>
            </a:r>
            <a:r>
              <a:rPr lang="en-US" dirty="0"/>
              <a:t>('tomorrow 03:00');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42FA9A-11BD-1D75-3703-E019B27A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56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D0466-1851-7EBF-C2CC-F0C335F9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Matemáticas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88B3A-7700-EC64-CB16-513705EE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/>
              <a:t>Abs</a:t>
            </a:r>
            <a:r>
              <a:rPr lang="es-ES" dirty="0"/>
              <a:t>(x)</a:t>
            </a:r>
          </a:p>
          <a:p>
            <a:pPr lvl="1"/>
            <a:r>
              <a:rPr lang="es-ES" dirty="0"/>
              <a:t>El valor absoluto de x.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abs</a:t>
            </a:r>
            <a:r>
              <a:rPr lang="es-ES" dirty="0"/>
              <a:t>(-20);</a:t>
            </a:r>
          </a:p>
          <a:p>
            <a:endParaRPr lang="es-ES" dirty="0"/>
          </a:p>
          <a:p>
            <a:r>
              <a:rPr lang="es-ES" b="1" dirty="0" err="1"/>
              <a:t>Cbrt</a:t>
            </a:r>
            <a:r>
              <a:rPr lang="es-ES" dirty="0"/>
              <a:t>(x)</a:t>
            </a:r>
          </a:p>
          <a:p>
            <a:pPr lvl="1"/>
            <a:r>
              <a:rPr lang="es-ES" dirty="0"/>
              <a:t>La raíz cuadrada de x.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cbrt</a:t>
            </a:r>
            <a:r>
              <a:rPr lang="es-ES" dirty="0"/>
              <a:t>(27)</a:t>
            </a:r>
          </a:p>
          <a:p>
            <a:pPr lvl="1"/>
            <a:endParaRPr lang="es-ES" dirty="0"/>
          </a:p>
          <a:p>
            <a:r>
              <a:rPr lang="es-ES" b="1" dirty="0" err="1"/>
              <a:t>Ceiling</a:t>
            </a:r>
            <a:r>
              <a:rPr lang="es-ES" dirty="0"/>
              <a:t>(x)</a:t>
            </a:r>
          </a:p>
          <a:p>
            <a:pPr lvl="1"/>
            <a:r>
              <a:rPr lang="es-ES" dirty="0"/>
              <a:t>Redondeo al alza: </a:t>
            </a:r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ceiling</a:t>
            </a:r>
            <a:r>
              <a:rPr lang="es-ES" dirty="0"/>
              <a:t>(12.34) </a:t>
            </a:r>
            <a:r>
              <a:rPr lang="es-ES" dirty="0">
                <a:sym typeface="Wingdings" panose="05000000000000000000" pitchFamily="2" charset="2"/>
              </a:rPr>
              <a:t> 13</a:t>
            </a:r>
            <a:endParaRPr lang="es-ES" dirty="0"/>
          </a:p>
          <a:p>
            <a:pPr lvl="1"/>
            <a:endParaRPr lang="es-ES" dirty="0"/>
          </a:p>
          <a:p>
            <a:r>
              <a:rPr lang="es-ES" b="1" dirty="0" err="1"/>
              <a:t>Floor</a:t>
            </a:r>
            <a:r>
              <a:rPr lang="es-ES" dirty="0"/>
              <a:t>(x)</a:t>
            </a:r>
          </a:p>
          <a:p>
            <a:pPr lvl="1"/>
            <a:r>
              <a:rPr lang="es-ES" dirty="0"/>
              <a:t>Redondeo a la baja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</a:t>
            </a:r>
            <a:r>
              <a:rPr lang="es-ES" dirty="0" err="1"/>
              <a:t>floor</a:t>
            </a:r>
            <a:r>
              <a:rPr lang="es-ES" dirty="0"/>
              <a:t>(12.34) </a:t>
            </a:r>
            <a:r>
              <a:rPr lang="es-ES" dirty="0">
                <a:sym typeface="Wingdings" panose="05000000000000000000" pitchFamily="2" charset="2"/>
              </a:rPr>
              <a:t> 12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1CE4E8-660F-3564-97C7-11EA1AE3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A513C-6885-4A4C-B266-FAF30565FF64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610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1822</Words>
  <Application>Microsoft Office PowerPoint</Application>
  <PresentationFormat>Panorámica</PresentationFormat>
  <Paragraphs>308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de Office</vt:lpstr>
      <vt:lpstr>Funciones SQL</vt:lpstr>
      <vt:lpstr>Funciones integradas</vt:lpstr>
      <vt:lpstr>Funciones SQL</vt:lpstr>
      <vt:lpstr>Funciones de fecha / hora</vt:lpstr>
      <vt:lpstr>Ejemplos</vt:lpstr>
      <vt:lpstr>Funciones de fecha / hora</vt:lpstr>
      <vt:lpstr>Funciones de fecha / hora</vt:lpstr>
      <vt:lpstr>Detener la ejecución</vt:lpstr>
      <vt:lpstr>Matemáticas</vt:lpstr>
      <vt:lpstr>Matemáticas</vt:lpstr>
      <vt:lpstr>Matemáticas</vt:lpstr>
      <vt:lpstr>Matemáticas</vt:lpstr>
      <vt:lpstr>Matemáticas</vt:lpstr>
      <vt:lpstr>Cadenas</vt:lpstr>
      <vt:lpstr>Cadenas</vt:lpstr>
      <vt:lpstr>Cadenas</vt:lpstr>
      <vt:lpstr>Cadenas</vt:lpstr>
      <vt:lpstr>Cadenas</vt:lpstr>
      <vt:lpstr>Cadenas</vt:lpstr>
      <vt:lpstr>Cadenas</vt:lpstr>
      <vt:lpstr>Formatear tipos</vt:lpstr>
      <vt:lpstr>Formatear tipos</vt:lpstr>
      <vt:lpstr>Formatos fecha/hora</vt:lpstr>
      <vt:lpstr>Formatos fecha/hora</vt:lpstr>
      <vt:lpstr>Formatos fecha/hora</vt:lpstr>
      <vt:lpstr>Formatos fecha/hora</vt:lpstr>
      <vt:lpstr>Expresiones y funciones condicionales</vt:lpstr>
      <vt:lpstr>Expresiones y funciones condicionales</vt:lpstr>
      <vt:lpstr>Otros tipos de funciones: </vt:lpstr>
      <vt:lpstr>Enlaces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SQL</dc:title>
  <dc:creator>Antonio Espín Herranz</dc:creator>
  <cp:lastModifiedBy>Antonio Espín Herranz</cp:lastModifiedBy>
  <cp:revision>35</cp:revision>
  <dcterms:created xsi:type="dcterms:W3CDTF">2023-10-10T13:37:27Z</dcterms:created>
  <dcterms:modified xsi:type="dcterms:W3CDTF">2023-10-28T15:27:21Z</dcterms:modified>
</cp:coreProperties>
</file>