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265" r:id="rId2"/>
    <p:sldId id="401" r:id="rId3"/>
    <p:sldId id="434" r:id="rId4"/>
    <p:sldId id="403" r:id="rId5"/>
    <p:sldId id="432" r:id="rId6"/>
    <p:sldId id="435" r:id="rId7"/>
    <p:sldId id="405" r:id="rId8"/>
    <p:sldId id="406" r:id="rId9"/>
    <p:sldId id="407" r:id="rId10"/>
    <p:sldId id="412" r:id="rId11"/>
    <p:sldId id="413" r:id="rId12"/>
    <p:sldId id="414" r:id="rId13"/>
    <p:sldId id="415" r:id="rId14"/>
    <p:sldId id="416" r:id="rId15"/>
    <p:sldId id="417" r:id="rId16"/>
    <p:sldId id="420" r:id="rId17"/>
    <p:sldId id="421" r:id="rId18"/>
    <p:sldId id="422" r:id="rId19"/>
    <p:sldId id="424" r:id="rId20"/>
    <p:sldId id="423" r:id="rId21"/>
    <p:sldId id="425" r:id="rId22"/>
    <p:sldId id="426" r:id="rId23"/>
    <p:sldId id="427" r:id="rId24"/>
    <p:sldId id="436" r:id="rId25"/>
    <p:sldId id="428" r:id="rId26"/>
    <p:sldId id="433"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31" r:id="rId5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5pPr>
    <a:lvl6pPr marL="2286000" algn="l" defTabSz="914400" rtl="0" eaLnBrk="1" latinLnBrk="0" hangingPunct="1">
      <a:defRPr sz="2400" kern="1200">
        <a:solidFill>
          <a:schemeClr val="tx1"/>
        </a:solidFill>
        <a:latin typeface="Arial" charset="0"/>
        <a:ea typeface="ＭＳ Ｐゴシック" pitchFamily="16" charset="-128"/>
        <a:cs typeface="+mn-cs"/>
      </a:defRPr>
    </a:lvl6pPr>
    <a:lvl7pPr marL="2743200" algn="l" defTabSz="914400" rtl="0" eaLnBrk="1" latinLnBrk="0" hangingPunct="1">
      <a:defRPr sz="2400" kern="1200">
        <a:solidFill>
          <a:schemeClr val="tx1"/>
        </a:solidFill>
        <a:latin typeface="Arial" charset="0"/>
        <a:ea typeface="ＭＳ Ｐゴシック" pitchFamily="16" charset="-128"/>
        <a:cs typeface="+mn-cs"/>
      </a:defRPr>
    </a:lvl7pPr>
    <a:lvl8pPr marL="3200400" algn="l" defTabSz="914400" rtl="0" eaLnBrk="1" latinLnBrk="0" hangingPunct="1">
      <a:defRPr sz="2400" kern="1200">
        <a:solidFill>
          <a:schemeClr val="tx1"/>
        </a:solidFill>
        <a:latin typeface="Arial" charset="0"/>
        <a:ea typeface="ＭＳ Ｐゴシック" pitchFamily="16" charset="-128"/>
        <a:cs typeface="+mn-cs"/>
      </a:defRPr>
    </a:lvl8pPr>
    <a:lvl9pPr marL="3657600" algn="l" defTabSz="914400" rtl="0" eaLnBrk="1" latinLnBrk="0" hangingPunct="1">
      <a:defRPr sz="2400" kern="1200">
        <a:solidFill>
          <a:schemeClr val="tx1"/>
        </a:solidFill>
        <a:latin typeface="Arial" charset="0"/>
        <a:ea typeface="ＭＳ Ｐゴシック" pitchFamily="1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CC9900"/>
    <a:srgbClr val="00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60" d="100"/>
          <a:sy n="60" d="100"/>
        </p:scale>
        <p:origin x="78" y="9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4128"/>
    </p:cViewPr>
  </p:sorterViewPr>
  <p:notesViewPr>
    <p:cSldViewPr>
      <p:cViewPr varScale="1">
        <p:scale>
          <a:sx n="82" d="100"/>
          <a:sy n="82" d="100"/>
        </p:scale>
        <p:origin x="-197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2309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4846" tIns="47422" rIns="94846" bIns="47422"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4846" tIns="47422" rIns="94846" bIns="47422" rtlCol="0"/>
          <a:lstStyle>
            <a:lvl1pPr algn="r">
              <a:defRPr sz="1200">
                <a:latin typeface="Arial" charset="0"/>
              </a:defRPr>
            </a:lvl1pPr>
          </a:lstStyle>
          <a:p>
            <a:pPr>
              <a:defRPr/>
            </a:pPr>
            <a:fld id="{BDD2140B-E29C-4DB1-9890-F2307119F01C}" type="datetimeFigureOut">
              <a:rPr lang="en-US"/>
              <a:pPr>
                <a:defRPr/>
              </a:pPr>
              <a:t>8/26/2019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46" tIns="47422" rIns="94846" bIns="47422" rtlCol="0" anchor="ctr"/>
          <a:lstStyle/>
          <a:p>
            <a:pPr lvl="0"/>
            <a:endParaRPr lang="en-US" noProof="0"/>
          </a:p>
        </p:txBody>
      </p:sp>
      <p:sp>
        <p:nvSpPr>
          <p:cNvPr id="5" name="Notes Placeholder 4"/>
          <p:cNvSpPr>
            <a:spLocks noGrp="1"/>
          </p:cNvSpPr>
          <p:nvPr>
            <p:ph type="body" sz="quarter" idx="3"/>
          </p:nvPr>
        </p:nvSpPr>
        <p:spPr>
          <a:xfrm>
            <a:off x="731838" y="4560888"/>
            <a:ext cx="5851525" cy="4321175"/>
          </a:xfrm>
          <a:prstGeom prst="rect">
            <a:avLst/>
          </a:prstGeom>
        </p:spPr>
        <p:txBody>
          <a:bodyPr vert="horz" lIns="94846" tIns="47422" rIns="94846" bIns="4742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lIns="94846" tIns="47422" rIns="94846" bIns="47422"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lIns="94846" tIns="47422" rIns="94846" bIns="47422" rtlCol="0" anchor="b"/>
          <a:lstStyle>
            <a:lvl1pPr algn="r">
              <a:defRPr sz="1200">
                <a:latin typeface="Arial" charset="0"/>
              </a:defRPr>
            </a:lvl1pPr>
          </a:lstStyle>
          <a:p>
            <a:pPr>
              <a:defRPr/>
            </a:pPr>
            <a:fld id="{5060D7E0-8279-4CE2-AB86-CCBDC27434B6}" type="slidenum">
              <a:rPr lang="en-US"/>
              <a:pPr>
                <a:defRPr/>
              </a:pPr>
              <a:t>‹#›</a:t>
            </a:fld>
            <a:endParaRPr lang="en-US"/>
          </a:p>
        </p:txBody>
      </p:sp>
    </p:spTree>
    <p:extLst>
      <p:ext uri="{BB962C8B-B14F-4D97-AF65-F5344CB8AC3E}">
        <p14:creationId xmlns:p14="http://schemas.microsoft.com/office/powerpoint/2010/main" val="39136655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46590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254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779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82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82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634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B9A543-7CD5-450C-9978-35CC8EF95FE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3BC13A-5317-4C2D-8190-A27BA2D9B8D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C14B07-AEDC-4DDC-A515-5993E9C7215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82000" cy="1143000"/>
          </a:xfrm>
        </p:spPr>
        <p:txBody>
          <a:bodyPr/>
          <a:lstStyle>
            <a:lvl1pPr algn="l">
              <a:defRPr sz="4000">
                <a:solidFill>
                  <a:srgbClr val="002060"/>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381000" y="1828800"/>
            <a:ext cx="8382000" cy="42672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7D8DEC3-86FA-484C-AC83-38B4A6F9AAAF}" type="slidenum">
              <a:rPr lang="en-US"/>
              <a:pPr>
                <a:defRPr/>
              </a:pPr>
              <a:t>‹#›</a:t>
            </a:fld>
            <a:endParaRPr lang="en-US" dirty="0"/>
          </a:p>
        </p:txBody>
      </p:sp>
      <p:cxnSp>
        <p:nvCxnSpPr>
          <p:cNvPr id="7" name="Straight Connector 6"/>
          <p:cNvCxnSpPr/>
          <p:nvPr/>
        </p:nvCxnSpPr>
        <p:spPr bwMode="auto">
          <a:xfrm>
            <a:off x="0" y="1524000"/>
            <a:ext cx="9144000" cy="0"/>
          </a:xfrm>
          <a:prstGeom prst="line">
            <a:avLst/>
          </a:prstGeom>
          <a:ln>
            <a:solidFill>
              <a:srgbClr val="FFCC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423439-7B34-4787-A1FC-3DA75B5E54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F833A6-51F9-4B43-B05E-45F825B0B90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AEFA58-4EA2-4BEC-A72A-721F08EAC1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227486-D1EA-4425-B593-AB360B7EA7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DE250F3-9CC0-4CD4-955C-CC61D3CD9BA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0F8CBD-A35D-419B-86EB-A7E451BCD0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F39F9C6-467F-4305-8C48-B640CE569CB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945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4B842BC4-715E-46BF-BDC6-273D617E5E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6" charset="-128"/>
        </a:defRPr>
      </a:lvl2pPr>
      <a:lvl3pPr algn="ctr" rtl="0" eaLnBrk="0" fontAlgn="base" hangingPunct="0">
        <a:spcBef>
          <a:spcPct val="0"/>
        </a:spcBef>
        <a:spcAft>
          <a:spcPct val="0"/>
        </a:spcAft>
        <a:defRPr sz="4400">
          <a:solidFill>
            <a:schemeClr val="tx2"/>
          </a:solidFill>
          <a:latin typeface="Arial" charset="0"/>
          <a:ea typeface="ＭＳ Ｐゴシック" pitchFamily="16" charset="-128"/>
        </a:defRPr>
      </a:lvl3pPr>
      <a:lvl4pPr algn="ctr" rtl="0" eaLnBrk="0" fontAlgn="base" hangingPunct="0">
        <a:spcBef>
          <a:spcPct val="0"/>
        </a:spcBef>
        <a:spcAft>
          <a:spcPct val="0"/>
        </a:spcAft>
        <a:defRPr sz="4400">
          <a:solidFill>
            <a:schemeClr val="tx2"/>
          </a:solidFill>
          <a:latin typeface="Arial" charset="0"/>
          <a:ea typeface="ＭＳ Ｐゴシック" pitchFamily="16" charset="-128"/>
        </a:defRPr>
      </a:lvl4pPr>
      <a:lvl5pPr algn="ctr" rtl="0" eaLnBrk="0" fontAlgn="base" hangingPunct="0">
        <a:spcBef>
          <a:spcPct val="0"/>
        </a:spcBef>
        <a:spcAft>
          <a:spcPct val="0"/>
        </a:spcAft>
        <a:defRPr sz="4400">
          <a:solidFill>
            <a:schemeClr val="tx2"/>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en.wikipedia.org/wiki/Simplex_algorith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 1"/>
          <p:cNvSpPr>
            <a:spLocks noGrp="1"/>
          </p:cNvSpPr>
          <p:nvPr>
            <p:ph type="ctrTitle"/>
          </p:nvPr>
        </p:nvSpPr>
        <p:spPr>
          <a:xfrm>
            <a:off x="685800" y="1143000"/>
            <a:ext cx="7772400" cy="1470025"/>
          </a:xfrm>
        </p:spPr>
        <p:txBody>
          <a:bodyPr/>
          <a:lstStyle/>
          <a:p>
            <a:pPr eaLnBrk="1" hangingPunct="1"/>
            <a:r>
              <a:rPr lang="en-US" sz="4000" b="1" dirty="0">
                <a:solidFill>
                  <a:srgbClr val="002060"/>
                </a:solidFill>
              </a:rPr>
              <a:t>BA-406 Spreadsheet Modeling</a:t>
            </a:r>
            <a:br>
              <a:rPr lang="en-US" sz="3600" b="1" dirty="0">
                <a:solidFill>
                  <a:srgbClr val="003300"/>
                </a:solidFill>
              </a:rPr>
            </a:br>
            <a:endParaRPr lang="en-US" sz="2800" b="1" dirty="0">
              <a:solidFill>
                <a:srgbClr val="003300"/>
              </a:solidFill>
            </a:endParaRPr>
          </a:p>
        </p:txBody>
      </p:sp>
      <p:sp>
        <p:nvSpPr>
          <p:cNvPr id="21507" name="Subtitle 2"/>
          <p:cNvSpPr>
            <a:spLocks noGrp="1"/>
          </p:cNvSpPr>
          <p:nvPr>
            <p:ph type="subTitle" idx="1"/>
          </p:nvPr>
        </p:nvSpPr>
        <p:spPr>
          <a:xfrm>
            <a:off x="1371600" y="3124200"/>
            <a:ext cx="6400800" cy="1752600"/>
          </a:xfrm>
        </p:spPr>
        <p:txBody>
          <a:bodyPr/>
          <a:lstStyle/>
          <a:p>
            <a:pPr eaLnBrk="1" hangingPunct="1"/>
            <a:r>
              <a:rPr lang="en-US" b="1" dirty="0">
                <a:solidFill>
                  <a:srgbClr val="CC9900"/>
                </a:solidFill>
              </a:rPr>
              <a:t>Linear Programming: Introduction, Formulation and Graphical Solution</a:t>
            </a:r>
          </a:p>
          <a:p>
            <a:pPr eaLnBrk="1" hangingPunct="1"/>
            <a:endParaRPr lang="en-US" b="1" dirty="0">
              <a:solidFill>
                <a:srgbClr val="CC9900"/>
              </a:solidFill>
            </a:endParaRPr>
          </a:p>
          <a:p>
            <a:pPr eaLnBrk="1" hangingPunct="1"/>
            <a:endParaRPr lang="en-US" dirty="0"/>
          </a:p>
        </p:txBody>
      </p:sp>
      <p:sp>
        <p:nvSpPr>
          <p:cNvPr id="2" name="Slide Number Placeholder 1"/>
          <p:cNvSpPr>
            <a:spLocks noGrp="1"/>
          </p:cNvSpPr>
          <p:nvPr>
            <p:ph type="sldNum" sz="quarter" idx="12"/>
          </p:nvPr>
        </p:nvSpPr>
        <p:spPr/>
        <p:txBody>
          <a:bodyPr/>
          <a:lstStyle/>
          <a:p>
            <a:pPr>
              <a:defRPr/>
            </a:pPr>
            <a:fld id="{AEB9A543-7CD5-450C-9978-35CC8EF95FEB}" type="slidenum">
              <a:rPr lang="en-US" smtClean="0"/>
              <a:pPr>
                <a:defRPr/>
              </a:pPr>
              <a:t>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Formulation Steps</a:t>
            </a:r>
          </a:p>
        </p:txBody>
      </p:sp>
      <p:sp>
        <p:nvSpPr>
          <p:cNvPr id="3" name="Content Placeholder 2"/>
          <p:cNvSpPr>
            <a:spLocks noGrp="1"/>
          </p:cNvSpPr>
          <p:nvPr>
            <p:ph idx="1"/>
          </p:nvPr>
        </p:nvSpPr>
        <p:spPr/>
        <p:txBody>
          <a:bodyPr/>
          <a:lstStyle/>
          <a:p>
            <a:r>
              <a:rPr lang="en-US" dirty="0">
                <a:solidFill>
                  <a:srgbClr val="FF0000"/>
                </a:solidFill>
              </a:rPr>
              <a:t>STEP 0: </a:t>
            </a:r>
            <a:r>
              <a:rPr lang="en-US" dirty="0"/>
              <a:t>Know the problem and gather your data</a:t>
            </a:r>
          </a:p>
          <a:p>
            <a:pPr lvl="1"/>
            <a:r>
              <a:rPr lang="en-US" dirty="0"/>
              <a:t>Your problem is to increase your chance of rescue by maximizing the number of days you survive</a:t>
            </a:r>
          </a:p>
          <a:p>
            <a:pPr lvl="1"/>
            <a:r>
              <a:rPr lang="en-US" dirty="0"/>
              <a:t>You can have 1 bag which can carry 50 </a:t>
            </a:r>
            <a:r>
              <a:rPr lang="en-US" dirty="0" err="1"/>
              <a:t>lbs</a:t>
            </a:r>
            <a:r>
              <a:rPr lang="en-US" dirty="0"/>
              <a:t> at most</a:t>
            </a:r>
          </a:p>
          <a:p>
            <a:pPr lvl="1"/>
            <a:r>
              <a:rPr lang="en-US" dirty="0"/>
              <a:t>You can only put bread, steak, chicken and chocolate into you bag</a:t>
            </a:r>
          </a:p>
          <a:p>
            <a:pPr lvl="1"/>
            <a:r>
              <a:rPr lang="en-US" dirty="0"/>
              <a:t>Each item enables you survive for a specific number of days for each pound you take</a:t>
            </a:r>
          </a:p>
          <a:p>
            <a:pPr marL="914400" lvl="2" indent="0">
              <a:buNone/>
            </a:pPr>
            <a:r>
              <a:rPr lang="en-US" dirty="0">
                <a:sym typeface="Wingdings" pitchFamily="2" charset="2"/>
              </a:rPr>
              <a:t></a:t>
            </a:r>
            <a:r>
              <a:rPr lang="en-US" dirty="0"/>
              <a:t>Bread: 2 days/</a:t>
            </a:r>
            <a:r>
              <a:rPr lang="en-US" dirty="0" err="1"/>
              <a:t>lb</a:t>
            </a:r>
            <a:r>
              <a:rPr lang="en-US" dirty="0"/>
              <a:t>    </a:t>
            </a:r>
            <a:r>
              <a:rPr lang="en-US" dirty="0">
                <a:sym typeface="Wingdings" pitchFamily="2" charset="2"/>
              </a:rPr>
              <a:t></a:t>
            </a:r>
            <a:r>
              <a:rPr lang="en-US" dirty="0"/>
              <a:t>Steak: 5 days/</a:t>
            </a:r>
            <a:r>
              <a:rPr lang="en-US" dirty="0" err="1"/>
              <a:t>lb</a:t>
            </a:r>
            <a:endParaRPr lang="en-US" dirty="0"/>
          </a:p>
          <a:p>
            <a:pPr marL="914400" lvl="2" indent="0">
              <a:buNone/>
            </a:pPr>
            <a:r>
              <a:rPr lang="en-US" dirty="0">
                <a:sym typeface="Wingdings" pitchFamily="2" charset="2"/>
              </a:rPr>
              <a:t></a:t>
            </a:r>
            <a:r>
              <a:rPr lang="en-US" dirty="0"/>
              <a:t>Chicken: 3days/</a:t>
            </a:r>
            <a:r>
              <a:rPr lang="en-US" dirty="0" err="1"/>
              <a:t>lb</a:t>
            </a:r>
            <a:r>
              <a:rPr lang="en-US" dirty="0"/>
              <a:t>  </a:t>
            </a:r>
            <a:r>
              <a:rPr lang="en-US" dirty="0">
                <a:sym typeface="Wingdings" pitchFamily="2" charset="2"/>
              </a:rPr>
              <a:t></a:t>
            </a:r>
            <a:r>
              <a:rPr lang="en-US" dirty="0"/>
              <a:t>Chocolate: 6days/</a:t>
            </a:r>
            <a:r>
              <a:rPr lang="en-US" dirty="0" err="1"/>
              <a:t>lb</a:t>
            </a:r>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10</a:t>
            </a:fld>
            <a:endParaRPr lang="en-US" dirty="0"/>
          </a:p>
        </p:txBody>
      </p:sp>
    </p:spTree>
    <p:extLst>
      <p:ext uri="{BB962C8B-B14F-4D97-AF65-F5344CB8AC3E}">
        <p14:creationId xmlns:p14="http://schemas.microsoft.com/office/powerpoint/2010/main" val="185912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Formulation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FF0000"/>
                    </a:solidFill>
                  </a:rPr>
                  <a:t>STEP 1:</a:t>
                </a:r>
                <a:r>
                  <a:rPr lang="en-US" dirty="0"/>
                  <a:t> Identify your decision variables</a:t>
                </a:r>
              </a:p>
              <a:p>
                <a:pPr lvl="1"/>
                <a:r>
                  <a:rPr lang="en-US" dirty="0"/>
                  <a:t>Decision variables are the things you control</a:t>
                </a:r>
              </a:p>
              <a:p>
                <a:pPr lvl="1"/>
                <a:r>
                  <a:rPr lang="en-US" dirty="0"/>
                  <a:t>The amount of each item you will take with you</a:t>
                </a:r>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1</m:t>
                        </m:r>
                      </m:sub>
                    </m:sSub>
                    <m:r>
                      <a:rPr lang="en-US" sz="2200" b="0" i="1" smtClean="0">
                        <a:latin typeface="Cambria Math"/>
                      </a:rPr>
                      <m:t>:</m:t>
                    </m:r>
                    <m:r>
                      <a:rPr lang="en-US" sz="2200" b="0" i="1" smtClean="0">
                        <a:latin typeface="Cambria Math"/>
                      </a:rPr>
                      <m:t>𝑡h𝑒</m:t>
                    </m:r>
                    <m:r>
                      <a:rPr lang="en-US" sz="2200" b="0" i="1" smtClean="0">
                        <a:latin typeface="Cambria Math"/>
                      </a:rPr>
                      <m:t> </m:t>
                    </m:r>
                    <m:r>
                      <a:rPr lang="en-US" sz="2200" b="0" i="1" smtClean="0">
                        <a:latin typeface="Cambria Math"/>
                      </a:rPr>
                      <m:t>𝑎𝑚𝑜𝑢𝑛𝑡</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𝑏𝑟𝑒𝑎𝑑</m:t>
                    </m:r>
                    <m:r>
                      <a:rPr lang="en-US" sz="2200" b="0" i="1" smtClean="0">
                        <a:latin typeface="Cambria Math"/>
                      </a:rPr>
                      <m:t> (</m:t>
                    </m:r>
                    <m:r>
                      <a:rPr lang="en-US" sz="2200" b="0" i="1" smtClean="0">
                        <a:latin typeface="Cambria Math"/>
                      </a:rPr>
                      <m:t>𝑙𝑏𝑠</m:t>
                    </m:r>
                    <m:r>
                      <a:rPr lang="en-US" sz="2200" b="0" i="1" smtClean="0">
                        <a:latin typeface="Cambria Math"/>
                      </a:rPr>
                      <m:t>)</m:t>
                    </m:r>
                  </m:oMath>
                </a14:m>
                <a:endParaRPr lang="en-US" sz="2200" i="1" dirty="0"/>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2</m:t>
                        </m:r>
                      </m:sub>
                    </m:sSub>
                    <m:r>
                      <a:rPr lang="en-US" sz="2200" b="0" i="1" smtClean="0">
                        <a:latin typeface="Cambria Math"/>
                      </a:rPr>
                      <m:t>:</m:t>
                    </m:r>
                    <m:r>
                      <a:rPr lang="en-US" sz="2200" b="0" i="1" smtClean="0">
                        <a:latin typeface="Cambria Math"/>
                      </a:rPr>
                      <m:t>𝑡h𝑒</m:t>
                    </m:r>
                    <m:r>
                      <a:rPr lang="en-US" sz="2200" b="0" i="1" smtClean="0">
                        <a:latin typeface="Cambria Math"/>
                      </a:rPr>
                      <m:t> </m:t>
                    </m:r>
                    <m:r>
                      <a:rPr lang="en-US" sz="2200" b="0" i="1" smtClean="0">
                        <a:latin typeface="Cambria Math"/>
                      </a:rPr>
                      <m:t>𝑎𝑚𝑜𝑢𝑛𝑡</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𝑠𝑡𝑒𝑎𝑘</m:t>
                    </m:r>
                    <m:r>
                      <a:rPr lang="en-US" sz="2200" b="0" i="1" smtClean="0">
                        <a:latin typeface="Cambria Math"/>
                      </a:rPr>
                      <m:t> (</m:t>
                    </m:r>
                    <m:r>
                      <a:rPr lang="en-US" sz="2200" b="0" i="1" smtClean="0">
                        <a:latin typeface="Cambria Math"/>
                      </a:rPr>
                      <m:t>𝑙𝑏𝑠</m:t>
                    </m:r>
                    <m:r>
                      <a:rPr lang="en-US" sz="2200" b="0" i="1" smtClean="0">
                        <a:latin typeface="Cambria Math"/>
                      </a:rPr>
                      <m:t>) </m:t>
                    </m:r>
                  </m:oMath>
                </a14:m>
                <a:endParaRPr lang="en-US" sz="2200" i="1" dirty="0"/>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3</m:t>
                        </m:r>
                      </m:sub>
                    </m:sSub>
                    <m:r>
                      <a:rPr lang="en-US" sz="2200" b="0" i="1" smtClean="0">
                        <a:latin typeface="Cambria Math"/>
                      </a:rPr>
                      <m:t>:</m:t>
                    </m:r>
                    <m:r>
                      <a:rPr lang="en-US" sz="2200" b="0" i="1" smtClean="0">
                        <a:latin typeface="Cambria Math"/>
                      </a:rPr>
                      <m:t>𝑡h𝑒</m:t>
                    </m:r>
                    <m:r>
                      <a:rPr lang="en-US" sz="2200" b="0" i="1" smtClean="0">
                        <a:latin typeface="Cambria Math"/>
                      </a:rPr>
                      <m:t> </m:t>
                    </m:r>
                    <m:r>
                      <a:rPr lang="en-US" sz="2200" b="0" i="1" smtClean="0">
                        <a:latin typeface="Cambria Math"/>
                      </a:rPr>
                      <m:t>𝑎𝑚𝑜𝑢𝑛𝑡</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𝑐h𝑖𝑐𝑘𝑒𝑛</m:t>
                    </m:r>
                    <m:r>
                      <a:rPr lang="en-US" sz="2200" b="0" i="1" smtClean="0">
                        <a:latin typeface="Cambria Math"/>
                      </a:rPr>
                      <m:t> (</m:t>
                    </m:r>
                    <m:r>
                      <a:rPr lang="en-US" sz="2200" b="0" i="1" smtClean="0">
                        <a:latin typeface="Cambria Math"/>
                      </a:rPr>
                      <m:t>𝑙𝑏𝑠</m:t>
                    </m:r>
                    <m:r>
                      <a:rPr lang="en-US" sz="2200" b="0" i="1" smtClean="0">
                        <a:latin typeface="Cambria Math"/>
                      </a:rPr>
                      <m:t>)</m:t>
                    </m:r>
                  </m:oMath>
                </a14:m>
                <a:endParaRPr lang="en-US" sz="2200" i="1" dirty="0"/>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b="0" i="1" smtClean="0">
                            <a:latin typeface="Cambria Math"/>
                          </a:rPr>
                          <m:t>4</m:t>
                        </m:r>
                      </m:sub>
                    </m:sSub>
                    <m:r>
                      <a:rPr lang="en-US" sz="2200" b="0" i="1" smtClean="0">
                        <a:latin typeface="Cambria Math"/>
                      </a:rPr>
                      <m:t>:</m:t>
                    </m:r>
                    <m:r>
                      <a:rPr lang="en-US" sz="2200" b="0" i="1" smtClean="0">
                        <a:latin typeface="Cambria Math"/>
                      </a:rPr>
                      <m:t>𝑡h𝑒</m:t>
                    </m:r>
                    <m:r>
                      <a:rPr lang="en-US" sz="2200" b="0" i="1" smtClean="0">
                        <a:latin typeface="Cambria Math"/>
                      </a:rPr>
                      <m:t> </m:t>
                    </m:r>
                    <m:r>
                      <a:rPr lang="en-US" sz="2200" b="0" i="1" smtClean="0">
                        <a:latin typeface="Cambria Math"/>
                      </a:rPr>
                      <m:t>𝑎𝑚𝑜𝑢𝑛𝑡</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𝑐h𝑜𝑐𝑜𝑙𝑎𝑡𝑒</m:t>
                    </m:r>
                    <m:r>
                      <a:rPr lang="en-US" sz="2200" b="0" i="1" smtClean="0">
                        <a:latin typeface="Cambria Math"/>
                      </a:rPr>
                      <m:t> </m:t>
                    </m:r>
                    <m:d>
                      <m:dPr>
                        <m:ctrlPr>
                          <a:rPr lang="en-US" sz="2200" b="0" i="1" smtClean="0">
                            <a:latin typeface="Cambria Math" panose="02040503050406030204" pitchFamily="18" charset="0"/>
                          </a:rPr>
                        </m:ctrlPr>
                      </m:dPr>
                      <m:e>
                        <m:r>
                          <a:rPr lang="en-US" sz="2200" b="0" i="1" smtClean="0">
                            <a:latin typeface="Cambria Math"/>
                          </a:rPr>
                          <m:t>𝑙𝑏𝑠</m:t>
                        </m:r>
                      </m:e>
                    </m:d>
                  </m:oMath>
                </a14:m>
                <a:endParaRPr lang="en-US" sz="2200" b="0" dirty="0"/>
              </a:p>
              <a:p>
                <a:pPr marL="914400" lvl="2" indent="0">
                  <a:buNone/>
                </a:pPr>
                <a:endParaRPr lang="en-US" sz="2200" b="0" dirty="0"/>
              </a:p>
              <a:p>
                <a:pPr marL="457200" lvl="1" indent="0">
                  <a:buNone/>
                </a:pPr>
                <a:r>
                  <a:rPr lang="en-US" sz="1800" u="sng" dirty="0">
                    <a:solidFill>
                      <a:srgbClr val="FF0000"/>
                    </a:solidFill>
                  </a:rPr>
                  <a:t>Warning:</a:t>
                </a:r>
                <a:r>
                  <a:rPr lang="en-US" sz="1800" u="sng" dirty="0"/>
                  <a:t> Always be careful with the metrics (try to use the same metrics)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09" t="-14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11</a:t>
            </a:fld>
            <a:endParaRPr lang="en-US" dirty="0"/>
          </a:p>
        </p:txBody>
      </p:sp>
    </p:spTree>
    <p:extLst>
      <p:ext uri="{BB962C8B-B14F-4D97-AF65-F5344CB8AC3E}">
        <p14:creationId xmlns:p14="http://schemas.microsoft.com/office/powerpoint/2010/main" val="165149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Formulation Steps</a:t>
            </a:r>
          </a:p>
        </p:txBody>
      </p:sp>
      <p:sp>
        <p:nvSpPr>
          <p:cNvPr id="3" name="Content Placeholder 2"/>
          <p:cNvSpPr>
            <a:spLocks noGrp="1"/>
          </p:cNvSpPr>
          <p:nvPr>
            <p:ph idx="1"/>
          </p:nvPr>
        </p:nvSpPr>
        <p:spPr/>
        <p:txBody>
          <a:bodyPr/>
          <a:lstStyle/>
          <a:p>
            <a:r>
              <a:rPr lang="en-US" dirty="0">
                <a:solidFill>
                  <a:srgbClr val="FF0000"/>
                </a:solidFill>
              </a:rPr>
              <a:t>STEP 2: </a:t>
            </a:r>
            <a:r>
              <a:rPr lang="en-US" dirty="0"/>
              <a:t>Define your objective function and objective</a:t>
            </a:r>
          </a:p>
          <a:p>
            <a:pPr lvl="1"/>
            <a:r>
              <a:rPr lang="en-US" dirty="0"/>
              <a:t>Your </a:t>
            </a:r>
            <a:r>
              <a:rPr lang="en-US" u="sng" dirty="0"/>
              <a:t>objective function </a:t>
            </a:r>
            <a:r>
              <a:rPr lang="en-US" dirty="0"/>
              <a:t>is the measure of performance as a result of your decisions</a:t>
            </a:r>
          </a:p>
          <a:p>
            <a:pPr lvl="1"/>
            <a:r>
              <a:rPr lang="en-US" dirty="0"/>
              <a:t>Your </a:t>
            </a:r>
            <a:r>
              <a:rPr lang="en-US" u="sng" dirty="0"/>
              <a:t>objective</a:t>
            </a:r>
            <a:r>
              <a:rPr lang="en-US" dirty="0"/>
              <a:t> is what you want to do with your objective function</a:t>
            </a:r>
          </a:p>
          <a:p>
            <a:pPr lvl="1"/>
            <a:endParaRPr lang="en-US" dirty="0"/>
          </a:p>
          <a:p>
            <a:pPr lvl="1"/>
            <a:r>
              <a:rPr lang="en-US" dirty="0"/>
              <a:t>Recall that you want to maximize the number of days you will survive in the island</a:t>
            </a:r>
          </a:p>
          <a:p>
            <a:pPr marL="914400" lvl="2" indent="0">
              <a:buNone/>
            </a:pPr>
            <a:endParaRPr lang="en-US" dirty="0"/>
          </a:p>
        </p:txBody>
      </p:sp>
      <p:sp>
        <p:nvSpPr>
          <p:cNvPr id="8" name="Slide Number Placeholder 7"/>
          <p:cNvSpPr>
            <a:spLocks noGrp="1"/>
          </p:cNvSpPr>
          <p:nvPr>
            <p:ph type="sldNum" sz="quarter" idx="12"/>
          </p:nvPr>
        </p:nvSpPr>
        <p:spPr/>
        <p:txBody>
          <a:bodyPr/>
          <a:lstStyle/>
          <a:p>
            <a:pPr>
              <a:defRPr/>
            </a:pPr>
            <a:fld id="{17D8DEC3-86FA-484C-AC83-38B4A6F9AAAF}" type="slidenum">
              <a:rPr lang="en-US" smtClean="0"/>
              <a:pPr>
                <a:defRPr/>
              </a:pPr>
              <a:t>12</a:t>
            </a:fld>
            <a:endParaRPr lang="en-US" dirty="0"/>
          </a:p>
        </p:txBody>
      </p:sp>
      <p:sp>
        <p:nvSpPr>
          <p:cNvPr id="4" name="Right Brace 3"/>
          <p:cNvSpPr/>
          <p:nvPr/>
        </p:nvSpPr>
        <p:spPr bwMode="auto">
          <a:xfrm rot="5400000" flipH="1">
            <a:off x="4800600" y="4038600"/>
            <a:ext cx="457200" cy="1219200"/>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5" name="TextBox 4"/>
          <p:cNvSpPr txBox="1"/>
          <p:nvPr/>
        </p:nvSpPr>
        <p:spPr>
          <a:xfrm>
            <a:off x="5087815" y="4164260"/>
            <a:ext cx="1459523" cy="461665"/>
          </a:xfrm>
          <a:prstGeom prst="rect">
            <a:avLst/>
          </a:prstGeom>
          <a:noFill/>
        </p:spPr>
        <p:txBody>
          <a:bodyPr wrap="square" rtlCol="0">
            <a:spAutoFit/>
          </a:bodyPr>
          <a:lstStyle/>
          <a:p>
            <a:r>
              <a:rPr lang="en-US" dirty="0">
                <a:solidFill>
                  <a:srgbClr val="FF0000"/>
                </a:solidFill>
              </a:rPr>
              <a:t>Objective</a:t>
            </a:r>
          </a:p>
        </p:txBody>
      </p:sp>
      <p:sp>
        <p:nvSpPr>
          <p:cNvPr id="6" name="Right Brace 5"/>
          <p:cNvSpPr/>
          <p:nvPr/>
        </p:nvSpPr>
        <p:spPr bwMode="auto">
          <a:xfrm rot="5400000">
            <a:off x="7010400" y="4343400"/>
            <a:ext cx="609600" cy="2133600"/>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7" name="TextBox 6"/>
          <p:cNvSpPr txBox="1"/>
          <p:nvPr/>
        </p:nvSpPr>
        <p:spPr>
          <a:xfrm>
            <a:off x="5486401" y="5712878"/>
            <a:ext cx="3505200" cy="830997"/>
          </a:xfrm>
          <a:prstGeom prst="rect">
            <a:avLst/>
          </a:prstGeom>
          <a:noFill/>
        </p:spPr>
        <p:txBody>
          <a:bodyPr wrap="square" rtlCol="0">
            <a:spAutoFit/>
          </a:bodyPr>
          <a:lstStyle/>
          <a:p>
            <a:r>
              <a:rPr lang="en-US" dirty="0">
                <a:solidFill>
                  <a:srgbClr val="FF0000"/>
                </a:solidFill>
              </a:rPr>
              <a:t>Performance measure</a:t>
            </a:r>
          </a:p>
          <a:p>
            <a:r>
              <a:rPr lang="en-US" dirty="0">
                <a:solidFill>
                  <a:srgbClr val="FF0000"/>
                </a:solidFill>
              </a:rPr>
              <a:t>Not a function though</a:t>
            </a:r>
          </a:p>
        </p:txBody>
      </p:sp>
    </p:spTree>
    <p:extLst>
      <p:ext uri="{BB962C8B-B14F-4D97-AF65-F5344CB8AC3E}">
        <p14:creationId xmlns:p14="http://schemas.microsoft.com/office/powerpoint/2010/main" val="262102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Formulation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828800"/>
                <a:ext cx="8534400" cy="4267200"/>
              </a:xfrm>
            </p:spPr>
            <p:txBody>
              <a:bodyPr/>
              <a:lstStyle/>
              <a:p>
                <a:r>
                  <a:rPr lang="en-US" dirty="0">
                    <a:solidFill>
                      <a:srgbClr val="FF0000"/>
                    </a:solidFill>
                  </a:rPr>
                  <a:t>STEP 2: </a:t>
                </a:r>
                <a:r>
                  <a:rPr lang="en-US" dirty="0"/>
                  <a:t>We know our objective (maximize) and our performance of measure (number of days)</a:t>
                </a:r>
              </a:p>
              <a:p>
                <a:pPr lvl="1"/>
                <a:r>
                  <a:rPr lang="en-US" dirty="0"/>
                  <a:t>Express the performance of measure as a function of your decision variables to get the objective function</a:t>
                </a:r>
              </a:p>
              <a:p>
                <a:pPr lvl="2"/>
                <a:r>
                  <a:rPr lang="en-US" dirty="0"/>
                  <a:t>If you take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oMath>
                </a14:m>
                <a:r>
                  <a:rPr lang="en-US" dirty="0"/>
                  <a:t> </a:t>
                </a:r>
                <a:r>
                  <a:rPr lang="en-US" dirty="0" err="1"/>
                  <a:t>lbs</a:t>
                </a:r>
                <a:r>
                  <a:rPr lang="en-US" dirty="0"/>
                  <a:t> of bread, you will survive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2</m:t>
                        </m:r>
                        <m:r>
                          <a:rPr lang="en-US" i="1">
                            <a:latin typeface="Cambria Math"/>
                          </a:rPr>
                          <m:t>𝑥</m:t>
                        </m:r>
                      </m:e>
                      <m:sub>
                        <m:r>
                          <a:rPr lang="en-US" i="1">
                            <a:latin typeface="Cambria Math"/>
                          </a:rPr>
                          <m:t>1</m:t>
                        </m:r>
                      </m:sub>
                    </m:sSub>
                  </m:oMath>
                </a14:m>
                <a:r>
                  <a:rPr lang="en-US" dirty="0"/>
                  <a:t> days</a:t>
                </a:r>
              </a:p>
              <a:p>
                <a:pPr lvl="2"/>
                <a:r>
                  <a:rPr lang="en-US" dirty="0"/>
                  <a:t>If you take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oMath>
                </a14:m>
                <a:r>
                  <a:rPr lang="en-US" dirty="0"/>
                  <a:t> </a:t>
                </a:r>
                <a:r>
                  <a:rPr lang="en-US" dirty="0" err="1"/>
                  <a:t>lbs</a:t>
                </a:r>
                <a:r>
                  <a:rPr lang="en-US" dirty="0"/>
                  <a:t> of steak, you will survive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5</m:t>
                        </m:r>
                        <m:r>
                          <a:rPr lang="en-US" i="1">
                            <a:latin typeface="Cambria Math"/>
                          </a:rPr>
                          <m:t>𝑥</m:t>
                        </m:r>
                      </m:e>
                      <m:sub>
                        <m:r>
                          <a:rPr lang="en-US" i="1">
                            <a:latin typeface="Cambria Math"/>
                          </a:rPr>
                          <m:t>1</m:t>
                        </m:r>
                      </m:sub>
                    </m:sSub>
                  </m:oMath>
                </a14:m>
                <a:r>
                  <a:rPr lang="en-US" dirty="0"/>
                  <a:t> days</a:t>
                </a:r>
              </a:p>
              <a:p>
                <a:pPr lvl="2"/>
                <a:r>
                  <a:rPr lang="en-US" dirty="0"/>
                  <a:t>If you take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3</m:t>
                        </m:r>
                      </m:sub>
                    </m:sSub>
                  </m:oMath>
                </a14:m>
                <a:r>
                  <a:rPr lang="en-US" dirty="0"/>
                  <a:t> </a:t>
                </a:r>
                <a:r>
                  <a:rPr lang="en-US" dirty="0" err="1"/>
                  <a:t>lbs</a:t>
                </a:r>
                <a:r>
                  <a:rPr lang="en-US" dirty="0"/>
                  <a:t> of chicken, you will survive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3</m:t>
                        </m:r>
                        <m:r>
                          <a:rPr lang="en-US" i="1">
                            <a:latin typeface="Cambria Math"/>
                          </a:rPr>
                          <m:t>𝑥</m:t>
                        </m:r>
                      </m:e>
                      <m:sub>
                        <m:r>
                          <a:rPr lang="en-US" i="1">
                            <a:latin typeface="Cambria Math"/>
                          </a:rPr>
                          <m:t>1</m:t>
                        </m:r>
                      </m:sub>
                    </m:sSub>
                  </m:oMath>
                </a14:m>
                <a:r>
                  <a:rPr lang="en-US" dirty="0"/>
                  <a:t> days</a:t>
                </a:r>
              </a:p>
              <a:p>
                <a:pPr lvl="2"/>
                <a:r>
                  <a:rPr lang="en-US" dirty="0"/>
                  <a:t>If you take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4</m:t>
                        </m:r>
                      </m:sub>
                    </m:sSub>
                  </m:oMath>
                </a14:m>
                <a:r>
                  <a:rPr lang="en-US" dirty="0"/>
                  <a:t> </a:t>
                </a:r>
                <a:r>
                  <a:rPr lang="en-US" dirty="0" err="1"/>
                  <a:t>lbs</a:t>
                </a:r>
                <a:r>
                  <a:rPr lang="en-US" dirty="0"/>
                  <a:t> of chocolate, you will survive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6</m:t>
                        </m:r>
                        <m:r>
                          <a:rPr lang="en-US" i="1">
                            <a:latin typeface="Cambria Math"/>
                          </a:rPr>
                          <m:t>𝑥</m:t>
                        </m:r>
                      </m:e>
                      <m:sub>
                        <m:r>
                          <a:rPr lang="en-US" i="1">
                            <a:latin typeface="Cambria Math"/>
                          </a:rPr>
                          <m:t>1</m:t>
                        </m:r>
                      </m:sub>
                    </m:sSub>
                  </m:oMath>
                </a14:m>
                <a:r>
                  <a:rPr lang="en-US" dirty="0"/>
                  <a:t> days</a:t>
                </a:r>
              </a:p>
              <a:p>
                <a:pPr lvl="1"/>
                <a:r>
                  <a:rPr lang="en-US" dirty="0"/>
                  <a:t>Then objective function in terms of decision variables:</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a:rPr>
                            <m:t>                             2</m:t>
                          </m:r>
                          <m:r>
                            <a:rPr lang="en-US" sz="2800" i="1">
                              <a:latin typeface="Cambria Math"/>
                            </a:rPr>
                            <m:t>𝑥</m:t>
                          </m:r>
                        </m:e>
                        <m:sub>
                          <m:r>
                            <a:rPr lang="en-US" sz="2800" b="0" i="1" smtClean="0">
                              <a:latin typeface="Cambria Math"/>
                            </a:rPr>
                            <m:t>1</m:t>
                          </m:r>
                        </m:sub>
                      </m:sSub>
                      <m:r>
                        <a:rPr lang="en-US" sz="2800" b="0" i="1" smtClean="0">
                          <a:latin typeface="Cambria Math"/>
                        </a:rPr>
                        <m:t>+</m:t>
                      </m:r>
                      <m:sSub>
                        <m:sSubPr>
                          <m:ctrlPr>
                            <a:rPr lang="en-US" sz="2800" i="1">
                              <a:latin typeface="Cambria Math" panose="02040503050406030204" pitchFamily="18" charset="0"/>
                            </a:rPr>
                          </m:ctrlPr>
                        </m:sSubPr>
                        <m:e>
                          <m:r>
                            <a:rPr lang="en-US" sz="2800" b="0" i="1" smtClean="0">
                              <a:latin typeface="Cambria Math"/>
                            </a:rPr>
                            <m:t>5</m:t>
                          </m:r>
                          <m:r>
                            <a:rPr lang="en-US" sz="2800" i="1">
                              <a:latin typeface="Cambria Math"/>
                            </a:rPr>
                            <m:t>𝑥</m:t>
                          </m:r>
                        </m:e>
                        <m:sub>
                          <m:r>
                            <a:rPr lang="en-US" sz="2800" b="0" i="1" smtClean="0">
                              <a:latin typeface="Cambria Math"/>
                            </a:rPr>
                            <m:t>2</m:t>
                          </m:r>
                        </m:sub>
                      </m:sSub>
                      <m:r>
                        <a:rPr lang="en-US" sz="2800" b="0" i="0" smtClean="0">
                          <a:latin typeface="Cambria Math"/>
                        </a:rPr>
                        <m:t>+</m:t>
                      </m:r>
                      <m:sSub>
                        <m:sSubPr>
                          <m:ctrlPr>
                            <a:rPr lang="en-US" sz="2800" i="1">
                              <a:latin typeface="Cambria Math" panose="02040503050406030204" pitchFamily="18" charset="0"/>
                            </a:rPr>
                          </m:ctrlPr>
                        </m:sSubPr>
                        <m:e>
                          <m:r>
                            <a:rPr lang="en-US" sz="2800" b="0" i="1" smtClean="0">
                              <a:latin typeface="Cambria Math"/>
                            </a:rPr>
                            <m:t>3</m:t>
                          </m:r>
                          <m:r>
                            <a:rPr lang="en-US" sz="2800" i="1">
                              <a:latin typeface="Cambria Math"/>
                            </a:rPr>
                            <m:t>𝑥</m:t>
                          </m:r>
                        </m:e>
                        <m:sub>
                          <m:r>
                            <a:rPr lang="en-US" sz="2800" b="0" i="1" smtClean="0">
                              <a:latin typeface="Cambria Math"/>
                            </a:rPr>
                            <m:t>3</m:t>
                          </m:r>
                        </m:sub>
                      </m:sSub>
                      <m:r>
                        <a:rPr lang="en-US" sz="2800" b="0" i="1" smtClean="0">
                          <a:latin typeface="Cambria Math"/>
                        </a:rPr>
                        <m:t>+</m:t>
                      </m:r>
                      <m:sSub>
                        <m:sSubPr>
                          <m:ctrlPr>
                            <a:rPr lang="en-US" sz="2800" i="1">
                              <a:latin typeface="Cambria Math" panose="02040503050406030204" pitchFamily="18" charset="0"/>
                            </a:rPr>
                          </m:ctrlPr>
                        </m:sSubPr>
                        <m:e>
                          <m:r>
                            <a:rPr lang="en-US" sz="2800" b="0" i="1" smtClean="0">
                              <a:latin typeface="Cambria Math"/>
                            </a:rPr>
                            <m:t>6</m:t>
                          </m:r>
                          <m:r>
                            <a:rPr lang="en-US" sz="2800" i="1">
                              <a:latin typeface="Cambria Math"/>
                            </a:rPr>
                            <m:t>𝑥</m:t>
                          </m:r>
                        </m:e>
                        <m:sub>
                          <m:r>
                            <a:rPr lang="en-US" sz="2800" i="1">
                              <a:latin typeface="Cambria Math"/>
                            </a:rPr>
                            <m:t>4</m:t>
                          </m:r>
                        </m:sub>
                      </m:sSub>
                    </m:oMath>
                  </m:oMathPara>
                </a14:m>
                <a:endParaRPr lang="en-US" sz="2800" dirty="0"/>
              </a:p>
              <a:p>
                <a:pPr lvl="2"/>
                <a:endParaRPr lang="en-US" dirty="0"/>
              </a:p>
              <a:p>
                <a:pPr marL="914400" lvl="2" indent="0">
                  <a:buNone/>
                </a:pPr>
                <a:endParaRPr lang="en-US" dirty="0"/>
              </a:p>
              <a:p>
                <a:pPr marL="91440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828800"/>
                <a:ext cx="8534400" cy="4267200"/>
              </a:xfrm>
              <a:blipFill rotWithShape="1">
                <a:blip r:embed="rId2"/>
                <a:stretch>
                  <a:fillRect l="-1286" t="-142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7D8DEC3-86FA-484C-AC83-38B4A6F9AAAF}" type="slidenum">
              <a:rPr lang="en-US" smtClean="0"/>
              <a:pPr>
                <a:defRPr/>
              </a:pPr>
              <a:t>13</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019300" y="5410200"/>
                <a:ext cx="1600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𝑀𝑎𝑥𝑖𝑚𝑖𝑧𝑒</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019300" y="5410200"/>
                <a:ext cx="1600200" cy="523220"/>
              </a:xfrm>
              <a:prstGeom prst="rect">
                <a:avLst/>
              </a:prstGeom>
              <a:blipFill rotWithShape="1">
                <a:blip r:embed="rId3"/>
                <a:stretch>
                  <a:fillRect r="-1901"/>
                </a:stretch>
              </a:blipFill>
            </p:spPr>
            <p:txBody>
              <a:bodyPr/>
              <a:lstStyle/>
              <a:p>
                <a:r>
                  <a:rPr lang="en-US">
                    <a:noFill/>
                  </a:rPr>
                  <a:t> </a:t>
                </a:r>
              </a:p>
            </p:txBody>
          </p:sp>
        </mc:Fallback>
      </mc:AlternateContent>
    </p:spTree>
    <p:extLst>
      <p:ext uri="{BB962C8B-B14F-4D97-AF65-F5344CB8AC3E}">
        <p14:creationId xmlns:p14="http://schemas.microsoft.com/office/powerpoint/2010/main" val="5400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Formulation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FF0000"/>
                    </a:solidFill>
                  </a:rPr>
                  <a:t>STEP 3:</a:t>
                </a:r>
                <a:r>
                  <a:rPr lang="en-US" dirty="0"/>
                  <a:t> Define your restrictions (constraints)</a:t>
                </a:r>
              </a:p>
              <a:p>
                <a:pPr lvl="1"/>
                <a:r>
                  <a:rPr lang="en-US" dirty="0"/>
                  <a:t>There may be some restrictions which limit what you can do (hence, they define set of your alternatives)</a:t>
                </a:r>
              </a:p>
              <a:p>
                <a:pPr lvl="1"/>
                <a:r>
                  <a:rPr lang="en-US" dirty="0"/>
                  <a:t>You can carry 1 bag and  it can carry 50 </a:t>
                </a:r>
                <a:r>
                  <a:rPr lang="en-US" dirty="0" err="1"/>
                  <a:t>lbs</a:t>
                </a:r>
                <a:r>
                  <a:rPr lang="en-US" dirty="0"/>
                  <a:t> at most</a:t>
                </a:r>
              </a:p>
              <a:p>
                <a:pPr lvl="4"/>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b="0" i="1" smtClean="0">
                              <a:latin typeface="Cambria Math"/>
                            </a:rPr>
                            <m:t>1</m:t>
                          </m:r>
                        </m:sub>
                      </m:sSub>
                      <m:r>
                        <a:rPr lang="en-US" sz="2800" b="0" i="1" smtClean="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b="0" i="1" smtClean="0">
                          <a:latin typeface="Cambria Math"/>
                        </a:rPr>
                        <m:t>≤50</m:t>
                      </m:r>
                    </m:oMath>
                  </m:oMathPara>
                </a14:m>
                <a:endParaRPr lang="en-US" sz="2800" b="0" dirty="0"/>
              </a:p>
              <a:p>
                <a:pPr marL="457200" lvl="1" indent="0">
                  <a:buNone/>
                </a:pPr>
                <a:endParaRPr lang="en-US" dirty="0"/>
              </a:p>
              <a:p>
                <a:pPr marL="457200" lvl="1" indent="0">
                  <a:buNone/>
                </a:pPr>
                <a:endParaRPr lang="en-US" dirty="0"/>
              </a:p>
              <a:p>
                <a:pPr lvl="1"/>
                <a:r>
                  <a:rPr lang="en-US" dirty="0"/>
                  <a:t>You cannot get negative amounts!!!</a:t>
                </a:r>
              </a:p>
              <a:p>
                <a:pPr marL="45720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b="0" i="1" smtClean="0">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b="0" i="1" smtClean="0">
                          <a:latin typeface="Cambria Math"/>
                        </a:rPr>
                        <m:t>≥0,</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b="0" i="1" smtClean="0">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b="0" i="1" smtClean="0">
                          <a:latin typeface="Cambria Math"/>
                        </a:rPr>
                        <m:t>≥0</m:t>
                      </m:r>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09" t="-1429"/>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pPr>
              <a:defRPr/>
            </a:pPr>
            <a:fld id="{17D8DEC3-86FA-484C-AC83-38B4A6F9AAAF}" type="slidenum">
              <a:rPr lang="en-US" smtClean="0"/>
              <a:pPr>
                <a:defRPr/>
              </a:pPr>
              <a:t>14</a:t>
            </a:fld>
            <a:endParaRPr lang="en-US" dirty="0"/>
          </a:p>
        </p:txBody>
      </p:sp>
      <p:sp>
        <p:nvSpPr>
          <p:cNvPr id="4" name="Right Brace 3"/>
          <p:cNvSpPr/>
          <p:nvPr/>
        </p:nvSpPr>
        <p:spPr bwMode="auto">
          <a:xfrm rot="5400000">
            <a:off x="3644815" y="3187616"/>
            <a:ext cx="406570" cy="2819400"/>
          </a:xfrm>
          <a:prstGeom prst="rightBrac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5" name="TextBox 4"/>
          <p:cNvSpPr txBox="1"/>
          <p:nvPr/>
        </p:nvSpPr>
        <p:spPr>
          <a:xfrm>
            <a:off x="1295400" y="4648200"/>
            <a:ext cx="4267199" cy="707886"/>
          </a:xfrm>
          <a:prstGeom prst="rect">
            <a:avLst/>
          </a:prstGeom>
          <a:noFill/>
        </p:spPr>
        <p:txBody>
          <a:bodyPr wrap="square" rtlCol="0">
            <a:spAutoFit/>
          </a:bodyPr>
          <a:lstStyle/>
          <a:p>
            <a:pPr algn="ctr"/>
            <a:r>
              <a:rPr lang="en-US" sz="2000" dirty="0">
                <a:solidFill>
                  <a:srgbClr val="FF0000"/>
                </a:solidFill>
              </a:rPr>
              <a:t>Total amount you </a:t>
            </a:r>
          </a:p>
          <a:p>
            <a:pPr algn="ctr"/>
            <a:r>
              <a:rPr lang="en-US" sz="2000" dirty="0">
                <a:solidFill>
                  <a:srgbClr val="FF0000"/>
                </a:solidFill>
              </a:rPr>
              <a:t>decide to carry</a:t>
            </a:r>
          </a:p>
        </p:txBody>
      </p:sp>
      <p:sp>
        <p:nvSpPr>
          <p:cNvPr id="6" name="Right Brace 5"/>
          <p:cNvSpPr/>
          <p:nvPr/>
        </p:nvSpPr>
        <p:spPr bwMode="auto">
          <a:xfrm>
            <a:off x="6248398" y="3784431"/>
            <a:ext cx="457201" cy="609600"/>
          </a:xfrm>
          <a:prstGeom prst="rightBrac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7" name="TextBox 6"/>
          <p:cNvSpPr txBox="1"/>
          <p:nvPr/>
        </p:nvSpPr>
        <p:spPr>
          <a:xfrm>
            <a:off x="6553200" y="3603674"/>
            <a:ext cx="2133599" cy="1015663"/>
          </a:xfrm>
          <a:prstGeom prst="rect">
            <a:avLst/>
          </a:prstGeom>
          <a:noFill/>
        </p:spPr>
        <p:txBody>
          <a:bodyPr wrap="square" rtlCol="0">
            <a:spAutoFit/>
          </a:bodyPr>
          <a:lstStyle/>
          <a:p>
            <a:pPr algn="ctr"/>
            <a:r>
              <a:rPr lang="en-US" sz="2000" dirty="0">
                <a:solidFill>
                  <a:srgbClr val="FF0000"/>
                </a:solidFill>
              </a:rPr>
              <a:t>Limit on how much you can carry</a:t>
            </a:r>
          </a:p>
        </p:txBody>
      </p:sp>
      <p:sp>
        <p:nvSpPr>
          <p:cNvPr id="8" name="Rectangle 7"/>
          <p:cNvSpPr/>
          <p:nvPr/>
        </p:nvSpPr>
        <p:spPr bwMode="auto">
          <a:xfrm>
            <a:off x="2057400" y="3659468"/>
            <a:ext cx="3200400" cy="1598331"/>
          </a:xfrm>
          <a:prstGeom prst="rect">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9" name="Rectangle 8"/>
          <p:cNvSpPr/>
          <p:nvPr/>
        </p:nvSpPr>
        <p:spPr bwMode="auto">
          <a:xfrm>
            <a:off x="5334001" y="3664602"/>
            <a:ext cx="3100754" cy="1427870"/>
          </a:xfrm>
          <a:prstGeom prst="rect">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344825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LP Formulation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Combine your objective, objective function, and constraints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     2</m:t>
                          </m:r>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5</m:t>
                          </m:r>
                          <m:r>
                            <a:rPr lang="en-US" i="1">
                              <a:latin typeface="Cambria Math"/>
                            </a:rPr>
                            <m:t>𝑥</m:t>
                          </m:r>
                        </m:e>
                        <m:sub>
                          <m:r>
                            <a:rPr lang="en-US" i="1">
                              <a:latin typeface="Cambria Math"/>
                            </a:rPr>
                            <m:t>2</m:t>
                          </m:r>
                        </m:sub>
                      </m:sSub>
                      <m:r>
                        <a:rPr lang="en-US">
                          <a:latin typeface="Cambria Math"/>
                        </a:rPr>
                        <m:t>+</m:t>
                      </m:r>
                      <m:sSub>
                        <m:sSubPr>
                          <m:ctrlPr>
                            <a:rPr lang="en-US" i="1">
                              <a:latin typeface="Cambria Math" panose="02040503050406030204" pitchFamily="18" charset="0"/>
                            </a:rPr>
                          </m:ctrlPr>
                        </m:sSubPr>
                        <m:e>
                          <m:r>
                            <a:rPr lang="en-US" i="1">
                              <a:latin typeface="Cambria Math"/>
                            </a:rPr>
                            <m:t>3</m:t>
                          </m:r>
                          <m:r>
                            <a:rPr lang="en-US" i="1">
                              <a:latin typeface="Cambria Math"/>
                            </a:rPr>
                            <m:t>𝑥</m:t>
                          </m:r>
                        </m:e>
                        <m:sub>
                          <m:r>
                            <a:rPr lang="en-US" i="1">
                              <a:latin typeface="Cambria Math"/>
                            </a:rPr>
                            <m:t>3</m:t>
                          </m:r>
                        </m:sub>
                      </m:sSub>
                      <m:r>
                        <a:rPr lang="en-US" i="1">
                          <a:latin typeface="Cambria Math"/>
                        </a:rPr>
                        <m:t>+</m:t>
                      </m:r>
                      <m:sSub>
                        <m:sSubPr>
                          <m:ctrlPr>
                            <a:rPr lang="en-US" i="1">
                              <a:latin typeface="Cambria Math" panose="02040503050406030204" pitchFamily="18" charset="0"/>
                            </a:rPr>
                          </m:ctrlPr>
                        </m:sSubPr>
                        <m:e>
                          <m:r>
                            <a:rPr lang="en-US" i="1">
                              <a:latin typeface="Cambria Math"/>
                            </a:rPr>
                            <m:t>6</m:t>
                          </m:r>
                          <m:r>
                            <a:rPr lang="en-US" i="1">
                              <a:latin typeface="Cambria Math"/>
                            </a:rPr>
                            <m:t>𝑥</m:t>
                          </m:r>
                        </m:e>
                        <m:sub>
                          <m:r>
                            <a:rPr lang="en-US" i="1">
                              <a:latin typeface="Cambria Math"/>
                            </a:rPr>
                            <m:t>4</m:t>
                          </m:r>
                        </m:sub>
                      </m:sSub>
                    </m:oMath>
                  </m:oMathPara>
                </a14:m>
                <a:endParaRPr lang="en-US" dirty="0"/>
              </a:p>
              <a:p>
                <a:pPr marL="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i="1">
                        <a:latin typeface="Cambria Math"/>
                      </a:rPr>
                      <m:t>≤50</m:t>
                    </m:r>
                  </m:oMath>
                </a14:m>
                <a:endParaRPr lang="en-US" sz="2800" dirty="0"/>
              </a:p>
              <a:p>
                <a:pPr marL="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i="1">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i="1">
                        <a:latin typeface="Cambria Math"/>
                      </a:rPr>
                      <m:t>≥0,</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i="1">
                        <a:latin typeface="Cambria Math"/>
                      </a:rPr>
                      <m:t>≥0</m:t>
                    </m:r>
                  </m:oMath>
                </a14:m>
                <a:endParaRPr lang="en-US" sz="2800" dirty="0"/>
              </a:p>
              <a:p>
                <a:pPr marL="0" lvl="1" indent="0">
                  <a:buNone/>
                </a:pPr>
                <a:endParaRPr lang="en-US" sz="2800" dirty="0"/>
              </a:p>
              <a:p>
                <a:pPr lvl="4"/>
                <a:r>
                  <a:rPr lang="en-US" sz="2400" dirty="0"/>
                  <a:t>This is your LP model</a:t>
                </a:r>
              </a:p>
              <a:p>
                <a:pPr lvl="4"/>
                <a:r>
                  <a:rPr lang="en-US" sz="2400" dirty="0"/>
                  <a:t>Note that everything is linear!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09" t="-1429" b="-414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17D8DEC3-86FA-484C-AC83-38B4A6F9AAAF}" type="slidenum">
              <a:rPr lang="en-US" smtClean="0"/>
              <a:pPr>
                <a:defRPr/>
              </a:pPr>
              <a:t>15</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253196" y="3200400"/>
                <a:ext cx="1600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𝑀𝑎𝑥𝑖𝑚𝑖𝑧𝑒</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253196" y="3200400"/>
                <a:ext cx="1600200" cy="523220"/>
              </a:xfrm>
              <a:prstGeom prst="rect">
                <a:avLst/>
              </a:prstGeom>
              <a:blipFill rotWithShape="1">
                <a:blip r:embed="rId3"/>
                <a:stretch>
                  <a:fillRect r="-19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267264" y="3743980"/>
                <a:ext cx="1600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𝑠𝑢𝑏𝑗𝑒𝑐𝑡</m:t>
                      </m:r>
                      <m:r>
                        <a:rPr lang="en-US" sz="2800" b="0" i="1" smtClean="0">
                          <a:latin typeface="Cambria Math"/>
                        </a:rPr>
                        <m:t> </m:t>
                      </m:r>
                      <m:r>
                        <a:rPr lang="en-US" sz="2800" b="0" i="1" smtClean="0">
                          <a:latin typeface="Cambria Math"/>
                        </a:rPr>
                        <m:t>𝑡𝑜</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267264" y="3743980"/>
                <a:ext cx="1600200" cy="523220"/>
              </a:xfrm>
              <a:prstGeom prst="rect">
                <a:avLst/>
              </a:prstGeom>
              <a:blipFill rotWithShape="1">
                <a:blip r:embed="rId4"/>
                <a:stretch>
                  <a:fillRect r="-3817"/>
                </a:stretch>
              </a:blipFill>
            </p:spPr>
            <p:txBody>
              <a:bodyPr/>
              <a:lstStyle/>
              <a:p>
                <a:r>
                  <a:rPr lang="en-US">
                    <a:noFill/>
                  </a:rPr>
                  <a:t> </a:t>
                </a:r>
              </a:p>
            </p:txBody>
          </p:sp>
        </mc:Fallback>
      </mc:AlternateContent>
      <p:pic>
        <p:nvPicPr>
          <p:cNvPr id="21508" name="Picture 4" descr="View details"/>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405390"/>
            <a:ext cx="1600200" cy="16002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bwMode="auto">
          <a:xfrm>
            <a:off x="990600" y="2944814"/>
            <a:ext cx="6629400" cy="3227386"/>
          </a:xfrm>
          <a:prstGeom prst="rect">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5149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Extending the LP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that you can also take cheese</a:t>
                </a:r>
              </a:p>
              <a:p>
                <a:pPr lvl="1"/>
                <a:r>
                  <a:rPr lang="en-US" dirty="0"/>
                  <a:t>Cheese: You can survive for 4 days with 1 </a:t>
                </a:r>
                <a:r>
                  <a:rPr lang="en-US" dirty="0" err="1"/>
                  <a:t>lb</a:t>
                </a:r>
                <a:r>
                  <a:rPr lang="en-US" dirty="0"/>
                  <a:t> of cheese</a:t>
                </a:r>
              </a:p>
              <a:p>
                <a:pPr lvl="2"/>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b="0" i="1" smtClean="0">
                            <a:latin typeface="Cambria Math"/>
                          </a:rPr>
                          <m:t>5</m:t>
                        </m:r>
                      </m:sub>
                    </m:sSub>
                    <m:r>
                      <a:rPr lang="en-US" sz="2400" i="1">
                        <a:latin typeface="Cambria Math"/>
                      </a:rPr>
                      <m:t>:</m:t>
                    </m:r>
                    <m:r>
                      <a:rPr lang="en-US" sz="2400" i="1">
                        <a:latin typeface="Cambria Math"/>
                      </a:rPr>
                      <m:t>𝑡h𝑒</m:t>
                    </m:r>
                    <m:r>
                      <a:rPr lang="en-US" sz="2400" i="1">
                        <a:latin typeface="Cambria Math"/>
                      </a:rPr>
                      <m:t> </m:t>
                    </m:r>
                    <m:r>
                      <a:rPr lang="en-US" sz="2400" i="1">
                        <a:latin typeface="Cambria Math"/>
                      </a:rPr>
                      <m:t>𝑎𝑚𝑜𝑢𝑛𝑓</m:t>
                    </m:r>
                    <m:r>
                      <a:rPr lang="en-US" sz="2400" i="1">
                        <a:latin typeface="Cambria Math"/>
                      </a:rPr>
                      <m:t> </m:t>
                    </m:r>
                    <m:r>
                      <a:rPr lang="en-US" sz="2400" i="1">
                        <a:latin typeface="Cambria Math"/>
                      </a:rPr>
                      <m:t>𝑜𝑓</m:t>
                    </m:r>
                    <m:r>
                      <a:rPr lang="en-US" sz="2400" i="1">
                        <a:latin typeface="Cambria Math"/>
                      </a:rPr>
                      <m:t> </m:t>
                    </m:r>
                    <m:r>
                      <a:rPr lang="en-US" sz="2400" i="1">
                        <a:latin typeface="Cambria Math"/>
                      </a:rPr>
                      <m:t>𝑐h𝑒𝑒𝑠𝑒</m:t>
                    </m:r>
                    <m:r>
                      <a:rPr lang="en-US" sz="2400" i="1">
                        <a:latin typeface="Cambria Math"/>
                      </a:rPr>
                      <m:t> </m:t>
                    </m:r>
                    <m:d>
                      <m:dPr>
                        <m:ctrlPr>
                          <a:rPr lang="en-US" sz="2400" i="1">
                            <a:latin typeface="Cambria Math" panose="02040503050406030204" pitchFamily="18" charset="0"/>
                          </a:rPr>
                        </m:ctrlPr>
                      </m:dPr>
                      <m:e>
                        <m:r>
                          <a:rPr lang="en-US" sz="2400" i="1">
                            <a:latin typeface="Cambria Math"/>
                          </a:rPr>
                          <m:t>𝑙𝑏𝑠</m:t>
                        </m:r>
                      </m:e>
                    </m:d>
                  </m:oMath>
                </a14:m>
                <a:endParaRPr lang="en-US" sz="2400" dirty="0"/>
              </a:p>
              <a:p>
                <a:pPr lvl="1"/>
                <a:r>
                  <a:rPr lang="en-US" dirty="0"/>
                  <a:t>We have a new decision variable: Update LP</a:t>
                </a:r>
              </a:p>
              <a:p>
                <a:pPr lvl="1"/>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     2</m:t>
                          </m:r>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5</m:t>
                          </m:r>
                          <m:r>
                            <a:rPr lang="en-US" i="1">
                              <a:latin typeface="Cambria Math"/>
                            </a:rPr>
                            <m:t>𝑥</m:t>
                          </m:r>
                        </m:e>
                        <m:sub>
                          <m:r>
                            <a:rPr lang="en-US" i="1">
                              <a:latin typeface="Cambria Math"/>
                            </a:rPr>
                            <m:t>2</m:t>
                          </m:r>
                        </m:sub>
                      </m:sSub>
                      <m:r>
                        <a:rPr lang="en-US">
                          <a:latin typeface="Cambria Math"/>
                        </a:rPr>
                        <m:t>+</m:t>
                      </m:r>
                      <m:sSub>
                        <m:sSubPr>
                          <m:ctrlPr>
                            <a:rPr lang="en-US" i="1">
                              <a:latin typeface="Cambria Math" panose="02040503050406030204" pitchFamily="18" charset="0"/>
                            </a:rPr>
                          </m:ctrlPr>
                        </m:sSubPr>
                        <m:e>
                          <m:r>
                            <a:rPr lang="en-US" i="1">
                              <a:latin typeface="Cambria Math"/>
                            </a:rPr>
                            <m:t>3</m:t>
                          </m:r>
                          <m:r>
                            <a:rPr lang="en-US" i="1">
                              <a:latin typeface="Cambria Math"/>
                            </a:rPr>
                            <m:t>𝑥</m:t>
                          </m:r>
                        </m:e>
                        <m:sub>
                          <m:r>
                            <a:rPr lang="en-US" i="1">
                              <a:latin typeface="Cambria Math"/>
                            </a:rPr>
                            <m:t>3</m:t>
                          </m:r>
                        </m:sub>
                      </m:sSub>
                      <m:r>
                        <a:rPr lang="en-US" i="1">
                          <a:latin typeface="Cambria Math"/>
                        </a:rPr>
                        <m:t>+</m:t>
                      </m:r>
                      <m:sSub>
                        <m:sSubPr>
                          <m:ctrlPr>
                            <a:rPr lang="en-US" i="1">
                              <a:latin typeface="Cambria Math" panose="02040503050406030204" pitchFamily="18" charset="0"/>
                            </a:rPr>
                          </m:ctrlPr>
                        </m:sSubPr>
                        <m:e>
                          <m:r>
                            <a:rPr lang="en-US" i="1">
                              <a:latin typeface="Cambria Math"/>
                            </a:rPr>
                            <m:t>6</m:t>
                          </m:r>
                          <m:r>
                            <a:rPr lang="en-US" i="1">
                              <a:latin typeface="Cambria Math"/>
                            </a:rPr>
                            <m:t>𝑥</m:t>
                          </m:r>
                        </m:e>
                        <m:sub>
                          <m:r>
                            <a:rPr lang="en-US" i="1">
                              <a:latin typeface="Cambria Math"/>
                            </a:rPr>
                            <m:t>4</m:t>
                          </m:r>
                        </m:sub>
                      </m:sSub>
                      <m:r>
                        <a:rPr lang="en-US" b="0" i="1" smtClean="0">
                          <a:latin typeface="Cambria Math"/>
                        </a:rPr>
                        <m:t>+</m:t>
                      </m:r>
                      <m:sSub>
                        <m:sSubPr>
                          <m:ctrlPr>
                            <a:rPr lang="en-US" i="1">
                              <a:latin typeface="Cambria Math" panose="02040503050406030204" pitchFamily="18" charset="0"/>
                            </a:rPr>
                          </m:ctrlPr>
                        </m:sSubPr>
                        <m:e>
                          <m:r>
                            <a:rPr lang="en-US" b="0" i="1" smtClean="0">
                              <a:latin typeface="Cambria Math"/>
                            </a:rPr>
                            <m:t>4</m:t>
                          </m:r>
                          <m:r>
                            <a:rPr lang="en-US" i="1">
                              <a:latin typeface="Cambria Math"/>
                            </a:rPr>
                            <m:t>𝑥</m:t>
                          </m:r>
                        </m:e>
                        <m:sub>
                          <m:r>
                            <a:rPr lang="en-US" b="0" i="1" smtClean="0">
                              <a:latin typeface="Cambria Math"/>
                            </a:rPr>
                            <m:t>5</m:t>
                          </m:r>
                        </m:sub>
                      </m:sSub>
                    </m:oMath>
                  </m:oMathPara>
                </a14:m>
                <a:endParaRPr lang="en-US" dirty="0"/>
              </a:p>
              <a:p>
                <a:pPr marL="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b="0" i="1" smtClean="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5</m:t>
                        </m:r>
                      </m:sub>
                    </m:sSub>
                    <m:r>
                      <a:rPr lang="en-US" sz="2800" i="1">
                        <a:latin typeface="Cambria Math"/>
                      </a:rPr>
                      <m:t>≤50</m:t>
                    </m:r>
                  </m:oMath>
                </a14:m>
                <a:endParaRPr lang="en-US" sz="2800" dirty="0"/>
              </a:p>
              <a:p>
                <a:pPr marL="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i="1">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i="1">
                        <a:latin typeface="Cambria Math"/>
                      </a:rPr>
                      <m:t>≥0,</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i="1">
                        <a:latin typeface="Cambria Math"/>
                      </a:rPr>
                      <m:t>≥0</m:t>
                    </m:r>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b="0" i="1" smtClean="0">
                            <a:latin typeface="Cambria Math"/>
                          </a:rPr>
                          <m:t>5</m:t>
                        </m:r>
                      </m:sub>
                    </m:sSub>
                    <m:r>
                      <a:rPr lang="en-US" sz="2800" i="1">
                        <a:latin typeface="Cambria Math"/>
                      </a:rPr>
                      <m:t>≥0</m:t>
                    </m:r>
                  </m:oMath>
                </a14:m>
                <a:endParaRPr lang="en-US" sz="28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09" t="-1429" r="-72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17D8DEC3-86FA-484C-AC83-38B4A6F9AAAF}" type="slidenum">
              <a:rPr lang="en-US" smtClean="0"/>
              <a:pPr>
                <a:defRPr/>
              </a:pPr>
              <a:t>16</a:t>
            </a:fld>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8200" y="4004604"/>
                <a:ext cx="1600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𝑀𝑎𝑥𝑖𝑚𝑖𝑧𝑒</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004604"/>
                <a:ext cx="1600200" cy="523220"/>
              </a:xfrm>
              <a:prstGeom prst="rect">
                <a:avLst/>
              </a:prstGeom>
              <a:blipFill rotWithShape="1">
                <a:blip r:embed="rId3"/>
                <a:stretch>
                  <a:fillRect r="-19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38200" y="4548184"/>
                <a:ext cx="1600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𝑠𝑢𝑏𝑗𝑒𝑐𝑡</m:t>
                      </m:r>
                      <m:r>
                        <a:rPr lang="en-US" sz="2800" b="0" i="1" smtClean="0">
                          <a:latin typeface="Cambria Math"/>
                        </a:rPr>
                        <m:t> </m:t>
                      </m:r>
                      <m:r>
                        <a:rPr lang="en-US" sz="2800" b="0" i="1" smtClean="0">
                          <a:latin typeface="Cambria Math"/>
                        </a:rPr>
                        <m:t>𝑡𝑜</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200" y="4548184"/>
                <a:ext cx="1600200" cy="523220"/>
              </a:xfrm>
              <a:prstGeom prst="rect">
                <a:avLst/>
              </a:prstGeom>
              <a:blipFill rotWithShape="1">
                <a:blip r:embed="rId4"/>
                <a:stretch>
                  <a:fillRect r="-3817"/>
                </a:stretch>
              </a:blipFill>
            </p:spPr>
            <p:txBody>
              <a:bodyPr/>
              <a:lstStyle/>
              <a:p>
                <a:r>
                  <a:rPr lang="en-US">
                    <a:noFill/>
                  </a:rPr>
                  <a:t> </a:t>
                </a:r>
              </a:p>
            </p:txBody>
          </p:sp>
        </mc:Fallback>
      </mc:AlternateContent>
    </p:spTree>
    <p:extLst>
      <p:ext uri="{BB962C8B-B14F-4D97-AF65-F5344CB8AC3E}">
        <p14:creationId xmlns:p14="http://schemas.microsoft.com/office/powerpoint/2010/main" val="142074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Extending the LP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Furthermore, suppose you have a budgetary limit</a:t>
                </a:r>
              </a:p>
              <a:p>
                <a:pPr lvl="2"/>
                <a:r>
                  <a:rPr lang="en-US" dirty="0"/>
                  <a:t>1 </a:t>
                </a:r>
                <a:r>
                  <a:rPr lang="en-US" dirty="0" err="1"/>
                  <a:t>lb</a:t>
                </a:r>
                <a:r>
                  <a:rPr lang="en-US" dirty="0"/>
                  <a:t> of bread costs you $3</a:t>
                </a:r>
              </a:p>
              <a:p>
                <a:pPr lvl="2"/>
                <a:r>
                  <a:rPr lang="en-US" dirty="0"/>
                  <a:t>1 </a:t>
                </a:r>
                <a:r>
                  <a:rPr lang="en-US" dirty="0" err="1"/>
                  <a:t>lb</a:t>
                </a:r>
                <a:r>
                  <a:rPr lang="en-US" dirty="0"/>
                  <a:t> of steak costs you $6</a:t>
                </a:r>
              </a:p>
              <a:p>
                <a:pPr lvl="2"/>
                <a:r>
                  <a:rPr lang="en-US" dirty="0"/>
                  <a:t>1 </a:t>
                </a:r>
                <a:r>
                  <a:rPr lang="en-US" dirty="0" err="1"/>
                  <a:t>lb</a:t>
                </a:r>
                <a:r>
                  <a:rPr lang="en-US" dirty="0"/>
                  <a:t> of chicken costs you $7</a:t>
                </a:r>
              </a:p>
              <a:p>
                <a:pPr lvl="2"/>
                <a:r>
                  <a:rPr lang="en-US" dirty="0"/>
                  <a:t>1 </a:t>
                </a:r>
                <a:r>
                  <a:rPr lang="en-US" dirty="0" err="1"/>
                  <a:t>lb</a:t>
                </a:r>
                <a:r>
                  <a:rPr lang="en-US" dirty="0"/>
                  <a:t> of chocolate costs you $15</a:t>
                </a:r>
              </a:p>
              <a:p>
                <a:pPr lvl="2"/>
                <a:r>
                  <a:rPr lang="en-US" dirty="0"/>
                  <a:t>1 </a:t>
                </a:r>
                <a:r>
                  <a:rPr lang="en-US" dirty="0" err="1"/>
                  <a:t>lb</a:t>
                </a:r>
                <a:r>
                  <a:rPr lang="en-US" dirty="0"/>
                  <a:t> of cheese costs you $8</a:t>
                </a:r>
              </a:p>
              <a:p>
                <a:pPr lvl="1"/>
                <a:r>
                  <a:rPr lang="en-US" dirty="0"/>
                  <a:t>You can spend at most $150</a:t>
                </a:r>
              </a:p>
              <a:p>
                <a:pPr lvl="1"/>
                <a:r>
                  <a:rPr lang="en-US" dirty="0"/>
                  <a:t>Write the new restriction:</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3</m:t>
                      </m:r>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6</m:t>
                          </m:r>
                          <m:r>
                            <a:rPr lang="en-US" i="1">
                              <a:latin typeface="Cambria Math"/>
                            </a:rPr>
                            <m:t>𝑥</m:t>
                          </m:r>
                        </m:e>
                        <m:sub>
                          <m:r>
                            <a:rPr lang="en-US" i="1">
                              <a:latin typeface="Cambria Math"/>
                            </a:rPr>
                            <m:t>2</m:t>
                          </m:r>
                        </m:sub>
                      </m:sSub>
                      <m:r>
                        <a:rPr lang="en-US">
                          <a:latin typeface="Cambria Math"/>
                        </a:rPr>
                        <m:t>+</m:t>
                      </m:r>
                      <m:r>
                        <a:rPr lang="en-US" b="0" i="1" smtClean="0">
                          <a:latin typeface="Cambria Math"/>
                        </a:rPr>
                        <m:t>7</m:t>
                      </m:r>
                      <m:sSub>
                        <m:sSubPr>
                          <m:ctrlPr>
                            <a:rPr lang="en-US" i="1">
                              <a:latin typeface="Cambria Math" panose="02040503050406030204" pitchFamily="18" charset="0"/>
                            </a:rPr>
                          </m:ctrlPr>
                        </m:sSubPr>
                        <m:e>
                          <m:r>
                            <a:rPr lang="en-US" i="1">
                              <a:latin typeface="Cambria Math"/>
                            </a:rPr>
                            <m:t>𝑥</m:t>
                          </m:r>
                        </m:e>
                        <m:sub>
                          <m:r>
                            <a:rPr lang="en-US" i="1">
                              <a:latin typeface="Cambria Math"/>
                            </a:rPr>
                            <m:t>3</m:t>
                          </m:r>
                        </m:sub>
                      </m:sSub>
                      <m:r>
                        <a:rPr lang="en-US" i="1">
                          <a:latin typeface="Cambria Math"/>
                        </a:rPr>
                        <m:t>+</m:t>
                      </m:r>
                      <m:r>
                        <a:rPr lang="en-US" b="0" i="1" smtClean="0">
                          <a:latin typeface="Cambria Math"/>
                        </a:rPr>
                        <m:t>15</m:t>
                      </m:r>
                      <m:sSub>
                        <m:sSubPr>
                          <m:ctrlPr>
                            <a:rPr lang="en-US" i="1">
                              <a:latin typeface="Cambria Math" panose="02040503050406030204" pitchFamily="18" charset="0"/>
                            </a:rPr>
                          </m:ctrlPr>
                        </m:sSubPr>
                        <m:e>
                          <m:r>
                            <a:rPr lang="en-US" i="1">
                              <a:latin typeface="Cambria Math"/>
                            </a:rPr>
                            <m:t>𝑥</m:t>
                          </m:r>
                        </m:e>
                        <m:sub>
                          <m:r>
                            <a:rPr lang="en-US" i="1">
                              <a:latin typeface="Cambria Math"/>
                            </a:rPr>
                            <m:t>4</m:t>
                          </m:r>
                        </m:sub>
                      </m:sSub>
                      <m:r>
                        <a:rPr lang="en-US" b="0" i="1" smtClean="0">
                          <a:latin typeface="Cambria Math"/>
                        </a:rPr>
                        <m:t>+8</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5</m:t>
                          </m:r>
                        </m:sub>
                      </m:sSub>
                      <m:r>
                        <a:rPr lang="en-US" i="1">
                          <a:latin typeface="Cambria Math"/>
                        </a:rPr>
                        <m:t>≤</m:t>
                      </m:r>
                      <m:r>
                        <a:rPr lang="en-US" b="0" i="1" smtClean="0">
                          <a:latin typeface="Cambria Math"/>
                        </a:rPr>
                        <m:t>1</m:t>
                      </m:r>
                      <m:r>
                        <a:rPr lang="en-US" i="1">
                          <a:latin typeface="Cambria Math"/>
                        </a:rPr>
                        <m:t>50</m:t>
                      </m:r>
                    </m:oMath>
                  </m:oMathPara>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09" t="-1429" r="-364"/>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pPr>
              <a:defRPr/>
            </a:pPr>
            <a:fld id="{17D8DEC3-86FA-484C-AC83-38B4A6F9AAAF}" type="slidenum">
              <a:rPr lang="en-US" smtClean="0"/>
              <a:pPr>
                <a:defRPr/>
              </a:pPr>
              <a:t>17</a:t>
            </a:fld>
            <a:endParaRPr lang="en-US" dirty="0"/>
          </a:p>
        </p:txBody>
      </p:sp>
      <p:sp>
        <p:nvSpPr>
          <p:cNvPr id="4" name="Right Brace 3"/>
          <p:cNvSpPr/>
          <p:nvPr/>
        </p:nvSpPr>
        <p:spPr bwMode="auto">
          <a:xfrm rot="5400000">
            <a:off x="3619500" y="3619500"/>
            <a:ext cx="609600" cy="4038600"/>
          </a:xfrm>
          <a:prstGeom prst="rightBrac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5" name="TextBox 4"/>
          <p:cNvSpPr txBox="1"/>
          <p:nvPr/>
        </p:nvSpPr>
        <p:spPr>
          <a:xfrm>
            <a:off x="2057400" y="5862626"/>
            <a:ext cx="4267199" cy="400110"/>
          </a:xfrm>
          <a:prstGeom prst="rect">
            <a:avLst/>
          </a:prstGeom>
          <a:noFill/>
        </p:spPr>
        <p:txBody>
          <a:bodyPr wrap="square" rtlCol="0">
            <a:spAutoFit/>
          </a:bodyPr>
          <a:lstStyle/>
          <a:p>
            <a:pPr algn="ctr"/>
            <a:r>
              <a:rPr lang="en-US" sz="2000" dirty="0">
                <a:solidFill>
                  <a:srgbClr val="FF0000"/>
                </a:solidFill>
              </a:rPr>
              <a:t>Total money you decide to spend</a:t>
            </a:r>
          </a:p>
        </p:txBody>
      </p:sp>
      <p:sp>
        <p:nvSpPr>
          <p:cNvPr id="6" name="Right Brace 5"/>
          <p:cNvSpPr/>
          <p:nvPr/>
        </p:nvSpPr>
        <p:spPr bwMode="auto">
          <a:xfrm>
            <a:off x="6827520" y="4876800"/>
            <a:ext cx="411480" cy="609600"/>
          </a:xfrm>
          <a:prstGeom prst="rightBrac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7" name="TextBox 6"/>
          <p:cNvSpPr txBox="1"/>
          <p:nvPr/>
        </p:nvSpPr>
        <p:spPr>
          <a:xfrm>
            <a:off x="7040880" y="4667498"/>
            <a:ext cx="2133599" cy="1015663"/>
          </a:xfrm>
          <a:prstGeom prst="rect">
            <a:avLst/>
          </a:prstGeom>
          <a:noFill/>
        </p:spPr>
        <p:txBody>
          <a:bodyPr wrap="square" rtlCol="0">
            <a:spAutoFit/>
          </a:bodyPr>
          <a:lstStyle/>
          <a:p>
            <a:pPr algn="ctr"/>
            <a:r>
              <a:rPr lang="en-US" sz="2000" dirty="0">
                <a:solidFill>
                  <a:srgbClr val="FF0000"/>
                </a:solidFill>
              </a:rPr>
              <a:t>Limit on how much you can spend</a:t>
            </a:r>
          </a:p>
        </p:txBody>
      </p:sp>
      <p:sp>
        <p:nvSpPr>
          <p:cNvPr id="8" name="Rectangle 7"/>
          <p:cNvSpPr/>
          <p:nvPr/>
        </p:nvSpPr>
        <p:spPr bwMode="auto">
          <a:xfrm>
            <a:off x="762000" y="4667498"/>
            <a:ext cx="8153400" cy="159523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376171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Extending the LP</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p:txBody>
              <a:bodyPr/>
              <a:lstStyle/>
              <a:p>
                <a:pPr marL="457200" lvl="1" indent="0">
                  <a:buNone/>
                </a:pPr>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b="0" i="1" smtClean="0">
                            <a:latin typeface="Cambria Math"/>
                          </a:rPr>
                          <m:t> </m:t>
                        </m:r>
                        <m:r>
                          <a:rPr lang="en-US" i="1">
                            <a:latin typeface="Cambria Math"/>
                          </a:rPr>
                          <m:t>2</m:t>
                        </m:r>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5</m:t>
                        </m:r>
                        <m:r>
                          <a:rPr lang="en-US" i="1">
                            <a:latin typeface="Cambria Math"/>
                          </a:rPr>
                          <m:t>𝑥</m:t>
                        </m:r>
                      </m:e>
                      <m:sub>
                        <m:r>
                          <a:rPr lang="en-US" i="1">
                            <a:latin typeface="Cambria Math"/>
                          </a:rPr>
                          <m:t>2</m:t>
                        </m:r>
                      </m:sub>
                    </m:sSub>
                    <m:r>
                      <a:rPr lang="en-US">
                        <a:latin typeface="Cambria Math"/>
                      </a:rPr>
                      <m:t>+</m:t>
                    </m:r>
                    <m:sSub>
                      <m:sSubPr>
                        <m:ctrlPr>
                          <a:rPr lang="en-US" i="1">
                            <a:latin typeface="Cambria Math" panose="02040503050406030204" pitchFamily="18" charset="0"/>
                          </a:rPr>
                        </m:ctrlPr>
                      </m:sSubPr>
                      <m:e>
                        <m:r>
                          <a:rPr lang="en-US" i="1">
                            <a:latin typeface="Cambria Math"/>
                          </a:rPr>
                          <m:t>3</m:t>
                        </m:r>
                        <m:r>
                          <a:rPr lang="en-US" i="1">
                            <a:latin typeface="Cambria Math"/>
                          </a:rPr>
                          <m:t>𝑥</m:t>
                        </m:r>
                      </m:e>
                      <m:sub>
                        <m:r>
                          <a:rPr lang="en-US" i="1">
                            <a:latin typeface="Cambria Math"/>
                          </a:rPr>
                          <m:t>3</m:t>
                        </m:r>
                      </m:sub>
                    </m:sSub>
                    <m:r>
                      <a:rPr lang="en-US" i="1">
                        <a:latin typeface="Cambria Math"/>
                      </a:rPr>
                      <m:t>+</m:t>
                    </m:r>
                    <m:sSub>
                      <m:sSubPr>
                        <m:ctrlPr>
                          <a:rPr lang="en-US" i="1">
                            <a:latin typeface="Cambria Math" panose="02040503050406030204" pitchFamily="18" charset="0"/>
                          </a:rPr>
                        </m:ctrlPr>
                      </m:sSubPr>
                      <m:e>
                        <m:r>
                          <a:rPr lang="en-US" i="1">
                            <a:latin typeface="Cambria Math"/>
                          </a:rPr>
                          <m:t>6</m:t>
                        </m:r>
                        <m:r>
                          <a:rPr lang="en-US" i="1">
                            <a:latin typeface="Cambria Math"/>
                          </a:rPr>
                          <m:t>𝑥</m:t>
                        </m:r>
                      </m:e>
                      <m:sub>
                        <m:r>
                          <a:rPr lang="en-US" i="1">
                            <a:latin typeface="Cambria Math"/>
                          </a:rPr>
                          <m:t>4</m:t>
                        </m:r>
                      </m:sub>
                    </m:sSub>
                    <m:r>
                      <a:rPr lang="en-US" b="0" i="1" smtClean="0">
                        <a:latin typeface="Cambria Math"/>
                      </a:rPr>
                      <m:t>+</m:t>
                    </m:r>
                    <m:sSub>
                      <m:sSubPr>
                        <m:ctrlPr>
                          <a:rPr lang="en-US" i="1">
                            <a:latin typeface="Cambria Math" panose="02040503050406030204" pitchFamily="18" charset="0"/>
                          </a:rPr>
                        </m:ctrlPr>
                      </m:sSubPr>
                      <m:e>
                        <m:r>
                          <a:rPr lang="en-US" b="0" i="1" smtClean="0">
                            <a:latin typeface="Cambria Math"/>
                          </a:rPr>
                          <m:t>4</m:t>
                        </m:r>
                        <m:r>
                          <a:rPr lang="en-US" i="1">
                            <a:latin typeface="Cambria Math"/>
                          </a:rPr>
                          <m:t>𝑥</m:t>
                        </m:r>
                      </m:e>
                      <m:sub>
                        <m:r>
                          <a:rPr lang="en-US" b="0" i="1" smtClean="0">
                            <a:latin typeface="Cambria Math"/>
                          </a:rPr>
                          <m:t>5</m:t>
                        </m:r>
                      </m:sub>
                    </m:sSub>
                  </m:oMath>
                </a14:m>
                <a:endParaRPr lang="en-US" dirty="0"/>
              </a:p>
              <a:p>
                <a:pPr marL="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b="0" i="1" smtClean="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5</m:t>
                        </m:r>
                      </m:sub>
                    </m:sSub>
                    <m:r>
                      <a:rPr lang="en-US" sz="2800" i="1">
                        <a:latin typeface="Cambria Math"/>
                      </a:rPr>
                      <m:t>≤50</m:t>
                    </m:r>
                  </m:oMath>
                </a14:m>
                <a:endParaRPr lang="en-US" sz="2800" dirty="0"/>
              </a:p>
              <a:p>
                <a:pPr marL="0" lvl="1" indent="0">
                  <a:buNone/>
                </a:pPr>
                <a:r>
                  <a:rPr lang="en-US" sz="2800" dirty="0"/>
                  <a:t>                       </a:t>
                </a:r>
                <a14:m>
                  <m:oMath xmlns:m="http://schemas.openxmlformats.org/officeDocument/2006/math">
                    <m:r>
                      <a:rPr lang="en-US" sz="2800" i="1">
                        <a:latin typeface="Cambria Math"/>
                      </a:rPr>
                      <m:t>3</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6</m:t>
                        </m:r>
                        <m:r>
                          <a:rPr lang="en-US" sz="2800" i="1">
                            <a:latin typeface="Cambria Math"/>
                          </a:rPr>
                          <m:t>𝑥</m:t>
                        </m:r>
                      </m:e>
                      <m:sub>
                        <m:r>
                          <a:rPr lang="en-US" sz="2800" i="1">
                            <a:latin typeface="Cambria Math"/>
                          </a:rPr>
                          <m:t>2</m:t>
                        </m:r>
                      </m:sub>
                    </m:sSub>
                    <m:r>
                      <a:rPr lang="en-US" sz="2800">
                        <a:latin typeface="Cambria Math"/>
                      </a:rPr>
                      <m:t>+</m:t>
                    </m:r>
                    <m:r>
                      <a:rPr lang="en-US" sz="2800" i="1">
                        <a:latin typeface="Cambria Math"/>
                      </a:rPr>
                      <m:t>7</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+15</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i="1">
                        <a:latin typeface="Cambria Math"/>
                      </a:rPr>
                      <m:t>+8</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5</m:t>
                        </m:r>
                      </m:sub>
                    </m:sSub>
                    <m:r>
                      <a:rPr lang="en-US" sz="2800" i="1">
                        <a:latin typeface="Cambria Math"/>
                      </a:rPr>
                      <m:t>≤150</m:t>
                    </m:r>
                  </m:oMath>
                </a14:m>
                <a:endParaRPr lang="en-US" sz="2800" dirty="0"/>
              </a:p>
              <a:p>
                <a:pPr marL="0" lvl="1" indent="0">
                  <a:buNone/>
                </a:pP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r>
                      <a:rPr lang="en-US" sz="2800" i="1">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i="1">
                        <a:latin typeface="Cambria Math"/>
                      </a:rPr>
                      <m:t>≥0,</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≥0, </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4</m:t>
                        </m:r>
                      </m:sub>
                    </m:sSub>
                    <m:r>
                      <a:rPr lang="en-US" sz="2800" i="1">
                        <a:latin typeface="Cambria Math"/>
                      </a:rPr>
                      <m:t>≥0</m:t>
                    </m:r>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b="0" i="1" smtClean="0">
                            <a:latin typeface="Cambria Math"/>
                          </a:rPr>
                          <m:t>5</m:t>
                        </m:r>
                      </m:sub>
                    </m:sSub>
                    <m:r>
                      <a:rPr lang="en-US" sz="2800" i="1">
                        <a:latin typeface="Cambria Math"/>
                      </a:rPr>
                      <m:t>≥0</m:t>
                    </m:r>
                  </m:oMath>
                </a14:m>
                <a:endParaRPr lang="en-US" sz="2800" dirty="0"/>
              </a:p>
              <a:p>
                <a:pPr marL="3600450" lvl="8" indent="-457200"/>
                <a:endParaRPr lang="en-US" dirty="0"/>
              </a:p>
              <a:p>
                <a:pPr marL="457200" lvl="1" indent="-457200"/>
                <a:r>
                  <a:rPr lang="en-US" dirty="0"/>
                  <a:t>You cannot get more meat (</a:t>
                </a:r>
                <a:r>
                  <a:rPr lang="en-US" dirty="0" err="1"/>
                  <a:t>chicken+steak</a:t>
                </a:r>
                <a:r>
                  <a:rPr lang="en-US" dirty="0"/>
                  <a:t>) than bread</a:t>
                </a:r>
              </a:p>
              <a:p>
                <a:pPr marL="0" lvl="1"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2</m:t>
                          </m:r>
                        </m:sub>
                      </m:sSub>
                      <m:r>
                        <a:rPr lang="en-US" sz="2800">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3</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oMath>
                  </m:oMathPara>
                </a14:m>
                <a:endParaRPr lang="en-US" sz="2800" dirty="0"/>
              </a:p>
              <a:p>
                <a:pPr marL="457200" lvl="1" indent="-457200"/>
                <a:r>
                  <a:rPr lang="en-US" dirty="0"/>
                  <a:t>For each </a:t>
                </a:r>
                <a:r>
                  <a:rPr lang="en-US" dirty="0" err="1"/>
                  <a:t>lb</a:t>
                </a:r>
                <a:r>
                  <a:rPr lang="en-US" dirty="0"/>
                  <a:t> of cheese, you need at least 2 </a:t>
                </a:r>
                <a:r>
                  <a:rPr lang="en-US" dirty="0" err="1"/>
                  <a:t>lbs</a:t>
                </a:r>
                <a:r>
                  <a:rPr lang="en-US" dirty="0"/>
                  <a:t> of bread </a:t>
                </a:r>
              </a:p>
              <a:p>
                <a:pPr marL="400050" lvl="2"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2</m:t>
                          </m:r>
                          <m:r>
                            <a:rPr lang="en-US" sz="2800" i="1">
                              <a:latin typeface="Cambria Math"/>
                            </a:rPr>
                            <m:t>𝑥</m:t>
                          </m:r>
                        </m:e>
                        <m:sub>
                          <m:r>
                            <a:rPr lang="en-US" sz="2800" b="0" i="1" smtClean="0">
                              <a:latin typeface="Cambria Math" panose="02040503050406030204" pitchFamily="18" charset="0"/>
                            </a:rPr>
                            <m:t>5</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1</m:t>
                          </m:r>
                        </m:sub>
                      </m:sSub>
                    </m:oMath>
                  </m:oMathPara>
                </a14:m>
                <a:endParaRPr lang="en-US" sz="2800" dirty="0"/>
              </a:p>
              <a:p>
                <a:pPr marL="400050" lvl="2" indent="0">
                  <a:buNone/>
                </a:pPr>
                <a:endParaRPr lang="en-US" dirty="0"/>
              </a:p>
              <a:p>
                <a:pPr marL="0" lvl="1" indent="0">
                  <a:buNone/>
                </a:pPr>
                <a:endParaRPr lang="en-US" sz="2800" dirty="0"/>
              </a:p>
              <a:p>
                <a:pPr lvl="1"/>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blipFill>
                <a:blip r:embed="rId2"/>
                <a:stretch>
                  <a:fillRect l="-1018" b="-6714"/>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a:defRPr/>
            </a:pPr>
            <a:fld id="{17D8DEC3-86FA-484C-AC83-38B4A6F9AAAF}" type="slidenum">
              <a:rPr lang="en-US" smtClean="0"/>
              <a:pPr>
                <a:defRPr/>
              </a:pPr>
              <a:t>18</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838200" y="2286000"/>
                <a:ext cx="1600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𝑀𝑎𝑥𝑖𝑚𝑖𝑧𝑒</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838200" y="2286000"/>
                <a:ext cx="1600200" cy="523220"/>
              </a:xfrm>
              <a:prstGeom prst="rect">
                <a:avLst/>
              </a:prstGeom>
              <a:blipFill rotWithShape="1">
                <a:blip r:embed="rId3"/>
                <a:stretch>
                  <a:fillRect r="-19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8200" y="2829580"/>
                <a:ext cx="1600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𝑠𝑢𝑏𝑗𝑒𝑐𝑡</m:t>
                      </m:r>
                      <m:r>
                        <a:rPr lang="en-US" sz="2800" b="0" i="1" smtClean="0">
                          <a:latin typeface="Cambria Math"/>
                        </a:rPr>
                        <m:t> </m:t>
                      </m:r>
                      <m:r>
                        <a:rPr lang="en-US" sz="2800" b="0" i="1" smtClean="0">
                          <a:latin typeface="Cambria Math"/>
                        </a:rPr>
                        <m:t>𝑡𝑜</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838200" y="2829580"/>
                <a:ext cx="1600200" cy="523220"/>
              </a:xfrm>
              <a:prstGeom prst="rect">
                <a:avLst/>
              </a:prstGeom>
              <a:blipFill rotWithShape="1">
                <a:blip r:embed="rId4"/>
                <a:stretch>
                  <a:fillRect r="-3817"/>
                </a:stretch>
              </a:blipFill>
            </p:spPr>
            <p:txBody>
              <a:bodyPr/>
              <a:lstStyle/>
              <a:p>
                <a:r>
                  <a:rPr lang="en-US">
                    <a:noFill/>
                  </a:rPr>
                  <a:t> </a:t>
                </a:r>
              </a:p>
            </p:txBody>
          </p:sp>
        </mc:Fallback>
      </mc:AlternateContent>
    </p:spTree>
    <p:extLst>
      <p:ext uri="{BB962C8B-B14F-4D97-AF65-F5344CB8AC3E}">
        <p14:creationId xmlns:p14="http://schemas.microsoft.com/office/powerpoint/2010/main" val="115229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Formulation Steps</a:t>
            </a:r>
          </a:p>
        </p:txBody>
      </p:sp>
      <p:sp>
        <p:nvSpPr>
          <p:cNvPr id="3" name="Content Placeholder 2"/>
          <p:cNvSpPr>
            <a:spLocks noGrp="1"/>
          </p:cNvSpPr>
          <p:nvPr>
            <p:ph idx="1"/>
          </p:nvPr>
        </p:nvSpPr>
        <p:spPr/>
        <p:txBody>
          <a:bodyPr/>
          <a:lstStyle/>
          <a:p>
            <a:r>
              <a:rPr lang="en-US" dirty="0"/>
              <a:t>Gather all of your data, know what they mean</a:t>
            </a:r>
          </a:p>
          <a:p>
            <a:r>
              <a:rPr lang="en-US" dirty="0"/>
              <a:t>Then</a:t>
            </a:r>
          </a:p>
          <a:p>
            <a:pPr marL="914400" lvl="1" indent="-457200">
              <a:buFont typeface="+mj-lt"/>
              <a:buAutoNum type="arabicPeriod"/>
            </a:pPr>
            <a:r>
              <a:rPr lang="en-US" dirty="0"/>
              <a:t>Identify your decision variables</a:t>
            </a:r>
          </a:p>
          <a:p>
            <a:pPr marL="914400" lvl="1" indent="-457200">
              <a:buFont typeface="+mj-lt"/>
              <a:buAutoNum type="arabicPeriod"/>
            </a:pPr>
            <a:r>
              <a:rPr lang="en-US" dirty="0"/>
              <a:t>Identify your objective and objective function</a:t>
            </a:r>
          </a:p>
          <a:p>
            <a:pPr marL="914400" lvl="1" indent="-457200">
              <a:buFont typeface="+mj-lt"/>
              <a:buAutoNum type="arabicPeriod"/>
            </a:pPr>
            <a:r>
              <a:rPr lang="en-US" dirty="0"/>
              <a:t>Identify your constraints</a:t>
            </a:r>
          </a:p>
          <a:p>
            <a:pPr lvl="2"/>
            <a:r>
              <a:rPr lang="en-US" dirty="0"/>
              <a:t>Express your objective function and constraints in terms of your decision variables</a:t>
            </a:r>
          </a:p>
          <a:p>
            <a:pPr lvl="2"/>
            <a:r>
              <a:rPr lang="en-US" dirty="0"/>
              <a:t>Steps 2 and 3 can change order</a:t>
            </a:r>
          </a:p>
          <a:p>
            <a:pPr lvl="1"/>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19</a:t>
            </a:fld>
            <a:endParaRPr lang="en-US" dirty="0"/>
          </a:p>
        </p:txBody>
      </p:sp>
    </p:spTree>
    <p:extLst>
      <p:ext uri="{BB962C8B-B14F-4D97-AF65-F5344CB8AC3E}">
        <p14:creationId xmlns:p14="http://schemas.microsoft.com/office/powerpoint/2010/main" val="23682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dirty="0"/>
              <a:t>Definition of Linear Programming</a:t>
            </a:r>
          </a:p>
          <a:p>
            <a:r>
              <a:rPr lang="en-US" dirty="0"/>
              <a:t>Formulation of Linear Programming</a:t>
            </a:r>
          </a:p>
          <a:p>
            <a:pPr lvl="1"/>
            <a:r>
              <a:rPr lang="en-US" dirty="0"/>
              <a:t>Surviving in an island</a:t>
            </a:r>
          </a:p>
          <a:p>
            <a:pPr lvl="1"/>
            <a:r>
              <a:rPr lang="en-US" dirty="0"/>
              <a:t>Extending a problem formulation </a:t>
            </a:r>
          </a:p>
          <a:p>
            <a:pPr lvl="1"/>
            <a:r>
              <a:rPr lang="en-US" dirty="0" err="1"/>
              <a:t>Wyndor</a:t>
            </a:r>
            <a:r>
              <a:rPr lang="en-US" dirty="0"/>
              <a:t> Glass Co. Product Mix Problem</a:t>
            </a:r>
          </a:p>
          <a:p>
            <a:r>
              <a:rPr lang="en-US" dirty="0"/>
              <a:t>Linear Programming Terminology</a:t>
            </a:r>
          </a:p>
          <a:p>
            <a:r>
              <a:rPr lang="en-US" dirty="0"/>
              <a:t>Graphical Solution to Linear Programming</a:t>
            </a:r>
          </a:p>
          <a:p>
            <a:r>
              <a:rPr lang="en-US" dirty="0"/>
              <a:t>Properties of Linear Programming</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76860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80" name="Picture 4" descr="Animation of a window in winter and snow falling outsid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7432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24578" name="Picture 2" descr="View detail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7432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Case 1: </a:t>
            </a:r>
            <a:r>
              <a:rPr lang="en-US" dirty="0" err="1"/>
              <a:t>Wyndor</a:t>
            </a:r>
            <a:r>
              <a:rPr lang="en-US" dirty="0"/>
              <a:t> Glass Co. Product</a:t>
            </a:r>
          </a:p>
        </p:txBody>
      </p:sp>
      <p:sp>
        <p:nvSpPr>
          <p:cNvPr id="3" name="Content Placeholder 2"/>
          <p:cNvSpPr>
            <a:spLocks noGrp="1"/>
          </p:cNvSpPr>
          <p:nvPr>
            <p:ph idx="1"/>
          </p:nvPr>
        </p:nvSpPr>
        <p:spPr/>
        <p:txBody>
          <a:bodyPr/>
          <a:lstStyle/>
          <a:p>
            <a:r>
              <a:rPr lang="en-US" dirty="0" err="1"/>
              <a:t>Wyndor</a:t>
            </a:r>
            <a:r>
              <a:rPr lang="en-US" dirty="0"/>
              <a:t> Glass Co. produces high-quality glass products</a:t>
            </a:r>
          </a:p>
          <a:p>
            <a:pPr lvl="1"/>
            <a:r>
              <a:rPr lang="en-US" dirty="0"/>
              <a:t>The company decides to produce two new products</a:t>
            </a:r>
          </a:p>
          <a:p>
            <a:pPr lvl="2"/>
            <a:r>
              <a:rPr lang="en-US" dirty="0"/>
              <a:t>A glass door with aluminum framing</a:t>
            </a:r>
          </a:p>
          <a:p>
            <a:pPr lvl="2"/>
            <a:r>
              <a:rPr lang="en-US" dirty="0"/>
              <a:t>A wood-framed glass window</a:t>
            </a:r>
          </a:p>
          <a:p>
            <a:pPr lvl="1"/>
            <a:r>
              <a:rPr lang="en-US" dirty="0"/>
              <a:t>The company has 3 plants</a:t>
            </a:r>
          </a:p>
          <a:p>
            <a:pPr lvl="2"/>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36074474"/>
              </p:ext>
            </p:extLst>
          </p:nvPr>
        </p:nvGraphicFramePr>
        <p:xfrm>
          <a:off x="1676400" y="5069840"/>
          <a:ext cx="5576668" cy="1483360"/>
        </p:xfrm>
        <a:graphic>
          <a:graphicData uri="http://schemas.openxmlformats.org/drawingml/2006/table">
            <a:tbl>
              <a:tblPr firstRow="1" bandRow="1">
                <a:tableStyleId>{5C22544A-7EE6-4342-B048-85BDC9FD1C3A}</a:tableStyleId>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191358">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tblGrid>
              <a:tr h="370840">
                <a:tc>
                  <a:txBody>
                    <a:bodyPr/>
                    <a:lstStyle/>
                    <a:p>
                      <a:pPr algn="ctr"/>
                      <a:r>
                        <a:rPr lang="en-US" dirty="0">
                          <a:solidFill>
                            <a:srgbClr val="003300"/>
                          </a:solidFill>
                        </a:rPr>
                        <a:t>Plant</a:t>
                      </a:r>
                    </a:p>
                  </a:txBody>
                  <a:tcPr/>
                </a:tc>
                <a:tc>
                  <a:txBody>
                    <a:bodyPr/>
                    <a:lstStyle/>
                    <a:p>
                      <a:pPr algn="ctr"/>
                      <a:r>
                        <a:rPr lang="en-US" dirty="0">
                          <a:solidFill>
                            <a:srgbClr val="003300"/>
                          </a:solidFill>
                        </a:rPr>
                        <a:t>Doors</a:t>
                      </a:r>
                    </a:p>
                  </a:txBody>
                  <a:tcPr/>
                </a:tc>
                <a:tc>
                  <a:txBody>
                    <a:bodyPr/>
                    <a:lstStyle/>
                    <a:p>
                      <a:pPr algn="ctr"/>
                      <a:r>
                        <a:rPr lang="en-US" dirty="0">
                          <a:solidFill>
                            <a:srgbClr val="003300"/>
                          </a:solidFill>
                        </a:rPr>
                        <a:t>Windows</a:t>
                      </a:r>
                    </a:p>
                  </a:txBody>
                  <a:tcPr/>
                </a:tc>
                <a:tc>
                  <a:txBody>
                    <a:bodyPr/>
                    <a:lstStyle/>
                    <a:p>
                      <a:pPr algn="ctr"/>
                      <a:r>
                        <a:rPr lang="en-US" sz="1400" dirty="0">
                          <a:solidFill>
                            <a:srgbClr val="003300"/>
                          </a:solidFill>
                        </a:rPr>
                        <a:t>Availability/week</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 hour</a:t>
                      </a:r>
                    </a:p>
                  </a:txBody>
                  <a:tcPr/>
                </a:tc>
                <a:tc>
                  <a:txBody>
                    <a:bodyPr/>
                    <a:lstStyle/>
                    <a:p>
                      <a:pPr algn="ctr"/>
                      <a:r>
                        <a:rPr lang="en-US" dirty="0"/>
                        <a:t>0</a:t>
                      </a:r>
                    </a:p>
                  </a:txBody>
                  <a:tcPr/>
                </a:tc>
                <a:tc>
                  <a:txBody>
                    <a:bodyPr/>
                    <a:lstStyle/>
                    <a:p>
                      <a:pPr algn="ctr"/>
                      <a:r>
                        <a:rPr lang="en-US" dirty="0"/>
                        <a:t>4 hours</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0</a:t>
                      </a:r>
                    </a:p>
                  </a:txBody>
                  <a:tcPr/>
                </a:tc>
                <a:tc>
                  <a:txBody>
                    <a:bodyPr/>
                    <a:lstStyle/>
                    <a:p>
                      <a:pPr algn="ctr"/>
                      <a:r>
                        <a:rPr lang="en-US" dirty="0"/>
                        <a:t>2 hours</a:t>
                      </a:r>
                    </a:p>
                  </a:txBody>
                  <a:tcPr/>
                </a:tc>
                <a:tc>
                  <a:txBody>
                    <a:bodyPr/>
                    <a:lstStyle/>
                    <a:p>
                      <a:pPr algn="ctr"/>
                      <a:r>
                        <a:rPr lang="en-US" dirty="0"/>
                        <a:t>12 hours</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3 hours</a:t>
                      </a:r>
                    </a:p>
                  </a:txBody>
                  <a:tcPr/>
                </a:tc>
                <a:tc>
                  <a:txBody>
                    <a:bodyPr/>
                    <a:lstStyle/>
                    <a:p>
                      <a:pPr algn="ctr"/>
                      <a:r>
                        <a:rPr lang="en-US" dirty="0"/>
                        <a:t>2 hours</a:t>
                      </a:r>
                    </a:p>
                  </a:txBody>
                  <a:tcPr/>
                </a:tc>
                <a:tc>
                  <a:txBody>
                    <a:bodyPr/>
                    <a:lstStyle/>
                    <a:p>
                      <a:pPr algn="ctr"/>
                      <a:r>
                        <a:rPr lang="en-US" dirty="0"/>
                        <a:t>18 hours</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5912290"/>
              </p:ext>
            </p:extLst>
          </p:nvPr>
        </p:nvGraphicFramePr>
        <p:xfrm>
          <a:off x="2971800" y="4419600"/>
          <a:ext cx="2723271" cy="640080"/>
        </p:xfrm>
        <a:graphic>
          <a:graphicData uri="http://schemas.openxmlformats.org/drawingml/2006/table">
            <a:tbl>
              <a:tblPr firstRow="1" bandRow="1">
                <a:tableStyleId>{5C22544A-7EE6-4342-B048-85BDC9FD1C3A}</a:tableStyleId>
              </a:tblPr>
              <a:tblGrid>
                <a:gridCol w="2723271">
                  <a:extLst>
                    <a:ext uri="{9D8B030D-6E8A-4147-A177-3AD203B41FA5}">
                      <a16:colId xmlns:a16="http://schemas.microsoft.com/office/drawing/2014/main" val="20000"/>
                    </a:ext>
                  </a:extLst>
                </a:gridCol>
              </a:tblGrid>
              <a:tr h="355600">
                <a:tc>
                  <a:txBody>
                    <a:bodyPr/>
                    <a:lstStyle/>
                    <a:p>
                      <a:r>
                        <a:rPr lang="en-US" dirty="0">
                          <a:solidFill>
                            <a:srgbClr val="003300"/>
                          </a:solidFill>
                        </a:rPr>
                        <a:t>Production Time</a:t>
                      </a:r>
                      <a:r>
                        <a:rPr lang="en-US" baseline="0" dirty="0">
                          <a:solidFill>
                            <a:srgbClr val="003300"/>
                          </a:solidFill>
                        </a:rPr>
                        <a:t> Used for Each Unit Produced</a:t>
                      </a:r>
                      <a:endParaRPr lang="en-US" dirty="0">
                        <a:solidFill>
                          <a:srgbClr val="003300"/>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251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a:t>
            </a:r>
            <a:r>
              <a:rPr lang="en-US" dirty="0" err="1"/>
              <a:t>Wyndor</a:t>
            </a:r>
            <a:r>
              <a:rPr lang="en-US" dirty="0"/>
              <a:t> Glass Co. Product</a:t>
            </a:r>
          </a:p>
        </p:txBody>
      </p:sp>
      <p:sp>
        <p:nvSpPr>
          <p:cNvPr id="3" name="Content Placeholder 2"/>
          <p:cNvSpPr>
            <a:spLocks noGrp="1"/>
          </p:cNvSpPr>
          <p:nvPr>
            <p:ph idx="1"/>
          </p:nvPr>
        </p:nvSpPr>
        <p:spPr/>
        <p:txBody>
          <a:bodyPr/>
          <a:lstStyle/>
          <a:p>
            <a:r>
              <a:rPr lang="en-US" dirty="0"/>
              <a:t>Unit profit for doors is $300</a:t>
            </a:r>
          </a:p>
          <a:p>
            <a:r>
              <a:rPr lang="en-US" dirty="0"/>
              <a:t>Unit profit for windows is $500</a:t>
            </a:r>
          </a:p>
          <a:p>
            <a:endParaRPr lang="en-US" dirty="0"/>
          </a:p>
          <a:p>
            <a:r>
              <a:rPr lang="en-US" dirty="0"/>
              <a:t>What should be the product mix to maximize profits?</a:t>
            </a:r>
          </a:p>
          <a:p>
            <a:pPr lvl="1"/>
            <a:r>
              <a:rPr lang="en-US" dirty="0"/>
              <a:t>How many of each item to produce weekly?</a:t>
            </a:r>
          </a:p>
          <a:p>
            <a:pPr lvl="2"/>
            <a:r>
              <a:rPr lang="en-US" dirty="0"/>
              <a:t>This is production rate, so it can be continuous, i.e., you can choose to produce 2.5 windows per week (this would be 10 windows per month assuming 4 weeks in a month)</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21</a:t>
            </a:fld>
            <a:endParaRPr lang="en-US" dirty="0"/>
          </a:p>
        </p:txBody>
      </p:sp>
    </p:spTree>
    <p:extLst>
      <p:ext uri="{BB962C8B-B14F-4D97-AF65-F5344CB8AC3E}">
        <p14:creationId xmlns:p14="http://schemas.microsoft.com/office/powerpoint/2010/main" val="1785316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Formulating the LP</a:t>
            </a:r>
          </a:p>
        </p:txBody>
      </p:sp>
      <p:sp>
        <p:nvSpPr>
          <p:cNvPr id="3" name="Content Placeholder 2"/>
          <p:cNvSpPr>
            <a:spLocks noGrp="1"/>
          </p:cNvSpPr>
          <p:nvPr>
            <p:ph idx="1"/>
          </p:nvPr>
        </p:nvSpPr>
        <p:spPr/>
        <p:txBody>
          <a:bodyPr/>
          <a:lstStyle/>
          <a:p>
            <a:r>
              <a:rPr lang="en-US" dirty="0"/>
              <a:t>Step 0: Gather the data (we have it all!)</a:t>
            </a:r>
          </a:p>
          <a:p>
            <a:r>
              <a:rPr lang="en-US" dirty="0"/>
              <a:t>Step 1: Decision variables</a:t>
            </a:r>
          </a:p>
          <a:p>
            <a:pPr lvl="1"/>
            <a:r>
              <a:rPr lang="en-US" i="1" dirty="0"/>
              <a:t>D:</a:t>
            </a:r>
            <a:r>
              <a:rPr lang="en-US" dirty="0"/>
              <a:t> the number of doors produced weekly</a:t>
            </a:r>
          </a:p>
          <a:p>
            <a:pPr lvl="1"/>
            <a:r>
              <a:rPr lang="en-US" i="1" dirty="0"/>
              <a:t>W:</a:t>
            </a:r>
            <a:r>
              <a:rPr lang="en-US" dirty="0"/>
              <a:t> the number of windows produced weekly</a:t>
            </a:r>
          </a:p>
          <a:p>
            <a:r>
              <a:rPr lang="en-US" dirty="0"/>
              <a:t>Step 2: Define the objective &amp; objective functions</a:t>
            </a:r>
          </a:p>
          <a:p>
            <a:pPr lvl="1"/>
            <a:r>
              <a:rPr lang="en-US" dirty="0"/>
              <a:t>Objective: Maximization</a:t>
            </a:r>
          </a:p>
          <a:p>
            <a:pPr lvl="1"/>
            <a:r>
              <a:rPr lang="en-US" dirty="0"/>
              <a:t>Objective function: </a:t>
            </a:r>
            <a:r>
              <a:rPr lang="en-US" i="1" dirty="0"/>
              <a:t>Profit=300D+500W</a:t>
            </a:r>
          </a:p>
          <a:p>
            <a:pPr lvl="3"/>
            <a:r>
              <a:rPr lang="en-US" i="1" dirty="0"/>
              <a:t>It is the weekly profit</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22</a:t>
            </a:fld>
            <a:endParaRPr lang="en-US" dirty="0"/>
          </a:p>
        </p:txBody>
      </p:sp>
      <p:sp>
        <p:nvSpPr>
          <p:cNvPr id="5" name="Rectangle 4"/>
          <p:cNvSpPr/>
          <p:nvPr/>
        </p:nvSpPr>
        <p:spPr bwMode="auto">
          <a:xfrm>
            <a:off x="381000" y="2438400"/>
            <a:ext cx="7162800" cy="1295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6" name="Rectangle 5"/>
          <p:cNvSpPr/>
          <p:nvPr/>
        </p:nvSpPr>
        <p:spPr bwMode="auto">
          <a:xfrm>
            <a:off x="411480" y="3848100"/>
            <a:ext cx="8199120" cy="1866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67140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Formulating the LP</a:t>
            </a:r>
          </a:p>
        </p:txBody>
      </p:sp>
      <p:sp>
        <p:nvSpPr>
          <p:cNvPr id="3" name="Content Placeholder 2"/>
          <p:cNvSpPr>
            <a:spLocks noGrp="1"/>
          </p:cNvSpPr>
          <p:nvPr>
            <p:ph idx="1"/>
          </p:nvPr>
        </p:nvSpPr>
        <p:spPr/>
        <p:txBody>
          <a:bodyPr/>
          <a:lstStyle/>
          <a:p>
            <a:r>
              <a:rPr lang="en-US" dirty="0"/>
              <a:t>Step 3: Define the constraints</a:t>
            </a:r>
          </a:p>
          <a:p>
            <a:pPr lvl="1"/>
            <a:r>
              <a:rPr lang="en-US" dirty="0"/>
              <a:t>Plant 1 capacity: </a:t>
            </a:r>
            <a:r>
              <a:rPr lang="en-US" i="1" dirty="0"/>
              <a:t>D ≤ 4</a:t>
            </a:r>
          </a:p>
          <a:p>
            <a:pPr lvl="1"/>
            <a:r>
              <a:rPr lang="en-US" dirty="0"/>
              <a:t>Plant 2 capacity: </a:t>
            </a:r>
            <a:r>
              <a:rPr lang="en-US" i="1" dirty="0"/>
              <a:t>2W ≤ 12</a:t>
            </a:r>
          </a:p>
          <a:p>
            <a:pPr lvl="1"/>
            <a:r>
              <a:rPr lang="en-US" dirty="0"/>
              <a:t>Plant 3 capacity: </a:t>
            </a:r>
            <a:r>
              <a:rPr lang="en-US" i="1" dirty="0"/>
              <a:t>3D+2W ≤ 18</a:t>
            </a:r>
          </a:p>
          <a:p>
            <a:r>
              <a:rPr lang="en-US" dirty="0"/>
              <a:t>Combine what you have!</a:t>
            </a:r>
          </a:p>
          <a:p>
            <a:pPr marL="457200" lvl="1" indent="0">
              <a:buNone/>
            </a:pPr>
            <a:r>
              <a:rPr lang="en-US" dirty="0"/>
              <a:t>	</a:t>
            </a:r>
            <a:r>
              <a:rPr lang="en-US" i="1" dirty="0"/>
              <a:t>Maximize 300D+500W</a:t>
            </a:r>
          </a:p>
          <a:p>
            <a:pPr marL="457200" lvl="1" indent="0">
              <a:buNone/>
            </a:pPr>
            <a:r>
              <a:rPr lang="en-US" i="1" dirty="0"/>
              <a:t>     subject to  D            ≤ 4</a:t>
            </a:r>
          </a:p>
          <a:p>
            <a:pPr marL="457200" lvl="1" indent="0">
              <a:buNone/>
            </a:pPr>
            <a:r>
              <a:rPr lang="en-US" i="1" dirty="0"/>
              <a:t>			   2W ≤ 12</a:t>
            </a:r>
          </a:p>
          <a:p>
            <a:pPr marL="457200" lvl="1" indent="0">
              <a:buNone/>
            </a:pPr>
            <a:r>
              <a:rPr lang="en-US" i="1" dirty="0"/>
              <a:t>		       3D+2W ≤ 18</a:t>
            </a:r>
          </a:p>
          <a:p>
            <a:pPr marL="457200" lvl="1" indent="0">
              <a:buNone/>
            </a:pPr>
            <a:r>
              <a:rPr lang="en-US" i="1" dirty="0"/>
              <a:t>		       D≥0, W ≥0</a:t>
            </a:r>
          </a:p>
          <a:p>
            <a:pPr marL="457200" lvl="1" indent="0">
              <a:buNone/>
            </a:pPr>
            <a:r>
              <a:rPr lang="en-US" dirty="0"/>
              <a:t>		</a:t>
            </a:r>
          </a:p>
          <a:p>
            <a:pPr marL="457200" lvl="1" indent="0">
              <a:buNone/>
            </a:pPr>
            <a:r>
              <a:rPr lang="en-US" dirty="0"/>
              <a:t> </a:t>
            </a:r>
          </a:p>
        </p:txBody>
      </p:sp>
      <p:sp>
        <p:nvSpPr>
          <p:cNvPr id="10" name="Slide Number Placeholder 9"/>
          <p:cNvSpPr>
            <a:spLocks noGrp="1"/>
          </p:cNvSpPr>
          <p:nvPr>
            <p:ph type="sldNum" sz="quarter" idx="12"/>
          </p:nvPr>
        </p:nvSpPr>
        <p:spPr/>
        <p:txBody>
          <a:bodyPr/>
          <a:lstStyle/>
          <a:p>
            <a:pPr>
              <a:defRPr/>
            </a:pPr>
            <a:fld id="{17D8DEC3-86FA-484C-AC83-38B4A6F9AAAF}" type="slidenum">
              <a:rPr lang="en-US" smtClean="0"/>
              <a:pPr>
                <a:defRPr/>
              </a:pPr>
              <a:t>23</a:t>
            </a:fld>
            <a:endParaRPr lang="en-US" dirty="0"/>
          </a:p>
        </p:txBody>
      </p:sp>
      <p:sp>
        <p:nvSpPr>
          <p:cNvPr id="4" name="Rectangle 3"/>
          <p:cNvSpPr/>
          <p:nvPr/>
        </p:nvSpPr>
        <p:spPr bwMode="auto">
          <a:xfrm>
            <a:off x="1295400" y="4191000"/>
            <a:ext cx="3810000" cy="2133600"/>
          </a:xfrm>
          <a:prstGeom prst="rect">
            <a:avLst/>
          </a:prstGeom>
          <a:noFill/>
          <a:ln w="9525" cap="flat" cmpd="sng" algn="ctr">
            <a:solidFill>
              <a:srgbClr val="CC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5" name="Right Arrow 4"/>
          <p:cNvSpPr/>
          <p:nvPr/>
        </p:nvSpPr>
        <p:spPr bwMode="auto">
          <a:xfrm>
            <a:off x="4648200" y="5948289"/>
            <a:ext cx="1600200" cy="304800"/>
          </a:xfrm>
          <a:prstGeom prst="rightArrow">
            <a:avLst/>
          </a:prstGeom>
          <a:solidFill>
            <a:srgbClr val="CC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6" name="TextBox 5"/>
          <p:cNvSpPr txBox="1"/>
          <p:nvPr/>
        </p:nvSpPr>
        <p:spPr>
          <a:xfrm>
            <a:off x="6400800" y="5461337"/>
            <a:ext cx="2133599" cy="1015663"/>
          </a:xfrm>
          <a:prstGeom prst="rect">
            <a:avLst/>
          </a:prstGeom>
          <a:noFill/>
        </p:spPr>
        <p:txBody>
          <a:bodyPr wrap="square" rtlCol="0">
            <a:spAutoFit/>
          </a:bodyPr>
          <a:lstStyle/>
          <a:p>
            <a:pPr algn="ctr"/>
            <a:r>
              <a:rPr lang="en-US" sz="2000" dirty="0">
                <a:solidFill>
                  <a:srgbClr val="FF0000"/>
                </a:solidFill>
              </a:rPr>
              <a:t>Do not forget the non-negativity constraints</a:t>
            </a:r>
          </a:p>
        </p:txBody>
      </p:sp>
      <p:pic>
        <p:nvPicPr>
          <p:cNvPr id="7" name="Picture 4" descr="View detail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3429000"/>
            <a:ext cx="1600200" cy="16002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p:nvSpPr>
        <p:spPr bwMode="auto">
          <a:xfrm>
            <a:off x="304799" y="1805940"/>
            <a:ext cx="6172202" cy="18516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9" name="Rectangle 8"/>
          <p:cNvSpPr/>
          <p:nvPr/>
        </p:nvSpPr>
        <p:spPr bwMode="auto">
          <a:xfrm>
            <a:off x="381000" y="3598246"/>
            <a:ext cx="8077200" cy="28787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37168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dirty="0">
                <a:solidFill>
                  <a:schemeClr val="bg1">
                    <a:lumMod val="95000"/>
                  </a:schemeClr>
                </a:solidFill>
              </a:rPr>
              <a:t>Definition of Linear Programming</a:t>
            </a:r>
          </a:p>
          <a:p>
            <a:r>
              <a:rPr lang="en-US" dirty="0">
                <a:solidFill>
                  <a:schemeClr val="bg1">
                    <a:lumMod val="95000"/>
                  </a:schemeClr>
                </a:solidFill>
              </a:rPr>
              <a:t>Formulation of Linear Programming</a:t>
            </a:r>
          </a:p>
          <a:p>
            <a:pPr lvl="1"/>
            <a:r>
              <a:rPr lang="en-US" dirty="0">
                <a:solidFill>
                  <a:schemeClr val="bg1">
                    <a:lumMod val="95000"/>
                  </a:schemeClr>
                </a:solidFill>
              </a:rPr>
              <a:t>Surviving in an island</a:t>
            </a:r>
          </a:p>
          <a:p>
            <a:pPr lvl="1"/>
            <a:r>
              <a:rPr lang="en-US" dirty="0">
                <a:solidFill>
                  <a:schemeClr val="bg1">
                    <a:lumMod val="95000"/>
                  </a:schemeClr>
                </a:solidFill>
              </a:rPr>
              <a:t>Extending a problem formulation </a:t>
            </a:r>
          </a:p>
          <a:p>
            <a:pPr lvl="1"/>
            <a:r>
              <a:rPr lang="en-US" dirty="0" err="1">
                <a:solidFill>
                  <a:schemeClr val="bg1">
                    <a:lumMod val="95000"/>
                  </a:schemeClr>
                </a:solidFill>
              </a:rPr>
              <a:t>Wyndor</a:t>
            </a:r>
            <a:r>
              <a:rPr lang="en-US" dirty="0">
                <a:solidFill>
                  <a:schemeClr val="bg1">
                    <a:lumMod val="95000"/>
                  </a:schemeClr>
                </a:solidFill>
              </a:rPr>
              <a:t> Glass Co. Product Mix Problem</a:t>
            </a:r>
          </a:p>
          <a:p>
            <a:r>
              <a:rPr lang="en-US" dirty="0"/>
              <a:t>Linear Programming Terminology</a:t>
            </a:r>
          </a:p>
          <a:p>
            <a:r>
              <a:rPr lang="en-US" dirty="0">
                <a:solidFill>
                  <a:schemeClr val="bg1">
                    <a:lumMod val="95000"/>
                  </a:schemeClr>
                </a:solidFill>
              </a:rPr>
              <a:t>Graphical Solution to Linear Programming</a:t>
            </a:r>
          </a:p>
          <a:p>
            <a:r>
              <a:rPr lang="en-US" dirty="0">
                <a:solidFill>
                  <a:schemeClr val="bg1">
                    <a:lumMod val="95000"/>
                  </a:schemeClr>
                </a:solidFill>
              </a:rPr>
              <a:t>Properties of Linear Programming</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24</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001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LP Terminology</a:t>
            </a:r>
          </a:p>
        </p:txBody>
      </p:sp>
      <p:sp>
        <p:nvSpPr>
          <p:cNvPr id="3" name="Content Placeholder 2"/>
          <p:cNvSpPr>
            <a:spLocks noGrp="1"/>
          </p:cNvSpPr>
          <p:nvPr>
            <p:ph idx="1"/>
          </p:nvPr>
        </p:nvSpPr>
        <p:spPr/>
        <p:txBody>
          <a:bodyPr/>
          <a:lstStyle/>
          <a:p>
            <a:r>
              <a:rPr lang="en-US" sz="2400" dirty="0">
                <a:solidFill>
                  <a:srgbClr val="FF0000"/>
                </a:solidFill>
              </a:rPr>
              <a:t>Decision Variables</a:t>
            </a:r>
            <a:r>
              <a:rPr lang="en-US" sz="2400" dirty="0"/>
              <a:t>: things we control</a:t>
            </a:r>
          </a:p>
          <a:p>
            <a:r>
              <a:rPr lang="en-US" sz="2400" dirty="0">
                <a:solidFill>
                  <a:srgbClr val="FF0000"/>
                </a:solidFill>
              </a:rPr>
              <a:t>Objective function</a:t>
            </a:r>
            <a:r>
              <a:rPr lang="en-US" sz="2400" dirty="0"/>
              <a:t>: measure of performance</a:t>
            </a:r>
          </a:p>
          <a:p>
            <a:r>
              <a:rPr lang="en-US" sz="2400">
                <a:solidFill>
                  <a:srgbClr val="FF0000"/>
                </a:solidFill>
              </a:rPr>
              <a:t>Nonnegativity </a:t>
            </a:r>
            <a:r>
              <a:rPr lang="en-US" sz="2400" dirty="0">
                <a:solidFill>
                  <a:srgbClr val="FF0000"/>
                </a:solidFill>
              </a:rPr>
              <a:t>constraints</a:t>
            </a:r>
          </a:p>
          <a:p>
            <a:r>
              <a:rPr lang="en-US" sz="2400" dirty="0">
                <a:solidFill>
                  <a:srgbClr val="FF0000"/>
                </a:solidFill>
              </a:rPr>
              <a:t>Functional constraints</a:t>
            </a:r>
            <a:r>
              <a:rPr lang="en-US" sz="2400" dirty="0"/>
              <a:t>: restrictions we have</a:t>
            </a:r>
          </a:p>
          <a:p>
            <a:r>
              <a:rPr lang="en-US" sz="2400" dirty="0">
                <a:solidFill>
                  <a:srgbClr val="FF0000"/>
                </a:solidFill>
              </a:rPr>
              <a:t>Parameters</a:t>
            </a:r>
            <a:r>
              <a:rPr lang="en-US" sz="2400" dirty="0"/>
              <a:t>: constants we use in the objective function and constraint definitions</a:t>
            </a:r>
          </a:p>
          <a:p>
            <a:r>
              <a:rPr lang="en-US" sz="2400" dirty="0">
                <a:solidFill>
                  <a:srgbClr val="FF0000"/>
                </a:solidFill>
              </a:rPr>
              <a:t>Solution</a:t>
            </a:r>
            <a:r>
              <a:rPr lang="en-US" sz="2400" dirty="0"/>
              <a:t>: any choice of values for the decision variables</a:t>
            </a:r>
          </a:p>
          <a:p>
            <a:pPr lvl="1"/>
            <a:r>
              <a:rPr lang="en-US" dirty="0">
                <a:solidFill>
                  <a:srgbClr val="FF0000"/>
                </a:solidFill>
              </a:rPr>
              <a:t>Feasible solution </a:t>
            </a:r>
            <a:r>
              <a:rPr lang="en-US" dirty="0"/>
              <a:t>is one that satisfies the constraints</a:t>
            </a:r>
          </a:p>
          <a:p>
            <a:pPr lvl="1"/>
            <a:r>
              <a:rPr lang="en-US" dirty="0">
                <a:solidFill>
                  <a:srgbClr val="FF0000"/>
                </a:solidFill>
              </a:rPr>
              <a:t>Optimal solution </a:t>
            </a:r>
            <a:r>
              <a:rPr lang="en-US" dirty="0"/>
              <a:t>is the best feasible solution</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25</a:t>
            </a:fld>
            <a:endParaRPr lang="en-US" dirty="0"/>
          </a:p>
        </p:txBody>
      </p:sp>
    </p:spTree>
    <p:extLst>
      <p:ext uri="{BB962C8B-B14F-4D97-AF65-F5344CB8AC3E}">
        <p14:creationId xmlns:p14="http://schemas.microsoft.com/office/powerpoint/2010/main" val="58956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3" name="Content Placeholder 2"/>
          <p:cNvSpPr>
            <a:spLocks noGrp="1"/>
          </p:cNvSpPr>
          <p:nvPr>
            <p:ph idx="1"/>
          </p:nvPr>
        </p:nvSpPr>
        <p:spPr/>
        <p:txBody>
          <a:bodyPr/>
          <a:lstStyle/>
          <a:p>
            <a:r>
              <a:rPr lang="en-US" dirty="0"/>
              <a:t>Below is a question I was asked during on-site interview with Amazon in Seattle, WA</a:t>
            </a:r>
          </a:p>
          <a:p>
            <a:pPr lvl="1"/>
            <a:r>
              <a:rPr lang="en-US" dirty="0"/>
              <a:t>Suppose you have a set of integer numbers</a:t>
            </a:r>
          </a:p>
          <a:p>
            <a:pPr lvl="1"/>
            <a:r>
              <a:rPr lang="en-US" dirty="0"/>
              <a:t>Formulate an LP that finds the minimum number in this set</a:t>
            </a:r>
          </a:p>
          <a:p>
            <a:pPr lvl="2"/>
            <a:r>
              <a:rPr lang="en-US" dirty="0"/>
              <a:t>Note: your decision variables should be continuous</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26</a:t>
            </a:fld>
            <a:endParaRPr lang="en-US" dirty="0"/>
          </a:p>
        </p:txBody>
      </p:sp>
      <p:pic>
        <p:nvPicPr>
          <p:cNvPr id="1026" name="Picture 2" descr="C:\Users\konurd\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20" y="2346960"/>
            <a:ext cx="1371600" cy="457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75995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dirty="0">
                <a:solidFill>
                  <a:schemeClr val="bg1">
                    <a:lumMod val="95000"/>
                  </a:schemeClr>
                </a:solidFill>
              </a:rPr>
              <a:t>Definition of Linear Programming</a:t>
            </a:r>
          </a:p>
          <a:p>
            <a:r>
              <a:rPr lang="en-US" dirty="0">
                <a:solidFill>
                  <a:schemeClr val="bg1">
                    <a:lumMod val="95000"/>
                  </a:schemeClr>
                </a:solidFill>
              </a:rPr>
              <a:t>Formulation of Linear Programming</a:t>
            </a:r>
          </a:p>
          <a:p>
            <a:pPr lvl="1"/>
            <a:r>
              <a:rPr lang="en-US" dirty="0">
                <a:solidFill>
                  <a:schemeClr val="bg1">
                    <a:lumMod val="95000"/>
                  </a:schemeClr>
                </a:solidFill>
              </a:rPr>
              <a:t>Surviving in an island</a:t>
            </a:r>
          </a:p>
          <a:p>
            <a:pPr lvl="1"/>
            <a:r>
              <a:rPr lang="en-US" dirty="0">
                <a:solidFill>
                  <a:schemeClr val="bg1">
                    <a:lumMod val="95000"/>
                  </a:schemeClr>
                </a:solidFill>
              </a:rPr>
              <a:t>Extending a problem formulation </a:t>
            </a:r>
          </a:p>
          <a:p>
            <a:pPr lvl="1"/>
            <a:r>
              <a:rPr lang="en-US" dirty="0" err="1">
                <a:solidFill>
                  <a:schemeClr val="bg1">
                    <a:lumMod val="95000"/>
                  </a:schemeClr>
                </a:solidFill>
              </a:rPr>
              <a:t>Wyndor</a:t>
            </a:r>
            <a:r>
              <a:rPr lang="en-US" dirty="0">
                <a:solidFill>
                  <a:schemeClr val="bg1">
                    <a:lumMod val="95000"/>
                  </a:schemeClr>
                </a:solidFill>
              </a:rPr>
              <a:t> Glass Co. Product Mix Problem</a:t>
            </a:r>
          </a:p>
          <a:p>
            <a:r>
              <a:rPr lang="en-US" dirty="0">
                <a:solidFill>
                  <a:schemeClr val="bg1">
                    <a:lumMod val="95000"/>
                  </a:schemeClr>
                </a:solidFill>
              </a:rPr>
              <a:t>Linear Programming Terminology</a:t>
            </a:r>
          </a:p>
          <a:p>
            <a:r>
              <a:rPr lang="en-US" dirty="0"/>
              <a:t>Graphical Solution to Linear Programming</a:t>
            </a:r>
          </a:p>
          <a:p>
            <a:r>
              <a:rPr lang="en-US" dirty="0">
                <a:solidFill>
                  <a:schemeClr val="bg1">
                    <a:lumMod val="95000"/>
                  </a:schemeClr>
                </a:solidFill>
              </a:rPr>
              <a:t>Properties of Linear Programming</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27</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44596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Graphically Solving Simple LPs</a:t>
            </a:r>
          </a:p>
        </p:txBody>
      </p:sp>
      <p:sp>
        <p:nvSpPr>
          <p:cNvPr id="3" name="Content Placeholder 2"/>
          <p:cNvSpPr>
            <a:spLocks noGrp="1"/>
          </p:cNvSpPr>
          <p:nvPr>
            <p:ph idx="1"/>
          </p:nvPr>
        </p:nvSpPr>
        <p:spPr/>
        <p:txBody>
          <a:bodyPr/>
          <a:lstStyle/>
          <a:p>
            <a:r>
              <a:rPr lang="en-US" dirty="0"/>
              <a:t>So far we have discussed how to formulate LPs</a:t>
            </a:r>
          </a:p>
          <a:p>
            <a:r>
              <a:rPr lang="en-US" dirty="0"/>
              <a:t>How about solving them?</a:t>
            </a:r>
          </a:p>
          <a:p>
            <a:r>
              <a:rPr lang="en-US" dirty="0"/>
              <a:t>Simple LPs can be solved graphically</a:t>
            </a:r>
          </a:p>
          <a:p>
            <a:pPr lvl="1"/>
            <a:r>
              <a:rPr lang="en-US" dirty="0"/>
              <a:t>Simple LP: 2 decision variables!</a:t>
            </a:r>
          </a:p>
          <a:p>
            <a:pPr marL="914400" lvl="1" indent="-457200">
              <a:buFont typeface="+mj-lt"/>
              <a:buAutoNum type="arabicPeriod"/>
            </a:pPr>
            <a:r>
              <a:rPr lang="en-US" dirty="0"/>
              <a:t>Graph the constraints to see which points satisfy all constraints (i.e., graph the feasible points)</a:t>
            </a:r>
          </a:p>
          <a:p>
            <a:pPr marL="914400" lvl="1" indent="-457200">
              <a:buFont typeface="+mj-lt"/>
              <a:buAutoNum type="arabicPeriod"/>
            </a:pPr>
            <a:r>
              <a:rPr lang="en-US" dirty="0"/>
              <a:t>Graph </a:t>
            </a:r>
            <a:r>
              <a:rPr lang="en-US" dirty="0" err="1"/>
              <a:t>iso</a:t>
            </a:r>
            <a:r>
              <a:rPr lang="en-US" dirty="0"/>
              <a:t>-lines of the objective function (objective function lines)</a:t>
            </a:r>
          </a:p>
          <a:p>
            <a:pPr marL="914400" lvl="1" indent="-457200">
              <a:buFont typeface="+mj-lt"/>
              <a:buAutoNum type="arabicPeriod"/>
            </a:pPr>
            <a:r>
              <a:rPr lang="en-US" dirty="0"/>
              <a:t>Use </a:t>
            </a:r>
            <a:r>
              <a:rPr lang="en-US" dirty="0" err="1"/>
              <a:t>iso</a:t>
            </a:r>
            <a:r>
              <a:rPr lang="en-US" dirty="0"/>
              <a:t>-lines to find the optimal solution(s)</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28</a:t>
            </a:fld>
            <a:endParaRPr lang="en-US" dirty="0"/>
          </a:p>
        </p:txBody>
      </p:sp>
    </p:spTree>
    <p:extLst>
      <p:ext uri="{BB962C8B-B14F-4D97-AF65-F5344CB8AC3E}">
        <p14:creationId xmlns:p14="http://schemas.microsoft.com/office/powerpoint/2010/main" val="232676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Product Mix Problem</a:t>
            </a:r>
          </a:p>
        </p:txBody>
      </p:sp>
      <p:sp>
        <p:nvSpPr>
          <p:cNvPr id="3" name="Content Placeholder 2"/>
          <p:cNvSpPr>
            <a:spLocks noGrp="1"/>
          </p:cNvSpPr>
          <p:nvPr>
            <p:ph idx="1"/>
          </p:nvPr>
        </p:nvSpPr>
        <p:spPr/>
        <p:txBody>
          <a:bodyPr/>
          <a:lstStyle/>
          <a:p>
            <a:r>
              <a:rPr lang="en-US" dirty="0"/>
              <a:t>Maximize your profit</a:t>
            </a:r>
          </a:p>
          <a:p>
            <a:pPr lvl="1"/>
            <a:r>
              <a:rPr lang="en-US" dirty="0"/>
              <a:t>Decide how many to produce product types 1,2</a:t>
            </a:r>
          </a:p>
          <a:p>
            <a:pPr lvl="1"/>
            <a:r>
              <a:rPr lang="en-US" dirty="0"/>
              <a:t>To be produced, each product requires different amount of 2 resources per unit</a:t>
            </a:r>
          </a:p>
          <a:p>
            <a:pPr lvl="1"/>
            <a:r>
              <a:rPr lang="en-US" dirty="0"/>
              <a:t>Each resource is limited</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29</a:t>
            </a:fld>
            <a:endParaRPr lang="en-US" dirty="0"/>
          </a:p>
        </p:txBody>
      </p:sp>
      <p:pic>
        <p:nvPicPr>
          <p:cNvPr id="2050" name="Picture 2" descr="E:\MEMPHIS ACADEMIC\Co-instructing (CVL 7907)\Introduction to Linear Programming\prom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199205"/>
            <a:ext cx="5951903" cy="17526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1118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dirty="0"/>
              <a:t>Definition of Linear Programming</a:t>
            </a:r>
          </a:p>
          <a:p>
            <a:r>
              <a:rPr lang="en-US" dirty="0">
                <a:solidFill>
                  <a:schemeClr val="bg1">
                    <a:lumMod val="95000"/>
                  </a:schemeClr>
                </a:solidFill>
              </a:rPr>
              <a:t>Formulation of Linear Programming</a:t>
            </a:r>
          </a:p>
          <a:p>
            <a:pPr lvl="1"/>
            <a:r>
              <a:rPr lang="en-US" dirty="0">
                <a:solidFill>
                  <a:schemeClr val="bg1">
                    <a:lumMod val="95000"/>
                  </a:schemeClr>
                </a:solidFill>
              </a:rPr>
              <a:t>Surviving in an island</a:t>
            </a:r>
          </a:p>
          <a:p>
            <a:pPr lvl="1"/>
            <a:r>
              <a:rPr lang="en-US" dirty="0">
                <a:solidFill>
                  <a:schemeClr val="bg1">
                    <a:lumMod val="95000"/>
                  </a:schemeClr>
                </a:solidFill>
              </a:rPr>
              <a:t>Extending a problem formulation </a:t>
            </a:r>
          </a:p>
          <a:p>
            <a:pPr lvl="1"/>
            <a:r>
              <a:rPr lang="en-US" dirty="0" err="1">
                <a:solidFill>
                  <a:schemeClr val="bg1">
                    <a:lumMod val="95000"/>
                  </a:schemeClr>
                </a:solidFill>
              </a:rPr>
              <a:t>Wyndor</a:t>
            </a:r>
            <a:r>
              <a:rPr lang="en-US" dirty="0">
                <a:solidFill>
                  <a:schemeClr val="bg1">
                    <a:lumMod val="95000"/>
                  </a:schemeClr>
                </a:solidFill>
              </a:rPr>
              <a:t> Glass Co. Product Mix Problem</a:t>
            </a:r>
          </a:p>
          <a:p>
            <a:r>
              <a:rPr lang="en-US" dirty="0">
                <a:solidFill>
                  <a:schemeClr val="bg1">
                    <a:lumMod val="95000"/>
                  </a:schemeClr>
                </a:solidFill>
              </a:rPr>
              <a:t>Linear Programming Terminology</a:t>
            </a:r>
          </a:p>
          <a:p>
            <a:r>
              <a:rPr lang="en-US" dirty="0">
                <a:solidFill>
                  <a:schemeClr val="bg1">
                    <a:lumMod val="95000"/>
                  </a:schemeClr>
                </a:solidFill>
              </a:rPr>
              <a:t>Graphical Solution to Linear Programming</a:t>
            </a:r>
          </a:p>
          <a:p>
            <a:r>
              <a:rPr lang="en-US" dirty="0">
                <a:solidFill>
                  <a:schemeClr val="bg1">
                    <a:lumMod val="95000"/>
                  </a:schemeClr>
                </a:solidFill>
              </a:rPr>
              <a:t>Properties of Linear Programming</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001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LP formulation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You can formulate the following LP model</a:t>
                </a:r>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1</m:t>
                        </m:r>
                      </m:sub>
                    </m:sSub>
                    <m:r>
                      <a:rPr lang="en-US" sz="2200" i="1">
                        <a:latin typeface="Cambria Math"/>
                      </a:rPr>
                      <m:t>:</m:t>
                    </m:r>
                    <m:r>
                      <a:rPr lang="en-US" sz="2200" i="1">
                        <a:latin typeface="Cambria Math"/>
                      </a:rPr>
                      <m:t>𝑡h𝑒</m:t>
                    </m:r>
                    <m:r>
                      <a:rPr lang="en-US" sz="2200" i="1">
                        <a:latin typeface="Cambria Math"/>
                      </a:rPr>
                      <m:t> </m:t>
                    </m:r>
                    <m:r>
                      <a:rPr lang="en-US" sz="2200" i="1">
                        <a:latin typeface="Cambria Math"/>
                      </a:rPr>
                      <m:t>𝑎𝑚𝑜𝑢𝑛𝑡</m:t>
                    </m:r>
                    <m:r>
                      <a:rPr lang="en-US" sz="2200" i="1">
                        <a:latin typeface="Cambria Math"/>
                      </a:rPr>
                      <m:t> </m:t>
                    </m:r>
                    <m:r>
                      <a:rPr lang="en-US" sz="2200" i="1">
                        <a:latin typeface="Cambria Math"/>
                      </a:rPr>
                      <m:t>𝑜𝑓</m:t>
                    </m:r>
                    <m:r>
                      <a:rPr lang="en-US" sz="2200" i="1">
                        <a:latin typeface="Cambria Math"/>
                      </a:rPr>
                      <m:t> </m:t>
                    </m:r>
                    <m:r>
                      <a:rPr lang="en-US" sz="2200" b="0" i="1" smtClean="0">
                        <a:latin typeface="Cambria Math"/>
                      </a:rPr>
                      <m:t>𝑝𝑟𝑜𝑑𝑢𝑐𝑡</m:t>
                    </m:r>
                  </m:oMath>
                </a14:m>
                <a:r>
                  <a:rPr lang="en-US" sz="2200" b="0" i="1" dirty="0">
                    <a:latin typeface="Cambria Math"/>
                  </a:rPr>
                  <a:t> type 1 produced (units)</a:t>
                </a:r>
              </a:p>
              <a:p>
                <a:pPr lvl="2"/>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2</m:t>
                        </m:r>
                      </m:sub>
                    </m:sSub>
                    <m:r>
                      <a:rPr lang="en-US" sz="2200" i="1">
                        <a:latin typeface="Cambria Math"/>
                      </a:rPr>
                      <m:t>:</m:t>
                    </m:r>
                    <m:r>
                      <a:rPr lang="en-US" sz="2200" i="1">
                        <a:latin typeface="Cambria Math"/>
                      </a:rPr>
                      <m:t>𝑡h𝑒</m:t>
                    </m:r>
                    <m:r>
                      <a:rPr lang="en-US" sz="2200" i="1">
                        <a:latin typeface="Cambria Math"/>
                      </a:rPr>
                      <m:t> </m:t>
                    </m:r>
                    <m:r>
                      <a:rPr lang="en-US" sz="2200" i="1">
                        <a:latin typeface="Cambria Math"/>
                      </a:rPr>
                      <m:t>𝑎𝑚𝑜𝑢𝑛𝑑</m:t>
                    </m:r>
                    <m:r>
                      <a:rPr lang="en-US" sz="2200" i="1">
                        <a:latin typeface="Cambria Math"/>
                      </a:rPr>
                      <m:t> </m:t>
                    </m:r>
                    <m:r>
                      <a:rPr lang="en-US" sz="2200" i="1">
                        <a:latin typeface="Cambria Math"/>
                      </a:rPr>
                      <m:t>𝑜𝑓𝑝𝑟𝑜𝑑𝑢𝑐𝑡</m:t>
                    </m:r>
                    <m:r>
                      <m:rPr>
                        <m:nor/>
                      </m:rPr>
                      <a:rPr lang="en-US" sz="2200" i="1" dirty="0">
                        <a:latin typeface="Cambria Math"/>
                      </a:rPr>
                      <m:t> </m:t>
                    </m:r>
                    <m:r>
                      <m:rPr>
                        <m:nor/>
                      </m:rPr>
                      <a:rPr lang="en-US" sz="2200" i="1" dirty="0">
                        <a:latin typeface="Cambria Math"/>
                      </a:rPr>
                      <m:t>type</m:t>
                    </m:r>
                    <m:r>
                      <m:rPr>
                        <m:nor/>
                      </m:rPr>
                      <a:rPr lang="en-US" sz="2200" i="1" dirty="0">
                        <a:latin typeface="Cambria Math"/>
                      </a:rPr>
                      <m:t> 2 </m:t>
                    </m:r>
                    <m:r>
                      <m:rPr>
                        <m:nor/>
                      </m:rPr>
                      <a:rPr lang="en-US" sz="2200" i="1" dirty="0">
                        <a:latin typeface="Cambria Math"/>
                      </a:rPr>
                      <m:t>produced</m:t>
                    </m:r>
                  </m:oMath>
                </a14:m>
                <a:r>
                  <a:rPr lang="en-US" sz="2200" i="1" dirty="0">
                    <a:latin typeface="Cambria Math"/>
                  </a:rPr>
                  <a:t> (units)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09" t="-142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17D8DEC3-86FA-484C-AC83-38B4A6F9AAAF}" type="slidenum">
              <a:rPr lang="en-US" smtClean="0"/>
              <a:pPr>
                <a:defRPr/>
              </a:pPr>
              <a:t>30</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95210"/>
            <a:ext cx="5210701" cy="24959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ular Callout 3"/>
          <p:cNvSpPr/>
          <p:nvPr/>
        </p:nvSpPr>
        <p:spPr bwMode="auto">
          <a:xfrm>
            <a:off x="6507480" y="3860775"/>
            <a:ext cx="2104499" cy="412396"/>
          </a:xfrm>
          <a:prstGeom prst="wedgeRectCallout">
            <a:avLst>
              <a:gd name="adj1" fmla="val -78321"/>
              <a:gd name="adj2" fmla="val 16109"/>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Resource A limit</a:t>
            </a:r>
          </a:p>
        </p:txBody>
      </p:sp>
      <p:sp>
        <p:nvSpPr>
          <p:cNvPr id="6" name="Rectangular Callout 5"/>
          <p:cNvSpPr/>
          <p:nvPr/>
        </p:nvSpPr>
        <p:spPr bwMode="auto">
          <a:xfrm>
            <a:off x="6553200" y="4349371"/>
            <a:ext cx="2104499" cy="356272"/>
          </a:xfrm>
          <a:prstGeom prst="wedgeRectCallout">
            <a:avLst>
              <a:gd name="adj1" fmla="val -72304"/>
              <a:gd name="adj2" fmla="val 2446"/>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Resource B limit</a:t>
            </a:r>
          </a:p>
        </p:txBody>
      </p:sp>
      <p:sp>
        <p:nvSpPr>
          <p:cNvPr id="5" name="Right Brace 4"/>
          <p:cNvSpPr/>
          <p:nvPr/>
        </p:nvSpPr>
        <p:spPr bwMode="auto">
          <a:xfrm>
            <a:off x="5943600" y="4813240"/>
            <a:ext cx="563880" cy="730604"/>
          </a:xfrm>
          <a:prstGeom prst="rightBrace">
            <a:avLst>
              <a:gd name="adj1" fmla="val 8333"/>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7" name="TextBox 6"/>
          <p:cNvSpPr txBox="1"/>
          <p:nvPr/>
        </p:nvSpPr>
        <p:spPr>
          <a:xfrm>
            <a:off x="6553200" y="4934243"/>
            <a:ext cx="1918585" cy="400110"/>
          </a:xfrm>
          <a:prstGeom prst="rect">
            <a:avLst/>
          </a:prstGeom>
          <a:noFill/>
          <a:ln>
            <a:solidFill>
              <a:srgbClr val="003300"/>
            </a:solidFill>
          </a:ln>
        </p:spPr>
        <p:txBody>
          <a:bodyPr wrap="square" rtlCol="0">
            <a:spAutoFit/>
          </a:bodyPr>
          <a:lstStyle/>
          <a:p>
            <a:r>
              <a:rPr lang="en-US" sz="2000" dirty="0"/>
              <a:t>Non-negativity</a:t>
            </a:r>
          </a:p>
        </p:txBody>
      </p:sp>
      <p:sp>
        <p:nvSpPr>
          <p:cNvPr id="9" name="Rectangular Callout 8"/>
          <p:cNvSpPr/>
          <p:nvPr/>
        </p:nvSpPr>
        <p:spPr bwMode="auto">
          <a:xfrm>
            <a:off x="5607631" y="3400461"/>
            <a:ext cx="1478970" cy="387668"/>
          </a:xfrm>
          <a:prstGeom prst="wedgeRectCallout">
            <a:avLst>
              <a:gd name="adj1" fmla="val -99170"/>
              <a:gd name="adj2" fmla="val 39553"/>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Total profit</a:t>
            </a:r>
          </a:p>
        </p:txBody>
      </p:sp>
      <p:sp>
        <p:nvSpPr>
          <p:cNvPr id="10" name="Rectangle 9"/>
          <p:cNvSpPr/>
          <p:nvPr/>
        </p:nvSpPr>
        <p:spPr bwMode="auto">
          <a:xfrm>
            <a:off x="914400" y="2362200"/>
            <a:ext cx="7924800" cy="3581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562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Graphical Solution</a:t>
            </a:r>
          </a:p>
        </p:txBody>
      </p:sp>
      <p:sp>
        <p:nvSpPr>
          <p:cNvPr id="3" name="Content Placeholder 2"/>
          <p:cNvSpPr>
            <a:spLocks noGrp="1"/>
          </p:cNvSpPr>
          <p:nvPr>
            <p:ph idx="1"/>
          </p:nvPr>
        </p:nvSpPr>
        <p:spPr>
          <a:xfrm>
            <a:off x="5238750" y="1828800"/>
            <a:ext cx="3524250" cy="4267200"/>
          </a:xfrm>
        </p:spPr>
        <p:txBody>
          <a:bodyPr/>
          <a:lstStyle/>
          <a:p>
            <a:r>
              <a:rPr lang="en-US" dirty="0"/>
              <a:t>First, draw your decision variables as the axes of your graph</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31</a:t>
            </a:fld>
            <a:endParaRPr lang="en-US" dirty="0"/>
          </a:p>
        </p:txBody>
      </p:sp>
      <p:pic>
        <p:nvPicPr>
          <p:cNvPr id="1026" name="Picture 2" descr="E:\MEMPHIS ACADEMIC\Co-instructing (CVL 7907)\Introduction to Linear Programm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600200"/>
            <a:ext cx="5086350" cy="525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62040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Graphical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38750" y="1828800"/>
                <a:ext cx="3524250" cy="4267200"/>
              </a:xfrm>
            </p:spPr>
            <p:txBody>
              <a:bodyPr/>
              <a:lstStyle/>
              <a:p>
                <a:r>
                  <a:rPr lang="en-US" dirty="0"/>
                  <a:t>Start with the easy constraints</a:t>
                </a:r>
              </a:p>
              <a:p>
                <a:pPr lvl="1"/>
                <a:r>
                  <a:rPr lang="en-US" dirty="0"/>
                  <a:t>Non-negativity constraints!</a:t>
                </a:r>
              </a:p>
              <a:p>
                <a:pPr lvl="1"/>
                <a:r>
                  <a:rPr lang="en-US" dirty="0"/>
                  <a:t>Assume equality of the constraint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b="0" i="0" smtClean="0">
                        <a:latin typeface="Cambria Math"/>
                      </a:rPr>
                      <m:t>=0</m:t>
                    </m:r>
                  </m:oMath>
                </a14:m>
                <a:r>
                  <a:rPr lang="en-US" dirty="0"/>
                  <a:t> or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r>
                      <a:rPr lang="en-US">
                        <a:latin typeface="Cambria Math"/>
                      </a:rPr>
                      <m:t>=0</m:t>
                    </m:r>
                  </m:oMath>
                </a14:m>
                <a:r>
                  <a:rPr lang="en-US" dirty="0"/>
                  <a:t> )</a:t>
                </a:r>
              </a:p>
              <a:p>
                <a:pPr lvl="1"/>
                <a:r>
                  <a:rPr lang="en-US" dirty="0"/>
                  <a:t>Then, find the region defined by the constraint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38750" y="1828800"/>
                <a:ext cx="3524250" cy="4267200"/>
              </a:xfrm>
              <a:blipFill rotWithShape="1">
                <a:blip r:embed="rId2"/>
                <a:stretch>
                  <a:fillRect l="-2936" t="-1429" r="-43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32</a:t>
            </a:fld>
            <a:endParaRPr lang="en-US" dirty="0"/>
          </a:p>
        </p:txBody>
      </p:sp>
      <p:pic>
        <p:nvPicPr>
          <p:cNvPr id="2050" name="Picture 2" descr="E:\MEMPHIS ACADEMIC\Co-instructing (CVL 7907)\Introduction to Linear Programmin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 y="1593631"/>
            <a:ext cx="5097463" cy="5278437"/>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konurd\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791200"/>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konurd\Desktop\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985135"/>
            <a:ext cx="342900" cy="3257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9447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Graphical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38750" y="1828800"/>
                <a:ext cx="3524250" cy="4267200"/>
              </a:xfrm>
            </p:spPr>
            <p:txBody>
              <a:bodyPr/>
              <a:lstStyle/>
              <a:p>
                <a:r>
                  <a:rPr lang="en-US" dirty="0"/>
                  <a:t>Resource A limit constraint</a:t>
                </a:r>
              </a:p>
              <a:p>
                <a:pPr lvl="1"/>
                <a:r>
                  <a:rPr lang="en-US" dirty="0"/>
                  <a:t>Draw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b="0" i="0"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a:latin typeface="Cambria Math"/>
                      </a:rPr>
                      <m:t>=</m:t>
                    </m:r>
                    <m:r>
                      <a:rPr lang="en-US" b="0" i="0" smtClean="0">
                        <a:latin typeface="Cambria Math"/>
                      </a:rPr>
                      <m:t>5</m:t>
                    </m:r>
                  </m:oMath>
                </a14:m>
                <a:r>
                  <a:rPr lang="en-US" dirty="0"/>
                  <a:t> </a:t>
                </a:r>
              </a:p>
              <a:p>
                <a:pPr lvl="1"/>
                <a:r>
                  <a:rPr lang="en-US" dirty="0"/>
                  <a:t>Find the region where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b="0" i="0" smtClean="0">
                        <a:latin typeface="Cambria Math"/>
                      </a:rPr>
                      <m:t>≤</m:t>
                    </m:r>
                    <m:r>
                      <a:rPr lang="en-US">
                        <a:latin typeface="Cambria Math"/>
                      </a:rPr>
                      <m:t>5</m:t>
                    </m:r>
                  </m:oMath>
                </a14:m>
                <a:endParaRPr lang="en-US" dirty="0"/>
              </a:p>
              <a:p>
                <a:pPr lvl="1"/>
                <a:r>
                  <a:rPr lang="en-US" sz="1600" dirty="0"/>
                  <a:t>Hint: take a point in each of one of the regions and see if this point satisfies the constraint. The region including the point satisfying your constraint is the region defined by your constraint (you can take the origin as your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38750" y="1828800"/>
                <a:ext cx="3524250" cy="4267200"/>
              </a:xfrm>
              <a:blipFill rotWithShape="0">
                <a:blip r:embed="rId2"/>
                <a:stretch>
                  <a:fillRect l="-3109" t="-1429" r="-1554" b="-571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7D8DEC3-86FA-484C-AC83-38B4A6F9AAAF}" type="slidenum">
              <a:rPr lang="en-US" smtClean="0"/>
              <a:pPr>
                <a:defRPr/>
              </a:pPr>
              <a:t>33</a:t>
            </a:fld>
            <a:endParaRPr lang="en-US" dirty="0"/>
          </a:p>
        </p:txBody>
      </p:sp>
      <p:pic>
        <p:nvPicPr>
          <p:cNvPr id="3074" name="Picture 2" descr="E:\MEMPHIS ACADEMIC\Co-instructing (CVL 7907)\Introduction to Linear Programmin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 y="1600200"/>
            <a:ext cx="5097463" cy="52593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Isosceles Triangle 3"/>
          <p:cNvSpPr/>
          <p:nvPr/>
        </p:nvSpPr>
        <p:spPr bwMode="auto">
          <a:xfrm>
            <a:off x="457200" y="3200400"/>
            <a:ext cx="3200400" cy="3200400"/>
          </a:xfrm>
          <a:prstGeom prst="triangle">
            <a:avLst>
              <a:gd name="adj" fmla="val 0"/>
            </a:avLst>
          </a:prstGeom>
          <a:solidFill>
            <a:srgbClr val="92D05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7" name="Picture 2" descr="C:\Users\konurd\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791200"/>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3" descr="C:\Users\konurd\Desktop\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985135"/>
            <a:ext cx="342900" cy="3257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3150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Graphical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38750" y="1828800"/>
                <a:ext cx="3524250" cy="4267200"/>
              </a:xfrm>
            </p:spPr>
            <p:txBody>
              <a:bodyPr/>
              <a:lstStyle/>
              <a:p>
                <a:r>
                  <a:rPr lang="en-US" dirty="0"/>
                  <a:t>Resource B limit constraint</a:t>
                </a:r>
              </a:p>
              <a:p>
                <a:pPr lvl="1"/>
                <a:r>
                  <a:rPr lang="en-US" dirty="0"/>
                  <a:t>Draw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3</m:t>
                        </m:r>
                        <m:r>
                          <a:rPr lang="en-US" i="1">
                            <a:latin typeface="Cambria Math"/>
                          </a:rPr>
                          <m:t>𝑥</m:t>
                        </m:r>
                      </m:e>
                      <m:sub>
                        <m:r>
                          <a:rPr lang="en-US" i="1">
                            <a:latin typeface="Cambria Math"/>
                          </a:rPr>
                          <m:t>1</m:t>
                        </m:r>
                      </m:sub>
                    </m:sSub>
                    <m:r>
                      <a:rPr lang="en-US" b="0" i="0" smtClean="0">
                        <a:latin typeface="Cambria Math"/>
                      </a:rPr>
                      <m:t>+</m:t>
                    </m:r>
                    <m:sSub>
                      <m:sSubPr>
                        <m:ctrlPr>
                          <a:rPr lang="en-US" i="1">
                            <a:latin typeface="Cambria Math" panose="02040503050406030204" pitchFamily="18" charset="0"/>
                          </a:rPr>
                        </m:ctrlPr>
                      </m:sSubPr>
                      <m:e>
                        <m:r>
                          <a:rPr lang="en-US" b="0" i="1" smtClean="0">
                            <a:latin typeface="Cambria Math"/>
                          </a:rPr>
                          <m:t>2</m:t>
                        </m:r>
                        <m:r>
                          <a:rPr lang="en-US" i="1">
                            <a:latin typeface="Cambria Math"/>
                          </a:rPr>
                          <m:t>𝑥</m:t>
                        </m:r>
                      </m:e>
                      <m:sub>
                        <m:r>
                          <a:rPr lang="en-US" i="1">
                            <a:latin typeface="Cambria Math"/>
                          </a:rPr>
                          <m:t>2</m:t>
                        </m:r>
                      </m:sub>
                    </m:sSub>
                    <m:r>
                      <a:rPr lang="en-US">
                        <a:latin typeface="Cambria Math"/>
                      </a:rPr>
                      <m:t>=</m:t>
                    </m:r>
                    <m:r>
                      <a:rPr lang="en-US" b="0" i="0" smtClean="0">
                        <a:latin typeface="Cambria Math"/>
                      </a:rPr>
                      <m:t>1</m:t>
                    </m:r>
                  </m:oMath>
                </a14:m>
                <a:r>
                  <a:rPr lang="en-US" dirty="0"/>
                  <a:t>2 </a:t>
                </a:r>
              </a:p>
              <a:p>
                <a:pPr lvl="1"/>
                <a:r>
                  <a:rPr lang="en-US" dirty="0"/>
                  <a:t>Find the region where             </a:t>
                </a:r>
                <a14:m>
                  <m:oMath xmlns:m="http://schemas.openxmlformats.org/officeDocument/2006/math">
                    <m:sSub>
                      <m:sSubPr>
                        <m:ctrlPr>
                          <a:rPr lang="en-US" i="1">
                            <a:latin typeface="Cambria Math" panose="02040503050406030204" pitchFamily="18" charset="0"/>
                          </a:rPr>
                        </m:ctrlPr>
                      </m:sSubPr>
                      <m:e>
                        <m:r>
                          <a:rPr lang="en-US" i="1">
                            <a:latin typeface="Cambria Math"/>
                          </a:rPr>
                          <m:t>3</m:t>
                        </m:r>
                        <m:r>
                          <a:rPr lang="en-US" i="1">
                            <a:latin typeface="Cambria Math"/>
                          </a:rPr>
                          <m:t>𝑥</m:t>
                        </m:r>
                      </m:e>
                      <m:sub>
                        <m:r>
                          <a:rPr lang="en-US" i="1">
                            <a:latin typeface="Cambria Math"/>
                          </a:rPr>
                          <m:t>1</m:t>
                        </m:r>
                      </m:sub>
                    </m:sSub>
                    <m:r>
                      <a:rPr lang="en-US">
                        <a:latin typeface="Cambria Math"/>
                      </a:rPr>
                      <m:t>+</m:t>
                    </m:r>
                    <m:sSub>
                      <m:sSubPr>
                        <m:ctrlPr>
                          <a:rPr lang="en-US" i="1">
                            <a:latin typeface="Cambria Math" panose="02040503050406030204" pitchFamily="18" charset="0"/>
                          </a:rPr>
                        </m:ctrlPr>
                      </m:sSubPr>
                      <m:e>
                        <m:r>
                          <a:rPr lang="en-US" i="1">
                            <a:latin typeface="Cambria Math"/>
                          </a:rPr>
                          <m:t>2</m:t>
                        </m:r>
                        <m:r>
                          <a:rPr lang="en-US" i="1">
                            <a:latin typeface="Cambria Math"/>
                          </a:rPr>
                          <m:t>𝑥</m:t>
                        </m:r>
                      </m:e>
                      <m:sub>
                        <m:r>
                          <a:rPr lang="en-US" i="1">
                            <a:latin typeface="Cambria Math"/>
                          </a:rPr>
                          <m:t>2</m:t>
                        </m:r>
                      </m:sub>
                    </m:sSub>
                    <m:r>
                      <a:rPr lang="en-US" b="0" i="0" smtClean="0">
                        <a:latin typeface="Cambria Math"/>
                      </a:rPr>
                      <m:t>≤</m:t>
                    </m:r>
                    <m:r>
                      <a:rPr lang="en-US">
                        <a:latin typeface="Cambria Math"/>
                      </a:rPr>
                      <m:t>1</m:t>
                    </m:r>
                  </m:oMath>
                </a14:m>
                <a:r>
                  <a:rPr lang="en-US" dirty="0"/>
                  <a:t>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38750" y="1828800"/>
                <a:ext cx="3524250" cy="4267200"/>
              </a:xfrm>
              <a:blipFill rotWithShape="0">
                <a:blip r:embed="rId2"/>
                <a:stretch>
                  <a:fillRect l="-3109" t="-142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7D8DEC3-86FA-484C-AC83-38B4A6F9AAAF}" type="slidenum">
              <a:rPr lang="en-US" smtClean="0"/>
              <a:pPr>
                <a:defRPr/>
              </a:pPr>
              <a:t>34</a:t>
            </a:fld>
            <a:endParaRPr lang="en-US" dirty="0"/>
          </a:p>
        </p:txBody>
      </p:sp>
      <p:pic>
        <p:nvPicPr>
          <p:cNvPr id="4098" name="Picture 2" descr="E:\MEMPHIS ACADEMIC\Co-instructing (CVL 7907)\Introduction to Linear Programming\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1600200"/>
            <a:ext cx="5086350" cy="52578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Isosceles Triangle 5"/>
          <p:cNvSpPr/>
          <p:nvPr/>
        </p:nvSpPr>
        <p:spPr bwMode="auto">
          <a:xfrm>
            <a:off x="443132" y="3200400"/>
            <a:ext cx="3200400" cy="3200400"/>
          </a:xfrm>
          <a:prstGeom prst="triangle">
            <a:avLst>
              <a:gd name="adj" fmla="val 0"/>
            </a:avLst>
          </a:prstGeom>
          <a:solidFill>
            <a:srgbClr val="92D05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4" name="Right Triangle 3"/>
          <p:cNvSpPr/>
          <p:nvPr/>
        </p:nvSpPr>
        <p:spPr bwMode="auto">
          <a:xfrm>
            <a:off x="443132" y="2667000"/>
            <a:ext cx="2528668" cy="3733800"/>
          </a:xfrm>
          <a:prstGeom prst="rtTriangle">
            <a:avLst/>
          </a:prstGeom>
          <a:solidFill>
            <a:schemeClr val="accent2">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8" name="Picture 2" descr="C:\Users\konurd\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791200"/>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 descr="C:\Users\konurd\Desktop\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85135"/>
            <a:ext cx="342900" cy="3257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84776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Graphical Solution</a:t>
            </a:r>
          </a:p>
        </p:txBody>
      </p:sp>
      <p:sp>
        <p:nvSpPr>
          <p:cNvPr id="3" name="Content Placeholder 2"/>
          <p:cNvSpPr>
            <a:spLocks noGrp="1"/>
          </p:cNvSpPr>
          <p:nvPr>
            <p:ph idx="1"/>
          </p:nvPr>
        </p:nvSpPr>
        <p:spPr>
          <a:xfrm>
            <a:off x="5238750" y="1828800"/>
            <a:ext cx="3524250" cy="4267200"/>
          </a:xfrm>
        </p:spPr>
        <p:txBody>
          <a:bodyPr/>
          <a:lstStyle/>
          <a:p>
            <a:r>
              <a:rPr lang="en-US" dirty="0"/>
              <a:t>Define the feasible region</a:t>
            </a:r>
          </a:p>
          <a:p>
            <a:pPr lvl="1"/>
            <a:r>
              <a:rPr lang="en-US" dirty="0"/>
              <a:t>It is the region defined by the intersection of all of your constraints</a:t>
            </a:r>
          </a:p>
          <a:p>
            <a:pPr lvl="1"/>
            <a:r>
              <a:rPr lang="en-US" dirty="0"/>
              <a:t>It includes all of the feasible solutions to your LP</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35</a:t>
            </a:fld>
            <a:endParaRPr lang="en-US" dirty="0"/>
          </a:p>
        </p:txBody>
      </p:sp>
      <p:pic>
        <p:nvPicPr>
          <p:cNvPr id="5122" name="Picture 2" descr="E:\MEMPHIS ACADEMIC\Co-instructing (CVL 7907)\Introduction to Linear Programmin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600200"/>
            <a:ext cx="5086350" cy="52578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C:\Users\konurd\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791200"/>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 descr="C:\Users\konurd\Deskto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1985135"/>
            <a:ext cx="342900" cy="3257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00555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Graphical Solution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36</a:t>
            </a:fld>
            <a:endParaRPr lang="en-US" dirty="0"/>
          </a:p>
        </p:txBody>
      </p:sp>
      <p:pic>
        <p:nvPicPr>
          <p:cNvPr id="6146" name="Picture 2" descr="E:\MEMPHIS ACADEMIC\Co-instructing (CVL 7907)\Introduction to Linear Programming\6a - C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708" y="1573090"/>
            <a:ext cx="5095875" cy="526732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4" name="Straight Connector 13"/>
          <p:cNvCxnSpPr/>
          <p:nvPr/>
        </p:nvCxnSpPr>
        <p:spPr bwMode="auto">
          <a:xfrm flipH="1" flipV="1">
            <a:off x="1219200" y="5486400"/>
            <a:ext cx="2286000" cy="2514600"/>
          </a:xfrm>
          <a:prstGeom prst="line">
            <a:avLst/>
          </a:prstGeom>
          <a:ln>
            <a:solidFill>
              <a:srgbClr val="FF0000"/>
            </a:solidFill>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168558"/>
            <a:ext cx="1019175"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232156"/>
            <a:ext cx="23812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900" y="5248714"/>
            <a:ext cx="133350" cy="209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20" name="Straight Connector 19"/>
          <p:cNvCxnSpPr/>
          <p:nvPr/>
        </p:nvCxnSpPr>
        <p:spPr bwMode="auto">
          <a:xfrm flipH="1" flipV="1">
            <a:off x="1371600" y="4267200"/>
            <a:ext cx="2286000" cy="2514600"/>
          </a:xfrm>
          <a:prstGeom prst="line">
            <a:avLst/>
          </a:prstGeom>
          <a:ln>
            <a:solidFill>
              <a:srgbClr val="FF0000"/>
            </a:solidFill>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3962400"/>
            <a:ext cx="1019175"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475" y="4025998"/>
            <a:ext cx="23812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010025"/>
            <a:ext cx="238125" cy="26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6" name="Straight Arrow Connector 15"/>
          <p:cNvCxnSpPr/>
          <p:nvPr/>
        </p:nvCxnSpPr>
        <p:spPr bwMode="auto">
          <a:xfrm flipV="1">
            <a:off x="2057400" y="5524500"/>
            <a:ext cx="762000" cy="87630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2362200" y="5039380"/>
            <a:ext cx="1371600" cy="523220"/>
          </a:xfrm>
          <a:prstGeom prst="rect">
            <a:avLst/>
          </a:prstGeom>
          <a:noFill/>
        </p:spPr>
        <p:txBody>
          <a:bodyPr wrap="square" rtlCol="0">
            <a:spAutoFit/>
          </a:bodyPr>
          <a:lstStyle/>
          <a:p>
            <a:pPr algn="ctr"/>
            <a:r>
              <a:rPr lang="en-US" sz="1400" b="1" dirty="0"/>
              <a:t>Improvement Direction</a:t>
            </a:r>
          </a:p>
        </p:txBody>
      </p:sp>
      <p:cxnSp>
        <p:nvCxnSpPr>
          <p:cNvPr id="28" name="Straight Connector 27"/>
          <p:cNvCxnSpPr/>
          <p:nvPr/>
        </p:nvCxnSpPr>
        <p:spPr bwMode="auto">
          <a:xfrm flipH="1" flipV="1">
            <a:off x="1619250" y="3200400"/>
            <a:ext cx="3257550" cy="3543300"/>
          </a:xfrm>
          <a:prstGeom prst="line">
            <a:avLst/>
          </a:prstGeom>
          <a:ln>
            <a:solidFill>
              <a:srgbClr val="FF0000"/>
            </a:solidFill>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71800"/>
            <a:ext cx="1019175"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35398"/>
            <a:ext cx="23812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7325" y="3057525"/>
            <a:ext cx="25717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4-Point Star 25"/>
          <p:cNvSpPr/>
          <p:nvPr/>
        </p:nvSpPr>
        <p:spPr bwMode="auto">
          <a:xfrm>
            <a:off x="4347504" y="6115050"/>
            <a:ext cx="381000" cy="571500"/>
          </a:xfrm>
          <a:prstGeom prst="star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615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638800"/>
            <a:ext cx="781050" cy="323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29" name="Curved Connector 28"/>
          <p:cNvCxnSpPr/>
          <p:nvPr/>
        </p:nvCxnSpPr>
        <p:spPr bwMode="auto">
          <a:xfrm flipV="1">
            <a:off x="4728504" y="5800725"/>
            <a:ext cx="529296" cy="314325"/>
          </a:xfrm>
          <a:prstGeom prst="curvedConnector3">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Connector 39"/>
          <p:cNvCxnSpPr/>
          <p:nvPr/>
        </p:nvCxnSpPr>
        <p:spPr bwMode="auto">
          <a:xfrm flipH="1" flipV="1">
            <a:off x="1771650" y="2971800"/>
            <a:ext cx="3257550" cy="3543300"/>
          </a:xfrm>
          <a:prstGeom prst="line">
            <a:avLst/>
          </a:prstGeom>
          <a:ln>
            <a:solidFill>
              <a:srgbClr val="FF0000"/>
            </a:solidFill>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657475"/>
            <a:ext cx="1019175"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721073"/>
            <a:ext cx="23812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0274" y="2705100"/>
            <a:ext cx="247650" cy="25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5" name="4-Point Star 44"/>
          <p:cNvSpPr/>
          <p:nvPr/>
        </p:nvSpPr>
        <p:spPr bwMode="auto">
          <a:xfrm>
            <a:off x="1828800" y="2933700"/>
            <a:ext cx="381000" cy="571500"/>
          </a:xfrm>
          <a:prstGeom prst="star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cxnSp>
        <p:nvCxnSpPr>
          <p:cNvPr id="46" name="Curved Connector 45"/>
          <p:cNvCxnSpPr/>
          <p:nvPr/>
        </p:nvCxnSpPr>
        <p:spPr bwMode="auto">
          <a:xfrm flipV="1">
            <a:off x="2209800" y="2619375"/>
            <a:ext cx="529296" cy="314325"/>
          </a:xfrm>
          <a:prstGeom prst="curvedConnector3">
            <a:avLst/>
          </a:prstGeom>
          <a:solidFill>
            <a:schemeClr val="accent1"/>
          </a:solidFill>
          <a:ln w="9525" cap="flat" cmpd="sng" algn="ctr">
            <a:solidFill>
              <a:schemeClr val="tx1"/>
            </a:solidFill>
            <a:prstDash val="solid"/>
            <a:round/>
            <a:headEnd type="none" w="med" len="med"/>
            <a:tailEnd type="arrow"/>
          </a:ln>
          <a:effectLst/>
        </p:spPr>
      </p:cxnSp>
      <p:pic>
        <p:nvPicPr>
          <p:cNvPr id="615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1973" y="2403779"/>
            <a:ext cx="714375"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48" name="Straight Connector 47"/>
          <p:cNvCxnSpPr/>
          <p:nvPr/>
        </p:nvCxnSpPr>
        <p:spPr bwMode="auto">
          <a:xfrm flipH="1" flipV="1">
            <a:off x="1714500" y="2654398"/>
            <a:ext cx="3467100" cy="3836952"/>
          </a:xfrm>
          <a:prstGeom prst="line">
            <a:avLst/>
          </a:prstGeom>
          <a:ln>
            <a:solidFill>
              <a:srgbClr val="FF0000"/>
            </a:solidFill>
            <a:prstDash val="dash"/>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45375"/>
            <a:ext cx="1019175"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408973"/>
            <a:ext cx="23812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6911" y="2397762"/>
            <a:ext cx="228600" cy="209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4" name="4-Point Star 53"/>
          <p:cNvSpPr/>
          <p:nvPr/>
        </p:nvSpPr>
        <p:spPr bwMode="auto">
          <a:xfrm>
            <a:off x="3095500" y="4188525"/>
            <a:ext cx="381000" cy="571500"/>
          </a:xfrm>
          <a:prstGeom prst="star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cxnSp>
        <p:nvCxnSpPr>
          <p:cNvPr id="55" name="Curved Connector 54"/>
          <p:cNvCxnSpPr/>
          <p:nvPr/>
        </p:nvCxnSpPr>
        <p:spPr bwMode="auto">
          <a:xfrm flipV="1">
            <a:off x="3476500" y="3874200"/>
            <a:ext cx="529296" cy="314325"/>
          </a:xfrm>
          <a:prstGeom prst="curvedConnector3">
            <a:avLst/>
          </a:prstGeom>
          <a:solidFill>
            <a:schemeClr val="accent1"/>
          </a:solidFill>
          <a:ln w="9525" cap="flat" cmpd="sng" algn="ctr">
            <a:solidFill>
              <a:schemeClr val="tx1"/>
            </a:solidFill>
            <a:prstDash val="solid"/>
            <a:round/>
            <a:headEnd type="none" w="med" len="med"/>
            <a:tailEnd type="arrow"/>
          </a:ln>
          <a:effectLst/>
        </p:spPr>
      </p:cxnSp>
      <p:pic>
        <p:nvPicPr>
          <p:cNvPr id="615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6081" y="3718229"/>
            <a:ext cx="685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45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wipe(down)">
                                      <p:cBhvr>
                                        <p:cTn id="10" dur="500"/>
                                        <p:tgtEl>
                                          <p:spTgt spid="6151"/>
                                        </p:tgtEl>
                                      </p:cBhvr>
                                    </p:animEffect>
                                  </p:childTnLst>
                                </p:cTn>
                              </p:par>
                              <p:par>
                                <p:cTn id="11" presetID="2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par>
                                <p:cTn id="30" presetID="22" presetClass="entr" presetSubtype="4"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par>
                                <p:cTn id="33" presetID="2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par>
                                <p:cTn id="36" presetID="22" presetClass="entr" presetSubtype="4" fill="hold" nodeType="withEffect">
                                  <p:stCondLst>
                                    <p:cond delay="0"/>
                                  </p:stCondLst>
                                  <p:childTnLst>
                                    <p:set>
                                      <p:cBhvr>
                                        <p:cTn id="37" dur="1" fill="hold">
                                          <p:stCondLst>
                                            <p:cond delay="0"/>
                                          </p:stCondLst>
                                        </p:cTn>
                                        <p:tgtEl>
                                          <p:spTgt spid="6152"/>
                                        </p:tgtEl>
                                        <p:attrNameLst>
                                          <p:attrName>style.visibility</p:attrName>
                                        </p:attrNameLst>
                                      </p:cBhvr>
                                      <p:to>
                                        <p:strVal val="visible"/>
                                      </p:to>
                                    </p:set>
                                    <p:animEffect transition="in" filter="wipe(down)">
                                      <p:cBhvr>
                                        <p:cTn id="38" dur="500"/>
                                        <p:tgtEl>
                                          <p:spTgt spid="61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par>
                                <p:cTn id="44" presetID="22" presetClass="entr" presetSubtype="4"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par>
                                <p:cTn id="47" presetID="22" presetClass="entr" presetSubtype="4" fill="hold" nodeType="withEffect">
                                  <p:stCondLst>
                                    <p:cond delay="0"/>
                                  </p:stCondLst>
                                  <p:childTnLst>
                                    <p:set>
                                      <p:cBhvr>
                                        <p:cTn id="48" dur="1" fill="hold">
                                          <p:stCondLst>
                                            <p:cond delay="0"/>
                                          </p:stCondLst>
                                        </p:cTn>
                                        <p:tgtEl>
                                          <p:spTgt spid="6153"/>
                                        </p:tgtEl>
                                        <p:attrNameLst>
                                          <p:attrName>style.visibility</p:attrName>
                                        </p:attrNameLst>
                                      </p:cBhvr>
                                      <p:to>
                                        <p:strVal val="visible"/>
                                      </p:to>
                                    </p:set>
                                    <p:animEffect transition="in" filter="wipe(down)">
                                      <p:cBhvr>
                                        <p:cTn id="49" dur="500"/>
                                        <p:tgtEl>
                                          <p:spTgt spid="61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down)">
                                      <p:cBhvr>
                                        <p:cTn id="54" dur="500"/>
                                        <p:tgtEl>
                                          <p:spTgt spid="40"/>
                                        </p:tgtEl>
                                      </p:cBhvr>
                                    </p:animEffect>
                                  </p:childTnLst>
                                </p:cTn>
                              </p:par>
                              <p:par>
                                <p:cTn id="55" presetID="22" presetClass="entr" presetSubtype="4"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down)">
                                      <p:cBhvr>
                                        <p:cTn id="57" dur="500"/>
                                        <p:tgtEl>
                                          <p:spTgt spid="42"/>
                                        </p:tgtEl>
                                      </p:cBhvr>
                                    </p:animEffect>
                                  </p:childTnLst>
                                </p:cTn>
                              </p:par>
                              <p:par>
                                <p:cTn id="58" presetID="22" presetClass="entr" presetSubtype="4" fill="hold"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down)">
                                      <p:cBhvr>
                                        <p:cTn id="60" dur="500"/>
                                        <p:tgtEl>
                                          <p:spTgt spid="41"/>
                                        </p:tgtEl>
                                      </p:cBhvr>
                                    </p:animEffect>
                                  </p:childTnLst>
                                </p:cTn>
                              </p:par>
                              <p:par>
                                <p:cTn id="61" presetID="22" presetClass="entr" presetSubtype="4" fill="hold" nodeType="withEffect">
                                  <p:stCondLst>
                                    <p:cond delay="0"/>
                                  </p:stCondLst>
                                  <p:childTnLst>
                                    <p:set>
                                      <p:cBhvr>
                                        <p:cTn id="62" dur="1" fill="hold">
                                          <p:stCondLst>
                                            <p:cond delay="0"/>
                                          </p:stCondLst>
                                        </p:cTn>
                                        <p:tgtEl>
                                          <p:spTgt spid="6154"/>
                                        </p:tgtEl>
                                        <p:attrNameLst>
                                          <p:attrName>style.visibility</p:attrName>
                                        </p:attrNameLst>
                                      </p:cBhvr>
                                      <p:to>
                                        <p:strVal val="visible"/>
                                      </p:to>
                                    </p:set>
                                    <p:animEffect transition="in" filter="wipe(down)">
                                      <p:cBhvr>
                                        <p:cTn id="63" dur="500"/>
                                        <p:tgtEl>
                                          <p:spTgt spid="61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down)">
                                      <p:cBhvr>
                                        <p:cTn id="68" dur="500"/>
                                        <p:tgtEl>
                                          <p:spTgt spid="45"/>
                                        </p:tgtEl>
                                      </p:cBhvr>
                                    </p:animEffect>
                                  </p:childTnLst>
                                </p:cTn>
                              </p:par>
                              <p:par>
                                <p:cTn id="69" presetID="22" presetClass="entr" presetSubtype="4"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down)">
                                      <p:cBhvr>
                                        <p:cTn id="71" dur="500"/>
                                        <p:tgtEl>
                                          <p:spTgt spid="46"/>
                                        </p:tgtEl>
                                      </p:cBhvr>
                                    </p:animEffect>
                                  </p:childTnLst>
                                </p:cTn>
                              </p:par>
                              <p:par>
                                <p:cTn id="72" presetID="22" presetClass="entr" presetSubtype="4" fill="hold" nodeType="withEffect">
                                  <p:stCondLst>
                                    <p:cond delay="0"/>
                                  </p:stCondLst>
                                  <p:childTnLst>
                                    <p:set>
                                      <p:cBhvr>
                                        <p:cTn id="73" dur="1" fill="hold">
                                          <p:stCondLst>
                                            <p:cond delay="0"/>
                                          </p:stCondLst>
                                        </p:cTn>
                                        <p:tgtEl>
                                          <p:spTgt spid="6155"/>
                                        </p:tgtEl>
                                        <p:attrNameLst>
                                          <p:attrName>style.visibility</p:attrName>
                                        </p:attrNameLst>
                                      </p:cBhvr>
                                      <p:to>
                                        <p:strVal val="visible"/>
                                      </p:to>
                                    </p:set>
                                    <p:animEffect transition="in" filter="wipe(down)">
                                      <p:cBhvr>
                                        <p:cTn id="74" dur="500"/>
                                        <p:tgtEl>
                                          <p:spTgt spid="615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down)">
                                      <p:cBhvr>
                                        <p:cTn id="79" dur="500"/>
                                        <p:tgtEl>
                                          <p:spTgt spid="48"/>
                                        </p:tgtEl>
                                      </p:cBhvr>
                                    </p:animEffect>
                                  </p:childTnLst>
                                </p:cTn>
                              </p:par>
                              <p:par>
                                <p:cTn id="80" presetID="22" presetClass="entr" presetSubtype="4"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wipe(down)">
                                      <p:cBhvr>
                                        <p:cTn id="82" dur="500"/>
                                        <p:tgtEl>
                                          <p:spTgt spid="50"/>
                                        </p:tgtEl>
                                      </p:cBhvr>
                                    </p:animEffect>
                                  </p:childTnLst>
                                </p:cTn>
                              </p:par>
                              <p:par>
                                <p:cTn id="83" presetID="22" presetClass="entr" presetSubtype="4"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down)">
                                      <p:cBhvr>
                                        <p:cTn id="85" dur="500"/>
                                        <p:tgtEl>
                                          <p:spTgt spid="49"/>
                                        </p:tgtEl>
                                      </p:cBhvr>
                                    </p:animEffect>
                                  </p:childTnLst>
                                </p:cTn>
                              </p:par>
                              <p:par>
                                <p:cTn id="86" presetID="22" presetClass="entr" presetSubtype="4" fill="hold" nodeType="withEffect">
                                  <p:stCondLst>
                                    <p:cond delay="0"/>
                                  </p:stCondLst>
                                  <p:childTnLst>
                                    <p:set>
                                      <p:cBhvr>
                                        <p:cTn id="87" dur="1" fill="hold">
                                          <p:stCondLst>
                                            <p:cond delay="0"/>
                                          </p:stCondLst>
                                        </p:cTn>
                                        <p:tgtEl>
                                          <p:spTgt spid="6156"/>
                                        </p:tgtEl>
                                        <p:attrNameLst>
                                          <p:attrName>style.visibility</p:attrName>
                                        </p:attrNameLst>
                                      </p:cBhvr>
                                      <p:to>
                                        <p:strVal val="visible"/>
                                      </p:to>
                                    </p:set>
                                    <p:animEffect transition="in" filter="wipe(down)">
                                      <p:cBhvr>
                                        <p:cTn id="88" dur="500"/>
                                        <p:tgtEl>
                                          <p:spTgt spid="615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down)">
                                      <p:cBhvr>
                                        <p:cTn id="93" dur="500"/>
                                        <p:tgtEl>
                                          <p:spTgt spid="54"/>
                                        </p:tgtEl>
                                      </p:cBhvr>
                                    </p:animEffect>
                                  </p:childTnLst>
                                </p:cTn>
                              </p:par>
                              <p:par>
                                <p:cTn id="94" presetID="22" presetClass="entr" presetSubtype="4" fill="hold"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down)">
                                      <p:cBhvr>
                                        <p:cTn id="96" dur="500"/>
                                        <p:tgtEl>
                                          <p:spTgt spid="55"/>
                                        </p:tgtEl>
                                      </p:cBhvr>
                                    </p:animEffect>
                                  </p:childTnLst>
                                </p:cTn>
                              </p:par>
                              <p:par>
                                <p:cTn id="97" presetID="22" presetClass="entr" presetSubtype="4" fill="hold" nodeType="withEffect">
                                  <p:stCondLst>
                                    <p:cond delay="0"/>
                                  </p:stCondLst>
                                  <p:childTnLst>
                                    <p:set>
                                      <p:cBhvr>
                                        <p:cTn id="98" dur="1" fill="hold">
                                          <p:stCondLst>
                                            <p:cond delay="0"/>
                                          </p:stCondLst>
                                        </p:cTn>
                                        <p:tgtEl>
                                          <p:spTgt spid="6157"/>
                                        </p:tgtEl>
                                        <p:attrNameLst>
                                          <p:attrName>style.visibility</p:attrName>
                                        </p:attrNameLst>
                                      </p:cBhvr>
                                      <p:to>
                                        <p:strVal val="visible"/>
                                      </p:to>
                                    </p:set>
                                    <p:animEffect transition="in" filter="wipe(down)">
                                      <p:cBhvr>
                                        <p:cTn id="99" dur="500"/>
                                        <p:tgtEl>
                                          <p:spTgt spid="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animBg="1"/>
      <p:bldP spid="45" grpId="0" animBg="1"/>
      <p:bldP spid="5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Graphical Solution</a:t>
            </a:r>
          </a:p>
        </p:txBody>
      </p:sp>
      <p:sp>
        <p:nvSpPr>
          <p:cNvPr id="3" name="Content Placeholder 2"/>
          <p:cNvSpPr>
            <a:spLocks noGrp="1"/>
          </p:cNvSpPr>
          <p:nvPr>
            <p:ph idx="1"/>
          </p:nvPr>
        </p:nvSpPr>
        <p:spPr>
          <a:xfrm>
            <a:off x="5391150" y="1828800"/>
            <a:ext cx="3371850" cy="4267200"/>
          </a:xfrm>
        </p:spPr>
        <p:txBody>
          <a:bodyPr/>
          <a:lstStyle/>
          <a:p>
            <a:r>
              <a:rPr lang="en-US" dirty="0"/>
              <a:t>Optimum solution will be one of the corner solutions!!</a:t>
            </a:r>
          </a:p>
          <a:p>
            <a:pPr marL="914400" lvl="1" indent="-457200">
              <a:buFont typeface="+mj-lt"/>
              <a:buAutoNum type="arabicPeriod"/>
            </a:pPr>
            <a:r>
              <a:rPr lang="en-US" sz="2000" dirty="0"/>
              <a:t>Graph the constraints</a:t>
            </a:r>
          </a:p>
          <a:p>
            <a:pPr marL="914400" lvl="1" indent="-457200">
              <a:buFont typeface="+mj-lt"/>
              <a:buAutoNum type="arabicPeriod"/>
            </a:pPr>
            <a:r>
              <a:rPr lang="en-US" sz="2000" dirty="0"/>
              <a:t>Define your feasible region</a:t>
            </a:r>
          </a:p>
          <a:p>
            <a:pPr marL="914400" lvl="1" indent="-457200">
              <a:buFont typeface="+mj-lt"/>
              <a:buAutoNum type="arabicPeriod"/>
            </a:pPr>
            <a:r>
              <a:rPr lang="en-US" sz="2000" dirty="0"/>
              <a:t>Evaluate the corner points (or draw </a:t>
            </a:r>
            <a:r>
              <a:rPr lang="en-US" sz="2000" dirty="0" err="1"/>
              <a:t>iso</a:t>
            </a:r>
            <a:r>
              <a:rPr lang="en-US" sz="2000" dirty="0"/>
              <a:t>-lines until you leave feasible region)</a:t>
            </a:r>
          </a:p>
          <a:p>
            <a:pPr marL="914400" lvl="1" indent="-457200">
              <a:buFont typeface="+mj-lt"/>
              <a:buAutoNum type="arabicPeriod"/>
            </a:pPr>
            <a:r>
              <a:rPr lang="en-US" sz="2000" dirty="0"/>
              <a:t>Choose the best corner point</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37</a:t>
            </a:fld>
            <a:endParaRPr lang="en-US" dirty="0"/>
          </a:p>
        </p:txBody>
      </p:sp>
      <p:pic>
        <p:nvPicPr>
          <p:cNvPr id="7170" name="Picture 2" descr="E:\MEMPHIS ACADEMIC\Co-instructing (CVL 7907)\Introduction to Linear Programming\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5086350" cy="525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63516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Solution to Case 1</a:t>
            </a:r>
          </a:p>
        </p:txBody>
      </p:sp>
      <p:sp>
        <p:nvSpPr>
          <p:cNvPr id="3" name="Content Placeholder 2"/>
          <p:cNvSpPr>
            <a:spLocks noGrp="1"/>
          </p:cNvSpPr>
          <p:nvPr>
            <p:ph idx="1"/>
          </p:nvPr>
        </p:nvSpPr>
        <p:spPr/>
        <p:txBody>
          <a:bodyPr/>
          <a:lstStyle/>
          <a:p>
            <a:r>
              <a:rPr lang="en-US" dirty="0"/>
              <a:t>Recall the </a:t>
            </a:r>
            <a:r>
              <a:rPr lang="en-US" dirty="0" err="1"/>
              <a:t>Wyndor</a:t>
            </a:r>
            <a:r>
              <a:rPr lang="en-US" dirty="0"/>
              <a:t> Glass Co. Product Mix problem</a:t>
            </a:r>
          </a:p>
          <a:p>
            <a:pPr lvl="1"/>
            <a:r>
              <a:rPr lang="en-US" dirty="0"/>
              <a:t>D: number of doors, W: number of windows</a:t>
            </a:r>
          </a:p>
          <a:p>
            <a:pPr marL="0" indent="0">
              <a:buNone/>
            </a:pPr>
            <a:endParaRPr lang="en-US" dirty="0"/>
          </a:p>
          <a:p>
            <a:pPr marL="457200" lvl="1" indent="0">
              <a:buNone/>
            </a:pPr>
            <a:r>
              <a:rPr lang="en-US" i="1" dirty="0"/>
              <a:t>     Maximize 300D+500W</a:t>
            </a:r>
          </a:p>
          <a:p>
            <a:pPr marL="457200" lvl="1" indent="0">
              <a:buNone/>
            </a:pPr>
            <a:r>
              <a:rPr lang="en-US" i="1" dirty="0"/>
              <a:t>     subject to  D            ≤ 4</a:t>
            </a:r>
          </a:p>
          <a:p>
            <a:pPr marL="457200" lvl="1" indent="0">
              <a:buNone/>
            </a:pPr>
            <a:r>
              <a:rPr lang="en-US" i="1" dirty="0"/>
              <a:t>			   2W ≤ 12</a:t>
            </a:r>
          </a:p>
          <a:p>
            <a:pPr marL="457200" lvl="1" indent="0">
              <a:buNone/>
            </a:pPr>
            <a:r>
              <a:rPr lang="en-US" i="1" dirty="0"/>
              <a:t>		       3D+2W ≤ 18</a:t>
            </a:r>
          </a:p>
          <a:p>
            <a:pPr marL="457200" lvl="1" indent="0">
              <a:buNone/>
            </a:pPr>
            <a:r>
              <a:rPr lang="en-US" i="1" dirty="0"/>
              <a:t>		       D≥0, W ≥0</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17D8DEC3-86FA-484C-AC83-38B4A6F9AAAF}" type="slidenum">
              <a:rPr lang="en-US" smtClean="0"/>
              <a:pPr>
                <a:defRPr/>
              </a:pPr>
              <a:t>38</a:t>
            </a:fld>
            <a:endParaRPr lang="en-US" dirty="0"/>
          </a:p>
        </p:txBody>
      </p:sp>
      <p:sp>
        <p:nvSpPr>
          <p:cNvPr id="4" name="Rectangle 3"/>
          <p:cNvSpPr/>
          <p:nvPr/>
        </p:nvSpPr>
        <p:spPr bwMode="auto">
          <a:xfrm>
            <a:off x="1210296" y="3733800"/>
            <a:ext cx="3810000" cy="2133600"/>
          </a:xfrm>
          <a:prstGeom prst="rect">
            <a:avLst/>
          </a:prstGeom>
          <a:noFill/>
          <a:ln w="9525" cap="flat" cmpd="sng" algn="ctr">
            <a:solidFill>
              <a:srgbClr val="CC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5" name="Rectangular Callout 4"/>
          <p:cNvSpPr/>
          <p:nvPr/>
        </p:nvSpPr>
        <p:spPr bwMode="auto">
          <a:xfrm>
            <a:off x="5450476" y="4107154"/>
            <a:ext cx="2245724" cy="412396"/>
          </a:xfrm>
          <a:prstGeom prst="wedgeRectCallout">
            <a:avLst>
              <a:gd name="adj1" fmla="val -88478"/>
              <a:gd name="adj2" fmla="val 13229"/>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Plant 1 availability</a:t>
            </a:r>
          </a:p>
        </p:txBody>
      </p:sp>
      <p:sp>
        <p:nvSpPr>
          <p:cNvPr id="9" name="Rectangular Callout 8"/>
          <p:cNvSpPr/>
          <p:nvPr/>
        </p:nvSpPr>
        <p:spPr bwMode="auto">
          <a:xfrm>
            <a:off x="5486055" y="3674682"/>
            <a:ext cx="1478970" cy="387668"/>
          </a:xfrm>
          <a:prstGeom prst="wedgeRectCallout">
            <a:avLst>
              <a:gd name="adj1" fmla="val -108002"/>
              <a:gd name="adj2" fmla="val 11983"/>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Total profit</a:t>
            </a:r>
          </a:p>
        </p:txBody>
      </p:sp>
      <p:sp>
        <p:nvSpPr>
          <p:cNvPr id="10" name="Rectangular Callout 9"/>
          <p:cNvSpPr/>
          <p:nvPr/>
        </p:nvSpPr>
        <p:spPr bwMode="auto">
          <a:xfrm>
            <a:off x="5486400" y="4564354"/>
            <a:ext cx="2245724" cy="412396"/>
          </a:xfrm>
          <a:prstGeom prst="wedgeRectCallout">
            <a:avLst>
              <a:gd name="adj1" fmla="val -88478"/>
              <a:gd name="adj2" fmla="val 13229"/>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Plant 2 availability</a:t>
            </a:r>
          </a:p>
        </p:txBody>
      </p:sp>
      <p:sp>
        <p:nvSpPr>
          <p:cNvPr id="11" name="Rectangular Callout 10"/>
          <p:cNvSpPr/>
          <p:nvPr/>
        </p:nvSpPr>
        <p:spPr bwMode="auto">
          <a:xfrm>
            <a:off x="5486400" y="4945354"/>
            <a:ext cx="2245724" cy="412396"/>
          </a:xfrm>
          <a:prstGeom prst="wedgeRectCallout">
            <a:avLst>
              <a:gd name="adj1" fmla="val -88478"/>
              <a:gd name="adj2" fmla="val 13229"/>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Plant 3 availability</a:t>
            </a:r>
          </a:p>
        </p:txBody>
      </p:sp>
      <p:sp>
        <p:nvSpPr>
          <p:cNvPr id="12" name="Rectangular Callout 11"/>
          <p:cNvSpPr/>
          <p:nvPr/>
        </p:nvSpPr>
        <p:spPr bwMode="auto">
          <a:xfrm>
            <a:off x="5486400" y="5402554"/>
            <a:ext cx="2245724" cy="412396"/>
          </a:xfrm>
          <a:prstGeom prst="wedgeRectCallout">
            <a:avLst>
              <a:gd name="adj1" fmla="val -88478"/>
              <a:gd name="adj2" fmla="val 13229"/>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Non-negativity</a:t>
            </a:r>
          </a:p>
        </p:txBody>
      </p:sp>
    </p:spTree>
    <p:extLst>
      <p:ext uri="{BB962C8B-B14F-4D97-AF65-F5344CB8AC3E}">
        <p14:creationId xmlns:p14="http://schemas.microsoft.com/office/powerpoint/2010/main" val="1138868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Solution to Case 1</a:t>
            </a:r>
          </a:p>
        </p:txBody>
      </p:sp>
      <p:sp>
        <p:nvSpPr>
          <p:cNvPr id="3" name="Content Placeholder 2"/>
          <p:cNvSpPr>
            <a:spLocks noGrp="1"/>
          </p:cNvSpPr>
          <p:nvPr>
            <p:ph idx="1"/>
          </p:nvPr>
        </p:nvSpPr>
        <p:spPr>
          <a:xfrm>
            <a:off x="381000" y="1524000"/>
            <a:ext cx="8382000" cy="4267200"/>
          </a:xfrm>
        </p:spPr>
        <p:txBody>
          <a:bodyPr/>
          <a:lstStyle/>
          <a:p>
            <a:r>
              <a:rPr lang="en-US" sz="2400" dirty="0">
                <a:solidFill>
                  <a:srgbClr val="FF0000"/>
                </a:solidFill>
              </a:rPr>
              <a:t>STEP 1&amp;2</a:t>
            </a:r>
            <a:r>
              <a:rPr lang="en-US" sz="2400" dirty="0"/>
              <a:t>: Graph the constraints and find feasible region</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39</a:t>
            </a:fld>
            <a:endParaRPr lang="en-US" dirty="0"/>
          </a:p>
        </p:txBody>
      </p:sp>
      <p:pic>
        <p:nvPicPr>
          <p:cNvPr id="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81200"/>
            <a:ext cx="4789488"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17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34400" cy="1143000"/>
          </a:xfrm>
        </p:spPr>
        <p:txBody>
          <a:bodyPr/>
          <a:lstStyle/>
          <a:p>
            <a:r>
              <a:rPr lang="en-US" dirty="0"/>
              <a:t>What is Mathematical Programming?</a:t>
            </a:r>
          </a:p>
        </p:txBody>
      </p:sp>
      <p:sp>
        <p:nvSpPr>
          <p:cNvPr id="3" name="Content Placeholder 2"/>
          <p:cNvSpPr>
            <a:spLocks noGrp="1"/>
          </p:cNvSpPr>
          <p:nvPr>
            <p:ph idx="1"/>
          </p:nvPr>
        </p:nvSpPr>
        <p:spPr>
          <a:xfrm>
            <a:off x="381000" y="1828800"/>
            <a:ext cx="8534400" cy="4267200"/>
          </a:xfrm>
        </p:spPr>
        <p:txBody>
          <a:bodyPr/>
          <a:lstStyle/>
          <a:p>
            <a:r>
              <a:rPr lang="en-US" dirty="0"/>
              <a:t>Mathematical programming is selecting the best option(s) from a set of alternatives </a:t>
            </a:r>
            <a:r>
              <a:rPr lang="en-US" dirty="0">
                <a:solidFill>
                  <a:srgbClr val="FF0000"/>
                </a:solidFill>
              </a:rPr>
              <a:t>mathematically</a:t>
            </a:r>
          </a:p>
          <a:p>
            <a:pPr lvl="1"/>
            <a:r>
              <a:rPr lang="en-US" dirty="0"/>
              <a:t>Minimizing/maximizing a function where your alternatives are defined by functions</a:t>
            </a:r>
          </a:p>
          <a:p>
            <a:r>
              <a:rPr lang="en-US" dirty="0"/>
              <a:t>Many industries use mathematical programming</a:t>
            </a:r>
          </a:p>
          <a:p>
            <a:pPr lvl="1"/>
            <a:r>
              <a:rPr lang="en-US" dirty="0"/>
              <a:t>Supply chain, logistics, and transportation</a:t>
            </a:r>
          </a:p>
          <a:p>
            <a:pPr lvl="1"/>
            <a:r>
              <a:rPr lang="en-US" dirty="0"/>
              <a:t>Health industry, energy industry, finance, airlines</a:t>
            </a:r>
          </a:p>
          <a:p>
            <a:pPr lvl="1"/>
            <a:r>
              <a:rPr lang="en-US" dirty="0"/>
              <a:t>Manufacturing industry, agriculture industry</a:t>
            </a:r>
          </a:p>
          <a:p>
            <a:pPr lvl="1"/>
            <a:r>
              <a:rPr lang="en-US" dirty="0"/>
              <a:t>Education, Military</a:t>
            </a:r>
          </a:p>
          <a:p>
            <a:pPr lvl="2"/>
            <a:r>
              <a:rPr lang="en-US" dirty="0"/>
              <a:t>Operations Research raised with WWII</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a:t>
            </a:fld>
            <a:endParaRPr lang="en-US" dirty="0"/>
          </a:p>
        </p:txBody>
      </p:sp>
    </p:spTree>
    <p:extLst>
      <p:ext uri="{BB962C8B-B14F-4D97-AF65-F5344CB8AC3E}">
        <p14:creationId xmlns:p14="http://schemas.microsoft.com/office/powerpoint/2010/main" val="252548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Solution to Case 1</a:t>
            </a:r>
          </a:p>
        </p:txBody>
      </p:sp>
      <p:sp>
        <p:nvSpPr>
          <p:cNvPr id="3" name="Content Placeholder 2"/>
          <p:cNvSpPr>
            <a:spLocks noGrp="1"/>
          </p:cNvSpPr>
          <p:nvPr>
            <p:ph idx="1"/>
          </p:nvPr>
        </p:nvSpPr>
        <p:spPr>
          <a:xfrm>
            <a:off x="381000" y="1524000"/>
            <a:ext cx="8382000" cy="4267200"/>
          </a:xfrm>
        </p:spPr>
        <p:txBody>
          <a:bodyPr/>
          <a:lstStyle/>
          <a:p>
            <a:r>
              <a:rPr lang="en-US" sz="2400" dirty="0">
                <a:solidFill>
                  <a:srgbClr val="FF0000"/>
                </a:solidFill>
              </a:rPr>
              <a:t>STEP 3</a:t>
            </a:r>
            <a:r>
              <a:rPr lang="en-US" sz="2400" dirty="0"/>
              <a:t>: Draw </a:t>
            </a:r>
            <a:r>
              <a:rPr lang="en-US" sz="2400" dirty="0" err="1"/>
              <a:t>iso</a:t>
            </a:r>
            <a:r>
              <a:rPr lang="en-US" sz="2400" dirty="0"/>
              <a:t>-lines to find the optimal solution</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40</a:t>
            </a:fld>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55800"/>
            <a:ext cx="6502400" cy="467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1004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Graphical Method</a:t>
            </a:r>
          </a:p>
        </p:txBody>
      </p:sp>
      <p:sp>
        <p:nvSpPr>
          <p:cNvPr id="3" name="Content Placeholder 2"/>
          <p:cNvSpPr>
            <a:spLocks noGrp="1"/>
          </p:cNvSpPr>
          <p:nvPr>
            <p:ph idx="1"/>
          </p:nvPr>
        </p:nvSpPr>
        <p:spPr/>
        <p:txBody>
          <a:bodyPr/>
          <a:lstStyle/>
          <a:p>
            <a:pPr eaLnBrk="1" hangingPunct="1"/>
            <a:r>
              <a:rPr lang="en-US" sz="1800" dirty="0"/>
              <a:t>Draw the constraint boundary line for each constraint. Use the origin (or any point not on the line) to determine which side of the line is permitted by the constraint.</a:t>
            </a:r>
          </a:p>
          <a:p>
            <a:pPr eaLnBrk="1" hangingPunct="1"/>
            <a:r>
              <a:rPr lang="en-US" sz="1800" dirty="0"/>
              <a:t>Find the feasible region by determining where all constraints are satisfied simultaneously.</a:t>
            </a:r>
          </a:p>
          <a:p>
            <a:pPr eaLnBrk="1" hangingPunct="1"/>
            <a:r>
              <a:rPr lang="en-US" sz="1800" dirty="0"/>
              <a:t>Determine the slope of one objective function line (</a:t>
            </a:r>
            <a:r>
              <a:rPr lang="en-US" sz="1800" dirty="0" err="1"/>
              <a:t>iso</a:t>
            </a:r>
            <a:r>
              <a:rPr lang="en-US" sz="1800" dirty="0"/>
              <a:t>-line). All other objective function lines will have the same slope.</a:t>
            </a:r>
          </a:p>
          <a:p>
            <a:pPr eaLnBrk="1" hangingPunct="1"/>
            <a:r>
              <a:rPr lang="en-US" sz="1800" dirty="0"/>
              <a:t>Move a straight edge with this slope through the feasible region in the direction of improving values of the objective function. Stop at the last instant that the straight edge still passes through a point in the feasible region. This line given by the straight edge is the optimal objective function line.</a:t>
            </a:r>
          </a:p>
          <a:p>
            <a:pPr eaLnBrk="1" hangingPunct="1"/>
            <a:r>
              <a:rPr lang="en-US" sz="1800" dirty="0"/>
              <a:t>A feasible point on the optimal objective function line is an optimal solution.</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41</a:t>
            </a:fld>
            <a:endParaRPr lang="en-US" dirty="0"/>
          </a:p>
        </p:txBody>
      </p:sp>
    </p:spTree>
    <p:extLst>
      <p:ext uri="{BB962C8B-B14F-4D97-AF65-F5344CB8AC3E}">
        <p14:creationId xmlns:p14="http://schemas.microsoft.com/office/powerpoint/2010/main" val="3476544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dirty="0">
                <a:solidFill>
                  <a:schemeClr val="bg1">
                    <a:lumMod val="95000"/>
                  </a:schemeClr>
                </a:solidFill>
              </a:rPr>
              <a:t>Definition of Linear Programming</a:t>
            </a:r>
          </a:p>
          <a:p>
            <a:r>
              <a:rPr lang="en-US" dirty="0">
                <a:solidFill>
                  <a:schemeClr val="bg1">
                    <a:lumMod val="95000"/>
                  </a:schemeClr>
                </a:solidFill>
              </a:rPr>
              <a:t>Formulation of Linear Programming</a:t>
            </a:r>
          </a:p>
          <a:p>
            <a:pPr lvl="1"/>
            <a:r>
              <a:rPr lang="en-US" dirty="0">
                <a:solidFill>
                  <a:schemeClr val="bg1">
                    <a:lumMod val="95000"/>
                  </a:schemeClr>
                </a:solidFill>
              </a:rPr>
              <a:t>Surviving in an island</a:t>
            </a:r>
          </a:p>
          <a:p>
            <a:pPr lvl="1"/>
            <a:r>
              <a:rPr lang="en-US" dirty="0">
                <a:solidFill>
                  <a:schemeClr val="bg1">
                    <a:lumMod val="95000"/>
                  </a:schemeClr>
                </a:solidFill>
              </a:rPr>
              <a:t>Extending a problem formulation </a:t>
            </a:r>
          </a:p>
          <a:p>
            <a:pPr lvl="1"/>
            <a:r>
              <a:rPr lang="en-US" dirty="0" err="1">
                <a:solidFill>
                  <a:schemeClr val="bg1">
                    <a:lumMod val="95000"/>
                  </a:schemeClr>
                </a:solidFill>
              </a:rPr>
              <a:t>Wyndor</a:t>
            </a:r>
            <a:r>
              <a:rPr lang="en-US" dirty="0">
                <a:solidFill>
                  <a:schemeClr val="bg1">
                    <a:lumMod val="95000"/>
                  </a:schemeClr>
                </a:solidFill>
              </a:rPr>
              <a:t> Glass Co. Product Mix Problem</a:t>
            </a:r>
          </a:p>
          <a:p>
            <a:r>
              <a:rPr lang="en-US" dirty="0">
                <a:solidFill>
                  <a:schemeClr val="bg1">
                    <a:lumMod val="95000"/>
                  </a:schemeClr>
                </a:solidFill>
              </a:rPr>
              <a:t>Linear Programming Terminology</a:t>
            </a:r>
          </a:p>
          <a:p>
            <a:r>
              <a:rPr lang="en-US" dirty="0">
                <a:solidFill>
                  <a:schemeClr val="bg1">
                    <a:lumMod val="95000"/>
                  </a:schemeClr>
                </a:solidFill>
              </a:rPr>
              <a:t>Graphical Solution to Linear Programming</a:t>
            </a:r>
          </a:p>
          <a:p>
            <a:r>
              <a:rPr lang="en-US" dirty="0"/>
              <a:t>Properties of Linear Programming</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42</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48888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LPs</a:t>
            </a:r>
          </a:p>
        </p:txBody>
      </p:sp>
      <p:sp>
        <p:nvSpPr>
          <p:cNvPr id="3" name="Content Placeholder 2"/>
          <p:cNvSpPr>
            <a:spLocks noGrp="1"/>
          </p:cNvSpPr>
          <p:nvPr>
            <p:ph idx="1"/>
          </p:nvPr>
        </p:nvSpPr>
        <p:spPr/>
        <p:txBody>
          <a:bodyPr/>
          <a:lstStyle/>
          <a:p>
            <a:r>
              <a:rPr lang="en-US" dirty="0"/>
              <a:t>An LP problem can have</a:t>
            </a:r>
          </a:p>
          <a:p>
            <a:pPr lvl="1"/>
            <a:r>
              <a:rPr lang="en-US" dirty="0"/>
              <a:t>Infeasibility</a:t>
            </a:r>
          </a:p>
          <a:p>
            <a:pPr lvl="2"/>
            <a:r>
              <a:rPr lang="en-US" dirty="0"/>
              <a:t>No feasible solutions!</a:t>
            </a:r>
          </a:p>
          <a:p>
            <a:pPr lvl="1"/>
            <a:r>
              <a:rPr lang="en-US" dirty="0"/>
              <a:t>Unique optimal solution</a:t>
            </a:r>
          </a:p>
          <a:p>
            <a:pPr lvl="2"/>
            <a:r>
              <a:rPr lang="en-US" dirty="0"/>
              <a:t>Only one feasible solution is optimum</a:t>
            </a:r>
          </a:p>
          <a:p>
            <a:pPr lvl="1"/>
            <a:r>
              <a:rPr lang="en-US" dirty="0"/>
              <a:t>Multiple optimal solutions (alternative optima)</a:t>
            </a:r>
          </a:p>
          <a:p>
            <a:pPr lvl="2"/>
            <a:r>
              <a:rPr lang="en-US" dirty="0"/>
              <a:t>More than one feasible solutions that are optimum</a:t>
            </a:r>
          </a:p>
          <a:p>
            <a:pPr lvl="1"/>
            <a:r>
              <a:rPr lang="en-US" dirty="0" err="1"/>
              <a:t>Unboundedness</a:t>
            </a:r>
            <a:endParaRPr lang="en-US" dirty="0"/>
          </a:p>
          <a:p>
            <a:pPr lvl="2"/>
            <a:r>
              <a:rPr lang="en-US" dirty="0"/>
              <a:t>There is always a better feasible solution</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43</a:t>
            </a:fld>
            <a:endParaRPr lang="en-US" dirty="0"/>
          </a:p>
        </p:txBody>
      </p:sp>
    </p:spTree>
    <p:extLst>
      <p:ext uri="{BB962C8B-B14F-4D97-AF65-F5344CB8AC3E}">
        <p14:creationId xmlns:p14="http://schemas.microsoft.com/office/powerpoint/2010/main" val="3174566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Infeasibility</a:t>
            </a:r>
          </a:p>
        </p:txBody>
      </p:sp>
      <p:sp>
        <p:nvSpPr>
          <p:cNvPr id="3" name="Content Placeholder 2"/>
          <p:cNvSpPr>
            <a:spLocks noGrp="1"/>
          </p:cNvSpPr>
          <p:nvPr>
            <p:ph idx="1"/>
          </p:nvPr>
        </p:nvSpPr>
        <p:spPr/>
        <p:txBody>
          <a:bodyPr/>
          <a:lstStyle/>
          <a:p>
            <a:r>
              <a:rPr lang="en-US" dirty="0"/>
              <a:t>Consider the following LP problem</a:t>
            </a:r>
          </a:p>
          <a:p>
            <a:endParaRPr lang="en-US" dirty="0"/>
          </a:p>
          <a:p>
            <a:endParaRPr lang="en-US" dirty="0"/>
          </a:p>
          <a:p>
            <a:endParaRPr lang="en-US" dirty="0"/>
          </a:p>
          <a:p>
            <a:endParaRPr lang="en-US" dirty="0"/>
          </a:p>
          <a:p>
            <a:endParaRPr lang="en-US" dirty="0"/>
          </a:p>
          <a:p>
            <a:pPr lvl="1"/>
            <a:r>
              <a:rPr lang="en-US" dirty="0"/>
              <a:t>Practice: draw the feasible region</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44</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558" y="2735283"/>
            <a:ext cx="4346466"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661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Infeasibility</a:t>
            </a:r>
          </a:p>
        </p:txBody>
      </p:sp>
      <p:sp>
        <p:nvSpPr>
          <p:cNvPr id="3" name="Content Placeholder 2"/>
          <p:cNvSpPr>
            <a:spLocks noGrp="1"/>
          </p:cNvSpPr>
          <p:nvPr>
            <p:ph idx="1"/>
          </p:nvPr>
        </p:nvSpPr>
        <p:spPr>
          <a:xfrm>
            <a:off x="5562600" y="1828800"/>
            <a:ext cx="3200400" cy="4267200"/>
          </a:xfrm>
        </p:spPr>
        <p:txBody>
          <a:bodyPr/>
          <a:lstStyle/>
          <a:p>
            <a:r>
              <a:rPr lang="en-US" dirty="0"/>
              <a:t>The feasible region is empty</a:t>
            </a:r>
          </a:p>
          <a:p>
            <a:r>
              <a:rPr lang="en-US" dirty="0"/>
              <a:t>That is, no solution satisfies the constraints (i.e., there is no feasible solution)</a:t>
            </a:r>
          </a:p>
          <a:p>
            <a:pPr lvl="1"/>
            <a:r>
              <a:rPr lang="en-US" dirty="0"/>
              <a:t>So, no optimal solution exists</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45</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676400"/>
            <a:ext cx="4953001" cy="47716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descr="C:\Users\konurd\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900" y="5406265"/>
            <a:ext cx="304800" cy="3048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 descr="C:\Users\konurd\Desktop\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2036444"/>
            <a:ext cx="342900" cy="3257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37607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Optimal Solution</a:t>
            </a:r>
          </a:p>
        </p:txBody>
      </p:sp>
      <p:sp>
        <p:nvSpPr>
          <p:cNvPr id="3" name="Content Placeholder 2"/>
          <p:cNvSpPr>
            <a:spLocks noGrp="1"/>
          </p:cNvSpPr>
          <p:nvPr>
            <p:ph idx="1"/>
          </p:nvPr>
        </p:nvSpPr>
        <p:spPr/>
        <p:txBody>
          <a:bodyPr/>
          <a:lstStyle/>
          <a:p>
            <a:r>
              <a:rPr lang="en-US" dirty="0"/>
              <a:t>Consider the following LP problem (Example 2)</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46</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81274"/>
            <a:ext cx="4749283" cy="2066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589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Optimal Solution</a:t>
            </a:r>
          </a:p>
        </p:txBody>
      </p:sp>
      <p:sp>
        <p:nvSpPr>
          <p:cNvPr id="3" name="Content Placeholder 2"/>
          <p:cNvSpPr>
            <a:spLocks noGrp="1"/>
          </p:cNvSpPr>
          <p:nvPr>
            <p:ph idx="1"/>
          </p:nvPr>
        </p:nvSpPr>
        <p:spPr>
          <a:xfrm>
            <a:off x="4876800" y="1828800"/>
            <a:ext cx="3886200" cy="4267200"/>
          </a:xfrm>
        </p:spPr>
        <p:txBody>
          <a:bodyPr/>
          <a:lstStyle/>
          <a:p>
            <a:r>
              <a:rPr lang="en-US" dirty="0"/>
              <a:t>The feasible region is not empty</a:t>
            </a:r>
          </a:p>
          <a:p>
            <a:r>
              <a:rPr lang="en-US" dirty="0"/>
              <a:t>All of the points in the feasible region are feasible solutions</a:t>
            </a:r>
          </a:p>
          <a:p>
            <a:r>
              <a:rPr lang="en-US" dirty="0"/>
              <a:t>But we have a single optimal solution</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47</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199"/>
            <a:ext cx="4648200" cy="47825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387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Optima</a:t>
            </a:r>
          </a:p>
        </p:txBody>
      </p:sp>
      <p:sp>
        <p:nvSpPr>
          <p:cNvPr id="3" name="Content Placeholder 2"/>
          <p:cNvSpPr>
            <a:spLocks noGrp="1"/>
          </p:cNvSpPr>
          <p:nvPr>
            <p:ph idx="1"/>
          </p:nvPr>
        </p:nvSpPr>
        <p:spPr/>
        <p:txBody>
          <a:bodyPr/>
          <a:lstStyle/>
          <a:p>
            <a:r>
              <a:rPr lang="en-US" dirty="0"/>
              <a:t>Consider the following LP problem</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48</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38400"/>
            <a:ext cx="4750964" cy="2305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089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Optima</a:t>
            </a:r>
          </a:p>
        </p:txBody>
      </p:sp>
      <p:sp>
        <p:nvSpPr>
          <p:cNvPr id="3" name="Content Placeholder 2"/>
          <p:cNvSpPr>
            <a:spLocks noGrp="1"/>
          </p:cNvSpPr>
          <p:nvPr>
            <p:ph idx="1"/>
          </p:nvPr>
        </p:nvSpPr>
        <p:spPr>
          <a:xfrm>
            <a:off x="5181600" y="1828800"/>
            <a:ext cx="3581400" cy="4267200"/>
          </a:xfrm>
        </p:spPr>
        <p:txBody>
          <a:bodyPr/>
          <a:lstStyle/>
          <a:p>
            <a:r>
              <a:rPr lang="en-US" dirty="0"/>
              <a:t>The feasible region is not empty</a:t>
            </a:r>
          </a:p>
          <a:p>
            <a:pPr lvl="1"/>
            <a:r>
              <a:rPr lang="en-US" dirty="0"/>
              <a:t>There are many feasible solutions</a:t>
            </a:r>
          </a:p>
          <a:p>
            <a:pPr lvl="1"/>
            <a:r>
              <a:rPr lang="en-US" dirty="0"/>
              <a:t>Also, there are many optimal solutions </a:t>
            </a:r>
          </a:p>
          <a:p>
            <a:pPr lvl="2"/>
            <a:r>
              <a:rPr lang="en-US" dirty="0"/>
              <a:t>but still there are corner points that are also optimum!</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49</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24025"/>
            <a:ext cx="4953000" cy="4966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56992"/>
            <a:ext cx="3124200" cy="3471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5" name="Curved Connector 4"/>
          <p:cNvCxnSpPr>
            <a:endCxn id="13315" idx="1"/>
          </p:cNvCxnSpPr>
          <p:nvPr/>
        </p:nvCxnSpPr>
        <p:spPr bwMode="auto">
          <a:xfrm flipV="1">
            <a:off x="2057400" y="4330559"/>
            <a:ext cx="533400" cy="317642"/>
          </a:xfrm>
          <a:prstGeom prst="curvedConnector3">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14632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Linear Programming?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Linear Programming problem (LP) is a mathematical programming problem where all of your functions are linear</a:t>
                </a:r>
              </a:p>
              <a:p>
                <a:pPr lvl="1"/>
                <a:r>
                  <a:rPr lang="en-US" dirty="0"/>
                  <a:t>A function is linear when</a:t>
                </a:r>
              </a:p>
              <a:p>
                <a:pPr lvl="2"/>
                <a:r>
                  <a:rPr lang="en-US" dirty="0"/>
                  <a:t>The variables have power of 1 and the variables are not multiplied with each other</a:t>
                </a:r>
              </a:p>
              <a:p>
                <a:pPr lvl="3"/>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US" i="1">
                        <a:latin typeface="Cambria Math"/>
                      </a:rPr>
                      <m:t>=3</m:t>
                    </m:r>
                    <m:r>
                      <a:rPr lang="en-US" i="1">
                        <a:latin typeface="Cambria Math"/>
                      </a:rPr>
                      <m:t>𝑥</m:t>
                    </m:r>
                    <m:r>
                      <a:rPr lang="en-US" i="1">
                        <a:latin typeface="Cambria Math"/>
                      </a:rPr>
                      <m:t>+5 </m:t>
                    </m:r>
                  </m:oMath>
                </a14:m>
                <a:r>
                  <a:rPr lang="en-US" dirty="0">
                    <a:sym typeface="Wingdings" pitchFamily="2" charset="2"/>
                  </a:rPr>
                  <a:t> linear</a:t>
                </a:r>
                <a14:m>
                  <m:oMath xmlns:m="http://schemas.openxmlformats.org/officeDocument/2006/math">
                    <m:r>
                      <a:rPr lang="en-US">
                        <a:latin typeface="Cambria Math"/>
                      </a:rPr>
                      <m:t> </m:t>
                    </m:r>
                  </m:oMath>
                </a14:m>
                <a:endParaRPr lang="en-US" dirty="0">
                  <a:latin typeface="Cambria Math"/>
                </a:endParaRPr>
              </a:p>
              <a:p>
                <a:pPr lvl="3"/>
                <a14:m>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US" i="1">
                        <a:latin typeface="Cambria Math"/>
                      </a:rPr>
                      <m:t>=3</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a:rPr lang="en-US" i="1">
                        <a:latin typeface="Cambria Math"/>
                      </a:rPr>
                      <m:t>+5 </m:t>
                    </m:r>
                  </m:oMath>
                </a14:m>
                <a:r>
                  <a:rPr lang="en-US" dirty="0">
                    <a:sym typeface="Wingdings" pitchFamily="2" charset="2"/>
                  </a:rPr>
                  <a:t> not linear</a:t>
                </a:r>
              </a:p>
              <a:p>
                <a:pPr lvl="3"/>
                <a14:m>
                  <m:oMath xmlns:m="http://schemas.openxmlformats.org/officeDocument/2006/math">
                    <m:r>
                      <a:rPr lang="en-US" i="1">
                        <a:latin typeface="Cambria Math"/>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e>
                    </m:d>
                    <m:r>
                      <a:rPr lang="en-US" i="1">
                        <a:latin typeface="Cambria Math"/>
                      </a:rPr>
                      <m:t>=3</m:t>
                    </m:r>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+5</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+7</m:t>
                    </m:r>
                  </m:oMath>
                </a14:m>
                <a:r>
                  <a:rPr lang="en-US" dirty="0"/>
                  <a:t> </a:t>
                </a:r>
                <a:r>
                  <a:rPr lang="en-US" dirty="0">
                    <a:sym typeface="Wingdings" pitchFamily="2" charset="2"/>
                  </a:rPr>
                  <a:t> linear</a:t>
                </a:r>
              </a:p>
              <a:p>
                <a:pPr lvl="3"/>
                <a14:m>
                  <m:oMath xmlns:m="http://schemas.openxmlformats.org/officeDocument/2006/math">
                    <m:r>
                      <a:rPr lang="en-US" i="1">
                        <a:latin typeface="Cambria Math"/>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e>
                    </m:d>
                    <m:r>
                      <a:rPr lang="en-US" i="1">
                        <a:latin typeface="Cambria Math"/>
                      </a:rPr>
                      <m:t>=3</m:t>
                    </m:r>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+7</m:t>
                    </m:r>
                  </m:oMath>
                </a14:m>
                <a:r>
                  <a:rPr lang="en-US" dirty="0"/>
                  <a:t> </a:t>
                </a:r>
                <a:r>
                  <a:rPr lang="en-US" dirty="0">
                    <a:sym typeface="Wingdings" pitchFamily="2" charset="2"/>
                  </a:rPr>
                  <a:t> not linear</a:t>
                </a:r>
              </a:p>
              <a:p>
                <a:pPr lvl="1"/>
                <a:r>
                  <a:rPr lang="en-US" u="sng" dirty="0"/>
                  <a:t>It is assumed that our variables are continuous </a:t>
                </a:r>
                <a:r>
                  <a:rPr lang="en-US" sz="1600" dirty="0"/>
                  <a:t>(for now)</a:t>
                </a:r>
              </a:p>
              <a:p>
                <a:pPr lvl="3"/>
                <a:endParaRPr lang="en-US" dirty="0">
                  <a:sym typeface="Wingdings" pitchFamily="2" charset="2"/>
                </a:endParaRP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09" t="-1429" b="-2714"/>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pPr>
              <a:defRPr/>
            </a:pPr>
            <a:fld id="{17D8DEC3-86FA-484C-AC83-38B4A6F9AAAF}" type="slidenum">
              <a:rPr lang="en-US" smtClean="0"/>
              <a:pPr>
                <a:defRPr/>
              </a:pPr>
              <a:t>5</a:t>
            </a:fld>
            <a:endParaRPr lang="en-US" dirty="0"/>
          </a:p>
        </p:txBody>
      </p:sp>
      <p:cxnSp>
        <p:nvCxnSpPr>
          <p:cNvPr id="4" name="Straight Arrow Connector 3"/>
          <p:cNvCxnSpPr/>
          <p:nvPr/>
        </p:nvCxnSpPr>
        <p:spPr bwMode="auto">
          <a:xfrm flipV="1">
            <a:off x="6814040" y="4184474"/>
            <a:ext cx="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p:nvPr/>
        </p:nvCxnSpPr>
        <p:spPr bwMode="auto">
          <a:xfrm>
            <a:off x="6814040" y="5627585"/>
            <a:ext cx="16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6" name="TextBox 5"/>
              <p:cNvSpPr txBox="1"/>
              <p:nvPr/>
            </p:nvSpPr>
            <p:spPr>
              <a:xfrm>
                <a:off x="6553200" y="388620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a:rPr>
                        <m:t>𝑓</m:t>
                      </m:r>
                      <m:d>
                        <m:dPr>
                          <m:ctrlPr>
                            <a:rPr lang="en-US" sz="1800" i="1">
                              <a:latin typeface="Cambria Math" panose="02040503050406030204" pitchFamily="18" charset="0"/>
                            </a:rPr>
                          </m:ctrlPr>
                        </m:dPr>
                        <m:e>
                          <m:r>
                            <a:rPr lang="en-US" sz="1800" i="1">
                              <a:latin typeface="Cambria Math"/>
                            </a:rPr>
                            <m:t>𝑥</m:t>
                          </m:r>
                        </m:e>
                      </m:d>
                    </m:oMath>
                  </m:oMathPara>
                </a14:m>
                <a:endParaRPr lang="en-US" sz="1800" dirty="0"/>
              </a:p>
            </p:txBody>
          </p:sp>
        </mc:Choice>
        <mc:Fallback xmlns="">
          <p:sp>
            <p:nvSpPr>
              <p:cNvPr id="6" name="TextBox 5"/>
              <p:cNvSpPr txBox="1">
                <a:spLocks noRot="1" noChangeAspect="1" noMove="1" noResize="1" noEditPoints="1" noAdjustHandles="1" noChangeArrowheads="1" noChangeShapeType="1" noTextEdit="1"/>
              </p:cNvSpPr>
              <p:nvPr/>
            </p:nvSpPr>
            <p:spPr>
              <a:xfrm>
                <a:off x="6553200" y="3886200"/>
                <a:ext cx="381000" cy="369332"/>
              </a:xfrm>
              <a:prstGeom prst="rect">
                <a:avLst/>
              </a:prstGeom>
              <a:blipFill rotWithShape="1">
                <a:blip r:embed="rId3"/>
                <a:stretch>
                  <a:fillRect l="-3175" r="-38095" b="-13333"/>
                </a:stretch>
              </a:blipFill>
            </p:spPr>
            <p:txBody>
              <a:bodyPr/>
              <a:lstStyle/>
              <a:p>
                <a:r>
                  <a:rPr lang="en-US">
                    <a:noFill/>
                  </a:rPr>
                  <a:t> </a:t>
                </a:r>
              </a:p>
            </p:txBody>
          </p:sp>
        </mc:Fallback>
      </mc:AlternateContent>
      <p:cxnSp>
        <p:nvCxnSpPr>
          <p:cNvPr id="7" name="Straight Connector 6"/>
          <p:cNvCxnSpPr/>
          <p:nvPr/>
        </p:nvCxnSpPr>
        <p:spPr bwMode="auto">
          <a:xfrm flipV="1">
            <a:off x="6814040" y="4410843"/>
            <a:ext cx="990600" cy="685800"/>
          </a:xfrm>
          <a:prstGeom prst="lin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8322212" y="541534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a:rPr>
                        <m:t>𝑥</m:t>
                      </m:r>
                    </m:oMath>
                  </m:oMathPara>
                </a14:m>
                <a:endParaRPr lang="en-US" sz="1800" dirty="0"/>
              </a:p>
            </p:txBody>
          </p:sp>
        </mc:Choice>
        <mc:Fallback xmlns="">
          <p:sp>
            <p:nvSpPr>
              <p:cNvPr id="8" name="TextBox 7"/>
              <p:cNvSpPr txBox="1">
                <a:spLocks noRot="1" noChangeAspect="1" noMove="1" noResize="1" noEditPoints="1" noAdjustHandles="1" noChangeArrowheads="1" noChangeShapeType="1" noTextEdit="1"/>
              </p:cNvSpPr>
              <p:nvPr/>
            </p:nvSpPr>
            <p:spPr>
              <a:xfrm>
                <a:off x="8322212" y="5415342"/>
                <a:ext cx="381000" cy="36933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068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3" name="Content Placeholder 2"/>
          <p:cNvSpPr>
            <a:spLocks noGrp="1"/>
          </p:cNvSpPr>
          <p:nvPr>
            <p:ph idx="1"/>
          </p:nvPr>
        </p:nvSpPr>
        <p:spPr/>
        <p:txBody>
          <a:bodyPr/>
          <a:lstStyle/>
          <a:p>
            <a:r>
              <a:rPr lang="en-US" dirty="0"/>
              <a:t>Does an LP have to have at least two corner solutions that are optimum in case of alternative optima? (I asked this in the Ph.D. qualifying exam)</a:t>
            </a:r>
          </a:p>
          <a:p>
            <a:pPr lvl="1"/>
            <a:r>
              <a:rPr lang="en-US" dirty="0"/>
              <a:t>No!</a:t>
            </a:r>
          </a:p>
          <a:p>
            <a:pPr lvl="1"/>
            <a:r>
              <a:rPr lang="en-US" dirty="0"/>
              <a:t>Proof?</a:t>
            </a:r>
          </a:p>
          <a:p>
            <a:pPr lvl="1"/>
            <a:r>
              <a:rPr lang="en-US" dirty="0"/>
              <a:t>Think about a counter example</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50</a:t>
            </a:fld>
            <a:endParaRPr lang="en-US" dirty="0"/>
          </a:p>
        </p:txBody>
      </p:sp>
    </p:spTree>
    <p:extLst>
      <p:ext uri="{BB962C8B-B14F-4D97-AF65-F5344CB8AC3E}">
        <p14:creationId xmlns:p14="http://schemas.microsoft.com/office/powerpoint/2010/main" val="3209146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Unboundedness</a:t>
            </a:r>
            <a:endParaRPr lang="en-US" dirty="0"/>
          </a:p>
        </p:txBody>
      </p:sp>
      <p:sp>
        <p:nvSpPr>
          <p:cNvPr id="3" name="Content Placeholder 2"/>
          <p:cNvSpPr>
            <a:spLocks noGrp="1"/>
          </p:cNvSpPr>
          <p:nvPr>
            <p:ph idx="1"/>
          </p:nvPr>
        </p:nvSpPr>
        <p:spPr/>
        <p:txBody>
          <a:bodyPr/>
          <a:lstStyle/>
          <a:p>
            <a:r>
              <a:rPr lang="en-US" dirty="0"/>
              <a:t>Consider the following LP problem</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51</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5563"/>
            <a:ext cx="5024055" cy="2128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843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Unboundedness</a:t>
            </a:r>
            <a:endParaRPr lang="en-US" dirty="0"/>
          </a:p>
        </p:txBody>
      </p:sp>
      <p:sp>
        <p:nvSpPr>
          <p:cNvPr id="3" name="Content Placeholder 2"/>
          <p:cNvSpPr>
            <a:spLocks noGrp="1"/>
          </p:cNvSpPr>
          <p:nvPr>
            <p:ph idx="1"/>
          </p:nvPr>
        </p:nvSpPr>
        <p:spPr>
          <a:xfrm>
            <a:off x="5029200" y="1828800"/>
            <a:ext cx="3733800" cy="4267200"/>
          </a:xfrm>
        </p:spPr>
        <p:txBody>
          <a:bodyPr/>
          <a:lstStyle/>
          <a:p>
            <a:r>
              <a:rPr lang="en-US" dirty="0"/>
              <a:t>The feasible region is unbounded and</a:t>
            </a:r>
          </a:p>
          <a:p>
            <a:pPr lvl="1"/>
            <a:r>
              <a:rPr lang="en-US" dirty="0"/>
              <a:t>You can increase the objective function value as much as you can while you are still in the feasible region</a:t>
            </a:r>
          </a:p>
          <a:p>
            <a:pPr lvl="1"/>
            <a:r>
              <a:rPr lang="en-US" sz="2000" b="1" u="sng" dirty="0">
                <a:solidFill>
                  <a:srgbClr val="FF0000"/>
                </a:solidFill>
              </a:rPr>
              <a:t>Unbounded feasible region does not mean </a:t>
            </a:r>
            <a:r>
              <a:rPr lang="en-US" sz="2000" b="1" u="sng" dirty="0" err="1">
                <a:solidFill>
                  <a:srgbClr val="FF0000"/>
                </a:solidFill>
              </a:rPr>
              <a:t>unboundedness</a:t>
            </a:r>
            <a:r>
              <a:rPr lang="en-US" sz="2000" b="1" u="sng" dirty="0">
                <a:solidFill>
                  <a:srgbClr val="FF0000"/>
                </a:solidFill>
              </a:rPr>
              <a:t> of LP</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52</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4876800" cy="48909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2509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Properties of LPs</a:t>
            </a:r>
          </a:p>
        </p:txBody>
      </p:sp>
      <p:sp>
        <p:nvSpPr>
          <p:cNvPr id="3" name="Content Placeholder 2"/>
          <p:cNvSpPr>
            <a:spLocks noGrp="1"/>
          </p:cNvSpPr>
          <p:nvPr>
            <p:ph idx="1"/>
          </p:nvPr>
        </p:nvSpPr>
        <p:spPr/>
        <p:txBody>
          <a:bodyPr/>
          <a:lstStyle/>
          <a:p>
            <a:r>
              <a:rPr lang="en-US" dirty="0"/>
              <a:t>Given that the constraints do not change</a:t>
            </a:r>
          </a:p>
          <a:p>
            <a:pPr lvl="1"/>
            <a:r>
              <a:rPr lang="en-US" dirty="0"/>
              <a:t>Maximizing 3A+4B = Minimizing -3A-4B</a:t>
            </a:r>
          </a:p>
          <a:p>
            <a:pPr lvl="2"/>
            <a:r>
              <a:rPr lang="en-US" dirty="0"/>
              <a:t>Maximization is opposite of minimization </a:t>
            </a:r>
            <a:r>
              <a:rPr lang="en-US" dirty="0">
                <a:sym typeface="Wingdings" pitchFamily="2" charset="2"/>
              </a:rPr>
              <a:t></a:t>
            </a:r>
            <a:endParaRPr lang="en-US" dirty="0"/>
          </a:p>
          <a:p>
            <a:pPr lvl="1"/>
            <a:r>
              <a:rPr lang="en-US" dirty="0"/>
              <a:t>Maximizing 3A+4B = Maximizing 100+3A+4B</a:t>
            </a:r>
          </a:p>
          <a:p>
            <a:pPr lvl="2"/>
            <a:r>
              <a:rPr lang="en-US" dirty="0"/>
              <a:t>Adding a constant to the objective function does not change the optimum solution, you can just ignore it for optimization</a:t>
            </a:r>
          </a:p>
          <a:p>
            <a:pPr lvl="1"/>
            <a:r>
              <a:rPr lang="en-US" dirty="0"/>
              <a:t>Maximizing 3A+4B = Maximizing 15A+20B</a:t>
            </a:r>
          </a:p>
          <a:p>
            <a:pPr lvl="2"/>
            <a:r>
              <a:rPr lang="en-US" dirty="0"/>
              <a:t>Multiplying all of the coefficients of the objective function with the same positive constant does not change the optimization</a:t>
            </a:r>
          </a:p>
          <a:p>
            <a:pPr lvl="2"/>
            <a:r>
              <a:rPr lang="en-US" dirty="0"/>
              <a:t>On another note, you can multiply both sides of a constraint with the same non-zero constant and it will not change the feasible region, i.e., A+B&lt;= 5 defines the same region with 2A+2B&lt;=10</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53</a:t>
            </a:fld>
            <a:endParaRPr lang="en-US" dirty="0"/>
          </a:p>
        </p:txBody>
      </p:sp>
    </p:spTree>
    <p:extLst>
      <p:ext uri="{BB962C8B-B14F-4D97-AF65-F5344CB8AC3E}">
        <p14:creationId xmlns:p14="http://schemas.microsoft.com/office/powerpoint/2010/main" val="4239648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Properties of LPs</a:t>
            </a:r>
          </a:p>
        </p:txBody>
      </p:sp>
      <p:sp>
        <p:nvSpPr>
          <p:cNvPr id="3" name="Content Placeholder 2"/>
          <p:cNvSpPr>
            <a:spLocks noGrp="1"/>
          </p:cNvSpPr>
          <p:nvPr>
            <p:ph idx="1"/>
          </p:nvPr>
        </p:nvSpPr>
        <p:spPr/>
        <p:txBody>
          <a:bodyPr/>
          <a:lstStyle/>
          <a:p>
            <a:r>
              <a:rPr lang="en-US" b="1" dirty="0"/>
              <a:t>Divisibility Assumption of Linear Programming</a:t>
            </a:r>
            <a:r>
              <a:rPr lang="en-US" dirty="0"/>
              <a:t>: </a:t>
            </a:r>
          </a:p>
          <a:p>
            <a:pPr lvl="1"/>
            <a:r>
              <a:rPr lang="en-US" dirty="0"/>
              <a:t>Decision variables in a linear programming model are allowed to have </a:t>
            </a:r>
            <a:r>
              <a:rPr lang="en-US" i="1" dirty="0"/>
              <a:t>any</a:t>
            </a:r>
            <a:r>
              <a:rPr lang="en-US" dirty="0"/>
              <a:t> values, including </a:t>
            </a:r>
            <a:r>
              <a:rPr lang="en-US" i="1" dirty="0"/>
              <a:t>fractional</a:t>
            </a:r>
            <a:r>
              <a:rPr lang="en-US" dirty="0"/>
              <a:t> values, that satisfy the functional and </a:t>
            </a:r>
            <a:r>
              <a:rPr lang="en-US" dirty="0" err="1"/>
              <a:t>nonnegativity</a:t>
            </a:r>
            <a:r>
              <a:rPr lang="en-US" dirty="0"/>
              <a:t> constraints. Thus, these variables are </a:t>
            </a:r>
            <a:r>
              <a:rPr lang="en-US" i="1" dirty="0"/>
              <a:t>not</a:t>
            </a:r>
            <a:r>
              <a:rPr lang="en-US" dirty="0"/>
              <a:t> restricted to just integer values.</a:t>
            </a:r>
          </a:p>
          <a:p>
            <a:pPr lvl="1"/>
            <a:r>
              <a:rPr lang="en-US" dirty="0"/>
              <a:t>If violated, you do not have an LP </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54</a:t>
            </a:fld>
            <a:endParaRPr lang="en-US" dirty="0"/>
          </a:p>
        </p:txBody>
      </p:sp>
    </p:spTree>
    <p:extLst>
      <p:ext uri="{BB962C8B-B14F-4D97-AF65-F5344CB8AC3E}">
        <p14:creationId xmlns:p14="http://schemas.microsoft.com/office/powerpoint/2010/main" val="1961715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Properties of LPs</a:t>
            </a:r>
          </a:p>
        </p:txBody>
      </p:sp>
      <p:sp>
        <p:nvSpPr>
          <p:cNvPr id="3" name="Content Placeholder 2"/>
          <p:cNvSpPr>
            <a:spLocks noGrp="1"/>
          </p:cNvSpPr>
          <p:nvPr>
            <p:ph idx="1"/>
          </p:nvPr>
        </p:nvSpPr>
        <p:spPr/>
        <p:txBody>
          <a:bodyPr/>
          <a:lstStyle/>
          <a:p>
            <a:r>
              <a:rPr lang="en-US" dirty="0"/>
              <a:t>LP models are polynomial-</a:t>
            </a:r>
            <a:r>
              <a:rPr lang="en-US" dirty="0" err="1"/>
              <a:t>ly</a:t>
            </a:r>
            <a:r>
              <a:rPr lang="en-US" dirty="0"/>
              <a:t> solvable</a:t>
            </a:r>
          </a:p>
          <a:p>
            <a:pPr lvl="1"/>
            <a:r>
              <a:rPr lang="en-US" dirty="0"/>
              <a:t>That is, they are relatively easy to solve</a:t>
            </a:r>
          </a:p>
          <a:p>
            <a:pPr lvl="1"/>
            <a:r>
              <a:rPr lang="en-US" dirty="0">
                <a:solidFill>
                  <a:srgbClr val="FF0000"/>
                </a:solidFill>
              </a:rPr>
              <a:t>Simplex Method </a:t>
            </a:r>
            <a:r>
              <a:rPr lang="en-US" dirty="0"/>
              <a:t>is a very popular method to solve LP problems</a:t>
            </a:r>
          </a:p>
          <a:p>
            <a:pPr lvl="2"/>
            <a:r>
              <a:rPr lang="en-US" dirty="0"/>
              <a:t>If an optimum solution exists to an LP problem, then there exists an optimum corner solution (this is true for any LP)</a:t>
            </a:r>
          </a:p>
          <a:p>
            <a:pPr lvl="3"/>
            <a:r>
              <a:rPr lang="en-US" dirty="0"/>
              <a:t>Start with a corner solution (extreme point), move to a better corner solution (there are finite corner solutions)</a:t>
            </a:r>
          </a:p>
          <a:p>
            <a:pPr lvl="3"/>
            <a:r>
              <a:rPr lang="en-US" dirty="0"/>
              <a:t>Repeat this until you cannot find a better corner solution</a:t>
            </a:r>
          </a:p>
          <a:p>
            <a:pPr lvl="3"/>
            <a:r>
              <a:rPr lang="en-US" dirty="0">
                <a:hlinkClick r:id="rId2"/>
              </a:rPr>
              <a:t>http://en.wikipedia.org/wiki/Simplex_algorithm</a:t>
            </a:r>
            <a:endParaRPr lang="en-US" dirty="0"/>
          </a:p>
          <a:p>
            <a:pPr lvl="1"/>
            <a:r>
              <a:rPr lang="en-US" dirty="0" err="1"/>
              <a:t>Karmarkar’s</a:t>
            </a:r>
            <a:r>
              <a:rPr lang="en-US" dirty="0"/>
              <a:t> algorithm and Ellipsoid Method are other ways to solve LP models (wiki them to have a look)</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55</a:t>
            </a:fld>
            <a:endParaRPr lang="en-US" dirty="0"/>
          </a:p>
        </p:txBody>
      </p:sp>
    </p:spTree>
    <p:extLst>
      <p:ext uri="{BB962C8B-B14F-4D97-AF65-F5344CB8AC3E}">
        <p14:creationId xmlns:p14="http://schemas.microsoft.com/office/powerpoint/2010/main" val="1452596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for solving LPs</a:t>
            </a:r>
          </a:p>
        </p:txBody>
      </p:sp>
      <p:sp>
        <p:nvSpPr>
          <p:cNvPr id="3" name="Content Placeholder 2"/>
          <p:cNvSpPr>
            <a:spLocks noGrp="1"/>
          </p:cNvSpPr>
          <p:nvPr>
            <p:ph idx="1"/>
          </p:nvPr>
        </p:nvSpPr>
        <p:spPr/>
        <p:txBody>
          <a:bodyPr/>
          <a:lstStyle/>
          <a:p>
            <a:r>
              <a:rPr lang="en-US" dirty="0"/>
              <a:t>There are many software for solving LPs</a:t>
            </a:r>
          </a:p>
          <a:p>
            <a:r>
              <a:rPr lang="en-US" dirty="0"/>
              <a:t>They mostly use Simplex type of algorithms</a:t>
            </a:r>
          </a:p>
          <a:p>
            <a:pPr lvl="1"/>
            <a:r>
              <a:rPr lang="en-US" dirty="0"/>
              <a:t>We will learn how to solve simple LPs in Excel</a:t>
            </a:r>
          </a:p>
          <a:p>
            <a:pPr lvl="1"/>
            <a:r>
              <a:rPr lang="en-US" dirty="0"/>
              <a:t>Excel solver uses Simplex Algorithm</a:t>
            </a:r>
          </a:p>
          <a:p>
            <a:r>
              <a:rPr lang="en-US" dirty="0"/>
              <a:t>Other software</a:t>
            </a:r>
          </a:p>
          <a:p>
            <a:pPr lvl="1"/>
            <a:r>
              <a:rPr lang="en-US" dirty="0"/>
              <a:t>CPLEX (one of the best solvers for LPs)</a:t>
            </a:r>
          </a:p>
          <a:p>
            <a:pPr lvl="1"/>
            <a:r>
              <a:rPr lang="en-US" dirty="0" err="1"/>
              <a:t>Matlab</a:t>
            </a:r>
            <a:r>
              <a:rPr lang="en-US" dirty="0"/>
              <a:t> has a function to solve LPs (</a:t>
            </a:r>
            <a:r>
              <a:rPr lang="en-US" dirty="0" err="1">
                <a:latin typeface="BatangChe" pitchFamily="49" charset="-127"/>
                <a:ea typeface="BatangChe" pitchFamily="49" charset="-127"/>
              </a:rPr>
              <a:t>linprog</a:t>
            </a:r>
            <a:r>
              <a:rPr lang="en-US" dirty="0"/>
              <a:t>)</a:t>
            </a:r>
          </a:p>
          <a:p>
            <a:pPr lvl="1"/>
            <a:r>
              <a:rPr lang="en-US" dirty="0"/>
              <a:t>Optimization software can solve LPs</a:t>
            </a:r>
          </a:p>
          <a:p>
            <a:pPr lvl="2"/>
            <a:r>
              <a:rPr lang="en-US" dirty="0"/>
              <a:t>GAMS, Xpress, </a:t>
            </a:r>
            <a:r>
              <a:rPr lang="en-US" dirty="0" err="1"/>
              <a:t>Lindo</a:t>
            </a:r>
            <a:r>
              <a:rPr lang="en-US" dirty="0"/>
              <a:t>, Lingo, AMPLE</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56</a:t>
            </a:fld>
            <a:endParaRPr lang="en-US" dirty="0"/>
          </a:p>
        </p:txBody>
      </p:sp>
    </p:spTree>
    <p:extLst>
      <p:ext uri="{BB962C8B-B14F-4D97-AF65-F5344CB8AC3E}">
        <p14:creationId xmlns:p14="http://schemas.microsoft.com/office/powerpoint/2010/main" val="552100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sz="2400" dirty="0"/>
              <a:t>Spreadsheet modeling</a:t>
            </a:r>
          </a:p>
          <a:p>
            <a:pPr lvl="1"/>
            <a:r>
              <a:rPr lang="en-US" sz="2000" dirty="0"/>
              <a:t>Using Excel solver to solve LPs</a:t>
            </a:r>
            <a:endParaRPr lang="en-US" sz="2400" dirty="0"/>
          </a:p>
          <a:p>
            <a:r>
              <a:rPr lang="en-US" sz="2400" dirty="0"/>
              <a:t>Applications</a:t>
            </a:r>
          </a:p>
          <a:p>
            <a:pPr lvl="1"/>
            <a:r>
              <a:rPr lang="en-US" sz="2000" dirty="0"/>
              <a:t>Different cases with different LP formulations…</a:t>
            </a:r>
          </a:p>
          <a:p>
            <a:r>
              <a:rPr lang="en-US" sz="2400" dirty="0"/>
              <a:t>Sensitivity Analysis (briefly)</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57</a:t>
            </a:fld>
            <a:endParaRPr lang="en-US" dirty="0"/>
          </a:p>
        </p:txBody>
      </p:sp>
    </p:spTree>
    <p:extLst>
      <p:ext uri="{BB962C8B-B14F-4D97-AF65-F5344CB8AC3E}">
        <p14:creationId xmlns:p14="http://schemas.microsoft.com/office/powerpoint/2010/main" val="230181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dirty="0">
                <a:solidFill>
                  <a:schemeClr val="bg1">
                    <a:lumMod val="95000"/>
                  </a:schemeClr>
                </a:solidFill>
              </a:rPr>
              <a:t>Definition of Linear Programming</a:t>
            </a:r>
          </a:p>
          <a:p>
            <a:r>
              <a:rPr lang="en-US" dirty="0"/>
              <a:t>Formulation of Linear Programming</a:t>
            </a:r>
          </a:p>
          <a:p>
            <a:pPr lvl="1"/>
            <a:r>
              <a:rPr lang="en-US" dirty="0"/>
              <a:t>Surviving in an island</a:t>
            </a:r>
          </a:p>
          <a:p>
            <a:pPr lvl="1"/>
            <a:r>
              <a:rPr lang="en-US" dirty="0"/>
              <a:t>Extending a problem formulation </a:t>
            </a:r>
          </a:p>
          <a:p>
            <a:pPr lvl="1"/>
            <a:r>
              <a:rPr lang="en-US" dirty="0" err="1"/>
              <a:t>Wyndor</a:t>
            </a:r>
            <a:r>
              <a:rPr lang="en-US" dirty="0"/>
              <a:t> Glass Co. Product Mix Problem</a:t>
            </a:r>
          </a:p>
          <a:p>
            <a:r>
              <a:rPr lang="en-US" dirty="0">
                <a:solidFill>
                  <a:schemeClr val="bg1">
                    <a:lumMod val="95000"/>
                  </a:schemeClr>
                </a:solidFill>
              </a:rPr>
              <a:t>Linear Programming Terminology</a:t>
            </a:r>
          </a:p>
          <a:p>
            <a:r>
              <a:rPr lang="en-US" dirty="0">
                <a:solidFill>
                  <a:schemeClr val="bg1">
                    <a:lumMod val="95000"/>
                  </a:schemeClr>
                </a:solidFill>
              </a:rPr>
              <a:t>Graphical Solution to Linear Programming</a:t>
            </a:r>
          </a:p>
          <a:p>
            <a:r>
              <a:rPr lang="en-US" dirty="0">
                <a:solidFill>
                  <a:schemeClr val="bg1">
                    <a:lumMod val="95000"/>
                  </a:schemeClr>
                </a:solidFill>
              </a:rPr>
              <a:t>Properties of Linear Programming</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6</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00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formulate?</a:t>
            </a:r>
          </a:p>
        </p:txBody>
      </p:sp>
      <p:sp>
        <p:nvSpPr>
          <p:cNvPr id="3" name="Content Placeholder 2"/>
          <p:cNvSpPr>
            <a:spLocks noGrp="1"/>
          </p:cNvSpPr>
          <p:nvPr>
            <p:ph idx="1"/>
          </p:nvPr>
        </p:nvSpPr>
        <p:spPr/>
        <p:txBody>
          <a:bodyPr/>
          <a:lstStyle/>
          <a:p>
            <a:r>
              <a:rPr lang="en-US" dirty="0"/>
              <a:t>What do we need to formulate a linear programming problem?</a:t>
            </a:r>
          </a:p>
          <a:p>
            <a:pPr lvl="1"/>
            <a:r>
              <a:rPr lang="en-US" dirty="0"/>
              <a:t>Have a problem!!</a:t>
            </a:r>
          </a:p>
          <a:p>
            <a:pPr lvl="1"/>
            <a:r>
              <a:rPr lang="en-US" dirty="0"/>
              <a:t>Know your problem</a:t>
            </a:r>
          </a:p>
          <a:p>
            <a:pPr lvl="2"/>
            <a:r>
              <a:rPr lang="en-US" dirty="0"/>
              <a:t>Gather the relevant data</a:t>
            </a:r>
          </a:p>
          <a:p>
            <a:pPr lvl="2"/>
            <a:r>
              <a:rPr lang="en-US" dirty="0"/>
              <a:t>Know what each number means</a:t>
            </a:r>
          </a:p>
          <a:p>
            <a:pPr lvl="1"/>
            <a:r>
              <a:rPr lang="en-US" dirty="0"/>
              <a:t>Pay attention to the class </a:t>
            </a:r>
            <a:r>
              <a:rPr lang="en-US" dirty="0">
                <a:sym typeface="Wingdings" pitchFamily="2" charset="2"/>
              </a:rPr>
              <a:t></a:t>
            </a:r>
          </a:p>
          <a:p>
            <a:pPr lvl="1"/>
            <a:r>
              <a:rPr lang="en-US" dirty="0">
                <a:sym typeface="Wingdings" pitchFamily="2" charset="2"/>
              </a:rPr>
              <a:t>Best way to learn is to do some examples….</a:t>
            </a:r>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7</a:t>
            </a:fld>
            <a:endParaRPr lang="en-US" dirty="0"/>
          </a:p>
        </p:txBody>
      </p:sp>
      <p:pic>
        <p:nvPicPr>
          <p:cNvPr id="19458" name="Picture 2" descr="C:\Users\dincer\Desktop\ENG MGT 365\Lecture Notes\question-mark-feath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2514600"/>
            <a:ext cx="1676400" cy="18340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5022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Surviving in an island</a:t>
            </a:r>
          </a:p>
        </p:txBody>
      </p:sp>
      <p:sp>
        <p:nvSpPr>
          <p:cNvPr id="3" name="Content Placeholder 2"/>
          <p:cNvSpPr>
            <a:spLocks noGrp="1"/>
          </p:cNvSpPr>
          <p:nvPr>
            <p:ph idx="1"/>
          </p:nvPr>
        </p:nvSpPr>
        <p:spPr>
          <a:xfrm>
            <a:off x="381000" y="1828800"/>
            <a:ext cx="6858000" cy="4267200"/>
          </a:xfrm>
        </p:spPr>
        <p:txBody>
          <a:bodyPr/>
          <a:lstStyle/>
          <a:p>
            <a:r>
              <a:rPr lang="en-US" dirty="0"/>
              <a:t>Linear programming will save you!</a:t>
            </a:r>
          </a:p>
          <a:p>
            <a:pPr lvl="1"/>
            <a:r>
              <a:rPr lang="en-US" dirty="0"/>
              <a:t>Suppose that you will be left in a deserted island</a:t>
            </a:r>
          </a:p>
          <a:p>
            <a:pPr lvl="1"/>
            <a:r>
              <a:rPr lang="en-US" dirty="0"/>
              <a:t>You want to live as many days as you can to increase chance of rescue</a:t>
            </a:r>
          </a:p>
          <a:p>
            <a:pPr lvl="1"/>
            <a:r>
              <a:rPr lang="en-US" dirty="0"/>
              <a:t>Fortunately (!), you can take a bag with you to the island</a:t>
            </a:r>
          </a:p>
          <a:p>
            <a:pPr lvl="1"/>
            <a:r>
              <a:rPr lang="en-US" dirty="0"/>
              <a:t>What would you put into the bag?</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8</a:t>
            </a:fld>
            <a:endParaRPr lang="en-US" dirty="0"/>
          </a:p>
        </p:txBody>
      </p:sp>
      <p:pic>
        <p:nvPicPr>
          <p:cNvPr id="20482" name="Picture 2" descr="Illustration of S.O.S written on an island with a man str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05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20484" name="Picture 4" descr="Red book bag zipped u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1910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7664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Surviving in an island</a:t>
            </a:r>
          </a:p>
        </p:txBody>
      </p:sp>
      <p:sp>
        <p:nvSpPr>
          <p:cNvPr id="3" name="Content Placeholder 2"/>
          <p:cNvSpPr>
            <a:spLocks noGrp="1"/>
          </p:cNvSpPr>
          <p:nvPr>
            <p:ph idx="1"/>
          </p:nvPr>
        </p:nvSpPr>
        <p:spPr/>
        <p:txBody>
          <a:bodyPr/>
          <a:lstStyle/>
          <a:p>
            <a:r>
              <a:rPr lang="en-US" dirty="0"/>
              <a:t>The bag can carry at most 50 </a:t>
            </a:r>
            <a:r>
              <a:rPr lang="en-US" dirty="0" err="1"/>
              <a:t>lbs</a:t>
            </a:r>
            <a:endParaRPr lang="en-US" dirty="0"/>
          </a:p>
          <a:p>
            <a:r>
              <a:rPr lang="en-US" dirty="0"/>
              <a:t>There are limited set of items you can carry</a:t>
            </a:r>
          </a:p>
          <a:p>
            <a:pPr lvl="1"/>
            <a:r>
              <a:rPr lang="en-US" sz="2400" dirty="0">
                <a:solidFill>
                  <a:srgbClr val="FF0000"/>
                </a:solidFill>
              </a:rPr>
              <a:t>Bread: </a:t>
            </a:r>
            <a:r>
              <a:rPr lang="en-US" sz="2400" dirty="0"/>
              <a:t>You can survive for 2 days with 1 </a:t>
            </a:r>
            <a:r>
              <a:rPr lang="en-US" sz="2400" dirty="0" err="1"/>
              <a:t>lb</a:t>
            </a:r>
            <a:r>
              <a:rPr lang="en-US" sz="2400" dirty="0"/>
              <a:t> of bread</a:t>
            </a:r>
          </a:p>
          <a:p>
            <a:pPr lvl="1"/>
            <a:r>
              <a:rPr lang="en-US" sz="2400" dirty="0">
                <a:solidFill>
                  <a:srgbClr val="FF0000"/>
                </a:solidFill>
              </a:rPr>
              <a:t>Steak: </a:t>
            </a:r>
            <a:r>
              <a:rPr lang="en-US" sz="2400" dirty="0"/>
              <a:t>You can survive for 5 days with 1 </a:t>
            </a:r>
            <a:r>
              <a:rPr lang="en-US" sz="2400" dirty="0" err="1"/>
              <a:t>lb</a:t>
            </a:r>
            <a:r>
              <a:rPr lang="en-US" sz="2400" dirty="0"/>
              <a:t> of steak (</a:t>
            </a:r>
            <a:r>
              <a:rPr lang="en-US" dirty="0"/>
              <a:t>M</a:t>
            </a:r>
            <a:r>
              <a:rPr lang="en-US" sz="2400" dirty="0"/>
              <a:t>emphis style grilled!)</a:t>
            </a:r>
          </a:p>
          <a:p>
            <a:pPr lvl="1"/>
            <a:r>
              <a:rPr lang="en-US" sz="2400" dirty="0">
                <a:solidFill>
                  <a:srgbClr val="FF0000"/>
                </a:solidFill>
              </a:rPr>
              <a:t>Chicken: </a:t>
            </a:r>
            <a:r>
              <a:rPr lang="en-US" sz="2400" dirty="0"/>
              <a:t>You can survive for 3 days with 1 </a:t>
            </a:r>
            <a:r>
              <a:rPr lang="en-US" sz="2400" dirty="0" err="1"/>
              <a:t>lb</a:t>
            </a:r>
            <a:r>
              <a:rPr lang="en-US" sz="2400" dirty="0"/>
              <a:t> of chicken (southern style deep fried!)</a:t>
            </a:r>
          </a:p>
          <a:p>
            <a:pPr lvl="1"/>
            <a:r>
              <a:rPr lang="en-US" sz="2400" dirty="0">
                <a:solidFill>
                  <a:srgbClr val="FF0000"/>
                </a:solidFill>
              </a:rPr>
              <a:t>Chocolate: </a:t>
            </a:r>
            <a:r>
              <a:rPr lang="en-US" sz="2400" dirty="0"/>
              <a:t>You can survive for 6 days with 1 </a:t>
            </a:r>
            <a:r>
              <a:rPr lang="en-US" sz="2400" dirty="0" err="1"/>
              <a:t>lb</a:t>
            </a:r>
            <a:r>
              <a:rPr lang="en-US" sz="2400" dirty="0"/>
              <a:t> of chocolate</a:t>
            </a:r>
          </a:p>
          <a:p>
            <a:r>
              <a:rPr lang="en-US" dirty="0"/>
              <a:t>How much of each item to take with you?</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9</a:t>
            </a:fld>
            <a:endParaRPr lang="en-US" dirty="0"/>
          </a:p>
        </p:txBody>
      </p:sp>
    </p:spTree>
    <p:extLst>
      <p:ext uri="{BB962C8B-B14F-4D97-AF65-F5344CB8AC3E}">
        <p14:creationId xmlns:p14="http://schemas.microsoft.com/office/powerpoint/2010/main" val="1657265932"/>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4151</TotalTime>
  <Words>3107</Words>
  <Application>Microsoft Office PowerPoint</Application>
  <PresentationFormat>On-screen Show (4:3)</PresentationFormat>
  <Paragraphs>487</Paragraphs>
  <Slides>57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BatangChe</vt:lpstr>
      <vt:lpstr>ＭＳ Ｐゴシック</vt:lpstr>
      <vt:lpstr>Arial</vt:lpstr>
      <vt:lpstr>Calibri</vt:lpstr>
      <vt:lpstr>Cambria Math</vt:lpstr>
      <vt:lpstr>Wingdings</vt:lpstr>
      <vt:lpstr>Blank Presentation</vt:lpstr>
      <vt:lpstr>BA-406 Spreadsheet Modeling </vt:lpstr>
      <vt:lpstr>Outline</vt:lpstr>
      <vt:lpstr>Outline</vt:lpstr>
      <vt:lpstr>What is Mathematical Programming?</vt:lpstr>
      <vt:lpstr>What is Linear Programming?</vt:lpstr>
      <vt:lpstr>Outline</vt:lpstr>
      <vt:lpstr>How to formulate?</vt:lpstr>
      <vt:lpstr>Example 1: Surviving in an island</vt:lpstr>
      <vt:lpstr>Example 1: Surviving in an island</vt:lpstr>
      <vt:lpstr>Example 1: Formulation Steps</vt:lpstr>
      <vt:lpstr>Example 1: Formulation Steps</vt:lpstr>
      <vt:lpstr>Example 1: Formulation Steps</vt:lpstr>
      <vt:lpstr>Example 1: Formulation Steps</vt:lpstr>
      <vt:lpstr>Example 1: Formulation Steps</vt:lpstr>
      <vt:lpstr>Example 1: LP Formulation</vt:lpstr>
      <vt:lpstr>Example 1: Extending the LP</vt:lpstr>
      <vt:lpstr>Example 1: Extending the LP</vt:lpstr>
      <vt:lpstr>Example 1: Extending the LP</vt:lpstr>
      <vt:lpstr>Summary of Formulation Steps</vt:lpstr>
      <vt:lpstr>Case 1: Wyndor Glass Co. Product</vt:lpstr>
      <vt:lpstr>Case 1: Wyndor Glass Co. Product</vt:lpstr>
      <vt:lpstr>Case 1: Formulating the LP</vt:lpstr>
      <vt:lpstr>Case 1: Formulating the LP</vt:lpstr>
      <vt:lpstr>Outline</vt:lpstr>
      <vt:lpstr>LP Terminology</vt:lpstr>
      <vt:lpstr>Challenge</vt:lpstr>
      <vt:lpstr>Outline</vt:lpstr>
      <vt:lpstr>Graphically Solving Simple LPs</vt:lpstr>
      <vt:lpstr>Example 2: Product Mix Problem</vt:lpstr>
      <vt:lpstr>Example 2: LP formulation</vt:lpstr>
      <vt:lpstr>Example 2: Graphical Solution</vt:lpstr>
      <vt:lpstr>Example 2: Graphical Solution</vt:lpstr>
      <vt:lpstr>Example 2: Graphical Solution</vt:lpstr>
      <vt:lpstr>Example 2: Graphical Solution</vt:lpstr>
      <vt:lpstr>Example 2: Graphical Solution</vt:lpstr>
      <vt:lpstr>Example 2: Graphical Solution</vt:lpstr>
      <vt:lpstr>Example 2: Graphical Solution</vt:lpstr>
      <vt:lpstr>Graphical Solution to Case 1</vt:lpstr>
      <vt:lpstr>Graphical Solution to Case 1</vt:lpstr>
      <vt:lpstr>Graphical Solution to Case 1</vt:lpstr>
      <vt:lpstr>Summary of the Graphical Method</vt:lpstr>
      <vt:lpstr>Outline</vt:lpstr>
      <vt:lpstr>Properties of LPs</vt:lpstr>
      <vt:lpstr>Infeasibility</vt:lpstr>
      <vt:lpstr>Infeasibility</vt:lpstr>
      <vt:lpstr>Unique Optimal Solution</vt:lpstr>
      <vt:lpstr>Unique Optimal Solution</vt:lpstr>
      <vt:lpstr>Alternative Optima</vt:lpstr>
      <vt:lpstr>Alternative Optima</vt:lpstr>
      <vt:lpstr>Challenge</vt:lpstr>
      <vt:lpstr>Unboundedness</vt:lpstr>
      <vt:lpstr>Unboundedness</vt:lpstr>
      <vt:lpstr>Further Properties of LPs</vt:lpstr>
      <vt:lpstr>Further Properties of LPs</vt:lpstr>
      <vt:lpstr>Further Properties of LPs</vt:lpstr>
      <vt:lpstr>Software for solving LPs</vt:lpstr>
      <vt:lpstr>Next time….</vt:lpstr>
    </vt:vector>
  </TitlesOfParts>
  <Company>UMR UMR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Guardiola, Ivan</dc:creator>
  <cp:lastModifiedBy>Guardiola, Ivan</cp:lastModifiedBy>
  <cp:revision>181</cp:revision>
  <dcterms:created xsi:type="dcterms:W3CDTF">2007-12-06T15:03:26Z</dcterms:created>
  <dcterms:modified xsi:type="dcterms:W3CDTF">2019-08-26T15:45:45Z</dcterms:modified>
</cp:coreProperties>
</file>