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notesSlides/notesSlide2.xml" ContentType="application/vnd.openxmlformats-officedocument.presentationml.notesSl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8" r:id="rId1"/>
  </p:sldMasterIdLst>
  <p:notesMasterIdLst>
    <p:notesMasterId r:id="rId86"/>
  </p:notesMasterIdLst>
  <p:handoutMasterIdLst>
    <p:handoutMasterId r:id="rId87"/>
  </p:handoutMasterIdLst>
  <p:sldIdLst>
    <p:sldId id="265" r:id="rId2"/>
    <p:sldId id="536" r:id="rId3"/>
    <p:sldId id="493" r:id="rId4"/>
    <p:sldId id="494" r:id="rId5"/>
    <p:sldId id="495" r:id="rId6"/>
    <p:sldId id="496" r:id="rId7"/>
    <p:sldId id="497" r:id="rId8"/>
    <p:sldId id="498" r:id="rId9"/>
    <p:sldId id="499" r:id="rId10"/>
    <p:sldId id="500" r:id="rId11"/>
    <p:sldId id="501" r:id="rId12"/>
    <p:sldId id="502" r:id="rId13"/>
    <p:sldId id="503" r:id="rId14"/>
    <p:sldId id="504" r:id="rId15"/>
    <p:sldId id="505" r:id="rId16"/>
    <p:sldId id="506" r:id="rId17"/>
    <p:sldId id="507"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37" r:id="rId32"/>
    <p:sldId id="475" r:id="rId33"/>
    <p:sldId id="463" r:id="rId34"/>
    <p:sldId id="464" r:id="rId35"/>
    <p:sldId id="465" r:id="rId36"/>
    <p:sldId id="466" r:id="rId37"/>
    <p:sldId id="467" r:id="rId38"/>
    <p:sldId id="508" r:id="rId39"/>
    <p:sldId id="523" r:id="rId40"/>
    <p:sldId id="469" r:id="rId41"/>
    <p:sldId id="471" r:id="rId42"/>
    <p:sldId id="472" r:id="rId43"/>
    <p:sldId id="473" r:id="rId44"/>
    <p:sldId id="525" r:id="rId45"/>
    <p:sldId id="526" r:id="rId46"/>
    <p:sldId id="474" r:id="rId47"/>
    <p:sldId id="476" r:id="rId48"/>
    <p:sldId id="477" r:id="rId49"/>
    <p:sldId id="478" r:id="rId50"/>
    <p:sldId id="479" r:id="rId51"/>
    <p:sldId id="480" r:id="rId52"/>
    <p:sldId id="481" r:id="rId53"/>
    <p:sldId id="528" r:id="rId54"/>
    <p:sldId id="482" r:id="rId55"/>
    <p:sldId id="483" r:id="rId56"/>
    <p:sldId id="484" r:id="rId57"/>
    <p:sldId id="533" r:id="rId58"/>
    <p:sldId id="485" r:id="rId59"/>
    <p:sldId id="535" r:id="rId60"/>
    <p:sldId id="538" r:id="rId61"/>
    <p:sldId id="539" r:id="rId62"/>
    <p:sldId id="540" r:id="rId63"/>
    <p:sldId id="561" r:id="rId64"/>
    <p:sldId id="541" r:id="rId65"/>
    <p:sldId id="542" r:id="rId66"/>
    <p:sldId id="543" r:id="rId67"/>
    <p:sldId id="544" r:id="rId68"/>
    <p:sldId id="545" r:id="rId69"/>
    <p:sldId id="546" r:id="rId70"/>
    <p:sldId id="547" r:id="rId71"/>
    <p:sldId id="548" r:id="rId72"/>
    <p:sldId id="549" r:id="rId73"/>
    <p:sldId id="550" r:id="rId74"/>
    <p:sldId id="551" r:id="rId75"/>
    <p:sldId id="552" r:id="rId76"/>
    <p:sldId id="553" r:id="rId77"/>
    <p:sldId id="554" r:id="rId78"/>
    <p:sldId id="555" r:id="rId79"/>
    <p:sldId id="556" r:id="rId80"/>
    <p:sldId id="557" r:id="rId81"/>
    <p:sldId id="558" r:id="rId82"/>
    <p:sldId id="559" r:id="rId83"/>
    <p:sldId id="560" r:id="rId84"/>
    <p:sldId id="401" r:id="rId85"/>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5pPr>
    <a:lvl6pPr marL="2286000" algn="l" defTabSz="914400" rtl="0" eaLnBrk="1" latinLnBrk="0" hangingPunct="1">
      <a:defRPr sz="2400" kern="1200">
        <a:solidFill>
          <a:schemeClr val="tx1"/>
        </a:solidFill>
        <a:latin typeface="Arial" charset="0"/>
        <a:ea typeface="ＭＳ Ｐゴシック" pitchFamily="16" charset="-128"/>
        <a:cs typeface="+mn-cs"/>
      </a:defRPr>
    </a:lvl6pPr>
    <a:lvl7pPr marL="2743200" algn="l" defTabSz="914400" rtl="0" eaLnBrk="1" latinLnBrk="0" hangingPunct="1">
      <a:defRPr sz="2400" kern="1200">
        <a:solidFill>
          <a:schemeClr val="tx1"/>
        </a:solidFill>
        <a:latin typeface="Arial" charset="0"/>
        <a:ea typeface="ＭＳ Ｐゴシック" pitchFamily="16" charset="-128"/>
        <a:cs typeface="+mn-cs"/>
      </a:defRPr>
    </a:lvl7pPr>
    <a:lvl8pPr marL="3200400" algn="l" defTabSz="914400" rtl="0" eaLnBrk="1" latinLnBrk="0" hangingPunct="1">
      <a:defRPr sz="2400" kern="1200">
        <a:solidFill>
          <a:schemeClr val="tx1"/>
        </a:solidFill>
        <a:latin typeface="Arial" charset="0"/>
        <a:ea typeface="ＭＳ Ｐゴシック" pitchFamily="16" charset="-128"/>
        <a:cs typeface="+mn-cs"/>
      </a:defRPr>
    </a:lvl8pPr>
    <a:lvl9pPr marL="3657600" algn="l" defTabSz="914400" rtl="0" eaLnBrk="1" latinLnBrk="0" hangingPunct="1">
      <a:defRPr sz="2400" kern="1200">
        <a:solidFill>
          <a:schemeClr val="tx1"/>
        </a:solidFill>
        <a:latin typeface="Arial" charset="0"/>
        <a:ea typeface="ＭＳ Ｐゴシック" pitchFamily="1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00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1274" autoAdjust="0"/>
  </p:normalViewPr>
  <p:slideViewPr>
    <p:cSldViewPr>
      <p:cViewPr varScale="1">
        <p:scale>
          <a:sx n="60" d="100"/>
          <a:sy n="60" d="100"/>
        </p:scale>
        <p:origin x="78" y="9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128"/>
    </p:cViewPr>
  </p:sorterViewPr>
  <p:notesViewPr>
    <p:cSldViewPr>
      <p:cViewPr varScale="1">
        <p:scale>
          <a:sx n="82" d="100"/>
          <a:sy n="82" d="100"/>
        </p:scale>
        <p:origin x="-1974" y="-90"/>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2309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418" cy="465743"/>
          </a:xfrm>
          <a:prstGeom prst="rect">
            <a:avLst/>
          </a:prstGeom>
        </p:spPr>
        <p:txBody>
          <a:bodyPr vert="horz" lIns="90701" tIns="45350" rIns="90701" bIns="45350" rtlCol="0"/>
          <a:lstStyle>
            <a:lvl1pPr algn="l">
              <a:defRPr sz="1100">
                <a:latin typeface="Arial" charset="0"/>
              </a:defRPr>
            </a:lvl1pPr>
          </a:lstStyle>
          <a:p>
            <a:pPr>
              <a:defRPr/>
            </a:pPr>
            <a:endParaRPr lang="en-US"/>
          </a:p>
        </p:txBody>
      </p:sp>
      <p:sp>
        <p:nvSpPr>
          <p:cNvPr id="3" name="Date Placeholder 2"/>
          <p:cNvSpPr>
            <a:spLocks noGrp="1"/>
          </p:cNvSpPr>
          <p:nvPr>
            <p:ph type="dt" idx="1"/>
          </p:nvPr>
        </p:nvSpPr>
        <p:spPr>
          <a:xfrm>
            <a:off x="3897902" y="0"/>
            <a:ext cx="2982418" cy="465743"/>
          </a:xfrm>
          <a:prstGeom prst="rect">
            <a:avLst/>
          </a:prstGeom>
        </p:spPr>
        <p:txBody>
          <a:bodyPr vert="horz" lIns="90701" tIns="45350" rIns="90701" bIns="45350" rtlCol="0"/>
          <a:lstStyle>
            <a:lvl1pPr algn="r">
              <a:defRPr sz="1100">
                <a:latin typeface="Arial" charset="0"/>
              </a:defRPr>
            </a:lvl1pPr>
          </a:lstStyle>
          <a:p>
            <a:pPr>
              <a:defRPr/>
            </a:pPr>
            <a:fld id="{BDD2140B-E29C-4DB1-9890-F2307119F01C}" type="datetimeFigureOut">
              <a:rPr lang="en-US"/>
              <a:pPr>
                <a:defRPr/>
              </a:pPr>
              <a:t>8/26/2019</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0701" tIns="45350" rIns="90701" bIns="45350" rtlCol="0" anchor="ctr"/>
          <a:lstStyle/>
          <a:p>
            <a:pPr lvl="0"/>
            <a:endParaRPr lang="en-US" noProof="0"/>
          </a:p>
        </p:txBody>
      </p:sp>
      <p:sp>
        <p:nvSpPr>
          <p:cNvPr id="5" name="Notes Placeholder 4"/>
          <p:cNvSpPr>
            <a:spLocks noGrp="1"/>
          </p:cNvSpPr>
          <p:nvPr>
            <p:ph type="body" sz="quarter" idx="3"/>
          </p:nvPr>
        </p:nvSpPr>
        <p:spPr>
          <a:xfrm>
            <a:off x="688481" y="4416098"/>
            <a:ext cx="5504853" cy="4183995"/>
          </a:xfrm>
          <a:prstGeom prst="rect">
            <a:avLst/>
          </a:prstGeom>
        </p:spPr>
        <p:txBody>
          <a:bodyPr vert="horz" lIns="90701" tIns="45350" rIns="90701" bIns="4535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121"/>
            <a:ext cx="2982418" cy="465743"/>
          </a:xfrm>
          <a:prstGeom prst="rect">
            <a:avLst/>
          </a:prstGeom>
        </p:spPr>
        <p:txBody>
          <a:bodyPr vert="horz" lIns="90701" tIns="45350" rIns="90701" bIns="45350" rtlCol="0" anchor="b"/>
          <a:lstStyle>
            <a:lvl1pPr algn="l">
              <a:defRPr sz="1100">
                <a:latin typeface="Arial" charset="0"/>
              </a:defRPr>
            </a:lvl1pPr>
          </a:lstStyle>
          <a:p>
            <a:pPr>
              <a:defRPr/>
            </a:pPr>
            <a:endParaRPr lang="en-US"/>
          </a:p>
        </p:txBody>
      </p:sp>
      <p:sp>
        <p:nvSpPr>
          <p:cNvPr id="7" name="Slide Number Placeholder 6"/>
          <p:cNvSpPr>
            <a:spLocks noGrp="1"/>
          </p:cNvSpPr>
          <p:nvPr>
            <p:ph type="sldNum" sz="quarter" idx="5"/>
          </p:nvPr>
        </p:nvSpPr>
        <p:spPr>
          <a:xfrm>
            <a:off x="3897902" y="8829121"/>
            <a:ext cx="2982418" cy="465743"/>
          </a:xfrm>
          <a:prstGeom prst="rect">
            <a:avLst/>
          </a:prstGeom>
        </p:spPr>
        <p:txBody>
          <a:bodyPr vert="horz" lIns="90701" tIns="45350" rIns="90701" bIns="45350" rtlCol="0" anchor="b"/>
          <a:lstStyle>
            <a:lvl1pPr algn="r">
              <a:defRPr sz="1100">
                <a:latin typeface="Arial" charset="0"/>
              </a:defRPr>
            </a:lvl1pPr>
          </a:lstStyle>
          <a:p>
            <a:pPr>
              <a:defRPr/>
            </a:pPr>
            <a:fld id="{5060D7E0-8279-4CE2-AB86-CCBDC27434B6}" type="slidenum">
              <a:rPr lang="en-US"/>
              <a:pPr>
                <a:defRPr/>
              </a:pPr>
              <a:t>‹#›</a:t>
            </a:fld>
            <a:endParaRPr lang="en-US"/>
          </a:p>
        </p:txBody>
      </p:sp>
    </p:spTree>
    <p:extLst>
      <p:ext uri="{BB962C8B-B14F-4D97-AF65-F5344CB8AC3E}">
        <p14:creationId xmlns:p14="http://schemas.microsoft.com/office/powerpoint/2010/main" val="39136655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99949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781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B9A543-7CD5-450C-9978-35CC8EF95FEB}" type="slidenum">
              <a:rPr lang="en-US" smtClean="0"/>
              <a:pPr>
                <a:defRPr/>
              </a:pPr>
              <a:t>‹#›</a:t>
            </a:fld>
            <a:endParaRPr lang="en-US"/>
          </a:p>
        </p:txBody>
      </p:sp>
    </p:spTree>
    <p:extLst>
      <p:ext uri="{BB962C8B-B14F-4D97-AF65-F5344CB8AC3E}">
        <p14:creationId xmlns:p14="http://schemas.microsoft.com/office/powerpoint/2010/main" val="294479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3BC13A-5317-4C2D-8190-A27BA2D9B8DE}" type="slidenum">
              <a:rPr lang="en-US" smtClean="0"/>
              <a:pPr>
                <a:defRPr/>
              </a:pPr>
              <a:t>‹#›</a:t>
            </a:fld>
            <a:endParaRPr lang="en-US"/>
          </a:p>
        </p:txBody>
      </p:sp>
    </p:spTree>
    <p:extLst>
      <p:ext uri="{BB962C8B-B14F-4D97-AF65-F5344CB8AC3E}">
        <p14:creationId xmlns:p14="http://schemas.microsoft.com/office/powerpoint/2010/main" val="8649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C14B07-AEDC-4DDC-A515-5993E9C7215D}" type="slidenum">
              <a:rPr lang="en-US" smtClean="0"/>
              <a:pPr>
                <a:defRPr/>
              </a:pPr>
              <a:t>‹#›</a:t>
            </a:fld>
            <a:endParaRPr lang="en-US"/>
          </a:p>
        </p:txBody>
      </p:sp>
    </p:spTree>
    <p:extLst>
      <p:ext uri="{BB962C8B-B14F-4D97-AF65-F5344CB8AC3E}">
        <p14:creationId xmlns:p14="http://schemas.microsoft.com/office/powerpoint/2010/main" val="391492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82000" cy="1143000"/>
          </a:xfrm>
          <a:prstGeom prst="rect">
            <a:avLst/>
          </a:prstGeom>
        </p:spPr>
        <p:txBody>
          <a:bodyPr/>
          <a:lstStyle>
            <a:lvl1pPr algn="l">
              <a:defRPr sz="4000">
                <a:solidFill>
                  <a:schemeClr val="accent2">
                    <a:lumMod val="75000"/>
                  </a:schemeClr>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381000" y="1828800"/>
            <a:ext cx="8382000" cy="42672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7D8DEC3-86FA-484C-AC83-38B4A6F9AAAF}" type="slidenum">
              <a:rPr lang="en-US" smtClean="0"/>
              <a:pPr>
                <a:defRPr/>
              </a:pPr>
              <a:t>‹#›</a:t>
            </a:fld>
            <a:endParaRPr lang="en-US" dirty="0"/>
          </a:p>
        </p:txBody>
      </p:sp>
      <p:cxnSp>
        <p:nvCxnSpPr>
          <p:cNvPr id="7" name="Straight Connector 6"/>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Straight Connector 7">
            <a:extLst>
              <a:ext uri="{FF2B5EF4-FFF2-40B4-BE49-F238E27FC236}">
                <a16:creationId xmlns:a16="http://schemas.microsoft.com/office/drawing/2014/main" id="{8BE8FFAB-4C0C-4C91-B8C1-793CDDE50F59}"/>
              </a:ext>
            </a:extLst>
          </p:cNvPr>
          <p:cNvCxnSpPr/>
          <p:nvPr userDrawn="1"/>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26106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423439-7B34-4787-A1FC-3DA75B5E54ED}" type="slidenum">
              <a:rPr lang="en-US" smtClean="0"/>
              <a:pPr>
                <a:defRPr/>
              </a:pPr>
              <a:t>‹#›</a:t>
            </a:fld>
            <a:endParaRPr lang="en-US"/>
          </a:p>
        </p:txBody>
      </p:sp>
    </p:spTree>
    <p:extLst>
      <p:ext uri="{BB962C8B-B14F-4D97-AF65-F5344CB8AC3E}">
        <p14:creationId xmlns:p14="http://schemas.microsoft.com/office/powerpoint/2010/main" val="19513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F833A6-51F9-4B43-B05E-45F825B0B900}" type="slidenum">
              <a:rPr lang="en-US" smtClean="0"/>
              <a:pPr>
                <a:defRPr/>
              </a:pPr>
              <a:t>‹#›</a:t>
            </a:fld>
            <a:endParaRPr lang="en-US"/>
          </a:p>
        </p:txBody>
      </p:sp>
    </p:spTree>
    <p:extLst>
      <p:ext uri="{BB962C8B-B14F-4D97-AF65-F5344CB8AC3E}">
        <p14:creationId xmlns:p14="http://schemas.microsoft.com/office/powerpoint/2010/main" val="252823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DAEFA58-4EA2-4BEC-A72A-721F08EAC1BF}" type="slidenum">
              <a:rPr lang="en-US" smtClean="0"/>
              <a:pPr>
                <a:defRPr/>
              </a:pPr>
              <a:t>‹#›</a:t>
            </a:fld>
            <a:endParaRPr lang="en-US"/>
          </a:p>
        </p:txBody>
      </p:sp>
    </p:spTree>
    <p:extLst>
      <p:ext uri="{BB962C8B-B14F-4D97-AF65-F5344CB8AC3E}">
        <p14:creationId xmlns:p14="http://schemas.microsoft.com/office/powerpoint/2010/main" val="23857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227486-D1EA-4425-B593-AB360B7EA760}" type="slidenum">
              <a:rPr lang="en-US" smtClean="0"/>
              <a:pPr>
                <a:defRPr/>
              </a:pPr>
              <a:t>‹#›</a:t>
            </a:fld>
            <a:endParaRPr lang="en-US"/>
          </a:p>
        </p:txBody>
      </p:sp>
    </p:spTree>
    <p:extLst>
      <p:ext uri="{BB962C8B-B14F-4D97-AF65-F5344CB8AC3E}">
        <p14:creationId xmlns:p14="http://schemas.microsoft.com/office/powerpoint/2010/main" val="364020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DE250F3-9CC0-4CD4-955C-CC61D3CD9BAE}" type="slidenum">
              <a:rPr lang="en-US" smtClean="0"/>
              <a:pPr>
                <a:defRPr/>
              </a:pPr>
              <a:t>‹#›</a:t>
            </a:fld>
            <a:endParaRPr lang="en-US"/>
          </a:p>
        </p:txBody>
      </p:sp>
    </p:spTree>
    <p:extLst>
      <p:ext uri="{BB962C8B-B14F-4D97-AF65-F5344CB8AC3E}">
        <p14:creationId xmlns:p14="http://schemas.microsoft.com/office/powerpoint/2010/main" val="309034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0F8CBD-A35D-419B-86EB-A7E451BCD003}" type="slidenum">
              <a:rPr lang="en-US" smtClean="0"/>
              <a:pPr>
                <a:defRPr/>
              </a:pPr>
              <a:t>‹#›</a:t>
            </a:fld>
            <a:endParaRPr lang="en-US"/>
          </a:p>
        </p:txBody>
      </p:sp>
    </p:spTree>
    <p:extLst>
      <p:ext uri="{BB962C8B-B14F-4D97-AF65-F5344CB8AC3E}">
        <p14:creationId xmlns:p14="http://schemas.microsoft.com/office/powerpoint/2010/main" val="86604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F39F9C6-467F-4305-8C48-B640CE569CBE}" type="slidenum">
              <a:rPr lang="en-US" smtClean="0"/>
              <a:pPr>
                <a:defRPr/>
              </a:pPr>
              <a:t>‹#›</a:t>
            </a:fld>
            <a:endParaRPr lang="en-US"/>
          </a:p>
        </p:txBody>
      </p:sp>
    </p:spTree>
    <p:extLst>
      <p:ext uri="{BB962C8B-B14F-4D97-AF65-F5344CB8AC3E}">
        <p14:creationId xmlns:p14="http://schemas.microsoft.com/office/powerpoint/2010/main" val="259907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4B842BC4-715E-46BF-BDC6-273D617E5E2D}" type="slidenum">
              <a:rPr lang="en-US" smtClean="0"/>
              <a:pPr>
                <a:defRPr/>
              </a:pPr>
              <a:t>‹#›</a:t>
            </a:fld>
            <a:endParaRPr lang="en-US"/>
          </a:p>
        </p:txBody>
      </p:sp>
    </p:spTree>
    <p:extLst>
      <p:ext uri="{BB962C8B-B14F-4D97-AF65-F5344CB8AC3E}">
        <p14:creationId xmlns:p14="http://schemas.microsoft.com/office/powerpoint/2010/main" val="289926986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6" charset="-128"/>
        </a:defRPr>
      </a:lvl2pPr>
      <a:lvl3pPr algn="ctr" rtl="0" eaLnBrk="0" fontAlgn="base" hangingPunct="0">
        <a:spcBef>
          <a:spcPct val="0"/>
        </a:spcBef>
        <a:spcAft>
          <a:spcPct val="0"/>
        </a:spcAft>
        <a:defRPr sz="4400">
          <a:solidFill>
            <a:schemeClr val="tx2"/>
          </a:solidFill>
          <a:latin typeface="Arial" charset="0"/>
          <a:ea typeface="ＭＳ Ｐゴシック" pitchFamily="16" charset="-128"/>
        </a:defRPr>
      </a:lvl3pPr>
      <a:lvl4pPr algn="ctr" rtl="0" eaLnBrk="0" fontAlgn="base" hangingPunct="0">
        <a:spcBef>
          <a:spcPct val="0"/>
        </a:spcBef>
        <a:spcAft>
          <a:spcPct val="0"/>
        </a:spcAft>
        <a:defRPr sz="4400">
          <a:solidFill>
            <a:schemeClr val="tx2"/>
          </a:solidFill>
          <a:latin typeface="Arial" charset="0"/>
          <a:ea typeface="ＭＳ Ｐゴシック" pitchFamily="16" charset="-128"/>
        </a:defRPr>
      </a:lvl4pPr>
      <a:lvl5pPr algn="ctr" rtl="0" eaLnBrk="0" fontAlgn="base" hangingPunct="0">
        <a:spcBef>
          <a:spcPct val="0"/>
        </a:spcBef>
        <a:spcAft>
          <a:spcPct val="0"/>
        </a:spcAft>
        <a:defRPr sz="4400">
          <a:solidFill>
            <a:schemeClr val="tx2"/>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2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2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30.xml"/><Relationship Id="rId5" Type="http://schemas.openxmlformats.org/officeDocument/2006/relationships/image" Target="../media/image31.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2.vml"/><Relationship Id="rId1" Type="http://schemas.openxmlformats.org/officeDocument/2006/relationships/themeOverride" Target="../theme/themeOverride38.xml"/><Relationship Id="rId5" Type="http://schemas.openxmlformats.org/officeDocument/2006/relationships/image" Target="../media/image33.e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3.vml"/><Relationship Id="rId1" Type="http://schemas.openxmlformats.org/officeDocument/2006/relationships/themeOverride" Target="../theme/themeOverride44.xml"/><Relationship Id="rId5" Type="http://schemas.openxmlformats.org/officeDocument/2006/relationships/image" Target="../media/image37.e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48.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openxmlformats.org/officeDocument/2006/relationships/image" Target="../media/image44.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hemeOverride" Target="../theme/themeOverride51.xml"/><Relationship Id="rId4" Type="http://schemas.openxmlformats.org/officeDocument/2006/relationships/image" Target="../media/image47.w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4.vml"/><Relationship Id="rId1" Type="http://schemas.openxmlformats.org/officeDocument/2006/relationships/themeOverride" Target="../theme/themeOverride53.xml"/><Relationship Id="rId5" Type="http://schemas.openxmlformats.org/officeDocument/2006/relationships/image" Target="../media/image48.e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hemeOverride" Target="../theme/themeOverr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5.vml"/><Relationship Id="rId1" Type="http://schemas.openxmlformats.org/officeDocument/2006/relationships/themeOverride" Target="../theme/themeOverride57.xml"/><Relationship Id="rId5" Type="http://schemas.openxmlformats.org/officeDocument/2006/relationships/image" Target="../media/image50.emf"/><Relationship Id="rId4"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6.vml"/><Relationship Id="rId1" Type="http://schemas.openxmlformats.org/officeDocument/2006/relationships/themeOverride" Target="../theme/themeOverride61.xml"/><Relationship Id="rId5" Type="http://schemas.openxmlformats.org/officeDocument/2006/relationships/image" Target="../media/image51.wmf"/><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2.xml"/><Relationship Id="rId7" Type="http://schemas.openxmlformats.org/officeDocument/2006/relationships/image" Target="../media/image53.emf"/><Relationship Id="rId2" Type="http://schemas.openxmlformats.org/officeDocument/2006/relationships/vmlDrawing" Target="../drawings/vmlDrawing7.vml"/><Relationship Id="rId1" Type="http://schemas.openxmlformats.org/officeDocument/2006/relationships/themeOverride" Target="../theme/themeOverride62.xml"/><Relationship Id="rId6" Type="http://schemas.openxmlformats.org/officeDocument/2006/relationships/oleObject" Target="../embeddings/oleObject8.bin"/><Relationship Id="rId5" Type="http://schemas.openxmlformats.org/officeDocument/2006/relationships/image" Target="../media/image52.emf"/><Relationship Id="rId4" Type="http://schemas.openxmlformats.org/officeDocument/2006/relationships/oleObject" Target="../embeddings/oleObject7.bin"/><Relationship Id="rId9" Type="http://schemas.openxmlformats.org/officeDocument/2006/relationships/image" Target="../media/image54.emf"/></Relationships>
</file>

<file path=ppt/slides/_rels/slide63.xml.rels><?xml version="1.0" encoding="UTF-8" standalone="yes"?>
<Relationships xmlns="http://schemas.openxmlformats.org/package/2006/relationships"><Relationship Id="rId8" Type="http://schemas.openxmlformats.org/officeDocument/2006/relationships/image" Target="../media/image57.tiff"/><Relationship Id="rId3" Type="http://schemas.openxmlformats.org/officeDocument/2006/relationships/slideLayout" Target="../slideLayouts/slideLayout2.xml"/><Relationship Id="rId7" Type="http://schemas.openxmlformats.org/officeDocument/2006/relationships/image" Target="../media/image56.tiff"/><Relationship Id="rId2" Type="http://schemas.openxmlformats.org/officeDocument/2006/relationships/vmlDrawing" Target="../drawings/vmlDrawing8.vml"/><Relationship Id="rId1" Type="http://schemas.openxmlformats.org/officeDocument/2006/relationships/themeOverride" Target="../theme/themeOverride63.xml"/><Relationship Id="rId6" Type="http://schemas.openxmlformats.org/officeDocument/2006/relationships/image" Target="../media/image54.emf"/><Relationship Id="rId5" Type="http://schemas.openxmlformats.org/officeDocument/2006/relationships/oleObject" Target="../embeddings/oleObject10.bin"/><Relationship Id="rId4" Type="http://schemas.openxmlformats.org/officeDocument/2006/relationships/image" Target="../media/image55.tiff"/></Relationships>
</file>

<file path=ppt/slides/_rels/slide64.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themeOverride" Target="../theme/themeOverride64.xml"/></Relationships>
</file>

<file path=ppt/slides/_rels/slide6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themeOverride" Target="../theme/themeOverride65.xml"/></Relationships>
</file>

<file path=ppt/slides/_rels/slide66.xml.rels><?xml version="1.0" encoding="UTF-8" standalone="yes"?>
<Relationships xmlns="http://schemas.openxmlformats.org/package/2006/relationships"><Relationship Id="rId8" Type="http://schemas.openxmlformats.org/officeDocument/2006/relationships/image" Target="../media/image62.tiff"/><Relationship Id="rId3" Type="http://schemas.openxmlformats.org/officeDocument/2006/relationships/slideLayout" Target="../slideLayouts/slideLayout2.xml"/><Relationship Id="rId7" Type="http://schemas.openxmlformats.org/officeDocument/2006/relationships/image" Target="../media/image54.emf"/><Relationship Id="rId2" Type="http://schemas.openxmlformats.org/officeDocument/2006/relationships/vmlDrawing" Target="../drawings/vmlDrawing9.vml"/><Relationship Id="rId1" Type="http://schemas.openxmlformats.org/officeDocument/2006/relationships/themeOverride" Target="../theme/themeOverride66.xml"/><Relationship Id="rId6" Type="http://schemas.openxmlformats.org/officeDocument/2006/relationships/oleObject" Target="../embeddings/oleObject11.bin"/><Relationship Id="rId5" Type="http://schemas.openxmlformats.org/officeDocument/2006/relationships/image" Target="../media/image61.tiff"/><Relationship Id="rId4" Type="http://schemas.openxmlformats.org/officeDocument/2006/relationships/image" Target="../media/image60.tiff"/><Relationship Id="rId9" Type="http://schemas.openxmlformats.org/officeDocument/2006/relationships/image" Target="../media/image63.tiff"/></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themeOverride" Target="../theme/themeOverr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0.vml"/><Relationship Id="rId1" Type="http://schemas.openxmlformats.org/officeDocument/2006/relationships/themeOverride" Target="../theme/themeOverride69.xml"/><Relationship Id="rId5" Type="http://schemas.openxmlformats.org/officeDocument/2006/relationships/image" Target="../media/image51.wmf"/><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2.xml"/><Relationship Id="rId7" Type="http://schemas.openxmlformats.org/officeDocument/2006/relationships/image" Target="../media/image65.emf"/><Relationship Id="rId2" Type="http://schemas.openxmlformats.org/officeDocument/2006/relationships/vmlDrawing" Target="../drawings/vmlDrawing11.vml"/><Relationship Id="rId1" Type="http://schemas.openxmlformats.org/officeDocument/2006/relationships/themeOverride" Target="../theme/themeOverride70.xml"/><Relationship Id="rId6" Type="http://schemas.openxmlformats.org/officeDocument/2006/relationships/oleObject" Target="../embeddings/oleObject14.bin"/><Relationship Id="rId5" Type="http://schemas.openxmlformats.org/officeDocument/2006/relationships/image" Target="../media/image64.emf"/><Relationship Id="rId4" Type="http://schemas.openxmlformats.org/officeDocument/2006/relationships/oleObject" Target="../embeddings/oleObject13.bin"/><Relationship Id="rId9" Type="http://schemas.openxmlformats.org/officeDocument/2006/relationships/image" Target="../media/image66.emf"/></Relationships>
</file>

<file path=ppt/slides/_rels/slide71.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themeOverride" Target="../theme/themeOverride7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2.xml"/></Relationships>
</file>

<file path=ppt/slides/_rels/slide73.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openxmlformats.org/officeDocument/2006/relationships/image" Target="../media/image68.tif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4.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6.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8.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1.xml"/></Relationships>
</file>

<file path=ppt/slides/_rels/slide82.xml.rels><?xml version="1.0" encoding="UTF-8" standalone="yes"?>
<Relationships xmlns="http://schemas.openxmlformats.org/package/2006/relationships"><Relationship Id="rId3" Type="http://schemas.openxmlformats.org/officeDocument/2006/relationships/image" Target="../media/image69.gif"/><Relationship Id="rId2" Type="http://schemas.openxmlformats.org/officeDocument/2006/relationships/slideLayout" Target="../slideLayouts/slideLayout2.xml"/><Relationship Id="rId1" Type="http://schemas.openxmlformats.org/officeDocument/2006/relationships/themeOverride" Target="../theme/themeOverride82.xml"/></Relationships>
</file>

<file path=ppt/slides/_rels/slide8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hemeOverride" Target="../theme/themeOverride8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1506" name="Title 1"/>
          <p:cNvSpPr>
            <a:spLocks noGrp="1"/>
          </p:cNvSpPr>
          <p:nvPr>
            <p:ph type="ctrTitle"/>
          </p:nvPr>
        </p:nvSpPr>
        <p:spPr>
          <a:xfrm>
            <a:off x="685800" y="1143000"/>
            <a:ext cx="7772400" cy="1470025"/>
          </a:xfrm>
        </p:spPr>
        <p:txBody>
          <a:bodyPr/>
          <a:lstStyle/>
          <a:p>
            <a:pPr eaLnBrk="1" hangingPunct="1"/>
            <a:r>
              <a:rPr lang="en-US" sz="4000" b="1" dirty="0">
                <a:solidFill>
                  <a:schemeClr val="accent2">
                    <a:lumMod val="75000"/>
                  </a:schemeClr>
                </a:solidFill>
              </a:rPr>
              <a:t>BA 406 </a:t>
            </a:r>
            <a:br>
              <a:rPr lang="en-US" sz="4000" b="1" dirty="0">
                <a:solidFill>
                  <a:schemeClr val="accent2">
                    <a:lumMod val="75000"/>
                  </a:schemeClr>
                </a:solidFill>
              </a:rPr>
            </a:br>
            <a:r>
              <a:rPr lang="en-US" sz="4000" b="1" dirty="0">
                <a:solidFill>
                  <a:schemeClr val="accent2">
                    <a:lumMod val="75000"/>
                  </a:schemeClr>
                </a:solidFill>
              </a:rPr>
              <a:t>Spreadsheet Modeling</a:t>
            </a:r>
            <a:endParaRPr lang="en-US" sz="2800" b="1" dirty="0">
              <a:solidFill>
                <a:srgbClr val="003300"/>
              </a:solidFill>
            </a:endParaRPr>
          </a:p>
        </p:txBody>
      </p:sp>
      <p:sp>
        <p:nvSpPr>
          <p:cNvPr id="21507" name="Subtitle 2"/>
          <p:cNvSpPr>
            <a:spLocks noGrp="1"/>
          </p:cNvSpPr>
          <p:nvPr>
            <p:ph type="subTitle" idx="1"/>
          </p:nvPr>
        </p:nvSpPr>
        <p:spPr>
          <a:xfrm>
            <a:off x="762000" y="3124200"/>
            <a:ext cx="7543800" cy="1752600"/>
          </a:xfrm>
        </p:spPr>
        <p:txBody>
          <a:bodyPr/>
          <a:lstStyle/>
          <a:p>
            <a:pPr eaLnBrk="1" hangingPunct="1"/>
            <a:r>
              <a:rPr lang="en-US" b="1" dirty="0">
                <a:solidFill>
                  <a:srgbClr val="CC9900"/>
                </a:solidFill>
              </a:rPr>
              <a:t>Linear Programming: </a:t>
            </a:r>
          </a:p>
          <a:p>
            <a:pPr eaLnBrk="1" hangingPunct="1"/>
            <a:r>
              <a:rPr lang="en-US" b="1" dirty="0">
                <a:solidFill>
                  <a:srgbClr val="CC9900"/>
                </a:solidFill>
              </a:rPr>
              <a:t>Spreadsheet Modeling, Applications, and Sensitivity Analysis</a:t>
            </a:r>
          </a:p>
          <a:p>
            <a:pPr eaLnBrk="1" hangingPunct="1"/>
            <a:endParaRPr lang="en-US" b="1" dirty="0">
              <a:solidFill>
                <a:srgbClr val="CC9900"/>
              </a:solidFill>
            </a:endParaRPr>
          </a:p>
          <a:p>
            <a:pPr eaLnBrk="1" hangingPunct="1"/>
            <a:endParaRPr lang="en-US" dirty="0"/>
          </a:p>
        </p:txBody>
      </p:sp>
      <p:sp>
        <p:nvSpPr>
          <p:cNvPr id="2" name="Slide Number Placeholder 1"/>
          <p:cNvSpPr>
            <a:spLocks noGrp="1"/>
          </p:cNvSpPr>
          <p:nvPr>
            <p:ph type="sldNum" sz="quarter" idx="12"/>
          </p:nvPr>
        </p:nvSpPr>
        <p:spPr/>
        <p:txBody>
          <a:bodyPr/>
          <a:lstStyle/>
          <a:p>
            <a:pPr>
              <a:defRPr/>
            </a:pPr>
            <a:fld id="{AEB9A543-7CD5-450C-9978-35CC8EF95FEB}" type="slidenum">
              <a:rPr lang="en-US" smtClean="0"/>
              <a:pPr>
                <a:defRPr/>
              </a:pPr>
              <a:t>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in Excel</a:t>
            </a:r>
          </a:p>
        </p:txBody>
      </p:sp>
      <p:sp>
        <p:nvSpPr>
          <p:cNvPr id="3" name="Content Placeholder 2"/>
          <p:cNvSpPr>
            <a:spLocks noGrp="1"/>
          </p:cNvSpPr>
          <p:nvPr>
            <p:ph idx="1"/>
          </p:nvPr>
        </p:nvSpPr>
        <p:spPr/>
        <p:txBody>
          <a:bodyPr/>
          <a:lstStyle/>
          <a:p>
            <a:r>
              <a:rPr lang="en-US" dirty="0"/>
              <a:t>And your spreadsheet model is</a:t>
            </a:r>
          </a:p>
        </p:txBody>
      </p:sp>
      <p:sp>
        <p:nvSpPr>
          <p:cNvPr id="4" name="Rectangle 3"/>
          <p:cNvSpPr/>
          <p:nvPr/>
        </p:nvSpPr>
        <p:spPr bwMode="auto">
          <a:xfrm>
            <a:off x="838200" y="2286000"/>
            <a:ext cx="7010400" cy="3733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11266" name="Picture 2" descr="C:\Users\konurd\Desktop\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9809"/>
            <a:ext cx="7010400" cy="37318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0352970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Add-In</a:t>
            </a:r>
          </a:p>
        </p:txBody>
      </p:sp>
      <p:sp>
        <p:nvSpPr>
          <p:cNvPr id="3" name="Content Placeholder 2"/>
          <p:cNvSpPr>
            <a:spLocks noGrp="1"/>
          </p:cNvSpPr>
          <p:nvPr>
            <p:ph idx="1"/>
          </p:nvPr>
        </p:nvSpPr>
        <p:spPr/>
        <p:txBody>
          <a:bodyPr/>
          <a:lstStyle/>
          <a:p>
            <a:r>
              <a:rPr lang="en-US" dirty="0"/>
              <a:t>First, you need to add Excel Solver</a:t>
            </a:r>
          </a:p>
          <a:p>
            <a:pPr lvl="1"/>
            <a:r>
              <a:rPr lang="en-US" dirty="0"/>
              <a:t>Open an Excel file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7601639"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6083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Add-In</a:t>
            </a:r>
          </a:p>
        </p:txBody>
      </p:sp>
      <p:sp>
        <p:nvSpPr>
          <p:cNvPr id="3" name="Content Placeholder 2"/>
          <p:cNvSpPr>
            <a:spLocks noGrp="1"/>
          </p:cNvSpPr>
          <p:nvPr>
            <p:ph idx="1"/>
          </p:nvPr>
        </p:nvSpPr>
        <p:spPr/>
        <p:txBody>
          <a:bodyPr/>
          <a:lstStyle/>
          <a:p>
            <a:r>
              <a:rPr lang="en-US" dirty="0"/>
              <a:t>Click on File button on left top</a:t>
            </a:r>
          </a:p>
        </p:txBody>
      </p:sp>
      <p:pic>
        <p:nvPicPr>
          <p:cNvPr id="2050" name="Picture 2" descr="C:\Users\konurd\Desktop\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14600"/>
            <a:ext cx="6021387" cy="36957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ight Arrow 3"/>
          <p:cNvSpPr/>
          <p:nvPr/>
        </p:nvSpPr>
        <p:spPr bwMode="auto">
          <a:xfrm rot="1079716">
            <a:off x="1025913" y="2520191"/>
            <a:ext cx="9144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3927362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Add-In</a:t>
            </a:r>
          </a:p>
        </p:txBody>
      </p:sp>
      <p:sp>
        <p:nvSpPr>
          <p:cNvPr id="3" name="Content Placeholder 2"/>
          <p:cNvSpPr>
            <a:spLocks noGrp="1"/>
          </p:cNvSpPr>
          <p:nvPr>
            <p:ph idx="1"/>
          </p:nvPr>
        </p:nvSpPr>
        <p:spPr/>
        <p:txBody>
          <a:bodyPr/>
          <a:lstStyle/>
          <a:p>
            <a:r>
              <a:rPr lang="en-US" dirty="0"/>
              <a:t>Then go to Options and click</a:t>
            </a:r>
          </a:p>
        </p:txBody>
      </p:sp>
      <p:pic>
        <p:nvPicPr>
          <p:cNvPr id="3074" name="Picture 2" descr="C:\Users\konurd\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0"/>
            <a:ext cx="6172200" cy="419955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ight Arrow 4"/>
          <p:cNvSpPr/>
          <p:nvPr/>
        </p:nvSpPr>
        <p:spPr bwMode="auto">
          <a:xfrm rot="1079716">
            <a:off x="1025912" y="5545855"/>
            <a:ext cx="9144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19653825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Add-In</a:t>
            </a:r>
          </a:p>
        </p:txBody>
      </p:sp>
      <p:sp>
        <p:nvSpPr>
          <p:cNvPr id="3" name="Content Placeholder 2"/>
          <p:cNvSpPr>
            <a:spLocks noGrp="1"/>
          </p:cNvSpPr>
          <p:nvPr>
            <p:ph idx="1"/>
          </p:nvPr>
        </p:nvSpPr>
        <p:spPr/>
        <p:txBody>
          <a:bodyPr/>
          <a:lstStyle/>
          <a:p>
            <a:r>
              <a:rPr lang="en-US" dirty="0"/>
              <a:t>A new window will open: go to Add-ins and click</a:t>
            </a:r>
          </a:p>
        </p:txBody>
      </p:sp>
      <p:pic>
        <p:nvPicPr>
          <p:cNvPr id="4098" name="Picture 2" descr="C:\Users\konurd\Desktop\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840" y="2362200"/>
            <a:ext cx="6516687" cy="421005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ight Arrow 4"/>
          <p:cNvSpPr/>
          <p:nvPr/>
        </p:nvSpPr>
        <p:spPr bwMode="auto">
          <a:xfrm rot="1079716">
            <a:off x="1056393" y="4707656"/>
            <a:ext cx="914400" cy="22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22929096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Add-In</a:t>
            </a:r>
          </a:p>
        </p:txBody>
      </p:sp>
      <p:sp>
        <p:nvSpPr>
          <p:cNvPr id="3" name="Content Placeholder 2"/>
          <p:cNvSpPr>
            <a:spLocks noGrp="1"/>
          </p:cNvSpPr>
          <p:nvPr>
            <p:ph idx="1"/>
          </p:nvPr>
        </p:nvSpPr>
        <p:spPr/>
        <p:txBody>
          <a:bodyPr/>
          <a:lstStyle/>
          <a:p>
            <a:r>
              <a:rPr lang="en-US" dirty="0"/>
              <a:t>A new screen will come up: click Go…</a:t>
            </a:r>
          </a:p>
        </p:txBody>
      </p:sp>
      <p:pic>
        <p:nvPicPr>
          <p:cNvPr id="5122" name="Picture 2" descr="C:\Users\konurd\Desktop\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62200"/>
            <a:ext cx="6383337" cy="383244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ight Arrow 4"/>
          <p:cNvSpPr/>
          <p:nvPr/>
        </p:nvSpPr>
        <p:spPr bwMode="auto">
          <a:xfrm rot="6624765">
            <a:off x="4445490" y="5233193"/>
            <a:ext cx="914400" cy="22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40219055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Add-In</a:t>
            </a:r>
          </a:p>
        </p:txBody>
      </p:sp>
      <p:sp>
        <p:nvSpPr>
          <p:cNvPr id="3" name="Content Placeholder 2"/>
          <p:cNvSpPr>
            <a:spLocks noGrp="1"/>
          </p:cNvSpPr>
          <p:nvPr>
            <p:ph idx="1"/>
          </p:nvPr>
        </p:nvSpPr>
        <p:spPr/>
        <p:txBody>
          <a:bodyPr/>
          <a:lstStyle/>
          <a:p>
            <a:r>
              <a:rPr lang="en-US" dirty="0"/>
              <a:t>A new window will show</a:t>
            </a:r>
          </a:p>
          <a:p>
            <a:pPr lvl="1"/>
            <a:r>
              <a:rPr lang="en-US" dirty="0"/>
              <a:t>Check Solver Add-in</a:t>
            </a:r>
          </a:p>
          <a:p>
            <a:pPr lvl="1"/>
            <a:r>
              <a:rPr lang="en-US" dirty="0"/>
              <a:t>Then click Ok</a:t>
            </a:r>
          </a:p>
        </p:txBody>
      </p:sp>
      <p:sp>
        <p:nvSpPr>
          <p:cNvPr id="5" name="Right Arrow 4"/>
          <p:cNvSpPr/>
          <p:nvPr/>
        </p:nvSpPr>
        <p:spPr bwMode="auto">
          <a:xfrm rot="20442836">
            <a:off x="3890531" y="3556792"/>
            <a:ext cx="914400" cy="22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6146" name="Picture 2" descr="C:\Users\konurd\Desktop\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60203"/>
            <a:ext cx="3429000" cy="43652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022864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Solver Add-In</a:t>
            </a:r>
          </a:p>
        </p:txBody>
      </p:sp>
      <p:sp>
        <p:nvSpPr>
          <p:cNvPr id="3" name="Content Placeholder 2"/>
          <p:cNvSpPr>
            <a:spLocks noGrp="1"/>
          </p:cNvSpPr>
          <p:nvPr>
            <p:ph idx="1"/>
          </p:nvPr>
        </p:nvSpPr>
        <p:spPr/>
        <p:txBody>
          <a:bodyPr/>
          <a:lstStyle/>
          <a:p>
            <a:r>
              <a:rPr lang="en-US" dirty="0"/>
              <a:t>Now you have Solver under Data tool</a:t>
            </a:r>
          </a:p>
        </p:txBody>
      </p:sp>
      <p:pic>
        <p:nvPicPr>
          <p:cNvPr id="7170" name="Picture 2" descr="C:\Users\konurd\Desktop\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8497887" cy="254317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ight Arrow 4"/>
          <p:cNvSpPr/>
          <p:nvPr/>
        </p:nvSpPr>
        <p:spPr bwMode="auto">
          <a:xfrm rot="3610908">
            <a:off x="7594945" y="2575903"/>
            <a:ext cx="1072730" cy="21257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6" name="Right Arrow 5"/>
          <p:cNvSpPr/>
          <p:nvPr/>
        </p:nvSpPr>
        <p:spPr bwMode="auto">
          <a:xfrm rot="3146703">
            <a:off x="1698143" y="2508781"/>
            <a:ext cx="524856" cy="29250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3541684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5"/>
                                        </p:tgtEl>
                                        <p:attrNameLst>
                                          <p:attrName>r</p:attrName>
                                        </p:attrNameLst>
                                      </p:cBhvr>
                                    </p:animRot>
                                  </p:childTnLst>
                                </p:cTn>
                              </p:par>
                              <p:par>
                                <p:cTn id="7" presetID="32" presetClass="emph" presetSubtype="0" repeatCount="indefinite" fill="hold" grpId="0" nodeType="withEffect">
                                  <p:stCondLst>
                                    <p:cond delay="0"/>
                                  </p:stCondLst>
                                  <p:childTnLst>
                                    <p:animRot by="120000">
                                      <p:cBhvr>
                                        <p:cTn id="8" dur="100" fill="hold">
                                          <p:stCondLst>
                                            <p:cond delay="0"/>
                                          </p:stCondLst>
                                        </p:cTn>
                                        <p:tgtEl>
                                          <p:spTgt spid="6"/>
                                        </p:tgtEl>
                                        <p:attrNameLst>
                                          <p:attrName>r</p:attrName>
                                        </p:attrNameLst>
                                      </p:cBhvr>
                                    </p:animRot>
                                    <p:animRot by="-240000">
                                      <p:cBhvr>
                                        <p:cTn id="9" dur="200" fill="hold">
                                          <p:stCondLst>
                                            <p:cond delay="200"/>
                                          </p:stCondLst>
                                        </p:cTn>
                                        <p:tgtEl>
                                          <p:spTgt spid="6"/>
                                        </p:tgtEl>
                                        <p:attrNameLst>
                                          <p:attrName>r</p:attrName>
                                        </p:attrNameLst>
                                      </p:cBhvr>
                                    </p:animRot>
                                    <p:animRot by="240000">
                                      <p:cBhvr>
                                        <p:cTn id="10" dur="200" fill="hold">
                                          <p:stCondLst>
                                            <p:cond delay="400"/>
                                          </p:stCondLst>
                                        </p:cTn>
                                        <p:tgtEl>
                                          <p:spTgt spid="6"/>
                                        </p:tgtEl>
                                        <p:attrNameLst>
                                          <p:attrName>r</p:attrName>
                                        </p:attrNameLst>
                                      </p:cBhvr>
                                    </p:animRot>
                                    <p:animRot by="-240000">
                                      <p:cBhvr>
                                        <p:cTn id="11" dur="200" fill="hold">
                                          <p:stCondLst>
                                            <p:cond delay="600"/>
                                          </p:stCondLst>
                                        </p:cTn>
                                        <p:tgtEl>
                                          <p:spTgt spid="6"/>
                                        </p:tgtEl>
                                        <p:attrNameLst>
                                          <p:attrName>r</p:attrName>
                                        </p:attrNameLst>
                                      </p:cBhvr>
                                    </p:animRot>
                                    <p:animRot by="120000">
                                      <p:cBhvr>
                                        <p:cTn id="12"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Modeling</a:t>
            </a:r>
          </a:p>
        </p:txBody>
      </p:sp>
      <p:sp>
        <p:nvSpPr>
          <p:cNvPr id="3" name="Content Placeholder 2"/>
          <p:cNvSpPr>
            <a:spLocks noGrp="1"/>
          </p:cNvSpPr>
          <p:nvPr>
            <p:ph idx="1"/>
          </p:nvPr>
        </p:nvSpPr>
        <p:spPr/>
        <p:txBody>
          <a:bodyPr/>
          <a:lstStyle/>
          <a:p>
            <a:r>
              <a:rPr lang="en-US" dirty="0"/>
              <a:t>TBA Airlines Problem</a:t>
            </a:r>
          </a:p>
          <a:p>
            <a:pPr lvl="1" eaLnBrk="1" hangingPunct="1"/>
            <a:r>
              <a:rPr lang="en-US" sz="2000" dirty="0"/>
              <a:t>TBA Airlines is a small regional company that specializes in short flights in small airplanes.</a:t>
            </a:r>
          </a:p>
          <a:p>
            <a:pPr lvl="1" eaLnBrk="1" hangingPunct="1"/>
            <a:r>
              <a:rPr lang="en-US" sz="2000" dirty="0"/>
              <a:t>The company has been doing well and has decided to expand its operations.</a:t>
            </a:r>
          </a:p>
          <a:p>
            <a:pPr lvl="1" eaLnBrk="1" hangingPunct="1"/>
            <a:r>
              <a:rPr lang="en-US" sz="2000" dirty="0"/>
              <a:t>The basic issue facing management is whether to purchase more small airplanes to add some new short flights, or start moving into the national market by purchasing some large airplanes, or both.</a:t>
            </a:r>
          </a:p>
          <a:p>
            <a:pPr eaLnBrk="1" hangingPunct="1"/>
            <a:r>
              <a:rPr lang="en-US" dirty="0"/>
              <a:t>Question: How many airplanes of each type should be purchased to maximize their total net annual profit?</a:t>
            </a:r>
          </a:p>
          <a:p>
            <a:endParaRPr lang="en-US" dirty="0"/>
          </a:p>
        </p:txBody>
      </p:sp>
    </p:spTree>
    <p:extLst>
      <p:ext uri="{BB962C8B-B14F-4D97-AF65-F5344CB8AC3E}">
        <p14:creationId xmlns:p14="http://schemas.microsoft.com/office/powerpoint/2010/main" val="403191103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Modeling</a:t>
            </a:r>
          </a:p>
        </p:txBody>
      </p:sp>
      <p:sp>
        <p:nvSpPr>
          <p:cNvPr id="3" name="Content Placeholder 2"/>
          <p:cNvSpPr>
            <a:spLocks noGrp="1"/>
          </p:cNvSpPr>
          <p:nvPr>
            <p:ph idx="1"/>
          </p:nvPr>
        </p:nvSpPr>
        <p:spPr/>
        <p:txBody>
          <a:bodyPr/>
          <a:lstStyle/>
          <a:p>
            <a:r>
              <a:rPr lang="en-US" dirty="0"/>
              <a:t>TBA Airlines</a:t>
            </a:r>
          </a:p>
          <a:p>
            <a:r>
              <a:rPr lang="en-US" dirty="0"/>
              <a:t>The following data is given</a:t>
            </a:r>
          </a:p>
        </p:txBody>
      </p:sp>
      <p:graphicFrame>
        <p:nvGraphicFramePr>
          <p:cNvPr id="4" name="Group 3"/>
          <p:cNvGraphicFramePr>
            <a:graphicFrameLocks/>
          </p:cNvGraphicFramePr>
          <p:nvPr>
            <p:extLst>
              <p:ext uri="{D42A27DB-BD31-4B8C-83A1-F6EECF244321}">
                <p14:modId xmlns:p14="http://schemas.microsoft.com/office/powerpoint/2010/main" val="534650158"/>
              </p:ext>
            </p:extLst>
          </p:nvPr>
        </p:nvGraphicFramePr>
        <p:xfrm>
          <a:off x="609600" y="3048000"/>
          <a:ext cx="7772400" cy="1904999"/>
        </p:xfrm>
        <a:graphic>
          <a:graphicData uri="http://schemas.openxmlformats.org/drawingml/2006/table">
            <a:tbl>
              <a:tblPr/>
              <a:tblGrid>
                <a:gridCol w="2819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579216">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 charset="0"/>
                      </a:endParaRPr>
                    </a:p>
                  </a:txBody>
                  <a:tcPr marT="45728" marB="45728"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 charset="0"/>
                        </a:rPr>
                        <a:t>Small</a:t>
                      </a:r>
                      <a:br>
                        <a:rPr kumimoji="0" lang="en-US" sz="1600" b="1" i="0" u="none" strike="noStrike" cap="none" normalizeH="0" baseline="0">
                          <a:ln>
                            <a:noFill/>
                          </a:ln>
                          <a:solidFill>
                            <a:schemeClr val="tx1"/>
                          </a:solidFill>
                          <a:effectLst/>
                          <a:latin typeface="Times New Roman" pitchFamily="1" charset="0"/>
                        </a:rPr>
                      </a:br>
                      <a:r>
                        <a:rPr kumimoji="0" lang="en-US" sz="1600" b="1" i="0" u="none" strike="noStrike" cap="none" normalizeH="0" baseline="0">
                          <a:ln>
                            <a:noFill/>
                          </a:ln>
                          <a:solidFill>
                            <a:schemeClr val="tx1"/>
                          </a:solidFill>
                          <a:effectLst/>
                          <a:latin typeface="Times New Roman" pitchFamily="1" charset="0"/>
                        </a:rPr>
                        <a:t>Airplane</a:t>
                      </a:r>
                    </a:p>
                  </a:txBody>
                  <a:tcPr marT="45728" marB="45728"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 charset="0"/>
                        </a:rPr>
                        <a:t>Large</a:t>
                      </a:r>
                      <a:br>
                        <a:rPr kumimoji="0" lang="en-US" sz="1600" b="1" i="0" u="none" strike="noStrike" cap="none" normalizeH="0" baseline="0">
                          <a:ln>
                            <a:noFill/>
                          </a:ln>
                          <a:solidFill>
                            <a:schemeClr val="tx1"/>
                          </a:solidFill>
                          <a:effectLst/>
                          <a:latin typeface="Times New Roman" pitchFamily="1" charset="0"/>
                        </a:rPr>
                      </a:br>
                      <a:r>
                        <a:rPr kumimoji="0" lang="en-US" sz="1600" b="1" i="0" u="none" strike="noStrike" cap="none" normalizeH="0" baseline="0">
                          <a:ln>
                            <a:noFill/>
                          </a:ln>
                          <a:solidFill>
                            <a:schemeClr val="tx1"/>
                          </a:solidFill>
                          <a:effectLst/>
                          <a:latin typeface="Times New Roman" pitchFamily="1" charset="0"/>
                        </a:rPr>
                        <a:t>Airplane</a:t>
                      </a:r>
                    </a:p>
                  </a:txBody>
                  <a:tcPr marT="45728" marB="45728"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 charset="0"/>
                        </a:rPr>
                        <a:t>Capital</a:t>
                      </a:r>
                      <a:br>
                        <a:rPr kumimoji="0" lang="en-US" sz="1600" b="1" i="0" u="none" strike="noStrike" cap="none" normalizeH="0" baseline="0">
                          <a:ln>
                            <a:noFill/>
                          </a:ln>
                          <a:solidFill>
                            <a:schemeClr val="tx1"/>
                          </a:solidFill>
                          <a:effectLst/>
                          <a:latin typeface="Times New Roman" pitchFamily="1" charset="0"/>
                        </a:rPr>
                      </a:br>
                      <a:r>
                        <a:rPr kumimoji="0" lang="en-US" sz="1600" b="1" i="0" u="none" strike="noStrike" cap="none" normalizeH="0" baseline="0">
                          <a:ln>
                            <a:noFill/>
                          </a:ln>
                          <a:solidFill>
                            <a:schemeClr val="tx1"/>
                          </a:solidFill>
                          <a:effectLst/>
                          <a:latin typeface="Times New Roman" pitchFamily="1" charset="0"/>
                        </a:rPr>
                        <a:t>Available</a:t>
                      </a:r>
                    </a:p>
                  </a:txBody>
                  <a:tcPr marT="45728" marB="45728"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1231">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Net annual profit per airplane</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$7 million</a:t>
                      </a:r>
                    </a:p>
                  </a:txBody>
                  <a:tcPr marT="45728" marB="4572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$22 million</a:t>
                      </a:r>
                    </a:p>
                  </a:txBody>
                  <a:tcPr marT="45728" marB="4572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 charset="0"/>
                      </a:endParaRPr>
                    </a:p>
                  </a:txBody>
                  <a:tcPr marT="45728" marB="4572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57276">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Purchase cost per airplane</a:t>
                      </a:r>
                    </a:p>
                  </a:txBody>
                  <a:tcPr marT="45728" marB="45728"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25 million</a:t>
                      </a:r>
                    </a:p>
                  </a:txBody>
                  <a:tcPr marT="45728" marB="4572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75 million</a:t>
                      </a:r>
                    </a:p>
                  </a:txBody>
                  <a:tcPr marT="45728" marB="45728"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$250 million</a:t>
                      </a:r>
                    </a:p>
                  </a:txBody>
                  <a:tcPr marT="45728" marB="45728"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7276">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Maximum purchase quantity</a:t>
                      </a:r>
                    </a:p>
                  </a:txBody>
                  <a:tcPr marT="45728" marB="45728"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5</a:t>
                      </a:r>
                    </a:p>
                  </a:txBody>
                  <a:tcPr marT="45728" marB="45728"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 charset="0"/>
                        </a:rPr>
                        <a:t>—</a:t>
                      </a:r>
                    </a:p>
                  </a:txBody>
                  <a:tcPr marT="45728" marB="45728"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 charset="0"/>
                      </a:endParaRPr>
                    </a:p>
                  </a:txBody>
                  <a:tcPr marT="45728" marB="45728"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954945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sz="2400" dirty="0"/>
              <a:t>Spread Sheet Modeling</a:t>
            </a:r>
          </a:p>
          <a:p>
            <a:pPr lvl="1"/>
            <a:r>
              <a:rPr lang="en-US" sz="2000" dirty="0"/>
              <a:t>Formulating a Problem in Excel</a:t>
            </a:r>
          </a:p>
          <a:p>
            <a:pPr lvl="1"/>
            <a:r>
              <a:rPr lang="en-US" sz="2000" dirty="0"/>
              <a:t>Solving with Excel Solver</a:t>
            </a:r>
          </a:p>
          <a:p>
            <a:r>
              <a:rPr lang="en-US" sz="2400" dirty="0">
                <a:solidFill>
                  <a:schemeClr val="bg1">
                    <a:lumMod val="95000"/>
                  </a:schemeClr>
                </a:solidFill>
              </a:rPr>
              <a:t>Linear Programming Applications</a:t>
            </a:r>
          </a:p>
          <a:p>
            <a:pPr lvl="1"/>
            <a:r>
              <a:rPr lang="en-US" sz="2000" dirty="0">
                <a:solidFill>
                  <a:schemeClr val="bg1">
                    <a:lumMod val="95000"/>
                  </a:schemeClr>
                </a:solidFill>
              </a:rPr>
              <a:t>Resource Allocation Problems</a:t>
            </a:r>
          </a:p>
          <a:p>
            <a:pPr lvl="1"/>
            <a:r>
              <a:rPr lang="en-US" sz="2000" dirty="0">
                <a:solidFill>
                  <a:schemeClr val="bg1">
                    <a:lumMod val="95000"/>
                  </a:schemeClr>
                </a:solidFill>
              </a:rPr>
              <a:t>Cost-benefit-tradeoff Problems</a:t>
            </a:r>
          </a:p>
          <a:p>
            <a:pPr lvl="1"/>
            <a:r>
              <a:rPr lang="en-US" sz="2000" dirty="0">
                <a:solidFill>
                  <a:schemeClr val="bg1">
                    <a:lumMod val="95000"/>
                  </a:schemeClr>
                </a:solidFill>
              </a:rPr>
              <a:t>Transportation Problems</a:t>
            </a:r>
          </a:p>
          <a:p>
            <a:pPr lvl="1"/>
            <a:r>
              <a:rPr lang="en-US" sz="2000" dirty="0">
                <a:solidFill>
                  <a:schemeClr val="bg1">
                    <a:lumMod val="95000"/>
                  </a:schemeClr>
                </a:solidFill>
              </a:rPr>
              <a:t>Assignment Problems</a:t>
            </a:r>
          </a:p>
          <a:p>
            <a:r>
              <a:rPr lang="en-US" sz="2400" dirty="0">
                <a:solidFill>
                  <a:schemeClr val="bg1">
                    <a:lumMod val="95000"/>
                  </a:schemeClr>
                </a:solidFill>
              </a:rPr>
              <a:t>Sensitivity Analysis</a:t>
            </a:r>
          </a:p>
          <a:p>
            <a:pPr lvl="1"/>
            <a:r>
              <a:rPr lang="en-US" sz="2000" dirty="0">
                <a:solidFill>
                  <a:schemeClr val="bg1">
                    <a:lumMod val="95000"/>
                  </a:schemeClr>
                </a:solidFill>
              </a:rPr>
              <a:t>Changes in the objective function</a:t>
            </a:r>
          </a:p>
          <a:p>
            <a:pPr lvl="1"/>
            <a:r>
              <a:rPr lang="en-US" sz="2000" dirty="0">
                <a:solidFill>
                  <a:schemeClr val="bg1">
                    <a:lumMod val="95000"/>
                  </a:schemeClr>
                </a:solidFill>
              </a:rPr>
              <a:t>Changes in the constraints</a:t>
            </a:r>
          </a:p>
          <a:p>
            <a:r>
              <a:rPr lang="en-US" sz="2400" dirty="0">
                <a:solidFill>
                  <a:schemeClr val="bg1">
                    <a:lumMod val="95000"/>
                  </a:schemeClr>
                </a:solidFill>
              </a:rPr>
              <a:t>Overview</a:t>
            </a:r>
          </a:p>
          <a:p>
            <a:pPr lvl="1"/>
            <a:endParaRPr lang="en-US" sz="20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2</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5646132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Modeling</a:t>
            </a:r>
          </a:p>
        </p:txBody>
      </p:sp>
      <p:sp>
        <p:nvSpPr>
          <p:cNvPr id="5" name="Content Placeholder 4"/>
          <p:cNvSpPr>
            <a:spLocks noGrp="1"/>
          </p:cNvSpPr>
          <p:nvPr>
            <p:ph idx="1"/>
          </p:nvPr>
        </p:nvSpPr>
        <p:spPr/>
        <p:txBody>
          <a:bodyPr/>
          <a:lstStyle/>
          <a:p>
            <a:r>
              <a:rPr lang="en-US" dirty="0"/>
              <a:t>Enter the data…</a:t>
            </a:r>
          </a:p>
        </p:txBody>
      </p:sp>
      <p:pic>
        <p:nvPicPr>
          <p:cNvPr id="1025" name="Picture 1" descr="C:\Users\konurd\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67000"/>
            <a:ext cx="5181600" cy="2695575"/>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C:\Users\konurd\Desktop\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4945" y="3556635"/>
            <a:ext cx="676275" cy="504825"/>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konurd\Desktop\h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24125"/>
            <a:ext cx="5181600" cy="17145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konurd\Desktop\g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830" y="2672715"/>
            <a:ext cx="257175" cy="2705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1596002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Modeling</a:t>
            </a:r>
          </a:p>
        </p:txBody>
      </p:sp>
      <p:sp>
        <p:nvSpPr>
          <p:cNvPr id="5" name="Content Placeholder 4"/>
          <p:cNvSpPr>
            <a:spLocks noGrp="1"/>
          </p:cNvSpPr>
          <p:nvPr>
            <p:ph idx="1"/>
          </p:nvPr>
        </p:nvSpPr>
        <p:spPr/>
        <p:txBody>
          <a:bodyPr/>
          <a:lstStyle/>
          <a:p>
            <a:r>
              <a:rPr lang="en-US" dirty="0"/>
              <a:t>Dedicate cells for your decision variables…</a:t>
            </a:r>
          </a:p>
        </p:txBody>
      </p:sp>
      <p:pic>
        <p:nvPicPr>
          <p:cNvPr id="3074" name="Picture 2" descr="C:\Users\konurd\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67000"/>
            <a:ext cx="5162550" cy="2695575"/>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2" descr="C:\Users\konurd\Desktop\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4945" y="3556635"/>
            <a:ext cx="676275" cy="504825"/>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3" descr="C:\Users\konurd\Desktop\h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24125"/>
            <a:ext cx="5181600" cy="17145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C:\Users\konurd\Desktop\g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830" y="2672715"/>
            <a:ext cx="257175" cy="2705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2094651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Modeling</a:t>
            </a:r>
          </a:p>
        </p:txBody>
      </p:sp>
      <p:sp>
        <p:nvSpPr>
          <p:cNvPr id="5" name="Content Placeholder 4"/>
          <p:cNvSpPr>
            <a:spLocks noGrp="1"/>
          </p:cNvSpPr>
          <p:nvPr>
            <p:ph idx="1"/>
          </p:nvPr>
        </p:nvSpPr>
        <p:spPr/>
        <p:txBody>
          <a:bodyPr/>
          <a:lstStyle/>
          <a:p>
            <a:r>
              <a:rPr lang="en-US" dirty="0"/>
              <a:t>Define the objective function…</a:t>
            </a:r>
          </a:p>
        </p:txBody>
      </p:sp>
      <p:pic>
        <p:nvPicPr>
          <p:cNvPr id="4098" name="Picture 2" descr="C:\Users\konurd\Deskt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03195"/>
            <a:ext cx="5181600" cy="2695575"/>
          </a:xfrm>
          <a:prstGeom prst="rect">
            <a:avLst/>
          </a:prstGeom>
          <a:noFill/>
          <a:extLst>
            <a:ext uri="{909E8E84-426E-40dd-AFC4-6F175D3DCCD1}">
              <a14:hiddenFill xmlns="" xmlns:a14="http://schemas.microsoft.com/office/drawing/2010/main">
                <a:solidFill>
                  <a:srgbClr val="FFFFFF"/>
                </a:solidFill>
              </a14:hiddenFill>
            </a:ext>
          </a:extLst>
        </p:spPr>
      </p:pic>
      <p:pic>
        <p:nvPicPr>
          <p:cNvPr id="4099" name="Picture 3" descr="C:\Users\konurd\Desktop\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5943600"/>
            <a:ext cx="4391025" cy="29527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ight Arrow 3"/>
          <p:cNvSpPr/>
          <p:nvPr/>
        </p:nvSpPr>
        <p:spPr bwMode="auto">
          <a:xfrm rot="3083638">
            <a:off x="5569247" y="5173495"/>
            <a:ext cx="1066800" cy="341235"/>
          </a:xfrm>
          <a:prstGeom prst="rightArrow">
            <a:avLst>
              <a:gd name="adj1" fmla="val 50000"/>
              <a:gd name="adj2" fmla="val 96361"/>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9" name="Picture 2" descr="C:\Users\konurd\Desktop\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945" y="3581400"/>
            <a:ext cx="676275" cy="50482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3" descr="C:\Users\konurd\Desktop\h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524125"/>
            <a:ext cx="5181600" cy="17145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konurd\Desktop\g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729865"/>
            <a:ext cx="257175" cy="2705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4859940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Modeling</a:t>
            </a:r>
          </a:p>
        </p:txBody>
      </p:sp>
      <p:sp>
        <p:nvSpPr>
          <p:cNvPr id="5" name="Content Placeholder 4"/>
          <p:cNvSpPr>
            <a:spLocks noGrp="1"/>
          </p:cNvSpPr>
          <p:nvPr>
            <p:ph idx="1"/>
          </p:nvPr>
        </p:nvSpPr>
        <p:spPr/>
        <p:txBody>
          <a:bodyPr/>
          <a:lstStyle/>
          <a:p>
            <a:r>
              <a:rPr lang="en-US" dirty="0"/>
              <a:t>Define the constraints</a:t>
            </a:r>
          </a:p>
        </p:txBody>
      </p:sp>
      <p:pic>
        <p:nvPicPr>
          <p:cNvPr id="5122" name="Picture 2" descr="C:\Users\konurd\Deskto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21292"/>
            <a:ext cx="5162550" cy="27051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ight Arrow 7"/>
          <p:cNvSpPr/>
          <p:nvPr/>
        </p:nvSpPr>
        <p:spPr bwMode="auto">
          <a:xfrm rot="4036743">
            <a:off x="4192527" y="4967498"/>
            <a:ext cx="2100169" cy="244198"/>
          </a:xfrm>
          <a:prstGeom prst="rightArrow">
            <a:avLst>
              <a:gd name="adj1" fmla="val 50000"/>
              <a:gd name="adj2" fmla="val 96361"/>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5123" name="Picture 3" descr="C:\Users\konurd\Desktop\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6059632"/>
            <a:ext cx="4333875" cy="31432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3" descr="C:\Users\konurd\Desktop\h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71750"/>
            <a:ext cx="5181600" cy="17145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konurd\Desktop\g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350" y="2727960"/>
            <a:ext cx="257175" cy="2705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8124616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Spreadsheet Modeling</a:t>
            </a:r>
          </a:p>
        </p:txBody>
      </p:sp>
      <p:sp>
        <p:nvSpPr>
          <p:cNvPr id="3" name="Content Placeholder 2"/>
          <p:cNvSpPr>
            <a:spLocks noGrp="1"/>
          </p:cNvSpPr>
          <p:nvPr>
            <p:ph idx="1"/>
          </p:nvPr>
        </p:nvSpPr>
        <p:spPr/>
        <p:txBody>
          <a:bodyPr/>
          <a:lstStyle/>
          <a:p>
            <a:r>
              <a:rPr lang="en-US" dirty="0"/>
              <a:t>And we have the model on Excel</a:t>
            </a:r>
          </a:p>
          <a:p>
            <a:endParaRPr lang="en-US" dirty="0"/>
          </a:p>
          <a:p>
            <a:endParaRPr lang="en-US" dirty="0"/>
          </a:p>
          <a:p>
            <a:endParaRPr lang="en-US" dirty="0"/>
          </a:p>
          <a:p>
            <a:endParaRPr lang="en-US" dirty="0"/>
          </a:p>
          <a:p>
            <a:endParaRPr lang="en-US" dirty="0"/>
          </a:p>
          <a:p>
            <a:endParaRPr lang="en-US" dirty="0"/>
          </a:p>
          <a:p>
            <a:r>
              <a:rPr lang="en-US" dirty="0"/>
              <a:t>Let’s solve it…</a:t>
            </a:r>
          </a:p>
        </p:txBody>
      </p:sp>
      <p:pic>
        <p:nvPicPr>
          <p:cNvPr id="6146" name="Picture 2" descr="C:\Users\konurd\Desktop\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960" y="2514600"/>
            <a:ext cx="5391150" cy="28860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6793856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with Excel Solver</a:t>
            </a:r>
          </a:p>
        </p:txBody>
      </p:sp>
      <p:sp>
        <p:nvSpPr>
          <p:cNvPr id="3" name="Content Placeholder 2"/>
          <p:cNvSpPr>
            <a:spLocks noGrp="1"/>
          </p:cNvSpPr>
          <p:nvPr>
            <p:ph idx="1"/>
          </p:nvPr>
        </p:nvSpPr>
        <p:spPr>
          <a:xfrm>
            <a:off x="7010400" y="1828800"/>
            <a:ext cx="1752600" cy="4267200"/>
          </a:xfrm>
        </p:spPr>
        <p:txBody>
          <a:bodyPr/>
          <a:lstStyle/>
          <a:p>
            <a:r>
              <a:rPr lang="en-US" sz="2000" dirty="0"/>
              <a:t>Go to Data bar and click on Solver</a:t>
            </a:r>
          </a:p>
        </p:txBody>
      </p:sp>
      <p:pic>
        <p:nvPicPr>
          <p:cNvPr id="7170" name="Picture 2" descr="C:\Users\konurd\Deskto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87097"/>
            <a:ext cx="4724400" cy="478990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ounded Rectangular Callout 3"/>
          <p:cNvSpPr/>
          <p:nvPr/>
        </p:nvSpPr>
        <p:spPr bwMode="auto">
          <a:xfrm>
            <a:off x="289560" y="1828800"/>
            <a:ext cx="1767840" cy="914400"/>
          </a:xfrm>
          <a:prstGeom prst="wedgeRoundRectCallout">
            <a:avLst>
              <a:gd name="adj1" fmla="val 164032"/>
              <a:gd name="adj2" fmla="val -4750"/>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Pick the cell where your objective function is defined</a:t>
            </a:r>
            <a:endParaRPr kumimoji="0" lang="en-US" sz="1400" b="0" i="0" u="none" strike="noStrike" cap="none" normalizeH="0" baseline="0" dirty="0">
              <a:ln>
                <a:noFill/>
              </a:ln>
              <a:solidFill>
                <a:schemeClr val="tx1"/>
              </a:solidFill>
              <a:effectLst/>
            </a:endParaRPr>
          </a:p>
        </p:txBody>
      </p:sp>
      <p:sp>
        <p:nvSpPr>
          <p:cNvPr id="6" name="Rounded Rectangular Callout 5"/>
          <p:cNvSpPr/>
          <p:nvPr/>
        </p:nvSpPr>
        <p:spPr bwMode="auto">
          <a:xfrm>
            <a:off x="125730" y="4488180"/>
            <a:ext cx="1775460" cy="1066800"/>
          </a:xfrm>
          <a:prstGeom prst="wedgeRoundRectCallout">
            <a:avLst>
              <a:gd name="adj1" fmla="val 108439"/>
              <a:gd name="adj2" fmla="val -193500"/>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Pick the cells where your decision variables are defined</a:t>
            </a:r>
            <a:endParaRPr kumimoji="0" lang="en-US" sz="1400" b="0" i="0" u="none" strike="noStrike" cap="none" normalizeH="0" baseline="0" dirty="0">
              <a:ln>
                <a:noFill/>
              </a:ln>
              <a:solidFill>
                <a:schemeClr val="tx1"/>
              </a:solidFill>
              <a:effectLst/>
            </a:endParaRPr>
          </a:p>
        </p:txBody>
      </p:sp>
      <p:sp>
        <p:nvSpPr>
          <p:cNvPr id="7" name="Rounded Rectangular Callout 6"/>
          <p:cNvSpPr/>
          <p:nvPr/>
        </p:nvSpPr>
        <p:spPr bwMode="auto">
          <a:xfrm>
            <a:off x="3124200" y="3425190"/>
            <a:ext cx="1775460" cy="1066800"/>
          </a:xfrm>
          <a:prstGeom prst="wedgeRoundRectCallout">
            <a:avLst>
              <a:gd name="adj1" fmla="val 110370"/>
              <a:gd name="adj2" fmla="val -41357"/>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Click here to add a constraint..</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rPr>
              <a:t>A new window will pop up</a:t>
            </a:r>
          </a:p>
        </p:txBody>
      </p:sp>
      <p:sp>
        <p:nvSpPr>
          <p:cNvPr id="8" name="Rounded Rectangular Callout 7"/>
          <p:cNvSpPr/>
          <p:nvPr/>
        </p:nvSpPr>
        <p:spPr bwMode="auto">
          <a:xfrm>
            <a:off x="156210" y="2899410"/>
            <a:ext cx="1447800" cy="605790"/>
          </a:xfrm>
          <a:prstGeom prst="wedgeRoundRectCallout">
            <a:avLst>
              <a:gd name="adj1" fmla="val 135986"/>
              <a:gd name="adj2" fmla="val -102981"/>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Pick your objective</a:t>
            </a: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33529419"/>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with Excel Solver</a:t>
            </a:r>
          </a:p>
        </p:txBody>
      </p:sp>
      <p:sp>
        <p:nvSpPr>
          <p:cNvPr id="3" name="Content Placeholder 2"/>
          <p:cNvSpPr>
            <a:spLocks noGrp="1"/>
          </p:cNvSpPr>
          <p:nvPr>
            <p:ph idx="1"/>
          </p:nvPr>
        </p:nvSpPr>
        <p:spPr/>
        <p:txBody>
          <a:bodyPr/>
          <a:lstStyle/>
          <a:p>
            <a:r>
              <a:rPr lang="en-US" dirty="0"/>
              <a:t>Adding a constraint</a:t>
            </a:r>
          </a:p>
        </p:txBody>
      </p:sp>
      <p:pic>
        <p:nvPicPr>
          <p:cNvPr id="8194" name="Picture 2" descr="C:\Users\konurd\Desktop\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819400"/>
            <a:ext cx="4086225" cy="14954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ular Callout 4"/>
          <p:cNvSpPr/>
          <p:nvPr/>
        </p:nvSpPr>
        <p:spPr bwMode="auto">
          <a:xfrm>
            <a:off x="152400" y="3567112"/>
            <a:ext cx="2057400" cy="928688"/>
          </a:xfrm>
          <a:prstGeom prst="wedgeRoundRectCallout">
            <a:avLst>
              <a:gd name="adj1" fmla="val 99259"/>
              <a:gd name="adj2" fmla="val -45721"/>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Enter the cell where left hand side of your constraint is defined</a:t>
            </a:r>
            <a:endParaRPr kumimoji="0" lang="en-US" sz="1400" b="0" i="0" u="none" strike="noStrike" cap="none" normalizeH="0" baseline="0" dirty="0">
              <a:ln>
                <a:noFill/>
              </a:ln>
              <a:solidFill>
                <a:schemeClr val="tx1"/>
              </a:solidFill>
              <a:effectLst/>
            </a:endParaRPr>
          </a:p>
        </p:txBody>
      </p:sp>
      <p:sp>
        <p:nvSpPr>
          <p:cNvPr id="6" name="Rounded Rectangular Callout 5"/>
          <p:cNvSpPr/>
          <p:nvPr/>
        </p:nvSpPr>
        <p:spPr bwMode="auto">
          <a:xfrm>
            <a:off x="3200400" y="4876800"/>
            <a:ext cx="2057400" cy="654844"/>
          </a:xfrm>
          <a:prstGeom prst="wedgeRoundRectCallout">
            <a:avLst>
              <a:gd name="adj1" fmla="val 370"/>
              <a:gd name="adj2" fmla="val -225502"/>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Choose the inequality type you have</a:t>
            </a:r>
            <a:endParaRPr kumimoji="0" lang="en-US" sz="1400" b="0" i="0" u="none" strike="noStrike" cap="none" normalizeH="0" baseline="0" dirty="0">
              <a:ln>
                <a:noFill/>
              </a:ln>
              <a:solidFill>
                <a:schemeClr val="tx1"/>
              </a:solidFill>
              <a:effectLst/>
            </a:endParaRPr>
          </a:p>
        </p:txBody>
      </p:sp>
      <p:sp>
        <p:nvSpPr>
          <p:cNvPr id="7" name="Rounded Rectangular Callout 6"/>
          <p:cNvSpPr/>
          <p:nvPr/>
        </p:nvSpPr>
        <p:spPr bwMode="auto">
          <a:xfrm>
            <a:off x="6172200" y="4701778"/>
            <a:ext cx="2057400" cy="829866"/>
          </a:xfrm>
          <a:prstGeom prst="wedgeRoundRectCallout">
            <a:avLst>
              <a:gd name="adj1" fmla="val -77964"/>
              <a:gd name="adj2" fmla="val -185737"/>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t>Enter the cell where right hand side of your constraint is defined</a:t>
            </a:r>
          </a:p>
        </p:txBody>
      </p:sp>
    </p:spTree>
    <p:extLst>
      <p:ext uri="{BB962C8B-B14F-4D97-AF65-F5344CB8AC3E}">
        <p14:creationId xmlns:p14="http://schemas.microsoft.com/office/powerpoint/2010/main" val="40589236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with Excel Solver</a:t>
            </a:r>
          </a:p>
        </p:txBody>
      </p:sp>
      <p:sp>
        <p:nvSpPr>
          <p:cNvPr id="3" name="Content Placeholder 2"/>
          <p:cNvSpPr>
            <a:spLocks noGrp="1"/>
          </p:cNvSpPr>
          <p:nvPr>
            <p:ph idx="1"/>
          </p:nvPr>
        </p:nvSpPr>
        <p:spPr>
          <a:xfrm>
            <a:off x="381000" y="1828800"/>
            <a:ext cx="1600200" cy="4267200"/>
          </a:xfrm>
        </p:spPr>
        <p:txBody>
          <a:bodyPr/>
          <a:lstStyle/>
          <a:p>
            <a:r>
              <a:rPr lang="en-US" dirty="0"/>
              <a:t>Solve the LP</a:t>
            </a:r>
          </a:p>
        </p:txBody>
      </p:sp>
      <p:pic>
        <p:nvPicPr>
          <p:cNvPr id="9218" name="Picture 2" descr="C:\Users\konurd\Desktop\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752600"/>
            <a:ext cx="4648200" cy="470439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ular Callout 4"/>
          <p:cNvSpPr/>
          <p:nvPr/>
        </p:nvSpPr>
        <p:spPr bwMode="auto">
          <a:xfrm>
            <a:off x="533400" y="3449954"/>
            <a:ext cx="2057400" cy="654844"/>
          </a:xfrm>
          <a:prstGeom prst="wedgeRoundRectCallout">
            <a:avLst>
              <a:gd name="adj1" fmla="val 87592"/>
              <a:gd name="adj2" fmla="val 165480"/>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Non-negativity constraints by default</a:t>
            </a:r>
            <a:endParaRPr kumimoji="0" lang="en-US" sz="1400" b="0" i="0" u="none" strike="noStrike" cap="none" normalizeH="0" baseline="0" dirty="0">
              <a:ln>
                <a:noFill/>
              </a:ln>
              <a:solidFill>
                <a:schemeClr val="tx1"/>
              </a:solidFill>
              <a:effectLst/>
            </a:endParaRPr>
          </a:p>
        </p:txBody>
      </p:sp>
      <p:sp>
        <p:nvSpPr>
          <p:cNvPr id="6" name="Rounded Rectangular Callout 5"/>
          <p:cNvSpPr/>
          <p:nvPr/>
        </p:nvSpPr>
        <p:spPr bwMode="auto">
          <a:xfrm>
            <a:off x="533400" y="4701778"/>
            <a:ext cx="2057400" cy="654844"/>
          </a:xfrm>
          <a:prstGeom prst="wedgeRoundRectCallout">
            <a:avLst>
              <a:gd name="adj1" fmla="val 87592"/>
              <a:gd name="adj2" fmla="val 13625"/>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Pick Simplex LP method</a:t>
            </a:r>
            <a:endParaRPr kumimoji="0" lang="en-US" sz="1400" b="0" i="0" u="none" strike="noStrike" cap="none" normalizeH="0" baseline="0" dirty="0">
              <a:ln>
                <a:noFill/>
              </a:ln>
              <a:solidFill>
                <a:schemeClr val="tx1"/>
              </a:solidFill>
              <a:effectLst/>
            </a:endParaRPr>
          </a:p>
        </p:txBody>
      </p:sp>
      <p:sp>
        <p:nvSpPr>
          <p:cNvPr id="7" name="Rounded Rectangular Callout 6"/>
          <p:cNvSpPr/>
          <p:nvPr/>
        </p:nvSpPr>
        <p:spPr bwMode="auto">
          <a:xfrm>
            <a:off x="685800" y="5778100"/>
            <a:ext cx="1143000" cy="394100"/>
          </a:xfrm>
          <a:prstGeom prst="wedgeRoundRectCallout">
            <a:avLst>
              <a:gd name="adj1" fmla="val 384925"/>
              <a:gd name="adj2" fmla="val 49019"/>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Solve it!!!</a:t>
            </a: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2335555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TBA Airlines</a:t>
            </a:r>
          </a:p>
        </p:txBody>
      </p:sp>
      <p:sp>
        <p:nvSpPr>
          <p:cNvPr id="3" name="Content Placeholder 2"/>
          <p:cNvSpPr>
            <a:spLocks noGrp="1"/>
          </p:cNvSpPr>
          <p:nvPr>
            <p:ph idx="1"/>
          </p:nvPr>
        </p:nvSpPr>
        <p:spPr/>
        <p:txBody>
          <a:bodyPr/>
          <a:lstStyle/>
          <a:p>
            <a:r>
              <a:rPr lang="en-US" dirty="0"/>
              <a:t>The solution is….</a:t>
            </a:r>
          </a:p>
        </p:txBody>
      </p:sp>
      <p:pic>
        <p:nvPicPr>
          <p:cNvPr id="1026" name="Picture 2" descr="C:\Users\konurd\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30" y="2438400"/>
            <a:ext cx="5562600" cy="31756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838057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with Excel</a:t>
            </a:r>
          </a:p>
        </p:txBody>
      </p:sp>
      <p:sp>
        <p:nvSpPr>
          <p:cNvPr id="3" name="Content Placeholder 2"/>
          <p:cNvSpPr>
            <a:spLocks noGrp="1"/>
          </p:cNvSpPr>
          <p:nvPr>
            <p:ph idx="1"/>
          </p:nvPr>
        </p:nvSpPr>
        <p:spPr>
          <a:xfrm>
            <a:off x="381000" y="1828800"/>
            <a:ext cx="3657600" cy="4267200"/>
          </a:xfrm>
        </p:spPr>
        <p:txBody>
          <a:bodyPr/>
          <a:lstStyle/>
          <a:p>
            <a:r>
              <a:rPr lang="en-US" sz="1800" dirty="0"/>
              <a:t>You can define your decision variables to be integer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24200"/>
            <a:ext cx="4086225" cy="1685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descr="C:\Users\konurd\Desktop\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676400"/>
            <a:ext cx="3100188" cy="48768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ounded Rectangular Callout 5"/>
          <p:cNvSpPr/>
          <p:nvPr/>
        </p:nvSpPr>
        <p:spPr bwMode="auto">
          <a:xfrm>
            <a:off x="2133600" y="5975150"/>
            <a:ext cx="914400" cy="394100"/>
          </a:xfrm>
          <a:prstGeom prst="wedgeRoundRectCallout">
            <a:avLst>
              <a:gd name="adj1" fmla="val 9925"/>
              <a:gd name="adj2" fmla="val -426627"/>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Pick </a:t>
            </a:r>
            <a:r>
              <a:rPr lang="en-US" sz="1400" dirty="0" err="1"/>
              <a:t>int</a:t>
            </a:r>
            <a:endParaRPr kumimoji="0" lang="en-US" sz="1400" b="0" i="0" u="none" strike="noStrike" cap="none" normalizeH="0" baseline="0" dirty="0">
              <a:ln>
                <a:noFill/>
              </a:ln>
              <a:solidFill>
                <a:schemeClr val="tx1"/>
              </a:solidFill>
              <a:effectLst/>
            </a:endParaRPr>
          </a:p>
        </p:txBody>
      </p:sp>
      <p:sp>
        <p:nvSpPr>
          <p:cNvPr id="7" name="Rounded Rectangular Callout 6"/>
          <p:cNvSpPr/>
          <p:nvPr/>
        </p:nvSpPr>
        <p:spPr bwMode="auto">
          <a:xfrm>
            <a:off x="304800" y="5463540"/>
            <a:ext cx="1143000" cy="693420"/>
          </a:xfrm>
          <a:prstGeom prst="wedgeRoundRectCallout">
            <a:avLst>
              <a:gd name="adj1" fmla="val 52036"/>
              <a:gd name="adj2" fmla="val -270973"/>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Pick your decision variables</a:t>
            </a:r>
            <a:endParaRPr kumimoji="0" lang="en-US" sz="1400" b="0" i="0" u="none" strike="noStrike" cap="none" normalizeH="0" baseline="0" dirty="0">
              <a:ln>
                <a:noFill/>
              </a:ln>
              <a:solidFill>
                <a:schemeClr val="tx1"/>
              </a:solidFill>
              <a:effectLst/>
            </a:endParaRPr>
          </a:p>
        </p:txBody>
      </p:sp>
      <p:sp>
        <p:nvSpPr>
          <p:cNvPr id="8" name="Rounded Rectangular Callout 7"/>
          <p:cNvSpPr/>
          <p:nvPr/>
        </p:nvSpPr>
        <p:spPr bwMode="auto">
          <a:xfrm>
            <a:off x="4381500" y="5385670"/>
            <a:ext cx="914400" cy="394100"/>
          </a:xfrm>
          <a:prstGeom prst="wedgeRoundRectCallout">
            <a:avLst>
              <a:gd name="adj1" fmla="val 108675"/>
              <a:gd name="adj2" fmla="val -493333"/>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Uncheck</a:t>
            </a:r>
            <a:endParaRPr kumimoji="0" lang="en-US" sz="1400" b="0" i="0" u="none" strike="noStrike" cap="none" normalizeH="0" baseline="0" dirty="0">
              <a:ln>
                <a:noFill/>
              </a:ln>
              <a:solidFill>
                <a:schemeClr val="tx1"/>
              </a:solidFill>
              <a:effectLst/>
            </a:endParaRPr>
          </a:p>
        </p:txBody>
      </p:sp>
      <p:sp>
        <p:nvSpPr>
          <p:cNvPr id="9" name="Rounded Rectangular Callout 8"/>
          <p:cNvSpPr/>
          <p:nvPr/>
        </p:nvSpPr>
        <p:spPr bwMode="auto">
          <a:xfrm>
            <a:off x="4419600" y="5959910"/>
            <a:ext cx="914400" cy="394100"/>
          </a:xfrm>
          <a:prstGeom prst="wedgeRoundRectCallout">
            <a:avLst>
              <a:gd name="adj1" fmla="val 192425"/>
              <a:gd name="adj2" fmla="val 43219"/>
              <a:gd name="adj3" fmla="val 1666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Click OK</a:t>
            </a: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720183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in Excel</a:t>
            </a:r>
          </a:p>
        </p:txBody>
      </p:sp>
      <p:sp>
        <p:nvSpPr>
          <p:cNvPr id="3" name="Content Placeholder 2"/>
          <p:cNvSpPr>
            <a:spLocks noGrp="1"/>
          </p:cNvSpPr>
          <p:nvPr>
            <p:ph idx="1"/>
          </p:nvPr>
        </p:nvSpPr>
        <p:spPr/>
        <p:txBody>
          <a:bodyPr/>
          <a:lstStyle/>
          <a:p>
            <a:r>
              <a:rPr lang="en-US" dirty="0"/>
              <a:t>Recall the </a:t>
            </a:r>
            <a:r>
              <a:rPr lang="en-US" dirty="0" err="1"/>
              <a:t>Wyndor</a:t>
            </a:r>
            <a:r>
              <a:rPr lang="en-US" dirty="0"/>
              <a:t> Glass Co. problem</a:t>
            </a:r>
          </a:p>
          <a:p>
            <a:pPr lvl="1"/>
            <a:r>
              <a:rPr lang="en-US" dirty="0"/>
              <a:t>The company decides to produce two new products</a:t>
            </a:r>
          </a:p>
          <a:p>
            <a:pPr lvl="2"/>
            <a:r>
              <a:rPr lang="en-US" dirty="0"/>
              <a:t>A glass door with aluminum framing</a:t>
            </a:r>
          </a:p>
          <a:p>
            <a:pPr lvl="3"/>
            <a:r>
              <a:rPr lang="en-US" dirty="0"/>
              <a:t>Unit profit for doors is $300</a:t>
            </a:r>
          </a:p>
          <a:p>
            <a:pPr lvl="2"/>
            <a:r>
              <a:rPr lang="en-US" dirty="0"/>
              <a:t>A wood-framed glass window</a:t>
            </a:r>
          </a:p>
          <a:p>
            <a:pPr lvl="3"/>
            <a:r>
              <a:rPr lang="en-US" dirty="0"/>
              <a:t>Unit profit for windows is $500</a:t>
            </a:r>
          </a:p>
          <a:p>
            <a:pPr marL="914400" lvl="2"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53523251"/>
              </p:ext>
            </p:extLst>
          </p:nvPr>
        </p:nvGraphicFramePr>
        <p:xfrm>
          <a:off x="1814732" y="4917440"/>
          <a:ext cx="5576668" cy="1483360"/>
        </p:xfrm>
        <a:graphic>
          <a:graphicData uri="http://schemas.openxmlformats.org/drawingml/2006/table">
            <a:tbl>
              <a:tblPr firstRow="1" bandRow="1">
                <a:tableStyleId>{5C22544A-7EE6-4342-B048-85BDC9FD1C3A}</a:tableStyleId>
              </a:tblPr>
              <a:tblGrid>
                <a:gridCol w="13525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191358">
                  <a:extLst>
                    <a:ext uri="{9D8B030D-6E8A-4147-A177-3AD203B41FA5}">
                      <a16:colId xmlns:a16="http://schemas.microsoft.com/office/drawing/2014/main" val="20002"/>
                    </a:ext>
                  </a:extLst>
                </a:gridCol>
                <a:gridCol w="1680210">
                  <a:extLst>
                    <a:ext uri="{9D8B030D-6E8A-4147-A177-3AD203B41FA5}">
                      <a16:colId xmlns:a16="http://schemas.microsoft.com/office/drawing/2014/main" val="20003"/>
                    </a:ext>
                  </a:extLst>
                </a:gridCol>
              </a:tblGrid>
              <a:tr h="370840">
                <a:tc>
                  <a:txBody>
                    <a:bodyPr/>
                    <a:lstStyle/>
                    <a:p>
                      <a:pPr algn="ctr"/>
                      <a:r>
                        <a:rPr lang="en-US" dirty="0">
                          <a:solidFill>
                            <a:srgbClr val="003300"/>
                          </a:solidFill>
                        </a:rPr>
                        <a:t>Plant</a:t>
                      </a:r>
                    </a:p>
                  </a:txBody>
                  <a:tcPr/>
                </a:tc>
                <a:tc>
                  <a:txBody>
                    <a:bodyPr/>
                    <a:lstStyle/>
                    <a:p>
                      <a:pPr algn="ctr"/>
                      <a:r>
                        <a:rPr lang="en-US" dirty="0">
                          <a:solidFill>
                            <a:srgbClr val="003300"/>
                          </a:solidFill>
                        </a:rPr>
                        <a:t>Doors</a:t>
                      </a:r>
                    </a:p>
                  </a:txBody>
                  <a:tcPr/>
                </a:tc>
                <a:tc>
                  <a:txBody>
                    <a:bodyPr/>
                    <a:lstStyle/>
                    <a:p>
                      <a:pPr algn="ctr"/>
                      <a:r>
                        <a:rPr lang="en-US" dirty="0">
                          <a:solidFill>
                            <a:srgbClr val="003300"/>
                          </a:solidFill>
                        </a:rPr>
                        <a:t>Windows</a:t>
                      </a:r>
                    </a:p>
                  </a:txBody>
                  <a:tcPr/>
                </a:tc>
                <a:tc>
                  <a:txBody>
                    <a:bodyPr/>
                    <a:lstStyle/>
                    <a:p>
                      <a:pPr algn="ctr"/>
                      <a:r>
                        <a:rPr lang="en-US" sz="1400" dirty="0">
                          <a:solidFill>
                            <a:srgbClr val="003300"/>
                          </a:solidFill>
                        </a:rPr>
                        <a:t>Availability/week</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 hour</a:t>
                      </a:r>
                    </a:p>
                  </a:txBody>
                  <a:tcPr/>
                </a:tc>
                <a:tc>
                  <a:txBody>
                    <a:bodyPr/>
                    <a:lstStyle/>
                    <a:p>
                      <a:pPr algn="ctr"/>
                      <a:r>
                        <a:rPr lang="en-US" dirty="0"/>
                        <a:t>0</a:t>
                      </a:r>
                    </a:p>
                  </a:txBody>
                  <a:tcPr/>
                </a:tc>
                <a:tc>
                  <a:txBody>
                    <a:bodyPr/>
                    <a:lstStyle/>
                    <a:p>
                      <a:pPr algn="ctr"/>
                      <a:r>
                        <a:rPr lang="en-US" dirty="0"/>
                        <a:t>4 hours</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0</a:t>
                      </a:r>
                    </a:p>
                  </a:txBody>
                  <a:tcPr/>
                </a:tc>
                <a:tc>
                  <a:txBody>
                    <a:bodyPr/>
                    <a:lstStyle/>
                    <a:p>
                      <a:pPr algn="ctr"/>
                      <a:r>
                        <a:rPr lang="en-US" dirty="0"/>
                        <a:t>2 hours</a:t>
                      </a:r>
                    </a:p>
                  </a:txBody>
                  <a:tcPr/>
                </a:tc>
                <a:tc>
                  <a:txBody>
                    <a:bodyPr/>
                    <a:lstStyle/>
                    <a:p>
                      <a:pPr algn="ctr"/>
                      <a:r>
                        <a:rPr lang="en-US" dirty="0"/>
                        <a:t>12 hours</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3 hours</a:t>
                      </a:r>
                    </a:p>
                  </a:txBody>
                  <a:tcPr/>
                </a:tc>
                <a:tc>
                  <a:txBody>
                    <a:bodyPr/>
                    <a:lstStyle/>
                    <a:p>
                      <a:pPr algn="ctr"/>
                      <a:r>
                        <a:rPr lang="en-US" dirty="0"/>
                        <a:t>2 hours</a:t>
                      </a:r>
                    </a:p>
                  </a:txBody>
                  <a:tcPr/>
                </a:tc>
                <a:tc>
                  <a:txBody>
                    <a:bodyPr/>
                    <a:lstStyle/>
                    <a:p>
                      <a:pPr algn="ctr"/>
                      <a:r>
                        <a:rPr lang="en-US" dirty="0"/>
                        <a:t>18 hours</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4880021"/>
              </p:ext>
            </p:extLst>
          </p:nvPr>
        </p:nvGraphicFramePr>
        <p:xfrm>
          <a:off x="3110132" y="4267200"/>
          <a:ext cx="2723271" cy="640080"/>
        </p:xfrm>
        <a:graphic>
          <a:graphicData uri="http://schemas.openxmlformats.org/drawingml/2006/table">
            <a:tbl>
              <a:tblPr firstRow="1" bandRow="1">
                <a:tableStyleId>{5C22544A-7EE6-4342-B048-85BDC9FD1C3A}</a:tableStyleId>
              </a:tblPr>
              <a:tblGrid>
                <a:gridCol w="2723271">
                  <a:extLst>
                    <a:ext uri="{9D8B030D-6E8A-4147-A177-3AD203B41FA5}">
                      <a16:colId xmlns:a16="http://schemas.microsoft.com/office/drawing/2014/main" val="20000"/>
                    </a:ext>
                  </a:extLst>
                </a:gridCol>
              </a:tblGrid>
              <a:tr h="355600">
                <a:tc>
                  <a:txBody>
                    <a:bodyPr/>
                    <a:lstStyle/>
                    <a:p>
                      <a:r>
                        <a:rPr lang="en-US" dirty="0">
                          <a:solidFill>
                            <a:srgbClr val="003300"/>
                          </a:solidFill>
                        </a:rPr>
                        <a:t>Production Time</a:t>
                      </a:r>
                      <a:r>
                        <a:rPr lang="en-US" baseline="0" dirty="0">
                          <a:solidFill>
                            <a:srgbClr val="003300"/>
                          </a:solidFill>
                        </a:rPr>
                        <a:t> Used for Each Unit Produced</a:t>
                      </a:r>
                      <a:endParaRPr lang="en-US" dirty="0">
                        <a:solidFill>
                          <a:srgbClr val="003300"/>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7154079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TBA Airlines</a:t>
            </a:r>
          </a:p>
        </p:txBody>
      </p:sp>
      <p:sp>
        <p:nvSpPr>
          <p:cNvPr id="3" name="Content Placeholder 2"/>
          <p:cNvSpPr>
            <a:spLocks noGrp="1"/>
          </p:cNvSpPr>
          <p:nvPr>
            <p:ph idx="1"/>
          </p:nvPr>
        </p:nvSpPr>
        <p:spPr/>
        <p:txBody>
          <a:bodyPr/>
          <a:lstStyle/>
          <a:p>
            <a:r>
              <a:rPr lang="en-US" dirty="0"/>
              <a:t>The integer solution is….</a:t>
            </a:r>
          </a:p>
        </p:txBody>
      </p:sp>
      <p:graphicFrame>
        <p:nvGraphicFramePr>
          <p:cNvPr id="5" name="Object 4"/>
          <p:cNvGraphicFramePr>
            <a:graphicFrameLocks noChangeAspect="1"/>
          </p:cNvGraphicFramePr>
          <p:nvPr>
            <p:extLst>
              <p:ext uri="{D42A27DB-BD31-4B8C-83A1-F6EECF244321}">
                <p14:modId xmlns:p14="http://schemas.microsoft.com/office/powerpoint/2010/main" val="3622890294"/>
              </p:ext>
            </p:extLst>
          </p:nvPr>
        </p:nvGraphicFramePr>
        <p:xfrm>
          <a:off x="990600" y="2438399"/>
          <a:ext cx="6553200" cy="3384917"/>
        </p:xfrm>
        <a:graphic>
          <a:graphicData uri="http://schemas.openxmlformats.org/presentationml/2006/ole">
            <mc:AlternateContent xmlns:mc="http://schemas.openxmlformats.org/markup-compatibility/2006">
              <mc:Choice xmlns:v="urn:schemas-microsoft-com:vml" Requires="v">
                <p:oleObj spid="_x0000_s4156" name="Worksheet" r:id="rId4" imgW="4609980" imgH="2381160" progId="Excel.Sheet.8">
                  <p:embed/>
                </p:oleObj>
              </mc:Choice>
              <mc:Fallback>
                <p:oleObj name="Worksheet" r:id="rId4" imgW="4609980" imgH="2381160" progId="Excel.Sheet.8">
                  <p:embed/>
                  <p:pic>
                    <p:nvPicPr>
                      <p:cNvPr id="0" name=""/>
                      <p:cNvPicPr/>
                      <p:nvPr/>
                    </p:nvPicPr>
                    <p:blipFill>
                      <a:blip r:embed="rId5"/>
                      <a:stretch>
                        <a:fillRect/>
                      </a:stretch>
                    </p:blipFill>
                    <p:spPr>
                      <a:xfrm>
                        <a:off x="990600" y="2438399"/>
                        <a:ext cx="6553200" cy="3384917"/>
                      </a:xfrm>
                      <a:prstGeom prst="rect">
                        <a:avLst/>
                      </a:prstGeom>
                    </p:spPr>
                  </p:pic>
                </p:oleObj>
              </mc:Fallback>
            </mc:AlternateContent>
          </a:graphicData>
        </a:graphic>
      </p:graphicFrame>
    </p:spTree>
    <p:extLst>
      <p:ext uri="{BB962C8B-B14F-4D97-AF65-F5344CB8AC3E}">
        <p14:creationId xmlns:p14="http://schemas.microsoft.com/office/powerpoint/2010/main" val="98295006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sz="2400" dirty="0">
                <a:solidFill>
                  <a:schemeClr val="bg1">
                    <a:lumMod val="95000"/>
                  </a:schemeClr>
                </a:solidFill>
              </a:rPr>
              <a:t>Spread Sheet Modeling</a:t>
            </a:r>
          </a:p>
          <a:p>
            <a:pPr lvl="1"/>
            <a:r>
              <a:rPr lang="en-US" sz="2000" dirty="0">
                <a:solidFill>
                  <a:schemeClr val="bg1">
                    <a:lumMod val="95000"/>
                  </a:schemeClr>
                </a:solidFill>
              </a:rPr>
              <a:t>Formulating a Problem in Excel</a:t>
            </a:r>
          </a:p>
          <a:p>
            <a:pPr lvl="1"/>
            <a:r>
              <a:rPr lang="en-US" sz="2000" dirty="0">
                <a:solidFill>
                  <a:schemeClr val="bg1">
                    <a:lumMod val="95000"/>
                  </a:schemeClr>
                </a:solidFill>
              </a:rPr>
              <a:t>Solving with Excel Solver</a:t>
            </a:r>
          </a:p>
          <a:p>
            <a:r>
              <a:rPr lang="en-US" sz="2400" dirty="0"/>
              <a:t>Linear Programming Applications</a:t>
            </a:r>
          </a:p>
          <a:p>
            <a:pPr lvl="1"/>
            <a:r>
              <a:rPr lang="en-US" sz="2000" dirty="0"/>
              <a:t>Resource Allocation Problems</a:t>
            </a:r>
          </a:p>
          <a:p>
            <a:pPr lvl="1"/>
            <a:r>
              <a:rPr lang="en-US" sz="2000" dirty="0"/>
              <a:t>Cost-benefit-tradeoff Problems</a:t>
            </a:r>
          </a:p>
          <a:p>
            <a:pPr lvl="1"/>
            <a:r>
              <a:rPr lang="en-US" sz="2000" dirty="0"/>
              <a:t>Transportation Problems</a:t>
            </a:r>
          </a:p>
          <a:p>
            <a:pPr lvl="1"/>
            <a:r>
              <a:rPr lang="en-US" sz="2000" dirty="0"/>
              <a:t>Assignment Problems</a:t>
            </a:r>
          </a:p>
          <a:p>
            <a:r>
              <a:rPr lang="en-US" sz="2400" dirty="0">
                <a:solidFill>
                  <a:schemeClr val="bg1">
                    <a:lumMod val="95000"/>
                  </a:schemeClr>
                </a:solidFill>
              </a:rPr>
              <a:t>Sensitivity Analysis</a:t>
            </a:r>
          </a:p>
          <a:p>
            <a:pPr lvl="1"/>
            <a:r>
              <a:rPr lang="en-US" sz="2000" dirty="0">
                <a:solidFill>
                  <a:schemeClr val="bg1">
                    <a:lumMod val="95000"/>
                  </a:schemeClr>
                </a:solidFill>
              </a:rPr>
              <a:t>Changes in the objective function</a:t>
            </a:r>
          </a:p>
          <a:p>
            <a:pPr lvl="1"/>
            <a:r>
              <a:rPr lang="en-US" sz="2000" dirty="0">
                <a:solidFill>
                  <a:schemeClr val="bg1">
                    <a:lumMod val="95000"/>
                  </a:schemeClr>
                </a:solidFill>
              </a:rPr>
              <a:t>Changes in the constraints</a:t>
            </a:r>
          </a:p>
          <a:p>
            <a:r>
              <a:rPr lang="en-US" sz="2400" dirty="0">
                <a:solidFill>
                  <a:schemeClr val="bg1">
                    <a:lumMod val="95000"/>
                  </a:schemeClr>
                </a:solidFill>
              </a:rPr>
              <a:t>Overview</a:t>
            </a:r>
          </a:p>
          <a:p>
            <a:pPr lvl="1"/>
            <a:endParaRPr lang="en-US" sz="2000" dirty="0">
              <a:solidFill>
                <a:schemeClr val="bg1">
                  <a:lumMod val="95000"/>
                </a:schemeClr>
              </a:solidFill>
            </a:endParaRPr>
          </a:p>
          <a:p>
            <a:pPr lvl="1"/>
            <a:endParaRPr lang="en-US" sz="20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31</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5646132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Programming Applications</a:t>
            </a:r>
          </a:p>
        </p:txBody>
      </p:sp>
      <p:sp>
        <p:nvSpPr>
          <p:cNvPr id="3" name="Content Placeholder 2"/>
          <p:cNvSpPr>
            <a:spLocks noGrp="1"/>
          </p:cNvSpPr>
          <p:nvPr>
            <p:ph idx="1"/>
          </p:nvPr>
        </p:nvSpPr>
        <p:spPr/>
        <p:txBody>
          <a:bodyPr/>
          <a:lstStyle/>
          <a:p>
            <a:r>
              <a:rPr lang="en-US" dirty="0"/>
              <a:t>The following cases are to illustrate different type of problems you may have in practice</a:t>
            </a:r>
          </a:p>
          <a:p>
            <a:pPr lvl="1"/>
            <a:r>
              <a:rPr lang="en-US" dirty="0"/>
              <a:t>Do not try to classify your problem before you formulate it</a:t>
            </a:r>
          </a:p>
          <a:p>
            <a:pPr lvl="1"/>
            <a:r>
              <a:rPr lang="en-US" dirty="0"/>
              <a:t>Formulate the problem and then see if it is similar to well-known problems</a:t>
            </a:r>
          </a:p>
          <a:p>
            <a:pPr lvl="2"/>
            <a:r>
              <a:rPr lang="en-US" dirty="0"/>
              <a:t>Why?</a:t>
            </a:r>
          </a:p>
          <a:p>
            <a:pPr lvl="2"/>
            <a:r>
              <a:rPr lang="en-US" dirty="0"/>
              <a:t>Well known problems may have structures that are helpful in solving them efficiently</a:t>
            </a:r>
          </a:p>
          <a:p>
            <a:pPr lvl="2"/>
            <a:r>
              <a:rPr lang="en-US" dirty="0"/>
              <a:t>Example: network optimization problems…</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32</a:t>
            </a:fld>
            <a:endParaRPr lang="en-US" dirty="0"/>
          </a:p>
        </p:txBody>
      </p:sp>
    </p:spTree>
    <p:extLst>
      <p:ext uri="{BB962C8B-B14F-4D97-AF65-F5344CB8AC3E}">
        <p14:creationId xmlns:p14="http://schemas.microsoft.com/office/powerpoint/2010/main" val="290011787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Resource-Allocation Problems</a:t>
            </a:r>
          </a:p>
        </p:txBody>
      </p:sp>
      <p:sp>
        <p:nvSpPr>
          <p:cNvPr id="3" name="Content Placeholder 2"/>
          <p:cNvSpPr>
            <a:spLocks noGrp="1"/>
          </p:cNvSpPr>
          <p:nvPr>
            <p:ph idx="1"/>
          </p:nvPr>
        </p:nvSpPr>
        <p:spPr/>
        <p:txBody>
          <a:bodyPr/>
          <a:lstStyle/>
          <a:p>
            <a:r>
              <a:rPr lang="en-US" dirty="0"/>
              <a:t>There are a set of activities under consideration with different contributions</a:t>
            </a:r>
          </a:p>
          <a:p>
            <a:r>
              <a:rPr lang="en-US" dirty="0"/>
              <a:t>There are a set of resources with limited availability</a:t>
            </a:r>
          </a:p>
          <a:p>
            <a:pPr lvl="1"/>
            <a:r>
              <a:rPr lang="en-US" dirty="0"/>
              <a:t>Each activity has a profit (contribution)</a:t>
            </a:r>
          </a:p>
          <a:p>
            <a:pPr lvl="1"/>
            <a:r>
              <a:rPr lang="en-US" dirty="0"/>
              <a:t>Each activity uses a specific amount of each resource</a:t>
            </a:r>
          </a:p>
          <a:p>
            <a:pPr lvl="1"/>
            <a:r>
              <a:rPr lang="en-US" dirty="0"/>
              <a:t>How much of each activity you should choose to maximize your profit?</a:t>
            </a:r>
          </a:p>
          <a:p>
            <a:pPr lvl="2"/>
            <a:r>
              <a:rPr lang="en-US" dirty="0"/>
              <a:t>Surviving in an island example</a:t>
            </a:r>
          </a:p>
          <a:p>
            <a:pPr lvl="2"/>
            <a:r>
              <a:rPr lang="en-US" dirty="0" err="1"/>
              <a:t>Wyndor</a:t>
            </a:r>
            <a:r>
              <a:rPr lang="en-US" dirty="0"/>
              <a:t> Glass Co. product mix case</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33</a:t>
            </a:fld>
            <a:endParaRPr lang="en-US" dirty="0"/>
          </a:p>
        </p:txBody>
      </p:sp>
    </p:spTree>
    <p:extLst>
      <p:ext uri="{BB962C8B-B14F-4D97-AF65-F5344CB8AC3E}">
        <p14:creationId xmlns:p14="http://schemas.microsoft.com/office/powerpoint/2010/main" val="35631232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Capital Budgeting (Think-Big)</a:t>
            </a:r>
          </a:p>
        </p:txBody>
      </p:sp>
      <p:sp>
        <p:nvSpPr>
          <p:cNvPr id="3" name="Content Placeholder 2"/>
          <p:cNvSpPr>
            <a:spLocks noGrp="1"/>
          </p:cNvSpPr>
          <p:nvPr>
            <p:ph idx="1"/>
          </p:nvPr>
        </p:nvSpPr>
        <p:spPr/>
        <p:txBody>
          <a:bodyPr/>
          <a:lstStyle/>
          <a:p>
            <a:r>
              <a:rPr lang="en-US" dirty="0"/>
              <a:t>Capital Budgeting Case: Financial planning</a:t>
            </a:r>
          </a:p>
          <a:p>
            <a:pPr lvl="2" eaLnBrk="1" hangingPunct="1"/>
            <a:r>
              <a:rPr lang="en-US" dirty="0"/>
              <a:t>Think-Big Development Co. is a major investor in commercial real-estate development projects.</a:t>
            </a:r>
          </a:p>
          <a:p>
            <a:pPr lvl="2" eaLnBrk="1" hangingPunct="1"/>
            <a:r>
              <a:rPr lang="en-US" dirty="0"/>
              <a:t>They are considering three large construction projects</a:t>
            </a:r>
          </a:p>
          <a:p>
            <a:pPr lvl="3" eaLnBrk="1" hangingPunct="1"/>
            <a:r>
              <a:rPr lang="en-US" dirty="0"/>
              <a:t>Construct a high-rise office building.</a:t>
            </a:r>
          </a:p>
          <a:p>
            <a:pPr lvl="3" eaLnBrk="1" hangingPunct="1"/>
            <a:r>
              <a:rPr lang="en-US" dirty="0"/>
              <a:t>Construct a hotel.</a:t>
            </a:r>
          </a:p>
          <a:p>
            <a:pPr lvl="3" eaLnBrk="1" hangingPunct="1"/>
            <a:r>
              <a:rPr lang="en-US" dirty="0"/>
              <a:t>Construct a shopping center.</a:t>
            </a:r>
          </a:p>
          <a:p>
            <a:pPr lvl="2" eaLnBrk="1" hangingPunct="1"/>
            <a:r>
              <a:rPr lang="en-US" dirty="0"/>
              <a:t>Each project requires each partner to make four investments: a down payment now, and additional capital after one, two, and three years.</a:t>
            </a:r>
          </a:p>
          <a:p>
            <a:pPr lvl="1" eaLnBrk="1" hangingPunct="1"/>
            <a:r>
              <a:rPr lang="en-US" dirty="0"/>
              <a:t>Question: At what fraction should Think-Big invest in each of the three projects?</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34</a:t>
            </a:fld>
            <a:endParaRPr lang="en-US" dirty="0"/>
          </a:p>
        </p:txBody>
      </p:sp>
    </p:spTree>
    <p:extLst>
      <p:ext uri="{BB962C8B-B14F-4D97-AF65-F5344CB8AC3E}">
        <p14:creationId xmlns:p14="http://schemas.microsoft.com/office/powerpoint/2010/main" val="3741372987"/>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Capital Budgeting</a:t>
            </a:r>
          </a:p>
        </p:txBody>
      </p:sp>
      <p:sp>
        <p:nvSpPr>
          <p:cNvPr id="3" name="Content Placeholder 2"/>
          <p:cNvSpPr>
            <a:spLocks noGrp="1"/>
          </p:cNvSpPr>
          <p:nvPr>
            <p:ph idx="1"/>
          </p:nvPr>
        </p:nvSpPr>
        <p:spPr>
          <a:xfrm>
            <a:off x="381000" y="4050556"/>
            <a:ext cx="8382000" cy="2045444"/>
          </a:xfrm>
        </p:spPr>
        <p:txBody>
          <a:bodyPr/>
          <a:lstStyle/>
          <a:p>
            <a:r>
              <a:rPr lang="en-US" sz="2000" dirty="0"/>
              <a:t>The company currently has $25M and $20M, $20M and $15M will become available after 1, 2, and 3 years, respectively.</a:t>
            </a:r>
          </a:p>
          <a:p>
            <a:r>
              <a:rPr lang="en-US" sz="2000" dirty="0"/>
              <a:t>Funds that are not used in a year will be available next year</a:t>
            </a:r>
          </a:p>
          <a:p>
            <a:pPr lvl="1"/>
            <a:r>
              <a:rPr lang="en-US" sz="1600" dirty="0"/>
              <a:t>Therefore, we should consider the cumulative availability at the end of each period!!</a:t>
            </a:r>
          </a:p>
          <a:p>
            <a:endParaRPr lang="en-US" sz="2000"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35</a:t>
            </a:fld>
            <a:endParaRPr lang="en-US" dirty="0"/>
          </a:p>
        </p:txBody>
      </p:sp>
      <p:pic>
        <p:nvPicPr>
          <p:cNvPr id="5" name="table"/>
          <p:cNvPicPr>
            <a:picLocks noChangeAspect="1"/>
          </p:cNvPicPr>
          <p:nvPr/>
        </p:nvPicPr>
        <p:blipFill>
          <a:blip r:embed="rId3"/>
          <a:stretch>
            <a:fillRect/>
          </a:stretch>
        </p:blipFill>
        <p:spPr>
          <a:xfrm>
            <a:off x="1066800" y="1600200"/>
            <a:ext cx="6096000" cy="2450355"/>
          </a:xfrm>
          <a:prstGeom prst="rect">
            <a:avLst/>
          </a:prstGeom>
        </p:spPr>
      </p:pic>
    </p:spTree>
    <p:extLst>
      <p:ext uri="{BB962C8B-B14F-4D97-AF65-F5344CB8AC3E}">
        <p14:creationId xmlns:p14="http://schemas.microsoft.com/office/powerpoint/2010/main" val="268843880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546763"/>
            <a:ext cx="8382000" cy="1143000"/>
          </a:xfrm>
        </p:spPr>
        <p:txBody>
          <a:bodyPr/>
          <a:lstStyle/>
          <a:p>
            <a:r>
              <a:rPr lang="en-US" dirty="0"/>
              <a:t>Case: Capital Budgeting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08350224"/>
              </p:ext>
            </p:extLst>
          </p:nvPr>
        </p:nvGraphicFramePr>
        <p:xfrm>
          <a:off x="1905000" y="2501836"/>
          <a:ext cx="3492500" cy="891540"/>
        </p:xfrm>
        <a:graphic>
          <a:graphicData uri="http://schemas.openxmlformats.org/drawingml/2006/table">
            <a:tbl>
              <a:tblPr/>
              <a:tblGrid>
                <a:gridCol w="113030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tblGrid>
              <a:tr h="161925">
                <a:tc>
                  <a:txBody>
                    <a:bodyPr/>
                    <a:lstStyle/>
                    <a:p>
                      <a:pPr algn="r" fontAlgn="b"/>
                      <a:r>
                        <a:rPr lang="en-US" sz="1400" b="0" i="0" u="none" strike="noStrike" dirty="0">
                          <a:effectLst/>
                          <a:latin typeface="Arial"/>
                        </a:rPr>
                        <a:t>Now</a:t>
                      </a: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40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a:effectLst/>
                          <a:latin typeface="Arial"/>
                        </a:rPr>
                        <a:t>80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dirty="0">
                          <a:effectLst/>
                          <a:latin typeface="Arial"/>
                        </a:rPr>
                        <a:t>90</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0"/>
                  </a:ext>
                </a:extLst>
              </a:tr>
              <a:tr h="171450">
                <a:tc>
                  <a:txBody>
                    <a:bodyPr/>
                    <a:lstStyle/>
                    <a:p>
                      <a:pPr algn="r" fontAlgn="b"/>
                      <a:r>
                        <a:rPr lang="en-US" sz="1400" b="0" i="0" u="none" strike="noStrike">
                          <a:effectLst/>
                          <a:latin typeface="Arial"/>
                        </a:rPr>
                        <a:t>End of Year 1</a:t>
                      </a:r>
                    </a:p>
                  </a:txBody>
                  <a:tcPr marL="9525" marR="9525" marT="9525" marB="0" anchor="b">
                    <a:lnL>
                      <a:noFill/>
                    </a:lnL>
                    <a:lnR>
                      <a:noFill/>
                    </a:lnR>
                    <a:lnT>
                      <a:noFill/>
                    </a:lnT>
                    <a:lnB>
                      <a:noFill/>
                    </a:lnB>
                  </a:tcPr>
                </a:tc>
                <a:tc>
                  <a:txBody>
                    <a:bodyPr/>
                    <a:lstStyle/>
                    <a:p>
                      <a:pPr algn="ctr" fontAlgn="b"/>
                      <a:r>
                        <a:rPr lang="en-US" sz="1400" b="0" i="0" u="none" strike="noStrike" dirty="0">
                          <a:effectLst/>
                          <a:latin typeface="Arial"/>
                        </a:rPr>
                        <a:t>100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a:effectLst/>
                          <a:latin typeface="Arial"/>
                        </a:rPr>
                        <a:t>160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a:effectLst/>
                          <a:latin typeface="Arial"/>
                        </a:rPr>
                        <a:t>140</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1"/>
                  </a:ext>
                </a:extLst>
              </a:tr>
              <a:tr h="161925">
                <a:tc>
                  <a:txBody>
                    <a:bodyPr/>
                    <a:lstStyle/>
                    <a:p>
                      <a:pPr algn="r" fontAlgn="b"/>
                      <a:r>
                        <a:rPr lang="en-US" sz="1400" b="0" i="0" u="none" strike="noStrike">
                          <a:effectLst/>
                          <a:latin typeface="Arial"/>
                        </a:rPr>
                        <a:t>End of Year 2</a:t>
                      </a: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190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a:effectLst/>
                          <a:latin typeface="Arial"/>
                        </a:rPr>
                        <a:t>240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a:effectLst/>
                          <a:latin typeface="Arial"/>
                        </a:rPr>
                        <a:t>160</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2"/>
                  </a:ext>
                </a:extLst>
              </a:tr>
              <a:tr h="161925">
                <a:tc>
                  <a:txBody>
                    <a:bodyPr/>
                    <a:lstStyle/>
                    <a:p>
                      <a:pPr algn="r" fontAlgn="b"/>
                      <a:r>
                        <a:rPr lang="en-US" sz="1400" b="0" i="0" u="none" strike="noStrike">
                          <a:effectLst/>
                          <a:latin typeface="Arial"/>
                        </a:rPr>
                        <a:t>End of Year 3</a:t>
                      </a: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200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a:effectLst/>
                          <a:latin typeface="Arial"/>
                        </a:rPr>
                        <a:t>310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dirty="0">
                          <a:effectLst/>
                          <a:latin typeface="Arial"/>
                        </a:rPr>
                        <a:t>220</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44055263"/>
              </p:ext>
            </p:extLst>
          </p:nvPr>
        </p:nvGraphicFramePr>
        <p:xfrm>
          <a:off x="3071750" y="2011876"/>
          <a:ext cx="2362200" cy="445770"/>
        </p:xfrm>
        <a:graphic>
          <a:graphicData uri="http://schemas.openxmlformats.org/drawingml/2006/table">
            <a:tbl>
              <a:tblPr/>
              <a:tblGrid>
                <a:gridCol w="78740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tblGrid>
              <a:tr h="171450">
                <a:tc>
                  <a:txBody>
                    <a:bodyPr/>
                    <a:lstStyle/>
                    <a:p>
                      <a:pPr algn="ctr" fontAlgn="b"/>
                      <a:r>
                        <a:rPr lang="en-US" sz="1400" b="0" i="0" u="none" strike="noStrike" dirty="0">
                          <a:effectLst/>
                          <a:latin typeface="Arial"/>
                        </a:rPr>
                        <a:t>Office</a:t>
                      </a:r>
                    </a:p>
                  </a:txBody>
                  <a:tcPr marL="9525" marR="9525" marT="9525" marB="0" anchor="b">
                    <a:lnL>
                      <a:noFill/>
                    </a:lnL>
                    <a:lnR>
                      <a:noFill/>
                    </a:lnR>
                    <a:lnT>
                      <a:noFill/>
                    </a:lnT>
                    <a:lnB>
                      <a:noFill/>
                    </a:lnB>
                  </a:tcPr>
                </a:tc>
                <a:tc>
                  <a:txBody>
                    <a:bodyPr/>
                    <a:lstStyle/>
                    <a:p>
                      <a:pPr algn="ctr" fontAlgn="b"/>
                      <a:endParaRPr lang="en-US" sz="1400" b="0" i="0" u="none" strike="noStrike">
                        <a:effectLst/>
                        <a:latin typeface="Arial"/>
                      </a:endParaRP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Shopping</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71450">
                <a:tc>
                  <a:txBody>
                    <a:bodyPr/>
                    <a:lstStyle/>
                    <a:p>
                      <a:pPr algn="ctr" fontAlgn="b"/>
                      <a:r>
                        <a:rPr lang="en-US" sz="1400" b="0" i="0" u="none" strike="noStrike">
                          <a:effectLst/>
                          <a:latin typeface="Arial"/>
                        </a:rPr>
                        <a:t>Building</a:t>
                      </a: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Hotel</a:t>
                      </a:r>
                    </a:p>
                  </a:txBody>
                  <a:tcPr marL="9525" marR="9525" marT="9525" marB="0" anchor="b">
                    <a:lnL>
                      <a:noFill/>
                    </a:lnL>
                    <a:lnR>
                      <a:noFill/>
                    </a:lnR>
                    <a:lnT>
                      <a:noFill/>
                    </a:lnT>
                    <a:lnB>
                      <a:noFill/>
                    </a:lnB>
                  </a:tcPr>
                </a:tc>
                <a:tc>
                  <a:txBody>
                    <a:bodyPr/>
                    <a:lstStyle/>
                    <a:p>
                      <a:pPr algn="ctr" fontAlgn="b"/>
                      <a:r>
                        <a:rPr lang="en-US" sz="1400" b="0" i="0" u="none" strike="noStrike" dirty="0">
                          <a:effectLst/>
                          <a:latin typeface="Arial"/>
                        </a:rPr>
                        <a:t>Center</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87128596"/>
              </p:ext>
            </p:extLst>
          </p:nvPr>
        </p:nvGraphicFramePr>
        <p:xfrm>
          <a:off x="5562600" y="1828801"/>
          <a:ext cx="1295400" cy="1560195"/>
        </p:xfrm>
        <a:graphic>
          <a:graphicData uri="http://schemas.openxmlformats.org/drawingml/2006/table">
            <a:tbl>
              <a:tblPr/>
              <a:tblGrid>
                <a:gridCol w="1295400">
                  <a:extLst>
                    <a:ext uri="{9D8B030D-6E8A-4147-A177-3AD203B41FA5}">
                      <a16:colId xmlns:a16="http://schemas.microsoft.com/office/drawing/2014/main" val="20000"/>
                    </a:ext>
                  </a:extLst>
                </a:gridCol>
              </a:tblGrid>
              <a:tr h="161925">
                <a:tc>
                  <a:txBody>
                    <a:bodyPr/>
                    <a:lstStyle/>
                    <a:p>
                      <a:pPr algn="ctr" fontAlgn="b"/>
                      <a:r>
                        <a:rPr lang="en-US" sz="1400" b="0" i="0" u="none" strike="noStrike" dirty="0">
                          <a:effectLst/>
                          <a:latin typeface="Arial"/>
                        </a:rPr>
                        <a:t>Cumulative</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61925">
                <a:tc>
                  <a:txBody>
                    <a:bodyPr/>
                    <a:lstStyle/>
                    <a:p>
                      <a:pPr algn="ctr" fontAlgn="b"/>
                      <a:r>
                        <a:rPr lang="en-US" sz="1400" b="0" i="0" u="none" strike="noStrike">
                          <a:effectLst/>
                          <a:latin typeface="Arial"/>
                        </a:rPr>
                        <a:t>Capital</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61925">
                <a:tc>
                  <a:txBody>
                    <a:bodyPr/>
                    <a:lstStyle/>
                    <a:p>
                      <a:pPr algn="ctr" fontAlgn="b"/>
                      <a:r>
                        <a:rPr lang="en-US" sz="1400" b="0" i="0" u="none" strike="noStrike">
                          <a:effectLst/>
                          <a:latin typeface="Arial"/>
                        </a:rPr>
                        <a:t>Available</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61925">
                <a:tc>
                  <a:txBody>
                    <a:bodyPr/>
                    <a:lstStyle/>
                    <a:p>
                      <a:pPr algn="ctr" fontAlgn="b"/>
                      <a:r>
                        <a:rPr lang="en-US" sz="1400" b="0" i="0" u="none" strike="noStrike" dirty="0">
                          <a:effectLst/>
                          <a:latin typeface="Arial"/>
                        </a:rPr>
                        <a:t>25</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3"/>
                  </a:ext>
                </a:extLst>
              </a:tr>
              <a:tr h="171450">
                <a:tc>
                  <a:txBody>
                    <a:bodyPr/>
                    <a:lstStyle/>
                    <a:p>
                      <a:pPr algn="ctr" fontAlgn="b"/>
                      <a:r>
                        <a:rPr lang="en-US" sz="1400" b="0" i="0" u="none" strike="noStrike" dirty="0">
                          <a:effectLst/>
                          <a:latin typeface="Arial"/>
                        </a:rPr>
                        <a:t>45</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4"/>
                  </a:ext>
                </a:extLst>
              </a:tr>
              <a:tr h="161925">
                <a:tc>
                  <a:txBody>
                    <a:bodyPr/>
                    <a:lstStyle/>
                    <a:p>
                      <a:pPr algn="ctr" fontAlgn="b"/>
                      <a:r>
                        <a:rPr lang="en-US" sz="1400" b="0" i="0" u="none" strike="noStrike" dirty="0">
                          <a:effectLst/>
                          <a:latin typeface="Arial"/>
                        </a:rPr>
                        <a:t>65</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5"/>
                  </a:ext>
                </a:extLst>
              </a:tr>
              <a:tr h="161925">
                <a:tc>
                  <a:txBody>
                    <a:bodyPr/>
                    <a:lstStyle/>
                    <a:p>
                      <a:pPr algn="ctr" fontAlgn="b"/>
                      <a:r>
                        <a:rPr lang="en-US" sz="1400" b="0" i="0" u="none" strike="noStrike" dirty="0">
                          <a:effectLst/>
                          <a:latin typeface="Arial"/>
                        </a:rPr>
                        <a:t>80</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6"/>
                  </a:ext>
                </a:extLst>
              </a:tr>
            </a:tbl>
          </a:graphicData>
        </a:graphic>
      </p:graphicFrame>
      <p:sp>
        <p:nvSpPr>
          <p:cNvPr id="9" name="Rectangle 8"/>
          <p:cNvSpPr/>
          <p:nvPr/>
        </p:nvSpPr>
        <p:spPr>
          <a:xfrm>
            <a:off x="3048000" y="1676400"/>
            <a:ext cx="2590800" cy="307777"/>
          </a:xfrm>
          <a:prstGeom prst="rect">
            <a:avLst/>
          </a:prstGeom>
        </p:spPr>
        <p:txBody>
          <a:bodyPr wrap="square">
            <a:spAutoFit/>
          </a:bodyPr>
          <a:lstStyle/>
          <a:p>
            <a:r>
              <a:rPr lang="en-US" sz="1400" u="sng" dirty="0"/>
              <a:t>Cumulative Capital Required</a:t>
            </a:r>
          </a:p>
        </p:txBody>
      </p:sp>
      <p:graphicFrame>
        <p:nvGraphicFramePr>
          <p:cNvPr id="10" name="Table 9"/>
          <p:cNvGraphicFramePr>
            <a:graphicFrameLocks noGrp="1"/>
          </p:cNvGraphicFramePr>
          <p:nvPr>
            <p:extLst>
              <p:ext uri="{D42A27DB-BD31-4B8C-83A1-F6EECF244321}">
                <p14:modId xmlns:p14="http://schemas.microsoft.com/office/powerpoint/2010/main" val="290231019"/>
              </p:ext>
            </p:extLst>
          </p:nvPr>
        </p:nvGraphicFramePr>
        <p:xfrm>
          <a:off x="1828799" y="3581400"/>
          <a:ext cx="4864102" cy="668655"/>
        </p:xfrm>
        <a:graphic>
          <a:graphicData uri="http://schemas.openxmlformats.org/drawingml/2006/table">
            <a:tbl>
              <a:tblPr/>
              <a:tblGrid>
                <a:gridCol w="1574200">
                  <a:extLst>
                    <a:ext uri="{9D8B030D-6E8A-4147-A177-3AD203B41FA5}">
                      <a16:colId xmlns:a16="http://schemas.microsoft.com/office/drawing/2014/main" val="20000"/>
                    </a:ext>
                  </a:extLst>
                </a:gridCol>
                <a:gridCol w="1096634">
                  <a:extLst>
                    <a:ext uri="{9D8B030D-6E8A-4147-A177-3AD203B41FA5}">
                      <a16:colId xmlns:a16="http://schemas.microsoft.com/office/drawing/2014/main" val="20001"/>
                    </a:ext>
                  </a:extLst>
                </a:gridCol>
                <a:gridCol w="1096634">
                  <a:extLst>
                    <a:ext uri="{9D8B030D-6E8A-4147-A177-3AD203B41FA5}">
                      <a16:colId xmlns:a16="http://schemas.microsoft.com/office/drawing/2014/main" val="20002"/>
                    </a:ext>
                  </a:extLst>
                </a:gridCol>
                <a:gridCol w="1096634">
                  <a:extLst>
                    <a:ext uri="{9D8B030D-6E8A-4147-A177-3AD203B41FA5}">
                      <a16:colId xmlns:a16="http://schemas.microsoft.com/office/drawing/2014/main" val="20003"/>
                    </a:ext>
                  </a:extLst>
                </a:gridCol>
              </a:tblGrid>
              <a:tr h="171450">
                <a:tc>
                  <a:txBody>
                    <a:bodyPr/>
                    <a:lstStyle/>
                    <a:p>
                      <a:pPr algn="r" fontAlgn="b"/>
                      <a:endParaRPr lang="en-US" sz="1400" b="0" i="0" u="none" strike="noStrike" dirty="0">
                        <a:effectLst/>
                        <a:latin typeface="Arial"/>
                      </a:endParaRP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Office</a:t>
                      </a:r>
                    </a:p>
                  </a:txBody>
                  <a:tcPr marL="9525" marR="9525" marT="9525" marB="0" anchor="b">
                    <a:lnL>
                      <a:noFill/>
                    </a:lnL>
                    <a:lnR>
                      <a:noFill/>
                    </a:lnR>
                    <a:lnT>
                      <a:noFill/>
                    </a:lnT>
                    <a:lnB>
                      <a:noFill/>
                    </a:lnB>
                  </a:tcPr>
                </a:tc>
                <a:tc>
                  <a:txBody>
                    <a:bodyPr/>
                    <a:lstStyle/>
                    <a:p>
                      <a:pPr algn="ctr" fontAlgn="b"/>
                      <a:endParaRPr lang="en-US" sz="1400" b="0" i="0" u="none" strike="noStrike">
                        <a:effectLst/>
                        <a:latin typeface="Arial"/>
                      </a:endParaRP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Shopping</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71450">
                <a:tc>
                  <a:txBody>
                    <a:bodyPr/>
                    <a:lstStyle/>
                    <a:p>
                      <a:pPr algn="r" fontAlgn="b"/>
                      <a:endParaRPr lang="en-US" sz="1400" b="0" i="0" u="none" strike="noStrike">
                        <a:effectLst/>
                        <a:latin typeface="Arial"/>
                      </a:endParaRP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Building</a:t>
                      </a: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Hotel</a:t>
                      </a:r>
                    </a:p>
                  </a:txBody>
                  <a:tcPr marL="9525" marR="9525" marT="9525" marB="0" anchor="b">
                    <a:lnL>
                      <a:noFill/>
                    </a:lnL>
                    <a:lnR>
                      <a:noFill/>
                    </a:lnR>
                    <a:lnT>
                      <a:noFill/>
                    </a:lnT>
                    <a:lnB>
                      <a:noFill/>
                    </a:lnB>
                  </a:tcPr>
                </a:tc>
                <a:tc>
                  <a:txBody>
                    <a:bodyPr/>
                    <a:lstStyle/>
                    <a:p>
                      <a:pPr algn="ctr" fontAlgn="b"/>
                      <a:r>
                        <a:rPr lang="en-US" sz="1400" b="0" i="0" u="none" strike="noStrike">
                          <a:effectLst/>
                          <a:latin typeface="Arial"/>
                        </a:rPr>
                        <a:t>Center</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61925">
                <a:tc>
                  <a:txBody>
                    <a:bodyPr/>
                    <a:lstStyle/>
                    <a:p>
                      <a:pPr algn="r" fontAlgn="b"/>
                      <a:r>
                        <a:rPr lang="en-US" sz="1400" b="0" i="0" u="none" strike="noStrike">
                          <a:effectLst/>
                          <a:latin typeface="Arial"/>
                        </a:rPr>
                        <a:t>Net Present Value</a:t>
                      </a:r>
                    </a:p>
                  </a:txBody>
                  <a:tcPr marL="9525" marR="9525" marT="9525" marB="0" anchor="b">
                    <a:lnL>
                      <a:noFill/>
                    </a:lnL>
                    <a:lnR>
                      <a:noFill/>
                    </a:lnR>
                    <a:lnT>
                      <a:noFill/>
                    </a:lnT>
                    <a:lnB>
                      <a:noFill/>
                    </a:lnB>
                  </a:tcPr>
                </a:tc>
                <a:tc>
                  <a:txBody>
                    <a:bodyPr/>
                    <a:lstStyle/>
                    <a:p>
                      <a:pPr algn="ctr" fontAlgn="b"/>
                      <a:r>
                        <a:rPr lang="en-US" sz="1400" b="0" i="0" u="none" strike="noStrike" dirty="0">
                          <a:effectLst/>
                          <a:latin typeface="Arial"/>
                        </a:rPr>
                        <a:t>45</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a:effectLst/>
                          <a:latin typeface="Arial"/>
                        </a:rPr>
                        <a:t>70</a:t>
                      </a:r>
                    </a:p>
                  </a:txBody>
                  <a:tcPr marL="9525" marR="9525" marT="9525" marB="0" anchor="b">
                    <a:lnL>
                      <a:noFill/>
                    </a:lnL>
                    <a:lnR>
                      <a:noFill/>
                    </a:lnR>
                    <a:lnT>
                      <a:noFill/>
                    </a:lnT>
                    <a:lnB>
                      <a:noFill/>
                    </a:lnB>
                    <a:solidFill>
                      <a:srgbClr val="99CCFF"/>
                    </a:solidFill>
                  </a:tcPr>
                </a:tc>
                <a:tc>
                  <a:txBody>
                    <a:bodyPr/>
                    <a:lstStyle/>
                    <a:p>
                      <a:pPr algn="ctr" fontAlgn="b"/>
                      <a:r>
                        <a:rPr lang="en-US" sz="1400" b="0" i="0" u="none" strike="noStrike" dirty="0">
                          <a:effectLst/>
                          <a:latin typeface="Arial"/>
                        </a:rPr>
                        <a:t>50</a:t>
                      </a:r>
                    </a:p>
                  </a:txBody>
                  <a:tcPr marL="9525" marR="9525" marT="9525" marB="0" anchor="b">
                    <a:lnL>
                      <a:noFill/>
                    </a:lnL>
                    <a:lnR>
                      <a:noFill/>
                    </a:lnR>
                    <a:lnT>
                      <a:noFill/>
                    </a:lnT>
                    <a:lnB>
                      <a:noFill/>
                    </a:lnB>
                    <a:solidFill>
                      <a:srgbClr val="99CCFF"/>
                    </a:solidFill>
                  </a:tcPr>
                </a:tc>
                <a:extLst>
                  <a:ext uri="{0D108BD9-81ED-4DB2-BD59-A6C34878D82A}">
                    <a16:rowId xmlns:a16="http://schemas.microsoft.com/office/drawing/2014/main" val="10002"/>
                  </a:ext>
                </a:extLst>
              </a:tr>
            </a:tbl>
          </a:graphicData>
        </a:graphic>
      </p:graphicFrame>
      <p:sp>
        <p:nvSpPr>
          <p:cNvPr id="11" name="Content Placeholder 2"/>
          <p:cNvSpPr txBox="1">
            <a:spLocks/>
          </p:cNvSpPr>
          <p:nvPr/>
        </p:nvSpPr>
        <p:spPr bwMode="auto">
          <a:xfrm>
            <a:off x="381000" y="4572000"/>
            <a:ext cx="8153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2000" dirty="0"/>
              <a:t>Decision variables:</a:t>
            </a:r>
          </a:p>
          <a:p>
            <a:pPr lvl="1"/>
            <a:r>
              <a:rPr lang="en-US" sz="1600" i="1" dirty="0"/>
              <a:t>OB</a:t>
            </a:r>
            <a:r>
              <a:rPr lang="en-US" sz="1600" dirty="0"/>
              <a:t> = Participation share in the office building</a:t>
            </a:r>
          </a:p>
          <a:p>
            <a:pPr lvl="1"/>
            <a:r>
              <a:rPr lang="en-US" sz="1600" i="1" dirty="0"/>
              <a:t>H</a:t>
            </a:r>
            <a:r>
              <a:rPr lang="en-US" sz="1600" dirty="0"/>
              <a:t> = Participation share in the hotel,</a:t>
            </a:r>
          </a:p>
          <a:p>
            <a:pPr lvl="1"/>
            <a:r>
              <a:rPr lang="en-US" sz="1600" i="1" dirty="0"/>
              <a:t>SC</a:t>
            </a:r>
            <a:r>
              <a:rPr lang="en-US" sz="1600" dirty="0"/>
              <a:t> = Participation share in the shopping center.</a:t>
            </a:r>
          </a:p>
        </p:txBody>
      </p:sp>
      <p:sp>
        <p:nvSpPr>
          <p:cNvPr id="3" name="Rectangle 2"/>
          <p:cNvSpPr/>
          <p:nvPr/>
        </p:nvSpPr>
        <p:spPr bwMode="auto">
          <a:xfrm>
            <a:off x="381000" y="4572000"/>
            <a:ext cx="6400800" cy="1524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13565066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Capital Budgeting</a:t>
            </a:r>
          </a:p>
        </p:txBody>
      </p:sp>
      <p:sp>
        <p:nvSpPr>
          <p:cNvPr id="3" name="Content Placeholder 2"/>
          <p:cNvSpPr>
            <a:spLocks noGrp="1"/>
          </p:cNvSpPr>
          <p:nvPr>
            <p:ph idx="1"/>
          </p:nvPr>
        </p:nvSpPr>
        <p:spPr/>
        <p:txBody>
          <a:bodyPr/>
          <a:lstStyle/>
          <a:p>
            <a:r>
              <a:rPr lang="en-US" dirty="0"/>
              <a:t>The LP model:</a:t>
            </a:r>
          </a:p>
          <a:p>
            <a:pPr marL="1828800" lvl="4" indent="0">
              <a:buNone/>
            </a:pPr>
            <a:endParaRPr lang="en-US" dirty="0"/>
          </a:p>
          <a:p>
            <a:pPr marL="0" indent="0">
              <a:buNone/>
            </a:pPr>
            <a:r>
              <a:rPr lang="en-US" sz="2200" dirty="0"/>
              <a:t>      Maximize  	</a:t>
            </a:r>
            <a:r>
              <a:rPr lang="en-US" sz="2200" i="1" dirty="0"/>
              <a:t>NPV</a:t>
            </a:r>
            <a:r>
              <a:rPr lang="en-US" sz="2200" dirty="0"/>
              <a:t> = 45</a:t>
            </a:r>
            <a:r>
              <a:rPr lang="en-US" sz="2200" i="1" dirty="0"/>
              <a:t>OB</a:t>
            </a:r>
            <a:r>
              <a:rPr lang="en-US" sz="2200" dirty="0"/>
              <a:t> + 70</a:t>
            </a:r>
            <a:r>
              <a:rPr lang="en-US" sz="2200" i="1" dirty="0"/>
              <a:t>H</a:t>
            </a:r>
            <a:r>
              <a:rPr lang="en-US" sz="2200" dirty="0"/>
              <a:t> + 50</a:t>
            </a:r>
            <a:r>
              <a:rPr lang="en-US" sz="2200" i="1" dirty="0"/>
              <a:t>SC</a:t>
            </a:r>
            <a:br>
              <a:rPr lang="en-US" sz="2200" dirty="0"/>
            </a:br>
            <a:r>
              <a:rPr lang="en-US" sz="2200" dirty="0"/>
              <a:t>      subject to  	40</a:t>
            </a:r>
            <a:r>
              <a:rPr lang="en-US" sz="2200" i="1" dirty="0"/>
              <a:t>OB</a:t>
            </a:r>
            <a:r>
              <a:rPr lang="en-US" sz="2200" dirty="0"/>
              <a:t> + 80</a:t>
            </a:r>
            <a:r>
              <a:rPr lang="en-US" sz="2200" i="1" dirty="0"/>
              <a:t>H</a:t>
            </a:r>
            <a:r>
              <a:rPr lang="en-US" sz="2200" dirty="0"/>
              <a:t> + 90</a:t>
            </a:r>
            <a:r>
              <a:rPr lang="en-US" sz="2200" i="1" dirty="0"/>
              <a:t>SC</a:t>
            </a:r>
            <a:r>
              <a:rPr lang="en-US" sz="2200" dirty="0"/>
              <a:t> ≤ 25 </a:t>
            </a:r>
          </a:p>
          <a:p>
            <a:pPr marL="0" indent="0">
              <a:buNone/>
            </a:pPr>
            <a:r>
              <a:rPr lang="en-US" sz="2200" dirty="0"/>
              <a:t>	      	100</a:t>
            </a:r>
            <a:r>
              <a:rPr lang="en-US" sz="2200" i="1" dirty="0"/>
              <a:t>OB</a:t>
            </a:r>
            <a:r>
              <a:rPr lang="en-US" sz="2200" dirty="0"/>
              <a:t> + 160</a:t>
            </a:r>
            <a:r>
              <a:rPr lang="en-US" sz="2200" i="1" dirty="0"/>
              <a:t>H</a:t>
            </a:r>
            <a:r>
              <a:rPr lang="en-US" sz="2200" dirty="0"/>
              <a:t> + 140</a:t>
            </a:r>
            <a:r>
              <a:rPr lang="en-US" sz="2200" i="1" dirty="0"/>
              <a:t>SC</a:t>
            </a:r>
            <a:r>
              <a:rPr lang="en-US" sz="2200" dirty="0"/>
              <a:t> ≤ 45 </a:t>
            </a:r>
          </a:p>
          <a:p>
            <a:pPr marL="0" indent="0">
              <a:buNone/>
            </a:pPr>
            <a:r>
              <a:rPr lang="en-US" sz="2200" dirty="0"/>
              <a:t>		190</a:t>
            </a:r>
            <a:r>
              <a:rPr lang="en-US" sz="2200" i="1" dirty="0"/>
              <a:t>OB</a:t>
            </a:r>
            <a:r>
              <a:rPr lang="en-US" sz="2200" dirty="0"/>
              <a:t> + 240</a:t>
            </a:r>
            <a:r>
              <a:rPr lang="en-US" sz="2200" i="1" dirty="0"/>
              <a:t>H</a:t>
            </a:r>
            <a:r>
              <a:rPr lang="en-US" sz="2200" dirty="0"/>
              <a:t> + 160</a:t>
            </a:r>
            <a:r>
              <a:rPr lang="en-US" sz="2200" i="1" dirty="0"/>
              <a:t>SC</a:t>
            </a:r>
            <a:r>
              <a:rPr lang="en-US" sz="2200" dirty="0"/>
              <a:t> ≤ 65 </a:t>
            </a:r>
          </a:p>
          <a:p>
            <a:pPr marL="0" indent="0">
              <a:buNone/>
            </a:pPr>
            <a:r>
              <a:rPr lang="en-US" sz="2200" dirty="0"/>
              <a:t>		200</a:t>
            </a:r>
            <a:r>
              <a:rPr lang="en-US" sz="2200" i="1" dirty="0"/>
              <a:t>OB</a:t>
            </a:r>
            <a:r>
              <a:rPr lang="en-US" sz="2200" dirty="0"/>
              <a:t> + 310</a:t>
            </a:r>
            <a:r>
              <a:rPr lang="en-US" sz="2200" i="1" dirty="0"/>
              <a:t>H</a:t>
            </a:r>
            <a:r>
              <a:rPr lang="en-US" sz="2200" dirty="0"/>
              <a:t> + 220</a:t>
            </a:r>
            <a:r>
              <a:rPr lang="en-US" sz="2200" i="1" dirty="0"/>
              <a:t>SC</a:t>
            </a:r>
            <a:r>
              <a:rPr lang="en-US" sz="2200" dirty="0"/>
              <a:t> ≤ 80</a:t>
            </a:r>
          </a:p>
          <a:p>
            <a:pPr marL="0" indent="0">
              <a:buNone/>
            </a:pPr>
            <a:r>
              <a:rPr lang="en-US" sz="2200" dirty="0"/>
              <a:t>		</a:t>
            </a:r>
            <a:r>
              <a:rPr lang="en-US" sz="2200" i="1" dirty="0"/>
              <a:t>OB</a:t>
            </a:r>
            <a:r>
              <a:rPr lang="en-US" sz="2200" dirty="0"/>
              <a:t> ≥ 0, </a:t>
            </a:r>
            <a:r>
              <a:rPr lang="en-US" sz="2200" i="1" dirty="0"/>
              <a:t>H</a:t>
            </a:r>
            <a:r>
              <a:rPr lang="en-US" sz="2200" dirty="0"/>
              <a:t> ≥ 0, </a:t>
            </a:r>
            <a:r>
              <a:rPr lang="en-US" sz="2200" i="1" dirty="0"/>
              <a:t>SC</a:t>
            </a:r>
            <a:r>
              <a:rPr lang="en-US" sz="2200" dirty="0"/>
              <a:t> ≥ 0.</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37</a:t>
            </a:fld>
            <a:endParaRPr lang="en-US" dirty="0"/>
          </a:p>
        </p:txBody>
      </p:sp>
      <p:sp>
        <p:nvSpPr>
          <p:cNvPr id="5" name="Rectangular Callout 4"/>
          <p:cNvSpPr/>
          <p:nvPr/>
        </p:nvSpPr>
        <p:spPr bwMode="auto">
          <a:xfrm>
            <a:off x="6310393" y="2780446"/>
            <a:ext cx="2376751" cy="412396"/>
          </a:xfrm>
          <a:prstGeom prst="wedgeRectCallout">
            <a:avLst>
              <a:gd name="adj1" fmla="val -80819"/>
              <a:gd name="adj2" fmla="val 44905"/>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Total invested now</a:t>
            </a:r>
            <a:endParaRPr kumimoji="0" lang="en-US" sz="2000" b="0" i="0" u="none" strike="noStrike" cap="none" normalizeH="0" baseline="0" dirty="0">
              <a:ln>
                <a:noFill/>
              </a:ln>
              <a:solidFill>
                <a:schemeClr val="tx1"/>
              </a:solidFill>
              <a:effectLst/>
              <a:latin typeface="Arial" charset="0"/>
              <a:ea typeface="ＭＳ Ｐゴシック" pitchFamily="16" charset="-128"/>
            </a:endParaRPr>
          </a:p>
        </p:txBody>
      </p:sp>
      <p:sp>
        <p:nvSpPr>
          <p:cNvPr id="6" name="Rectangular Callout 5"/>
          <p:cNvSpPr/>
          <p:nvPr/>
        </p:nvSpPr>
        <p:spPr bwMode="auto">
          <a:xfrm>
            <a:off x="7010400" y="3276600"/>
            <a:ext cx="1873831" cy="756183"/>
          </a:xfrm>
          <a:prstGeom prst="wedgeRectCallout">
            <a:avLst>
              <a:gd name="adj1" fmla="val -104625"/>
              <a:gd name="adj2" fmla="val -10117"/>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t>Total invested within 1 year</a:t>
            </a:r>
            <a:endParaRPr kumimoji="0" lang="en-US" sz="2000" b="0" i="0" u="none" strike="noStrike" cap="none" normalizeH="0" baseline="0" dirty="0">
              <a:ln>
                <a:noFill/>
              </a:ln>
              <a:solidFill>
                <a:schemeClr val="tx1"/>
              </a:solidFill>
              <a:effectLst/>
              <a:latin typeface="Arial" charset="0"/>
              <a:ea typeface="ＭＳ Ｐゴシック" pitchFamily="16" charset="-128"/>
            </a:endParaRPr>
          </a:p>
        </p:txBody>
      </p:sp>
      <p:sp>
        <p:nvSpPr>
          <p:cNvPr id="8" name="Rectangular Callout 7"/>
          <p:cNvSpPr/>
          <p:nvPr/>
        </p:nvSpPr>
        <p:spPr bwMode="auto">
          <a:xfrm>
            <a:off x="6553200" y="1905000"/>
            <a:ext cx="1514104" cy="654148"/>
          </a:xfrm>
          <a:prstGeom prst="wedgeRectCallout">
            <a:avLst>
              <a:gd name="adj1" fmla="val -98386"/>
              <a:gd name="adj2" fmla="val 81307"/>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pitchFamily="16" charset="-128"/>
              </a:rPr>
              <a:t>Net present value</a:t>
            </a:r>
          </a:p>
        </p:txBody>
      </p:sp>
      <p:sp>
        <p:nvSpPr>
          <p:cNvPr id="9" name="Rectangular Callout 8"/>
          <p:cNvSpPr/>
          <p:nvPr/>
        </p:nvSpPr>
        <p:spPr bwMode="auto">
          <a:xfrm>
            <a:off x="6997535" y="4114800"/>
            <a:ext cx="1873831" cy="756183"/>
          </a:xfrm>
          <a:prstGeom prst="wedgeRectCallout">
            <a:avLst>
              <a:gd name="adj1" fmla="val -104625"/>
              <a:gd name="adj2" fmla="val -68223"/>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t>Total invested within 2 years</a:t>
            </a:r>
            <a:endParaRPr kumimoji="0" lang="en-US" sz="2000" b="0" i="0" u="none" strike="noStrike" cap="none" normalizeH="0" baseline="0" dirty="0">
              <a:ln>
                <a:noFill/>
              </a:ln>
              <a:solidFill>
                <a:schemeClr val="tx1"/>
              </a:solidFill>
              <a:effectLst/>
              <a:latin typeface="Arial" charset="0"/>
              <a:ea typeface="ＭＳ Ｐゴシック" pitchFamily="16" charset="-128"/>
            </a:endParaRPr>
          </a:p>
        </p:txBody>
      </p:sp>
      <p:sp>
        <p:nvSpPr>
          <p:cNvPr id="10" name="Rectangular Callout 9"/>
          <p:cNvSpPr/>
          <p:nvPr/>
        </p:nvSpPr>
        <p:spPr bwMode="auto">
          <a:xfrm>
            <a:off x="6060618" y="5023381"/>
            <a:ext cx="1873831" cy="756183"/>
          </a:xfrm>
          <a:prstGeom prst="wedgeRectCallout">
            <a:avLst>
              <a:gd name="adj1" fmla="val -55827"/>
              <a:gd name="adj2" fmla="val -116906"/>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t>Total invested within 3 years</a:t>
            </a:r>
            <a:endParaRPr kumimoji="0" lang="en-US" sz="2000" b="0" i="0" u="none" strike="noStrike" cap="none" normalizeH="0" baseline="0" dirty="0">
              <a:ln>
                <a:noFill/>
              </a:ln>
              <a:solidFill>
                <a:schemeClr val="tx1"/>
              </a:solidFill>
              <a:effectLst/>
              <a:latin typeface="Arial" charset="0"/>
              <a:ea typeface="ＭＳ Ｐゴシック" pitchFamily="16" charset="-128"/>
            </a:endParaRPr>
          </a:p>
        </p:txBody>
      </p:sp>
      <p:sp>
        <p:nvSpPr>
          <p:cNvPr id="11" name="Rectangular Callout 10"/>
          <p:cNvSpPr/>
          <p:nvPr/>
        </p:nvSpPr>
        <p:spPr bwMode="auto">
          <a:xfrm>
            <a:off x="4572000" y="5966885"/>
            <a:ext cx="1397086" cy="654148"/>
          </a:xfrm>
          <a:prstGeom prst="wedgeRectCallout">
            <a:avLst>
              <a:gd name="adj1" fmla="val -14236"/>
              <a:gd name="adj2" fmla="val -205524"/>
            </a:avLst>
          </a:prstGeom>
          <a:noFill/>
          <a:ln w="9525" cap="flat" cmpd="sng" algn="ctr">
            <a:solidFill>
              <a:srgbClr val="00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t>Non-negativity</a:t>
            </a:r>
          </a:p>
        </p:txBody>
      </p:sp>
    </p:spTree>
    <p:extLst>
      <p:ext uri="{BB962C8B-B14F-4D97-AF65-F5344CB8AC3E}">
        <p14:creationId xmlns:p14="http://schemas.microsoft.com/office/powerpoint/2010/main" val="310508814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Capital Budgeting</a:t>
            </a:r>
          </a:p>
        </p:txBody>
      </p:sp>
      <p:sp>
        <p:nvSpPr>
          <p:cNvPr id="3" name="Content Placeholder 2"/>
          <p:cNvSpPr>
            <a:spLocks noGrp="1"/>
          </p:cNvSpPr>
          <p:nvPr>
            <p:ph idx="1"/>
          </p:nvPr>
        </p:nvSpPr>
        <p:spPr/>
        <p:txBody>
          <a:bodyPr/>
          <a:lstStyle/>
          <a:p>
            <a:r>
              <a:rPr lang="en-US" dirty="0"/>
              <a:t>The Excel formulation and solution</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38</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048848125"/>
              </p:ext>
            </p:extLst>
          </p:nvPr>
        </p:nvGraphicFramePr>
        <p:xfrm>
          <a:off x="1295400" y="2438400"/>
          <a:ext cx="6414331" cy="3648075"/>
        </p:xfrm>
        <a:graphic>
          <a:graphicData uri="http://schemas.openxmlformats.org/presentationml/2006/ole">
            <mc:AlternateContent xmlns:mc="http://schemas.openxmlformats.org/markup-compatibility/2006">
              <mc:Choice xmlns:v="urn:schemas-microsoft-com:vml" Requires="v">
                <p:oleObj spid="_x0000_s1084" name="Worksheet" r:id="rId4" imgW="5057910" imgH="2876640" progId="Excel.Sheet.8">
                  <p:embed/>
                </p:oleObj>
              </mc:Choice>
              <mc:Fallback>
                <p:oleObj name="Worksheet" r:id="rId4" imgW="5057910" imgH="2876640" progId="Excel.Sheet.8">
                  <p:embed/>
                  <p:pic>
                    <p:nvPicPr>
                      <p:cNvPr id="0" name=""/>
                      <p:cNvPicPr/>
                      <p:nvPr/>
                    </p:nvPicPr>
                    <p:blipFill>
                      <a:blip r:embed="rId5"/>
                      <a:stretch>
                        <a:fillRect/>
                      </a:stretch>
                    </p:blipFill>
                    <p:spPr>
                      <a:xfrm>
                        <a:off x="1295400" y="2438400"/>
                        <a:ext cx="6414331" cy="3648075"/>
                      </a:xfrm>
                      <a:prstGeom prst="rect">
                        <a:avLst/>
                      </a:prstGeom>
                    </p:spPr>
                  </p:pic>
                </p:oleObj>
              </mc:Fallback>
            </mc:AlternateContent>
          </a:graphicData>
        </a:graphic>
      </p:graphicFrame>
    </p:spTree>
    <p:extLst>
      <p:ext uri="{BB962C8B-B14F-4D97-AF65-F5344CB8AC3E}">
        <p14:creationId xmlns:p14="http://schemas.microsoft.com/office/powerpoint/2010/main" val="22293529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 with Excel</a:t>
            </a:r>
          </a:p>
        </p:txBody>
      </p:sp>
      <p:sp>
        <p:nvSpPr>
          <p:cNvPr id="3" name="Content Placeholder 2"/>
          <p:cNvSpPr>
            <a:spLocks noGrp="1"/>
          </p:cNvSpPr>
          <p:nvPr>
            <p:ph idx="1"/>
          </p:nvPr>
        </p:nvSpPr>
        <p:spPr/>
        <p:txBody>
          <a:bodyPr/>
          <a:lstStyle/>
          <a:p>
            <a:r>
              <a:rPr lang="en-US" dirty="0"/>
              <a:t>A general template</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 y="2514600"/>
            <a:ext cx="8369300" cy="2573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8029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in Excel</a:t>
            </a:r>
          </a:p>
        </p:txBody>
      </p:sp>
      <p:sp>
        <p:nvSpPr>
          <p:cNvPr id="3" name="Content Placeholder 2"/>
          <p:cNvSpPr>
            <a:spLocks noGrp="1"/>
          </p:cNvSpPr>
          <p:nvPr>
            <p:ph idx="1"/>
          </p:nvPr>
        </p:nvSpPr>
        <p:spPr/>
        <p:txBody>
          <a:bodyPr/>
          <a:lstStyle/>
          <a:p>
            <a:r>
              <a:rPr lang="en-US" dirty="0"/>
              <a:t>First, put the data you have into Excel</a:t>
            </a:r>
          </a:p>
        </p:txBody>
      </p:sp>
      <p:pic>
        <p:nvPicPr>
          <p:cNvPr id="1027" name="Picture 3" descr="C:\Users\konurd\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7035605" cy="37338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bwMode="auto">
          <a:xfrm>
            <a:off x="838200" y="2286000"/>
            <a:ext cx="7010400" cy="3733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1502116099"/>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Cost-benefit-tradeoff Problems</a:t>
            </a:r>
          </a:p>
        </p:txBody>
      </p:sp>
      <p:sp>
        <p:nvSpPr>
          <p:cNvPr id="3" name="Content Placeholder 2"/>
          <p:cNvSpPr>
            <a:spLocks noGrp="1"/>
          </p:cNvSpPr>
          <p:nvPr>
            <p:ph idx="1"/>
          </p:nvPr>
        </p:nvSpPr>
        <p:spPr/>
        <p:txBody>
          <a:bodyPr/>
          <a:lstStyle/>
          <a:p>
            <a:r>
              <a:rPr lang="en-US" dirty="0"/>
              <a:t>The mix of levels of various activities is chosen to achieve minimum acceptable levels for various benefits at a minimum cost</a:t>
            </a:r>
          </a:p>
          <a:p>
            <a:pPr lvl="1"/>
            <a:r>
              <a:rPr lang="en-US" dirty="0"/>
              <a:t>Min acceptable level for each benefit</a:t>
            </a:r>
          </a:p>
          <a:p>
            <a:pPr lvl="1"/>
            <a:r>
              <a:rPr lang="en-US" dirty="0"/>
              <a:t>Contribution of each activity (decision variable) to the benefit</a:t>
            </a:r>
          </a:p>
          <a:p>
            <a:pPr lvl="1"/>
            <a:r>
              <a:rPr lang="en-US" dirty="0"/>
              <a:t>Cost per unit of each activity</a:t>
            </a:r>
          </a:p>
          <a:p>
            <a:pPr lvl="2"/>
            <a:r>
              <a:rPr lang="en-US" dirty="0"/>
              <a:t>Let’s solve an example </a:t>
            </a:r>
            <a:r>
              <a:rPr lang="en-US" dirty="0">
                <a:sym typeface="Wingdings" pitchFamily="2" charset="2"/>
              </a:rPr>
              <a:t></a:t>
            </a:r>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40</a:t>
            </a:fld>
            <a:endParaRPr lang="en-US" dirty="0"/>
          </a:p>
        </p:txBody>
      </p:sp>
    </p:spTree>
    <p:extLst>
      <p:ext uri="{BB962C8B-B14F-4D97-AF65-F5344CB8AC3E}">
        <p14:creationId xmlns:p14="http://schemas.microsoft.com/office/powerpoint/2010/main" val="236698795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Personnel Scheduling</a:t>
            </a:r>
          </a:p>
        </p:txBody>
      </p:sp>
      <p:sp>
        <p:nvSpPr>
          <p:cNvPr id="3" name="Content Placeholder 2"/>
          <p:cNvSpPr>
            <a:spLocks noGrp="1"/>
          </p:cNvSpPr>
          <p:nvPr>
            <p:ph idx="1"/>
          </p:nvPr>
        </p:nvSpPr>
        <p:spPr/>
        <p:txBody>
          <a:bodyPr/>
          <a:lstStyle/>
          <a:p>
            <a:r>
              <a:rPr lang="en-US" dirty="0"/>
              <a:t>Union Airways is adding more flights to and from its hub airport and so needs to hire additional customer service agents</a:t>
            </a:r>
          </a:p>
          <a:p>
            <a:pPr lvl="1" eaLnBrk="1" hangingPunct="1">
              <a:tabLst>
                <a:tab pos="1712913" algn="l"/>
              </a:tabLst>
            </a:pPr>
            <a:r>
              <a:rPr lang="en-US" dirty="0"/>
              <a:t>The five authorized eight-hour shifts are</a:t>
            </a:r>
          </a:p>
          <a:p>
            <a:pPr lvl="2" eaLnBrk="1" hangingPunct="1">
              <a:tabLst>
                <a:tab pos="1712913" algn="l"/>
              </a:tabLst>
            </a:pPr>
            <a:r>
              <a:rPr lang="en-US" dirty="0"/>
              <a:t>Shift 1:	6:00 AM to 2:00 PM</a:t>
            </a:r>
          </a:p>
          <a:p>
            <a:pPr lvl="2" eaLnBrk="1" hangingPunct="1">
              <a:tabLst>
                <a:tab pos="1712913" algn="l"/>
              </a:tabLst>
            </a:pPr>
            <a:r>
              <a:rPr lang="en-US" dirty="0"/>
              <a:t>Shift 2:	8:00 AM to 4:00 PM</a:t>
            </a:r>
          </a:p>
          <a:p>
            <a:pPr lvl="2" eaLnBrk="1" hangingPunct="1">
              <a:tabLst>
                <a:tab pos="1712913" algn="l"/>
              </a:tabLst>
            </a:pPr>
            <a:r>
              <a:rPr lang="en-US" dirty="0"/>
              <a:t>Shift 3:	Noon to 8:00 PM</a:t>
            </a:r>
          </a:p>
          <a:p>
            <a:pPr lvl="2" eaLnBrk="1" hangingPunct="1">
              <a:tabLst>
                <a:tab pos="1712913" algn="l"/>
              </a:tabLst>
            </a:pPr>
            <a:r>
              <a:rPr lang="en-US" dirty="0"/>
              <a:t>Shift 4:	4:00 PM to midnight</a:t>
            </a:r>
          </a:p>
          <a:p>
            <a:pPr lvl="2" eaLnBrk="1" hangingPunct="1">
              <a:tabLst>
                <a:tab pos="1712913" algn="l"/>
              </a:tabLst>
            </a:pPr>
            <a:r>
              <a:rPr lang="en-US" dirty="0"/>
              <a:t>Shift 5:	10:00 PM to 6:00 AM</a:t>
            </a:r>
          </a:p>
          <a:p>
            <a:pPr lvl="1" eaLnBrk="1" hangingPunct="1">
              <a:tabLst>
                <a:tab pos="1712913" algn="l"/>
              </a:tabLst>
            </a:pPr>
            <a:r>
              <a:rPr lang="en-US" dirty="0"/>
              <a:t>Question: How many agents should be assigned to each shift?</a:t>
            </a:r>
          </a:p>
          <a:p>
            <a:pPr lvl="2" eaLnBrk="1" hangingPunct="1">
              <a:tabLst>
                <a:tab pos="1712913" algn="l"/>
              </a:tabLst>
            </a:pPr>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41</a:t>
            </a:fld>
            <a:endParaRPr lang="en-US" dirty="0"/>
          </a:p>
        </p:txBody>
      </p:sp>
    </p:spTree>
    <p:extLst>
      <p:ext uri="{BB962C8B-B14F-4D97-AF65-F5344CB8AC3E}">
        <p14:creationId xmlns:p14="http://schemas.microsoft.com/office/powerpoint/2010/main" val="302002299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Personnel Scheduling</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42</a:t>
            </a:fld>
            <a:endParaRPr lang="en-US" dirty="0"/>
          </a:p>
        </p:txBody>
      </p:sp>
      <p:pic>
        <p:nvPicPr>
          <p:cNvPr id="5" name="table"/>
          <p:cNvPicPr>
            <a:picLocks noChangeAspect="1"/>
          </p:cNvPicPr>
          <p:nvPr/>
        </p:nvPicPr>
        <p:blipFill>
          <a:blip r:embed="rId3"/>
          <a:stretch>
            <a:fillRect/>
          </a:stretch>
        </p:blipFill>
        <p:spPr>
          <a:xfrm>
            <a:off x="685800" y="1524000"/>
            <a:ext cx="7772400" cy="4846638"/>
          </a:xfrm>
          <a:prstGeom prst="rect">
            <a:avLst/>
          </a:prstGeom>
        </p:spPr>
      </p:pic>
    </p:spTree>
    <p:extLst>
      <p:ext uri="{BB962C8B-B14F-4D97-AF65-F5344CB8AC3E}">
        <p14:creationId xmlns:p14="http://schemas.microsoft.com/office/powerpoint/2010/main" val="346124384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Personnel Scheduling</a:t>
            </a:r>
          </a:p>
        </p:txBody>
      </p:sp>
      <p:sp>
        <p:nvSpPr>
          <p:cNvPr id="3" name="Content Placeholder 2"/>
          <p:cNvSpPr>
            <a:spLocks noGrp="1"/>
          </p:cNvSpPr>
          <p:nvPr>
            <p:ph idx="1"/>
          </p:nvPr>
        </p:nvSpPr>
        <p:spPr/>
        <p:txBody>
          <a:bodyPr/>
          <a:lstStyle/>
          <a:p>
            <a:r>
              <a:rPr lang="en-US" dirty="0"/>
              <a:t>Decision variables:</a:t>
            </a:r>
          </a:p>
          <a:p>
            <a:pPr lvl="1"/>
            <a:r>
              <a:rPr lang="en-US" i="1" dirty="0"/>
              <a:t>S</a:t>
            </a:r>
            <a:r>
              <a:rPr lang="en-US" baseline="-25000" dirty="0"/>
              <a:t>i</a:t>
            </a:r>
            <a:r>
              <a:rPr lang="en-US" dirty="0"/>
              <a:t> = Number working shift </a:t>
            </a:r>
            <a:r>
              <a:rPr lang="en-US" i="1" dirty="0" err="1"/>
              <a:t>i</a:t>
            </a:r>
            <a:r>
              <a:rPr lang="en-US" dirty="0"/>
              <a:t> (for </a:t>
            </a:r>
            <a:r>
              <a:rPr lang="en-US" i="1" dirty="0" err="1"/>
              <a:t>i</a:t>
            </a:r>
            <a:r>
              <a:rPr lang="en-US" dirty="0"/>
              <a:t> = 1 to 5)</a:t>
            </a:r>
          </a:p>
          <a:p>
            <a:pPr marL="457200" lvl="1" indent="0">
              <a:buNone/>
            </a:pPr>
            <a:br>
              <a:rPr lang="en-US" dirty="0"/>
            </a:br>
            <a:r>
              <a:rPr lang="en-US" sz="1800" dirty="0"/>
              <a:t>Minimize       Cost = $170</a:t>
            </a:r>
            <a:r>
              <a:rPr lang="en-US" sz="1800" i="1" dirty="0"/>
              <a:t>S</a:t>
            </a:r>
            <a:r>
              <a:rPr lang="en-US" sz="1800" baseline="-25000" dirty="0"/>
              <a:t>1</a:t>
            </a:r>
            <a:r>
              <a:rPr lang="en-US" sz="1800" dirty="0"/>
              <a:t> + $160</a:t>
            </a:r>
            <a:r>
              <a:rPr lang="en-US" sz="1800" i="1" dirty="0"/>
              <a:t>S</a:t>
            </a:r>
            <a:r>
              <a:rPr lang="en-US" sz="1800" baseline="-25000" dirty="0"/>
              <a:t>2</a:t>
            </a:r>
            <a:r>
              <a:rPr lang="en-US" sz="1800" dirty="0"/>
              <a:t> + $175</a:t>
            </a:r>
            <a:r>
              <a:rPr lang="en-US" sz="1800" i="1" dirty="0"/>
              <a:t>S</a:t>
            </a:r>
            <a:r>
              <a:rPr lang="en-US" sz="1800" baseline="-25000" dirty="0"/>
              <a:t>3</a:t>
            </a:r>
            <a:r>
              <a:rPr lang="en-US" sz="1800" dirty="0"/>
              <a:t> + $180</a:t>
            </a:r>
            <a:r>
              <a:rPr lang="en-US" sz="1800" i="1" dirty="0"/>
              <a:t>S</a:t>
            </a:r>
            <a:r>
              <a:rPr lang="en-US" sz="1800" baseline="-25000" dirty="0"/>
              <a:t>4</a:t>
            </a:r>
            <a:r>
              <a:rPr lang="en-US" sz="1800" dirty="0"/>
              <a:t> + $195</a:t>
            </a:r>
            <a:r>
              <a:rPr lang="en-US" sz="1800" i="1" dirty="0"/>
              <a:t>S</a:t>
            </a:r>
            <a:r>
              <a:rPr lang="en-US" sz="1800" baseline="-25000" dirty="0"/>
              <a:t>5</a:t>
            </a:r>
            <a:br>
              <a:rPr lang="en-US" sz="1800" dirty="0"/>
            </a:br>
            <a:r>
              <a:rPr lang="en-US" sz="1800" dirty="0"/>
              <a:t>subject to      </a:t>
            </a:r>
            <a:r>
              <a:rPr lang="en-US" sz="1800" i="1" dirty="0"/>
              <a:t>S</a:t>
            </a:r>
            <a:r>
              <a:rPr lang="en-US" sz="1800" baseline="-25000" dirty="0"/>
              <a:t>1</a:t>
            </a:r>
            <a:r>
              <a:rPr lang="en-US" sz="1800" dirty="0"/>
              <a:t> ≥ 48</a:t>
            </a:r>
            <a:br>
              <a:rPr lang="en-US" sz="1800" dirty="0"/>
            </a:br>
            <a:r>
              <a:rPr lang="en-US" sz="1800" dirty="0"/>
              <a:t>		</a:t>
            </a:r>
            <a:r>
              <a:rPr lang="en-US" sz="1800" i="1" dirty="0"/>
              <a:t>S</a:t>
            </a:r>
            <a:r>
              <a:rPr lang="en-US" sz="1800" baseline="-25000" dirty="0"/>
              <a:t>1</a:t>
            </a:r>
            <a:r>
              <a:rPr lang="en-US" sz="1800" dirty="0"/>
              <a:t> + </a:t>
            </a:r>
            <a:r>
              <a:rPr lang="en-US" sz="1800" i="1" dirty="0"/>
              <a:t>S</a:t>
            </a:r>
            <a:r>
              <a:rPr lang="en-US" sz="1800" baseline="-25000" dirty="0"/>
              <a:t>2</a:t>
            </a:r>
            <a:r>
              <a:rPr lang="en-US" sz="1800" dirty="0"/>
              <a:t> ≥ 79</a:t>
            </a:r>
            <a:br>
              <a:rPr lang="en-US" sz="1800" dirty="0"/>
            </a:br>
            <a:r>
              <a:rPr lang="en-US" sz="1800" dirty="0"/>
              <a:t>		</a:t>
            </a:r>
            <a:r>
              <a:rPr lang="en-US" sz="1800" i="1" dirty="0"/>
              <a:t>S</a:t>
            </a:r>
            <a:r>
              <a:rPr lang="en-US" sz="1800" baseline="-25000" dirty="0"/>
              <a:t>1</a:t>
            </a:r>
            <a:r>
              <a:rPr lang="en-US" sz="1800" dirty="0"/>
              <a:t> + </a:t>
            </a:r>
            <a:r>
              <a:rPr lang="en-US" sz="1800" i="1" dirty="0"/>
              <a:t>S</a:t>
            </a:r>
            <a:r>
              <a:rPr lang="en-US" sz="1800" baseline="-25000" dirty="0"/>
              <a:t>2</a:t>
            </a:r>
            <a:r>
              <a:rPr lang="en-US" sz="1800" dirty="0"/>
              <a:t> ≥ 65</a:t>
            </a:r>
            <a:br>
              <a:rPr lang="en-US" sz="1800" dirty="0"/>
            </a:br>
            <a:r>
              <a:rPr lang="en-US" sz="1800" dirty="0"/>
              <a:t>		</a:t>
            </a:r>
            <a:r>
              <a:rPr lang="en-US" sz="1800" i="1" dirty="0"/>
              <a:t>S</a:t>
            </a:r>
            <a:r>
              <a:rPr lang="en-US" sz="1800" baseline="-25000" dirty="0"/>
              <a:t>1</a:t>
            </a:r>
            <a:r>
              <a:rPr lang="en-US" sz="1800" dirty="0"/>
              <a:t> + </a:t>
            </a:r>
            <a:r>
              <a:rPr lang="en-US" sz="1800" i="1" dirty="0"/>
              <a:t>S</a:t>
            </a:r>
            <a:r>
              <a:rPr lang="en-US" sz="1800" baseline="-25000" dirty="0"/>
              <a:t>2</a:t>
            </a:r>
            <a:r>
              <a:rPr lang="en-US" sz="1800" dirty="0"/>
              <a:t> + </a:t>
            </a:r>
            <a:r>
              <a:rPr lang="en-US" sz="1800" i="1" dirty="0"/>
              <a:t>S</a:t>
            </a:r>
            <a:r>
              <a:rPr lang="en-US" sz="1800" baseline="-25000" dirty="0"/>
              <a:t>3</a:t>
            </a:r>
            <a:r>
              <a:rPr lang="en-US" sz="1800" dirty="0"/>
              <a:t> ≥ 87</a:t>
            </a:r>
            <a:br>
              <a:rPr lang="en-US" sz="1800" dirty="0"/>
            </a:br>
            <a:r>
              <a:rPr lang="en-US" sz="1800" dirty="0"/>
              <a:t>		</a:t>
            </a:r>
            <a:r>
              <a:rPr lang="en-US" sz="1800" i="1" dirty="0"/>
              <a:t>S</a:t>
            </a:r>
            <a:r>
              <a:rPr lang="en-US" sz="1800" baseline="-25000" dirty="0"/>
              <a:t>2</a:t>
            </a:r>
            <a:r>
              <a:rPr lang="en-US" sz="1800" dirty="0"/>
              <a:t> + </a:t>
            </a:r>
            <a:r>
              <a:rPr lang="en-US" sz="1800" i="1" dirty="0"/>
              <a:t>S</a:t>
            </a:r>
            <a:r>
              <a:rPr lang="en-US" sz="1800" baseline="-25000" dirty="0"/>
              <a:t>3</a:t>
            </a:r>
            <a:r>
              <a:rPr lang="en-US" sz="1800" dirty="0"/>
              <a:t> ≥ 64</a:t>
            </a:r>
            <a:br>
              <a:rPr lang="en-US" sz="1800" dirty="0"/>
            </a:br>
            <a:r>
              <a:rPr lang="en-US" sz="1800" dirty="0"/>
              <a:t>		</a:t>
            </a:r>
            <a:r>
              <a:rPr lang="en-US" sz="1800" i="1" dirty="0"/>
              <a:t>S</a:t>
            </a:r>
            <a:r>
              <a:rPr lang="en-US" sz="1800" baseline="-25000" dirty="0"/>
              <a:t>3</a:t>
            </a:r>
            <a:r>
              <a:rPr lang="en-US" sz="1800" dirty="0"/>
              <a:t> + </a:t>
            </a:r>
            <a:r>
              <a:rPr lang="en-US" sz="1800" i="1" dirty="0"/>
              <a:t>S</a:t>
            </a:r>
            <a:r>
              <a:rPr lang="en-US" sz="1800" baseline="-25000" dirty="0"/>
              <a:t>4</a:t>
            </a:r>
            <a:r>
              <a:rPr lang="en-US" sz="1800" dirty="0"/>
              <a:t> ≥ 73</a:t>
            </a:r>
            <a:br>
              <a:rPr lang="en-US" sz="1800" dirty="0"/>
            </a:br>
            <a:r>
              <a:rPr lang="en-US" sz="1800" dirty="0"/>
              <a:t>		</a:t>
            </a:r>
            <a:r>
              <a:rPr lang="en-US" sz="1800" i="1" dirty="0"/>
              <a:t>S</a:t>
            </a:r>
            <a:r>
              <a:rPr lang="en-US" sz="1800" baseline="-25000" dirty="0"/>
              <a:t>3</a:t>
            </a:r>
            <a:r>
              <a:rPr lang="en-US" sz="1800" dirty="0"/>
              <a:t> + </a:t>
            </a:r>
            <a:r>
              <a:rPr lang="en-US" sz="1800" i="1" dirty="0"/>
              <a:t>S</a:t>
            </a:r>
            <a:r>
              <a:rPr lang="en-US" sz="1800" baseline="-25000" dirty="0"/>
              <a:t>4</a:t>
            </a:r>
            <a:r>
              <a:rPr lang="en-US" sz="1800" dirty="0"/>
              <a:t> ≥ 82</a:t>
            </a:r>
            <a:br>
              <a:rPr lang="en-US" sz="1800" dirty="0"/>
            </a:br>
            <a:r>
              <a:rPr lang="en-US" sz="1800" dirty="0"/>
              <a:t>		</a:t>
            </a:r>
            <a:r>
              <a:rPr lang="en-US" sz="1800" i="1" dirty="0"/>
              <a:t>S</a:t>
            </a:r>
            <a:r>
              <a:rPr lang="en-US" sz="1800" baseline="-25000" dirty="0"/>
              <a:t>4</a:t>
            </a:r>
            <a:r>
              <a:rPr lang="en-US" sz="1800" dirty="0"/>
              <a:t> ≥ 43</a:t>
            </a:r>
            <a:br>
              <a:rPr lang="en-US" sz="1800" dirty="0"/>
            </a:br>
            <a:r>
              <a:rPr lang="en-US" sz="1800" dirty="0"/>
              <a:t>		</a:t>
            </a:r>
            <a:r>
              <a:rPr lang="en-US" sz="1800" i="1" dirty="0"/>
              <a:t>S</a:t>
            </a:r>
            <a:r>
              <a:rPr lang="en-US" sz="1800" baseline="-25000" dirty="0"/>
              <a:t>4</a:t>
            </a:r>
            <a:r>
              <a:rPr lang="en-US" sz="1800" dirty="0"/>
              <a:t> + </a:t>
            </a:r>
            <a:r>
              <a:rPr lang="en-US" sz="1800" i="1" dirty="0"/>
              <a:t>S</a:t>
            </a:r>
            <a:r>
              <a:rPr lang="en-US" sz="1800" baseline="-25000" dirty="0"/>
              <a:t>5</a:t>
            </a:r>
            <a:r>
              <a:rPr lang="en-US" sz="1800" dirty="0"/>
              <a:t> ≥ 52</a:t>
            </a:r>
            <a:br>
              <a:rPr lang="en-US" sz="1800" dirty="0"/>
            </a:br>
            <a:r>
              <a:rPr lang="en-US" sz="1800" dirty="0"/>
              <a:t>		</a:t>
            </a:r>
            <a:r>
              <a:rPr lang="en-US" sz="1800" i="1" dirty="0"/>
              <a:t>S</a:t>
            </a:r>
            <a:r>
              <a:rPr lang="en-US" sz="1800" baseline="-25000" dirty="0"/>
              <a:t>5</a:t>
            </a:r>
            <a:r>
              <a:rPr lang="en-US" sz="1800" dirty="0"/>
              <a:t> ≥ 15</a:t>
            </a:r>
            <a:br>
              <a:rPr lang="en-US" sz="1800" dirty="0"/>
            </a:br>
            <a:r>
              <a:rPr lang="en-US" sz="1800" dirty="0"/>
              <a:t>		</a:t>
            </a:r>
            <a:r>
              <a:rPr lang="en-US" sz="1800" i="1" dirty="0"/>
              <a:t>S</a:t>
            </a:r>
            <a:r>
              <a:rPr lang="en-US" sz="1800" baseline="-25000" dirty="0"/>
              <a:t>i</a:t>
            </a:r>
            <a:r>
              <a:rPr lang="en-US" sz="1800" dirty="0"/>
              <a:t> ≥ 0 (for </a:t>
            </a:r>
            <a:r>
              <a:rPr lang="en-US" sz="1800" i="1" dirty="0" err="1"/>
              <a:t>i</a:t>
            </a:r>
            <a:r>
              <a:rPr lang="en-US" sz="1800" dirty="0"/>
              <a:t> = 1 to 5)</a:t>
            </a:r>
          </a:p>
          <a:p>
            <a:pPr lvl="1"/>
            <a:endParaRPr lang="en-US" sz="1600"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43</a:t>
            </a:fld>
            <a:endParaRPr lang="en-US" dirty="0"/>
          </a:p>
        </p:txBody>
      </p:sp>
      <p:pic>
        <p:nvPicPr>
          <p:cNvPr id="3074" name="Picture 2" descr="C:\Users\dincer\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476500"/>
            <a:ext cx="2553190" cy="28194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bwMode="auto">
          <a:xfrm>
            <a:off x="838200" y="2895600"/>
            <a:ext cx="7086600" cy="3657600"/>
          </a:xfrm>
          <a:prstGeom prst="rect">
            <a:avLst/>
          </a:prstGeom>
          <a:noFill/>
          <a:ln w="15875" cap="flat" cmpd="sng" algn="ctr">
            <a:solidFill>
              <a:srgbClr val="CC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8" name="Rectangle 7"/>
          <p:cNvSpPr/>
          <p:nvPr/>
        </p:nvSpPr>
        <p:spPr bwMode="auto">
          <a:xfrm>
            <a:off x="838200" y="2286000"/>
            <a:ext cx="6248400" cy="609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9" name="Rectangle 8"/>
          <p:cNvSpPr/>
          <p:nvPr/>
        </p:nvSpPr>
        <p:spPr bwMode="auto">
          <a:xfrm>
            <a:off x="914400" y="320040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2" name="Rectangle 11"/>
          <p:cNvSpPr/>
          <p:nvPr/>
        </p:nvSpPr>
        <p:spPr bwMode="auto">
          <a:xfrm>
            <a:off x="914400" y="347650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3" name="Rectangle 12"/>
          <p:cNvSpPr/>
          <p:nvPr/>
        </p:nvSpPr>
        <p:spPr bwMode="auto">
          <a:xfrm>
            <a:off x="914400" y="376250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4" name="Rectangle 13"/>
          <p:cNvSpPr/>
          <p:nvPr/>
        </p:nvSpPr>
        <p:spPr bwMode="auto">
          <a:xfrm>
            <a:off x="914400" y="403860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5" name="Rectangle 14"/>
          <p:cNvSpPr/>
          <p:nvPr/>
        </p:nvSpPr>
        <p:spPr bwMode="auto">
          <a:xfrm>
            <a:off x="914400" y="431965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6" name="Rectangle 15"/>
          <p:cNvSpPr/>
          <p:nvPr/>
        </p:nvSpPr>
        <p:spPr bwMode="auto">
          <a:xfrm>
            <a:off x="914400" y="460070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7" name="Rectangle 16"/>
          <p:cNvSpPr/>
          <p:nvPr/>
        </p:nvSpPr>
        <p:spPr bwMode="auto">
          <a:xfrm>
            <a:off x="914400" y="487680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8" name="Rectangle 17"/>
          <p:cNvSpPr/>
          <p:nvPr/>
        </p:nvSpPr>
        <p:spPr bwMode="auto">
          <a:xfrm>
            <a:off x="914400" y="512915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9" name="Rectangle 18"/>
          <p:cNvSpPr/>
          <p:nvPr/>
        </p:nvSpPr>
        <p:spPr bwMode="auto">
          <a:xfrm>
            <a:off x="914400" y="5398325"/>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20" name="Rectangle 19"/>
          <p:cNvSpPr/>
          <p:nvPr/>
        </p:nvSpPr>
        <p:spPr bwMode="auto">
          <a:xfrm>
            <a:off x="914400" y="569125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21" name="Rectangle 20"/>
          <p:cNvSpPr/>
          <p:nvPr/>
        </p:nvSpPr>
        <p:spPr bwMode="auto">
          <a:xfrm>
            <a:off x="914400" y="597230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22" name="Rectangle 21"/>
          <p:cNvSpPr/>
          <p:nvPr/>
        </p:nvSpPr>
        <p:spPr bwMode="auto">
          <a:xfrm>
            <a:off x="914400" y="6248400"/>
            <a:ext cx="6934200" cy="276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17713242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Personnel Scheduling</a:t>
            </a:r>
          </a:p>
        </p:txBody>
      </p:sp>
      <p:sp>
        <p:nvSpPr>
          <p:cNvPr id="3" name="Content Placeholder 2"/>
          <p:cNvSpPr>
            <a:spLocks noGrp="1"/>
          </p:cNvSpPr>
          <p:nvPr>
            <p:ph idx="1"/>
          </p:nvPr>
        </p:nvSpPr>
        <p:spPr/>
        <p:txBody>
          <a:bodyPr/>
          <a:lstStyle/>
          <a:p>
            <a:r>
              <a:rPr lang="en-US" dirty="0"/>
              <a:t>Excel model…</a:t>
            </a:r>
          </a:p>
        </p:txBody>
      </p:sp>
      <p:graphicFrame>
        <p:nvGraphicFramePr>
          <p:cNvPr id="4" name="Object 3"/>
          <p:cNvGraphicFramePr>
            <a:graphicFrameLocks noChangeAspect="1"/>
          </p:cNvGraphicFramePr>
          <p:nvPr>
            <p:extLst>
              <p:ext uri="{D42A27DB-BD31-4B8C-83A1-F6EECF244321}">
                <p14:modId xmlns:p14="http://schemas.microsoft.com/office/powerpoint/2010/main" val="2029708790"/>
              </p:ext>
            </p:extLst>
          </p:nvPr>
        </p:nvGraphicFramePr>
        <p:xfrm>
          <a:off x="838200" y="2590800"/>
          <a:ext cx="6781800" cy="3645611"/>
        </p:xfrm>
        <a:graphic>
          <a:graphicData uri="http://schemas.openxmlformats.org/presentationml/2006/ole">
            <mc:AlternateContent xmlns:mc="http://schemas.openxmlformats.org/markup-compatibility/2006">
              <mc:Choice xmlns:v="urn:schemas-microsoft-com:vml" Requires="v">
                <p:oleObj spid="_x0000_s3132" name="Worksheet" r:id="rId4" imgW="5810130" imgH="3124110" progId="Excel.Sheet.8">
                  <p:embed/>
                </p:oleObj>
              </mc:Choice>
              <mc:Fallback>
                <p:oleObj name="Worksheet" r:id="rId4" imgW="5810130" imgH="3124110" progId="Excel.Sheet.8">
                  <p:embed/>
                  <p:pic>
                    <p:nvPicPr>
                      <p:cNvPr id="0" name=""/>
                      <p:cNvPicPr>
                        <a:picLocks noChangeAspect="1" noChangeArrowheads="1"/>
                      </p:cNvPicPr>
                      <p:nvPr/>
                    </p:nvPicPr>
                    <p:blipFill>
                      <a:blip r:embed="rId5"/>
                      <a:srcRect/>
                      <a:stretch>
                        <a:fillRect/>
                      </a:stretch>
                    </p:blipFill>
                    <p:spPr bwMode="auto">
                      <a:xfrm>
                        <a:off x="838200" y="2590800"/>
                        <a:ext cx="6781800" cy="364561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61102434"/>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Cost-benefit-tradeoff with Excel</a:t>
            </a:r>
          </a:p>
        </p:txBody>
      </p:sp>
      <p:sp>
        <p:nvSpPr>
          <p:cNvPr id="3" name="Content Placeholder 2"/>
          <p:cNvSpPr>
            <a:spLocks noGrp="1"/>
          </p:cNvSpPr>
          <p:nvPr>
            <p:ph idx="1"/>
          </p:nvPr>
        </p:nvSpPr>
        <p:spPr/>
        <p:txBody>
          <a:bodyPr/>
          <a:lstStyle/>
          <a:p>
            <a:r>
              <a:rPr lang="en-US" dirty="0"/>
              <a:t>A general template</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743200"/>
            <a:ext cx="8382000" cy="261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127281"/>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Problems</a:t>
            </a:r>
          </a:p>
        </p:txBody>
      </p:sp>
      <p:sp>
        <p:nvSpPr>
          <p:cNvPr id="3" name="Content Placeholder 2"/>
          <p:cNvSpPr>
            <a:spLocks noGrp="1"/>
          </p:cNvSpPr>
          <p:nvPr>
            <p:ph idx="1"/>
          </p:nvPr>
        </p:nvSpPr>
        <p:spPr/>
        <p:txBody>
          <a:bodyPr/>
          <a:lstStyle/>
          <a:p>
            <a:r>
              <a:rPr lang="en-US" dirty="0"/>
              <a:t>Suppose you are the manager of Wal-Mart in CO</a:t>
            </a:r>
          </a:p>
          <a:p>
            <a:pPr lvl="1"/>
            <a:r>
              <a:rPr lang="en-US" dirty="0"/>
              <a:t>You want to minimize the transportation costs associated with a single product among distributors and stores</a:t>
            </a:r>
          </a:p>
          <a:p>
            <a:pPr lvl="2"/>
            <a:r>
              <a:rPr lang="en-US" dirty="0"/>
              <a:t>There are m distributors</a:t>
            </a:r>
          </a:p>
          <a:p>
            <a:pPr lvl="3"/>
            <a:r>
              <a:rPr lang="en-US" dirty="0"/>
              <a:t>Each distributor has an amount of inventory of the product</a:t>
            </a:r>
          </a:p>
          <a:p>
            <a:pPr lvl="2"/>
            <a:r>
              <a:rPr lang="en-US" dirty="0"/>
              <a:t>There are n stores</a:t>
            </a:r>
          </a:p>
          <a:p>
            <a:pPr lvl="3"/>
            <a:r>
              <a:rPr lang="en-US" dirty="0"/>
              <a:t>Each stores requires an amount of the product</a:t>
            </a:r>
          </a:p>
          <a:p>
            <a:pPr lvl="2"/>
            <a:r>
              <a:rPr lang="en-US" dirty="0"/>
              <a:t>There is a per unit transportation cost from any distributor to any store</a:t>
            </a:r>
          </a:p>
          <a:p>
            <a:pPr lvl="1"/>
            <a:r>
              <a:rPr lang="en-US" dirty="0"/>
              <a:t>What is the shipment plan?</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46</a:t>
            </a:fld>
            <a:endParaRPr lang="en-US" dirty="0"/>
          </a:p>
        </p:txBody>
      </p:sp>
    </p:spTree>
    <p:extLst>
      <p:ext uri="{BB962C8B-B14F-4D97-AF65-F5344CB8AC3E}">
        <p14:creationId xmlns:p14="http://schemas.microsoft.com/office/powerpoint/2010/main" val="4065624545"/>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Problems</a:t>
            </a:r>
          </a:p>
        </p:txBody>
      </p:sp>
      <p:sp>
        <p:nvSpPr>
          <p:cNvPr id="3" name="Content Placeholder 2"/>
          <p:cNvSpPr>
            <a:spLocks noGrp="1"/>
          </p:cNvSpPr>
          <p:nvPr>
            <p:ph idx="1"/>
          </p:nvPr>
        </p:nvSpPr>
        <p:spPr>
          <a:xfrm>
            <a:off x="685800" y="4724400"/>
            <a:ext cx="8382000" cy="1371600"/>
          </a:xfrm>
        </p:spPr>
        <p:txBody>
          <a:bodyPr/>
          <a:lstStyle/>
          <a:p>
            <a:r>
              <a:rPr lang="en-US" sz="2400" b="1" i="1" dirty="0" err="1"/>
              <a:t>Cij</a:t>
            </a:r>
            <a:r>
              <a:rPr lang="en-US" sz="2400" b="1" dirty="0"/>
              <a:t>:</a:t>
            </a:r>
            <a:r>
              <a:rPr lang="en-US" sz="2400" dirty="0"/>
              <a:t> unit transportation cost from distributor </a:t>
            </a:r>
            <a:r>
              <a:rPr lang="en-US" sz="2400" i="1" dirty="0" err="1"/>
              <a:t>i</a:t>
            </a:r>
            <a:r>
              <a:rPr lang="en-US" sz="2400" dirty="0"/>
              <a:t> to retailer </a:t>
            </a:r>
            <a:r>
              <a:rPr lang="en-US" sz="2400" i="1" dirty="0"/>
              <a:t>j</a:t>
            </a:r>
          </a:p>
          <a:p>
            <a:r>
              <a:rPr lang="en-US" sz="2400" b="1" i="1" dirty="0" err="1"/>
              <a:t>Qij</a:t>
            </a:r>
            <a:r>
              <a:rPr lang="en-US" sz="2400" i="1" dirty="0"/>
              <a:t>: </a:t>
            </a:r>
            <a:r>
              <a:rPr lang="en-US" sz="2400" dirty="0"/>
              <a:t>amount shipped from distributor </a:t>
            </a:r>
            <a:r>
              <a:rPr lang="en-US" sz="2400" i="1" dirty="0" err="1"/>
              <a:t>i</a:t>
            </a:r>
            <a:r>
              <a:rPr lang="en-US" sz="2400" dirty="0"/>
              <a:t> to retailer </a:t>
            </a:r>
            <a:r>
              <a:rPr lang="en-US" sz="2400" i="1" dirty="0"/>
              <a:t>j</a:t>
            </a:r>
          </a:p>
          <a:p>
            <a:pPr lvl="1"/>
            <a:r>
              <a:rPr lang="en-US" sz="2000" i="1" dirty="0" err="1"/>
              <a:t>mn</a:t>
            </a:r>
            <a:r>
              <a:rPr lang="en-US" sz="2000" i="1" dirty="0"/>
              <a:t> decision variables…</a:t>
            </a:r>
          </a:p>
          <a:p>
            <a:pPr marL="0" indent="0">
              <a:buNone/>
            </a:pPr>
            <a:endParaRPr lang="en-US" sz="2400" i="1"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47</a:t>
            </a:fld>
            <a:endParaRPr lang="en-US" dirty="0"/>
          </a:p>
        </p:txBody>
      </p:sp>
      <p:sp>
        <p:nvSpPr>
          <p:cNvPr id="9" name="Rounded Rectangle 8"/>
          <p:cNvSpPr/>
          <p:nvPr/>
        </p:nvSpPr>
        <p:spPr bwMode="auto">
          <a:xfrm>
            <a:off x="1655128" y="3669970"/>
            <a:ext cx="394854" cy="381000"/>
          </a:xfrm>
          <a:prstGeom prst="roundRect">
            <a:avLst/>
          </a:prstGeom>
          <a:gradFill>
            <a:gsLst>
              <a:gs pos="0">
                <a:srgbClr val="FF000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4" name="Rounded Rectangle 13"/>
          <p:cNvSpPr/>
          <p:nvPr/>
        </p:nvSpPr>
        <p:spPr bwMode="auto">
          <a:xfrm>
            <a:off x="2326082" y="3669970"/>
            <a:ext cx="394854" cy="381000"/>
          </a:xfrm>
          <a:prstGeom prst="roundRect">
            <a:avLst/>
          </a:prstGeom>
          <a:gradFill>
            <a:gsLst>
              <a:gs pos="0">
                <a:srgbClr val="FF000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6" name="Rounded Rectangle 15"/>
          <p:cNvSpPr/>
          <p:nvPr/>
        </p:nvSpPr>
        <p:spPr bwMode="auto">
          <a:xfrm>
            <a:off x="3221185" y="3669970"/>
            <a:ext cx="394854" cy="381000"/>
          </a:xfrm>
          <a:prstGeom prst="roundRect">
            <a:avLst/>
          </a:prstGeom>
          <a:gradFill>
            <a:gsLst>
              <a:gs pos="0">
                <a:srgbClr val="FF000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8" name="Rounded Rectangle 17"/>
          <p:cNvSpPr/>
          <p:nvPr/>
        </p:nvSpPr>
        <p:spPr bwMode="auto">
          <a:xfrm>
            <a:off x="3842164" y="3674423"/>
            <a:ext cx="394854" cy="381000"/>
          </a:xfrm>
          <a:prstGeom prst="roundRect">
            <a:avLst/>
          </a:prstGeom>
          <a:gradFill>
            <a:gsLst>
              <a:gs pos="0">
                <a:srgbClr val="FF000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9" name="Rounded Rectangle 18"/>
          <p:cNvSpPr/>
          <p:nvPr/>
        </p:nvSpPr>
        <p:spPr bwMode="auto">
          <a:xfrm>
            <a:off x="924302" y="3669970"/>
            <a:ext cx="394854" cy="381000"/>
          </a:xfrm>
          <a:prstGeom prst="roundRect">
            <a:avLst/>
          </a:prstGeom>
          <a:gradFill>
            <a:gsLst>
              <a:gs pos="0">
                <a:srgbClr val="FF000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22" name="Rounded Rectangle 21"/>
          <p:cNvSpPr/>
          <p:nvPr/>
        </p:nvSpPr>
        <p:spPr bwMode="auto">
          <a:xfrm>
            <a:off x="4495802" y="3674423"/>
            <a:ext cx="394854" cy="381000"/>
          </a:xfrm>
          <a:prstGeom prst="roundRect">
            <a:avLst/>
          </a:prstGeom>
          <a:gradFill>
            <a:gsLst>
              <a:gs pos="0">
                <a:srgbClr val="FF000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23" name="Oval 22"/>
          <p:cNvSpPr/>
          <p:nvPr/>
        </p:nvSpPr>
        <p:spPr bwMode="auto">
          <a:xfrm>
            <a:off x="1052456" y="1905000"/>
            <a:ext cx="533400" cy="550223"/>
          </a:xfrm>
          <a:prstGeom prst="ellipse">
            <a:avLst/>
          </a:prstGeom>
          <a:gradFill>
            <a:gsLst>
              <a:gs pos="0">
                <a:srgbClr val="00B05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25" name="Oval 24"/>
          <p:cNvSpPr/>
          <p:nvPr/>
        </p:nvSpPr>
        <p:spPr bwMode="auto">
          <a:xfrm>
            <a:off x="3842164" y="1917370"/>
            <a:ext cx="533400" cy="550223"/>
          </a:xfrm>
          <a:prstGeom prst="ellipse">
            <a:avLst/>
          </a:prstGeom>
          <a:gradFill>
            <a:gsLst>
              <a:gs pos="0">
                <a:srgbClr val="00B05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26" name="Oval 25"/>
          <p:cNvSpPr/>
          <p:nvPr/>
        </p:nvSpPr>
        <p:spPr bwMode="auto">
          <a:xfrm>
            <a:off x="3180610" y="1917370"/>
            <a:ext cx="533400" cy="550223"/>
          </a:xfrm>
          <a:prstGeom prst="ellipse">
            <a:avLst/>
          </a:prstGeom>
          <a:gradFill>
            <a:gsLst>
              <a:gs pos="0">
                <a:srgbClr val="00B05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27" name="Oval 26"/>
          <p:cNvSpPr/>
          <p:nvPr/>
        </p:nvSpPr>
        <p:spPr bwMode="auto">
          <a:xfrm>
            <a:off x="1792682" y="1905000"/>
            <a:ext cx="533400" cy="550223"/>
          </a:xfrm>
          <a:prstGeom prst="ellipse">
            <a:avLst/>
          </a:prstGeom>
          <a:gradFill>
            <a:gsLst>
              <a:gs pos="0">
                <a:srgbClr val="00B050"/>
              </a:gs>
              <a:gs pos="80000">
                <a:schemeClr val="accent5">
                  <a:shade val="93000"/>
                  <a:satMod val="130000"/>
                </a:schemeClr>
              </a:gs>
              <a:gs pos="100000">
                <a:schemeClr val="accent5">
                  <a:shade val="94000"/>
                  <a:satMod val="135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cxnSp>
        <p:nvCxnSpPr>
          <p:cNvPr id="29" name="Straight Arrow Connector 28"/>
          <p:cNvCxnSpPr>
            <a:endCxn id="19" idx="0"/>
          </p:cNvCxnSpPr>
          <p:nvPr/>
        </p:nvCxnSpPr>
        <p:spPr bwMode="auto">
          <a:xfrm flipH="1">
            <a:off x="1121729" y="2455223"/>
            <a:ext cx="197427" cy="1214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endCxn id="9" idx="0"/>
          </p:cNvCxnSpPr>
          <p:nvPr/>
        </p:nvCxnSpPr>
        <p:spPr bwMode="auto">
          <a:xfrm>
            <a:off x="1319156" y="2467593"/>
            <a:ext cx="533399"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Straight Arrow Connector 32"/>
          <p:cNvCxnSpPr>
            <a:endCxn id="14" idx="0"/>
          </p:cNvCxnSpPr>
          <p:nvPr/>
        </p:nvCxnSpPr>
        <p:spPr bwMode="auto">
          <a:xfrm>
            <a:off x="1319156" y="2467593"/>
            <a:ext cx="1204353"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23" idx="4"/>
            <a:endCxn id="16" idx="0"/>
          </p:cNvCxnSpPr>
          <p:nvPr/>
        </p:nvCxnSpPr>
        <p:spPr bwMode="auto">
          <a:xfrm>
            <a:off x="1319156" y="2455223"/>
            <a:ext cx="2099456" cy="1214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endCxn id="18" idx="0"/>
          </p:cNvCxnSpPr>
          <p:nvPr/>
        </p:nvCxnSpPr>
        <p:spPr bwMode="auto">
          <a:xfrm>
            <a:off x="1319156" y="2467593"/>
            <a:ext cx="2720435" cy="12068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23" idx="4"/>
            <a:endCxn id="22" idx="0"/>
          </p:cNvCxnSpPr>
          <p:nvPr/>
        </p:nvCxnSpPr>
        <p:spPr bwMode="auto">
          <a:xfrm>
            <a:off x="1319156" y="2455223"/>
            <a:ext cx="3374073" cy="1219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flipH="1">
            <a:off x="1121729" y="2455223"/>
            <a:ext cx="937653" cy="1214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flipH="1">
            <a:off x="1852555" y="2467593"/>
            <a:ext cx="206827"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Straight Arrow Connector 44"/>
          <p:cNvCxnSpPr>
            <a:endCxn id="14" idx="0"/>
          </p:cNvCxnSpPr>
          <p:nvPr/>
        </p:nvCxnSpPr>
        <p:spPr bwMode="auto">
          <a:xfrm>
            <a:off x="2059382" y="2467593"/>
            <a:ext cx="464127"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7" name="Straight Arrow Connector 46"/>
          <p:cNvCxnSpPr/>
          <p:nvPr/>
        </p:nvCxnSpPr>
        <p:spPr bwMode="auto">
          <a:xfrm>
            <a:off x="2059382" y="2455223"/>
            <a:ext cx="1359230" cy="1214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27" idx="4"/>
          </p:cNvCxnSpPr>
          <p:nvPr/>
        </p:nvCxnSpPr>
        <p:spPr bwMode="auto">
          <a:xfrm>
            <a:off x="2059382" y="2455223"/>
            <a:ext cx="1980209" cy="1214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2059382" y="2467593"/>
            <a:ext cx="2633847"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flipH="1">
            <a:off x="1220442" y="2467593"/>
            <a:ext cx="2226868"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flipH="1">
            <a:off x="1852555" y="2467593"/>
            <a:ext cx="1594755"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flipH="1">
            <a:off x="2523509" y="2467593"/>
            <a:ext cx="923801"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9" name="Straight Arrow Connector 58"/>
          <p:cNvCxnSpPr>
            <a:endCxn id="16" idx="0"/>
          </p:cNvCxnSpPr>
          <p:nvPr/>
        </p:nvCxnSpPr>
        <p:spPr bwMode="auto">
          <a:xfrm flipH="1">
            <a:off x="3418612" y="2467593"/>
            <a:ext cx="28698"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p:nvPr/>
        </p:nvCxnSpPr>
        <p:spPr bwMode="auto">
          <a:xfrm>
            <a:off x="3447310" y="2467593"/>
            <a:ext cx="592281"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3447310" y="2467593"/>
            <a:ext cx="1245919"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25" idx="4"/>
          </p:cNvCxnSpPr>
          <p:nvPr/>
        </p:nvCxnSpPr>
        <p:spPr bwMode="auto">
          <a:xfrm flipH="1">
            <a:off x="1220442" y="2467593"/>
            <a:ext cx="2888422" cy="11261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flipH="1">
            <a:off x="1921332" y="2467593"/>
            <a:ext cx="2187532"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flipH="1">
            <a:off x="2523509" y="2467593"/>
            <a:ext cx="1585355"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flipH="1">
            <a:off x="3447310" y="2467593"/>
            <a:ext cx="661554" cy="11261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a:off x="4039591" y="2467593"/>
            <a:ext cx="69273" cy="11261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5" name="Straight Arrow Connector 74"/>
          <p:cNvCxnSpPr/>
          <p:nvPr/>
        </p:nvCxnSpPr>
        <p:spPr bwMode="auto">
          <a:xfrm>
            <a:off x="4108864" y="2467593"/>
            <a:ext cx="584365" cy="12023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6" name="Right Brace 75"/>
          <p:cNvSpPr/>
          <p:nvPr/>
        </p:nvSpPr>
        <p:spPr bwMode="auto">
          <a:xfrm>
            <a:off x="4693229" y="1905000"/>
            <a:ext cx="335973" cy="562593"/>
          </a:xfrm>
          <a:prstGeom prst="rightBrace">
            <a:avLst/>
          </a:prstGeom>
          <a:ln>
            <a:solidFill>
              <a:srgbClr val="00B05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77" name="Right Brace 76"/>
          <p:cNvSpPr/>
          <p:nvPr/>
        </p:nvSpPr>
        <p:spPr bwMode="auto">
          <a:xfrm>
            <a:off x="5029202" y="3577441"/>
            <a:ext cx="335973" cy="562593"/>
          </a:xfrm>
          <a:prstGeom prst="rightBrace">
            <a:avLst/>
          </a:prstGeom>
          <a:ln>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78" name="TextBox 77"/>
          <p:cNvSpPr txBox="1"/>
          <p:nvPr/>
        </p:nvSpPr>
        <p:spPr>
          <a:xfrm>
            <a:off x="5365174" y="1905000"/>
            <a:ext cx="3397827" cy="923330"/>
          </a:xfrm>
          <a:prstGeom prst="rect">
            <a:avLst/>
          </a:prstGeom>
          <a:noFill/>
        </p:spPr>
        <p:txBody>
          <a:bodyPr wrap="square" rtlCol="0">
            <a:spAutoFit/>
          </a:bodyPr>
          <a:lstStyle/>
          <a:p>
            <a:r>
              <a:rPr lang="en-US" sz="1800" dirty="0"/>
              <a:t>Let distributors be indexed by </a:t>
            </a:r>
            <a:r>
              <a:rPr lang="en-US" sz="1800" i="1" dirty="0" err="1"/>
              <a:t>i</a:t>
            </a:r>
            <a:r>
              <a:rPr lang="en-US" sz="1800" i="1" dirty="0"/>
              <a:t>, </a:t>
            </a:r>
            <a:r>
              <a:rPr lang="en-US" sz="1800" i="1" dirty="0" err="1"/>
              <a:t>i</a:t>
            </a:r>
            <a:r>
              <a:rPr lang="en-US" sz="1800" i="1" dirty="0"/>
              <a:t>=1,2,…,m</a:t>
            </a:r>
          </a:p>
          <a:p>
            <a:r>
              <a:rPr lang="en-US" sz="1800" dirty="0"/>
              <a:t>Supply limit of distributor </a:t>
            </a:r>
            <a:r>
              <a:rPr lang="en-US" sz="1800" i="1" dirty="0" err="1"/>
              <a:t>i</a:t>
            </a:r>
            <a:r>
              <a:rPr lang="en-US" sz="1800" dirty="0"/>
              <a:t> is </a:t>
            </a:r>
            <a:r>
              <a:rPr lang="en-US" sz="1800" i="1" dirty="0"/>
              <a:t>Si</a:t>
            </a:r>
          </a:p>
        </p:txBody>
      </p:sp>
      <p:sp>
        <p:nvSpPr>
          <p:cNvPr id="79" name="TextBox 78"/>
          <p:cNvSpPr txBox="1"/>
          <p:nvPr/>
        </p:nvSpPr>
        <p:spPr>
          <a:xfrm>
            <a:off x="5517573" y="3397072"/>
            <a:ext cx="3397827" cy="923330"/>
          </a:xfrm>
          <a:prstGeom prst="rect">
            <a:avLst/>
          </a:prstGeom>
          <a:noFill/>
        </p:spPr>
        <p:txBody>
          <a:bodyPr wrap="square" rtlCol="0">
            <a:spAutoFit/>
          </a:bodyPr>
          <a:lstStyle/>
          <a:p>
            <a:r>
              <a:rPr lang="en-US" sz="1800" dirty="0"/>
              <a:t>Let stores be indexed by </a:t>
            </a:r>
            <a:r>
              <a:rPr lang="en-US" sz="1800" i="1" dirty="0"/>
              <a:t>j, j=1,2,…,n</a:t>
            </a:r>
          </a:p>
          <a:p>
            <a:r>
              <a:rPr lang="en-US" sz="1800" dirty="0"/>
              <a:t>Demand at store </a:t>
            </a:r>
            <a:r>
              <a:rPr lang="en-US" sz="1800" i="1" dirty="0"/>
              <a:t>j</a:t>
            </a:r>
            <a:r>
              <a:rPr lang="en-US" sz="1800" dirty="0"/>
              <a:t> is </a:t>
            </a:r>
            <a:r>
              <a:rPr lang="en-US" sz="1800" i="1" dirty="0" err="1"/>
              <a:t>Dj</a:t>
            </a:r>
            <a:endParaRPr lang="en-US" sz="1800" i="1" dirty="0"/>
          </a:p>
        </p:txBody>
      </p:sp>
      <p:sp>
        <p:nvSpPr>
          <p:cNvPr id="80" name="Curved Right Arrow 79"/>
          <p:cNvSpPr/>
          <p:nvPr/>
        </p:nvSpPr>
        <p:spPr bwMode="auto">
          <a:xfrm>
            <a:off x="228600" y="2895600"/>
            <a:ext cx="619503" cy="2667000"/>
          </a:xfrm>
          <a:prstGeom prst="curvedRightArrow">
            <a:avLst>
              <a:gd name="adj1" fmla="val 5522"/>
              <a:gd name="adj2" fmla="val 50000"/>
              <a:gd name="adj3" fmla="val 25000"/>
            </a:avLst>
          </a:prstGeom>
          <a:gradFill flip="none" rotWithShape="1">
            <a:gsLst>
              <a:gs pos="0">
                <a:srgbClr val="7030A0"/>
              </a:gs>
              <a:gs pos="80000">
                <a:schemeClr val="accent1">
                  <a:shade val="93000"/>
                  <a:satMod val="130000"/>
                </a:schemeClr>
              </a:gs>
              <a:gs pos="100000">
                <a:schemeClr val="accent1">
                  <a:shade val="94000"/>
                  <a:satMod val="135000"/>
                </a:schemeClr>
              </a:gs>
            </a:gsLst>
            <a:lin ang="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373483271"/>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Problems</a:t>
            </a:r>
          </a:p>
        </p:txBody>
      </p:sp>
      <p:sp>
        <p:nvSpPr>
          <p:cNvPr id="3" name="Content Placeholder 2"/>
          <p:cNvSpPr>
            <a:spLocks noGrp="1"/>
          </p:cNvSpPr>
          <p:nvPr>
            <p:ph idx="1"/>
          </p:nvPr>
        </p:nvSpPr>
        <p:spPr>
          <a:xfrm>
            <a:off x="381000" y="1828800"/>
            <a:ext cx="8382000" cy="2590800"/>
          </a:xfrm>
        </p:spPr>
        <p:txBody>
          <a:bodyPr/>
          <a:lstStyle/>
          <a:p>
            <a:r>
              <a:rPr lang="en-US" dirty="0"/>
              <a:t>Compact formulation:</a:t>
            </a:r>
          </a:p>
          <a:p>
            <a:pPr lvl="1"/>
            <a:r>
              <a:rPr lang="en-US" dirty="0"/>
              <a:t>Minimize total transportation costs</a:t>
            </a:r>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48</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95600"/>
            <a:ext cx="624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506" y="3352800"/>
            <a:ext cx="2933700" cy="971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urved Right Arrow 4"/>
          <p:cNvSpPr/>
          <p:nvPr/>
        </p:nvSpPr>
        <p:spPr bwMode="auto">
          <a:xfrm>
            <a:off x="1066800" y="3124200"/>
            <a:ext cx="381000" cy="714375"/>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5181600"/>
            <a:ext cx="3114675"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bwMode="auto">
          <a:xfrm>
            <a:off x="316428" y="4339194"/>
            <a:ext cx="4484172"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r>
              <a:rPr lang="en-US" dirty="0"/>
              <a:t>Ship the demand of each store</a:t>
            </a:r>
          </a:p>
        </p:txBody>
      </p:sp>
      <p:sp>
        <p:nvSpPr>
          <p:cNvPr id="11" name="Content Placeholder 2"/>
          <p:cNvSpPr txBox="1">
            <a:spLocks/>
          </p:cNvSpPr>
          <p:nvPr/>
        </p:nvSpPr>
        <p:spPr bwMode="auto">
          <a:xfrm>
            <a:off x="4371975" y="4343400"/>
            <a:ext cx="4484172"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a:r>
              <a:rPr lang="en-US" dirty="0"/>
              <a:t>Distributors have limited supplies</a:t>
            </a:r>
          </a:p>
        </p:txBody>
      </p:sp>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5229225"/>
            <a:ext cx="3181350" cy="809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762000" y="4267200"/>
            <a:ext cx="3810000" cy="2057400"/>
          </a:xfrm>
          <a:prstGeom prst="rect">
            <a:avLst/>
          </a:prstGeom>
          <a:solidFill>
            <a:srgbClr val="FF0000">
              <a:alpha val="14000"/>
            </a:srgbClr>
          </a:solid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4" name="Rectangle 13"/>
          <p:cNvSpPr/>
          <p:nvPr/>
        </p:nvSpPr>
        <p:spPr bwMode="auto">
          <a:xfrm>
            <a:off x="4867275" y="4267200"/>
            <a:ext cx="3810000" cy="2057400"/>
          </a:xfrm>
          <a:prstGeom prst="rect">
            <a:avLst/>
          </a:prstGeom>
          <a:solidFill>
            <a:srgbClr val="00B050">
              <a:alpha val="15000"/>
            </a:srgbClr>
          </a:solidFill>
          <a:ln w="222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680922875"/>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Problems</a:t>
            </a:r>
          </a:p>
        </p:txBody>
      </p:sp>
      <p:sp>
        <p:nvSpPr>
          <p:cNvPr id="3" name="Content Placeholder 2"/>
          <p:cNvSpPr>
            <a:spLocks noGrp="1"/>
          </p:cNvSpPr>
          <p:nvPr>
            <p:ph idx="1"/>
          </p:nvPr>
        </p:nvSpPr>
        <p:spPr/>
        <p:txBody>
          <a:bodyPr/>
          <a:lstStyle/>
          <a:p>
            <a:r>
              <a:rPr lang="en-US" dirty="0"/>
              <a:t>And the formulation is….</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49</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6896100" cy="3848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4" descr="View detail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209800"/>
            <a:ext cx="1600200" cy="1600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5087822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in Excel</a:t>
            </a:r>
          </a:p>
        </p:txBody>
      </p:sp>
      <p:sp>
        <p:nvSpPr>
          <p:cNvPr id="3" name="Content Placeholder 2"/>
          <p:cNvSpPr>
            <a:spLocks noGrp="1"/>
          </p:cNvSpPr>
          <p:nvPr>
            <p:ph idx="1"/>
          </p:nvPr>
        </p:nvSpPr>
        <p:spPr/>
        <p:txBody>
          <a:bodyPr/>
          <a:lstStyle/>
          <a:p>
            <a:r>
              <a:rPr lang="en-US" dirty="0"/>
              <a:t>Dedicate cells to your decision variables</a:t>
            </a:r>
          </a:p>
        </p:txBody>
      </p:sp>
      <p:sp>
        <p:nvSpPr>
          <p:cNvPr id="4" name="Rectangle 3"/>
          <p:cNvSpPr/>
          <p:nvPr/>
        </p:nvSpPr>
        <p:spPr bwMode="auto">
          <a:xfrm>
            <a:off x="838200" y="2286000"/>
            <a:ext cx="7010400" cy="3733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6146" name="Picture 2" descr="C:\Users\konurd\Deskto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7010400" cy="37338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ular Callout 6"/>
          <p:cNvSpPr/>
          <p:nvPr/>
        </p:nvSpPr>
        <p:spPr bwMode="auto">
          <a:xfrm>
            <a:off x="3200400" y="5753100"/>
            <a:ext cx="381000" cy="419100"/>
          </a:xfrm>
          <a:prstGeom prst="wedgeRectCallout">
            <a:avLst>
              <a:gd name="adj1" fmla="val -44833"/>
              <a:gd name="adj2" fmla="val -160357"/>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ea typeface="ＭＳ Ｐゴシック" pitchFamily="16" charset="-128"/>
              </a:rPr>
              <a:t>D</a:t>
            </a:r>
          </a:p>
        </p:txBody>
      </p:sp>
      <p:sp>
        <p:nvSpPr>
          <p:cNvPr id="8" name="Rectangular Callout 7"/>
          <p:cNvSpPr/>
          <p:nvPr/>
        </p:nvSpPr>
        <p:spPr bwMode="auto">
          <a:xfrm>
            <a:off x="4343400" y="5695950"/>
            <a:ext cx="381000" cy="419100"/>
          </a:xfrm>
          <a:prstGeom prst="wedgeRectCallout">
            <a:avLst>
              <a:gd name="adj1" fmla="val -44833"/>
              <a:gd name="adj2" fmla="val -160357"/>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ea typeface="ＭＳ Ｐゴシック" pitchFamily="16" charset="-128"/>
              </a:rPr>
              <a:t>W</a:t>
            </a:r>
          </a:p>
        </p:txBody>
      </p:sp>
    </p:spTree>
    <p:extLst>
      <p:ext uri="{BB962C8B-B14F-4D97-AF65-F5344CB8AC3E}">
        <p14:creationId xmlns:p14="http://schemas.microsoft.com/office/powerpoint/2010/main" val="4041132109"/>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146" name="Picture 2" descr="Transportation trucks driving on the road"/>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2672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Case: Big M Company</a:t>
            </a:r>
          </a:p>
        </p:txBody>
      </p:sp>
      <p:sp>
        <p:nvSpPr>
          <p:cNvPr id="3" name="Content Placeholder 2"/>
          <p:cNvSpPr>
            <a:spLocks noGrp="1"/>
          </p:cNvSpPr>
          <p:nvPr>
            <p:ph idx="1"/>
          </p:nvPr>
        </p:nvSpPr>
        <p:spPr/>
        <p:txBody>
          <a:bodyPr/>
          <a:lstStyle/>
          <a:p>
            <a:pPr eaLnBrk="1" hangingPunct="1"/>
            <a:r>
              <a:rPr lang="en-US" dirty="0"/>
              <a:t>The Big M Company produces a variety of heavy duty machinery at two factories. </a:t>
            </a:r>
          </a:p>
          <a:p>
            <a:pPr lvl="1" eaLnBrk="1" hangingPunct="1"/>
            <a:r>
              <a:rPr lang="en-US" dirty="0"/>
              <a:t>One of its products is a large turret lathe.</a:t>
            </a:r>
          </a:p>
          <a:p>
            <a:pPr lvl="1" eaLnBrk="1" hangingPunct="1"/>
            <a:r>
              <a:rPr lang="en-US" dirty="0"/>
              <a:t>Orders have been received from three customers for the turret lathe.</a:t>
            </a:r>
          </a:p>
          <a:p>
            <a:pPr lvl="1" eaLnBrk="1" hangingPunct="1"/>
            <a:r>
              <a:rPr lang="en-US" dirty="0"/>
              <a:t>Question: How many lathes should be shipped from each factory to each customer?</a:t>
            </a:r>
          </a:p>
          <a:p>
            <a:pPr lvl="1" eaLnBrk="1" hangingPunct="1"/>
            <a:endParaRPr lang="en-US" dirty="0"/>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50</a:t>
            </a:fld>
            <a:endParaRPr lang="en-US" dirty="0"/>
          </a:p>
        </p:txBody>
      </p:sp>
    </p:spTree>
    <p:extLst>
      <p:ext uri="{BB962C8B-B14F-4D97-AF65-F5344CB8AC3E}">
        <p14:creationId xmlns:p14="http://schemas.microsoft.com/office/powerpoint/2010/main" val="97238310"/>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Big M Company</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51</a:t>
            </a:fld>
            <a:endParaRPr lang="en-US" dirty="0"/>
          </a:p>
        </p:txBody>
      </p:sp>
      <p:pic>
        <p:nvPicPr>
          <p:cNvPr id="5" name="table"/>
          <p:cNvPicPr>
            <a:picLocks noChangeAspect="1"/>
          </p:cNvPicPr>
          <p:nvPr/>
        </p:nvPicPr>
        <p:blipFill>
          <a:blip r:embed="rId3"/>
          <a:stretch>
            <a:fillRect/>
          </a:stretch>
        </p:blipFill>
        <p:spPr>
          <a:xfrm>
            <a:off x="304800" y="1828800"/>
            <a:ext cx="4187042" cy="2362200"/>
          </a:xfrm>
          <a:prstGeom prst="rect">
            <a:avLst/>
          </a:prstGeom>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676400"/>
            <a:ext cx="3784600" cy="3301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685800" y="5240993"/>
            <a:ext cx="6629400" cy="830997"/>
          </a:xfrm>
          <a:prstGeom prst="rect">
            <a:avLst/>
          </a:prstGeom>
        </p:spPr>
        <p:txBody>
          <a:bodyPr wrap="square">
            <a:spAutoFit/>
          </a:bodyPr>
          <a:lstStyle/>
          <a:p>
            <a:r>
              <a:rPr lang="en-US" dirty="0"/>
              <a:t>Decision variables:</a:t>
            </a:r>
          </a:p>
          <a:p>
            <a:r>
              <a:rPr lang="en-US" dirty="0"/>
              <a:t>	</a:t>
            </a:r>
            <a:r>
              <a:rPr lang="en-US" i="1" dirty="0" err="1"/>
              <a:t>S</a:t>
            </a:r>
            <a:r>
              <a:rPr lang="en-US" baseline="-25000" dirty="0" err="1"/>
              <a:t>ij</a:t>
            </a:r>
            <a:r>
              <a:rPr lang="en-US" dirty="0"/>
              <a:t> = Number of lathes to ship from </a:t>
            </a:r>
            <a:r>
              <a:rPr lang="en-US" i="1" dirty="0" err="1"/>
              <a:t>i</a:t>
            </a:r>
            <a:r>
              <a:rPr lang="en-US" i="1" dirty="0"/>
              <a:t> </a:t>
            </a:r>
            <a:r>
              <a:rPr lang="en-US" dirty="0"/>
              <a:t>to </a:t>
            </a:r>
            <a:r>
              <a:rPr lang="en-US" i="1" dirty="0"/>
              <a:t>j</a:t>
            </a:r>
            <a:endParaRPr lang="en-US" dirty="0"/>
          </a:p>
        </p:txBody>
      </p:sp>
    </p:spTree>
    <p:extLst>
      <p:ext uri="{BB962C8B-B14F-4D97-AF65-F5344CB8AC3E}">
        <p14:creationId xmlns:p14="http://schemas.microsoft.com/office/powerpoint/2010/main" val="176635683"/>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Big M Company</a:t>
            </a:r>
          </a:p>
        </p:txBody>
      </p:sp>
      <p:sp>
        <p:nvSpPr>
          <p:cNvPr id="3" name="Content Placeholder 2"/>
          <p:cNvSpPr>
            <a:spLocks noGrp="1"/>
          </p:cNvSpPr>
          <p:nvPr>
            <p:ph idx="1"/>
          </p:nvPr>
        </p:nvSpPr>
        <p:spPr/>
        <p:txBody>
          <a:bodyPr/>
          <a:lstStyle/>
          <a:p>
            <a:pPr marL="0" indent="0">
              <a:buNone/>
            </a:pPr>
            <a:r>
              <a:rPr lang="en-US" sz="2400" dirty="0"/>
              <a:t>Minimize Cost = $700</a:t>
            </a:r>
            <a:r>
              <a:rPr lang="en-US" sz="2400" i="1" dirty="0"/>
              <a:t>S</a:t>
            </a:r>
            <a:r>
              <a:rPr lang="en-US" sz="2400" baseline="-25000" dirty="0"/>
              <a:t>F1-C1</a:t>
            </a:r>
            <a:r>
              <a:rPr lang="en-US" sz="2400" dirty="0"/>
              <a:t> + $900</a:t>
            </a:r>
            <a:r>
              <a:rPr lang="en-US" sz="2400" i="1" dirty="0"/>
              <a:t>S</a:t>
            </a:r>
            <a:r>
              <a:rPr lang="en-US" sz="2400" baseline="-25000" dirty="0"/>
              <a:t>F1-C2</a:t>
            </a:r>
            <a:r>
              <a:rPr lang="en-US" sz="2400" dirty="0"/>
              <a:t> + $800</a:t>
            </a:r>
            <a:r>
              <a:rPr lang="en-US" sz="2400" i="1" dirty="0"/>
              <a:t>S</a:t>
            </a:r>
            <a:r>
              <a:rPr lang="en-US" sz="2400" baseline="-25000" dirty="0"/>
              <a:t>F1-C3</a:t>
            </a:r>
            <a:r>
              <a:rPr lang="en-US" sz="2400" dirty="0"/>
              <a:t> </a:t>
            </a:r>
            <a:br>
              <a:rPr lang="en-US" sz="2400" dirty="0"/>
            </a:br>
            <a:r>
              <a:rPr lang="en-US" sz="2400" dirty="0"/>
              <a:t>		+ $800</a:t>
            </a:r>
            <a:r>
              <a:rPr lang="en-US" sz="2400" i="1" dirty="0"/>
              <a:t>S</a:t>
            </a:r>
            <a:r>
              <a:rPr lang="en-US" sz="2400" baseline="-25000" dirty="0"/>
              <a:t>F2-C1</a:t>
            </a:r>
            <a:r>
              <a:rPr lang="en-US" sz="2400" dirty="0"/>
              <a:t> + $900</a:t>
            </a:r>
            <a:r>
              <a:rPr lang="en-US" sz="2400" i="1" dirty="0"/>
              <a:t>S</a:t>
            </a:r>
            <a:r>
              <a:rPr lang="en-US" sz="2400" baseline="-25000" dirty="0"/>
              <a:t>F2-C2</a:t>
            </a:r>
            <a:r>
              <a:rPr lang="en-US" sz="2400" dirty="0"/>
              <a:t> + $700</a:t>
            </a:r>
            <a:r>
              <a:rPr lang="en-US" sz="2400" i="1" dirty="0"/>
              <a:t>S</a:t>
            </a:r>
            <a:r>
              <a:rPr lang="en-US" sz="2400" baseline="-25000" dirty="0"/>
              <a:t>F2-C3</a:t>
            </a:r>
            <a:br>
              <a:rPr lang="en-US" sz="2400" dirty="0"/>
            </a:br>
            <a:r>
              <a:rPr lang="en-US" sz="2400" dirty="0"/>
              <a:t>subject to</a:t>
            </a:r>
            <a:br>
              <a:rPr lang="en-US" sz="2400" dirty="0"/>
            </a:br>
            <a:r>
              <a:rPr lang="en-US" sz="2400" dirty="0"/>
              <a:t>	Factory 1:	</a:t>
            </a:r>
            <a:r>
              <a:rPr lang="en-US" sz="2400" i="1" dirty="0"/>
              <a:t>S</a:t>
            </a:r>
            <a:r>
              <a:rPr lang="en-US" sz="2400" baseline="-25000" dirty="0"/>
              <a:t>F1-C1</a:t>
            </a:r>
            <a:r>
              <a:rPr lang="en-US" sz="2400" dirty="0"/>
              <a:t> + </a:t>
            </a:r>
            <a:r>
              <a:rPr lang="en-US" sz="2400" i="1" dirty="0"/>
              <a:t>S</a:t>
            </a:r>
            <a:r>
              <a:rPr lang="en-US" sz="2400" baseline="-25000" dirty="0"/>
              <a:t>F1-C2</a:t>
            </a:r>
            <a:r>
              <a:rPr lang="en-US" sz="2400" dirty="0"/>
              <a:t> + </a:t>
            </a:r>
            <a:r>
              <a:rPr lang="en-US" sz="2400" i="1" dirty="0"/>
              <a:t>S</a:t>
            </a:r>
            <a:r>
              <a:rPr lang="en-US" sz="2400" baseline="-25000" dirty="0"/>
              <a:t>F1-C3</a:t>
            </a:r>
            <a:r>
              <a:rPr lang="en-US" sz="2400" dirty="0"/>
              <a:t> = 12</a:t>
            </a:r>
            <a:br>
              <a:rPr lang="en-US" sz="2400" dirty="0"/>
            </a:br>
            <a:r>
              <a:rPr lang="en-US" sz="2400" dirty="0"/>
              <a:t>	Factory 2:	</a:t>
            </a:r>
            <a:r>
              <a:rPr lang="en-US" sz="2400" i="1" dirty="0"/>
              <a:t>S</a:t>
            </a:r>
            <a:r>
              <a:rPr lang="en-US" sz="2400" baseline="-25000" dirty="0"/>
              <a:t>F2-C1</a:t>
            </a:r>
            <a:r>
              <a:rPr lang="en-US" sz="2400" dirty="0"/>
              <a:t> + </a:t>
            </a:r>
            <a:r>
              <a:rPr lang="en-US" sz="2400" i="1" dirty="0"/>
              <a:t>S</a:t>
            </a:r>
            <a:r>
              <a:rPr lang="en-US" sz="2400" baseline="-25000" dirty="0"/>
              <a:t>F2-C2</a:t>
            </a:r>
            <a:r>
              <a:rPr lang="en-US" sz="2400" dirty="0"/>
              <a:t> + </a:t>
            </a:r>
            <a:r>
              <a:rPr lang="en-US" sz="2400" i="1" dirty="0"/>
              <a:t>S</a:t>
            </a:r>
            <a:r>
              <a:rPr lang="en-US" sz="2400" baseline="-25000" dirty="0"/>
              <a:t>F2-C3</a:t>
            </a:r>
            <a:r>
              <a:rPr lang="en-US" sz="2400" dirty="0"/>
              <a:t> = 15</a:t>
            </a:r>
            <a:br>
              <a:rPr lang="en-US" sz="2400" dirty="0"/>
            </a:br>
            <a:r>
              <a:rPr lang="en-US" sz="2400" dirty="0"/>
              <a:t>	Customer 1:	</a:t>
            </a:r>
            <a:r>
              <a:rPr lang="en-US" sz="2400" i="1" dirty="0"/>
              <a:t>S</a:t>
            </a:r>
            <a:r>
              <a:rPr lang="en-US" sz="2400" baseline="-25000" dirty="0"/>
              <a:t>F1-C1</a:t>
            </a:r>
            <a:r>
              <a:rPr lang="en-US" sz="2400" dirty="0"/>
              <a:t> + </a:t>
            </a:r>
            <a:r>
              <a:rPr lang="en-US" sz="2400" i="1" dirty="0"/>
              <a:t>S</a:t>
            </a:r>
            <a:r>
              <a:rPr lang="en-US" sz="2400" baseline="-25000" dirty="0"/>
              <a:t>F2-C1</a:t>
            </a:r>
            <a:r>
              <a:rPr lang="en-US" sz="2400" dirty="0"/>
              <a:t> = 10</a:t>
            </a:r>
            <a:br>
              <a:rPr lang="en-US" sz="2400" dirty="0"/>
            </a:br>
            <a:r>
              <a:rPr lang="en-US" sz="2400" dirty="0"/>
              <a:t>	Customer 2:	</a:t>
            </a:r>
            <a:r>
              <a:rPr lang="en-US" sz="2400" i="1" dirty="0"/>
              <a:t>S</a:t>
            </a:r>
            <a:r>
              <a:rPr lang="en-US" sz="2400" baseline="-25000" dirty="0"/>
              <a:t>F1-C2</a:t>
            </a:r>
            <a:r>
              <a:rPr lang="en-US" sz="2400" dirty="0"/>
              <a:t> + </a:t>
            </a:r>
            <a:r>
              <a:rPr lang="en-US" sz="2400" i="1" dirty="0"/>
              <a:t>S</a:t>
            </a:r>
            <a:r>
              <a:rPr lang="en-US" sz="2400" baseline="-25000" dirty="0"/>
              <a:t>F2-C2</a:t>
            </a:r>
            <a:r>
              <a:rPr lang="en-US" sz="2400" dirty="0"/>
              <a:t> = 8</a:t>
            </a:r>
            <a:br>
              <a:rPr lang="en-US" sz="2400" dirty="0"/>
            </a:br>
            <a:r>
              <a:rPr lang="en-US" sz="2400" dirty="0"/>
              <a:t>	Customer 3:	</a:t>
            </a:r>
            <a:r>
              <a:rPr lang="en-US" sz="2400" i="1" dirty="0"/>
              <a:t>S</a:t>
            </a:r>
            <a:r>
              <a:rPr lang="en-US" sz="2400" baseline="-25000" dirty="0"/>
              <a:t>F1-C3</a:t>
            </a:r>
            <a:r>
              <a:rPr lang="en-US" sz="2400" dirty="0"/>
              <a:t> + </a:t>
            </a:r>
            <a:r>
              <a:rPr lang="en-US" sz="2400" i="1" dirty="0"/>
              <a:t>S</a:t>
            </a:r>
            <a:r>
              <a:rPr lang="en-US" sz="2400" baseline="-25000" dirty="0"/>
              <a:t>F2-C3</a:t>
            </a:r>
            <a:r>
              <a:rPr lang="en-US" sz="2400" dirty="0"/>
              <a:t> = 9</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52</a:t>
            </a:fld>
            <a:endParaRPr lang="en-US" dirty="0"/>
          </a:p>
        </p:txBody>
      </p:sp>
    </p:spTree>
    <p:extLst>
      <p:ext uri="{BB962C8B-B14F-4D97-AF65-F5344CB8AC3E}">
        <p14:creationId xmlns:p14="http://schemas.microsoft.com/office/powerpoint/2010/main" val="224773267"/>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Big M Company</a:t>
            </a:r>
          </a:p>
        </p:txBody>
      </p:sp>
      <p:sp>
        <p:nvSpPr>
          <p:cNvPr id="3" name="Content Placeholder 2"/>
          <p:cNvSpPr>
            <a:spLocks noGrp="1"/>
          </p:cNvSpPr>
          <p:nvPr>
            <p:ph idx="1"/>
          </p:nvPr>
        </p:nvSpPr>
        <p:spPr/>
        <p:txBody>
          <a:bodyPr/>
          <a:lstStyle/>
          <a:p>
            <a:r>
              <a:rPr lang="en-US" dirty="0"/>
              <a:t>Big M Company on Excel</a:t>
            </a:r>
          </a:p>
        </p:txBody>
      </p:sp>
      <p:graphicFrame>
        <p:nvGraphicFramePr>
          <p:cNvPr id="6" name="Object 5"/>
          <p:cNvGraphicFramePr>
            <a:graphicFrameLocks noChangeAspect="1"/>
          </p:cNvGraphicFramePr>
          <p:nvPr>
            <p:extLst>
              <p:ext uri="{D42A27DB-BD31-4B8C-83A1-F6EECF244321}">
                <p14:modId xmlns:p14="http://schemas.microsoft.com/office/powerpoint/2010/main" val="215000301"/>
              </p:ext>
            </p:extLst>
          </p:nvPr>
        </p:nvGraphicFramePr>
        <p:xfrm>
          <a:off x="1447800" y="2347472"/>
          <a:ext cx="6387152" cy="3596128"/>
        </p:xfrm>
        <a:graphic>
          <a:graphicData uri="http://schemas.openxmlformats.org/presentationml/2006/ole">
            <mc:AlternateContent xmlns:mc="http://schemas.openxmlformats.org/markup-compatibility/2006">
              <mc:Choice xmlns:v="urn:schemas-microsoft-com:vml" Requires="v">
                <p:oleObj spid="_x0000_s2108" name="Worksheet" r:id="rId4" imgW="4533840" imgH="2552610" progId="Excel.Sheet.8">
                  <p:embed/>
                </p:oleObj>
              </mc:Choice>
              <mc:Fallback>
                <p:oleObj name="Worksheet" r:id="rId4" imgW="4533840" imgH="2552610" progId="Excel.Sheet.8">
                  <p:embed/>
                  <p:pic>
                    <p:nvPicPr>
                      <p:cNvPr id="0" name=""/>
                      <p:cNvPicPr/>
                      <p:nvPr/>
                    </p:nvPicPr>
                    <p:blipFill>
                      <a:blip r:embed="rId5"/>
                      <a:stretch>
                        <a:fillRect/>
                      </a:stretch>
                    </p:blipFill>
                    <p:spPr>
                      <a:xfrm>
                        <a:off x="1447800" y="2347472"/>
                        <a:ext cx="6387152" cy="3596128"/>
                      </a:xfrm>
                      <a:prstGeom prst="rect">
                        <a:avLst/>
                      </a:prstGeom>
                    </p:spPr>
                  </p:pic>
                </p:oleObj>
              </mc:Fallback>
            </mc:AlternateContent>
          </a:graphicData>
        </a:graphic>
      </p:graphicFrame>
    </p:spTree>
    <p:extLst>
      <p:ext uri="{BB962C8B-B14F-4D97-AF65-F5344CB8AC3E}">
        <p14:creationId xmlns:p14="http://schemas.microsoft.com/office/powerpoint/2010/main" val="3845499739"/>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Problems</a:t>
            </a:r>
          </a:p>
        </p:txBody>
      </p:sp>
      <p:sp>
        <p:nvSpPr>
          <p:cNvPr id="3" name="Content Placeholder 2"/>
          <p:cNvSpPr>
            <a:spLocks noGrp="1"/>
          </p:cNvSpPr>
          <p:nvPr>
            <p:ph idx="1"/>
          </p:nvPr>
        </p:nvSpPr>
        <p:spPr/>
        <p:txBody>
          <a:bodyPr/>
          <a:lstStyle/>
          <a:p>
            <a:r>
              <a:rPr lang="en-US" dirty="0"/>
              <a:t>Includes assignment decisions</a:t>
            </a:r>
          </a:p>
          <a:p>
            <a:pPr lvl="1"/>
            <a:r>
              <a:rPr lang="en-US" dirty="0"/>
              <a:t>Assignment of people to shifts</a:t>
            </a:r>
          </a:p>
          <a:p>
            <a:pPr lvl="1"/>
            <a:r>
              <a:rPr lang="en-US" dirty="0"/>
              <a:t>Assignment of jobs to machines</a:t>
            </a:r>
          </a:p>
          <a:p>
            <a:pPr lvl="1"/>
            <a:r>
              <a:rPr lang="en-US" dirty="0"/>
              <a:t>Assignment of classes to courses</a:t>
            </a:r>
          </a:p>
          <a:p>
            <a:pPr lvl="1"/>
            <a:r>
              <a:rPr lang="en-US" dirty="0"/>
              <a:t>Project assignments that I will make!!!</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54</a:t>
            </a:fld>
            <a:endParaRPr lang="en-US" dirty="0"/>
          </a:p>
        </p:txBody>
      </p:sp>
    </p:spTree>
    <p:extLst>
      <p:ext uri="{BB962C8B-B14F-4D97-AF65-F5344CB8AC3E}">
        <p14:creationId xmlns:p14="http://schemas.microsoft.com/office/powerpoint/2010/main" val="3229124861"/>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err="1"/>
              <a:t>Sellmore</a:t>
            </a:r>
            <a:r>
              <a:rPr lang="en-US" dirty="0"/>
              <a:t> Company</a:t>
            </a:r>
          </a:p>
        </p:txBody>
      </p:sp>
      <p:sp>
        <p:nvSpPr>
          <p:cNvPr id="3" name="Content Placeholder 2"/>
          <p:cNvSpPr>
            <a:spLocks noGrp="1"/>
          </p:cNvSpPr>
          <p:nvPr>
            <p:ph idx="1"/>
          </p:nvPr>
        </p:nvSpPr>
        <p:spPr/>
        <p:txBody>
          <a:bodyPr/>
          <a:lstStyle/>
          <a:p>
            <a:pPr eaLnBrk="1" hangingPunct="1"/>
            <a:r>
              <a:rPr lang="en-US" sz="1800" dirty="0"/>
              <a:t>The marketing manager of </a:t>
            </a:r>
            <a:r>
              <a:rPr lang="en-US" sz="1800" dirty="0" err="1"/>
              <a:t>Sellmore</a:t>
            </a:r>
            <a:r>
              <a:rPr lang="en-US" sz="1800" dirty="0"/>
              <a:t> Company will be holding the company’s annual sales conference soon.</a:t>
            </a:r>
          </a:p>
          <a:p>
            <a:pPr eaLnBrk="1" hangingPunct="1"/>
            <a:r>
              <a:rPr lang="en-US" sz="1800" dirty="0"/>
              <a:t>He is hiring four temporary employees:</a:t>
            </a:r>
          </a:p>
          <a:p>
            <a:pPr lvl="1" eaLnBrk="1" hangingPunct="1"/>
            <a:r>
              <a:rPr lang="en-US" sz="1600" dirty="0"/>
              <a:t>Ann</a:t>
            </a:r>
          </a:p>
          <a:p>
            <a:pPr lvl="1" eaLnBrk="1" hangingPunct="1"/>
            <a:r>
              <a:rPr lang="en-US" sz="1600" dirty="0"/>
              <a:t>Ian</a:t>
            </a:r>
          </a:p>
          <a:p>
            <a:pPr lvl="1" eaLnBrk="1" hangingPunct="1"/>
            <a:r>
              <a:rPr lang="en-US" sz="1600" dirty="0"/>
              <a:t>Joan</a:t>
            </a:r>
          </a:p>
          <a:p>
            <a:pPr lvl="1" eaLnBrk="1" hangingPunct="1"/>
            <a:r>
              <a:rPr lang="en-US" sz="1600" dirty="0"/>
              <a:t>Sean</a:t>
            </a:r>
          </a:p>
          <a:p>
            <a:pPr eaLnBrk="1" hangingPunct="1"/>
            <a:r>
              <a:rPr lang="en-US" sz="1800" dirty="0"/>
              <a:t>Each will handle one of the following four tasks:</a:t>
            </a:r>
          </a:p>
          <a:p>
            <a:pPr lvl="1" eaLnBrk="1" hangingPunct="1"/>
            <a:r>
              <a:rPr lang="en-US" sz="1600" dirty="0"/>
              <a:t>Word processing of written presentations</a:t>
            </a:r>
          </a:p>
          <a:p>
            <a:pPr lvl="1" eaLnBrk="1" hangingPunct="1"/>
            <a:r>
              <a:rPr lang="en-US" sz="1600" dirty="0"/>
              <a:t>Computer graphics for both oral and written presentations</a:t>
            </a:r>
          </a:p>
          <a:p>
            <a:pPr lvl="1" eaLnBrk="1" hangingPunct="1"/>
            <a:r>
              <a:rPr lang="en-US" sz="1600" dirty="0"/>
              <a:t>Preparation of conference packets, including copying and organizing materials</a:t>
            </a:r>
          </a:p>
          <a:p>
            <a:pPr lvl="1" eaLnBrk="1" hangingPunct="1"/>
            <a:r>
              <a:rPr lang="en-US" sz="1600" dirty="0"/>
              <a:t>Handling of advance and on-site registration for the conference</a:t>
            </a:r>
          </a:p>
          <a:p>
            <a:pPr eaLnBrk="1" hangingPunct="1"/>
            <a:r>
              <a:rPr lang="en-US" sz="2000" dirty="0"/>
              <a:t>Question: Which person should be assigned to which task?</a:t>
            </a:r>
          </a:p>
          <a:p>
            <a:pPr lvl="1" eaLnBrk="1" hangingPunct="1"/>
            <a:endParaRPr lang="en-US" sz="1600" dirty="0"/>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55</a:t>
            </a:fld>
            <a:endParaRPr lang="en-US" dirty="0"/>
          </a:p>
        </p:txBody>
      </p:sp>
    </p:spTree>
    <p:extLst>
      <p:ext uri="{BB962C8B-B14F-4D97-AF65-F5344CB8AC3E}">
        <p14:creationId xmlns:p14="http://schemas.microsoft.com/office/powerpoint/2010/main" val="1901845332"/>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err="1"/>
              <a:t>Sellmore</a:t>
            </a:r>
            <a:r>
              <a:rPr lang="en-US" dirty="0"/>
              <a:t> Company</a:t>
            </a:r>
          </a:p>
        </p:txBody>
      </p:sp>
      <p:sp>
        <p:nvSpPr>
          <p:cNvPr id="3" name="Content Placeholder 2"/>
          <p:cNvSpPr>
            <a:spLocks noGrp="1"/>
          </p:cNvSpPr>
          <p:nvPr>
            <p:ph idx="1"/>
          </p:nvPr>
        </p:nvSpPr>
        <p:spPr/>
        <p:txBody>
          <a:bodyPr/>
          <a:lstStyle/>
          <a:p>
            <a:r>
              <a:rPr lang="en-US" dirty="0"/>
              <a:t>Formulate the LP</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56</a:t>
            </a:fld>
            <a:endParaRPr lang="en-US" dirty="0"/>
          </a:p>
        </p:txBody>
      </p:sp>
      <p:pic>
        <p:nvPicPr>
          <p:cNvPr id="5" name="table"/>
          <p:cNvPicPr>
            <a:picLocks noChangeAspect="1"/>
          </p:cNvPicPr>
          <p:nvPr/>
        </p:nvPicPr>
        <p:blipFill>
          <a:blip r:embed="rId3"/>
          <a:stretch>
            <a:fillRect/>
          </a:stretch>
        </p:blipFill>
        <p:spPr>
          <a:xfrm>
            <a:off x="381000" y="2438401"/>
            <a:ext cx="7772400" cy="2819399"/>
          </a:xfrm>
          <a:prstGeom prst="rect">
            <a:avLst/>
          </a:prstGeom>
        </p:spPr>
      </p:pic>
    </p:spTree>
    <p:extLst>
      <p:ext uri="{BB962C8B-B14F-4D97-AF65-F5344CB8AC3E}">
        <p14:creationId xmlns:p14="http://schemas.microsoft.com/office/powerpoint/2010/main" val="1558205180"/>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err="1"/>
              <a:t>Sellmore</a:t>
            </a:r>
            <a:r>
              <a:rPr lang="en-US" dirty="0"/>
              <a:t> Company</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57</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021496589"/>
              </p:ext>
            </p:extLst>
          </p:nvPr>
        </p:nvGraphicFramePr>
        <p:xfrm>
          <a:off x="609600" y="1600200"/>
          <a:ext cx="5524500" cy="4981575"/>
        </p:xfrm>
        <a:graphic>
          <a:graphicData uri="http://schemas.openxmlformats.org/presentationml/2006/ole">
            <mc:AlternateContent xmlns:mc="http://schemas.openxmlformats.org/markup-compatibility/2006">
              <mc:Choice xmlns:v="urn:schemas-microsoft-com:vml" Requires="v">
                <p:oleObj spid="_x0000_s5176" name="Worksheet" r:id="rId4" imgW="5524470" imgH="4981485" progId="Excel.Sheet.8">
                  <p:embed/>
                </p:oleObj>
              </mc:Choice>
              <mc:Fallback>
                <p:oleObj name="Worksheet" r:id="rId4" imgW="5524470" imgH="4981485" progId="Excel.Sheet.8">
                  <p:embed/>
                  <p:pic>
                    <p:nvPicPr>
                      <p:cNvPr id="0" name=""/>
                      <p:cNvPicPr/>
                      <p:nvPr/>
                    </p:nvPicPr>
                    <p:blipFill>
                      <a:blip r:embed="rId5"/>
                      <a:stretch>
                        <a:fillRect/>
                      </a:stretch>
                    </p:blipFill>
                    <p:spPr>
                      <a:xfrm>
                        <a:off x="609600" y="1600200"/>
                        <a:ext cx="5524500" cy="4981575"/>
                      </a:xfrm>
                      <a:prstGeom prst="rect">
                        <a:avLst/>
                      </a:prstGeom>
                    </p:spPr>
                  </p:pic>
                </p:oleObj>
              </mc:Fallback>
            </mc:AlternateContent>
          </a:graphicData>
        </a:graphic>
      </p:graphicFrame>
      <p:sp>
        <p:nvSpPr>
          <p:cNvPr id="6" name="TextBox 5"/>
          <p:cNvSpPr txBox="1"/>
          <p:nvPr/>
        </p:nvSpPr>
        <p:spPr>
          <a:xfrm>
            <a:off x="7086600" y="2514600"/>
            <a:ext cx="1752600" cy="1815882"/>
          </a:xfrm>
          <a:prstGeom prst="rect">
            <a:avLst/>
          </a:prstGeom>
          <a:noFill/>
        </p:spPr>
        <p:txBody>
          <a:bodyPr wrap="square" rtlCol="0">
            <a:spAutoFit/>
          </a:bodyPr>
          <a:lstStyle/>
          <a:p>
            <a:r>
              <a:rPr lang="en-US" sz="1600" b="1" dirty="0"/>
              <a:t>This is an integer (binary) programming problem. We will learn more about integer programming</a:t>
            </a:r>
          </a:p>
        </p:txBody>
      </p:sp>
    </p:spTree>
    <p:extLst>
      <p:ext uri="{BB962C8B-B14F-4D97-AF65-F5344CB8AC3E}">
        <p14:creationId xmlns:p14="http://schemas.microsoft.com/office/powerpoint/2010/main" val="390389348"/>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Problems</a:t>
            </a:r>
          </a:p>
        </p:txBody>
      </p:sp>
      <p:sp>
        <p:nvSpPr>
          <p:cNvPr id="3" name="Content Placeholder 2"/>
          <p:cNvSpPr>
            <a:spLocks noGrp="1"/>
          </p:cNvSpPr>
          <p:nvPr>
            <p:ph idx="1"/>
          </p:nvPr>
        </p:nvSpPr>
        <p:spPr/>
        <p:txBody>
          <a:bodyPr/>
          <a:lstStyle/>
          <a:p>
            <a:pPr eaLnBrk="1" hangingPunct="1"/>
            <a:r>
              <a:rPr lang="en-US" sz="2000" dirty="0"/>
              <a:t>Given a set of </a:t>
            </a:r>
            <a:r>
              <a:rPr lang="en-US" sz="2000" i="1" dirty="0"/>
              <a:t>tasks</a:t>
            </a:r>
            <a:r>
              <a:rPr lang="en-US" sz="2000" dirty="0"/>
              <a:t> to be performed and a set of </a:t>
            </a:r>
            <a:r>
              <a:rPr lang="en-US" sz="2000" i="1" dirty="0"/>
              <a:t>assignees</a:t>
            </a:r>
            <a:r>
              <a:rPr lang="en-US" sz="2000" dirty="0"/>
              <a:t> who are available to perform these tasks, the problem is to determine which assignee should be assigned to each task.</a:t>
            </a:r>
          </a:p>
          <a:p>
            <a:pPr eaLnBrk="1" hangingPunct="1"/>
            <a:r>
              <a:rPr lang="en-US" sz="2000" dirty="0"/>
              <a:t>To fit the model for an assignment problem, the following assumptions need to be satisfied:</a:t>
            </a:r>
          </a:p>
          <a:p>
            <a:pPr marL="1162050" lvl="2" indent="-304800" eaLnBrk="1" hangingPunct="1">
              <a:buFont typeface="Times" charset="0"/>
              <a:buAutoNum type="arabicPeriod"/>
            </a:pPr>
            <a:r>
              <a:rPr lang="en-US" sz="1400" dirty="0"/>
              <a:t>The number of assignees and the number of tasks are the same.</a:t>
            </a:r>
          </a:p>
          <a:p>
            <a:pPr marL="1162050" lvl="2" indent="-304800" eaLnBrk="1" hangingPunct="1">
              <a:buFont typeface="Times" charset="0"/>
              <a:buAutoNum type="arabicPeriod"/>
            </a:pPr>
            <a:r>
              <a:rPr lang="en-US" sz="1400" dirty="0"/>
              <a:t>Each assignee is to be assigned to exactly </a:t>
            </a:r>
            <a:r>
              <a:rPr lang="en-US" sz="1400" i="1" dirty="0"/>
              <a:t>one</a:t>
            </a:r>
            <a:r>
              <a:rPr lang="en-US" sz="1400" dirty="0"/>
              <a:t> task.</a:t>
            </a:r>
          </a:p>
          <a:p>
            <a:pPr marL="1162050" lvl="2" indent="-304800" eaLnBrk="1" hangingPunct="1">
              <a:buFont typeface="Times" charset="0"/>
              <a:buAutoNum type="arabicPeriod"/>
            </a:pPr>
            <a:r>
              <a:rPr lang="en-US" sz="1400" dirty="0"/>
              <a:t>Each task is to be performed by exactly </a:t>
            </a:r>
            <a:r>
              <a:rPr lang="en-US" sz="1400" i="1" dirty="0"/>
              <a:t>one</a:t>
            </a:r>
            <a:r>
              <a:rPr lang="en-US" sz="1400" dirty="0"/>
              <a:t> assignee.</a:t>
            </a:r>
          </a:p>
          <a:p>
            <a:pPr marL="1162050" lvl="2" indent="-304800" eaLnBrk="1" hangingPunct="1">
              <a:buFont typeface="Times" charset="0"/>
              <a:buAutoNum type="arabicPeriod"/>
            </a:pPr>
            <a:r>
              <a:rPr lang="en-US" sz="1400" dirty="0"/>
              <a:t>There is a cost associated with each combination of an assignee performing a task.</a:t>
            </a:r>
          </a:p>
          <a:p>
            <a:pPr marL="1162050" lvl="2" indent="-304800" eaLnBrk="1" hangingPunct="1">
              <a:buFont typeface="Times" charset="0"/>
              <a:buAutoNum type="arabicPeriod"/>
            </a:pPr>
            <a:r>
              <a:rPr lang="en-US" sz="1400" dirty="0"/>
              <a:t>The objective is to determine how all the assignments should be made to minimize the total cost.</a:t>
            </a:r>
          </a:p>
          <a:p>
            <a:endParaRPr lang="en-US"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58</a:t>
            </a:fld>
            <a:endParaRPr lang="en-US" dirty="0"/>
          </a:p>
        </p:txBody>
      </p:sp>
    </p:spTree>
    <p:extLst>
      <p:ext uri="{BB962C8B-B14F-4D97-AF65-F5344CB8AC3E}">
        <p14:creationId xmlns:p14="http://schemas.microsoft.com/office/powerpoint/2010/main" val="3348038374"/>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Problems</a:t>
            </a:r>
          </a:p>
        </p:txBody>
      </p:sp>
      <p:sp>
        <p:nvSpPr>
          <p:cNvPr id="3" name="Content Placeholder 2"/>
          <p:cNvSpPr>
            <a:spLocks noGrp="1"/>
          </p:cNvSpPr>
          <p:nvPr>
            <p:ph idx="1"/>
          </p:nvPr>
        </p:nvSpPr>
        <p:spPr/>
        <p:txBody>
          <a:bodyPr/>
          <a:lstStyle/>
          <a:p>
            <a:r>
              <a:rPr lang="en-US" dirty="0"/>
              <a:t>Types of functional constraints</a:t>
            </a:r>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59</a:t>
            </a:fld>
            <a:endParaRPr lang="en-US" dirty="0"/>
          </a:p>
        </p:txBody>
      </p:sp>
      <p:graphicFrame>
        <p:nvGraphicFramePr>
          <p:cNvPr id="5" name="Group 103"/>
          <p:cNvGraphicFramePr>
            <a:graphicFrameLocks/>
          </p:cNvGraphicFramePr>
          <p:nvPr>
            <p:extLst>
              <p:ext uri="{D42A27DB-BD31-4B8C-83A1-F6EECF244321}">
                <p14:modId xmlns:p14="http://schemas.microsoft.com/office/powerpoint/2010/main" val="144618698"/>
              </p:ext>
            </p:extLst>
          </p:nvPr>
        </p:nvGraphicFramePr>
        <p:xfrm>
          <a:off x="685800" y="2514600"/>
          <a:ext cx="7772400" cy="3886245"/>
        </p:xfrm>
        <a:graphic>
          <a:graphicData uri="http://schemas.openxmlformats.org/drawingml/2006/table">
            <a:tbl>
              <a:tblPr/>
              <a:tblGrid>
                <a:gridCol w="19431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57163">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 charset="0"/>
                        </a:rPr>
                        <a:t>Type</a:t>
                      </a:r>
                    </a:p>
                  </a:txBody>
                  <a:tcPr marT="45716" marB="45716"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 charset="0"/>
                        </a:rPr>
                        <a:t>Form*</a:t>
                      </a:r>
                    </a:p>
                  </a:txBody>
                  <a:tcPr marT="45716" marB="45716"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 charset="0"/>
                        </a:rPr>
                        <a:t>Typical Interpretation</a:t>
                      </a:r>
                    </a:p>
                  </a:txBody>
                  <a:tcPr marT="45716" marB="45716"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 charset="0"/>
                        </a:rPr>
                        <a:t>Main Usage</a:t>
                      </a:r>
                    </a:p>
                  </a:txBody>
                  <a:tcPr marT="45716" marB="45716"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25">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Resource constraint</a:t>
                      </a:r>
                    </a:p>
                  </a:txBody>
                  <a:tcPr marT="45716" marB="45716"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LHS ≤ RHS</a:t>
                      </a:r>
                    </a:p>
                  </a:txBody>
                  <a:tcPr marT="45716" marB="45716"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For some resource,</a:t>
                      </a:r>
                      <a:br>
                        <a:rPr kumimoji="0" lang="en-US" sz="1600" b="0" i="0" u="none" strike="noStrike" cap="none" normalizeH="0" baseline="0">
                          <a:ln>
                            <a:noFill/>
                          </a:ln>
                          <a:solidFill>
                            <a:schemeClr val="tx1"/>
                          </a:solidFill>
                          <a:effectLst/>
                          <a:latin typeface="Times New Roman" pitchFamily="1" charset="0"/>
                        </a:rPr>
                      </a:br>
                      <a:r>
                        <a:rPr kumimoji="0" lang="en-US" sz="1600" b="0" i="0" u="none" strike="noStrike" cap="none" normalizeH="0" baseline="0">
                          <a:ln>
                            <a:noFill/>
                          </a:ln>
                          <a:solidFill>
                            <a:schemeClr val="tx1"/>
                          </a:solidFill>
                          <a:effectLst/>
                          <a:latin typeface="Times New Roman" pitchFamily="1" charset="0"/>
                        </a:rPr>
                        <a:t>   Amount used ≤</a:t>
                      </a:r>
                      <a:br>
                        <a:rPr kumimoji="0" lang="en-US" sz="1600" b="0" i="0" u="none" strike="noStrike" cap="none" normalizeH="0" baseline="0">
                          <a:ln>
                            <a:noFill/>
                          </a:ln>
                          <a:solidFill>
                            <a:schemeClr val="tx1"/>
                          </a:solidFill>
                          <a:effectLst/>
                          <a:latin typeface="Times New Roman" pitchFamily="1" charset="0"/>
                        </a:rPr>
                      </a:br>
                      <a:r>
                        <a:rPr kumimoji="0" lang="en-US" sz="1600" b="0" i="0" u="none" strike="noStrike" cap="none" normalizeH="0" baseline="0">
                          <a:ln>
                            <a:noFill/>
                          </a:ln>
                          <a:solidFill>
                            <a:schemeClr val="tx1"/>
                          </a:solidFill>
                          <a:effectLst/>
                          <a:latin typeface="Times New Roman" pitchFamily="1" charset="0"/>
                        </a:rPr>
                        <a:t>   Amount available</a:t>
                      </a:r>
                    </a:p>
                  </a:txBody>
                  <a:tcPr marT="45716" marB="45716"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Resource-allocation problems and mixed problems</a:t>
                      </a:r>
                    </a:p>
                  </a:txBody>
                  <a:tcPr marT="45716" marB="45716"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990519">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Benefit constraint</a:t>
                      </a:r>
                    </a:p>
                  </a:txBody>
                  <a:tcPr marT="45716" marB="45716"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LHS ≥ RHS</a:t>
                      </a:r>
                    </a:p>
                  </a:txBody>
                  <a:tcPr marT="45716" marB="45716"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For some benefit,</a:t>
                      </a:r>
                      <a:br>
                        <a:rPr kumimoji="0" lang="en-US" sz="1600" b="0" i="0" u="none" strike="noStrike" cap="none" normalizeH="0" baseline="0">
                          <a:ln>
                            <a:noFill/>
                          </a:ln>
                          <a:solidFill>
                            <a:schemeClr val="tx1"/>
                          </a:solidFill>
                          <a:effectLst/>
                          <a:latin typeface="Times New Roman" pitchFamily="1" charset="0"/>
                        </a:rPr>
                      </a:br>
                      <a:r>
                        <a:rPr kumimoji="0" lang="en-US" sz="1600" b="0" i="0" u="none" strike="noStrike" cap="none" normalizeH="0" baseline="0">
                          <a:ln>
                            <a:noFill/>
                          </a:ln>
                          <a:solidFill>
                            <a:schemeClr val="tx1"/>
                          </a:solidFill>
                          <a:effectLst/>
                          <a:latin typeface="Times New Roman" pitchFamily="1" charset="0"/>
                        </a:rPr>
                        <a:t>   Level achieved ≥</a:t>
                      </a:r>
                      <a:br>
                        <a:rPr kumimoji="0" lang="en-US" sz="1600" b="0" i="0" u="none" strike="noStrike" cap="none" normalizeH="0" baseline="0">
                          <a:ln>
                            <a:noFill/>
                          </a:ln>
                          <a:solidFill>
                            <a:schemeClr val="tx1"/>
                          </a:solidFill>
                          <a:effectLst/>
                          <a:latin typeface="Times New Roman" pitchFamily="1" charset="0"/>
                        </a:rPr>
                      </a:br>
                      <a:r>
                        <a:rPr kumimoji="0" lang="en-US" sz="1600" b="0" i="0" u="none" strike="noStrike" cap="none" normalizeH="0" baseline="0">
                          <a:ln>
                            <a:noFill/>
                          </a:ln>
                          <a:solidFill>
                            <a:schemeClr val="tx1"/>
                          </a:solidFill>
                          <a:effectLst/>
                          <a:latin typeface="Times New Roman" pitchFamily="1" charset="0"/>
                        </a:rPr>
                        <a:t>   Minimum Acceptable</a:t>
                      </a:r>
                    </a:p>
                  </a:txBody>
                  <a:tcPr marT="45716" marB="45716"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Cost-benefit-trade-off problems and mixed problems</a:t>
                      </a:r>
                    </a:p>
                  </a:txBody>
                  <a:tcPr marT="45716" marB="45716"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84166">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Fixed-requirement constraint</a:t>
                      </a:r>
                    </a:p>
                  </a:txBody>
                  <a:tcPr marT="45716" marB="45716"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LHS = RHS</a:t>
                      </a:r>
                    </a:p>
                  </a:txBody>
                  <a:tcPr marT="45716" marB="4571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For some quantity,</a:t>
                      </a:r>
                      <a:br>
                        <a:rPr kumimoji="0" lang="en-US" sz="1600" b="0" i="0" u="none" strike="noStrike" cap="none" normalizeH="0" baseline="0">
                          <a:ln>
                            <a:noFill/>
                          </a:ln>
                          <a:solidFill>
                            <a:schemeClr val="tx1"/>
                          </a:solidFill>
                          <a:effectLst/>
                          <a:latin typeface="Times New Roman" pitchFamily="1" charset="0"/>
                        </a:rPr>
                      </a:br>
                      <a:r>
                        <a:rPr kumimoji="0" lang="en-US" sz="1600" b="0" i="0" u="none" strike="noStrike" cap="none" normalizeH="0" baseline="0">
                          <a:ln>
                            <a:noFill/>
                          </a:ln>
                          <a:solidFill>
                            <a:schemeClr val="tx1"/>
                          </a:solidFill>
                          <a:effectLst/>
                          <a:latin typeface="Times New Roman" pitchFamily="1" charset="0"/>
                        </a:rPr>
                        <a:t>   Amount provided =</a:t>
                      </a:r>
                      <a:br>
                        <a:rPr kumimoji="0" lang="en-US" sz="1600" b="0" i="0" u="none" strike="noStrike" cap="none" normalizeH="0" baseline="0">
                          <a:ln>
                            <a:noFill/>
                          </a:ln>
                          <a:solidFill>
                            <a:schemeClr val="tx1"/>
                          </a:solidFill>
                          <a:effectLst/>
                          <a:latin typeface="Times New Roman" pitchFamily="1" charset="0"/>
                        </a:rPr>
                      </a:br>
                      <a:r>
                        <a:rPr kumimoji="0" lang="en-US" sz="1600" b="0" i="0" u="none" strike="noStrike" cap="none" normalizeH="0" baseline="0">
                          <a:ln>
                            <a:noFill/>
                          </a:ln>
                          <a:solidFill>
                            <a:schemeClr val="tx1"/>
                          </a:solidFill>
                          <a:effectLst/>
                          <a:latin typeface="Times New Roman" pitchFamily="1" charset="0"/>
                        </a:rPr>
                        <a:t>   Required amount</a:t>
                      </a:r>
                    </a:p>
                  </a:txBody>
                  <a:tcPr marT="45716" marB="4571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 charset="0"/>
                        </a:rPr>
                        <a:t>Transportation problems and mixed problems</a:t>
                      </a:r>
                    </a:p>
                  </a:txBody>
                  <a:tcPr marT="45716" marB="45716" anchor="ct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28">
                <a:tc gridSpan="4">
                  <a:txBody>
                    <a:bodyPr/>
                    <a:lstStyle/>
                    <a:p>
                      <a:pPr marL="0" marR="0" lvl="0" indent="0" algn="l" defTabSz="914400" rtl="0" eaLnBrk="1" fontAlgn="base" latinLnBrk="0" hangingPunct="1">
                        <a:lnSpc>
                          <a:spcPct val="100000"/>
                        </a:lnSpc>
                        <a:spcBef>
                          <a:spcPct val="100000"/>
                        </a:spcBef>
                        <a:spcAft>
                          <a:spcPct val="0"/>
                        </a:spcAft>
                        <a:buClrTx/>
                        <a:buSzTx/>
                        <a:buFontTx/>
                        <a:buNone/>
                        <a:tabLst/>
                      </a:pPr>
                      <a:br>
                        <a:rPr kumimoji="0" lang="en-US" sz="1200" b="0" i="0" u="none" strike="noStrike" cap="none" normalizeH="0" baseline="0" dirty="0">
                          <a:ln>
                            <a:noFill/>
                          </a:ln>
                          <a:solidFill>
                            <a:schemeClr val="tx1"/>
                          </a:solidFill>
                          <a:effectLst/>
                          <a:latin typeface="Times New Roman" pitchFamily="1" charset="0"/>
                        </a:rPr>
                      </a:br>
                      <a:r>
                        <a:rPr kumimoji="0" lang="en-US" sz="1200" b="0" i="0" u="none" strike="noStrike" cap="none" normalizeH="0" baseline="0" dirty="0">
                          <a:ln>
                            <a:noFill/>
                          </a:ln>
                          <a:solidFill>
                            <a:schemeClr val="tx1"/>
                          </a:solidFill>
                          <a:effectLst/>
                          <a:latin typeface="Times New Roman" pitchFamily="1" charset="0"/>
                        </a:rPr>
                        <a:t>* LHS = Left-hand side (a SUMPRODUCT function).</a:t>
                      </a:r>
                      <a:br>
                        <a:rPr kumimoji="0" lang="en-US" sz="1200" b="0" i="0" u="none" strike="noStrike" cap="none" normalizeH="0" baseline="0" dirty="0">
                          <a:ln>
                            <a:noFill/>
                          </a:ln>
                          <a:solidFill>
                            <a:schemeClr val="tx1"/>
                          </a:solidFill>
                          <a:effectLst/>
                          <a:latin typeface="Times New Roman" pitchFamily="1" charset="0"/>
                        </a:rPr>
                      </a:br>
                      <a:r>
                        <a:rPr kumimoji="0" lang="en-US" sz="1200" b="0" i="0" u="none" strike="noStrike" cap="none" normalizeH="0" baseline="0" dirty="0">
                          <a:ln>
                            <a:noFill/>
                          </a:ln>
                          <a:solidFill>
                            <a:schemeClr val="tx1"/>
                          </a:solidFill>
                          <a:effectLst/>
                          <a:latin typeface="Times New Roman" pitchFamily="1" charset="0"/>
                        </a:rPr>
                        <a:t>   RHS = Right-hand side (a constant).</a:t>
                      </a:r>
                    </a:p>
                  </a:txBody>
                  <a:tcPr marT="45716" marB="45716"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9497426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in Excel</a:t>
            </a:r>
          </a:p>
        </p:txBody>
      </p:sp>
      <p:sp>
        <p:nvSpPr>
          <p:cNvPr id="3" name="Content Placeholder 2"/>
          <p:cNvSpPr>
            <a:spLocks noGrp="1"/>
          </p:cNvSpPr>
          <p:nvPr>
            <p:ph idx="1"/>
          </p:nvPr>
        </p:nvSpPr>
        <p:spPr/>
        <p:txBody>
          <a:bodyPr/>
          <a:lstStyle/>
          <a:p>
            <a:r>
              <a:rPr lang="en-US" dirty="0"/>
              <a:t>Write your objective function</a:t>
            </a:r>
          </a:p>
        </p:txBody>
      </p:sp>
      <p:sp>
        <p:nvSpPr>
          <p:cNvPr id="4" name="Rectangle 3"/>
          <p:cNvSpPr/>
          <p:nvPr/>
        </p:nvSpPr>
        <p:spPr bwMode="auto">
          <a:xfrm>
            <a:off x="838200" y="2286000"/>
            <a:ext cx="7010400" cy="3733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pic>
        <p:nvPicPr>
          <p:cNvPr id="7170" name="Picture 2" descr="C:\Users\konurd\Deskt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10" y="2286000"/>
            <a:ext cx="7006590" cy="37338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ular Callout 8"/>
          <p:cNvSpPr/>
          <p:nvPr/>
        </p:nvSpPr>
        <p:spPr bwMode="auto">
          <a:xfrm>
            <a:off x="7315200" y="3710940"/>
            <a:ext cx="1682262" cy="895505"/>
          </a:xfrm>
          <a:prstGeom prst="wedgeRectCallout">
            <a:avLst>
              <a:gd name="adj1" fmla="val -57915"/>
              <a:gd name="adj2" fmla="val 108988"/>
            </a:avLst>
          </a:prstGeom>
          <a:solidFill>
            <a:srgbClr val="FFC000"/>
          </a:solidFill>
          <a:ln w="444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a:r>
              <a:rPr kumimoji="0" lang="en-US" sz="1800" b="0" i="0" u="none" strike="noStrike" cap="none" normalizeH="0" baseline="0" dirty="0">
                <a:ln>
                  <a:noFill/>
                </a:ln>
                <a:solidFill>
                  <a:schemeClr val="tx1"/>
                </a:solidFill>
                <a:effectLst/>
              </a:rPr>
              <a:t>Total profit =</a:t>
            </a:r>
            <a:r>
              <a:rPr lang="en-US" sz="1800" i="1" dirty="0"/>
              <a:t>300D+500W</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pitchFamily="16" charset="-128"/>
            </a:endParaRPr>
          </a:p>
        </p:txBody>
      </p:sp>
      <p:sp>
        <p:nvSpPr>
          <p:cNvPr id="10" name="Line Callout 1 9"/>
          <p:cNvSpPr/>
          <p:nvPr/>
        </p:nvSpPr>
        <p:spPr bwMode="auto">
          <a:xfrm>
            <a:off x="3581400" y="2286000"/>
            <a:ext cx="3124200" cy="381000"/>
          </a:xfrm>
          <a:prstGeom prst="borderCallout1">
            <a:avLst>
              <a:gd name="adj1" fmla="val 114044"/>
              <a:gd name="adj2" fmla="val 49359"/>
              <a:gd name="adj3" fmla="val 726618"/>
              <a:gd name="adj4" fmla="val 87051"/>
            </a:avLst>
          </a:prstGeom>
          <a:solidFill>
            <a:srgbClr val="FFC000">
              <a:alpha val="2000"/>
            </a:srgbClr>
          </a:solidFill>
          <a:ln w="444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107655545"/>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sz="2400" dirty="0">
                <a:solidFill>
                  <a:schemeClr val="bg1">
                    <a:lumMod val="95000"/>
                  </a:schemeClr>
                </a:solidFill>
              </a:rPr>
              <a:t>Spread Sheet Modeling</a:t>
            </a:r>
          </a:p>
          <a:p>
            <a:pPr lvl="1"/>
            <a:r>
              <a:rPr lang="en-US" sz="2000" dirty="0">
                <a:solidFill>
                  <a:schemeClr val="bg1">
                    <a:lumMod val="95000"/>
                  </a:schemeClr>
                </a:solidFill>
              </a:rPr>
              <a:t>Formulating a Problem in Excel</a:t>
            </a:r>
          </a:p>
          <a:p>
            <a:pPr lvl="1"/>
            <a:r>
              <a:rPr lang="en-US" sz="2000" dirty="0">
                <a:solidFill>
                  <a:schemeClr val="bg1">
                    <a:lumMod val="95000"/>
                  </a:schemeClr>
                </a:solidFill>
              </a:rPr>
              <a:t>Solving with Excel Solver</a:t>
            </a:r>
          </a:p>
          <a:p>
            <a:r>
              <a:rPr lang="en-US" sz="2400" dirty="0">
                <a:solidFill>
                  <a:schemeClr val="bg1">
                    <a:lumMod val="95000"/>
                  </a:schemeClr>
                </a:solidFill>
              </a:rPr>
              <a:t>Linear Programming Applications</a:t>
            </a:r>
          </a:p>
          <a:p>
            <a:pPr lvl="1"/>
            <a:r>
              <a:rPr lang="en-US" sz="2000" dirty="0">
                <a:solidFill>
                  <a:schemeClr val="bg1">
                    <a:lumMod val="95000"/>
                  </a:schemeClr>
                </a:solidFill>
              </a:rPr>
              <a:t>Resource Allocation Problems</a:t>
            </a:r>
          </a:p>
          <a:p>
            <a:pPr lvl="1"/>
            <a:r>
              <a:rPr lang="en-US" sz="2000" dirty="0">
                <a:solidFill>
                  <a:schemeClr val="bg1">
                    <a:lumMod val="95000"/>
                  </a:schemeClr>
                </a:solidFill>
              </a:rPr>
              <a:t>Cost-benefit-tradeoff Problems</a:t>
            </a:r>
          </a:p>
          <a:p>
            <a:pPr lvl="1"/>
            <a:r>
              <a:rPr lang="en-US" sz="2000" dirty="0">
                <a:solidFill>
                  <a:schemeClr val="bg1">
                    <a:lumMod val="95000"/>
                  </a:schemeClr>
                </a:solidFill>
              </a:rPr>
              <a:t>Transportation Problems</a:t>
            </a:r>
          </a:p>
          <a:p>
            <a:pPr lvl="1"/>
            <a:r>
              <a:rPr lang="en-US" sz="2000" dirty="0">
                <a:solidFill>
                  <a:schemeClr val="bg1">
                    <a:lumMod val="95000"/>
                  </a:schemeClr>
                </a:solidFill>
              </a:rPr>
              <a:t>Assignment Problems</a:t>
            </a:r>
          </a:p>
          <a:p>
            <a:r>
              <a:rPr lang="en-US" sz="2400" dirty="0"/>
              <a:t>Sensitivity Analysis</a:t>
            </a:r>
          </a:p>
          <a:p>
            <a:pPr lvl="1"/>
            <a:r>
              <a:rPr lang="en-US" sz="2000" dirty="0"/>
              <a:t>Changes in the objective function</a:t>
            </a:r>
          </a:p>
          <a:p>
            <a:pPr lvl="1"/>
            <a:r>
              <a:rPr lang="en-US" sz="2000" dirty="0"/>
              <a:t>Changes in the constraints</a:t>
            </a:r>
          </a:p>
          <a:p>
            <a:r>
              <a:rPr lang="en-US" sz="2400" dirty="0">
                <a:solidFill>
                  <a:schemeClr val="bg1">
                    <a:lumMod val="95000"/>
                  </a:schemeClr>
                </a:solidFill>
              </a:rPr>
              <a:t>Overview</a:t>
            </a:r>
          </a:p>
          <a:p>
            <a:pPr lvl="1"/>
            <a:endParaRPr lang="en-US" sz="2000" dirty="0"/>
          </a:p>
          <a:p>
            <a:pPr lvl="1"/>
            <a:endParaRPr lang="en-US" sz="20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60</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56461322"/>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The Objective Function</a:t>
            </a:r>
          </a:p>
        </p:txBody>
      </p:sp>
      <p:sp>
        <p:nvSpPr>
          <p:cNvPr id="3" name="Content Placeholder 2"/>
          <p:cNvSpPr>
            <a:spLocks noGrp="1"/>
          </p:cNvSpPr>
          <p:nvPr>
            <p:ph idx="1"/>
          </p:nvPr>
        </p:nvSpPr>
        <p:spPr/>
        <p:txBody>
          <a:bodyPr/>
          <a:lstStyle/>
          <a:p>
            <a:r>
              <a:rPr lang="en-US" dirty="0"/>
              <a:t>Let’s consider the </a:t>
            </a:r>
            <a:r>
              <a:rPr lang="en-US" dirty="0" err="1"/>
              <a:t>Wyndor</a:t>
            </a:r>
            <a:r>
              <a:rPr lang="en-US" dirty="0"/>
              <a:t> Glass Co. problem</a:t>
            </a:r>
          </a:p>
          <a:p>
            <a:endParaRPr lang="en-US" dirty="0"/>
          </a:p>
          <a:p>
            <a:endParaRPr lang="en-US" dirty="0"/>
          </a:p>
          <a:p>
            <a:endParaRPr lang="en-US" dirty="0"/>
          </a:p>
          <a:p>
            <a:endParaRPr lang="en-US" dirty="0"/>
          </a:p>
          <a:p>
            <a:endParaRPr lang="en-US" dirty="0"/>
          </a:p>
          <a:p>
            <a:endParaRPr lang="en-US" dirty="0"/>
          </a:p>
          <a:p>
            <a:pPr lvl="1"/>
            <a:r>
              <a:rPr lang="en-US" dirty="0"/>
              <a:t>What if profit for doors was not $300?</a:t>
            </a:r>
          </a:p>
          <a:p>
            <a:pPr lvl="2"/>
            <a:r>
              <a:rPr lang="en-US" dirty="0"/>
              <a:t>$100, $200, $300…</a:t>
            </a:r>
          </a:p>
        </p:txBody>
      </p:sp>
      <p:graphicFrame>
        <p:nvGraphicFramePr>
          <p:cNvPr id="4" name="Object 3"/>
          <p:cNvGraphicFramePr>
            <a:graphicFrameLocks noChangeAspect="1"/>
          </p:cNvGraphicFramePr>
          <p:nvPr>
            <p:extLst>
              <p:ext uri="{D42A27DB-BD31-4B8C-83A1-F6EECF244321}">
                <p14:modId xmlns:p14="http://schemas.microsoft.com/office/powerpoint/2010/main" val="1569374772"/>
              </p:ext>
            </p:extLst>
          </p:nvPr>
        </p:nvGraphicFramePr>
        <p:xfrm>
          <a:off x="685800" y="2514600"/>
          <a:ext cx="7915275" cy="2535238"/>
        </p:xfrm>
        <a:graphic>
          <a:graphicData uri="http://schemas.openxmlformats.org/presentationml/2006/ole">
            <mc:AlternateContent xmlns:mc="http://schemas.openxmlformats.org/markup-compatibility/2006">
              <mc:Choice xmlns:v="urn:schemas-microsoft-com:vml" Requires="v">
                <p:oleObj spid="_x0000_s6176" name="Worksheet" r:id="rId4" imgW="5821680" imgH="1865376" progId="Excel.Sheet.8">
                  <p:embed/>
                </p:oleObj>
              </mc:Choice>
              <mc:Fallback>
                <p:oleObj name="Worksheet" r:id="rId4" imgW="5821680" imgH="186537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514600"/>
                        <a:ext cx="7915275" cy="2535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0024936"/>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One Coefficient</a:t>
            </a:r>
          </a:p>
        </p:txBody>
      </p:sp>
      <p:graphicFrame>
        <p:nvGraphicFramePr>
          <p:cNvPr id="10" name="Object 18"/>
          <p:cNvGraphicFramePr>
            <a:graphicFrameLocks noChangeAspect="1"/>
          </p:cNvGraphicFramePr>
          <p:nvPr>
            <p:extLst>
              <p:ext uri="{D42A27DB-BD31-4B8C-83A1-F6EECF244321}">
                <p14:modId xmlns:p14="http://schemas.microsoft.com/office/powerpoint/2010/main" val="207398026"/>
              </p:ext>
            </p:extLst>
          </p:nvPr>
        </p:nvGraphicFramePr>
        <p:xfrm>
          <a:off x="738188" y="1828801"/>
          <a:ext cx="4510738" cy="1447800"/>
        </p:xfrm>
        <a:graphic>
          <a:graphicData uri="http://schemas.openxmlformats.org/presentationml/2006/ole">
            <mc:AlternateContent xmlns:mc="http://schemas.openxmlformats.org/markup-compatibility/2006">
              <mc:Choice xmlns:v="urn:schemas-microsoft-com:vml" Requires="v">
                <p:oleObj spid="_x0000_s7239" name="Worksheet" r:id="rId4" imgW="5796360" imgH="1855800" progId="Excel.Sheet.8">
                  <p:embed/>
                </p:oleObj>
              </mc:Choice>
              <mc:Fallback>
                <p:oleObj name="Worksheet" r:id="rId4" imgW="5796360" imgH="18558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88" y="1828801"/>
                        <a:ext cx="4510738" cy="1447800"/>
                      </a:xfrm>
                      <a:prstGeom prst="rect">
                        <a:avLst/>
                      </a:prstGeom>
                      <a:noFill/>
                      <a:ln>
                        <a:noFill/>
                      </a:ln>
                      <a:effectLst/>
                      <a:extLst/>
                    </p:spPr>
                  </p:pic>
                </p:oleObj>
              </mc:Fallback>
            </mc:AlternateContent>
          </a:graphicData>
        </a:graphic>
      </p:graphicFrame>
      <p:graphicFrame>
        <p:nvGraphicFramePr>
          <p:cNvPr id="11" name="Object 18"/>
          <p:cNvGraphicFramePr>
            <a:graphicFrameLocks noChangeAspect="1"/>
          </p:cNvGraphicFramePr>
          <p:nvPr>
            <p:extLst>
              <p:ext uri="{D42A27DB-BD31-4B8C-83A1-F6EECF244321}">
                <p14:modId xmlns:p14="http://schemas.microsoft.com/office/powerpoint/2010/main" val="1424810760"/>
              </p:ext>
            </p:extLst>
          </p:nvPr>
        </p:nvGraphicFramePr>
        <p:xfrm>
          <a:off x="738188" y="3352800"/>
          <a:ext cx="4510738" cy="1451155"/>
        </p:xfrm>
        <a:graphic>
          <a:graphicData uri="http://schemas.openxmlformats.org/presentationml/2006/ole">
            <mc:AlternateContent xmlns:mc="http://schemas.openxmlformats.org/markup-compatibility/2006">
              <mc:Choice xmlns:v="urn:schemas-microsoft-com:vml" Requires="v">
                <p:oleObj spid="_x0000_s7240" name="Worksheet" r:id="rId6" imgW="5787360" imgH="1855800" progId="Excel.Sheet.8">
                  <p:embed/>
                </p:oleObj>
              </mc:Choice>
              <mc:Fallback>
                <p:oleObj name="Worksheet" r:id="rId6" imgW="5787360" imgH="18558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188" y="3352800"/>
                        <a:ext cx="4510738" cy="1451155"/>
                      </a:xfrm>
                      <a:prstGeom prst="rect">
                        <a:avLst/>
                      </a:prstGeom>
                      <a:noFill/>
                      <a:ln>
                        <a:noFill/>
                      </a:ln>
                      <a:effectLst/>
                      <a:extLst/>
                    </p:spPr>
                  </p:pic>
                </p:oleObj>
              </mc:Fallback>
            </mc:AlternateContent>
          </a:graphicData>
        </a:graphic>
      </p:graphicFrame>
      <p:graphicFrame>
        <p:nvGraphicFramePr>
          <p:cNvPr id="12" name="Object 18"/>
          <p:cNvGraphicFramePr>
            <a:graphicFrameLocks noChangeAspect="1"/>
          </p:cNvGraphicFramePr>
          <p:nvPr>
            <p:extLst>
              <p:ext uri="{D42A27DB-BD31-4B8C-83A1-F6EECF244321}">
                <p14:modId xmlns:p14="http://schemas.microsoft.com/office/powerpoint/2010/main" val="2174546838"/>
              </p:ext>
            </p:extLst>
          </p:nvPr>
        </p:nvGraphicFramePr>
        <p:xfrm>
          <a:off x="738188" y="4880154"/>
          <a:ext cx="4488865" cy="1444446"/>
        </p:xfrm>
        <a:graphic>
          <a:graphicData uri="http://schemas.openxmlformats.org/presentationml/2006/ole">
            <mc:AlternateContent xmlns:mc="http://schemas.openxmlformats.org/markup-compatibility/2006">
              <mc:Choice xmlns:v="urn:schemas-microsoft-com:vml" Requires="v">
                <p:oleObj spid="_x0000_s7241" name="Worksheet" r:id="rId8" imgW="5787360" imgH="1855800" progId="Excel.Sheet.8">
                  <p:embed/>
                </p:oleObj>
              </mc:Choice>
              <mc:Fallback>
                <p:oleObj name="Worksheet" r:id="rId8" imgW="5787360" imgH="1855800"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188" y="4880154"/>
                        <a:ext cx="4488865" cy="1444446"/>
                      </a:xfrm>
                      <a:prstGeom prst="rect">
                        <a:avLst/>
                      </a:prstGeom>
                      <a:noFill/>
                      <a:ln>
                        <a:noFill/>
                      </a:ln>
                      <a:effectLst/>
                      <a:extLst/>
                    </p:spPr>
                  </p:pic>
                </p:oleObj>
              </mc:Fallback>
            </mc:AlternateContent>
          </a:graphicData>
        </a:graphic>
      </p:graphicFrame>
      <p:sp>
        <p:nvSpPr>
          <p:cNvPr id="3" name="Right Brace 2"/>
          <p:cNvSpPr/>
          <p:nvPr/>
        </p:nvSpPr>
        <p:spPr bwMode="auto">
          <a:xfrm>
            <a:off x="5486400" y="2133600"/>
            <a:ext cx="685800" cy="9906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4" name="TextBox 3"/>
          <p:cNvSpPr txBox="1"/>
          <p:nvPr/>
        </p:nvSpPr>
        <p:spPr>
          <a:xfrm>
            <a:off x="6324600" y="2108537"/>
            <a:ext cx="2209800" cy="1015663"/>
          </a:xfrm>
          <a:prstGeom prst="rect">
            <a:avLst/>
          </a:prstGeom>
          <a:noFill/>
        </p:spPr>
        <p:txBody>
          <a:bodyPr wrap="square" rtlCol="0">
            <a:spAutoFit/>
          </a:bodyPr>
          <a:lstStyle/>
          <a:p>
            <a:r>
              <a:rPr lang="en-US" sz="2000" dirty="0"/>
              <a:t>$200 per door,  </a:t>
            </a:r>
            <a:r>
              <a:rPr lang="en-US" sz="2000" u="sng" dirty="0"/>
              <a:t>no change </a:t>
            </a:r>
            <a:r>
              <a:rPr lang="en-US" sz="2000" dirty="0"/>
              <a:t>in the optimal solution</a:t>
            </a:r>
          </a:p>
        </p:txBody>
      </p:sp>
      <p:sp>
        <p:nvSpPr>
          <p:cNvPr id="16" name="Right Brace 15"/>
          <p:cNvSpPr/>
          <p:nvPr/>
        </p:nvSpPr>
        <p:spPr bwMode="auto">
          <a:xfrm>
            <a:off x="5486400" y="3657600"/>
            <a:ext cx="685800" cy="9906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7" name="TextBox 16"/>
          <p:cNvSpPr txBox="1"/>
          <p:nvPr/>
        </p:nvSpPr>
        <p:spPr>
          <a:xfrm>
            <a:off x="6324600" y="3632537"/>
            <a:ext cx="2209800" cy="1015663"/>
          </a:xfrm>
          <a:prstGeom prst="rect">
            <a:avLst/>
          </a:prstGeom>
          <a:noFill/>
        </p:spPr>
        <p:txBody>
          <a:bodyPr wrap="square" rtlCol="0">
            <a:spAutoFit/>
          </a:bodyPr>
          <a:lstStyle/>
          <a:p>
            <a:r>
              <a:rPr lang="en-US" sz="2000" dirty="0"/>
              <a:t>$500 per door,  </a:t>
            </a:r>
            <a:r>
              <a:rPr lang="en-US" sz="2000" u="sng" dirty="0"/>
              <a:t>no change </a:t>
            </a:r>
            <a:r>
              <a:rPr lang="en-US" sz="2000" dirty="0"/>
              <a:t>in the optimal solution</a:t>
            </a:r>
          </a:p>
        </p:txBody>
      </p:sp>
      <p:sp>
        <p:nvSpPr>
          <p:cNvPr id="18" name="Right Brace 17"/>
          <p:cNvSpPr/>
          <p:nvPr/>
        </p:nvSpPr>
        <p:spPr bwMode="auto">
          <a:xfrm>
            <a:off x="5486400" y="5156537"/>
            <a:ext cx="685800" cy="9906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9" name="TextBox 18"/>
          <p:cNvSpPr txBox="1"/>
          <p:nvPr/>
        </p:nvSpPr>
        <p:spPr>
          <a:xfrm>
            <a:off x="6324600" y="5131474"/>
            <a:ext cx="2209800" cy="1015663"/>
          </a:xfrm>
          <a:prstGeom prst="rect">
            <a:avLst/>
          </a:prstGeom>
          <a:noFill/>
        </p:spPr>
        <p:txBody>
          <a:bodyPr wrap="square" rtlCol="0">
            <a:spAutoFit/>
          </a:bodyPr>
          <a:lstStyle/>
          <a:p>
            <a:r>
              <a:rPr lang="en-US" sz="2000" dirty="0"/>
              <a:t>$1,000 per door, </a:t>
            </a:r>
            <a:r>
              <a:rPr lang="en-US" sz="2000" u="sng" dirty="0"/>
              <a:t>change</a:t>
            </a:r>
            <a:r>
              <a:rPr lang="en-US" sz="2000" dirty="0"/>
              <a:t> in the optimal solution</a:t>
            </a:r>
          </a:p>
        </p:txBody>
      </p:sp>
    </p:spTree>
    <p:extLst>
      <p:ext uri="{BB962C8B-B14F-4D97-AF65-F5344CB8AC3E}">
        <p14:creationId xmlns:p14="http://schemas.microsoft.com/office/powerpoint/2010/main" val="2435331097"/>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One Coefficient</a:t>
            </a:r>
          </a:p>
        </p:txBody>
      </p:sp>
      <p:pic>
        <p:nvPicPr>
          <p:cNvPr id="13" name="Picture 2" descr="Hillier_5e_f5.7.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7900" y="3787140"/>
            <a:ext cx="6870700" cy="29133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4" name="Object 23"/>
          <p:cNvGraphicFramePr>
            <a:graphicFrameLocks noChangeAspect="1"/>
          </p:cNvGraphicFramePr>
          <p:nvPr>
            <p:extLst>
              <p:ext uri="{D42A27DB-BD31-4B8C-83A1-F6EECF244321}">
                <p14:modId xmlns:p14="http://schemas.microsoft.com/office/powerpoint/2010/main" val="4111706728"/>
              </p:ext>
            </p:extLst>
          </p:nvPr>
        </p:nvGraphicFramePr>
        <p:xfrm>
          <a:off x="369570" y="1676400"/>
          <a:ext cx="3589035" cy="1154895"/>
        </p:xfrm>
        <a:graphic>
          <a:graphicData uri="http://schemas.openxmlformats.org/presentationml/2006/ole">
            <mc:AlternateContent xmlns:mc="http://schemas.openxmlformats.org/markup-compatibility/2006">
              <mc:Choice xmlns:v="urn:schemas-microsoft-com:vml" Requires="v">
                <p:oleObj spid="_x0000_s11279" name="Worksheet" r:id="rId5" imgW="5787360" imgH="1855800" progId="Excel.Sheet.8">
                  <p:embed/>
                </p:oleObj>
              </mc:Choice>
              <mc:Fallback>
                <p:oleObj name="Worksheet" r:id="rId5" imgW="5787360" imgH="18558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70" y="1676400"/>
                        <a:ext cx="3589035" cy="1154895"/>
                      </a:xfrm>
                      <a:prstGeom prst="rect">
                        <a:avLst/>
                      </a:prstGeom>
                      <a:noFill/>
                      <a:ln>
                        <a:noFill/>
                      </a:ln>
                      <a:effectLst/>
                      <a:extLst/>
                    </p:spPr>
                  </p:pic>
                </p:oleObj>
              </mc:Fallback>
            </mc:AlternateContent>
          </a:graphicData>
        </a:graphic>
      </p:graphicFrame>
      <p:pic>
        <p:nvPicPr>
          <p:cNvPr id="15" name="Picture 1" descr="Hillier_5e_f5.5.t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233125"/>
            <a:ext cx="2823573" cy="15011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 descr="Hillier_5e_f5.6.t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45643" y="1676865"/>
            <a:ext cx="1524681"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Box 20"/>
          <p:cNvSpPr txBox="1"/>
          <p:nvPr/>
        </p:nvSpPr>
        <p:spPr>
          <a:xfrm>
            <a:off x="6111762" y="1968032"/>
            <a:ext cx="2209800" cy="1015663"/>
          </a:xfrm>
          <a:prstGeom prst="rect">
            <a:avLst/>
          </a:prstGeom>
          <a:noFill/>
        </p:spPr>
        <p:txBody>
          <a:bodyPr wrap="square" rtlCol="0">
            <a:spAutoFit/>
          </a:bodyPr>
          <a:lstStyle/>
          <a:p>
            <a:r>
              <a:rPr lang="en-US" sz="2000" dirty="0">
                <a:sym typeface="Wingdings" panose="05000000000000000000" pitchFamily="2" charset="2"/>
              </a:rPr>
              <a:t> </a:t>
            </a:r>
            <a:r>
              <a:rPr lang="en-US" sz="2000" dirty="0"/>
              <a:t>Risk Solver Platform of the textbook</a:t>
            </a:r>
          </a:p>
        </p:txBody>
      </p:sp>
    </p:spTree>
    <p:extLst>
      <p:ext uri="{BB962C8B-B14F-4D97-AF65-F5344CB8AC3E}">
        <p14:creationId xmlns:p14="http://schemas.microsoft.com/office/powerpoint/2010/main" val="3616763040"/>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One Coefficient</a:t>
            </a:r>
          </a:p>
        </p:txBody>
      </p:sp>
      <p:sp>
        <p:nvSpPr>
          <p:cNvPr id="3" name="Content Placeholder 2"/>
          <p:cNvSpPr>
            <a:spLocks noGrp="1"/>
          </p:cNvSpPr>
          <p:nvPr>
            <p:ph idx="1"/>
          </p:nvPr>
        </p:nvSpPr>
        <p:spPr/>
        <p:txBody>
          <a:bodyPr/>
          <a:lstStyle/>
          <a:p>
            <a:r>
              <a:rPr lang="en-US" dirty="0"/>
              <a:t>Using the sensitivity analysis</a:t>
            </a: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840038"/>
            <a:ext cx="7483475" cy="1087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ounded Rectangular Callout 4"/>
          <p:cNvSpPr/>
          <p:nvPr/>
        </p:nvSpPr>
        <p:spPr bwMode="auto">
          <a:xfrm>
            <a:off x="3810000" y="4953000"/>
            <a:ext cx="1981200" cy="1454834"/>
          </a:xfrm>
          <a:prstGeom prst="wedgeRoundRectCallout">
            <a:avLst>
              <a:gd name="adj1" fmla="val 96580"/>
              <a:gd name="adj2" fmla="val -1190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16" charset="-128"/>
              </a:rPr>
              <a:t>How much you can increase</a:t>
            </a:r>
          </a:p>
        </p:txBody>
      </p:sp>
      <p:sp>
        <p:nvSpPr>
          <p:cNvPr id="6" name="Rounded Rectangular Callout 5"/>
          <p:cNvSpPr/>
          <p:nvPr/>
        </p:nvSpPr>
        <p:spPr bwMode="auto">
          <a:xfrm>
            <a:off x="6264275" y="4953000"/>
            <a:ext cx="1981200" cy="1454834"/>
          </a:xfrm>
          <a:prstGeom prst="wedgeRoundRectCallout">
            <a:avLst>
              <a:gd name="adj1" fmla="val 24864"/>
              <a:gd name="adj2" fmla="val -1190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16" charset="-128"/>
              </a:rPr>
              <a:t>How much you can decrease</a:t>
            </a:r>
          </a:p>
        </p:txBody>
      </p:sp>
      <p:sp>
        <p:nvSpPr>
          <p:cNvPr id="7" name="Left Brace 6"/>
          <p:cNvSpPr/>
          <p:nvPr/>
        </p:nvSpPr>
        <p:spPr bwMode="auto">
          <a:xfrm>
            <a:off x="2895600" y="4343400"/>
            <a:ext cx="762000" cy="2286000"/>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8" name="TextBox 7"/>
          <p:cNvSpPr txBox="1"/>
          <p:nvPr/>
        </p:nvSpPr>
        <p:spPr>
          <a:xfrm>
            <a:off x="533400" y="4724400"/>
            <a:ext cx="1981200" cy="1569660"/>
          </a:xfrm>
          <a:prstGeom prst="rect">
            <a:avLst/>
          </a:prstGeom>
          <a:noFill/>
        </p:spPr>
        <p:txBody>
          <a:bodyPr wrap="square" rtlCol="0">
            <a:spAutoFit/>
          </a:bodyPr>
          <a:lstStyle/>
          <a:p>
            <a:r>
              <a:rPr lang="en-US" dirty="0"/>
              <a:t>So that your optimal solution will not change</a:t>
            </a:r>
          </a:p>
        </p:txBody>
      </p:sp>
    </p:spTree>
    <p:extLst>
      <p:ext uri="{BB962C8B-B14F-4D97-AF65-F5344CB8AC3E}">
        <p14:creationId xmlns:p14="http://schemas.microsoft.com/office/powerpoint/2010/main" val="421492590"/>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One Coefficient</a:t>
            </a: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16100"/>
            <a:ext cx="6299200" cy="4508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Isosceles Triangle 2"/>
          <p:cNvSpPr/>
          <p:nvPr/>
        </p:nvSpPr>
        <p:spPr bwMode="auto">
          <a:xfrm>
            <a:off x="2667000" y="2514600"/>
            <a:ext cx="762000" cy="1143000"/>
          </a:xfrm>
          <a:prstGeom prst="triangle">
            <a:avLst>
              <a:gd name="adj" fmla="val 909"/>
            </a:avLst>
          </a:prstGeom>
          <a:solidFill>
            <a:srgbClr val="92D05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6" name="Isosceles Triangle 5"/>
          <p:cNvSpPr/>
          <p:nvPr/>
        </p:nvSpPr>
        <p:spPr bwMode="auto">
          <a:xfrm rot="19054205">
            <a:off x="3575381" y="3432014"/>
            <a:ext cx="547182" cy="1160733"/>
          </a:xfrm>
          <a:prstGeom prst="triangle">
            <a:avLst>
              <a:gd name="adj" fmla="val 35252"/>
            </a:avLst>
          </a:prstGeom>
          <a:solidFill>
            <a:srgbClr val="92D050">
              <a:alpha val="46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cxnSp>
        <p:nvCxnSpPr>
          <p:cNvPr id="8" name="Straight Connector 7"/>
          <p:cNvCxnSpPr/>
          <p:nvPr/>
        </p:nvCxnSpPr>
        <p:spPr bwMode="auto">
          <a:xfrm>
            <a:off x="2514600" y="2743200"/>
            <a:ext cx="2286000" cy="2209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808151599"/>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Multiple Coefficients</a:t>
            </a:r>
          </a:p>
        </p:txBody>
      </p:sp>
      <p:pic>
        <p:nvPicPr>
          <p:cNvPr id="7" name="Picture 2" descr="Hillier_5e_f5.14a.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84370" y="5334000"/>
            <a:ext cx="4267200" cy="1201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3" descr="Hillier_5e_f5.14b.t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0970" y="5334000"/>
            <a:ext cx="4114800" cy="117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10"/>
          <p:cNvSpPr txBox="1">
            <a:spLocks noChangeArrowheads="1"/>
          </p:cNvSpPr>
          <p:nvPr/>
        </p:nvSpPr>
        <p:spPr bwMode="auto">
          <a:xfrm>
            <a:off x="144780" y="2803524"/>
            <a:ext cx="7543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ＭＳ Ｐゴシック"/>
                <a:cs typeface="ＭＳ Ｐゴシック"/>
              </a:defRPr>
            </a:lvl1pPr>
            <a:lvl2pPr marL="742950" indent="-285750" eaLnBrk="0" hangingPunct="0">
              <a:defRPr sz="2400">
                <a:solidFill>
                  <a:schemeClr val="tx1"/>
                </a:solidFill>
                <a:latin typeface="Times New Roman" pitchFamily="18" charset="0"/>
                <a:ea typeface="ＭＳ Ｐゴシック"/>
                <a:cs typeface="ＭＳ Ｐゴシック"/>
              </a:defRPr>
            </a:lvl2pPr>
            <a:lvl3pPr marL="1143000" indent="-228600" eaLnBrk="0" hangingPunct="0">
              <a:defRPr sz="2400">
                <a:solidFill>
                  <a:schemeClr val="tx1"/>
                </a:solidFill>
                <a:latin typeface="Times New Roman" pitchFamily="18" charset="0"/>
                <a:ea typeface="ＭＳ Ｐゴシック"/>
                <a:cs typeface="ＭＳ Ｐゴシック"/>
              </a:defRPr>
            </a:lvl3pPr>
            <a:lvl4pPr marL="1600200" indent="-228600" eaLnBrk="0" hangingPunct="0">
              <a:defRPr sz="2400">
                <a:solidFill>
                  <a:schemeClr val="tx1"/>
                </a:solidFill>
                <a:latin typeface="Times New Roman" pitchFamily="18" charset="0"/>
                <a:ea typeface="ＭＳ Ｐゴシック"/>
                <a:cs typeface="ＭＳ Ｐゴシック"/>
              </a:defRPr>
            </a:lvl4pPr>
            <a:lvl5pPr marL="2057400" indent="-228600" eaLnBrk="0" hangingPunct="0">
              <a:defRPr sz="2400">
                <a:solidFill>
                  <a:schemeClr val="tx1"/>
                </a:solidFill>
                <a:latin typeface="Times New Roman" pitchFamily="18" charset="0"/>
                <a:ea typeface="ＭＳ Ｐゴシック"/>
                <a:cs typeface="ＭＳ Ｐゴシック"/>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a:cs typeface="ＭＳ Ｐゴシック"/>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a:cs typeface="ＭＳ Ｐゴシック"/>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a:cs typeface="ＭＳ Ｐゴシック"/>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a:cs typeface="ＭＳ Ｐゴシック"/>
              </a:defRPr>
            </a:lvl9pPr>
          </a:lstStyle>
          <a:p>
            <a:r>
              <a:rPr lang="en-US" sz="1800" dirty="0"/>
              <a:t>Total Profit:</a:t>
            </a:r>
          </a:p>
        </p:txBody>
      </p:sp>
      <p:sp>
        <p:nvSpPr>
          <p:cNvPr id="10" name="TextBox 11"/>
          <p:cNvSpPr txBox="1">
            <a:spLocks noChangeArrowheads="1"/>
          </p:cNvSpPr>
          <p:nvPr/>
        </p:nvSpPr>
        <p:spPr bwMode="auto">
          <a:xfrm>
            <a:off x="144780" y="4964112"/>
            <a:ext cx="75438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4289425" algn="l"/>
              </a:tabLst>
              <a:defRPr sz="2400">
                <a:solidFill>
                  <a:schemeClr val="tx1"/>
                </a:solidFill>
                <a:latin typeface="Times New Roman" pitchFamily="18" charset="0"/>
                <a:ea typeface="ＭＳ Ｐゴシック"/>
                <a:cs typeface="ＭＳ Ｐゴシック"/>
              </a:defRPr>
            </a:lvl1pPr>
            <a:lvl2pPr marL="742950" indent="-285750" eaLnBrk="0" hangingPunct="0">
              <a:tabLst>
                <a:tab pos="4289425" algn="l"/>
              </a:tabLst>
              <a:defRPr sz="2400">
                <a:solidFill>
                  <a:schemeClr val="tx1"/>
                </a:solidFill>
                <a:latin typeface="Times New Roman" pitchFamily="18" charset="0"/>
                <a:ea typeface="ＭＳ Ｐゴシック"/>
                <a:cs typeface="ＭＳ Ｐゴシック"/>
              </a:defRPr>
            </a:lvl2pPr>
            <a:lvl3pPr marL="1143000" indent="-228600" eaLnBrk="0" hangingPunct="0">
              <a:tabLst>
                <a:tab pos="4289425" algn="l"/>
              </a:tabLst>
              <a:defRPr sz="2400">
                <a:solidFill>
                  <a:schemeClr val="tx1"/>
                </a:solidFill>
                <a:latin typeface="Times New Roman" pitchFamily="18" charset="0"/>
                <a:ea typeface="ＭＳ Ｐゴシック"/>
                <a:cs typeface="ＭＳ Ｐゴシック"/>
              </a:defRPr>
            </a:lvl3pPr>
            <a:lvl4pPr marL="1600200" indent="-228600" eaLnBrk="0" hangingPunct="0">
              <a:tabLst>
                <a:tab pos="4289425" algn="l"/>
              </a:tabLst>
              <a:defRPr sz="2400">
                <a:solidFill>
                  <a:schemeClr val="tx1"/>
                </a:solidFill>
                <a:latin typeface="Times New Roman" pitchFamily="18" charset="0"/>
                <a:ea typeface="ＭＳ Ｐゴシック"/>
                <a:cs typeface="ＭＳ Ｐゴシック"/>
              </a:defRPr>
            </a:lvl4pPr>
            <a:lvl5pPr marL="2057400" indent="-228600" eaLnBrk="0" hangingPunct="0">
              <a:tabLst>
                <a:tab pos="4289425" algn="l"/>
              </a:tabLst>
              <a:defRPr sz="2400">
                <a:solidFill>
                  <a:schemeClr val="tx1"/>
                </a:solidFill>
                <a:latin typeface="Times New Roman" pitchFamily="18" charset="0"/>
                <a:ea typeface="ＭＳ Ｐゴシック"/>
                <a:cs typeface="ＭＳ Ｐゴシック"/>
              </a:defRPr>
            </a:lvl5pPr>
            <a:lvl6pPr marL="2514600" indent="-228600" eaLnBrk="0" fontAlgn="base" hangingPunct="0">
              <a:spcBef>
                <a:spcPct val="0"/>
              </a:spcBef>
              <a:spcAft>
                <a:spcPct val="0"/>
              </a:spcAft>
              <a:tabLst>
                <a:tab pos="4289425" algn="l"/>
              </a:tabLst>
              <a:defRPr sz="2400">
                <a:solidFill>
                  <a:schemeClr val="tx1"/>
                </a:solidFill>
                <a:latin typeface="Times New Roman" pitchFamily="18" charset="0"/>
                <a:ea typeface="ＭＳ Ｐゴシック"/>
                <a:cs typeface="ＭＳ Ｐゴシック"/>
              </a:defRPr>
            </a:lvl6pPr>
            <a:lvl7pPr marL="2971800" indent="-228600" eaLnBrk="0" fontAlgn="base" hangingPunct="0">
              <a:spcBef>
                <a:spcPct val="0"/>
              </a:spcBef>
              <a:spcAft>
                <a:spcPct val="0"/>
              </a:spcAft>
              <a:tabLst>
                <a:tab pos="4289425" algn="l"/>
              </a:tabLst>
              <a:defRPr sz="2400">
                <a:solidFill>
                  <a:schemeClr val="tx1"/>
                </a:solidFill>
                <a:latin typeface="Times New Roman" pitchFamily="18" charset="0"/>
                <a:ea typeface="ＭＳ Ｐゴシック"/>
                <a:cs typeface="ＭＳ Ｐゴシック"/>
              </a:defRPr>
            </a:lvl7pPr>
            <a:lvl8pPr marL="3429000" indent="-228600" eaLnBrk="0" fontAlgn="base" hangingPunct="0">
              <a:spcBef>
                <a:spcPct val="0"/>
              </a:spcBef>
              <a:spcAft>
                <a:spcPct val="0"/>
              </a:spcAft>
              <a:tabLst>
                <a:tab pos="4289425" algn="l"/>
              </a:tabLst>
              <a:defRPr sz="2400">
                <a:solidFill>
                  <a:schemeClr val="tx1"/>
                </a:solidFill>
                <a:latin typeface="Times New Roman" pitchFamily="18" charset="0"/>
                <a:ea typeface="ＭＳ Ｐゴシック"/>
                <a:cs typeface="ＭＳ Ｐゴシック"/>
              </a:defRPr>
            </a:lvl8pPr>
            <a:lvl9pPr marL="3886200" indent="-228600" eaLnBrk="0" fontAlgn="base" hangingPunct="0">
              <a:spcBef>
                <a:spcPct val="0"/>
              </a:spcBef>
              <a:spcAft>
                <a:spcPct val="0"/>
              </a:spcAft>
              <a:tabLst>
                <a:tab pos="4289425" algn="l"/>
              </a:tabLst>
              <a:defRPr sz="2400">
                <a:solidFill>
                  <a:schemeClr val="tx1"/>
                </a:solidFill>
                <a:latin typeface="Times New Roman" pitchFamily="18" charset="0"/>
                <a:ea typeface="ＭＳ Ｐゴシック"/>
                <a:cs typeface="ＭＳ Ｐゴシック"/>
              </a:defRPr>
            </a:lvl9pPr>
          </a:lstStyle>
          <a:p>
            <a:r>
              <a:rPr lang="en-US" sz="1800"/>
              <a:t>Doors Produced:	Windows Produced:	</a:t>
            </a:r>
          </a:p>
        </p:txBody>
      </p:sp>
      <p:graphicFrame>
        <p:nvGraphicFramePr>
          <p:cNvPr id="11" name="Object 23"/>
          <p:cNvGraphicFramePr>
            <a:graphicFrameLocks noChangeAspect="1"/>
          </p:cNvGraphicFramePr>
          <p:nvPr>
            <p:extLst>
              <p:ext uri="{D42A27DB-BD31-4B8C-83A1-F6EECF244321}">
                <p14:modId xmlns:p14="http://schemas.microsoft.com/office/powerpoint/2010/main" val="3504420562"/>
              </p:ext>
            </p:extLst>
          </p:nvPr>
        </p:nvGraphicFramePr>
        <p:xfrm>
          <a:off x="369570" y="1676400"/>
          <a:ext cx="3589035" cy="1154895"/>
        </p:xfrm>
        <a:graphic>
          <a:graphicData uri="http://schemas.openxmlformats.org/presentationml/2006/ole">
            <mc:AlternateContent xmlns:mc="http://schemas.openxmlformats.org/markup-compatibility/2006">
              <mc:Choice xmlns:v="urn:schemas-microsoft-com:vml" Requires="v">
                <p:oleObj spid="_x0000_s8240" name="Worksheet" r:id="rId6" imgW="5787360" imgH="1855800" progId="Excel.Sheet.8">
                  <p:embed/>
                </p:oleObj>
              </mc:Choice>
              <mc:Fallback>
                <p:oleObj name="Worksheet" r:id="rId6" imgW="5787360" imgH="18558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570" y="1676400"/>
                        <a:ext cx="3589035" cy="1154895"/>
                      </a:xfrm>
                      <a:prstGeom prst="rect">
                        <a:avLst/>
                      </a:prstGeom>
                      <a:noFill/>
                      <a:ln>
                        <a:noFill/>
                      </a:ln>
                      <a:effectLst/>
                      <a:extLst/>
                    </p:spPr>
                  </p:pic>
                </p:oleObj>
              </mc:Fallback>
            </mc:AlternateContent>
          </a:graphicData>
        </a:graphic>
      </p:graphicFrame>
      <p:pic>
        <p:nvPicPr>
          <p:cNvPr id="12" name="Picture 1" descr="Hillier_5e_f5.12.t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55770" y="1703070"/>
            <a:ext cx="1699895" cy="22989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 descr="Hillier_5e_f5.13.tif"/>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0970" y="3200400"/>
            <a:ext cx="6924675"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p:cNvSpPr txBox="1"/>
          <p:nvPr/>
        </p:nvSpPr>
        <p:spPr>
          <a:xfrm>
            <a:off x="6111762" y="1968032"/>
            <a:ext cx="2209800" cy="1015663"/>
          </a:xfrm>
          <a:prstGeom prst="rect">
            <a:avLst/>
          </a:prstGeom>
          <a:noFill/>
        </p:spPr>
        <p:txBody>
          <a:bodyPr wrap="square" rtlCol="0">
            <a:spAutoFit/>
          </a:bodyPr>
          <a:lstStyle/>
          <a:p>
            <a:r>
              <a:rPr lang="en-US" sz="2000" dirty="0">
                <a:sym typeface="Wingdings" panose="05000000000000000000" pitchFamily="2" charset="2"/>
              </a:rPr>
              <a:t> </a:t>
            </a:r>
            <a:r>
              <a:rPr lang="en-US" sz="2000" dirty="0"/>
              <a:t>Risk Solver Platform of the textbook</a:t>
            </a:r>
          </a:p>
        </p:txBody>
      </p:sp>
    </p:spTree>
    <p:extLst>
      <p:ext uri="{BB962C8B-B14F-4D97-AF65-F5344CB8AC3E}">
        <p14:creationId xmlns:p14="http://schemas.microsoft.com/office/powerpoint/2010/main" val="57518412"/>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Multiple Coefficients</a:t>
            </a:r>
          </a:p>
        </p:txBody>
      </p:sp>
      <p:sp>
        <p:nvSpPr>
          <p:cNvPr id="3" name="Content Placeholder 2"/>
          <p:cNvSpPr>
            <a:spLocks noGrp="1"/>
          </p:cNvSpPr>
          <p:nvPr>
            <p:ph idx="1"/>
          </p:nvPr>
        </p:nvSpPr>
        <p:spPr/>
        <p:txBody>
          <a:bodyPr/>
          <a:lstStyle/>
          <a:p>
            <a:r>
              <a:rPr lang="en-US" dirty="0"/>
              <a:t>100 Percent Rule</a:t>
            </a:r>
          </a:p>
          <a:p>
            <a:pPr lvl="1"/>
            <a:r>
              <a:rPr lang="en-US" dirty="0"/>
              <a:t>If simultaneous changes are made in the coefficients of the objective function, calculate for each change the percentage of the allowable change (increase or decrease) for that coefficient to remain within its allowable range. If the </a:t>
            </a:r>
            <a:r>
              <a:rPr lang="en-US" i="1" dirty="0">
                <a:solidFill>
                  <a:srgbClr val="FF0000"/>
                </a:solidFill>
              </a:rPr>
              <a:t>sum</a:t>
            </a:r>
            <a:r>
              <a:rPr lang="en-US" dirty="0"/>
              <a:t> of the percentage changes does </a:t>
            </a:r>
            <a:r>
              <a:rPr lang="en-US" i="1" dirty="0">
                <a:solidFill>
                  <a:srgbClr val="FF0000"/>
                </a:solidFill>
              </a:rPr>
              <a:t>not</a:t>
            </a:r>
            <a:r>
              <a:rPr lang="en-US" dirty="0">
                <a:solidFill>
                  <a:srgbClr val="FF0000"/>
                </a:solidFill>
              </a:rPr>
              <a:t> exceed </a:t>
            </a:r>
            <a:r>
              <a:rPr lang="en-US" dirty="0"/>
              <a:t>100 percent, the original optimal solution definitely will still be optimal. (If the sum </a:t>
            </a:r>
            <a:r>
              <a:rPr lang="en-US" i="1" dirty="0"/>
              <a:t>does</a:t>
            </a:r>
            <a:r>
              <a:rPr lang="en-US" dirty="0"/>
              <a:t> exceed 100 percent, then we cannot be sure.)</a:t>
            </a:r>
            <a:endParaRPr lang="en-US" i="1" dirty="0"/>
          </a:p>
          <a:p>
            <a:endParaRPr lang="en-US" dirty="0"/>
          </a:p>
        </p:txBody>
      </p:sp>
    </p:spTree>
    <p:extLst>
      <p:ext uri="{BB962C8B-B14F-4D97-AF65-F5344CB8AC3E}">
        <p14:creationId xmlns:p14="http://schemas.microsoft.com/office/powerpoint/2010/main" val="1998339482"/>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100 Percent Rule</a:t>
            </a:r>
          </a:p>
        </p:txBody>
      </p:sp>
      <p:sp>
        <p:nvSpPr>
          <p:cNvPr id="3" name="Content Placeholder 2"/>
          <p:cNvSpPr>
            <a:spLocks noGrp="1"/>
          </p:cNvSpPr>
          <p:nvPr>
            <p:ph idx="1"/>
          </p:nvPr>
        </p:nvSpPr>
        <p:spPr/>
        <p:txBody>
          <a:bodyPr/>
          <a:lstStyle/>
          <a:p>
            <a:r>
              <a:rPr lang="en-US" sz="2400" dirty="0"/>
              <a:t>Profit for each door: 300</a:t>
            </a:r>
            <a:r>
              <a:rPr lang="en-US" sz="2400" dirty="0">
                <a:sym typeface="Wingdings" pitchFamily="2" charset="2"/>
              </a:rPr>
              <a:t>500 (increase)</a:t>
            </a:r>
          </a:p>
          <a:p>
            <a:pPr lvl="1"/>
            <a:r>
              <a:rPr lang="en-US" sz="2000" dirty="0">
                <a:sym typeface="Wingdings" pitchFamily="2" charset="2"/>
              </a:rPr>
              <a:t>Percentage of allowable increase=100%(500-300)/450</a:t>
            </a:r>
          </a:p>
          <a:p>
            <a:pPr lvl="2"/>
            <a:r>
              <a:rPr lang="en-US" sz="1800" dirty="0"/>
              <a:t>44.44%</a:t>
            </a:r>
          </a:p>
          <a:p>
            <a:r>
              <a:rPr lang="en-US" sz="2400" dirty="0"/>
              <a:t>Profit for each window: $500</a:t>
            </a:r>
            <a:r>
              <a:rPr lang="en-US" sz="2400" dirty="0">
                <a:sym typeface="Wingdings" pitchFamily="2" charset="2"/>
              </a:rPr>
              <a:t>$400 (decrease)</a:t>
            </a:r>
          </a:p>
          <a:p>
            <a:pPr lvl="1"/>
            <a:r>
              <a:rPr lang="en-US" sz="2000" dirty="0">
                <a:sym typeface="Wingdings" pitchFamily="2" charset="2"/>
              </a:rPr>
              <a:t>Percentage of allowable decrease=100%(500-400)/300</a:t>
            </a:r>
          </a:p>
          <a:p>
            <a:pPr lvl="2"/>
            <a:r>
              <a:rPr lang="en-US" sz="1800" dirty="0">
                <a:sym typeface="Wingdings" pitchFamily="2" charset="2"/>
              </a:rPr>
              <a:t>33.33%</a:t>
            </a:r>
          </a:p>
          <a:p>
            <a:r>
              <a:rPr lang="en-US" sz="2400" dirty="0">
                <a:sym typeface="Wingdings" pitchFamily="2" charset="2"/>
              </a:rPr>
              <a:t>Total = 44.44%+33.33%=77.77% &lt; 100%</a:t>
            </a:r>
          </a:p>
          <a:p>
            <a:pPr lvl="1"/>
            <a:r>
              <a:rPr lang="en-US" sz="2000" dirty="0">
                <a:sym typeface="Wingdings" pitchFamily="2" charset="2"/>
              </a:rPr>
              <a:t>No change in the optimum solution</a:t>
            </a:r>
            <a:endParaRPr lang="en-US" sz="2000" dirty="0"/>
          </a:p>
        </p:txBody>
      </p:sp>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104" y="5074443"/>
            <a:ext cx="7483475" cy="1087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79594"/>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The Constraints</a:t>
            </a:r>
          </a:p>
        </p:txBody>
      </p:sp>
      <p:sp>
        <p:nvSpPr>
          <p:cNvPr id="3" name="Content Placeholder 2"/>
          <p:cNvSpPr>
            <a:spLocks noGrp="1"/>
          </p:cNvSpPr>
          <p:nvPr>
            <p:ph idx="1"/>
          </p:nvPr>
        </p:nvSpPr>
        <p:spPr/>
        <p:txBody>
          <a:bodyPr/>
          <a:lstStyle/>
          <a:p>
            <a:r>
              <a:rPr lang="en-US" dirty="0"/>
              <a:t>Let’s consider the </a:t>
            </a:r>
            <a:r>
              <a:rPr lang="en-US" dirty="0" err="1"/>
              <a:t>Wyndor</a:t>
            </a:r>
            <a:r>
              <a:rPr lang="en-US" dirty="0"/>
              <a:t> Glass Co. problem</a:t>
            </a:r>
          </a:p>
          <a:p>
            <a:endParaRPr lang="en-US" dirty="0"/>
          </a:p>
          <a:p>
            <a:endParaRPr lang="en-US" dirty="0"/>
          </a:p>
          <a:p>
            <a:endParaRPr lang="en-US" dirty="0"/>
          </a:p>
          <a:p>
            <a:endParaRPr lang="en-US" dirty="0"/>
          </a:p>
          <a:p>
            <a:endParaRPr lang="en-US" dirty="0"/>
          </a:p>
          <a:p>
            <a:endParaRPr lang="en-US" dirty="0"/>
          </a:p>
          <a:p>
            <a:pPr lvl="1"/>
            <a:r>
              <a:rPr lang="en-US" dirty="0"/>
              <a:t>What if profit plant 2 has more hours available?</a:t>
            </a:r>
          </a:p>
          <a:p>
            <a:pPr lvl="2"/>
            <a:r>
              <a:rPr lang="en-US" dirty="0"/>
              <a:t>13, 14, 15…</a:t>
            </a:r>
          </a:p>
        </p:txBody>
      </p:sp>
      <p:graphicFrame>
        <p:nvGraphicFramePr>
          <p:cNvPr id="4" name="Object 3"/>
          <p:cNvGraphicFramePr>
            <a:graphicFrameLocks noChangeAspect="1"/>
          </p:cNvGraphicFramePr>
          <p:nvPr>
            <p:extLst>
              <p:ext uri="{D42A27DB-BD31-4B8C-83A1-F6EECF244321}">
                <p14:modId xmlns:p14="http://schemas.microsoft.com/office/powerpoint/2010/main" val="4094886288"/>
              </p:ext>
            </p:extLst>
          </p:nvPr>
        </p:nvGraphicFramePr>
        <p:xfrm>
          <a:off x="685800" y="2514600"/>
          <a:ext cx="7915275" cy="2535238"/>
        </p:xfrm>
        <a:graphic>
          <a:graphicData uri="http://schemas.openxmlformats.org/presentationml/2006/ole">
            <mc:AlternateContent xmlns:mc="http://schemas.openxmlformats.org/markup-compatibility/2006">
              <mc:Choice xmlns:v="urn:schemas-microsoft-com:vml" Requires="v">
                <p:oleObj spid="_x0000_s9248" name="Worksheet" r:id="rId4" imgW="5821680" imgH="1865376" progId="Excel.Sheet.8">
                  <p:embed/>
                </p:oleObj>
              </mc:Choice>
              <mc:Fallback>
                <p:oleObj name="Worksheet" r:id="rId4" imgW="5821680" imgH="1865376"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514600"/>
                        <a:ext cx="7915275" cy="2535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15665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Formulating in Excel</a:t>
            </a:r>
          </a:p>
        </p:txBody>
      </p:sp>
      <p:sp>
        <p:nvSpPr>
          <p:cNvPr id="3" name="Content Placeholder 2"/>
          <p:cNvSpPr>
            <a:spLocks noGrp="1"/>
          </p:cNvSpPr>
          <p:nvPr>
            <p:ph idx="1"/>
          </p:nvPr>
        </p:nvSpPr>
        <p:spPr/>
        <p:txBody>
          <a:bodyPr/>
          <a:lstStyle/>
          <a:p>
            <a:r>
              <a:rPr lang="en-US" dirty="0"/>
              <a:t>Write your constraints</a:t>
            </a:r>
          </a:p>
        </p:txBody>
      </p:sp>
      <p:pic>
        <p:nvPicPr>
          <p:cNvPr id="8195" name="Picture 3" descr="C:\Users\konurd\Desktop\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5999"/>
            <a:ext cx="7010400" cy="373180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bwMode="auto">
          <a:xfrm>
            <a:off x="838200" y="2286000"/>
            <a:ext cx="7010400" cy="3733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1" name="Rectangular Callout 10"/>
          <p:cNvSpPr/>
          <p:nvPr/>
        </p:nvSpPr>
        <p:spPr bwMode="auto">
          <a:xfrm>
            <a:off x="6393180" y="2792730"/>
            <a:ext cx="2141220" cy="609600"/>
          </a:xfrm>
          <a:prstGeom prst="wedgeRectCallout">
            <a:avLst>
              <a:gd name="adj1" fmla="val -80839"/>
              <a:gd name="adj2" fmla="val 160414"/>
            </a:avLst>
          </a:prstGeom>
          <a:solidFill>
            <a:srgbClr val="92D050"/>
          </a:solidFill>
          <a:ln w="444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a:r>
              <a:rPr kumimoji="0" lang="en-US" sz="1800" b="0" i="0" u="none" strike="noStrike" cap="none" normalizeH="0" baseline="0" dirty="0">
                <a:ln>
                  <a:noFill/>
                </a:ln>
                <a:solidFill>
                  <a:schemeClr val="tx1"/>
                </a:solidFill>
                <a:effectLst/>
              </a:rPr>
              <a:t>Hours used in Plant</a:t>
            </a:r>
            <a:r>
              <a:rPr kumimoji="0" lang="en-US" sz="1800" b="0" i="0" u="none" strike="noStrike" cap="none" normalizeH="0" dirty="0">
                <a:ln>
                  <a:noFill/>
                </a:ln>
                <a:solidFill>
                  <a:schemeClr val="tx1"/>
                </a:solidFill>
                <a:effectLst/>
              </a:rPr>
              <a:t> 1 </a:t>
            </a:r>
            <a:r>
              <a:rPr kumimoji="0" lang="en-US" sz="1800" b="0" i="0" u="none" strike="noStrike" cap="none" normalizeH="0" baseline="0" dirty="0">
                <a:ln>
                  <a:noFill/>
                </a:ln>
                <a:solidFill>
                  <a:schemeClr val="tx1"/>
                </a:solidFill>
                <a:effectLst/>
              </a:rPr>
              <a:t>=</a:t>
            </a:r>
            <a:r>
              <a:rPr lang="en-US" sz="1800" i="1" dirty="0"/>
              <a:t>1D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pitchFamily="16" charset="-128"/>
            </a:endParaRPr>
          </a:p>
        </p:txBody>
      </p:sp>
      <p:sp>
        <p:nvSpPr>
          <p:cNvPr id="12" name="Line Callout 1 11"/>
          <p:cNvSpPr/>
          <p:nvPr/>
        </p:nvSpPr>
        <p:spPr bwMode="auto">
          <a:xfrm>
            <a:off x="3505200" y="2286000"/>
            <a:ext cx="2971800" cy="381000"/>
          </a:xfrm>
          <a:prstGeom prst="borderCallout1">
            <a:avLst>
              <a:gd name="adj1" fmla="val 102044"/>
              <a:gd name="adj2" fmla="val 97436"/>
              <a:gd name="adj3" fmla="val 486618"/>
              <a:gd name="adj4" fmla="val 73205"/>
            </a:avLst>
          </a:prstGeom>
          <a:solidFill>
            <a:srgbClr val="FFC000">
              <a:alpha val="2000"/>
            </a:srgbClr>
          </a:solidFill>
          <a:ln w="444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2242345375"/>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One Constraint</a:t>
            </a:r>
          </a:p>
        </p:txBody>
      </p:sp>
      <p:graphicFrame>
        <p:nvGraphicFramePr>
          <p:cNvPr id="6" name="Object 18"/>
          <p:cNvGraphicFramePr>
            <a:graphicFrameLocks noChangeAspect="1"/>
          </p:cNvGraphicFramePr>
          <p:nvPr>
            <p:extLst>
              <p:ext uri="{D42A27DB-BD31-4B8C-83A1-F6EECF244321}">
                <p14:modId xmlns:p14="http://schemas.microsoft.com/office/powerpoint/2010/main" val="2367779671"/>
              </p:ext>
            </p:extLst>
          </p:nvPr>
        </p:nvGraphicFramePr>
        <p:xfrm>
          <a:off x="815642" y="1910537"/>
          <a:ext cx="4495498" cy="1436725"/>
        </p:xfrm>
        <a:graphic>
          <a:graphicData uri="http://schemas.openxmlformats.org/presentationml/2006/ole">
            <mc:AlternateContent xmlns:mc="http://schemas.openxmlformats.org/markup-compatibility/2006">
              <mc:Choice xmlns:v="urn:schemas-microsoft-com:vml" Requires="v">
                <p:oleObj spid="_x0000_s10311" name="Worksheet" r:id="rId4" imgW="5823720" imgH="1855800" progId="Excel.Sheet.8">
                  <p:embed/>
                </p:oleObj>
              </mc:Choice>
              <mc:Fallback>
                <p:oleObj name="Worksheet" r:id="rId4" imgW="5823720" imgH="18558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642" y="1910537"/>
                        <a:ext cx="4495498" cy="1436725"/>
                      </a:xfrm>
                      <a:prstGeom prst="rect">
                        <a:avLst/>
                      </a:prstGeom>
                      <a:noFill/>
                      <a:ln>
                        <a:noFill/>
                      </a:ln>
                      <a:effectLst/>
                      <a:extLst/>
                    </p:spPr>
                  </p:pic>
                </p:oleObj>
              </mc:Fallback>
            </mc:AlternateContent>
          </a:graphicData>
        </a:graphic>
      </p:graphicFrame>
      <p:sp>
        <p:nvSpPr>
          <p:cNvPr id="8" name="Right Brace 7"/>
          <p:cNvSpPr/>
          <p:nvPr/>
        </p:nvSpPr>
        <p:spPr bwMode="auto">
          <a:xfrm>
            <a:off x="5486400" y="2133600"/>
            <a:ext cx="685800" cy="9906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9" name="TextBox 8"/>
          <p:cNvSpPr txBox="1"/>
          <p:nvPr/>
        </p:nvSpPr>
        <p:spPr>
          <a:xfrm>
            <a:off x="6172200" y="1981200"/>
            <a:ext cx="2743200" cy="1200329"/>
          </a:xfrm>
          <a:prstGeom prst="rect">
            <a:avLst/>
          </a:prstGeom>
          <a:noFill/>
        </p:spPr>
        <p:txBody>
          <a:bodyPr wrap="square" rtlCol="0">
            <a:spAutoFit/>
          </a:bodyPr>
          <a:lstStyle/>
          <a:p>
            <a:r>
              <a:rPr lang="en-US" sz="1800" dirty="0">
                <a:solidFill>
                  <a:srgbClr val="FF0000"/>
                </a:solidFill>
              </a:rPr>
              <a:t>From 12</a:t>
            </a:r>
            <a:r>
              <a:rPr lang="en-US" sz="1800" dirty="0">
                <a:solidFill>
                  <a:srgbClr val="FF0000"/>
                </a:solidFill>
                <a:sym typeface="Wingdings" panose="05000000000000000000" pitchFamily="2" charset="2"/>
              </a:rPr>
              <a:t>13</a:t>
            </a:r>
            <a:endParaRPr lang="en-US" sz="1800" dirty="0">
              <a:solidFill>
                <a:srgbClr val="FF0000"/>
              </a:solidFill>
            </a:endParaRPr>
          </a:p>
          <a:p>
            <a:r>
              <a:rPr lang="en-US" sz="1800" dirty="0"/>
              <a:t>1 more hour at Plant 2,  </a:t>
            </a:r>
            <a:r>
              <a:rPr lang="en-US" sz="1800" u="sng" dirty="0"/>
              <a:t>$150 increase </a:t>
            </a:r>
            <a:r>
              <a:rPr lang="en-US" sz="1800" dirty="0"/>
              <a:t>in weekly profit</a:t>
            </a:r>
          </a:p>
        </p:txBody>
      </p:sp>
      <p:graphicFrame>
        <p:nvGraphicFramePr>
          <p:cNvPr id="10" name="Object 18"/>
          <p:cNvGraphicFramePr>
            <a:graphicFrameLocks noChangeAspect="1"/>
          </p:cNvGraphicFramePr>
          <p:nvPr>
            <p:extLst>
              <p:ext uri="{D42A27DB-BD31-4B8C-83A1-F6EECF244321}">
                <p14:modId xmlns:p14="http://schemas.microsoft.com/office/powerpoint/2010/main" val="3549247664"/>
              </p:ext>
            </p:extLst>
          </p:nvPr>
        </p:nvGraphicFramePr>
        <p:xfrm>
          <a:off x="815642" y="3505199"/>
          <a:ext cx="4495498" cy="1440379"/>
        </p:xfrm>
        <a:graphic>
          <a:graphicData uri="http://schemas.openxmlformats.org/presentationml/2006/ole">
            <mc:AlternateContent xmlns:mc="http://schemas.openxmlformats.org/markup-compatibility/2006">
              <mc:Choice xmlns:v="urn:schemas-microsoft-com:vml" Requires="v">
                <p:oleObj spid="_x0000_s10312" name="Worksheet" r:id="rId6" imgW="5805360" imgH="1855800" progId="Excel.Sheet.8">
                  <p:embed/>
                </p:oleObj>
              </mc:Choice>
              <mc:Fallback>
                <p:oleObj name="Worksheet" r:id="rId6" imgW="5805360" imgH="1855800"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642" y="3505199"/>
                        <a:ext cx="4495498" cy="1440379"/>
                      </a:xfrm>
                      <a:prstGeom prst="rect">
                        <a:avLst/>
                      </a:prstGeom>
                      <a:noFill/>
                      <a:ln>
                        <a:noFill/>
                      </a:ln>
                      <a:effectLst/>
                      <a:extLst/>
                    </p:spPr>
                  </p:pic>
                </p:oleObj>
              </mc:Fallback>
            </mc:AlternateContent>
          </a:graphicData>
        </a:graphic>
      </p:graphicFrame>
      <p:sp>
        <p:nvSpPr>
          <p:cNvPr id="11" name="Right Brace 10"/>
          <p:cNvSpPr/>
          <p:nvPr/>
        </p:nvSpPr>
        <p:spPr bwMode="auto">
          <a:xfrm>
            <a:off x="5494020" y="3682663"/>
            <a:ext cx="685800" cy="9906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2" name="TextBox 11"/>
          <p:cNvSpPr txBox="1"/>
          <p:nvPr/>
        </p:nvSpPr>
        <p:spPr>
          <a:xfrm>
            <a:off x="6179820" y="3429000"/>
            <a:ext cx="2964180" cy="1200329"/>
          </a:xfrm>
          <a:prstGeom prst="rect">
            <a:avLst/>
          </a:prstGeom>
          <a:noFill/>
        </p:spPr>
        <p:txBody>
          <a:bodyPr wrap="square" rtlCol="0">
            <a:spAutoFit/>
          </a:bodyPr>
          <a:lstStyle/>
          <a:p>
            <a:r>
              <a:rPr lang="en-US" sz="1800" dirty="0">
                <a:solidFill>
                  <a:srgbClr val="FF0000"/>
                </a:solidFill>
              </a:rPr>
              <a:t>From 13</a:t>
            </a:r>
            <a:r>
              <a:rPr lang="en-US" sz="1800" dirty="0">
                <a:solidFill>
                  <a:srgbClr val="FF0000"/>
                </a:solidFill>
                <a:sym typeface="Wingdings" panose="05000000000000000000" pitchFamily="2" charset="2"/>
              </a:rPr>
              <a:t>18</a:t>
            </a:r>
            <a:endParaRPr lang="en-US" sz="1800" dirty="0">
              <a:solidFill>
                <a:srgbClr val="FF0000"/>
              </a:solidFill>
            </a:endParaRPr>
          </a:p>
          <a:p>
            <a:r>
              <a:rPr lang="en-US" sz="1800" dirty="0"/>
              <a:t>5 more hours at Plant 2,  </a:t>
            </a:r>
            <a:r>
              <a:rPr lang="en-US" sz="1800" u="sng" dirty="0"/>
              <a:t>$750 increase </a:t>
            </a:r>
            <a:r>
              <a:rPr lang="en-US" sz="1800" dirty="0"/>
              <a:t>in weekly profit, $150 for each hour</a:t>
            </a:r>
          </a:p>
        </p:txBody>
      </p:sp>
      <p:graphicFrame>
        <p:nvGraphicFramePr>
          <p:cNvPr id="13" name="Object 18"/>
          <p:cNvGraphicFramePr>
            <a:graphicFrameLocks noChangeAspect="1"/>
          </p:cNvGraphicFramePr>
          <p:nvPr>
            <p:extLst>
              <p:ext uri="{D42A27DB-BD31-4B8C-83A1-F6EECF244321}">
                <p14:modId xmlns:p14="http://schemas.microsoft.com/office/powerpoint/2010/main" val="2527346869"/>
              </p:ext>
            </p:extLst>
          </p:nvPr>
        </p:nvGraphicFramePr>
        <p:xfrm>
          <a:off x="788972" y="5103515"/>
          <a:ext cx="4465796" cy="1430577"/>
        </p:xfrm>
        <a:graphic>
          <a:graphicData uri="http://schemas.openxmlformats.org/presentationml/2006/ole">
            <mc:AlternateContent xmlns:mc="http://schemas.openxmlformats.org/markup-compatibility/2006">
              <mc:Choice xmlns:v="urn:schemas-microsoft-com:vml" Requires="v">
                <p:oleObj spid="_x0000_s10313" name="Worksheet" r:id="rId8" imgW="5805360" imgH="1855800" progId="Excel.Sheet.8">
                  <p:embed/>
                </p:oleObj>
              </mc:Choice>
              <mc:Fallback>
                <p:oleObj name="Worksheet" r:id="rId8" imgW="5805360" imgH="1855800"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972" y="5103515"/>
                        <a:ext cx="4465796" cy="1430577"/>
                      </a:xfrm>
                      <a:prstGeom prst="rect">
                        <a:avLst/>
                      </a:prstGeom>
                      <a:noFill/>
                      <a:ln>
                        <a:noFill/>
                      </a:ln>
                      <a:effectLst/>
                      <a:extLst/>
                    </p:spPr>
                  </p:pic>
                </p:oleObj>
              </mc:Fallback>
            </mc:AlternateContent>
          </a:graphicData>
        </a:graphic>
      </p:graphicFrame>
      <p:sp>
        <p:nvSpPr>
          <p:cNvPr id="14" name="Right Brace 13"/>
          <p:cNvSpPr/>
          <p:nvPr/>
        </p:nvSpPr>
        <p:spPr bwMode="auto">
          <a:xfrm>
            <a:off x="5494020" y="5334000"/>
            <a:ext cx="685800" cy="9906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5" name="TextBox 14"/>
          <p:cNvSpPr txBox="1"/>
          <p:nvPr/>
        </p:nvSpPr>
        <p:spPr>
          <a:xfrm>
            <a:off x="6096000" y="5257800"/>
            <a:ext cx="2964180" cy="923330"/>
          </a:xfrm>
          <a:prstGeom prst="rect">
            <a:avLst/>
          </a:prstGeom>
          <a:noFill/>
        </p:spPr>
        <p:txBody>
          <a:bodyPr wrap="square" rtlCol="0">
            <a:spAutoFit/>
          </a:bodyPr>
          <a:lstStyle/>
          <a:p>
            <a:r>
              <a:rPr lang="en-US" sz="1800" dirty="0">
                <a:solidFill>
                  <a:srgbClr val="FF0000"/>
                </a:solidFill>
              </a:rPr>
              <a:t>From 18</a:t>
            </a:r>
            <a:r>
              <a:rPr lang="en-US" sz="1800" dirty="0">
                <a:solidFill>
                  <a:srgbClr val="FF0000"/>
                </a:solidFill>
                <a:sym typeface="Wingdings" panose="05000000000000000000" pitchFamily="2" charset="2"/>
              </a:rPr>
              <a:t>20</a:t>
            </a:r>
            <a:endParaRPr lang="en-US" sz="1800" dirty="0">
              <a:solidFill>
                <a:srgbClr val="FF0000"/>
              </a:solidFill>
            </a:endParaRPr>
          </a:p>
          <a:p>
            <a:r>
              <a:rPr lang="en-US" sz="1800" dirty="0"/>
              <a:t>2 more hours at Plant 2,  </a:t>
            </a:r>
            <a:r>
              <a:rPr lang="en-US" sz="1800" u="sng" dirty="0"/>
              <a:t>no change </a:t>
            </a:r>
            <a:r>
              <a:rPr lang="en-US" sz="1800" dirty="0"/>
              <a:t>in weekly profit</a:t>
            </a:r>
          </a:p>
        </p:txBody>
      </p:sp>
    </p:spTree>
    <p:extLst>
      <p:ext uri="{BB962C8B-B14F-4D97-AF65-F5344CB8AC3E}">
        <p14:creationId xmlns:p14="http://schemas.microsoft.com/office/powerpoint/2010/main" val="3951191364"/>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One Constraint</a:t>
            </a:r>
          </a:p>
        </p:txBody>
      </p:sp>
      <p:sp>
        <p:nvSpPr>
          <p:cNvPr id="3" name="Content Placeholder 2"/>
          <p:cNvSpPr>
            <a:spLocks noGrp="1"/>
          </p:cNvSpPr>
          <p:nvPr>
            <p:ph idx="1"/>
          </p:nvPr>
        </p:nvSpPr>
        <p:spPr/>
        <p:txBody>
          <a:bodyPr/>
          <a:lstStyle/>
          <a:p>
            <a:r>
              <a:rPr lang="en-US" dirty="0"/>
              <a:t>Using the sensitivity analysis</a:t>
            </a:r>
          </a:p>
          <a:p>
            <a:endParaRPr lang="en-US" dirty="0"/>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7770" y="2357278"/>
            <a:ext cx="6808788" cy="2341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ounded Rectangular Callout 6"/>
          <p:cNvSpPr/>
          <p:nvPr/>
        </p:nvSpPr>
        <p:spPr bwMode="auto">
          <a:xfrm>
            <a:off x="3810000" y="4953000"/>
            <a:ext cx="1981200" cy="1454834"/>
          </a:xfrm>
          <a:prstGeom prst="wedgeRoundRectCallout">
            <a:avLst>
              <a:gd name="adj1" fmla="val 86772"/>
              <a:gd name="adj2" fmla="val -8132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16" charset="-128"/>
              </a:rPr>
              <a:t>How much you can increase</a:t>
            </a:r>
          </a:p>
        </p:txBody>
      </p:sp>
      <p:sp>
        <p:nvSpPr>
          <p:cNvPr id="8" name="Rounded Rectangular Callout 7"/>
          <p:cNvSpPr/>
          <p:nvPr/>
        </p:nvSpPr>
        <p:spPr bwMode="auto">
          <a:xfrm>
            <a:off x="6264275" y="4953000"/>
            <a:ext cx="1981200" cy="1454834"/>
          </a:xfrm>
          <a:prstGeom prst="wedgeRoundRectCallout">
            <a:avLst>
              <a:gd name="adj1" fmla="val 15633"/>
              <a:gd name="adj2" fmla="val -7032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16" charset="-128"/>
              </a:rPr>
              <a:t>How much you can decrease</a:t>
            </a:r>
          </a:p>
        </p:txBody>
      </p:sp>
      <p:sp>
        <p:nvSpPr>
          <p:cNvPr id="9" name="Left Brace 8"/>
          <p:cNvSpPr/>
          <p:nvPr/>
        </p:nvSpPr>
        <p:spPr bwMode="auto">
          <a:xfrm>
            <a:off x="2895600" y="4800600"/>
            <a:ext cx="762000" cy="1828800"/>
          </a:xfrm>
          <a:prstGeom prst="lef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0" name="TextBox 9"/>
          <p:cNvSpPr txBox="1"/>
          <p:nvPr/>
        </p:nvSpPr>
        <p:spPr>
          <a:xfrm>
            <a:off x="563880" y="5048071"/>
            <a:ext cx="2209800" cy="1200329"/>
          </a:xfrm>
          <a:prstGeom prst="rect">
            <a:avLst/>
          </a:prstGeom>
          <a:noFill/>
        </p:spPr>
        <p:txBody>
          <a:bodyPr wrap="square" rtlCol="0">
            <a:spAutoFit/>
          </a:bodyPr>
          <a:lstStyle/>
          <a:p>
            <a:r>
              <a:rPr lang="en-US" dirty="0"/>
              <a:t>So that your shadow price will not change</a:t>
            </a:r>
          </a:p>
        </p:txBody>
      </p:sp>
    </p:spTree>
    <p:extLst>
      <p:ext uri="{BB962C8B-B14F-4D97-AF65-F5344CB8AC3E}">
        <p14:creationId xmlns:p14="http://schemas.microsoft.com/office/powerpoint/2010/main" val="121582051"/>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One Constraint</a:t>
            </a:r>
          </a:p>
        </p:txBody>
      </p:sp>
      <p:sp>
        <p:nvSpPr>
          <p:cNvPr id="3" name="Content Placeholder 2"/>
          <p:cNvSpPr>
            <a:spLocks noGrp="1"/>
          </p:cNvSpPr>
          <p:nvPr>
            <p:ph idx="1"/>
          </p:nvPr>
        </p:nvSpPr>
        <p:spPr/>
        <p:txBody>
          <a:bodyPr/>
          <a:lstStyle/>
          <a:p>
            <a:r>
              <a:rPr lang="en-US" dirty="0"/>
              <a:t>Shadow price: Given an optimal solution and the corresponding value of the objective function for a linear programming model, the </a:t>
            </a:r>
            <a:r>
              <a:rPr lang="en-US" dirty="0">
                <a:solidFill>
                  <a:srgbClr val="FF0000"/>
                </a:solidFill>
              </a:rPr>
              <a:t>shadow price </a:t>
            </a:r>
            <a:r>
              <a:rPr lang="en-US" dirty="0"/>
              <a:t>for a functional constraint is the rate at which the value of the objective function changes by 1 unit change on the right-hand-side</a:t>
            </a:r>
          </a:p>
        </p:txBody>
      </p:sp>
    </p:spTree>
    <p:extLst>
      <p:ext uri="{BB962C8B-B14F-4D97-AF65-F5344CB8AC3E}">
        <p14:creationId xmlns:p14="http://schemas.microsoft.com/office/powerpoint/2010/main" val="4189865207"/>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 One Constraint</a:t>
            </a:r>
          </a:p>
        </p:txBody>
      </p:sp>
      <p:sp>
        <p:nvSpPr>
          <p:cNvPr id="3" name="Content Placeholder 2"/>
          <p:cNvSpPr>
            <a:spLocks noGrp="1"/>
          </p:cNvSpPr>
          <p:nvPr>
            <p:ph idx="1"/>
          </p:nvPr>
        </p:nvSpPr>
        <p:spPr>
          <a:xfrm>
            <a:off x="381000" y="1828800"/>
            <a:ext cx="4343400" cy="4267200"/>
          </a:xfrm>
        </p:spPr>
        <p:txBody>
          <a:bodyPr/>
          <a:lstStyle/>
          <a:p>
            <a:endParaRPr lang="en-US" dirty="0"/>
          </a:p>
          <a:p>
            <a:endParaRPr lang="en-US" dirty="0"/>
          </a:p>
          <a:p>
            <a:pPr marL="0" indent="0">
              <a:buNone/>
            </a:pPr>
            <a:endParaRPr lang="en-US" dirty="0"/>
          </a:p>
          <a:p>
            <a:pPr lvl="1"/>
            <a:endParaRPr lang="en-US" sz="2000" dirty="0"/>
          </a:p>
          <a:p>
            <a:pPr lvl="1"/>
            <a:r>
              <a:rPr lang="en-US" sz="2000" dirty="0"/>
              <a:t>Increasing capacity of plant 2 by 1 hour increases the profit by 150</a:t>
            </a:r>
          </a:p>
          <a:p>
            <a:pPr lvl="2"/>
            <a:r>
              <a:rPr lang="en-US" sz="1800" dirty="0"/>
              <a:t>Would you pay $100 to have 1 more hour in plant 2?</a:t>
            </a:r>
          </a:p>
          <a:p>
            <a:pPr lvl="2"/>
            <a:r>
              <a:rPr lang="en-US" sz="1800" dirty="0"/>
              <a:t>Would you pay $200 to have 1 more hour in plant 2?</a:t>
            </a:r>
          </a:p>
        </p:txBody>
      </p:sp>
      <p:pic>
        <p:nvPicPr>
          <p:cNvPr id="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905001"/>
            <a:ext cx="4653055"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 descr="Hillier_5e_f5.20.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778201"/>
            <a:ext cx="4121073" cy="2089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89949"/>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Multiple Constraints</a:t>
            </a:r>
          </a:p>
        </p:txBody>
      </p:sp>
      <p:sp>
        <p:nvSpPr>
          <p:cNvPr id="3" name="Content Placeholder 2"/>
          <p:cNvSpPr>
            <a:spLocks noGrp="1"/>
          </p:cNvSpPr>
          <p:nvPr>
            <p:ph idx="1"/>
          </p:nvPr>
        </p:nvSpPr>
        <p:spPr/>
        <p:txBody>
          <a:bodyPr/>
          <a:lstStyle/>
          <a:p>
            <a:r>
              <a:rPr lang="en-US" dirty="0"/>
              <a:t>100 Percent Rule</a:t>
            </a:r>
          </a:p>
          <a:p>
            <a:pPr lvl="1"/>
            <a:r>
              <a:rPr lang="en-US" dirty="0"/>
              <a:t>The shadow prices remain valid for predicting the effect of simultaneously changing the right-hand sides of some of the functional constraints as long as the changes are not too large. To check whether the changes are small enough, calculate for each change the percentage of the allowable change (decrease or increase) for that right-hand side to remain within its allowable range. If the </a:t>
            </a:r>
            <a:r>
              <a:rPr lang="en-US" i="1" dirty="0"/>
              <a:t>sum </a:t>
            </a:r>
            <a:r>
              <a:rPr lang="en-US" dirty="0"/>
              <a:t>of the percentage changes does </a:t>
            </a:r>
            <a:r>
              <a:rPr lang="en-US" i="1" dirty="0"/>
              <a:t>not</a:t>
            </a:r>
            <a:r>
              <a:rPr lang="en-US" dirty="0"/>
              <a:t> exceed 100 percent, the shadow prices definitely will still be valid. (If the sum </a:t>
            </a:r>
            <a:r>
              <a:rPr lang="en-US" i="1" dirty="0"/>
              <a:t>does e</a:t>
            </a:r>
            <a:r>
              <a:rPr lang="en-US" dirty="0"/>
              <a:t>xceed 100 percent, then we cannot be sure.)</a:t>
            </a:r>
            <a:endParaRPr lang="en-US" i="1" dirty="0"/>
          </a:p>
          <a:p>
            <a:pPr marL="0" indent="0">
              <a:buNone/>
            </a:pPr>
            <a:endParaRPr lang="en-US" dirty="0"/>
          </a:p>
        </p:txBody>
      </p:sp>
    </p:spTree>
    <p:extLst>
      <p:ext uri="{BB962C8B-B14F-4D97-AF65-F5344CB8AC3E}">
        <p14:creationId xmlns:p14="http://schemas.microsoft.com/office/powerpoint/2010/main" val="1584108977"/>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sz="2400" dirty="0">
                <a:solidFill>
                  <a:schemeClr val="bg1">
                    <a:lumMod val="95000"/>
                  </a:schemeClr>
                </a:solidFill>
              </a:rPr>
              <a:t>Spread Sheet Modeling</a:t>
            </a:r>
          </a:p>
          <a:p>
            <a:pPr lvl="1"/>
            <a:r>
              <a:rPr lang="en-US" sz="2000" dirty="0">
                <a:solidFill>
                  <a:schemeClr val="bg1">
                    <a:lumMod val="95000"/>
                  </a:schemeClr>
                </a:solidFill>
              </a:rPr>
              <a:t>Formulating a Problem in Excel</a:t>
            </a:r>
          </a:p>
          <a:p>
            <a:pPr lvl="1"/>
            <a:r>
              <a:rPr lang="en-US" sz="2000" dirty="0">
                <a:solidFill>
                  <a:schemeClr val="bg1">
                    <a:lumMod val="95000"/>
                  </a:schemeClr>
                </a:solidFill>
              </a:rPr>
              <a:t>Solving with Excel Solver</a:t>
            </a:r>
          </a:p>
          <a:p>
            <a:r>
              <a:rPr lang="en-US" sz="2400" dirty="0">
                <a:solidFill>
                  <a:schemeClr val="bg1">
                    <a:lumMod val="95000"/>
                  </a:schemeClr>
                </a:solidFill>
              </a:rPr>
              <a:t>Linear Programming Applications</a:t>
            </a:r>
          </a:p>
          <a:p>
            <a:pPr lvl="1"/>
            <a:r>
              <a:rPr lang="en-US" sz="2000" dirty="0">
                <a:solidFill>
                  <a:schemeClr val="bg1">
                    <a:lumMod val="95000"/>
                  </a:schemeClr>
                </a:solidFill>
              </a:rPr>
              <a:t>Resource Allocation Problems</a:t>
            </a:r>
          </a:p>
          <a:p>
            <a:pPr lvl="1"/>
            <a:r>
              <a:rPr lang="en-US" sz="2000" dirty="0">
                <a:solidFill>
                  <a:schemeClr val="bg1">
                    <a:lumMod val="95000"/>
                  </a:schemeClr>
                </a:solidFill>
              </a:rPr>
              <a:t>Cost-benefit-tradeoff Problems</a:t>
            </a:r>
          </a:p>
          <a:p>
            <a:pPr lvl="1"/>
            <a:r>
              <a:rPr lang="en-US" sz="2000" dirty="0">
                <a:solidFill>
                  <a:schemeClr val="bg1">
                    <a:lumMod val="95000"/>
                  </a:schemeClr>
                </a:solidFill>
              </a:rPr>
              <a:t>Transportation Problems</a:t>
            </a:r>
          </a:p>
          <a:p>
            <a:pPr lvl="1"/>
            <a:r>
              <a:rPr lang="en-US" sz="2000" dirty="0">
                <a:solidFill>
                  <a:schemeClr val="bg1">
                    <a:lumMod val="95000"/>
                  </a:schemeClr>
                </a:solidFill>
              </a:rPr>
              <a:t>Assignment Problems</a:t>
            </a:r>
          </a:p>
          <a:p>
            <a:r>
              <a:rPr lang="en-US" sz="2400" dirty="0">
                <a:solidFill>
                  <a:schemeClr val="bg1">
                    <a:lumMod val="95000"/>
                  </a:schemeClr>
                </a:solidFill>
              </a:rPr>
              <a:t>Sensitivity Analysis</a:t>
            </a:r>
          </a:p>
          <a:p>
            <a:pPr lvl="1"/>
            <a:r>
              <a:rPr lang="en-US" sz="2000" dirty="0">
                <a:solidFill>
                  <a:schemeClr val="bg1">
                    <a:lumMod val="95000"/>
                  </a:schemeClr>
                </a:solidFill>
              </a:rPr>
              <a:t>Changes in the objective function</a:t>
            </a:r>
          </a:p>
          <a:p>
            <a:pPr lvl="1"/>
            <a:r>
              <a:rPr lang="en-US" sz="2000" dirty="0">
                <a:solidFill>
                  <a:schemeClr val="bg1">
                    <a:lumMod val="95000"/>
                  </a:schemeClr>
                </a:solidFill>
              </a:rPr>
              <a:t>Changes in the constraints</a:t>
            </a:r>
          </a:p>
          <a:p>
            <a:r>
              <a:rPr lang="en-US" sz="2400" dirty="0"/>
              <a:t>Overview</a:t>
            </a:r>
          </a:p>
          <a:p>
            <a:pPr lvl="1"/>
            <a:endParaRPr lang="en-US" sz="20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75</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13444659"/>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Overview</a:t>
            </a:r>
          </a:p>
        </p:txBody>
      </p:sp>
      <p:sp>
        <p:nvSpPr>
          <p:cNvPr id="3" name="Content Placeholder 2"/>
          <p:cNvSpPr>
            <a:spLocks noGrp="1"/>
          </p:cNvSpPr>
          <p:nvPr>
            <p:ph idx="1"/>
          </p:nvPr>
        </p:nvSpPr>
        <p:spPr/>
        <p:txBody>
          <a:bodyPr/>
          <a:lstStyle/>
          <a:p>
            <a:r>
              <a:rPr lang="en-US" dirty="0"/>
              <a:t>Formulating a problem</a:t>
            </a:r>
          </a:p>
          <a:p>
            <a:pPr lvl="1"/>
            <a:r>
              <a:rPr lang="en-US" dirty="0"/>
              <a:t>Understand the problem and the data</a:t>
            </a:r>
          </a:p>
          <a:p>
            <a:pPr lvl="1"/>
            <a:r>
              <a:rPr lang="en-US" dirty="0"/>
              <a:t>Define the decision variables</a:t>
            </a:r>
          </a:p>
          <a:p>
            <a:pPr lvl="1"/>
            <a:r>
              <a:rPr lang="en-US" dirty="0"/>
              <a:t>Define the objective and objective functions</a:t>
            </a:r>
          </a:p>
          <a:p>
            <a:pPr lvl="1"/>
            <a:r>
              <a:rPr lang="en-US" dirty="0"/>
              <a:t>Define the constraints</a:t>
            </a:r>
          </a:p>
          <a:p>
            <a:pPr lvl="1"/>
            <a:r>
              <a:rPr lang="en-US" dirty="0"/>
              <a:t>Combine objective, objective function, and constraints</a:t>
            </a:r>
          </a:p>
          <a:p>
            <a:pPr lvl="1"/>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47078495"/>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Graphical solution</a:t>
            </a:r>
          </a:p>
          <a:p>
            <a:pPr lvl="1"/>
            <a:r>
              <a:rPr lang="en-US" dirty="0"/>
              <a:t>For linear models with 2 decision variables</a:t>
            </a:r>
          </a:p>
          <a:p>
            <a:pPr lvl="1"/>
            <a:r>
              <a:rPr lang="en-US" dirty="0"/>
              <a:t>Let the decision variables be the axes of the graph</a:t>
            </a:r>
          </a:p>
          <a:p>
            <a:pPr lvl="1"/>
            <a:r>
              <a:rPr lang="en-US" dirty="0"/>
              <a:t>Draw the lines for the constraints</a:t>
            </a:r>
          </a:p>
          <a:p>
            <a:pPr lvl="2"/>
            <a:r>
              <a:rPr lang="en-US" dirty="0"/>
              <a:t>Assume “=“ for the constraint and draw the line</a:t>
            </a:r>
          </a:p>
          <a:p>
            <a:pPr lvl="1"/>
            <a:r>
              <a:rPr lang="en-US" dirty="0"/>
              <a:t>Find the region defined by each constraint</a:t>
            </a:r>
          </a:p>
          <a:p>
            <a:pPr lvl="2"/>
            <a:r>
              <a:rPr lang="en-US" dirty="0"/>
              <a:t>Pick a point and see if it satisfies the constraint</a:t>
            </a:r>
          </a:p>
          <a:p>
            <a:pPr lvl="1"/>
            <a:r>
              <a:rPr lang="en-US" dirty="0"/>
              <a:t>Find the feasible region</a:t>
            </a:r>
          </a:p>
          <a:p>
            <a:pPr lvl="1"/>
            <a:r>
              <a:rPr lang="en-US" dirty="0"/>
              <a:t>Draw </a:t>
            </a:r>
            <a:r>
              <a:rPr lang="en-US" dirty="0" err="1"/>
              <a:t>iso</a:t>
            </a:r>
            <a:r>
              <a:rPr lang="en-US" dirty="0"/>
              <a:t>-lines or evaluate the corner points</a:t>
            </a:r>
          </a:p>
          <a:p>
            <a:pPr lvl="1"/>
            <a:endParaRPr lang="en-US" dirty="0"/>
          </a:p>
        </p:txBody>
      </p:sp>
    </p:spTree>
    <p:extLst>
      <p:ext uri="{BB962C8B-B14F-4D97-AF65-F5344CB8AC3E}">
        <p14:creationId xmlns:p14="http://schemas.microsoft.com/office/powerpoint/2010/main" val="1189302637"/>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Some characteristics of LP models</a:t>
            </a:r>
          </a:p>
          <a:p>
            <a:pPr lvl="1"/>
            <a:r>
              <a:rPr lang="en-US" dirty="0"/>
              <a:t>Unique optimal solution</a:t>
            </a:r>
          </a:p>
          <a:p>
            <a:pPr lvl="1"/>
            <a:r>
              <a:rPr lang="en-US" dirty="0"/>
              <a:t>Alternative optima</a:t>
            </a:r>
          </a:p>
          <a:p>
            <a:pPr lvl="1"/>
            <a:r>
              <a:rPr lang="en-US" dirty="0"/>
              <a:t>Infeasibility</a:t>
            </a:r>
          </a:p>
          <a:p>
            <a:pPr lvl="1"/>
            <a:r>
              <a:rPr lang="en-US" dirty="0" err="1"/>
              <a:t>Unboundedness</a:t>
            </a:r>
            <a:endParaRPr lang="en-US" dirty="0"/>
          </a:p>
          <a:p>
            <a:r>
              <a:rPr lang="en-US" sz="2000" dirty="0"/>
              <a:t>If there is an optimal solution to an LP, then there is at least one corner solution (these are referred to extreme points as well) that is optimal</a:t>
            </a:r>
          </a:p>
          <a:p>
            <a:pPr lvl="1"/>
            <a:r>
              <a:rPr lang="en-US" sz="1800" dirty="0"/>
              <a:t>Simplex Method uses this fact</a:t>
            </a:r>
          </a:p>
          <a:p>
            <a:pPr lvl="1"/>
            <a:r>
              <a:rPr lang="en-US" sz="1800" dirty="0"/>
              <a:t>LP models are </a:t>
            </a:r>
            <a:r>
              <a:rPr lang="en-US" sz="1800" dirty="0" err="1"/>
              <a:t>polynomially</a:t>
            </a:r>
            <a:r>
              <a:rPr lang="en-US" sz="1800" dirty="0"/>
              <a:t> solvable</a:t>
            </a:r>
          </a:p>
        </p:txBody>
      </p:sp>
    </p:spTree>
    <p:extLst>
      <p:ext uri="{BB962C8B-B14F-4D97-AF65-F5344CB8AC3E}">
        <p14:creationId xmlns:p14="http://schemas.microsoft.com/office/powerpoint/2010/main" val="4128607218"/>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Spreadsheet modeling</a:t>
            </a:r>
          </a:p>
          <a:p>
            <a:pPr lvl="1"/>
            <a:r>
              <a:rPr lang="en-US" dirty="0"/>
              <a:t>Understand the problem and the data</a:t>
            </a:r>
          </a:p>
          <a:p>
            <a:pPr lvl="1"/>
            <a:r>
              <a:rPr lang="en-US" dirty="0"/>
              <a:t>Put the data into the spreadsheet</a:t>
            </a:r>
          </a:p>
          <a:p>
            <a:pPr lvl="1"/>
            <a:r>
              <a:rPr lang="en-US" dirty="0"/>
              <a:t>Dedicate cells to your decision variables</a:t>
            </a:r>
          </a:p>
          <a:p>
            <a:pPr lvl="1"/>
            <a:r>
              <a:rPr lang="en-US" dirty="0"/>
              <a:t>Formulate the objective function</a:t>
            </a:r>
          </a:p>
          <a:p>
            <a:pPr lvl="2"/>
            <a:r>
              <a:rPr lang="en-US" dirty="0"/>
              <a:t>Make sure that right cells are referred with right functions</a:t>
            </a:r>
          </a:p>
          <a:p>
            <a:pPr lvl="1"/>
            <a:r>
              <a:rPr lang="en-US" dirty="0"/>
              <a:t>Formulate the constraints</a:t>
            </a:r>
          </a:p>
          <a:p>
            <a:pPr lvl="2"/>
            <a:r>
              <a:rPr lang="en-US" dirty="0"/>
              <a:t>Make sure right cells are referred with right functions</a:t>
            </a:r>
          </a:p>
          <a:p>
            <a:pPr lvl="1"/>
            <a:r>
              <a:rPr lang="en-US" dirty="0"/>
              <a:t>Use Excel Solver to solve the problem</a:t>
            </a:r>
          </a:p>
        </p:txBody>
      </p:sp>
    </p:spTree>
    <p:extLst>
      <p:ext uri="{BB962C8B-B14F-4D97-AF65-F5344CB8AC3E}">
        <p14:creationId xmlns:p14="http://schemas.microsoft.com/office/powerpoint/2010/main" val="389657189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218" name="Picture 2" descr="C:\Users\konurd\Deskto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5999"/>
            <a:ext cx="7010400" cy="373786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Formulating in Excel</a:t>
            </a:r>
          </a:p>
        </p:txBody>
      </p:sp>
      <p:sp>
        <p:nvSpPr>
          <p:cNvPr id="3" name="Content Placeholder 2"/>
          <p:cNvSpPr>
            <a:spLocks noGrp="1"/>
          </p:cNvSpPr>
          <p:nvPr>
            <p:ph idx="1"/>
          </p:nvPr>
        </p:nvSpPr>
        <p:spPr/>
        <p:txBody>
          <a:bodyPr/>
          <a:lstStyle/>
          <a:p>
            <a:r>
              <a:rPr lang="en-US" dirty="0"/>
              <a:t>Write your constraints</a:t>
            </a:r>
          </a:p>
        </p:txBody>
      </p:sp>
      <p:sp>
        <p:nvSpPr>
          <p:cNvPr id="10" name="Rectangle 9"/>
          <p:cNvSpPr/>
          <p:nvPr/>
        </p:nvSpPr>
        <p:spPr bwMode="auto">
          <a:xfrm>
            <a:off x="838200" y="2286000"/>
            <a:ext cx="7010400" cy="3733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1" name="Rectangular Callout 10"/>
          <p:cNvSpPr/>
          <p:nvPr/>
        </p:nvSpPr>
        <p:spPr bwMode="auto">
          <a:xfrm>
            <a:off x="6393180" y="2792730"/>
            <a:ext cx="2141220" cy="609600"/>
          </a:xfrm>
          <a:prstGeom prst="wedgeRectCallout">
            <a:avLst>
              <a:gd name="adj1" fmla="val -82974"/>
              <a:gd name="adj2" fmla="val 182914"/>
            </a:avLst>
          </a:prstGeom>
          <a:solidFill>
            <a:srgbClr val="92D050"/>
          </a:solidFill>
          <a:ln w="444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a:r>
              <a:rPr kumimoji="0" lang="en-US" sz="1800" b="0" i="0" u="none" strike="noStrike" cap="none" normalizeH="0" baseline="0" dirty="0">
                <a:ln>
                  <a:noFill/>
                </a:ln>
                <a:solidFill>
                  <a:schemeClr val="tx1"/>
                </a:solidFill>
                <a:effectLst/>
              </a:rPr>
              <a:t>Hours used in Plant</a:t>
            </a:r>
            <a:r>
              <a:rPr kumimoji="0" lang="en-US" sz="1800" b="0" i="0" u="none" strike="noStrike" cap="none" normalizeH="0" dirty="0">
                <a:ln>
                  <a:noFill/>
                </a:ln>
                <a:solidFill>
                  <a:schemeClr val="tx1"/>
                </a:solidFill>
                <a:effectLst/>
              </a:rPr>
              <a:t> 2 </a:t>
            </a:r>
            <a:r>
              <a:rPr kumimoji="0" lang="en-US" sz="1800" b="0" i="0" u="none" strike="noStrike" cap="none" normalizeH="0" baseline="0" dirty="0">
                <a:ln>
                  <a:noFill/>
                </a:ln>
                <a:solidFill>
                  <a:schemeClr val="tx1"/>
                </a:solidFill>
                <a:effectLst/>
              </a:rPr>
              <a:t>=</a:t>
            </a:r>
            <a:r>
              <a:rPr lang="en-US" sz="1800" i="1" dirty="0"/>
              <a:t>2W</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pitchFamily="16" charset="-128"/>
            </a:endParaRPr>
          </a:p>
        </p:txBody>
      </p:sp>
      <p:sp>
        <p:nvSpPr>
          <p:cNvPr id="12" name="Line Callout 1 11"/>
          <p:cNvSpPr/>
          <p:nvPr/>
        </p:nvSpPr>
        <p:spPr bwMode="auto">
          <a:xfrm>
            <a:off x="3505200" y="2286000"/>
            <a:ext cx="2971800" cy="381000"/>
          </a:xfrm>
          <a:prstGeom prst="borderCallout1">
            <a:avLst>
              <a:gd name="adj1" fmla="val 102044"/>
              <a:gd name="adj2" fmla="val 97436"/>
              <a:gd name="adj3" fmla="val 510618"/>
              <a:gd name="adj4" fmla="val 73974"/>
            </a:avLst>
          </a:prstGeom>
          <a:solidFill>
            <a:srgbClr val="FFC000">
              <a:alpha val="2000"/>
            </a:srgbClr>
          </a:solidFill>
          <a:ln w="444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3412079723"/>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Applications of Linear Programming</a:t>
            </a:r>
          </a:p>
          <a:p>
            <a:pPr lvl="1"/>
            <a:r>
              <a:rPr lang="en-US" dirty="0"/>
              <a:t>Resource allocation problems</a:t>
            </a:r>
          </a:p>
          <a:p>
            <a:pPr lvl="1"/>
            <a:r>
              <a:rPr lang="en-US" dirty="0"/>
              <a:t>Cost-benefit-tradeoff problems</a:t>
            </a:r>
          </a:p>
          <a:p>
            <a:pPr lvl="1"/>
            <a:r>
              <a:rPr lang="en-US" dirty="0"/>
              <a:t>Transportation problems</a:t>
            </a:r>
          </a:p>
          <a:p>
            <a:r>
              <a:rPr lang="en-US" dirty="0"/>
              <a:t>No need to classify before hand</a:t>
            </a:r>
          </a:p>
          <a:p>
            <a:pPr lvl="1"/>
            <a:r>
              <a:rPr lang="en-US" dirty="0"/>
              <a:t>First formulate the problem then see if it is one of the problems</a:t>
            </a:r>
          </a:p>
        </p:txBody>
      </p:sp>
    </p:spTree>
    <p:extLst>
      <p:ext uri="{BB962C8B-B14F-4D97-AF65-F5344CB8AC3E}">
        <p14:creationId xmlns:p14="http://schemas.microsoft.com/office/powerpoint/2010/main" val="1012496258"/>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Basic sensitivity analysis using sensitivity report</a:t>
            </a:r>
          </a:p>
          <a:p>
            <a:pPr lvl="1"/>
            <a:r>
              <a:rPr lang="en-US" dirty="0"/>
              <a:t>Changes in the objective function</a:t>
            </a:r>
          </a:p>
          <a:p>
            <a:pPr lvl="2"/>
            <a:r>
              <a:rPr lang="en-US" dirty="0"/>
              <a:t>Change in one coefficient</a:t>
            </a:r>
          </a:p>
          <a:p>
            <a:pPr lvl="2"/>
            <a:r>
              <a:rPr lang="en-US" dirty="0"/>
              <a:t>Change in multiple coefficients</a:t>
            </a:r>
          </a:p>
          <a:p>
            <a:pPr lvl="2"/>
            <a:r>
              <a:rPr lang="en-US" dirty="0"/>
              <a:t>100 percent rule</a:t>
            </a:r>
          </a:p>
          <a:p>
            <a:pPr lvl="1"/>
            <a:r>
              <a:rPr lang="en-US" dirty="0"/>
              <a:t>Changes in the constraints</a:t>
            </a:r>
          </a:p>
          <a:p>
            <a:pPr lvl="2"/>
            <a:r>
              <a:rPr lang="en-US" dirty="0"/>
              <a:t>Change in one constraint</a:t>
            </a:r>
          </a:p>
          <a:p>
            <a:pPr lvl="2"/>
            <a:r>
              <a:rPr lang="en-US" dirty="0"/>
              <a:t>Change in multiple constraints</a:t>
            </a:r>
          </a:p>
          <a:p>
            <a:pPr lvl="2"/>
            <a:r>
              <a:rPr lang="en-US" dirty="0"/>
              <a:t>100 percent rule</a:t>
            </a:r>
          </a:p>
        </p:txBody>
      </p:sp>
    </p:spTree>
    <p:extLst>
      <p:ext uri="{BB962C8B-B14F-4D97-AF65-F5344CB8AC3E}">
        <p14:creationId xmlns:p14="http://schemas.microsoft.com/office/powerpoint/2010/main" val="745049"/>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122" name="Picture 2" descr="computer hardware,computer problems,computers,gestures,hitting,occupations,PCs,people at work,persons,technical problems,technology,web animation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22620"/>
            <a:ext cx="3095625" cy="309562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Mathematical formulation of LPs</a:t>
            </a:r>
          </a:p>
          <a:p>
            <a:r>
              <a:rPr lang="en-US" dirty="0"/>
              <a:t>Mathematical formulation of LPs</a:t>
            </a:r>
          </a:p>
          <a:p>
            <a:r>
              <a:rPr lang="en-US" dirty="0"/>
              <a:t>Mathematical formulation of LPs</a:t>
            </a:r>
          </a:p>
          <a:p>
            <a:r>
              <a:rPr lang="en-US" dirty="0"/>
              <a:t>Mathematical formulation of LPs</a:t>
            </a:r>
          </a:p>
          <a:p>
            <a:r>
              <a:rPr lang="en-US" dirty="0"/>
              <a:t>Graphical solution of 2-decision variables LPs</a:t>
            </a:r>
          </a:p>
          <a:p>
            <a:r>
              <a:rPr lang="en-US" dirty="0"/>
              <a:t>Spreadsheet modeling and using Excel Solver</a:t>
            </a:r>
          </a:p>
          <a:p>
            <a:r>
              <a:rPr lang="en-US" dirty="0"/>
              <a:t>Spreadsheet modeling and using Excel Solver</a:t>
            </a:r>
          </a:p>
          <a:p>
            <a:r>
              <a:rPr lang="en-US" dirty="0"/>
              <a:t>Basic properties of LPs</a:t>
            </a:r>
          </a:p>
          <a:p>
            <a:endParaRPr lang="en-US" dirty="0"/>
          </a:p>
        </p:txBody>
      </p:sp>
    </p:spTree>
    <p:extLst>
      <p:ext uri="{BB962C8B-B14F-4D97-AF65-F5344CB8AC3E}">
        <p14:creationId xmlns:p14="http://schemas.microsoft.com/office/powerpoint/2010/main" val="1235243354"/>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Network Optimization</a:t>
            </a:r>
          </a:p>
        </p:txBody>
      </p:sp>
      <p:pic>
        <p:nvPicPr>
          <p:cNvPr id="7171" name="Picture 3" descr="C:\Users\konurd\Desktop\290px-Map_of_current_US_Route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543175"/>
            <a:ext cx="6324600" cy="39692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41549097"/>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sz="2400" dirty="0"/>
              <a:t>Spread Sheet Modeling</a:t>
            </a:r>
          </a:p>
          <a:p>
            <a:pPr lvl="1"/>
            <a:r>
              <a:rPr lang="en-US" sz="2000" dirty="0"/>
              <a:t>Formulating a Problem in Excel</a:t>
            </a:r>
          </a:p>
          <a:p>
            <a:pPr lvl="1"/>
            <a:r>
              <a:rPr lang="en-US" sz="2000" dirty="0"/>
              <a:t>Solving with Excel Solver</a:t>
            </a:r>
          </a:p>
          <a:p>
            <a:r>
              <a:rPr lang="en-US" sz="2400" dirty="0"/>
              <a:t>Linear Programming Applications</a:t>
            </a:r>
          </a:p>
          <a:p>
            <a:pPr lvl="1"/>
            <a:r>
              <a:rPr lang="en-US" sz="2000" dirty="0"/>
              <a:t>Resource Allocation Problems</a:t>
            </a:r>
          </a:p>
          <a:p>
            <a:pPr lvl="1"/>
            <a:r>
              <a:rPr lang="en-US" sz="2000" dirty="0"/>
              <a:t>Cost-benefit-tradeoff Problems</a:t>
            </a:r>
          </a:p>
          <a:p>
            <a:pPr lvl="1"/>
            <a:r>
              <a:rPr lang="en-US" sz="2000" dirty="0"/>
              <a:t>Transportation Problems</a:t>
            </a:r>
          </a:p>
          <a:p>
            <a:pPr lvl="1"/>
            <a:r>
              <a:rPr lang="en-US" sz="2000" dirty="0"/>
              <a:t>Assignment Problems</a:t>
            </a:r>
          </a:p>
          <a:p>
            <a:r>
              <a:rPr lang="en-US" sz="2400" dirty="0"/>
              <a:t>Sensitivity Analysis</a:t>
            </a:r>
          </a:p>
          <a:p>
            <a:pPr lvl="1"/>
            <a:r>
              <a:rPr lang="en-US" sz="2000" dirty="0"/>
              <a:t>Changes in the objective function</a:t>
            </a:r>
          </a:p>
          <a:p>
            <a:pPr lvl="1"/>
            <a:r>
              <a:rPr lang="en-US" sz="2000" dirty="0"/>
              <a:t>Changes in the constraints</a:t>
            </a:r>
          </a:p>
          <a:p>
            <a:r>
              <a:rPr lang="en-US" sz="2400" dirty="0"/>
              <a:t>Overview</a:t>
            </a:r>
          </a:p>
          <a:p>
            <a:pPr lvl="1"/>
            <a:endParaRPr lang="en-US" sz="20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17D8DEC3-86FA-484C-AC83-38B4A6F9AAAF}" type="slidenum">
              <a:rPr lang="en-US" smtClean="0"/>
              <a:pPr>
                <a:defRPr/>
              </a:pPr>
              <a:t>84</a:t>
            </a:fld>
            <a:endParaRPr lang="en-US" dirty="0"/>
          </a:p>
        </p:txBody>
      </p:sp>
      <p:cxnSp>
        <p:nvCxnSpPr>
          <p:cNvPr id="5" name="Straight Connector 4"/>
          <p:cNvCxnSpPr/>
          <p:nvPr/>
        </p:nvCxnSpPr>
        <p:spPr bwMode="auto">
          <a:xfrm>
            <a:off x="0" y="1524000"/>
            <a:ext cx="9144000" cy="0"/>
          </a:xfrm>
          <a:prstGeom prst="line">
            <a:avLst/>
          </a:prstGeom>
          <a:ln>
            <a:solidFill>
              <a:srgbClr val="CC99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7686019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42" name="Picture 2" descr="C:\Users\konurd\Desktop\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 y="2286000"/>
            <a:ext cx="7014155" cy="37338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Formulating in Excel</a:t>
            </a:r>
          </a:p>
        </p:txBody>
      </p:sp>
      <p:sp>
        <p:nvSpPr>
          <p:cNvPr id="3" name="Content Placeholder 2"/>
          <p:cNvSpPr>
            <a:spLocks noGrp="1"/>
          </p:cNvSpPr>
          <p:nvPr>
            <p:ph idx="1"/>
          </p:nvPr>
        </p:nvSpPr>
        <p:spPr/>
        <p:txBody>
          <a:bodyPr/>
          <a:lstStyle/>
          <a:p>
            <a:r>
              <a:rPr lang="en-US" dirty="0"/>
              <a:t>Write your constraints</a:t>
            </a:r>
          </a:p>
        </p:txBody>
      </p:sp>
      <p:sp>
        <p:nvSpPr>
          <p:cNvPr id="10" name="Rectangle 9"/>
          <p:cNvSpPr/>
          <p:nvPr/>
        </p:nvSpPr>
        <p:spPr bwMode="auto">
          <a:xfrm>
            <a:off x="838200" y="2286000"/>
            <a:ext cx="7010400" cy="3733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
        <p:nvSpPr>
          <p:cNvPr id="11" name="Rectangular Callout 10"/>
          <p:cNvSpPr/>
          <p:nvPr/>
        </p:nvSpPr>
        <p:spPr bwMode="auto">
          <a:xfrm>
            <a:off x="6393180" y="2792730"/>
            <a:ext cx="2141220" cy="609600"/>
          </a:xfrm>
          <a:prstGeom prst="wedgeRectCallout">
            <a:avLst>
              <a:gd name="adj1" fmla="val -82440"/>
              <a:gd name="adj2" fmla="val 231664"/>
            </a:avLst>
          </a:prstGeom>
          <a:solidFill>
            <a:srgbClr val="92D050"/>
          </a:solidFill>
          <a:ln w="444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1"/>
            <a:r>
              <a:rPr kumimoji="0" lang="en-US" sz="1800" b="0" i="0" u="none" strike="noStrike" cap="none" normalizeH="0" baseline="0" dirty="0">
                <a:ln>
                  <a:noFill/>
                </a:ln>
                <a:solidFill>
                  <a:schemeClr val="tx1"/>
                </a:solidFill>
                <a:effectLst/>
              </a:rPr>
              <a:t>Hours used in Plant</a:t>
            </a:r>
            <a:r>
              <a:rPr kumimoji="0" lang="en-US" sz="1800" b="0" i="0" u="none" strike="noStrike" cap="none" normalizeH="0" dirty="0">
                <a:ln>
                  <a:noFill/>
                </a:ln>
                <a:solidFill>
                  <a:schemeClr val="tx1"/>
                </a:solidFill>
                <a:effectLst/>
              </a:rPr>
              <a:t> 3 </a:t>
            </a:r>
            <a:r>
              <a:rPr kumimoji="0" lang="en-US" sz="1800" b="0" i="0" u="none" strike="noStrike" cap="none" normalizeH="0" baseline="0" dirty="0">
                <a:ln>
                  <a:noFill/>
                </a:ln>
                <a:solidFill>
                  <a:schemeClr val="tx1"/>
                </a:solidFill>
                <a:effectLst/>
              </a:rPr>
              <a:t>=3D+</a:t>
            </a:r>
            <a:r>
              <a:rPr lang="en-US" sz="1800" i="1" dirty="0"/>
              <a:t>2W</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pitchFamily="16" charset="-128"/>
            </a:endParaRPr>
          </a:p>
        </p:txBody>
      </p:sp>
      <p:sp>
        <p:nvSpPr>
          <p:cNvPr id="12" name="Line Callout 1 11"/>
          <p:cNvSpPr/>
          <p:nvPr/>
        </p:nvSpPr>
        <p:spPr bwMode="auto">
          <a:xfrm>
            <a:off x="3505200" y="2286000"/>
            <a:ext cx="2971800" cy="381000"/>
          </a:xfrm>
          <a:prstGeom prst="borderCallout1">
            <a:avLst>
              <a:gd name="adj1" fmla="val 102044"/>
              <a:gd name="adj2" fmla="val 97436"/>
              <a:gd name="adj3" fmla="val 591618"/>
              <a:gd name="adj4" fmla="val 73589"/>
            </a:avLst>
          </a:prstGeom>
          <a:solidFill>
            <a:srgbClr val="FFC000">
              <a:alpha val="2000"/>
            </a:srgbClr>
          </a:solidFill>
          <a:ln w="444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6" charset="-128"/>
            </a:endParaRPr>
          </a:p>
        </p:txBody>
      </p:sp>
    </p:spTree>
    <p:extLst>
      <p:ext uri="{BB962C8B-B14F-4D97-AF65-F5344CB8AC3E}">
        <p14:creationId xmlns:p14="http://schemas.microsoft.com/office/powerpoint/2010/main" val="403860963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5.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6.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7.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8.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9.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0.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5.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6.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7.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8.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9.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0.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5.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6.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7.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8.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9.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0.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5.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6.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7.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8.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9.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0.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5.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6.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7.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8.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9.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0.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4.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5797</TotalTime>
  <Words>2790</Words>
  <Application>Microsoft Office PowerPoint</Application>
  <PresentationFormat>On-screen Show (4:3)</PresentationFormat>
  <Paragraphs>570</Paragraphs>
  <Slides>84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2" baseType="lpstr">
      <vt:lpstr>ＭＳ Ｐゴシック</vt:lpstr>
      <vt:lpstr>Arial</vt:lpstr>
      <vt:lpstr>Calibri</vt:lpstr>
      <vt:lpstr>Times</vt:lpstr>
      <vt:lpstr>Times New Roman</vt:lpstr>
      <vt:lpstr>Wingdings</vt:lpstr>
      <vt:lpstr>Blank Presentation</vt:lpstr>
      <vt:lpstr>Worksheet</vt:lpstr>
      <vt:lpstr>BA 406  Spreadsheet Modeling</vt:lpstr>
      <vt:lpstr>Outline</vt:lpstr>
      <vt:lpstr>Formulating in Excel</vt:lpstr>
      <vt:lpstr>Formulating in Excel</vt:lpstr>
      <vt:lpstr>Formulating in Excel</vt:lpstr>
      <vt:lpstr>Formulating in Excel</vt:lpstr>
      <vt:lpstr>Formulating in Excel</vt:lpstr>
      <vt:lpstr>Formulating in Excel</vt:lpstr>
      <vt:lpstr>Formulating in Excel</vt:lpstr>
      <vt:lpstr>Formulating in Excel</vt:lpstr>
      <vt:lpstr>Excel Solver Add-In</vt:lpstr>
      <vt:lpstr>Excel Solver Add-In</vt:lpstr>
      <vt:lpstr>Excel Solver Add-In</vt:lpstr>
      <vt:lpstr>Excel Solver Add-In</vt:lpstr>
      <vt:lpstr>Excel Solver Add-In</vt:lpstr>
      <vt:lpstr>Excel Solver Add-In</vt:lpstr>
      <vt:lpstr>Excel Solver Add-In</vt:lpstr>
      <vt:lpstr>Spreadsheet Modeling</vt:lpstr>
      <vt:lpstr>Spreadsheet Modeling</vt:lpstr>
      <vt:lpstr>Spreadsheet Modeling</vt:lpstr>
      <vt:lpstr>Spreadsheet Modeling</vt:lpstr>
      <vt:lpstr>Spreadsheet Modeling</vt:lpstr>
      <vt:lpstr>Spreadsheet Modeling</vt:lpstr>
      <vt:lpstr>Spreadsheet Modeling</vt:lpstr>
      <vt:lpstr>Solving with Excel Solver</vt:lpstr>
      <vt:lpstr>Solving with Excel Solver</vt:lpstr>
      <vt:lpstr>Solving with Excel Solver</vt:lpstr>
      <vt:lpstr>TBA Airlines</vt:lpstr>
      <vt:lpstr>Further with Excel</vt:lpstr>
      <vt:lpstr>TBA Airlines</vt:lpstr>
      <vt:lpstr>Outline</vt:lpstr>
      <vt:lpstr>Linear Programming Applications</vt:lpstr>
      <vt:lpstr>Resource-Allocation Problems</vt:lpstr>
      <vt:lpstr>Case: Capital Budgeting (Think-Big)</vt:lpstr>
      <vt:lpstr>Case: Capital Budgeting</vt:lpstr>
      <vt:lpstr>Case: Capital Budgeting</vt:lpstr>
      <vt:lpstr>Case: Capital Budgeting</vt:lpstr>
      <vt:lpstr>Case: Capital Budgeting</vt:lpstr>
      <vt:lpstr>Resource Allocation with Excel</vt:lpstr>
      <vt:lpstr>Cost-benefit-tradeoff Problems</vt:lpstr>
      <vt:lpstr>Case: Personnel Scheduling</vt:lpstr>
      <vt:lpstr>Case: Personnel Scheduling</vt:lpstr>
      <vt:lpstr>Case: Personnel Scheduling</vt:lpstr>
      <vt:lpstr>Case: Personnel Scheduling</vt:lpstr>
      <vt:lpstr>Cost-benefit-tradeoff with Excel</vt:lpstr>
      <vt:lpstr>Transportation Problems</vt:lpstr>
      <vt:lpstr>Transportation Problems</vt:lpstr>
      <vt:lpstr>Transportation Problems</vt:lpstr>
      <vt:lpstr>Transportation Problems</vt:lpstr>
      <vt:lpstr>Case: Big M Company</vt:lpstr>
      <vt:lpstr>Case: Big M Company</vt:lpstr>
      <vt:lpstr>Case: Big M Company</vt:lpstr>
      <vt:lpstr>Case: Big M Company</vt:lpstr>
      <vt:lpstr>Assignment Problems</vt:lpstr>
      <vt:lpstr>Case: Sellmore Company</vt:lpstr>
      <vt:lpstr>Case: Sellmore Company</vt:lpstr>
      <vt:lpstr>Case: Sellmore Company</vt:lpstr>
      <vt:lpstr>Assignment Problems</vt:lpstr>
      <vt:lpstr>Mixed Problems</vt:lpstr>
      <vt:lpstr>Outline</vt:lpstr>
      <vt:lpstr>Changes in The Objective Function</vt:lpstr>
      <vt:lpstr>Change in One Coefficient</vt:lpstr>
      <vt:lpstr>Change in One Coefficient</vt:lpstr>
      <vt:lpstr>Change in One Coefficient</vt:lpstr>
      <vt:lpstr>Change in One Coefficient</vt:lpstr>
      <vt:lpstr>Changes in Multiple Coefficients</vt:lpstr>
      <vt:lpstr>Changes in Multiple Coefficients</vt:lpstr>
      <vt:lpstr>100 Percent Rule</vt:lpstr>
      <vt:lpstr>Changes in The Constraints</vt:lpstr>
      <vt:lpstr>Change in One Constraint</vt:lpstr>
      <vt:lpstr>Change in One Constraint</vt:lpstr>
      <vt:lpstr>Change in One Constraint</vt:lpstr>
      <vt:lpstr>Change in One Constraint</vt:lpstr>
      <vt:lpstr>Changes in Multiple Constraints</vt:lpstr>
      <vt:lpstr>Outline</vt:lpstr>
      <vt:lpstr>Overview</vt:lpstr>
      <vt:lpstr>Overview</vt:lpstr>
      <vt:lpstr>Overview</vt:lpstr>
      <vt:lpstr>Overview</vt:lpstr>
      <vt:lpstr>Overview</vt:lpstr>
      <vt:lpstr>Overview</vt:lpstr>
      <vt:lpstr>Learning Objectives</vt:lpstr>
      <vt:lpstr>Next time…</vt:lpstr>
      <vt:lpstr>Outline</vt:lpstr>
    </vt:vector>
  </TitlesOfParts>
  <Company>UMR UMR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Guardiola, Ivan</dc:creator>
  <cp:lastModifiedBy>Guardiola, Ivan</cp:lastModifiedBy>
  <cp:revision>233</cp:revision>
  <cp:lastPrinted>2013-01-29T20:29:16Z</cp:lastPrinted>
  <dcterms:created xsi:type="dcterms:W3CDTF">2007-12-06T15:03:26Z</dcterms:created>
  <dcterms:modified xsi:type="dcterms:W3CDTF">2019-08-26T16:11:28Z</dcterms:modified>
</cp:coreProperties>
</file>