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296" r:id="rId39"/>
    <p:sldId id="297" r:id="rId40"/>
    <p:sldId id="298" r:id="rId41"/>
    <p:sldId id="299" r:id="rId42"/>
    <p:sldId id="300" r:id="rId43"/>
    <p:sldId id="301"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6" r:id="rId60"/>
    <p:sldId id="377" r:id="rId61"/>
    <p:sldId id="378" r:id="rId62"/>
    <p:sldId id="379" r:id="rId63"/>
    <p:sldId id="380" r:id="rId64"/>
    <p:sldId id="302" r:id="rId65"/>
    <p:sldId id="303" r:id="rId66"/>
    <p:sldId id="304" r:id="rId67"/>
    <p:sldId id="305" r:id="rId68"/>
    <p:sldId id="306" r:id="rId69"/>
    <p:sldId id="387" r:id="rId70"/>
    <p:sldId id="388" r:id="rId71"/>
    <p:sldId id="389" r:id="rId72"/>
    <p:sldId id="391" r:id="rId73"/>
    <p:sldId id="390" r:id="rId74"/>
    <p:sldId id="385" r:id="rId75"/>
    <p:sldId id="386" r:id="rId76"/>
    <p:sldId id="307" r:id="rId77"/>
    <p:sldId id="308" r:id="rId78"/>
    <p:sldId id="309" r:id="rId79"/>
    <p:sldId id="310" r:id="rId80"/>
    <p:sldId id="311" r:id="rId81"/>
    <p:sldId id="312" r:id="rId82"/>
    <p:sldId id="313" r:id="rId83"/>
    <p:sldId id="314" r:id="rId84"/>
    <p:sldId id="315" r:id="rId85"/>
    <p:sldId id="316" r:id="rId86"/>
    <p:sldId id="317" r:id="rId87"/>
    <p:sldId id="318" r:id="rId88"/>
    <p:sldId id="319" r:id="rId89"/>
    <p:sldId id="320" r:id="rId90"/>
    <p:sldId id="321" r:id="rId91"/>
    <p:sldId id="322" r:id="rId92"/>
    <p:sldId id="324" r:id="rId93"/>
    <p:sldId id="325" r:id="rId94"/>
    <p:sldId id="326" r:id="rId95"/>
    <p:sldId id="327" r:id="rId96"/>
    <p:sldId id="328" r:id="rId97"/>
    <p:sldId id="329" r:id="rId98"/>
    <p:sldId id="330" r:id="rId99"/>
    <p:sldId id="331" r:id="rId100"/>
    <p:sldId id="332" r:id="rId101"/>
    <p:sldId id="334" r:id="rId102"/>
    <p:sldId id="335" r:id="rId103"/>
    <p:sldId id="336" r:id="rId104"/>
    <p:sldId id="337" r:id="rId105"/>
    <p:sldId id="338" r:id="rId106"/>
    <p:sldId id="339" r:id="rId107"/>
    <p:sldId id="341" r:id="rId108"/>
    <p:sldId id="342" r:id="rId109"/>
    <p:sldId id="343" r:id="rId110"/>
    <p:sldId id="344" r:id="rId111"/>
    <p:sldId id="345" r:id="rId112"/>
    <p:sldId id="347" r:id="rId113"/>
    <p:sldId id="348" r:id="rId114"/>
    <p:sldId id="349" r:id="rId115"/>
    <p:sldId id="351" r:id="rId116"/>
    <p:sldId id="352" r:id="rId117"/>
    <p:sldId id="353" r:id="rId118"/>
    <p:sldId id="354" r:id="rId119"/>
    <p:sldId id="355" r:id="rId120"/>
    <p:sldId id="359"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96"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BDC80-9347-1A45-9356-7A372B0EF1C5}" type="datetimeFigureOut">
              <a:rPr lang="en-US" smtClean="0"/>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4659B-4378-A744-999F-A4D3401BD444}" type="slidenum">
              <a:rPr lang="en-US" smtClean="0"/>
              <a:t>‹#›</a:t>
            </a:fld>
            <a:endParaRPr lang="en-US"/>
          </a:p>
        </p:txBody>
      </p:sp>
    </p:spTree>
    <p:extLst>
      <p:ext uri="{BB962C8B-B14F-4D97-AF65-F5344CB8AC3E}">
        <p14:creationId xmlns:p14="http://schemas.microsoft.com/office/powerpoint/2010/main" val="15754526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1</a:t>
            </a:fld>
            <a:endParaRPr lang="en-US"/>
          </a:p>
        </p:txBody>
      </p:sp>
    </p:spTree>
    <p:extLst>
      <p:ext uri="{BB962C8B-B14F-4D97-AF65-F5344CB8AC3E}">
        <p14:creationId xmlns:p14="http://schemas.microsoft.com/office/powerpoint/2010/main" val="1504551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5B291-F4A0-2346-8459-BFCBE48AA14B}" type="slidenum">
              <a:rPr lang="zh-TW" altLang="en-US"/>
              <a:pPr/>
              <a:t>10</a:t>
            </a:fld>
            <a:endParaRPr lang="zh-TW" altLang="en-US"/>
          </a:p>
        </p:txBody>
      </p:sp>
      <p:sp>
        <p:nvSpPr>
          <p:cNvPr id="2560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60259221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105</a:t>
            </a:fld>
            <a:endParaRPr lang="en-US"/>
          </a:p>
        </p:txBody>
      </p:sp>
    </p:spTree>
    <p:extLst>
      <p:ext uri="{BB962C8B-B14F-4D97-AF65-F5344CB8AC3E}">
        <p14:creationId xmlns:p14="http://schemas.microsoft.com/office/powerpoint/2010/main" val="35389273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106</a:t>
            </a:fld>
            <a:endParaRPr lang="en-US"/>
          </a:p>
        </p:txBody>
      </p:sp>
    </p:spTree>
    <p:extLst>
      <p:ext uri="{BB962C8B-B14F-4D97-AF65-F5344CB8AC3E}">
        <p14:creationId xmlns:p14="http://schemas.microsoft.com/office/powerpoint/2010/main" val="17095140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107</a:t>
            </a:fld>
            <a:endParaRPr lang="en-US"/>
          </a:p>
        </p:txBody>
      </p:sp>
    </p:spTree>
    <p:extLst>
      <p:ext uri="{BB962C8B-B14F-4D97-AF65-F5344CB8AC3E}">
        <p14:creationId xmlns:p14="http://schemas.microsoft.com/office/powerpoint/2010/main" val="42399658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108</a:t>
            </a:fld>
            <a:endParaRPr lang="en-US"/>
          </a:p>
        </p:txBody>
      </p:sp>
    </p:spTree>
    <p:extLst>
      <p:ext uri="{BB962C8B-B14F-4D97-AF65-F5344CB8AC3E}">
        <p14:creationId xmlns:p14="http://schemas.microsoft.com/office/powerpoint/2010/main" val="28767588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109</a:t>
            </a:fld>
            <a:endParaRPr lang="en-US"/>
          </a:p>
        </p:txBody>
      </p:sp>
    </p:spTree>
    <p:extLst>
      <p:ext uri="{BB962C8B-B14F-4D97-AF65-F5344CB8AC3E}">
        <p14:creationId xmlns:p14="http://schemas.microsoft.com/office/powerpoint/2010/main" val="313412332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110</a:t>
            </a:fld>
            <a:endParaRPr lang="en-US"/>
          </a:p>
        </p:txBody>
      </p:sp>
    </p:spTree>
    <p:extLst>
      <p:ext uri="{BB962C8B-B14F-4D97-AF65-F5344CB8AC3E}">
        <p14:creationId xmlns:p14="http://schemas.microsoft.com/office/powerpoint/2010/main" val="7347877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111</a:t>
            </a:fld>
            <a:endParaRPr lang="en-US"/>
          </a:p>
        </p:txBody>
      </p:sp>
    </p:spTree>
    <p:extLst>
      <p:ext uri="{BB962C8B-B14F-4D97-AF65-F5344CB8AC3E}">
        <p14:creationId xmlns:p14="http://schemas.microsoft.com/office/powerpoint/2010/main" val="71541060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112</a:t>
            </a:fld>
            <a:endParaRPr lang="en-US"/>
          </a:p>
        </p:txBody>
      </p:sp>
    </p:spTree>
    <p:extLst>
      <p:ext uri="{BB962C8B-B14F-4D97-AF65-F5344CB8AC3E}">
        <p14:creationId xmlns:p14="http://schemas.microsoft.com/office/powerpoint/2010/main" val="327188021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113</a:t>
            </a:fld>
            <a:endParaRPr lang="en-US"/>
          </a:p>
        </p:txBody>
      </p:sp>
    </p:spTree>
    <p:extLst>
      <p:ext uri="{BB962C8B-B14F-4D97-AF65-F5344CB8AC3E}">
        <p14:creationId xmlns:p14="http://schemas.microsoft.com/office/powerpoint/2010/main" val="34691880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114</a:t>
            </a:fld>
            <a:endParaRPr lang="en-US"/>
          </a:p>
        </p:txBody>
      </p:sp>
    </p:spTree>
    <p:extLst>
      <p:ext uri="{BB962C8B-B14F-4D97-AF65-F5344CB8AC3E}">
        <p14:creationId xmlns:p14="http://schemas.microsoft.com/office/powerpoint/2010/main" val="1886865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AEEB8-301B-084C-861F-B34222D2D580}" type="slidenum">
              <a:rPr lang="zh-TW" altLang="en-US"/>
              <a:pPr/>
              <a:t>11</a:t>
            </a:fld>
            <a:endParaRPr lang="zh-TW" altLang="en-US"/>
          </a:p>
        </p:txBody>
      </p:sp>
      <p:sp>
        <p:nvSpPr>
          <p:cNvPr id="155650"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bwMode="auto">
          <a:xfrm>
            <a:off x="914920" y="4343713"/>
            <a:ext cx="5028161" cy="41138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92068" tIns="46034" rIns="92068" bIns="46034"/>
          <a:lstStyle/>
          <a:p>
            <a:endParaRPr lang="zh-TW" altLang="en-US">
              <a:ea typeface="新細明體" charset="0"/>
              <a:cs typeface="新細明體" charset="0"/>
            </a:endParaRPr>
          </a:p>
        </p:txBody>
      </p:sp>
    </p:spTree>
    <p:extLst>
      <p:ext uri="{BB962C8B-B14F-4D97-AF65-F5344CB8AC3E}">
        <p14:creationId xmlns:p14="http://schemas.microsoft.com/office/powerpoint/2010/main" val="24186265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115</a:t>
            </a:fld>
            <a:endParaRPr lang="en-US"/>
          </a:p>
        </p:txBody>
      </p:sp>
    </p:spTree>
    <p:extLst>
      <p:ext uri="{BB962C8B-B14F-4D97-AF65-F5344CB8AC3E}">
        <p14:creationId xmlns:p14="http://schemas.microsoft.com/office/powerpoint/2010/main" val="8787547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116</a:t>
            </a:fld>
            <a:endParaRPr lang="en-US"/>
          </a:p>
        </p:txBody>
      </p:sp>
    </p:spTree>
    <p:extLst>
      <p:ext uri="{BB962C8B-B14F-4D97-AF65-F5344CB8AC3E}">
        <p14:creationId xmlns:p14="http://schemas.microsoft.com/office/powerpoint/2010/main" val="46977261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117</a:t>
            </a:fld>
            <a:endParaRPr lang="en-US"/>
          </a:p>
        </p:txBody>
      </p:sp>
    </p:spTree>
    <p:extLst>
      <p:ext uri="{BB962C8B-B14F-4D97-AF65-F5344CB8AC3E}">
        <p14:creationId xmlns:p14="http://schemas.microsoft.com/office/powerpoint/2010/main" val="35758162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118</a:t>
            </a:fld>
            <a:endParaRPr lang="en-US"/>
          </a:p>
        </p:txBody>
      </p:sp>
    </p:spTree>
    <p:extLst>
      <p:ext uri="{BB962C8B-B14F-4D97-AF65-F5344CB8AC3E}">
        <p14:creationId xmlns:p14="http://schemas.microsoft.com/office/powerpoint/2010/main" val="345627125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119</a:t>
            </a:fld>
            <a:endParaRPr lang="en-US"/>
          </a:p>
        </p:txBody>
      </p:sp>
    </p:spTree>
    <p:extLst>
      <p:ext uri="{BB962C8B-B14F-4D97-AF65-F5344CB8AC3E}">
        <p14:creationId xmlns:p14="http://schemas.microsoft.com/office/powerpoint/2010/main" val="82841903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3C0CA-3073-41D5-9BF2-B0C03BCC102A}" type="slidenum">
              <a:rPr lang="en-US"/>
              <a:pPr/>
              <a:t>120</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cap="flat"/>
        </p:spPr>
      </p:sp>
      <p:sp>
        <p:nvSpPr>
          <p:cNvPr id="686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69037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69BF9-0362-8C49-B2A5-0585A9B8FD5B}" type="slidenum">
              <a:rPr lang="zh-TW" altLang="en-US"/>
              <a:pPr/>
              <a:t>12</a:t>
            </a:fld>
            <a:endParaRPr lang="zh-TW" altLang="en-US"/>
          </a:p>
        </p:txBody>
      </p:sp>
      <p:sp>
        <p:nvSpPr>
          <p:cNvPr id="29698" name="Rectangle 1026"/>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9699" name="Rectangle 1027"/>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758022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DD71D-B817-BC43-823C-5BF2906C5B99}" type="slidenum">
              <a:rPr lang="zh-TW" altLang="en-US"/>
              <a:pPr/>
              <a:t>13</a:t>
            </a:fld>
            <a:endParaRPr lang="zh-TW" altLang="en-US"/>
          </a:p>
        </p:txBody>
      </p:sp>
      <p:sp>
        <p:nvSpPr>
          <p:cNvPr id="3174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31747" name="Rectangle 3"/>
          <p:cNvSpPr>
            <a:spLocks noGrp="1" noChangeArrowheads="1"/>
          </p:cNvSpPr>
          <p:nvPr>
            <p:ph type="body" idx="1"/>
          </p:nvPr>
        </p:nvSpPr>
        <p:spPr>
          <a:ln/>
        </p:spPr>
        <p:txBody>
          <a:bodyPr/>
          <a:lstStyle/>
          <a:p>
            <a:endParaRPr lang="zh-TW" altLang="en-US" dirty="0">
              <a:ea typeface="新細明體" charset="0"/>
              <a:cs typeface="新細明體" charset="0"/>
            </a:endParaRPr>
          </a:p>
        </p:txBody>
      </p:sp>
    </p:spTree>
    <p:extLst>
      <p:ext uri="{BB962C8B-B14F-4D97-AF65-F5344CB8AC3E}">
        <p14:creationId xmlns:p14="http://schemas.microsoft.com/office/powerpoint/2010/main" val="97932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14</a:t>
            </a:fld>
            <a:endParaRPr lang="en-US"/>
          </a:p>
        </p:txBody>
      </p:sp>
    </p:spTree>
    <p:extLst>
      <p:ext uri="{BB962C8B-B14F-4D97-AF65-F5344CB8AC3E}">
        <p14:creationId xmlns:p14="http://schemas.microsoft.com/office/powerpoint/2010/main" val="1071127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15</a:t>
            </a:fld>
            <a:endParaRPr lang="en-US"/>
          </a:p>
        </p:txBody>
      </p:sp>
    </p:spTree>
    <p:extLst>
      <p:ext uri="{BB962C8B-B14F-4D97-AF65-F5344CB8AC3E}">
        <p14:creationId xmlns:p14="http://schemas.microsoft.com/office/powerpoint/2010/main" val="1694578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16</a:t>
            </a:fld>
            <a:endParaRPr lang="en-US"/>
          </a:p>
        </p:txBody>
      </p:sp>
    </p:spTree>
    <p:extLst>
      <p:ext uri="{BB962C8B-B14F-4D97-AF65-F5344CB8AC3E}">
        <p14:creationId xmlns:p14="http://schemas.microsoft.com/office/powerpoint/2010/main" val="98256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17</a:t>
            </a:fld>
            <a:endParaRPr lang="en-US"/>
          </a:p>
        </p:txBody>
      </p:sp>
    </p:spTree>
    <p:extLst>
      <p:ext uri="{BB962C8B-B14F-4D97-AF65-F5344CB8AC3E}">
        <p14:creationId xmlns:p14="http://schemas.microsoft.com/office/powerpoint/2010/main" val="428554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98EB4-44D9-F74B-9EB7-7287AA91D261}" type="slidenum">
              <a:rPr lang="zh-TW" altLang="en-US"/>
              <a:pPr/>
              <a:t>18</a:t>
            </a:fld>
            <a:endParaRPr lang="zh-TW" altLang="en-US"/>
          </a:p>
        </p:txBody>
      </p:sp>
      <p:sp>
        <p:nvSpPr>
          <p:cNvPr id="4198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901300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1DE835-C6AC-C34F-8F7F-FF70892E835F}" type="slidenum">
              <a:rPr lang="zh-TW" altLang="en-US"/>
              <a:pPr/>
              <a:t>19</a:t>
            </a:fld>
            <a:endParaRPr lang="zh-TW" altLang="en-US"/>
          </a:p>
        </p:txBody>
      </p:sp>
      <p:sp>
        <p:nvSpPr>
          <p:cNvPr id="4403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36530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FE2CA-3F3C-7842-8662-1129C127CD5F}" type="slidenum">
              <a:rPr lang="zh-TW" altLang="en-US"/>
              <a:pPr/>
              <a:t>2</a:t>
            </a:fld>
            <a:endParaRPr lang="zh-TW" altLang="en-US"/>
          </a:p>
        </p:txBody>
      </p:sp>
      <p:sp>
        <p:nvSpPr>
          <p:cNvPr id="1126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558049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26D3-C0F1-784A-B84A-8F4B7D081A06}" type="slidenum">
              <a:rPr lang="zh-TW" altLang="en-US"/>
              <a:pPr/>
              <a:t>20</a:t>
            </a:fld>
            <a:endParaRPr lang="zh-TW" altLang="en-US"/>
          </a:p>
        </p:txBody>
      </p:sp>
      <p:sp>
        <p:nvSpPr>
          <p:cNvPr id="13209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132099"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1991615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EAF08-4463-AA46-8BD3-64C5E5FB8FAF}" type="slidenum">
              <a:rPr lang="zh-TW" altLang="en-US"/>
              <a:pPr/>
              <a:t>21</a:t>
            </a:fld>
            <a:endParaRPr lang="zh-TW" altLang="en-US"/>
          </a:p>
        </p:txBody>
      </p:sp>
      <p:sp>
        <p:nvSpPr>
          <p:cNvPr id="460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98512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EFB05-1862-704B-8694-792E92D5F8DB}" type="slidenum">
              <a:rPr lang="zh-TW" altLang="en-US"/>
              <a:pPr/>
              <a:t>22</a:t>
            </a:fld>
            <a:endParaRPr lang="zh-TW" altLang="en-US"/>
          </a:p>
        </p:txBody>
      </p:sp>
      <p:sp>
        <p:nvSpPr>
          <p:cNvPr id="481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459489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23</a:t>
            </a:fld>
            <a:endParaRPr lang="en-US"/>
          </a:p>
        </p:txBody>
      </p:sp>
    </p:spTree>
    <p:extLst>
      <p:ext uri="{BB962C8B-B14F-4D97-AF65-F5344CB8AC3E}">
        <p14:creationId xmlns:p14="http://schemas.microsoft.com/office/powerpoint/2010/main" val="969243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24</a:t>
            </a:fld>
            <a:endParaRPr lang="en-US"/>
          </a:p>
        </p:txBody>
      </p:sp>
    </p:spTree>
    <p:extLst>
      <p:ext uri="{BB962C8B-B14F-4D97-AF65-F5344CB8AC3E}">
        <p14:creationId xmlns:p14="http://schemas.microsoft.com/office/powerpoint/2010/main" val="275572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FF34C-5CA0-8541-92D2-EC8C921CC1FD}" type="slidenum">
              <a:rPr lang="zh-TW" altLang="en-US"/>
              <a:pPr/>
              <a:t>25</a:t>
            </a:fld>
            <a:endParaRPr lang="zh-TW" altLang="en-US"/>
          </a:p>
        </p:txBody>
      </p:sp>
      <p:sp>
        <p:nvSpPr>
          <p:cNvPr id="5837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03666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A9D7D-DCE0-5042-8F6F-A9CF6E2B3153}" type="slidenum">
              <a:rPr lang="zh-TW" altLang="en-US"/>
              <a:pPr/>
              <a:t>26</a:t>
            </a:fld>
            <a:endParaRPr lang="zh-TW" altLang="en-US"/>
          </a:p>
        </p:txBody>
      </p:sp>
      <p:sp>
        <p:nvSpPr>
          <p:cNvPr id="6246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115494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0D980-935C-A141-B7A2-4992AEFDD398}" type="slidenum">
              <a:rPr lang="zh-TW" altLang="en-US"/>
              <a:pPr/>
              <a:t>27</a:t>
            </a:fld>
            <a:endParaRPr lang="zh-TW" altLang="en-US"/>
          </a:p>
        </p:txBody>
      </p:sp>
      <p:sp>
        <p:nvSpPr>
          <p:cNvPr id="60418" name="Rectangle 1026"/>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60419" name="Rectangle 1027"/>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740249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28</a:t>
            </a:fld>
            <a:endParaRPr lang="en-US"/>
          </a:p>
        </p:txBody>
      </p:sp>
    </p:spTree>
    <p:extLst>
      <p:ext uri="{BB962C8B-B14F-4D97-AF65-F5344CB8AC3E}">
        <p14:creationId xmlns:p14="http://schemas.microsoft.com/office/powerpoint/2010/main" val="4041862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29</a:t>
            </a:fld>
            <a:endParaRPr lang="en-US"/>
          </a:p>
        </p:txBody>
      </p:sp>
    </p:spTree>
    <p:extLst>
      <p:ext uri="{BB962C8B-B14F-4D97-AF65-F5344CB8AC3E}">
        <p14:creationId xmlns:p14="http://schemas.microsoft.com/office/powerpoint/2010/main" val="218049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a:t>
            </a:fld>
            <a:endParaRPr lang="en-US"/>
          </a:p>
        </p:txBody>
      </p:sp>
    </p:spTree>
    <p:extLst>
      <p:ext uri="{BB962C8B-B14F-4D97-AF65-F5344CB8AC3E}">
        <p14:creationId xmlns:p14="http://schemas.microsoft.com/office/powerpoint/2010/main" val="1549248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54659B-4378-A744-999F-A4D3401BD444}" type="slidenum">
              <a:rPr lang="en-US" smtClean="0"/>
              <a:t>30</a:t>
            </a:fld>
            <a:endParaRPr lang="en-US"/>
          </a:p>
        </p:txBody>
      </p:sp>
    </p:spTree>
    <p:extLst>
      <p:ext uri="{BB962C8B-B14F-4D97-AF65-F5344CB8AC3E}">
        <p14:creationId xmlns:p14="http://schemas.microsoft.com/office/powerpoint/2010/main" val="2810010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31</a:t>
            </a:fld>
            <a:endParaRPr lang="en-US"/>
          </a:p>
        </p:txBody>
      </p:sp>
    </p:spTree>
    <p:extLst>
      <p:ext uri="{BB962C8B-B14F-4D97-AF65-F5344CB8AC3E}">
        <p14:creationId xmlns:p14="http://schemas.microsoft.com/office/powerpoint/2010/main" val="3818113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32</a:t>
            </a:fld>
            <a:endParaRPr lang="en-US"/>
          </a:p>
        </p:txBody>
      </p:sp>
    </p:spTree>
    <p:extLst>
      <p:ext uri="{BB962C8B-B14F-4D97-AF65-F5344CB8AC3E}">
        <p14:creationId xmlns:p14="http://schemas.microsoft.com/office/powerpoint/2010/main" val="2889295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33</a:t>
            </a:fld>
            <a:endParaRPr lang="en-US"/>
          </a:p>
        </p:txBody>
      </p:sp>
    </p:spTree>
    <p:extLst>
      <p:ext uri="{BB962C8B-B14F-4D97-AF65-F5344CB8AC3E}">
        <p14:creationId xmlns:p14="http://schemas.microsoft.com/office/powerpoint/2010/main" val="4014656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6A81C-3FE3-824D-AD0E-4BE708190B74}" type="slidenum">
              <a:rPr lang="zh-TW" altLang="en-US"/>
              <a:pPr/>
              <a:t>34</a:t>
            </a:fld>
            <a:endParaRPr lang="zh-TW" altLang="en-US"/>
          </a:p>
        </p:txBody>
      </p:sp>
      <p:sp>
        <p:nvSpPr>
          <p:cNvPr id="66562" name="Rectangle 1026"/>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66563" name="Rectangle 1027"/>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240588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79587-8ADC-3849-A7B2-ABB12F84FA6A}" type="slidenum">
              <a:rPr lang="zh-TW" altLang="en-US"/>
              <a:pPr/>
              <a:t>35</a:t>
            </a:fld>
            <a:endParaRPr lang="zh-TW" altLang="en-US"/>
          </a:p>
        </p:txBody>
      </p:sp>
      <p:sp>
        <p:nvSpPr>
          <p:cNvPr id="7065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859005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36</a:t>
            </a:fld>
            <a:endParaRPr lang="en-US"/>
          </a:p>
        </p:txBody>
      </p:sp>
    </p:spTree>
    <p:extLst>
      <p:ext uri="{BB962C8B-B14F-4D97-AF65-F5344CB8AC3E}">
        <p14:creationId xmlns:p14="http://schemas.microsoft.com/office/powerpoint/2010/main" val="2212744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37</a:t>
            </a:fld>
            <a:endParaRPr lang="en-US"/>
          </a:p>
        </p:txBody>
      </p:sp>
    </p:spTree>
    <p:extLst>
      <p:ext uri="{BB962C8B-B14F-4D97-AF65-F5344CB8AC3E}">
        <p14:creationId xmlns:p14="http://schemas.microsoft.com/office/powerpoint/2010/main" val="13723414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38</a:t>
            </a:fld>
            <a:endParaRPr lang="en-US"/>
          </a:p>
        </p:txBody>
      </p:sp>
    </p:spTree>
    <p:extLst>
      <p:ext uri="{BB962C8B-B14F-4D97-AF65-F5344CB8AC3E}">
        <p14:creationId xmlns:p14="http://schemas.microsoft.com/office/powerpoint/2010/main" val="893972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39</a:t>
            </a:fld>
            <a:endParaRPr lang="en-US"/>
          </a:p>
        </p:txBody>
      </p:sp>
    </p:spTree>
    <p:extLst>
      <p:ext uri="{BB962C8B-B14F-4D97-AF65-F5344CB8AC3E}">
        <p14:creationId xmlns:p14="http://schemas.microsoft.com/office/powerpoint/2010/main" val="356375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148A1-ED0E-024A-BE33-D601F203E7F0}" type="slidenum">
              <a:rPr lang="zh-TW" altLang="en-US"/>
              <a:pPr/>
              <a:t>4</a:t>
            </a:fld>
            <a:endParaRPr lang="zh-TW" altLang="en-US"/>
          </a:p>
        </p:txBody>
      </p:sp>
      <p:sp>
        <p:nvSpPr>
          <p:cNvPr id="11366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401933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B8AC8-3B59-B84C-A865-5B3265147C0C}" type="slidenum">
              <a:rPr lang="zh-TW" altLang="en-US"/>
              <a:pPr/>
              <a:t>40</a:t>
            </a:fld>
            <a:endParaRPr lang="zh-TW" altLang="en-US"/>
          </a:p>
        </p:txBody>
      </p:sp>
      <p:sp>
        <p:nvSpPr>
          <p:cNvPr id="176130"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176131" name="Rectangle 3"/>
          <p:cNvSpPr>
            <a:spLocks noGrp="1" noChangeArrowheads="1"/>
          </p:cNvSpPr>
          <p:nvPr>
            <p:ph type="body" idx="1"/>
          </p:nvPr>
        </p:nvSpPr>
        <p:spPr bwMode="auto">
          <a:xfrm>
            <a:off x="914920" y="4343713"/>
            <a:ext cx="5028161" cy="41138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92068" tIns="46034" rIns="92068" bIns="46034"/>
          <a:lstStyle/>
          <a:p>
            <a:endParaRPr lang="zh-TW" altLang="en-US">
              <a:ea typeface="新細明體" charset="0"/>
              <a:cs typeface="新細明體" charset="0"/>
            </a:endParaRPr>
          </a:p>
        </p:txBody>
      </p:sp>
    </p:spTree>
    <p:extLst>
      <p:ext uri="{BB962C8B-B14F-4D97-AF65-F5344CB8AC3E}">
        <p14:creationId xmlns:p14="http://schemas.microsoft.com/office/powerpoint/2010/main" val="4254515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0F8A4-EB62-E147-B496-FB809BF981D6}" type="slidenum">
              <a:rPr lang="zh-TW" altLang="en-US"/>
              <a:pPr/>
              <a:t>41</a:t>
            </a:fld>
            <a:endParaRPr lang="zh-TW" altLang="en-US"/>
          </a:p>
        </p:txBody>
      </p:sp>
      <p:sp>
        <p:nvSpPr>
          <p:cNvPr id="178178"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178179" name="Rectangle 3"/>
          <p:cNvSpPr>
            <a:spLocks noGrp="1" noChangeArrowheads="1"/>
          </p:cNvSpPr>
          <p:nvPr>
            <p:ph type="body" idx="1"/>
          </p:nvPr>
        </p:nvSpPr>
        <p:spPr bwMode="auto">
          <a:xfrm>
            <a:off x="914920" y="4343713"/>
            <a:ext cx="5028161" cy="41138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92068" tIns="46034" rIns="92068" bIns="46034"/>
          <a:lstStyle/>
          <a:p>
            <a:endParaRPr lang="zh-TW" altLang="en-US">
              <a:ea typeface="新細明體" charset="0"/>
              <a:cs typeface="新細明體" charset="0"/>
            </a:endParaRPr>
          </a:p>
        </p:txBody>
      </p:sp>
    </p:spTree>
    <p:extLst>
      <p:ext uri="{BB962C8B-B14F-4D97-AF65-F5344CB8AC3E}">
        <p14:creationId xmlns:p14="http://schemas.microsoft.com/office/powerpoint/2010/main" val="2896415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E1ED3-827B-2A4B-BFD0-28B429A33061}" type="slidenum">
              <a:rPr lang="zh-TW" altLang="en-US"/>
              <a:pPr/>
              <a:t>42</a:t>
            </a:fld>
            <a:endParaRPr lang="zh-TW" altLang="en-US"/>
          </a:p>
        </p:txBody>
      </p:sp>
      <p:sp>
        <p:nvSpPr>
          <p:cNvPr id="180226"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180227" name="Rectangle 3"/>
          <p:cNvSpPr>
            <a:spLocks noGrp="1" noChangeArrowheads="1"/>
          </p:cNvSpPr>
          <p:nvPr>
            <p:ph type="body" idx="1"/>
          </p:nvPr>
        </p:nvSpPr>
        <p:spPr bwMode="auto">
          <a:xfrm>
            <a:off x="914920" y="4343713"/>
            <a:ext cx="5028161" cy="41138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92068" tIns="46034" rIns="92068" bIns="46034"/>
          <a:lstStyle/>
          <a:p>
            <a:endParaRPr lang="zh-TW" altLang="en-US">
              <a:ea typeface="新細明體" charset="0"/>
              <a:cs typeface="新細明體" charset="0"/>
            </a:endParaRPr>
          </a:p>
        </p:txBody>
      </p:sp>
    </p:spTree>
    <p:extLst>
      <p:ext uri="{BB962C8B-B14F-4D97-AF65-F5344CB8AC3E}">
        <p14:creationId xmlns:p14="http://schemas.microsoft.com/office/powerpoint/2010/main" val="806615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5F57F-82F9-2342-9BFF-DBB2AA51BB1B}" type="slidenum">
              <a:rPr lang="zh-TW" altLang="en-US"/>
              <a:pPr/>
              <a:t>43</a:t>
            </a:fld>
            <a:endParaRPr lang="zh-TW" altLang="en-US"/>
          </a:p>
        </p:txBody>
      </p:sp>
      <p:sp>
        <p:nvSpPr>
          <p:cNvPr id="182274"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182275" name="Rectangle 3"/>
          <p:cNvSpPr>
            <a:spLocks noGrp="1" noChangeArrowheads="1"/>
          </p:cNvSpPr>
          <p:nvPr>
            <p:ph type="body" idx="1"/>
          </p:nvPr>
        </p:nvSpPr>
        <p:spPr bwMode="auto">
          <a:xfrm>
            <a:off x="914920" y="4343713"/>
            <a:ext cx="5028161" cy="41138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92068" tIns="46034" rIns="92068" bIns="46034"/>
          <a:lstStyle/>
          <a:p>
            <a:endParaRPr lang="zh-TW" altLang="en-US">
              <a:ea typeface="新細明體" charset="0"/>
              <a:cs typeface="新細明體" charset="0"/>
            </a:endParaRPr>
          </a:p>
        </p:txBody>
      </p:sp>
    </p:spTree>
    <p:extLst>
      <p:ext uri="{BB962C8B-B14F-4D97-AF65-F5344CB8AC3E}">
        <p14:creationId xmlns:p14="http://schemas.microsoft.com/office/powerpoint/2010/main" val="11314836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44</a:t>
            </a:fld>
            <a:endParaRPr lang="en-US"/>
          </a:p>
        </p:txBody>
      </p:sp>
    </p:spTree>
    <p:extLst>
      <p:ext uri="{BB962C8B-B14F-4D97-AF65-F5344CB8AC3E}">
        <p14:creationId xmlns:p14="http://schemas.microsoft.com/office/powerpoint/2010/main" val="440015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45</a:t>
            </a:fld>
            <a:endParaRPr lang="en-US"/>
          </a:p>
        </p:txBody>
      </p:sp>
    </p:spTree>
    <p:extLst>
      <p:ext uri="{BB962C8B-B14F-4D97-AF65-F5344CB8AC3E}">
        <p14:creationId xmlns:p14="http://schemas.microsoft.com/office/powerpoint/2010/main" val="10355130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46</a:t>
            </a:fld>
            <a:endParaRPr lang="en-US"/>
          </a:p>
        </p:txBody>
      </p:sp>
    </p:spTree>
    <p:extLst>
      <p:ext uri="{BB962C8B-B14F-4D97-AF65-F5344CB8AC3E}">
        <p14:creationId xmlns:p14="http://schemas.microsoft.com/office/powerpoint/2010/main" val="20669935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47</a:t>
            </a:fld>
            <a:endParaRPr lang="en-US"/>
          </a:p>
        </p:txBody>
      </p:sp>
    </p:spTree>
    <p:extLst>
      <p:ext uri="{BB962C8B-B14F-4D97-AF65-F5344CB8AC3E}">
        <p14:creationId xmlns:p14="http://schemas.microsoft.com/office/powerpoint/2010/main" val="28092209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48</a:t>
            </a:fld>
            <a:endParaRPr lang="en-US"/>
          </a:p>
        </p:txBody>
      </p:sp>
    </p:spTree>
    <p:extLst>
      <p:ext uri="{BB962C8B-B14F-4D97-AF65-F5344CB8AC3E}">
        <p14:creationId xmlns:p14="http://schemas.microsoft.com/office/powerpoint/2010/main" val="536310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49</a:t>
            </a:fld>
            <a:endParaRPr lang="en-US"/>
          </a:p>
        </p:txBody>
      </p:sp>
    </p:spTree>
    <p:extLst>
      <p:ext uri="{BB962C8B-B14F-4D97-AF65-F5344CB8AC3E}">
        <p14:creationId xmlns:p14="http://schemas.microsoft.com/office/powerpoint/2010/main" val="64704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5</a:t>
            </a:fld>
            <a:endParaRPr lang="en-US"/>
          </a:p>
        </p:txBody>
      </p:sp>
    </p:spTree>
    <p:extLst>
      <p:ext uri="{BB962C8B-B14F-4D97-AF65-F5344CB8AC3E}">
        <p14:creationId xmlns:p14="http://schemas.microsoft.com/office/powerpoint/2010/main" val="2542524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50</a:t>
            </a:fld>
            <a:endParaRPr lang="en-US"/>
          </a:p>
        </p:txBody>
      </p:sp>
    </p:spTree>
    <p:extLst>
      <p:ext uri="{BB962C8B-B14F-4D97-AF65-F5344CB8AC3E}">
        <p14:creationId xmlns:p14="http://schemas.microsoft.com/office/powerpoint/2010/main" val="38154118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51</a:t>
            </a:fld>
            <a:endParaRPr lang="en-US"/>
          </a:p>
        </p:txBody>
      </p:sp>
    </p:spTree>
    <p:extLst>
      <p:ext uri="{BB962C8B-B14F-4D97-AF65-F5344CB8AC3E}">
        <p14:creationId xmlns:p14="http://schemas.microsoft.com/office/powerpoint/2010/main" val="30906188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52</a:t>
            </a:fld>
            <a:endParaRPr lang="en-US"/>
          </a:p>
        </p:txBody>
      </p:sp>
    </p:spTree>
    <p:extLst>
      <p:ext uri="{BB962C8B-B14F-4D97-AF65-F5344CB8AC3E}">
        <p14:creationId xmlns:p14="http://schemas.microsoft.com/office/powerpoint/2010/main" val="10489034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53</a:t>
            </a:fld>
            <a:endParaRPr lang="en-US"/>
          </a:p>
        </p:txBody>
      </p:sp>
    </p:spTree>
    <p:extLst>
      <p:ext uri="{BB962C8B-B14F-4D97-AF65-F5344CB8AC3E}">
        <p14:creationId xmlns:p14="http://schemas.microsoft.com/office/powerpoint/2010/main" val="21006181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54</a:t>
            </a:fld>
            <a:endParaRPr lang="en-US"/>
          </a:p>
        </p:txBody>
      </p:sp>
    </p:spTree>
    <p:extLst>
      <p:ext uri="{BB962C8B-B14F-4D97-AF65-F5344CB8AC3E}">
        <p14:creationId xmlns:p14="http://schemas.microsoft.com/office/powerpoint/2010/main" val="30842365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55</a:t>
            </a:fld>
            <a:endParaRPr lang="en-US"/>
          </a:p>
        </p:txBody>
      </p:sp>
    </p:spTree>
    <p:extLst>
      <p:ext uri="{BB962C8B-B14F-4D97-AF65-F5344CB8AC3E}">
        <p14:creationId xmlns:p14="http://schemas.microsoft.com/office/powerpoint/2010/main" val="6887596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56</a:t>
            </a:fld>
            <a:endParaRPr lang="en-US"/>
          </a:p>
        </p:txBody>
      </p:sp>
    </p:spTree>
    <p:extLst>
      <p:ext uri="{BB962C8B-B14F-4D97-AF65-F5344CB8AC3E}">
        <p14:creationId xmlns:p14="http://schemas.microsoft.com/office/powerpoint/2010/main" val="15384988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57</a:t>
            </a:fld>
            <a:endParaRPr lang="en-US"/>
          </a:p>
        </p:txBody>
      </p:sp>
    </p:spTree>
    <p:extLst>
      <p:ext uri="{BB962C8B-B14F-4D97-AF65-F5344CB8AC3E}">
        <p14:creationId xmlns:p14="http://schemas.microsoft.com/office/powerpoint/2010/main" val="36667923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58</a:t>
            </a:fld>
            <a:endParaRPr lang="en-US"/>
          </a:p>
        </p:txBody>
      </p:sp>
    </p:spTree>
    <p:extLst>
      <p:ext uri="{BB962C8B-B14F-4D97-AF65-F5344CB8AC3E}">
        <p14:creationId xmlns:p14="http://schemas.microsoft.com/office/powerpoint/2010/main" val="3913097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59</a:t>
            </a:fld>
            <a:endParaRPr lang="en-US"/>
          </a:p>
        </p:txBody>
      </p:sp>
    </p:spTree>
    <p:extLst>
      <p:ext uri="{BB962C8B-B14F-4D97-AF65-F5344CB8AC3E}">
        <p14:creationId xmlns:p14="http://schemas.microsoft.com/office/powerpoint/2010/main" val="106452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64BDF-AF56-1A45-B721-18F4543753CB}" type="slidenum">
              <a:rPr lang="zh-TW" altLang="en-US"/>
              <a:pPr/>
              <a:t>6</a:t>
            </a:fld>
            <a:endParaRPr lang="zh-TW" altLang="en-US"/>
          </a:p>
        </p:txBody>
      </p:sp>
      <p:sp>
        <p:nvSpPr>
          <p:cNvPr id="15362" name="Rectangle 1026"/>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15363" name="Rectangle 1027"/>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1082970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60</a:t>
            </a:fld>
            <a:endParaRPr lang="en-US"/>
          </a:p>
        </p:txBody>
      </p:sp>
    </p:spTree>
    <p:extLst>
      <p:ext uri="{BB962C8B-B14F-4D97-AF65-F5344CB8AC3E}">
        <p14:creationId xmlns:p14="http://schemas.microsoft.com/office/powerpoint/2010/main" val="13717133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61</a:t>
            </a:fld>
            <a:endParaRPr lang="en-US"/>
          </a:p>
        </p:txBody>
      </p:sp>
    </p:spTree>
    <p:extLst>
      <p:ext uri="{BB962C8B-B14F-4D97-AF65-F5344CB8AC3E}">
        <p14:creationId xmlns:p14="http://schemas.microsoft.com/office/powerpoint/2010/main" val="39723081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62</a:t>
            </a:fld>
            <a:endParaRPr lang="en-US"/>
          </a:p>
        </p:txBody>
      </p:sp>
    </p:spTree>
    <p:extLst>
      <p:ext uri="{BB962C8B-B14F-4D97-AF65-F5344CB8AC3E}">
        <p14:creationId xmlns:p14="http://schemas.microsoft.com/office/powerpoint/2010/main" val="31205755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EC103-D7DB-4C08-99A1-0DE44C189603}" type="slidenum">
              <a:rPr lang="en-US" smtClean="0"/>
              <a:pPr/>
              <a:t>63</a:t>
            </a:fld>
            <a:endParaRPr lang="en-US"/>
          </a:p>
        </p:txBody>
      </p:sp>
    </p:spTree>
    <p:extLst>
      <p:ext uri="{BB962C8B-B14F-4D97-AF65-F5344CB8AC3E}">
        <p14:creationId xmlns:p14="http://schemas.microsoft.com/office/powerpoint/2010/main" val="40100284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221FE2-F24F-4546-948E-B8E83F0E4ED8}" type="slidenum">
              <a:rPr lang="zh-TW" altLang="en-US"/>
              <a:pPr/>
              <a:t>64</a:t>
            </a:fld>
            <a:endParaRPr lang="zh-TW" altLang="en-US"/>
          </a:p>
        </p:txBody>
      </p:sp>
      <p:sp>
        <p:nvSpPr>
          <p:cNvPr id="8704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1123602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65</a:t>
            </a:fld>
            <a:endParaRPr lang="en-US"/>
          </a:p>
        </p:txBody>
      </p:sp>
    </p:spTree>
    <p:extLst>
      <p:ext uri="{BB962C8B-B14F-4D97-AF65-F5344CB8AC3E}">
        <p14:creationId xmlns:p14="http://schemas.microsoft.com/office/powerpoint/2010/main" val="41445709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66</a:t>
            </a:fld>
            <a:endParaRPr lang="en-US"/>
          </a:p>
        </p:txBody>
      </p:sp>
    </p:spTree>
    <p:extLst>
      <p:ext uri="{BB962C8B-B14F-4D97-AF65-F5344CB8AC3E}">
        <p14:creationId xmlns:p14="http://schemas.microsoft.com/office/powerpoint/2010/main" val="20354805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67</a:t>
            </a:fld>
            <a:endParaRPr lang="en-US"/>
          </a:p>
        </p:txBody>
      </p:sp>
    </p:spTree>
    <p:extLst>
      <p:ext uri="{BB962C8B-B14F-4D97-AF65-F5344CB8AC3E}">
        <p14:creationId xmlns:p14="http://schemas.microsoft.com/office/powerpoint/2010/main" val="36782091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68</a:t>
            </a:fld>
            <a:endParaRPr lang="en-US"/>
          </a:p>
        </p:txBody>
      </p:sp>
    </p:spTree>
    <p:extLst>
      <p:ext uri="{BB962C8B-B14F-4D97-AF65-F5344CB8AC3E}">
        <p14:creationId xmlns:p14="http://schemas.microsoft.com/office/powerpoint/2010/main" val="27877991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54659B-4378-A744-999F-A4D3401BD444}" type="slidenum">
              <a:rPr lang="en-US" smtClean="0"/>
              <a:t>74</a:t>
            </a:fld>
            <a:endParaRPr lang="en-US"/>
          </a:p>
        </p:txBody>
      </p:sp>
    </p:spTree>
    <p:extLst>
      <p:ext uri="{BB962C8B-B14F-4D97-AF65-F5344CB8AC3E}">
        <p14:creationId xmlns:p14="http://schemas.microsoft.com/office/powerpoint/2010/main" val="140666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FC4A9-2164-9041-B111-4399AE1BE5D2}" type="slidenum">
              <a:rPr lang="zh-TW" altLang="en-US"/>
              <a:pPr/>
              <a:t>7</a:t>
            </a:fld>
            <a:endParaRPr lang="zh-TW" altLang="en-US"/>
          </a:p>
        </p:txBody>
      </p:sp>
      <p:sp>
        <p:nvSpPr>
          <p:cNvPr id="1741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17411"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5233312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Bang explosives company : Formulate
https://www.polleverywhere.com/free_text_polls/lOj3nLA3ADilPYB</a:t>
            </a:r>
          </a:p>
        </p:txBody>
      </p:sp>
      <p:sp>
        <p:nvSpPr>
          <p:cNvPr id="4" name="Slide Number Placeholder 3"/>
          <p:cNvSpPr>
            <a:spLocks noGrp="1"/>
          </p:cNvSpPr>
          <p:nvPr>
            <p:ph type="sldNum" sz="quarter" idx="10"/>
          </p:nvPr>
        </p:nvSpPr>
        <p:spPr/>
        <p:txBody>
          <a:bodyPr/>
          <a:lstStyle/>
          <a:p>
            <a:fld id="{1C4BCB7D-BF4E-1446-AA25-7CBBEE977063}" type="slidenum">
              <a:rPr lang="en-US" smtClean="0"/>
              <a:t>75</a:t>
            </a:fld>
            <a:endParaRPr lang="en-US" dirty="0"/>
          </a:p>
        </p:txBody>
      </p:sp>
    </p:spTree>
    <p:extLst>
      <p:ext uri="{BB962C8B-B14F-4D97-AF65-F5344CB8AC3E}">
        <p14:creationId xmlns:p14="http://schemas.microsoft.com/office/powerpoint/2010/main" val="15568723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76</a:t>
            </a:fld>
            <a:endParaRPr lang="en-US"/>
          </a:p>
        </p:txBody>
      </p:sp>
    </p:spTree>
    <p:extLst>
      <p:ext uri="{BB962C8B-B14F-4D97-AF65-F5344CB8AC3E}">
        <p14:creationId xmlns:p14="http://schemas.microsoft.com/office/powerpoint/2010/main" val="3656895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77</a:t>
            </a:fld>
            <a:endParaRPr lang="en-US"/>
          </a:p>
        </p:txBody>
      </p:sp>
    </p:spTree>
    <p:extLst>
      <p:ext uri="{BB962C8B-B14F-4D97-AF65-F5344CB8AC3E}">
        <p14:creationId xmlns:p14="http://schemas.microsoft.com/office/powerpoint/2010/main" val="29013299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78</a:t>
            </a:fld>
            <a:endParaRPr lang="en-US"/>
          </a:p>
        </p:txBody>
      </p:sp>
    </p:spTree>
    <p:extLst>
      <p:ext uri="{BB962C8B-B14F-4D97-AF65-F5344CB8AC3E}">
        <p14:creationId xmlns:p14="http://schemas.microsoft.com/office/powerpoint/2010/main" val="1975952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79</a:t>
            </a:fld>
            <a:endParaRPr lang="en-US"/>
          </a:p>
        </p:txBody>
      </p:sp>
    </p:spTree>
    <p:extLst>
      <p:ext uri="{BB962C8B-B14F-4D97-AF65-F5344CB8AC3E}">
        <p14:creationId xmlns:p14="http://schemas.microsoft.com/office/powerpoint/2010/main" val="22294442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80</a:t>
            </a:fld>
            <a:endParaRPr lang="en-US"/>
          </a:p>
        </p:txBody>
      </p:sp>
    </p:spTree>
    <p:extLst>
      <p:ext uri="{BB962C8B-B14F-4D97-AF65-F5344CB8AC3E}">
        <p14:creationId xmlns:p14="http://schemas.microsoft.com/office/powerpoint/2010/main" val="3801240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81</a:t>
            </a:fld>
            <a:endParaRPr lang="en-US"/>
          </a:p>
        </p:txBody>
      </p:sp>
    </p:spTree>
    <p:extLst>
      <p:ext uri="{BB962C8B-B14F-4D97-AF65-F5344CB8AC3E}">
        <p14:creationId xmlns:p14="http://schemas.microsoft.com/office/powerpoint/2010/main" val="15234435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82</a:t>
            </a:fld>
            <a:endParaRPr lang="en-US"/>
          </a:p>
        </p:txBody>
      </p:sp>
    </p:spTree>
    <p:extLst>
      <p:ext uri="{BB962C8B-B14F-4D97-AF65-F5344CB8AC3E}">
        <p14:creationId xmlns:p14="http://schemas.microsoft.com/office/powerpoint/2010/main" val="34024761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83</a:t>
            </a:fld>
            <a:endParaRPr lang="en-US"/>
          </a:p>
        </p:txBody>
      </p:sp>
    </p:spTree>
    <p:extLst>
      <p:ext uri="{BB962C8B-B14F-4D97-AF65-F5344CB8AC3E}">
        <p14:creationId xmlns:p14="http://schemas.microsoft.com/office/powerpoint/2010/main" val="19447288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80CD5-306E-4858-9058-A1074DCBF7E0}" type="slidenum">
              <a:rPr lang="en-US"/>
              <a:pPr/>
              <a:t>84</a:t>
            </a:fld>
            <a:endParaRPr lang="en-US"/>
          </a:p>
        </p:txBody>
      </p:sp>
      <p:sp>
        <p:nvSpPr>
          <p:cNvPr id="23554" name="Rectangle 2"/>
          <p:cNvSpPr>
            <a:spLocks noGrp="1" noRot="1" noChangeAspect="1" noChangeArrowheads="1" noTextEdit="1"/>
          </p:cNvSpPr>
          <p:nvPr>
            <p:ph type="sldImg"/>
          </p:nvPr>
        </p:nvSpPr>
        <p:spPr>
          <a:xfrm>
            <a:off x="1150938" y="692150"/>
            <a:ext cx="4556125" cy="3416300"/>
          </a:xfrm>
          <a:ln cap="flat"/>
        </p:spPr>
      </p:sp>
      <p:sp>
        <p:nvSpPr>
          <p:cNvPr id="2355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87408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11E9F-2F62-7E44-A708-7FED4D435371}" type="slidenum">
              <a:rPr lang="zh-TW" altLang="en-US"/>
              <a:pPr/>
              <a:t>8</a:t>
            </a:fld>
            <a:endParaRPr lang="zh-TW" altLang="en-US"/>
          </a:p>
        </p:txBody>
      </p:sp>
      <p:sp>
        <p:nvSpPr>
          <p:cNvPr id="1945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38385797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85</a:t>
            </a:fld>
            <a:endParaRPr lang="en-US"/>
          </a:p>
        </p:txBody>
      </p:sp>
    </p:spTree>
    <p:extLst>
      <p:ext uri="{BB962C8B-B14F-4D97-AF65-F5344CB8AC3E}">
        <p14:creationId xmlns:p14="http://schemas.microsoft.com/office/powerpoint/2010/main" val="11735179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86</a:t>
            </a:fld>
            <a:endParaRPr lang="en-US"/>
          </a:p>
        </p:txBody>
      </p:sp>
    </p:spTree>
    <p:extLst>
      <p:ext uri="{BB962C8B-B14F-4D97-AF65-F5344CB8AC3E}">
        <p14:creationId xmlns:p14="http://schemas.microsoft.com/office/powerpoint/2010/main" val="19206429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87</a:t>
            </a:fld>
            <a:endParaRPr lang="en-US"/>
          </a:p>
        </p:txBody>
      </p:sp>
    </p:spTree>
    <p:extLst>
      <p:ext uri="{BB962C8B-B14F-4D97-AF65-F5344CB8AC3E}">
        <p14:creationId xmlns:p14="http://schemas.microsoft.com/office/powerpoint/2010/main" val="5383507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88</a:t>
            </a:fld>
            <a:endParaRPr lang="en-US"/>
          </a:p>
        </p:txBody>
      </p:sp>
    </p:spTree>
    <p:extLst>
      <p:ext uri="{BB962C8B-B14F-4D97-AF65-F5344CB8AC3E}">
        <p14:creationId xmlns:p14="http://schemas.microsoft.com/office/powerpoint/2010/main" val="6845918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89</a:t>
            </a:fld>
            <a:endParaRPr lang="en-US"/>
          </a:p>
        </p:txBody>
      </p:sp>
    </p:spTree>
    <p:extLst>
      <p:ext uri="{BB962C8B-B14F-4D97-AF65-F5344CB8AC3E}">
        <p14:creationId xmlns:p14="http://schemas.microsoft.com/office/powerpoint/2010/main" val="10632879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90</a:t>
            </a:fld>
            <a:endParaRPr lang="en-US"/>
          </a:p>
        </p:txBody>
      </p:sp>
    </p:spTree>
    <p:extLst>
      <p:ext uri="{BB962C8B-B14F-4D97-AF65-F5344CB8AC3E}">
        <p14:creationId xmlns:p14="http://schemas.microsoft.com/office/powerpoint/2010/main" val="6517574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91</a:t>
            </a:fld>
            <a:endParaRPr lang="en-US"/>
          </a:p>
        </p:txBody>
      </p:sp>
    </p:spTree>
    <p:extLst>
      <p:ext uri="{BB962C8B-B14F-4D97-AF65-F5344CB8AC3E}">
        <p14:creationId xmlns:p14="http://schemas.microsoft.com/office/powerpoint/2010/main" val="4115097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92</a:t>
            </a:fld>
            <a:endParaRPr lang="en-US"/>
          </a:p>
        </p:txBody>
      </p:sp>
    </p:spTree>
    <p:extLst>
      <p:ext uri="{BB962C8B-B14F-4D97-AF65-F5344CB8AC3E}">
        <p14:creationId xmlns:p14="http://schemas.microsoft.com/office/powerpoint/2010/main" val="28680361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93</a:t>
            </a:fld>
            <a:endParaRPr lang="en-US"/>
          </a:p>
        </p:txBody>
      </p:sp>
    </p:spTree>
    <p:extLst>
      <p:ext uri="{BB962C8B-B14F-4D97-AF65-F5344CB8AC3E}">
        <p14:creationId xmlns:p14="http://schemas.microsoft.com/office/powerpoint/2010/main" val="15301424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94</a:t>
            </a:fld>
            <a:endParaRPr lang="en-US"/>
          </a:p>
        </p:txBody>
      </p:sp>
    </p:spTree>
    <p:extLst>
      <p:ext uri="{BB962C8B-B14F-4D97-AF65-F5344CB8AC3E}">
        <p14:creationId xmlns:p14="http://schemas.microsoft.com/office/powerpoint/2010/main" val="22680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7B765-78BE-BB4C-BC42-7F999CE59732}" type="slidenum">
              <a:rPr lang="zh-TW" altLang="en-US"/>
              <a:pPr/>
              <a:t>9</a:t>
            </a:fld>
            <a:endParaRPr lang="zh-TW" altLang="en-US"/>
          </a:p>
        </p:txBody>
      </p:sp>
      <p:sp>
        <p:nvSpPr>
          <p:cNvPr id="2355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3555" name="Rectangle 3"/>
          <p:cNvSpPr>
            <a:spLocks noGrp="1" noChangeArrowheads="1"/>
          </p:cNvSpPr>
          <p:nvPr>
            <p:ph type="body" idx="1"/>
          </p:nvPr>
        </p:nvSpPr>
        <p:spPr>
          <a:ln/>
        </p:spPr>
        <p:txBody>
          <a:bodyPr/>
          <a:lstStyle/>
          <a:p>
            <a:endParaRPr lang="zh-TW" altLang="en-US">
              <a:ea typeface="新細明體" charset="0"/>
              <a:cs typeface="新細明體" charset="0"/>
            </a:endParaRPr>
          </a:p>
        </p:txBody>
      </p:sp>
    </p:spTree>
    <p:extLst>
      <p:ext uri="{BB962C8B-B14F-4D97-AF65-F5344CB8AC3E}">
        <p14:creationId xmlns:p14="http://schemas.microsoft.com/office/powerpoint/2010/main" val="218967154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95</a:t>
            </a:fld>
            <a:endParaRPr lang="en-US"/>
          </a:p>
        </p:txBody>
      </p:sp>
    </p:spTree>
    <p:extLst>
      <p:ext uri="{BB962C8B-B14F-4D97-AF65-F5344CB8AC3E}">
        <p14:creationId xmlns:p14="http://schemas.microsoft.com/office/powerpoint/2010/main" val="39570644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96</a:t>
            </a:fld>
            <a:endParaRPr lang="en-US"/>
          </a:p>
        </p:txBody>
      </p:sp>
    </p:spTree>
    <p:extLst>
      <p:ext uri="{BB962C8B-B14F-4D97-AF65-F5344CB8AC3E}">
        <p14:creationId xmlns:p14="http://schemas.microsoft.com/office/powerpoint/2010/main" val="29119914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97</a:t>
            </a:fld>
            <a:endParaRPr lang="en-US"/>
          </a:p>
        </p:txBody>
      </p:sp>
    </p:spTree>
    <p:extLst>
      <p:ext uri="{BB962C8B-B14F-4D97-AF65-F5344CB8AC3E}">
        <p14:creationId xmlns:p14="http://schemas.microsoft.com/office/powerpoint/2010/main" val="16817698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98</a:t>
            </a:fld>
            <a:endParaRPr lang="en-US"/>
          </a:p>
        </p:txBody>
      </p:sp>
    </p:spTree>
    <p:extLst>
      <p:ext uri="{BB962C8B-B14F-4D97-AF65-F5344CB8AC3E}">
        <p14:creationId xmlns:p14="http://schemas.microsoft.com/office/powerpoint/2010/main" val="11908498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99</a:t>
            </a:fld>
            <a:endParaRPr lang="en-US"/>
          </a:p>
        </p:txBody>
      </p:sp>
    </p:spTree>
    <p:extLst>
      <p:ext uri="{BB962C8B-B14F-4D97-AF65-F5344CB8AC3E}">
        <p14:creationId xmlns:p14="http://schemas.microsoft.com/office/powerpoint/2010/main" val="24746917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100</a:t>
            </a:fld>
            <a:endParaRPr lang="en-US"/>
          </a:p>
        </p:txBody>
      </p:sp>
    </p:spTree>
    <p:extLst>
      <p:ext uri="{BB962C8B-B14F-4D97-AF65-F5344CB8AC3E}">
        <p14:creationId xmlns:p14="http://schemas.microsoft.com/office/powerpoint/2010/main" val="6566503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101</a:t>
            </a:fld>
            <a:endParaRPr lang="en-US"/>
          </a:p>
        </p:txBody>
      </p:sp>
    </p:spTree>
    <p:extLst>
      <p:ext uri="{BB962C8B-B14F-4D97-AF65-F5344CB8AC3E}">
        <p14:creationId xmlns:p14="http://schemas.microsoft.com/office/powerpoint/2010/main" val="22012180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102</a:t>
            </a:fld>
            <a:endParaRPr lang="en-US"/>
          </a:p>
        </p:txBody>
      </p:sp>
    </p:spTree>
    <p:extLst>
      <p:ext uri="{BB962C8B-B14F-4D97-AF65-F5344CB8AC3E}">
        <p14:creationId xmlns:p14="http://schemas.microsoft.com/office/powerpoint/2010/main" val="16909899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103</a:t>
            </a:fld>
            <a:endParaRPr lang="en-US"/>
          </a:p>
        </p:txBody>
      </p:sp>
    </p:spTree>
    <p:extLst>
      <p:ext uri="{BB962C8B-B14F-4D97-AF65-F5344CB8AC3E}">
        <p14:creationId xmlns:p14="http://schemas.microsoft.com/office/powerpoint/2010/main" val="31441361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DD01F-0F39-4E9C-B9D1-03B83A4352F1}" type="slidenum">
              <a:rPr lang="en-US" smtClean="0"/>
              <a:pPr/>
              <a:t>104</a:t>
            </a:fld>
            <a:endParaRPr lang="en-US"/>
          </a:p>
        </p:txBody>
      </p:sp>
    </p:spTree>
    <p:extLst>
      <p:ext uri="{BB962C8B-B14F-4D97-AF65-F5344CB8AC3E}">
        <p14:creationId xmlns:p14="http://schemas.microsoft.com/office/powerpoint/2010/main" val="5266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89" indent="0" algn="ctr">
              <a:buNone/>
              <a:defRPr sz="1500"/>
            </a:lvl2pPr>
            <a:lvl3pPr marL="685777" indent="0" algn="ctr">
              <a:buNone/>
              <a:defRPr sz="1350"/>
            </a:lvl3pPr>
            <a:lvl4pPr marL="1028666" indent="0" algn="ctr">
              <a:buNone/>
              <a:defRPr sz="1200"/>
            </a:lvl4pPr>
            <a:lvl5pPr marL="1371554" indent="0" algn="ctr">
              <a:buNone/>
              <a:defRPr sz="1200"/>
            </a:lvl5pPr>
            <a:lvl6pPr marL="1714443" indent="0" algn="ctr">
              <a:buNone/>
              <a:defRPr sz="1200"/>
            </a:lvl6pPr>
            <a:lvl7pPr marL="2057331" indent="0" algn="ctr">
              <a:buNone/>
              <a:defRPr sz="1200"/>
            </a:lvl7pPr>
            <a:lvl8pPr marL="2400220" indent="0" algn="ctr">
              <a:buNone/>
              <a:defRPr sz="1200"/>
            </a:lvl8pPr>
            <a:lvl9pPr marL="2743109"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8B23F17-9816-884D-AD16-4B2BB0AC8E5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360138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B23F17-9816-884D-AD16-4B2BB0AC8E5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35772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B23F17-9816-884D-AD16-4B2BB0AC8E5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217346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B23F17-9816-884D-AD16-4B2BB0AC8E5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104465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7" y="4589465"/>
            <a:ext cx="7886700" cy="1500187"/>
          </a:xfrm>
        </p:spPr>
        <p:txBody>
          <a:bodyPr/>
          <a:lstStyle>
            <a:lvl1pPr marL="0" indent="0">
              <a:buNone/>
              <a:defRPr sz="1800">
                <a:solidFill>
                  <a:schemeClr val="tx1">
                    <a:tint val="75000"/>
                  </a:schemeClr>
                </a:solidFill>
              </a:defRPr>
            </a:lvl1pPr>
            <a:lvl2pPr marL="342889" indent="0">
              <a:buNone/>
              <a:defRPr sz="1500">
                <a:solidFill>
                  <a:schemeClr val="tx1">
                    <a:tint val="75000"/>
                  </a:schemeClr>
                </a:solidFill>
              </a:defRPr>
            </a:lvl2pPr>
            <a:lvl3pPr marL="685777" indent="0">
              <a:buNone/>
              <a:defRPr sz="1350">
                <a:solidFill>
                  <a:schemeClr val="tx1">
                    <a:tint val="75000"/>
                  </a:schemeClr>
                </a:solidFill>
              </a:defRPr>
            </a:lvl3pPr>
            <a:lvl4pPr marL="1028666" indent="0">
              <a:buNone/>
              <a:defRPr sz="1200">
                <a:solidFill>
                  <a:schemeClr val="tx1">
                    <a:tint val="75000"/>
                  </a:schemeClr>
                </a:solidFill>
              </a:defRPr>
            </a:lvl4pPr>
            <a:lvl5pPr marL="1371554" indent="0">
              <a:buNone/>
              <a:defRPr sz="1200">
                <a:solidFill>
                  <a:schemeClr val="tx1">
                    <a:tint val="75000"/>
                  </a:schemeClr>
                </a:solidFill>
              </a:defRPr>
            </a:lvl5pPr>
            <a:lvl6pPr marL="1714443" indent="0">
              <a:buNone/>
              <a:defRPr sz="1200">
                <a:solidFill>
                  <a:schemeClr val="tx1">
                    <a:tint val="75000"/>
                  </a:schemeClr>
                </a:solidFill>
              </a:defRPr>
            </a:lvl6pPr>
            <a:lvl7pPr marL="2057331" indent="0">
              <a:buNone/>
              <a:defRPr sz="1200">
                <a:solidFill>
                  <a:schemeClr val="tx1">
                    <a:tint val="75000"/>
                  </a:schemeClr>
                </a:solidFill>
              </a:defRPr>
            </a:lvl7pPr>
            <a:lvl8pPr marL="2400220" indent="0">
              <a:buNone/>
              <a:defRPr sz="1200">
                <a:solidFill>
                  <a:schemeClr val="tx1">
                    <a:tint val="75000"/>
                  </a:schemeClr>
                </a:solidFill>
              </a:defRPr>
            </a:lvl8pPr>
            <a:lvl9pPr marL="2743109"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23F17-9816-884D-AD16-4B2BB0AC8E5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20698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B23F17-9816-884D-AD16-4B2BB0AC8E5F}"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34640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89" indent="0">
              <a:buNone/>
              <a:defRPr sz="1500" b="1"/>
            </a:lvl2pPr>
            <a:lvl3pPr marL="685777" indent="0">
              <a:buNone/>
              <a:defRPr sz="1350" b="1"/>
            </a:lvl3pPr>
            <a:lvl4pPr marL="1028666" indent="0">
              <a:buNone/>
              <a:defRPr sz="1200" b="1"/>
            </a:lvl4pPr>
            <a:lvl5pPr marL="1371554" indent="0">
              <a:buNone/>
              <a:defRPr sz="1200" b="1"/>
            </a:lvl5pPr>
            <a:lvl6pPr marL="1714443" indent="0">
              <a:buNone/>
              <a:defRPr sz="1200" b="1"/>
            </a:lvl6pPr>
            <a:lvl7pPr marL="2057331" indent="0">
              <a:buNone/>
              <a:defRPr sz="1200" b="1"/>
            </a:lvl7pPr>
            <a:lvl8pPr marL="2400220" indent="0">
              <a:buNone/>
              <a:defRPr sz="1200" b="1"/>
            </a:lvl8pPr>
            <a:lvl9pPr marL="2743109"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889" indent="0">
              <a:buNone/>
              <a:defRPr sz="1500" b="1"/>
            </a:lvl2pPr>
            <a:lvl3pPr marL="685777" indent="0">
              <a:buNone/>
              <a:defRPr sz="1350" b="1"/>
            </a:lvl3pPr>
            <a:lvl4pPr marL="1028666" indent="0">
              <a:buNone/>
              <a:defRPr sz="1200" b="1"/>
            </a:lvl4pPr>
            <a:lvl5pPr marL="1371554" indent="0">
              <a:buNone/>
              <a:defRPr sz="1200" b="1"/>
            </a:lvl5pPr>
            <a:lvl6pPr marL="1714443" indent="0">
              <a:buNone/>
              <a:defRPr sz="1200" b="1"/>
            </a:lvl6pPr>
            <a:lvl7pPr marL="2057331" indent="0">
              <a:buNone/>
              <a:defRPr sz="1200" b="1"/>
            </a:lvl7pPr>
            <a:lvl8pPr marL="2400220" indent="0">
              <a:buNone/>
              <a:defRPr sz="1200" b="1"/>
            </a:lvl8pPr>
            <a:lvl9pPr marL="2743109"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B23F17-9816-884D-AD16-4B2BB0AC8E5F}" type="datetimeFigureOut">
              <a:rPr lang="en-US" smtClean="0"/>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16964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B23F17-9816-884D-AD16-4B2BB0AC8E5F}" type="datetimeFigureOut">
              <a:rPr lang="en-US" smtClean="0"/>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96367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23F17-9816-884D-AD16-4B2BB0AC8E5F}" type="datetimeFigureOut">
              <a:rPr lang="en-US" smtClean="0"/>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222038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200"/>
            </a:lvl1pPr>
            <a:lvl2pPr marL="342889" indent="0">
              <a:buNone/>
              <a:defRPr sz="1050"/>
            </a:lvl2pPr>
            <a:lvl3pPr marL="685777" indent="0">
              <a:buNone/>
              <a:defRPr sz="900"/>
            </a:lvl3pPr>
            <a:lvl4pPr marL="1028666" indent="0">
              <a:buNone/>
              <a:defRPr sz="750"/>
            </a:lvl4pPr>
            <a:lvl5pPr marL="1371554" indent="0">
              <a:buNone/>
              <a:defRPr sz="750"/>
            </a:lvl5pPr>
            <a:lvl6pPr marL="1714443" indent="0">
              <a:buNone/>
              <a:defRPr sz="750"/>
            </a:lvl6pPr>
            <a:lvl7pPr marL="2057331" indent="0">
              <a:buNone/>
              <a:defRPr sz="750"/>
            </a:lvl7pPr>
            <a:lvl8pPr marL="2400220" indent="0">
              <a:buNone/>
              <a:defRPr sz="750"/>
            </a:lvl8pPr>
            <a:lvl9pPr marL="2743109"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8B23F17-9816-884D-AD16-4B2BB0AC8E5F}"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352896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7"/>
            <a:ext cx="4629150" cy="4873625"/>
          </a:xfrm>
        </p:spPr>
        <p:txBody>
          <a:bodyPr/>
          <a:lstStyle>
            <a:lvl1pPr marL="0" indent="0">
              <a:buNone/>
              <a:defRPr sz="2400"/>
            </a:lvl1pPr>
            <a:lvl2pPr marL="342889" indent="0">
              <a:buNone/>
              <a:defRPr sz="2100"/>
            </a:lvl2pPr>
            <a:lvl3pPr marL="685777" indent="0">
              <a:buNone/>
              <a:defRPr sz="1800"/>
            </a:lvl3pPr>
            <a:lvl4pPr marL="1028666" indent="0">
              <a:buNone/>
              <a:defRPr sz="1500"/>
            </a:lvl4pPr>
            <a:lvl5pPr marL="1371554" indent="0">
              <a:buNone/>
              <a:defRPr sz="1500"/>
            </a:lvl5pPr>
            <a:lvl6pPr marL="1714443" indent="0">
              <a:buNone/>
              <a:defRPr sz="1500"/>
            </a:lvl6pPr>
            <a:lvl7pPr marL="2057331" indent="0">
              <a:buNone/>
              <a:defRPr sz="1500"/>
            </a:lvl7pPr>
            <a:lvl8pPr marL="2400220" indent="0">
              <a:buNone/>
              <a:defRPr sz="1500"/>
            </a:lvl8pPr>
            <a:lvl9pPr marL="2743109" indent="0">
              <a:buNone/>
              <a:defRPr sz="1500"/>
            </a:lvl9pPr>
          </a:lstStyle>
          <a:p>
            <a:r>
              <a:rPr lang="en-US"/>
              <a:t>Click icon to add picture</a:t>
            </a:r>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200"/>
            </a:lvl1pPr>
            <a:lvl2pPr marL="342889" indent="0">
              <a:buNone/>
              <a:defRPr sz="1050"/>
            </a:lvl2pPr>
            <a:lvl3pPr marL="685777" indent="0">
              <a:buNone/>
              <a:defRPr sz="900"/>
            </a:lvl3pPr>
            <a:lvl4pPr marL="1028666" indent="0">
              <a:buNone/>
              <a:defRPr sz="750"/>
            </a:lvl4pPr>
            <a:lvl5pPr marL="1371554" indent="0">
              <a:buNone/>
              <a:defRPr sz="750"/>
            </a:lvl5pPr>
            <a:lvl6pPr marL="1714443" indent="0">
              <a:buNone/>
              <a:defRPr sz="750"/>
            </a:lvl6pPr>
            <a:lvl7pPr marL="2057331" indent="0">
              <a:buNone/>
              <a:defRPr sz="750"/>
            </a:lvl7pPr>
            <a:lvl8pPr marL="2400220" indent="0">
              <a:buNone/>
              <a:defRPr sz="750"/>
            </a:lvl8pPr>
            <a:lvl9pPr marL="2743109"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8B23F17-9816-884D-AD16-4B2BB0AC8E5F}"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113C-A16D-354F-A106-B859453DEA7C}" type="slidenum">
              <a:rPr lang="en-US" smtClean="0"/>
              <a:t>‹#›</a:t>
            </a:fld>
            <a:endParaRPr lang="en-US"/>
          </a:p>
        </p:txBody>
      </p:sp>
    </p:spTree>
    <p:extLst>
      <p:ext uri="{BB962C8B-B14F-4D97-AF65-F5344CB8AC3E}">
        <p14:creationId xmlns:p14="http://schemas.microsoft.com/office/powerpoint/2010/main" val="402031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8B23F17-9816-884D-AD16-4B2BB0AC8E5F}" type="datetimeFigureOut">
              <a:rPr lang="en-US" smtClean="0"/>
              <a:t>8/24/2018</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08113C-A16D-354F-A106-B859453DEA7C}" type="slidenum">
              <a:rPr lang="en-US" smtClean="0"/>
              <a:t>‹#›</a:t>
            </a:fld>
            <a:endParaRPr lang="en-US"/>
          </a:p>
        </p:txBody>
      </p:sp>
    </p:spTree>
    <p:extLst>
      <p:ext uri="{BB962C8B-B14F-4D97-AF65-F5344CB8AC3E}">
        <p14:creationId xmlns:p14="http://schemas.microsoft.com/office/powerpoint/2010/main" val="42594952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7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4" indent="-171444" algn="l" defTabSz="68577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3" indent="-171444" algn="l" defTabSz="68577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1" indent="-171444" algn="l" defTabSz="68577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10" indent="-171444" algn="l" defTabSz="68577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99" indent="-171444" algn="l" defTabSz="68577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87" indent="-171444" algn="l" defTabSz="68577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75" indent="-171444" algn="l" defTabSz="68577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64" indent="-171444" algn="l" defTabSz="68577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53" indent="-171444" algn="l" defTabSz="68577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77" rtl="0" eaLnBrk="1" latinLnBrk="0" hangingPunct="1">
        <a:defRPr sz="1350" kern="1200">
          <a:solidFill>
            <a:schemeClr val="tx1"/>
          </a:solidFill>
          <a:latin typeface="+mn-lt"/>
          <a:ea typeface="+mn-ea"/>
          <a:cs typeface="+mn-cs"/>
        </a:defRPr>
      </a:lvl1pPr>
      <a:lvl2pPr marL="342889" algn="l" defTabSz="685777" rtl="0" eaLnBrk="1" latinLnBrk="0" hangingPunct="1">
        <a:defRPr sz="1350" kern="1200">
          <a:solidFill>
            <a:schemeClr val="tx1"/>
          </a:solidFill>
          <a:latin typeface="+mn-lt"/>
          <a:ea typeface="+mn-ea"/>
          <a:cs typeface="+mn-cs"/>
        </a:defRPr>
      </a:lvl2pPr>
      <a:lvl3pPr marL="685777" algn="l" defTabSz="685777" rtl="0" eaLnBrk="1" latinLnBrk="0" hangingPunct="1">
        <a:defRPr sz="1350" kern="1200">
          <a:solidFill>
            <a:schemeClr val="tx1"/>
          </a:solidFill>
          <a:latin typeface="+mn-lt"/>
          <a:ea typeface="+mn-ea"/>
          <a:cs typeface="+mn-cs"/>
        </a:defRPr>
      </a:lvl3pPr>
      <a:lvl4pPr marL="1028666" algn="l" defTabSz="685777" rtl="0" eaLnBrk="1" latinLnBrk="0" hangingPunct="1">
        <a:defRPr sz="1350" kern="1200">
          <a:solidFill>
            <a:schemeClr val="tx1"/>
          </a:solidFill>
          <a:latin typeface="+mn-lt"/>
          <a:ea typeface="+mn-ea"/>
          <a:cs typeface="+mn-cs"/>
        </a:defRPr>
      </a:lvl4pPr>
      <a:lvl5pPr marL="1371554" algn="l" defTabSz="685777" rtl="0" eaLnBrk="1" latinLnBrk="0" hangingPunct="1">
        <a:defRPr sz="1350" kern="1200">
          <a:solidFill>
            <a:schemeClr val="tx1"/>
          </a:solidFill>
          <a:latin typeface="+mn-lt"/>
          <a:ea typeface="+mn-ea"/>
          <a:cs typeface="+mn-cs"/>
        </a:defRPr>
      </a:lvl5pPr>
      <a:lvl6pPr marL="1714443" algn="l" defTabSz="685777" rtl="0" eaLnBrk="1" latinLnBrk="0" hangingPunct="1">
        <a:defRPr sz="1350" kern="1200">
          <a:solidFill>
            <a:schemeClr val="tx1"/>
          </a:solidFill>
          <a:latin typeface="+mn-lt"/>
          <a:ea typeface="+mn-ea"/>
          <a:cs typeface="+mn-cs"/>
        </a:defRPr>
      </a:lvl6pPr>
      <a:lvl7pPr marL="2057331" algn="l" defTabSz="685777" rtl="0" eaLnBrk="1" latinLnBrk="0" hangingPunct="1">
        <a:defRPr sz="1350" kern="1200">
          <a:solidFill>
            <a:schemeClr val="tx1"/>
          </a:solidFill>
          <a:latin typeface="+mn-lt"/>
          <a:ea typeface="+mn-ea"/>
          <a:cs typeface="+mn-cs"/>
        </a:defRPr>
      </a:lvl7pPr>
      <a:lvl8pPr marL="2400220" algn="l" defTabSz="685777" rtl="0" eaLnBrk="1" latinLnBrk="0" hangingPunct="1">
        <a:defRPr sz="1350" kern="1200">
          <a:solidFill>
            <a:schemeClr val="tx1"/>
          </a:solidFill>
          <a:latin typeface="+mn-lt"/>
          <a:ea typeface="+mn-ea"/>
          <a:cs typeface="+mn-cs"/>
        </a:defRPr>
      </a:lvl8pPr>
      <a:lvl9pPr marL="2743109" algn="l" defTabSz="685777"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www.polleverywhere.com/app"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 Id="rId5" Type="http://schemas.openxmlformats.org/officeDocument/2006/relationships/hyperlink" Target="https://www.polleverywhere.com/free_text_polls/lOj3nLA3ADilPYB?preview=true" TargetMode="External"/><Relationship Id="rId4" Type="http://schemas.openxmlformats.org/officeDocument/2006/relationships/hyperlink" Target="http://www.polleverywhere.com/app/help"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Spreadsheet Modeling</a:t>
            </a:r>
          </a:p>
        </p:txBody>
      </p:sp>
      <p:sp>
        <p:nvSpPr>
          <p:cNvPr id="3" name="Subtitle 2"/>
          <p:cNvSpPr>
            <a:spLocks noGrp="1"/>
          </p:cNvSpPr>
          <p:nvPr>
            <p:ph type="subTitle" idx="1"/>
          </p:nvPr>
        </p:nvSpPr>
        <p:spPr/>
        <p:txBody>
          <a:bodyPr/>
          <a:lstStyle/>
          <a:p>
            <a:r>
              <a:rPr lang="en-US" dirty="0"/>
              <a:t>Linear Programming (LP) </a:t>
            </a:r>
          </a:p>
          <a:p>
            <a:r>
              <a:rPr lang="en-US" dirty="0"/>
              <a:t>Ivan G. Guardiola</a:t>
            </a:r>
          </a:p>
        </p:txBody>
      </p:sp>
    </p:spTree>
    <p:extLst>
      <p:ext uri="{BB962C8B-B14F-4D97-AF65-F5344CB8AC3E}">
        <p14:creationId xmlns:p14="http://schemas.microsoft.com/office/powerpoint/2010/main" val="315026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dirty="0">
                <a:ea typeface="新細明體" charset="0"/>
                <a:cs typeface="新細明體" charset="0"/>
              </a:rPr>
              <a:t>The Linear Programming Model</a:t>
            </a:r>
          </a:p>
        </p:txBody>
      </p:sp>
      <p:sp>
        <p:nvSpPr>
          <p:cNvPr id="24578" name="Rectangle 2"/>
          <p:cNvSpPr>
            <a:spLocks noGrp="1" noChangeArrowheads="1"/>
          </p:cNvSpPr>
          <p:nvPr>
            <p:ph idx="1"/>
          </p:nvPr>
        </p:nvSpPr>
        <p:spPr>
          <a:xfrm>
            <a:off x="838200" y="1981200"/>
            <a:ext cx="8194675" cy="3886200"/>
          </a:xfrm>
          <a:noFill/>
          <a:ln/>
        </p:spPr>
        <p:txBody>
          <a:bodyPr>
            <a:normAutofit/>
          </a:bodyPr>
          <a:lstStyle/>
          <a:p>
            <a:pPr eaLnBrk="0" hangingPunct="0">
              <a:lnSpc>
                <a:spcPct val="110000"/>
              </a:lnSpc>
              <a:tabLst>
                <a:tab pos="1379538" algn="l"/>
              </a:tabLst>
            </a:pPr>
            <a:r>
              <a:rPr lang="en-US" altLang="zh-TW" dirty="0">
                <a:ea typeface="新細明體" charset="0"/>
                <a:cs typeface="新細明體" charset="0"/>
              </a:rPr>
              <a:t>Decisions variables</a:t>
            </a:r>
            <a:r>
              <a:rPr lang="en-US" altLang="zh-TW" dirty="0">
                <a:effectLst>
                  <a:outerShdw blurRad="38100" dist="38100" dir="2700000" algn="tl">
                    <a:srgbClr val="000000"/>
                  </a:outerShdw>
                </a:effectLst>
                <a:ea typeface="新細明體" charset="0"/>
                <a:cs typeface="新細明體" charset="0"/>
              </a:rPr>
              <a:t>:</a:t>
            </a:r>
            <a:endParaRPr lang="en-US" altLang="zh-TW" dirty="0">
              <a:solidFill>
                <a:srgbClr val="334635"/>
              </a:solidFill>
              <a:effectLst>
                <a:outerShdw blurRad="38100" dist="38100" dir="2700000" algn="tl">
                  <a:srgbClr val="000000"/>
                </a:outerShdw>
              </a:effectLst>
              <a:ea typeface="新細明體" charset="0"/>
              <a:cs typeface="新細明體" charset="0"/>
            </a:endParaRPr>
          </a:p>
          <a:p>
            <a:pPr eaLnBrk="0" hangingPunct="0">
              <a:lnSpc>
                <a:spcPct val="20000"/>
              </a:lnSpc>
              <a:buFontTx/>
              <a:buNone/>
              <a:tabLst>
                <a:tab pos="1379538" algn="l"/>
              </a:tabLst>
            </a:pPr>
            <a:endParaRPr lang="en-US" altLang="zh-TW" dirty="0">
              <a:effectLst>
                <a:outerShdw blurRad="38100" dist="38100" dir="2700000" algn="tl">
                  <a:srgbClr val="000000"/>
                </a:outerShdw>
              </a:effectLst>
              <a:ea typeface="新細明體" charset="0"/>
              <a:cs typeface="新細明體" charset="0"/>
            </a:endParaRPr>
          </a:p>
          <a:p>
            <a:pPr lvl="1" eaLnBrk="0" hangingPunct="0">
              <a:tabLst>
                <a:tab pos="1379538" algn="l"/>
              </a:tabLst>
            </a:pPr>
            <a:r>
              <a:rPr lang="en-US" altLang="zh-TW" dirty="0">
                <a:ea typeface="新細明體" charset="0"/>
                <a:cs typeface="新細明體" charset="0"/>
              </a:rPr>
              <a:t>X</a:t>
            </a:r>
            <a:r>
              <a:rPr lang="en-US" altLang="zh-TW" baseline="-25000" dirty="0">
                <a:ea typeface="新細明體" charset="0"/>
                <a:cs typeface="新細明體" charset="0"/>
              </a:rPr>
              <a:t>1</a:t>
            </a:r>
            <a:r>
              <a:rPr lang="en-US" altLang="zh-TW" dirty="0">
                <a:ea typeface="新細明體" charset="0"/>
                <a:cs typeface="新細明體" charset="0"/>
              </a:rPr>
              <a:t> = Weekly production level of SR (in dozens) </a:t>
            </a:r>
          </a:p>
          <a:p>
            <a:pPr lvl="1" eaLnBrk="0" hangingPunct="0">
              <a:tabLst>
                <a:tab pos="1379538" algn="l"/>
              </a:tabLst>
            </a:pPr>
            <a:r>
              <a:rPr lang="en-US" altLang="zh-TW" dirty="0">
                <a:ea typeface="新細明體" charset="0"/>
                <a:cs typeface="新細明體" charset="0"/>
              </a:rPr>
              <a:t>X</a:t>
            </a:r>
            <a:r>
              <a:rPr lang="en-US" altLang="zh-TW" baseline="-25000" dirty="0">
                <a:ea typeface="新細明體" charset="0"/>
                <a:cs typeface="新細明體" charset="0"/>
              </a:rPr>
              <a:t>2</a:t>
            </a:r>
            <a:r>
              <a:rPr lang="en-US" altLang="zh-TW" dirty="0">
                <a:ea typeface="新細明體" charset="0"/>
                <a:cs typeface="新細明體" charset="0"/>
              </a:rPr>
              <a:t> = Weekly production level of Z (in dozens).</a:t>
            </a:r>
          </a:p>
          <a:p>
            <a:pPr eaLnBrk="0" hangingPunct="0">
              <a:lnSpc>
                <a:spcPct val="0"/>
              </a:lnSpc>
              <a:buFontTx/>
              <a:buNone/>
              <a:tabLst>
                <a:tab pos="1379538" algn="l"/>
              </a:tabLst>
            </a:pPr>
            <a:endParaRPr lang="en-US" altLang="zh-TW" dirty="0">
              <a:effectLst>
                <a:outerShdw blurRad="38100" dist="38100" dir="2700000" algn="tl">
                  <a:srgbClr val="000000"/>
                </a:outerShdw>
              </a:effectLst>
              <a:ea typeface="新細明體" charset="0"/>
              <a:cs typeface="新細明體" charset="0"/>
            </a:endParaRPr>
          </a:p>
          <a:p>
            <a:pPr eaLnBrk="0" hangingPunct="0">
              <a:lnSpc>
                <a:spcPct val="130000"/>
              </a:lnSpc>
              <a:tabLst>
                <a:tab pos="1379538" algn="l"/>
              </a:tabLst>
            </a:pPr>
            <a:r>
              <a:rPr lang="en-US" altLang="zh-TW" dirty="0">
                <a:ea typeface="新細明體" charset="0"/>
                <a:cs typeface="新細明體" charset="0"/>
              </a:rPr>
              <a:t>Objective Function:</a:t>
            </a:r>
          </a:p>
          <a:p>
            <a:pPr lvl="1" eaLnBrk="0" hangingPunct="0">
              <a:lnSpc>
                <a:spcPct val="150000"/>
              </a:lnSpc>
              <a:tabLst>
                <a:tab pos="1379538" algn="l"/>
              </a:tabLst>
            </a:pPr>
            <a:r>
              <a:rPr lang="en-US" altLang="zh-TW" dirty="0">
                <a:ea typeface="新細明體" charset="0"/>
                <a:cs typeface="新細明體" charset="0"/>
              </a:rPr>
              <a:t> Weekly profit, to be maximized</a:t>
            </a:r>
            <a:endParaRPr lang="en-US" altLang="zh-TW" dirty="0">
              <a:effectLst>
                <a:outerShdw blurRad="38100" dist="38100" dir="2700000" algn="tl">
                  <a:srgbClr val="000000"/>
                </a:outerShdw>
              </a:effectLst>
              <a:ea typeface="新細明體" charset="0"/>
              <a:cs typeface="新細明體" charset="0"/>
            </a:endParaRPr>
          </a:p>
        </p:txBody>
      </p:sp>
      <p:sp>
        <p:nvSpPr>
          <p:cNvPr id="4" name="Slide Number Placeholder 5"/>
          <p:cNvSpPr>
            <a:spLocks noGrp="1"/>
          </p:cNvSpPr>
          <p:nvPr>
            <p:ph type="sldNum" sz="quarter" idx="12"/>
          </p:nvPr>
        </p:nvSpPr>
        <p:spPr/>
        <p:txBody>
          <a:bodyPr/>
          <a:lstStyle/>
          <a:p>
            <a:fld id="{86BA6554-5AE1-AE49-ADA8-ABE3D68EAFF2}" type="slidenum">
              <a:rPr lang="zh-TW" altLang="en-US"/>
              <a:pPr/>
              <a:t>10</a:t>
            </a:fld>
            <a:endParaRPr lang="zh-TW" altLang="en-US"/>
          </a:p>
        </p:txBody>
      </p:sp>
    </p:spTree>
    <p:extLst>
      <p:ext uri="{BB962C8B-B14F-4D97-AF65-F5344CB8AC3E}">
        <p14:creationId xmlns:p14="http://schemas.microsoft.com/office/powerpoint/2010/main" val="336850482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anim calcmode="lin" valueType="num">
                                      <p:cBhvr additive="base">
                                        <p:cTn id="11"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578">
                                            <p:txEl>
                                              <p:pRg st="3" end="3"/>
                                            </p:txEl>
                                          </p:spTgt>
                                        </p:tgtEl>
                                        <p:attrNameLst>
                                          <p:attrName>style.visibility</p:attrName>
                                        </p:attrNameLst>
                                      </p:cBhvr>
                                      <p:to>
                                        <p:strVal val="visible"/>
                                      </p:to>
                                    </p:set>
                                    <p:anim calcmode="lin" valueType="num">
                                      <p:cBhvr additive="base">
                                        <p:cTn id="15"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4578">
                                            <p:txEl>
                                              <p:pRg st="5" end="5"/>
                                            </p:txEl>
                                          </p:spTgt>
                                        </p:tgtEl>
                                        <p:attrNameLst>
                                          <p:attrName>style.visibility</p:attrName>
                                        </p:attrNameLst>
                                      </p:cBhvr>
                                      <p:to>
                                        <p:strVal val="visible"/>
                                      </p:to>
                                    </p:set>
                                    <p:anim calcmode="lin" valueType="num">
                                      <p:cBhvr additive="base">
                                        <p:cTn id="20" dur="500" fill="hold"/>
                                        <p:tgtEl>
                                          <p:spTgt spid="24578">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578">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578">
                                            <p:txEl>
                                              <p:pRg st="6" end="6"/>
                                            </p:txEl>
                                          </p:spTgt>
                                        </p:tgtEl>
                                        <p:attrNameLst>
                                          <p:attrName>style.visibility</p:attrName>
                                        </p:attrNameLst>
                                      </p:cBhvr>
                                      <p:to>
                                        <p:strVal val="visible"/>
                                      </p:to>
                                    </p:set>
                                    <p:anim calcmode="lin" valueType="num">
                                      <p:cBhvr additive="base">
                                        <p:cTn id="24" dur="5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5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advAuto="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603250"/>
          </a:xfrm>
          <a:noFill/>
          <a:ln/>
        </p:spPr>
        <p:txBody>
          <a:bodyPr lIns="92075" tIns="46038" rIns="92075" bIns="46038">
            <a:normAutofit fontScale="90000"/>
          </a:bodyPr>
          <a:lstStyle/>
          <a:p>
            <a:r>
              <a:rPr lang="en-US" sz="4000" i="1">
                <a:solidFill>
                  <a:schemeClr val="hlink"/>
                </a:solidFill>
              </a:rPr>
              <a:t>Scaling: Before and After</a:t>
            </a:r>
          </a:p>
        </p:txBody>
      </p:sp>
      <p:sp>
        <p:nvSpPr>
          <p:cNvPr id="47107" name="Rectangle 3"/>
          <p:cNvSpPr>
            <a:spLocks noGrp="1" noChangeArrowheads="1"/>
          </p:cNvSpPr>
          <p:nvPr>
            <p:ph idx="1"/>
          </p:nvPr>
        </p:nvSpPr>
        <p:spPr>
          <a:xfrm>
            <a:off x="609600" y="1219200"/>
            <a:ext cx="8153400" cy="3987800"/>
          </a:xfrm>
          <a:noFill/>
          <a:ln/>
        </p:spPr>
        <p:txBody>
          <a:bodyPr lIns="92075" tIns="46038" rIns="92075" bIns="46038">
            <a:normAutofit/>
          </a:bodyPr>
          <a:lstStyle/>
          <a:p>
            <a:r>
              <a:rPr lang="en-US"/>
              <a:t>Before:</a:t>
            </a:r>
          </a:p>
          <a:p>
            <a:pPr lvl="1"/>
            <a:r>
              <a:rPr lang="en-US"/>
              <a:t>Largest constraint coefficient was 8,000</a:t>
            </a:r>
          </a:p>
          <a:p>
            <a:pPr lvl="1"/>
            <a:r>
              <a:rPr lang="en-US"/>
              <a:t>Smallest constraint coefficient was </a:t>
            </a:r>
          </a:p>
          <a:p>
            <a:pPr lvl="1">
              <a:buFontTx/>
              <a:buNone/>
            </a:pPr>
            <a:r>
              <a:rPr lang="en-US"/>
              <a:t>    0.05/8 = 0.00000625.</a:t>
            </a:r>
          </a:p>
          <a:p>
            <a:r>
              <a:rPr lang="en-US"/>
              <a:t>After: </a:t>
            </a:r>
          </a:p>
          <a:p>
            <a:pPr lvl="1"/>
            <a:r>
              <a:rPr lang="en-US"/>
              <a:t>Largest constraint coefficient is 8</a:t>
            </a:r>
          </a:p>
          <a:p>
            <a:pPr lvl="1"/>
            <a:r>
              <a:rPr lang="en-US"/>
              <a:t>Smallest constraint coefficient is </a:t>
            </a:r>
          </a:p>
          <a:p>
            <a:pPr lvl="1">
              <a:buFontTx/>
              <a:buNone/>
            </a:pPr>
            <a:r>
              <a:rPr lang="en-US"/>
              <a:t>	0.05/8 = 0.00625.</a:t>
            </a:r>
          </a:p>
          <a:p>
            <a:r>
              <a:rPr lang="en-US"/>
              <a:t>The problem is now more evenly scaled!</a:t>
            </a:r>
          </a:p>
        </p:txBody>
      </p:sp>
    </p:spTree>
    <p:extLst>
      <p:ext uri="{BB962C8B-B14F-4D97-AF65-F5344CB8AC3E}">
        <p14:creationId xmlns:p14="http://schemas.microsoft.com/office/powerpoint/2010/main" val="86168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7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1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1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10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68338" y="185738"/>
            <a:ext cx="7772400" cy="1109662"/>
          </a:xfrm>
          <a:noFill/>
          <a:ln/>
        </p:spPr>
        <p:txBody>
          <a:bodyPr lIns="92075" tIns="46038" rIns="92075" bIns="46038"/>
          <a:lstStyle/>
          <a:p>
            <a:pPr>
              <a:lnSpc>
                <a:spcPct val="80000"/>
              </a:lnSpc>
            </a:pPr>
            <a:r>
              <a:rPr lang="en-US" sz="4000" i="1">
                <a:solidFill>
                  <a:schemeClr val="hlink"/>
                </a:solidFill>
              </a:rPr>
              <a:t>A Production Planning Problem:</a:t>
            </a:r>
            <a:br>
              <a:rPr lang="en-US" sz="4000" i="1">
                <a:solidFill>
                  <a:schemeClr val="hlink"/>
                </a:solidFill>
              </a:rPr>
            </a:br>
            <a:r>
              <a:rPr lang="en-US" sz="4000" i="1">
                <a:solidFill>
                  <a:schemeClr val="hlink"/>
                </a:solidFill>
              </a:rPr>
              <a:t>The Upton Corporation</a:t>
            </a:r>
          </a:p>
        </p:txBody>
      </p:sp>
      <p:sp>
        <p:nvSpPr>
          <p:cNvPr id="51203" name="Rectangle 3"/>
          <p:cNvSpPr>
            <a:spLocks noGrp="1" noChangeArrowheads="1"/>
          </p:cNvSpPr>
          <p:nvPr>
            <p:ph idx="1"/>
          </p:nvPr>
        </p:nvSpPr>
        <p:spPr>
          <a:xfrm>
            <a:off x="303213" y="1384300"/>
            <a:ext cx="8758237" cy="901700"/>
          </a:xfrm>
          <a:noFill/>
          <a:ln/>
        </p:spPr>
        <p:txBody>
          <a:bodyPr lIns="92075" tIns="46038" rIns="92075" bIns="46038"/>
          <a:lstStyle/>
          <a:p>
            <a:r>
              <a:rPr lang="en-US" sz="2400"/>
              <a:t>Upton is planning the production of their heavy-duty air compressors for the next 6 months.</a:t>
            </a:r>
          </a:p>
        </p:txBody>
      </p:sp>
      <p:sp>
        <p:nvSpPr>
          <p:cNvPr id="51208" name="Rectangle 8"/>
          <p:cNvSpPr>
            <a:spLocks noChangeArrowheads="1"/>
          </p:cNvSpPr>
          <p:nvPr/>
        </p:nvSpPr>
        <p:spPr bwMode="auto">
          <a:xfrm>
            <a:off x="330200" y="4699000"/>
            <a:ext cx="7899400" cy="185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accent1"/>
              </a:buClr>
              <a:buFontTx/>
              <a:buChar char="•"/>
            </a:pPr>
            <a:r>
              <a:rPr lang="en-US" sz="2400">
                <a:latin typeface="Tahoma" pitchFamily="34" charset="0"/>
              </a:rPr>
              <a:t>Beginning inventory = 2,750 units </a:t>
            </a:r>
          </a:p>
          <a:p>
            <a:pPr marL="342900" indent="-342900">
              <a:spcBef>
                <a:spcPct val="20000"/>
              </a:spcBef>
              <a:buClr>
                <a:schemeClr val="accent1"/>
              </a:buClr>
              <a:buFontTx/>
              <a:buChar char="•"/>
            </a:pPr>
            <a:r>
              <a:rPr lang="en-US" sz="2400">
                <a:latin typeface="Tahoma" pitchFamily="34" charset="0"/>
              </a:rPr>
              <a:t>Safety stock = 1,500 units</a:t>
            </a:r>
          </a:p>
          <a:p>
            <a:pPr marL="342900" indent="-342900">
              <a:spcBef>
                <a:spcPct val="20000"/>
              </a:spcBef>
              <a:buClr>
                <a:schemeClr val="accent1"/>
              </a:buClr>
              <a:buFontTx/>
              <a:buChar char="•"/>
            </a:pPr>
            <a:r>
              <a:rPr lang="en-US" sz="2400">
                <a:latin typeface="Tahoma" pitchFamily="34" charset="0"/>
              </a:rPr>
              <a:t>Unit carrying cost = 1.5% of unit production cost</a:t>
            </a:r>
          </a:p>
          <a:p>
            <a:pPr marL="342900" indent="-342900">
              <a:spcBef>
                <a:spcPct val="20000"/>
              </a:spcBef>
              <a:buClr>
                <a:schemeClr val="accent1"/>
              </a:buClr>
              <a:buFontTx/>
              <a:buChar char="•"/>
            </a:pPr>
            <a:r>
              <a:rPr lang="en-US" sz="2400">
                <a:latin typeface="Tahoma" pitchFamily="34" charset="0"/>
              </a:rPr>
              <a:t>Maximum warehouse capacity = 6,000 units</a:t>
            </a:r>
          </a:p>
        </p:txBody>
      </p:sp>
      <p:grpSp>
        <p:nvGrpSpPr>
          <p:cNvPr id="51211" name="Group 11"/>
          <p:cNvGrpSpPr>
            <a:grpSpLocks/>
          </p:cNvGrpSpPr>
          <p:nvPr/>
        </p:nvGrpSpPr>
        <p:grpSpPr bwMode="auto">
          <a:xfrm>
            <a:off x="381000" y="2209800"/>
            <a:ext cx="8753475" cy="2378075"/>
            <a:chOff x="240" y="1430"/>
            <a:chExt cx="5514" cy="1498"/>
          </a:xfrm>
        </p:grpSpPr>
        <p:sp>
          <p:nvSpPr>
            <p:cNvPr id="51204" name="Rectangle 4"/>
            <p:cNvSpPr>
              <a:spLocks noChangeArrowheads="1"/>
            </p:cNvSpPr>
            <p:nvPr/>
          </p:nvSpPr>
          <p:spPr bwMode="auto">
            <a:xfrm>
              <a:off x="240" y="1583"/>
              <a:ext cx="5514" cy="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tabLst>
                  <a:tab pos="3141663" algn="ctr"/>
                  <a:tab pos="4110038" algn="ctr"/>
                  <a:tab pos="5029200" algn="ctr"/>
                  <a:tab pos="5999163" algn="ctr"/>
                  <a:tab pos="6851650" algn="ctr"/>
                  <a:tab pos="7837488" algn="ctr"/>
                </a:tabLst>
              </a:pPr>
              <a:r>
                <a:rPr lang="en-US" sz="2000">
                  <a:latin typeface="Tahoma" pitchFamily="34" charset="0"/>
                </a:rPr>
                <a:t>	1	2 	 3	4	5	6</a:t>
              </a:r>
            </a:p>
            <a:p>
              <a:pPr eaLnBrk="0" hangingPunct="0">
                <a:lnSpc>
                  <a:spcPct val="90000"/>
                </a:lnSpc>
                <a:spcBef>
                  <a:spcPct val="50000"/>
                </a:spcBef>
                <a:tabLst>
                  <a:tab pos="3141663" algn="ctr"/>
                  <a:tab pos="4110038" algn="ctr"/>
                  <a:tab pos="5029200" algn="ctr"/>
                  <a:tab pos="5999163" algn="ctr"/>
                  <a:tab pos="6851650" algn="ctr"/>
                  <a:tab pos="7837488" algn="ctr"/>
                </a:tabLst>
              </a:pPr>
              <a:r>
                <a:rPr lang="en-US" sz="2000">
                  <a:latin typeface="Tahoma" pitchFamily="34" charset="0"/>
                </a:rPr>
                <a:t>Unit Production Cost	$240	$250	$265	$285	$280	$260</a:t>
              </a:r>
            </a:p>
            <a:p>
              <a:pPr eaLnBrk="0" hangingPunct="0">
                <a:lnSpc>
                  <a:spcPct val="90000"/>
                </a:lnSpc>
                <a:spcBef>
                  <a:spcPct val="50000"/>
                </a:spcBef>
                <a:tabLst>
                  <a:tab pos="3141663" algn="ctr"/>
                  <a:tab pos="4110038" algn="ctr"/>
                  <a:tab pos="5029200" algn="ctr"/>
                  <a:tab pos="5999163" algn="ctr"/>
                  <a:tab pos="6851650" algn="ctr"/>
                  <a:tab pos="7837488" algn="ctr"/>
                </a:tabLst>
              </a:pPr>
              <a:r>
                <a:rPr lang="en-US" sz="2000">
                  <a:latin typeface="Tahoma" pitchFamily="34" charset="0"/>
                </a:rPr>
                <a:t>Units Demanded	1,000	4,500	6,000	5,500	3,500	4,000</a:t>
              </a:r>
            </a:p>
            <a:p>
              <a:pPr eaLnBrk="0" hangingPunct="0">
                <a:lnSpc>
                  <a:spcPct val="90000"/>
                </a:lnSpc>
                <a:spcBef>
                  <a:spcPct val="50000"/>
                </a:spcBef>
                <a:tabLst>
                  <a:tab pos="3141663" algn="ctr"/>
                  <a:tab pos="4110038" algn="ctr"/>
                  <a:tab pos="5029200" algn="ctr"/>
                  <a:tab pos="5999163" algn="ctr"/>
                  <a:tab pos="6851650" algn="ctr"/>
                  <a:tab pos="7837488" algn="ctr"/>
                </a:tabLst>
              </a:pPr>
              <a:r>
                <a:rPr lang="en-US" sz="2000">
                  <a:latin typeface="Tahoma" pitchFamily="34" charset="0"/>
                </a:rPr>
                <a:t>Maximum Production	4,000	3,500	4,000	4,500	4,000	3,500</a:t>
              </a:r>
            </a:p>
            <a:p>
              <a:pPr eaLnBrk="0" hangingPunct="0">
                <a:lnSpc>
                  <a:spcPct val="90000"/>
                </a:lnSpc>
                <a:spcBef>
                  <a:spcPct val="50000"/>
                </a:spcBef>
                <a:tabLst>
                  <a:tab pos="3141663" algn="ctr"/>
                  <a:tab pos="4110038" algn="ctr"/>
                  <a:tab pos="5029200" algn="ctr"/>
                  <a:tab pos="5999163" algn="ctr"/>
                  <a:tab pos="6851650" algn="ctr"/>
                  <a:tab pos="7837488" algn="ctr"/>
                </a:tabLst>
              </a:pPr>
              <a:r>
                <a:rPr lang="en-US" sz="2000">
                  <a:latin typeface="Tahoma" pitchFamily="34" charset="0"/>
                </a:rPr>
                <a:t>Minimum Production	2,000	1,750	2,000	2,250	2,000	1,750</a:t>
              </a:r>
            </a:p>
          </p:txBody>
        </p:sp>
        <p:sp>
          <p:nvSpPr>
            <p:cNvPr id="51206" name="Rectangle 6"/>
            <p:cNvSpPr>
              <a:spLocks noChangeArrowheads="1"/>
            </p:cNvSpPr>
            <p:nvPr/>
          </p:nvSpPr>
          <p:spPr bwMode="auto">
            <a:xfrm>
              <a:off x="522" y="1430"/>
              <a:ext cx="503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tabLst>
                  <a:tab pos="5080000" algn="ctr"/>
                </a:tabLst>
              </a:pPr>
              <a:r>
                <a:rPr lang="en-US" sz="2000" b="1"/>
                <a:t>	</a:t>
              </a:r>
              <a:r>
                <a:rPr lang="en-US" sz="2000"/>
                <a:t>Month</a:t>
              </a:r>
            </a:p>
          </p:txBody>
        </p:sp>
        <p:sp>
          <p:nvSpPr>
            <p:cNvPr id="51209" name="Line 9"/>
            <p:cNvSpPr>
              <a:spLocks noChangeShapeType="1"/>
            </p:cNvSpPr>
            <p:nvPr/>
          </p:nvSpPr>
          <p:spPr bwMode="auto">
            <a:xfrm>
              <a:off x="288" y="2928"/>
              <a:ext cx="5184" cy="0"/>
            </a:xfrm>
            <a:prstGeom prst="line">
              <a:avLst/>
            </a:prstGeom>
            <a:noFill/>
            <a:ln w="952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10" name="Line 10"/>
            <p:cNvSpPr>
              <a:spLocks noChangeShapeType="1"/>
            </p:cNvSpPr>
            <p:nvPr/>
          </p:nvSpPr>
          <p:spPr bwMode="auto">
            <a:xfrm>
              <a:off x="288" y="1872"/>
              <a:ext cx="5184" cy="0"/>
            </a:xfrm>
            <a:prstGeom prst="line">
              <a:avLst/>
            </a:prstGeom>
            <a:noFill/>
            <a:ln w="952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45016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808037"/>
          </a:xfrm>
          <a:noFill/>
          <a:ln/>
        </p:spPr>
        <p:txBody>
          <a:bodyPr lIns="92075" tIns="46038" rIns="92075" bIns="46038"/>
          <a:lstStyle/>
          <a:p>
            <a:r>
              <a:rPr lang="en-US" i="1">
                <a:solidFill>
                  <a:schemeClr val="hlink"/>
                </a:solidFill>
              </a:rPr>
              <a:t>Defining the Decision Variables</a:t>
            </a:r>
          </a:p>
        </p:txBody>
      </p:sp>
      <p:sp>
        <p:nvSpPr>
          <p:cNvPr id="52227" name="Rectangle 3"/>
          <p:cNvSpPr>
            <a:spLocks noChangeArrowheads="1"/>
          </p:cNvSpPr>
          <p:nvPr/>
        </p:nvSpPr>
        <p:spPr bwMode="auto">
          <a:xfrm>
            <a:off x="304800" y="1524000"/>
            <a:ext cx="8839200" cy="1928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752475" indent="-752475" eaLnBrk="0" hangingPunct="0">
              <a:lnSpc>
                <a:spcPct val="110000"/>
              </a:lnSpc>
            </a:pPr>
            <a:r>
              <a:rPr lang="en-US" sz="2800" dirty="0">
                <a:latin typeface="Tahoma" pitchFamily="34" charset="0"/>
              </a:rPr>
              <a:t>P</a:t>
            </a:r>
            <a:r>
              <a:rPr lang="en-US" sz="2800" i="1" baseline="-25000" dirty="0">
                <a:latin typeface="Times New Roman" pitchFamily="18" charset="0"/>
              </a:rPr>
              <a:t>i</a:t>
            </a:r>
            <a:r>
              <a:rPr lang="en-US" sz="2800" dirty="0">
                <a:latin typeface="Tahoma" pitchFamily="34" charset="0"/>
              </a:rPr>
              <a:t> = number of units to produce in month </a:t>
            </a:r>
            <a:r>
              <a:rPr lang="en-US" sz="2800" i="1" dirty="0">
                <a:latin typeface="Times New Roman" pitchFamily="18" charset="0"/>
              </a:rPr>
              <a:t>i,</a:t>
            </a:r>
            <a:r>
              <a:rPr lang="en-US" sz="2800" i="1" dirty="0">
                <a:latin typeface="Tahoma" pitchFamily="34" charset="0"/>
              </a:rPr>
              <a:t> </a:t>
            </a:r>
            <a:r>
              <a:rPr lang="en-US" sz="2800" i="1" dirty="0">
                <a:latin typeface="Times New Roman" pitchFamily="18" charset="0"/>
              </a:rPr>
              <a:t>i</a:t>
            </a:r>
            <a:r>
              <a:rPr lang="en-US" sz="2800" dirty="0">
                <a:latin typeface="Tahoma" pitchFamily="34" charset="0"/>
              </a:rPr>
              <a:t>=1 to 6</a:t>
            </a:r>
          </a:p>
          <a:p>
            <a:pPr marL="752475" indent="-752475" eaLnBrk="0" hangingPunct="0">
              <a:lnSpc>
                <a:spcPct val="110000"/>
              </a:lnSpc>
            </a:pPr>
            <a:endParaRPr lang="en-US" sz="2800" i="1" dirty="0">
              <a:latin typeface="Tahoma" pitchFamily="34" charset="0"/>
            </a:endParaRPr>
          </a:p>
          <a:p>
            <a:pPr marL="752475" indent="-752475" eaLnBrk="0" hangingPunct="0">
              <a:lnSpc>
                <a:spcPct val="110000"/>
              </a:lnSpc>
            </a:pPr>
            <a:r>
              <a:rPr lang="en-US" sz="2800" dirty="0">
                <a:latin typeface="Tahoma" pitchFamily="34" charset="0"/>
              </a:rPr>
              <a:t>B</a:t>
            </a:r>
            <a:r>
              <a:rPr lang="en-US" sz="2800" i="1" baseline="-25000" dirty="0">
                <a:latin typeface="Times New Roman" pitchFamily="18" charset="0"/>
              </a:rPr>
              <a:t>i</a:t>
            </a:r>
            <a:r>
              <a:rPr lang="en-US" sz="2800" dirty="0">
                <a:latin typeface="Times New Roman" pitchFamily="18" charset="0"/>
              </a:rPr>
              <a:t> </a:t>
            </a:r>
            <a:r>
              <a:rPr lang="en-US" sz="2800" dirty="0">
                <a:latin typeface="Tahoma" pitchFamily="34" charset="0"/>
              </a:rPr>
              <a:t>= beginning inventory month </a:t>
            </a:r>
            <a:r>
              <a:rPr lang="en-US" sz="2800" i="1" dirty="0">
                <a:latin typeface="Times New Roman" pitchFamily="18" charset="0"/>
              </a:rPr>
              <a:t>i,</a:t>
            </a:r>
            <a:r>
              <a:rPr lang="en-US" sz="2800" i="1" dirty="0">
                <a:latin typeface="Tahoma" pitchFamily="34" charset="0"/>
              </a:rPr>
              <a:t>  </a:t>
            </a:r>
            <a:r>
              <a:rPr lang="en-US" sz="2800" i="1" dirty="0">
                <a:latin typeface="Times New Roman" pitchFamily="18" charset="0"/>
              </a:rPr>
              <a:t>i</a:t>
            </a:r>
            <a:r>
              <a:rPr lang="en-US" sz="2800" dirty="0">
                <a:latin typeface="Tahoma" pitchFamily="34" charset="0"/>
              </a:rPr>
              <a:t>=1 to 6</a:t>
            </a:r>
          </a:p>
          <a:p>
            <a:pPr marL="752475" indent="-752475" eaLnBrk="0" hangingPunct="0"/>
            <a:endParaRPr lang="en-US" sz="2800" dirty="0">
              <a:latin typeface="Tahoma" pitchFamily="34" charset="0"/>
            </a:endParaRPr>
          </a:p>
        </p:txBody>
      </p:sp>
    </p:spTree>
    <p:extLst>
      <p:ext uri="{BB962C8B-B14F-4D97-AF65-F5344CB8AC3E}">
        <p14:creationId xmlns:p14="http://schemas.microsoft.com/office/powerpoint/2010/main" val="104134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53251" name="Rectangle 3"/>
          <p:cNvSpPr>
            <a:spLocks noChangeArrowheads="1"/>
          </p:cNvSpPr>
          <p:nvPr/>
        </p:nvSpPr>
        <p:spPr bwMode="auto">
          <a:xfrm>
            <a:off x="381000" y="1728788"/>
            <a:ext cx="8534400" cy="3462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919163" indent="-919163" algn="ctr" eaLnBrk="0" hangingPunct="0">
              <a:lnSpc>
                <a:spcPct val="50000"/>
              </a:lnSpc>
              <a:spcBef>
                <a:spcPct val="50000"/>
              </a:spcBef>
              <a:tabLst>
                <a:tab pos="1836738" algn="l"/>
              </a:tabLst>
            </a:pPr>
            <a:r>
              <a:rPr lang="en-US" sz="3200">
                <a:latin typeface="Tahoma" pitchFamily="34" charset="0"/>
              </a:rPr>
              <a:t>Minimize the total cost production </a:t>
            </a:r>
          </a:p>
          <a:p>
            <a:pPr marL="919163" indent="-919163" algn="ctr" eaLnBrk="0" hangingPunct="0">
              <a:lnSpc>
                <a:spcPct val="50000"/>
              </a:lnSpc>
              <a:spcBef>
                <a:spcPct val="50000"/>
              </a:spcBef>
              <a:tabLst>
                <a:tab pos="1836738" algn="l"/>
              </a:tabLst>
            </a:pPr>
            <a:r>
              <a:rPr lang="en-US" sz="3200">
                <a:latin typeface="Tahoma" pitchFamily="34" charset="0"/>
              </a:rPr>
              <a:t>&amp; inventory costs.</a:t>
            </a:r>
            <a:endParaRPr lang="en-US" sz="2800">
              <a:latin typeface="Tahoma" pitchFamily="34" charset="0"/>
            </a:endParaRPr>
          </a:p>
          <a:p>
            <a:pPr marL="919163" indent="-919163" eaLnBrk="0" hangingPunct="0">
              <a:lnSpc>
                <a:spcPct val="130000"/>
              </a:lnSpc>
              <a:spcBef>
                <a:spcPct val="50000"/>
              </a:spcBef>
              <a:tabLst>
                <a:tab pos="1836738" algn="l"/>
              </a:tabLst>
            </a:pPr>
            <a:r>
              <a:rPr lang="en-US" sz="2800">
                <a:latin typeface="Tahoma" pitchFamily="34" charset="0"/>
              </a:rPr>
              <a:t>MIN</a:t>
            </a:r>
            <a:r>
              <a:rPr lang="en-US" sz="3600">
                <a:latin typeface="Tahoma" pitchFamily="34" charset="0"/>
              </a:rPr>
              <a:t>:	</a:t>
            </a:r>
            <a:r>
              <a:rPr lang="en-US" sz="2800">
                <a:latin typeface="Tahoma" pitchFamily="34" charset="0"/>
              </a:rPr>
              <a:t>240P</a:t>
            </a:r>
            <a:r>
              <a:rPr lang="en-US" sz="2800" baseline="-25000">
                <a:latin typeface="Tahoma" pitchFamily="34" charset="0"/>
              </a:rPr>
              <a:t>1</a:t>
            </a:r>
            <a:r>
              <a:rPr lang="en-US" sz="2800">
                <a:latin typeface="Tahoma" pitchFamily="34" charset="0"/>
              </a:rPr>
              <a:t>+250P</a:t>
            </a:r>
            <a:r>
              <a:rPr lang="en-US" sz="2800" baseline="-25000">
                <a:latin typeface="Tahoma" pitchFamily="34" charset="0"/>
              </a:rPr>
              <a:t>2</a:t>
            </a:r>
            <a:r>
              <a:rPr lang="en-US" sz="2800">
                <a:latin typeface="Tahoma" pitchFamily="34" charset="0"/>
              </a:rPr>
              <a:t>+265P</a:t>
            </a:r>
            <a:r>
              <a:rPr lang="en-US" sz="2800" baseline="-25000">
                <a:latin typeface="Tahoma" pitchFamily="34" charset="0"/>
              </a:rPr>
              <a:t>3</a:t>
            </a:r>
            <a:r>
              <a:rPr lang="en-US" sz="2800">
                <a:latin typeface="Tahoma" pitchFamily="34" charset="0"/>
              </a:rPr>
              <a:t>+285P</a:t>
            </a:r>
            <a:r>
              <a:rPr lang="en-US" sz="2800" baseline="-25000">
                <a:latin typeface="Tahoma" pitchFamily="34" charset="0"/>
              </a:rPr>
              <a:t>4</a:t>
            </a:r>
            <a:r>
              <a:rPr lang="en-US" sz="2800">
                <a:latin typeface="Tahoma" pitchFamily="34" charset="0"/>
              </a:rPr>
              <a:t>+280P</a:t>
            </a:r>
            <a:r>
              <a:rPr lang="en-US" sz="2800" baseline="-25000">
                <a:latin typeface="Tahoma" pitchFamily="34" charset="0"/>
              </a:rPr>
              <a:t>5</a:t>
            </a:r>
            <a:r>
              <a:rPr lang="en-US" sz="2800">
                <a:latin typeface="Tahoma" pitchFamily="34" charset="0"/>
              </a:rPr>
              <a:t>+260P</a:t>
            </a:r>
            <a:r>
              <a:rPr lang="en-US" sz="2800" baseline="-25000">
                <a:latin typeface="Tahoma" pitchFamily="34" charset="0"/>
              </a:rPr>
              <a:t>6</a:t>
            </a:r>
          </a:p>
          <a:p>
            <a:pPr marL="919163" indent="-919163" eaLnBrk="0" hangingPunct="0">
              <a:spcBef>
                <a:spcPct val="50000"/>
              </a:spcBef>
              <a:tabLst>
                <a:tab pos="1836738" algn="l"/>
              </a:tabLst>
            </a:pPr>
            <a:r>
              <a:rPr lang="en-US" sz="2800">
                <a:latin typeface="Tahoma" pitchFamily="34" charset="0"/>
              </a:rPr>
              <a:t>   + 3.6(B</a:t>
            </a:r>
            <a:r>
              <a:rPr lang="en-US" sz="2800" baseline="-25000">
                <a:latin typeface="Tahoma" pitchFamily="34" charset="0"/>
              </a:rPr>
              <a:t>1</a:t>
            </a:r>
            <a:r>
              <a:rPr lang="en-US" sz="2800">
                <a:latin typeface="Tahoma" pitchFamily="34" charset="0"/>
              </a:rPr>
              <a:t>+B</a:t>
            </a:r>
            <a:r>
              <a:rPr lang="en-US" sz="2800" baseline="-25000">
                <a:latin typeface="Tahoma" pitchFamily="34" charset="0"/>
              </a:rPr>
              <a:t>2</a:t>
            </a:r>
            <a:r>
              <a:rPr lang="en-US" sz="2800">
                <a:latin typeface="Tahoma" pitchFamily="34" charset="0"/>
              </a:rPr>
              <a:t>)/2 + 3.75(B</a:t>
            </a:r>
            <a:r>
              <a:rPr lang="en-US" sz="2800" baseline="-25000">
                <a:latin typeface="Tahoma" pitchFamily="34" charset="0"/>
              </a:rPr>
              <a:t>2</a:t>
            </a:r>
            <a:r>
              <a:rPr lang="en-US" sz="2800">
                <a:latin typeface="Tahoma" pitchFamily="34" charset="0"/>
              </a:rPr>
              <a:t>+B</a:t>
            </a:r>
            <a:r>
              <a:rPr lang="en-US" sz="2800" baseline="-25000">
                <a:latin typeface="Tahoma" pitchFamily="34" charset="0"/>
              </a:rPr>
              <a:t>3</a:t>
            </a:r>
            <a:r>
              <a:rPr lang="en-US" sz="2800">
                <a:latin typeface="Tahoma" pitchFamily="34" charset="0"/>
              </a:rPr>
              <a:t>)/2 + 3.98(B</a:t>
            </a:r>
            <a:r>
              <a:rPr lang="en-US" sz="2800" baseline="-25000">
                <a:latin typeface="Tahoma" pitchFamily="34" charset="0"/>
              </a:rPr>
              <a:t>3</a:t>
            </a:r>
            <a:r>
              <a:rPr lang="en-US" sz="2800">
                <a:latin typeface="Tahoma" pitchFamily="34" charset="0"/>
              </a:rPr>
              <a:t>+B</a:t>
            </a:r>
            <a:r>
              <a:rPr lang="en-US" sz="2800" baseline="-25000">
                <a:latin typeface="Tahoma" pitchFamily="34" charset="0"/>
              </a:rPr>
              <a:t>4</a:t>
            </a:r>
            <a:r>
              <a:rPr lang="en-US" sz="2800">
                <a:latin typeface="Tahoma" pitchFamily="34" charset="0"/>
              </a:rPr>
              <a:t>)/2 </a:t>
            </a:r>
          </a:p>
          <a:p>
            <a:pPr marL="919163" indent="-919163" eaLnBrk="0" hangingPunct="0">
              <a:spcBef>
                <a:spcPct val="50000"/>
              </a:spcBef>
              <a:tabLst>
                <a:tab pos="1836738" algn="l"/>
              </a:tabLst>
            </a:pPr>
            <a:r>
              <a:rPr lang="en-US" sz="2800">
                <a:latin typeface="Tahoma" pitchFamily="34" charset="0"/>
              </a:rPr>
              <a:t>   + 4.28(B</a:t>
            </a:r>
            <a:r>
              <a:rPr lang="en-US" sz="2800" baseline="-25000">
                <a:latin typeface="Tahoma" pitchFamily="34" charset="0"/>
              </a:rPr>
              <a:t>4</a:t>
            </a:r>
            <a:r>
              <a:rPr lang="en-US" sz="2800">
                <a:latin typeface="Tahoma" pitchFamily="34" charset="0"/>
              </a:rPr>
              <a:t>+B</a:t>
            </a:r>
            <a:r>
              <a:rPr lang="en-US" sz="2800" baseline="-25000">
                <a:latin typeface="Tahoma" pitchFamily="34" charset="0"/>
              </a:rPr>
              <a:t>5</a:t>
            </a:r>
            <a:r>
              <a:rPr lang="en-US" sz="2800">
                <a:latin typeface="Tahoma" pitchFamily="34" charset="0"/>
              </a:rPr>
              <a:t>)/2 + 4.20(B</a:t>
            </a:r>
            <a:r>
              <a:rPr lang="en-US" sz="2800" baseline="-25000">
                <a:latin typeface="Tahoma" pitchFamily="34" charset="0"/>
              </a:rPr>
              <a:t>5</a:t>
            </a:r>
            <a:r>
              <a:rPr lang="en-US" sz="2800">
                <a:latin typeface="Tahoma" pitchFamily="34" charset="0"/>
              </a:rPr>
              <a:t>+ B</a:t>
            </a:r>
            <a:r>
              <a:rPr lang="en-US" sz="2800" baseline="-25000">
                <a:latin typeface="Tahoma" pitchFamily="34" charset="0"/>
              </a:rPr>
              <a:t>6</a:t>
            </a:r>
            <a:r>
              <a:rPr lang="en-US" sz="2800">
                <a:latin typeface="Tahoma" pitchFamily="34" charset="0"/>
              </a:rPr>
              <a:t>)/2 + 3.9(B</a:t>
            </a:r>
            <a:r>
              <a:rPr lang="en-US" sz="2800" baseline="-25000">
                <a:latin typeface="Tahoma" pitchFamily="34" charset="0"/>
              </a:rPr>
              <a:t>6</a:t>
            </a:r>
            <a:r>
              <a:rPr lang="en-US" sz="2800">
                <a:latin typeface="Tahoma" pitchFamily="34" charset="0"/>
              </a:rPr>
              <a:t>+B</a:t>
            </a:r>
            <a:r>
              <a:rPr lang="en-US" sz="2800" baseline="-25000">
                <a:latin typeface="Tahoma" pitchFamily="34" charset="0"/>
              </a:rPr>
              <a:t>7</a:t>
            </a:r>
            <a:r>
              <a:rPr lang="en-US" sz="2800">
                <a:latin typeface="Tahoma" pitchFamily="34" charset="0"/>
              </a:rPr>
              <a:t>)/2</a:t>
            </a:r>
            <a:r>
              <a:rPr lang="en-US" sz="2400">
                <a:latin typeface="Tahoma" pitchFamily="34" charset="0"/>
              </a:rPr>
              <a:t> </a:t>
            </a:r>
          </a:p>
          <a:p>
            <a:pPr marL="919163" indent="-919163" eaLnBrk="0" hangingPunct="0">
              <a:lnSpc>
                <a:spcPct val="50000"/>
              </a:lnSpc>
              <a:spcBef>
                <a:spcPct val="50000"/>
              </a:spcBef>
              <a:tabLst>
                <a:tab pos="1836738" algn="l"/>
              </a:tabLst>
            </a:pPr>
            <a:endParaRPr lang="en-US" sz="2400">
              <a:latin typeface="Tahoma" pitchFamily="34" charset="0"/>
            </a:endParaRPr>
          </a:p>
        </p:txBody>
      </p:sp>
      <p:sp>
        <p:nvSpPr>
          <p:cNvPr id="53252" name="Text Box 4"/>
          <p:cNvSpPr txBox="1">
            <a:spLocks noChangeArrowheads="1"/>
          </p:cNvSpPr>
          <p:nvPr/>
        </p:nvSpPr>
        <p:spPr bwMode="auto">
          <a:xfrm>
            <a:off x="762000" y="5349875"/>
            <a:ext cx="7543800" cy="82232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solidFill>
                  <a:schemeClr val="bg1"/>
                </a:solidFill>
                <a:latin typeface="Tahoma" pitchFamily="34" charset="0"/>
              </a:rPr>
              <a:t>Note: The beginning inventory in any month is the same as the ending inventory in the previous month.</a:t>
            </a:r>
          </a:p>
        </p:txBody>
      </p:sp>
    </p:spTree>
    <p:extLst>
      <p:ext uri="{BB962C8B-B14F-4D97-AF65-F5344CB8AC3E}">
        <p14:creationId xmlns:p14="http://schemas.microsoft.com/office/powerpoint/2010/main" val="362682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454025"/>
            <a:ext cx="7772400" cy="676275"/>
          </a:xfrm>
          <a:noFill/>
          <a:ln/>
        </p:spPr>
        <p:txBody>
          <a:bodyPr lIns="92075" tIns="46038" rIns="92075" bIns="46038">
            <a:normAutofit/>
          </a:bodyPr>
          <a:lstStyle/>
          <a:p>
            <a:r>
              <a:rPr lang="en-US" sz="4000" i="1">
                <a:solidFill>
                  <a:schemeClr val="hlink"/>
                </a:solidFill>
              </a:rPr>
              <a:t>Defining the Constraints - I</a:t>
            </a:r>
          </a:p>
        </p:txBody>
      </p:sp>
      <p:sp>
        <p:nvSpPr>
          <p:cNvPr id="54275" name="Rectangle 3"/>
          <p:cNvSpPr>
            <a:spLocks noGrp="1" noChangeArrowheads="1"/>
          </p:cNvSpPr>
          <p:nvPr>
            <p:ph idx="1"/>
          </p:nvPr>
        </p:nvSpPr>
        <p:spPr>
          <a:xfrm>
            <a:off x="609600" y="1524000"/>
            <a:ext cx="7848600" cy="4419600"/>
          </a:xfrm>
          <a:noFill/>
          <a:ln/>
        </p:spPr>
        <p:txBody>
          <a:bodyPr lIns="92075" tIns="46038" rIns="92075" bIns="46038"/>
          <a:lstStyle/>
          <a:p>
            <a:pPr>
              <a:lnSpc>
                <a:spcPct val="105000"/>
              </a:lnSpc>
              <a:spcBef>
                <a:spcPct val="0"/>
              </a:spcBef>
            </a:pPr>
            <a:r>
              <a:rPr lang="en-US"/>
              <a:t>Production levels</a:t>
            </a:r>
          </a:p>
          <a:p>
            <a:pPr>
              <a:lnSpc>
                <a:spcPct val="105000"/>
              </a:lnSpc>
              <a:buFont typeface="Wingdings" pitchFamily="2" charset="2"/>
              <a:buNone/>
            </a:pPr>
            <a:r>
              <a:rPr lang="en-US"/>
              <a:t>		2,000 &lt;= P</a:t>
            </a:r>
            <a:r>
              <a:rPr lang="en-US" baseline="-25000"/>
              <a:t>1</a:t>
            </a:r>
            <a:r>
              <a:rPr lang="en-US"/>
              <a:t> &lt;= 4,000 } month 1</a:t>
            </a:r>
          </a:p>
          <a:p>
            <a:pPr>
              <a:lnSpc>
                <a:spcPct val="105000"/>
              </a:lnSpc>
              <a:buFont typeface="Wingdings" pitchFamily="2" charset="2"/>
              <a:buNone/>
            </a:pPr>
            <a:r>
              <a:rPr lang="en-US"/>
              <a:t>		1,750 &lt;= P</a:t>
            </a:r>
            <a:r>
              <a:rPr lang="en-US" baseline="-25000"/>
              <a:t>2</a:t>
            </a:r>
            <a:r>
              <a:rPr lang="en-US"/>
              <a:t> &lt;= 3,500 } month 2</a:t>
            </a:r>
          </a:p>
          <a:p>
            <a:pPr>
              <a:lnSpc>
                <a:spcPct val="105000"/>
              </a:lnSpc>
              <a:buFont typeface="Wingdings" pitchFamily="2" charset="2"/>
              <a:buNone/>
            </a:pPr>
            <a:r>
              <a:rPr lang="en-US"/>
              <a:t>		2,000 &lt;= P</a:t>
            </a:r>
            <a:r>
              <a:rPr lang="en-US" baseline="-25000"/>
              <a:t>3</a:t>
            </a:r>
            <a:r>
              <a:rPr lang="en-US"/>
              <a:t> &lt;= 4,000 } month 3</a:t>
            </a:r>
          </a:p>
          <a:p>
            <a:pPr>
              <a:lnSpc>
                <a:spcPct val="105000"/>
              </a:lnSpc>
              <a:buFont typeface="Wingdings" pitchFamily="2" charset="2"/>
              <a:buNone/>
            </a:pPr>
            <a:r>
              <a:rPr lang="en-US"/>
              <a:t>		2,250 &lt;= P</a:t>
            </a:r>
            <a:r>
              <a:rPr lang="en-US" baseline="-25000"/>
              <a:t>4</a:t>
            </a:r>
            <a:r>
              <a:rPr lang="en-US"/>
              <a:t> &lt;= 4,500 } month 4</a:t>
            </a:r>
          </a:p>
          <a:p>
            <a:pPr>
              <a:lnSpc>
                <a:spcPct val="105000"/>
              </a:lnSpc>
              <a:buFont typeface="Wingdings" pitchFamily="2" charset="2"/>
              <a:buNone/>
            </a:pPr>
            <a:r>
              <a:rPr lang="en-US"/>
              <a:t>		2,000 &lt;= P</a:t>
            </a:r>
            <a:r>
              <a:rPr lang="en-US" baseline="-25000"/>
              <a:t>5</a:t>
            </a:r>
            <a:r>
              <a:rPr lang="en-US"/>
              <a:t> &lt;= 4,000 } month 5</a:t>
            </a:r>
          </a:p>
          <a:p>
            <a:pPr>
              <a:lnSpc>
                <a:spcPct val="105000"/>
              </a:lnSpc>
              <a:buFont typeface="Wingdings" pitchFamily="2" charset="2"/>
              <a:buNone/>
            </a:pPr>
            <a:r>
              <a:rPr lang="en-US"/>
              <a:t>		1,750 &lt;= P</a:t>
            </a:r>
            <a:r>
              <a:rPr lang="en-US" baseline="-25000"/>
              <a:t>6</a:t>
            </a:r>
            <a:r>
              <a:rPr lang="en-US"/>
              <a:t> &lt;= 3,500 } month 6</a:t>
            </a:r>
          </a:p>
        </p:txBody>
      </p:sp>
    </p:spTree>
    <p:extLst>
      <p:ext uri="{BB962C8B-B14F-4D97-AF65-F5344CB8AC3E}">
        <p14:creationId xmlns:p14="http://schemas.microsoft.com/office/powerpoint/2010/main" val="244746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275">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4275">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4275">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4275">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09600" y="454025"/>
            <a:ext cx="7772400" cy="676275"/>
          </a:xfrm>
          <a:noFill/>
          <a:ln/>
        </p:spPr>
        <p:txBody>
          <a:bodyPr lIns="92075" tIns="46038" rIns="92075" bIns="46038">
            <a:normAutofit/>
          </a:bodyPr>
          <a:lstStyle/>
          <a:p>
            <a:r>
              <a:rPr lang="en-US" sz="4000" i="1">
                <a:solidFill>
                  <a:schemeClr val="hlink"/>
                </a:solidFill>
              </a:rPr>
              <a:t>Defining the Constraints - II</a:t>
            </a:r>
          </a:p>
        </p:txBody>
      </p:sp>
      <p:sp>
        <p:nvSpPr>
          <p:cNvPr id="87043" name="Rectangle 3"/>
          <p:cNvSpPr>
            <a:spLocks noGrp="1" noChangeArrowheads="1"/>
          </p:cNvSpPr>
          <p:nvPr>
            <p:ph idx="1"/>
          </p:nvPr>
        </p:nvSpPr>
        <p:spPr>
          <a:xfrm>
            <a:off x="457200" y="1524000"/>
            <a:ext cx="8382000" cy="4419600"/>
          </a:xfrm>
          <a:noFill/>
          <a:ln/>
        </p:spPr>
        <p:txBody>
          <a:bodyPr lIns="92075" tIns="46038" rIns="92075" bIns="46038"/>
          <a:lstStyle/>
          <a:p>
            <a:r>
              <a:rPr lang="en-US"/>
              <a:t>Ending Inventory (EI = BI + P - D)</a:t>
            </a:r>
          </a:p>
          <a:p>
            <a:pPr algn="ctr">
              <a:lnSpc>
                <a:spcPct val="110000"/>
              </a:lnSpc>
              <a:buFont typeface="Wingdings" pitchFamily="2" charset="2"/>
              <a:buNone/>
            </a:pPr>
            <a:r>
              <a:rPr lang="en-US" sz="3000"/>
              <a:t>1,500 </a:t>
            </a:r>
            <a:r>
              <a:rPr lang="en-US" sz="3000" u="sng"/>
              <a:t>&lt;</a:t>
            </a:r>
            <a:r>
              <a:rPr lang="en-US" sz="3000"/>
              <a:t>  B</a:t>
            </a:r>
            <a:r>
              <a:rPr lang="en-US" sz="3000" baseline="-25000"/>
              <a:t>1 </a:t>
            </a:r>
            <a:r>
              <a:rPr lang="en-US" sz="3000"/>
              <a:t>+ P</a:t>
            </a:r>
            <a:r>
              <a:rPr lang="en-US" sz="3000" baseline="-25000"/>
              <a:t>1 </a:t>
            </a:r>
            <a:r>
              <a:rPr lang="en-US" sz="3000"/>
              <a:t>- 1,000 </a:t>
            </a:r>
            <a:r>
              <a:rPr lang="en-US" sz="3000" u="sng"/>
              <a:t>&lt;</a:t>
            </a:r>
            <a:r>
              <a:rPr lang="en-US" sz="3000"/>
              <a:t> 6,000 } month 1</a:t>
            </a:r>
          </a:p>
          <a:p>
            <a:pPr algn="ctr">
              <a:lnSpc>
                <a:spcPct val="110000"/>
              </a:lnSpc>
              <a:buFont typeface="Wingdings" pitchFamily="2" charset="2"/>
              <a:buNone/>
            </a:pPr>
            <a:r>
              <a:rPr lang="en-US" sz="3000"/>
              <a:t>1,500 </a:t>
            </a:r>
            <a:r>
              <a:rPr lang="en-US" sz="3000" u="sng"/>
              <a:t>&lt;</a:t>
            </a:r>
            <a:r>
              <a:rPr lang="en-US" sz="3000"/>
              <a:t>  B</a:t>
            </a:r>
            <a:r>
              <a:rPr lang="en-US" sz="3000" baseline="-25000"/>
              <a:t>2 </a:t>
            </a:r>
            <a:r>
              <a:rPr lang="en-US" sz="3000"/>
              <a:t>+ P</a:t>
            </a:r>
            <a:r>
              <a:rPr lang="en-US" sz="3000" baseline="-25000"/>
              <a:t>2 </a:t>
            </a:r>
            <a:r>
              <a:rPr lang="en-US" sz="3000"/>
              <a:t>- 4,500 </a:t>
            </a:r>
            <a:r>
              <a:rPr lang="en-US" sz="3000" u="sng"/>
              <a:t>&lt;</a:t>
            </a:r>
            <a:r>
              <a:rPr lang="en-US" sz="3000"/>
              <a:t> 6,000 } month 2</a:t>
            </a:r>
          </a:p>
          <a:p>
            <a:pPr algn="ctr">
              <a:lnSpc>
                <a:spcPct val="110000"/>
              </a:lnSpc>
              <a:buFont typeface="Wingdings" pitchFamily="2" charset="2"/>
              <a:buNone/>
            </a:pPr>
            <a:r>
              <a:rPr lang="en-US" sz="3000"/>
              <a:t>1,500 </a:t>
            </a:r>
            <a:r>
              <a:rPr lang="en-US" sz="3000" u="sng"/>
              <a:t>&lt;</a:t>
            </a:r>
            <a:r>
              <a:rPr lang="en-US" sz="3000"/>
              <a:t>  B</a:t>
            </a:r>
            <a:r>
              <a:rPr lang="en-US" sz="3000" baseline="-25000"/>
              <a:t>3 </a:t>
            </a:r>
            <a:r>
              <a:rPr lang="en-US" sz="3000"/>
              <a:t>+ P</a:t>
            </a:r>
            <a:r>
              <a:rPr lang="en-US" sz="3000" baseline="-25000"/>
              <a:t>3 </a:t>
            </a:r>
            <a:r>
              <a:rPr lang="en-US" sz="3000"/>
              <a:t>- 6,000 </a:t>
            </a:r>
            <a:r>
              <a:rPr lang="en-US" sz="3000" u="sng"/>
              <a:t>&lt;</a:t>
            </a:r>
            <a:r>
              <a:rPr lang="en-US" sz="3000"/>
              <a:t> 6,000 } month 3</a:t>
            </a:r>
          </a:p>
          <a:p>
            <a:pPr algn="ctr">
              <a:lnSpc>
                <a:spcPct val="110000"/>
              </a:lnSpc>
              <a:buFont typeface="Wingdings" pitchFamily="2" charset="2"/>
              <a:buNone/>
            </a:pPr>
            <a:r>
              <a:rPr lang="en-US" sz="3000"/>
              <a:t>1,500 </a:t>
            </a:r>
            <a:r>
              <a:rPr lang="en-US" sz="3000" u="sng"/>
              <a:t>&lt;</a:t>
            </a:r>
            <a:r>
              <a:rPr lang="en-US" sz="3000"/>
              <a:t>  B</a:t>
            </a:r>
            <a:r>
              <a:rPr lang="en-US" sz="3000" baseline="-25000"/>
              <a:t>4 </a:t>
            </a:r>
            <a:r>
              <a:rPr lang="en-US" sz="3000"/>
              <a:t>+ P</a:t>
            </a:r>
            <a:r>
              <a:rPr lang="en-US" sz="3000" baseline="-25000"/>
              <a:t>4 </a:t>
            </a:r>
            <a:r>
              <a:rPr lang="en-US" sz="3000"/>
              <a:t>- 5,500 </a:t>
            </a:r>
            <a:r>
              <a:rPr lang="en-US" sz="3000" u="sng"/>
              <a:t>&lt;</a:t>
            </a:r>
            <a:r>
              <a:rPr lang="en-US" sz="3000"/>
              <a:t> 6,000 } month 4</a:t>
            </a:r>
          </a:p>
          <a:p>
            <a:pPr algn="ctr">
              <a:lnSpc>
                <a:spcPct val="110000"/>
              </a:lnSpc>
              <a:buFont typeface="Wingdings" pitchFamily="2" charset="2"/>
              <a:buNone/>
            </a:pPr>
            <a:r>
              <a:rPr lang="en-US" sz="3000"/>
              <a:t>1,500 </a:t>
            </a:r>
            <a:r>
              <a:rPr lang="en-US" sz="3000" u="sng"/>
              <a:t>&lt;</a:t>
            </a:r>
            <a:r>
              <a:rPr lang="en-US" sz="3000"/>
              <a:t>  B</a:t>
            </a:r>
            <a:r>
              <a:rPr lang="en-US" sz="3000" baseline="-25000"/>
              <a:t>5 </a:t>
            </a:r>
            <a:r>
              <a:rPr lang="en-US" sz="3000"/>
              <a:t>+ P</a:t>
            </a:r>
            <a:r>
              <a:rPr lang="en-US" sz="3000" baseline="-25000"/>
              <a:t>5 </a:t>
            </a:r>
            <a:r>
              <a:rPr lang="en-US" sz="3000"/>
              <a:t>- 3,500 </a:t>
            </a:r>
            <a:r>
              <a:rPr lang="en-US" sz="3000" u="sng"/>
              <a:t>&lt;</a:t>
            </a:r>
            <a:r>
              <a:rPr lang="en-US" sz="3000"/>
              <a:t> 6,000 } month 5</a:t>
            </a:r>
          </a:p>
          <a:p>
            <a:pPr algn="ctr">
              <a:lnSpc>
                <a:spcPct val="110000"/>
              </a:lnSpc>
              <a:buFont typeface="Wingdings" pitchFamily="2" charset="2"/>
              <a:buNone/>
            </a:pPr>
            <a:r>
              <a:rPr lang="en-US" sz="3000"/>
              <a:t>1,500 </a:t>
            </a:r>
            <a:r>
              <a:rPr lang="en-US" sz="3000" u="sng"/>
              <a:t>&lt;</a:t>
            </a:r>
            <a:r>
              <a:rPr lang="en-US" sz="3000"/>
              <a:t>  B</a:t>
            </a:r>
            <a:r>
              <a:rPr lang="en-US" sz="3000" baseline="-25000"/>
              <a:t>6 </a:t>
            </a:r>
            <a:r>
              <a:rPr lang="en-US" sz="3000"/>
              <a:t>+ P</a:t>
            </a:r>
            <a:r>
              <a:rPr lang="en-US" sz="3000" baseline="-25000"/>
              <a:t>6 </a:t>
            </a:r>
            <a:r>
              <a:rPr lang="en-US" sz="3000"/>
              <a:t>- 4,000 </a:t>
            </a:r>
            <a:r>
              <a:rPr lang="en-US" sz="3000" u="sng"/>
              <a:t>&lt;</a:t>
            </a:r>
            <a:r>
              <a:rPr lang="en-US" sz="3000"/>
              <a:t> 6,000 } month 6</a:t>
            </a:r>
          </a:p>
          <a:p>
            <a:pPr>
              <a:buFont typeface="Wingdings" pitchFamily="2" charset="2"/>
              <a:buNone/>
            </a:pPr>
            <a:endParaRPr lang="en-US" sz="3000"/>
          </a:p>
        </p:txBody>
      </p:sp>
    </p:spTree>
    <p:extLst>
      <p:ext uri="{BB962C8B-B14F-4D97-AF65-F5344CB8AC3E}">
        <p14:creationId xmlns:p14="http://schemas.microsoft.com/office/powerpoint/2010/main" val="197475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7043">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7043">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87043">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87043">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87043">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87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69925" y="169863"/>
            <a:ext cx="7772400" cy="809625"/>
          </a:xfrm>
          <a:noFill/>
          <a:ln/>
        </p:spPr>
        <p:txBody>
          <a:bodyPr lIns="92075" tIns="46038" rIns="92075" bIns="46038"/>
          <a:lstStyle/>
          <a:p>
            <a:r>
              <a:rPr lang="en-US" sz="4000" i="1">
                <a:solidFill>
                  <a:schemeClr val="hlink"/>
                </a:solidFill>
              </a:rPr>
              <a:t>Defining the Constraints - III</a:t>
            </a:r>
            <a:endParaRPr lang="en-US" sz="1600" i="1">
              <a:solidFill>
                <a:schemeClr val="hlink"/>
              </a:solidFill>
            </a:endParaRPr>
          </a:p>
        </p:txBody>
      </p:sp>
      <p:sp>
        <p:nvSpPr>
          <p:cNvPr id="55299" name="Rectangle 3"/>
          <p:cNvSpPr>
            <a:spLocks noGrp="1" noChangeArrowheads="1"/>
          </p:cNvSpPr>
          <p:nvPr>
            <p:ph idx="1"/>
          </p:nvPr>
        </p:nvSpPr>
        <p:spPr>
          <a:xfrm>
            <a:off x="838200" y="914400"/>
            <a:ext cx="6858000" cy="3887788"/>
          </a:xfrm>
          <a:noFill/>
          <a:ln/>
        </p:spPr>
        <p:txBody>
          <a:bodyPr lIns="92075" tIns="46038" rIns="92075" bIns="46038">
            <a:normAutofit/>
          </a:bodyPr>
          <a:lstStyle/>
          <a:p>
            <a:r>
              <a:rPr lang="en-US"/>
              <a:t>Beginning Balances</a:t>
            </a:r>
          </a:p>
          <a:p>
            <a:pPr>
              <a:buFont typeface="Wingdings" pitchFamily="2" charset="2"/>
              <a:buNone/>
            </a:pPr>
            <a:r>
              <a:rPr lang="en-US">
                <a:latin typeface="Times New Roman" pitchFamily="18" charset="0"/>
              </a:rPr>
              <a:t>		B</a:t>
            </a:r>
            <a:r>
              <a:rPr lang="en-US" baseline="-25000">
                <a:latin typeface="Times New Roman" pitchFamily="18" charset="0"/>
              </a:rPr>
              <a:t>1</a:t>
            </a:r>
            <a:r>
              <a:rPr lang="en-US">
                <a:latin typeface="Times New Roman" pitchFamily="18" charset="0"/>
              </a:rPr>
              <a:t> = 2750</a:t>
            </a:r>
          </a:p>
          <a:p>
            <a:pPr>
              <a:buFont typeface="Wingdings" pitchFamily="2" charset="2"/>
              <a:buNone/>
            </a:pPr>
            <a:r>
              <a:rPr lang="en-US">
                <a:latin typeface="Times New Roman" pitchFamily="18" charset="0"/>
              </a:rPr>
              <a:t>		B</a:t>
            </a:r>
            <a:r>
              <a:rPr lang="en-US" baseline="-25000">
                <a:latin typeface="Times New Roman" pitchFamily="18" charset="0"/>
              </a:rPr>
              <a:t>2</a:t>
            </a:r>
            <a:r>
              <a:rPr lang="en-US">
                <a:latin typeface="Times New Roman" pitchFamily="18" charset="0"/>
              </a:rPr>
              <a:t> = B</a:t>
            </a:r>
            <a:r>
              <a:rPr lang="en-US" baseline="-25000">
                <a:latin typeface="Times New Roman" pitchFamily="18" charset="0"/>
              </a:rPr>
              <a:t>1</a:t>
            </a:r>
            <a:r>
              <a:rPr lang="en-US">
                <a:latin typeface="Times New Roman" pitchFamily="18" charset="0"/>
              </a:rPr>
              <a:t> + P</a:t>
            </a:r>
            <a:r>
              <a:rPr lang="en-US" baseline="-25000">
                <a:latin typeface="Times New Roman" pitchFamily="18" charset="0"/>
              </a:rPr>
              <a:t>1</a:t>
            </a:r>
            <a:r>
              <a:rPr lang="en-US">
                <a:latin typeface="Times New Roman" pitchFamily="18" charset="0"/>
              </a:rPr>
              <a:t> - 1,000</a:t>
            </a:r>
          </a:p>
          <a:p>
            <a:pPr>
              <a:buFont typeface="Wingdings" pitchFamily="2" charset="2"/>
              <a:buNone/>
            </a:pPr>
            <a:r>
              <a:rPr lang="en-US">
                <a:latin typeface="Times New Roman" pitchFamily="18" charset="0"/>
              </a:rPr>
              <a:t>		B</a:t>
            </a:r>
            <a:r>
              <a:rPr lang="en-US" baseline="-25000">
                <a:latin typeface="Times New Roman" pitchFamily="18" charset="0"/>
              </a:rPr>
              <a:t>3</a:t>
            </a:r>
            <a:r>
              <a:rPr lang="en-US">
                <a:latin typeface="Times New Roman" pitchFamily="18" charset="0"/>
              </a:rPr>
              <a:t> = B</a:t>
            </a:r>
            <a:r>
              <a:rPr lang="en-US" baseline="-25000">
                <a:latin typeface="Times New Roman" pitchFamily="18" charset="0"/>
              </a:rPr>
              <a:t>2</a:t>
            </a:r>
            <a:r>
              <a:rPr lang="en-US">
                <a:latin typeface="Times New Roman" pitchFamily="18" charset="0"/>
              </a:rPr>
              <a:t> + P</a:t>
            </a:r>
            <a:r>
              <a:rPr lang="en-US" baseline="-25000">
                <a:latin typeface="Times New Roman" pitchFamily="18" charset="0"/>
              </a:rPr>
              <a:t>2</a:t>
            </a:r>
            <a:r>
              <a:rPr lang="en-US">
                <a:latin typeface="Times New Roman" pitchFamily="18" charset="0"/>
              </a:rPr>
              <a:t> - 4,500</a:t>
            </a:r>
          </a:p>
          <a:p>
            <a:pPr>
              <a:buFont typeface="Wingdings" pitchFamily="2" charset="2"/>
              <a:buNone/>
            </a:pPr>
            <a:r>
              <a:rPr lang="en-US">
                <a:latin typeface="Times New Roman" pitchFamily="18" charset="0"/>
              </a:rPr>
              <a:t>		B</a:t>
            </a:r>
            <a:r>
              <a:rPr lang="en-US" baseline="-25000">
                <a:latin typeface="Times New Roman" pitchFamily="18" charset="0"/>
              </a:rPr>
              <a:t>4</a:t>
            </a:r>
            <a:r>
              <a:rPr lang="en-US">
                <a:latin typeface="Times New Roman" pitchFamily="18" charset="0"/>
              </a:rPr>
              <a:t> = B</a:t>
            </a:r>
            <a:r>
              <a:rPr lang="en-US" baseline="-25000">
                <a:latin typeface="Times New Roman" pitchFamily="18" charset="0"/>
              </a:rPr>
              <a:t>3</a:t>
            </a:r>
            <a:r>
              <a:rPr lang="en-US">
                <a:latin typeface="Times New Roman" pitchFamily="18" charset="0"/>
              </a:rPr>
              <a:t> + P</a:t>
            </a:r>
            <a:r>
              <a:rPr lang="en-US" baseline="-25000">
                <a:latin typeface="Times New Roman" pitchFamily="18" charset="0"/>
              </a:rPr>
              <a:t>3</a:t>
            </a:r>
            <a:r>
              <a:rPr lang="en-US">
                <a:latin typeface="Times New Roman" pitchFamily="18" charset="0"/>
              </a:rPr>
              <a:t> - 6,000</a:t>
            </a:r>
          </a:p>
          <a:p>
            <a:pPr>
              <a:buFont typeface="Wingdings" pitchFamily="2" charset="2"/>
              <a:buNone/>
            </a:pPr>
            <a:r>
              <a:rPr lang="en-US">
                <a:latin typeface="Times New Roman" pitchFamily="18" charset="0"/>
              </a:rPr>
              <a:t>		B</a:t>
            </a:r>
            <a:r>
              <a:rPr lang="en-US" baseline="-25000">
                <a:latin typeface="Times New Roman" pitchFamily="18" charset="0"/>
              </a:rPr>
              <a:t>5</a:t>
            </a:r>
            <a:r>
              <a:rPr lang="en-US">
                <a:latin typeface="Times New Roman" pitchFamily="18" charset="0"/>
              </a:rPr>
              <a:t> = B</a:t>
            </a:r>
            <a:r>
              <a:rPr lang="en-US" baseline="-25000">
                <a:latin typeface="Times New Roman" pitchFamily="18" charset="0"/>
              </a:rPr>
              <a:t>4</a:t>
            </a:r>
            <a:r>
              <a:rPr lang="en-US">
                <a:latin typeface="Times New Roman" pitchFamily="18" charset="0"/>
              </a:rPr>
              <a:t> + P</a:t>
            </a:r>
            <a:r>
              <a:rPr lang="en-US" baseline="-25000">
                <a:latin typeface="Times New Roman" pitchFamily="18" charset="0"/>
              </a:rPr>
              <a:t>4</a:t>
            </a:r>
            <a:r>
              <a:rPr lang="en-US">
                <a:latin typeface="Times New Roman" pitchFamily="18" charset="0"/>
              </a:rPr>
              <a:t> - 5,500</a:t>
            </a:r>
          </a:p>
          <a:p>
            <a:pPr>
              <a:buFont typeface="Wingdings" pitchFamily="2" charset="2"/>
              <a:buNone/>
            </a:pPr>
            <a:r>
              <a:rPr lang="en-US">
                <a:latin typeface="Times New Roman" pitchFamily="18" charset="0"/>
              </a:rPr>
              <a:t>		B</a:t>
            </a:r>
            <a:r>
              <a:rPr lang="en-US" baseline="-25000">
                <a:latin typeface="Times New Roman" pitchFamily="18" charset="0"/>
              </a:rPr>
              <a:t>6</a:t>
            </a:r>
            <a:r>
              <a:rPr lang="en-US">
                <a:latin typeface="Times New Roman" pitchFamily="18" charset="0"/>
              </a:rPr>
              <a:t> = B</a:t>
            </a:r>
            <a:r>
              <a:rPr lang="en-US" baseline="-25000">
                <a:latin typeface="Times New Roman" pitchFamily="18" charset="0"/>
              </a:rPr>
              <a:t>5</a:t>
            </a:r>
            <a:r>
              <a:rPr lang="en-US">
                <a:latin typeface="Times New Roman" pitchFamily="18" charset="0"/>
              </a:rPr>
              <a:t> + P</a:t>
            </a:r>
            <a:r>
              <a:rPr lang="en-US" baseline="-25000">
                <a:latin typeface="Times New Roman" pitchFamily="18" charset="0"/>
              </a:rPr>
              <a:t>5</a:t>
            </a:r>
            <a:r>
              <a:rPr lang="en-US">
                <a:latin typeface="Times New Roman" pitchFamily="18" charset="0"/>
              </a:rPr>
              <a:t> - 3,500</a:t>
            </a:r>
          </a:p>
          <a:p>
            <a:pPr>
              <a:buFont typeface="Wingdings" pitchFamily="2" charset="2"/>
              <a:buNone/>
            </a:pPr>
            <a:r>
              <a:rPr lang="en-US">
                <a:latin typeface="Times New Roman" pitchFamily="18" charset="0"/>
              </a:rPr>
              <a:t>		B</a:t>
            </a:r>
            <a:r>
              <a:rPr lang="en-US" baseline="-25000">
                <a:latin typeface="Times New Roman" pitchFamily="18" charset="0"/>
              </a:rPr>
              <a:t>7</a:t>
            </a:r>
            <a:r>
              <a:rPr lang="en-US">
                <a:latin typeface="Times New Roman" pitchFamily="18" charset="0"/>
              </a:rPr>
              <a:t> = B</a:t>
            </a:r>
            <a:r>
              <a:rPr lang="en-US" baseline="-25000">
                <a:latin typeface="Times New Roman" pitchFamily="18" charset="0"/>
              </a:rPr>
              <a:t>6</a:t>
            </a:r>
            <a:r>
              <a:rPr lang="en-US">
                <a:latin typeface="Times New Roman" pitchFamily="18" charset="0"/>
              </a:rPr>
              <a:t> + P</a:t>
            </a:r>
            <a:r>
              <a:rPr lang="en-US" baseline="-25000">
                <a:latin typeface="Times New Roman" pitchFamily="18" charset="0"/>
              </a:rPr>
              <a:t>6</a:t>
            </a:r>
            <a:r>
              <a:rPr lang="en-US">
                <a:latin typeface="Times New Roman" pitchFamily="18" charset="0"/>
              </a:rPr>
              <a:t> - 4,000</a:t>
            </a:r>
          </a:p>
          <a:p>
            <a:pPr>
              <a:buFont typeface="Wingdings" pitchFamily="2" charset="2"/>
              <a:buNone/>
            </a:pPr>
            <a:endParaRPr lang="en-US">
              <a:latin typeface="Times New Roman" pitchFamily="18" charset="0"/>
            </a:endParaRPr>
          </a:p>
        </p:txBody>
      </p:sp>
      <p:sp>
        <p:nvSpPr>
          <p:cNvPr id="55300" name="Rectangle 4"/>
          <p:cNvSpPr>
            <a:spLocks noChangeArrowheads="1"/>
          </p:cNvSpPr>
          <p:nvPr/>
        </p:nvSpPr>
        <p:spPr bwMode="auto">
          <a:xfrm>
            <a:off x="6019800" y="1981200"/>
            <a:ext cx="2514600" cy="301307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solidFill>
                  <a:schemeClr val="bg1"/>
                </a:solidFill>
                <a:latin typeface="Tahoma" pitchFamily="34" charset="0"/>
              </a:rPr>
              <a:t>Notice that the B</a:t>
            </a:r>
            <a:r>
              <a:rPr lang="en-US" sz="2400" i="1" baseline="-25000">
                <a:solidFill>
                  <a:schemeClr val="bg1"/>
                </a:solidFill>
                <a:latin typeface="Times New Roman" pitchFamily="18" charset="0"/>
              </a:rPr>
              <a:t>i</a:t>
            </a:r>
            <a:r>
              <a:rPr lang="en-US" sz="2400">
                <a:solidFill>
                  <a:schemeClr val="bg1"/>
                </a:solidFill>
                <a:latin typeface="Tahoma" pitchFamily="34" charset="0"/>
              </a:rPr>
              <a:t> can be computed directly from the P</a:t>
            </a:r>
            <a:r>
              <a:rPr lang="en-US" sz="2400" i="1" baseline="-25000">
                <a:solidFill>
                  <a:schemeClr val="bg1"/>
                </a:solidFill>
                <a:latin typeface="Times New Roman" pitchFamily="18" charset="0"/>
              </a:rPr>
              <a:t>i</a:t>
            </a:r>
            <a:r>
              <a:rPr lang="en-US" sz="2400" i="1">
                <a:solidFill>
                  <a:schemeClr val="bg1"/>
                </a:solidFill>
                <a:latin typeface="Tahoma" pitchFamily="34" charset="0"/>
              </a:rPr>
              <a:t>.  </a:t>
            </a:r>
            <a:r>
              <a:rPr lang="en-US" sz="2400">
                <a:solidFill>
                  <a:schemeClr val="bg1"/>
                </a:solidFill>
                <a:latin typeface="Tahoma" pitchFamily="34" charset="0"/>
              </a:rPr>
              <a:t>Therefore, only the P</a:t>
            </a:r>
            <a:r>
              <a:rPr lang="en-US" sz="2400" i="1" baseline="-25000">
                <a:solidFill>
                  <a:schemeClr val="bg1"/>
                </a:solidFill>
                <a:latin typeface="Times New Roman" pitchFamily="18" charset="0"/>
              </a:rPr>
              <a:t>i</a:t>
            </a:r>
            <a:r>
              <a:rPr lang="en-US" sz="2400" i="1">
                <a:solidFill>
                  <a:schemeClr val="bg1"/>
                </a:solidFill>
                <a:latin typeface="Tahoma" pitchFamily="34" charset="0"/>
              </a:rPr>
              <a:t> </a:t>
            </a:r>
            <a:r>
              <a:rPr lang="en-US" sz="2400">
                <a:solidFill>
                  <a:schemeClr val="bg1"/>
                </a:solidFill>
                <a:latin typeface="Tahoma" pitchFamily="34" charset="0"/>
              </a:rPr>
              <a:t>need to be identified as changing cells.</a:t>
            </a:r>
            <a:r>
              <a:rPr lang="en-US" sz="2400" i="1">
                <a:solidFill>
                  <a:schemeClr val="bg1"/>
                </a:solidFill>
                <a:latin typeface="Tahoma" pitchFamily="34" charset="0"/>
              </a:rPr>
              <a:t> </a:t>
            </a:r>
          </a:p>
        </p:txBody>
      </p:sp>
    </p:spTree>
    <p:extLst>
      <p:ext uri="{BB962C8B-B14F-4D97-AF65-F5344CB8AC3E}">
        <p14:creationId xmlns:p14="http://schemas.microsoft.com/office/powerpoint/2010/main" val="59237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down)">
                                      <p:cBhvr>
                                        <p:cTn id="7" dur="500"/>
                                        <p:tgtEl>
                                          <p:spTgt spid="55299">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Effect transition="in" filter="wipe(down)">
                                      <p:cBhvr>
                                        <p:cTn id="11" dur="500"/>
                                        <p:tgtEl>
                                          <p:spTgt spid="55299">
                                            <p:txEl>
                                              <p:pRg st="1" end="1"/>
                                            </p:txEl>
                                          </p:spTgt>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wipe(down)">
                                      <p:cBhvr>
                                        <p:cTn id="15" dur="500"/>
                                        <p:tgtEl>
                                          <p:spTgt spid="55299">
                                            <p:txEl>
                                              <p:pRg st="2" end="2"/>
                                            </p:txEl>
                                          </p:spTgt>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Effect transition="in" filter="wipe(down)">
                                      <p:cBhvr>
                                        <p:cTn id="19" dur="500"/>
                                        <p:tgtEl>
                                          <p:spTgt spid="55299">
                                            <p:txEl>
                                              <p:pRg st="3" end="3"/>
                                            </p:txEl>
                                          </p:spTgt>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animEffect transition="in" filter="wipe(down)">
                                      <p:cBhvr>
                                        <p:cTn id="23" dur="500"/>
                                        <p:tgtEl>
                                          <p:spTgt spid="55299">
                                            <p:txEl>
                                              <p:pRg st="4" end="4"/>
                                            </p:txEl>
                                          </p:spTgt>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animEffect transition="in" filter="wipe(down)">
                                      <p:cBhvr>
                                        <p:cTn id="27" dur="500"/>
                                        <p:tgtEl>
                                          <p:spTgt spid="55299">
                                            <p:txEl>
                                              <p:pRg st="5" end="5"/>
                                            </p:txEl>
                                          </p:spTgt>
                                        </p:tgtEl>
                                      </p:cBhvr>
                                    </p:animEffect>
                                  </p:childTnLst>
                                </p:cTn>
                              </p:par>
                            </p:childTnLst>
                          </p:cTn>
                        </p:par>
                        <p:par>
                          <p:cTn id="28" fill="hold" nodeType="afterGroup">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5299">
                                            <p:txEl>
                                              <p:pRg st="6" end="6"/>
                                            </p:txEl>
                                          </p:spTgt>
                                        </p:tgtEl>
                                        <p:attrNameLst>
                                          <p:attrName>style.visibility</p:attrName>
                                        </p:attrNameLst>
                                      </p:cBhvr>
                                      <p:to>
                                        <p:strVal val="visible"/>
                                      </p:to>
                                    </p:set>
                                    <p:animEffect transition="in" filter="wipe(down)">
                                      <p:cBhvr>
                                        <p:cTn id="31" dur="500"/>
                                        <p:tgtEl>
                                          <p:spTgt spid="55299">
                                            <p:txEl>
                                              <p:pRg st="6" end="6"/>
                                            </p:txEl>
                                          </p:spTgt>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5299">
                                            <p:txEl>
                                              <p:pRg st="7" end="7"/>
                                            </p:txEl>
                                          </p:spTgt>
                                        </p:tgtEl>
                                        <p:attrNameLst>
                                          <p:attrName>style.visibility</p:attrName>
                                        </p:attrNameLst>
                                      </p:cBhvr>
                                      <p:to>
                                        <p:strVal val="visible"/>
                                      </p:to>
                                    </p:set>
                                    <p:animEffect transition="in" filter="wipe(down)">
                                      <p:cBhvr>
                                        <p:cTn id="35" dur="500"/>
                                        <p:tgtEl>
                                          <p:spTgt spid="55299">
                                            <p:txEl>
                                              <p:pRg st="7" end="7"/>
                                            </p:txEl>
                                          </p:spTgt>
                                        </p:tgtEl>
                                      </p:cBhvr>
                                    </p:animEffect>
                                  </p:childTnLst>
                                </p:cTn>
                              </p:par>
                            </p:childTnLst>
                          </p:cTn>
                        </p:par>
                        <p:par>
                          <p:cTn id="36" fill="hold" nodeType="afterGroup">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55300"/>
                                        </p:tgtEl>
                                        <p:attrNameLst>
                                          <p:attrName>style.visibility</p:attrName>
                                        </p:attrNameLst>
                                      </p:cBhvr>
                                      <p:to>
                                        <p:strVal val="visible"/>
                                      </p:to>
                                    </p:set>
                                    <p:anim calcmode="lin" valueType="num">
                                      <p:cBhvr additive="base">
                                        <p:cTn id="39" dur="500" fill="hold"/>
                                        <p:tgtEl>
                                          <p:spTgt spid="55300"/>
                                        </p:tgtEl>
                                        <p:attrNameLst>
                                          <p:attrName>ppt_x</p:attrName>
                                        </p:attrNameLst>
                                      </p:cBhvr>
                                      <p:tavLst>
                                        <p:tav tm="0">
                                          <p:val>
                                            <p:strVal val="#ppt_x"/>
                                          </p:val>
                                        </p:tav>
                                        <p:tav tm="100000">
                                          <p:val>
                                            <p:strVal val="#ppt_x"/>
                                          </p:val>
                                        </p:tav>
                                      </p:tavLst>
                                    </p:anim>
                                    <p:anim calcmode="lin" valueType="num">
                                      <p:cBhvr additive="base">
                                        <p:cTn id="40"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0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68338" y="414338"/>
            <a:ext cx="7772400" cy="1109662"/>
          </a:xfrm>
          <a:noFill/>
          <a:ln/>
        </p:spPr>
        <p:txBody>
          <a:bodyPr lIns="92075" tIns="46038" rIns="92075" bIns="46038"/>
          <a:lstStyle/>
          <a:p>
            <a:pPr>
              <a:lnSpc>
                <a:spcPct val="80000"/>
              </a:lnSpc>
            </a:pPr>
            <a:r>
              <a:rPr lang="en-US" sz="4000" i="1">
                <a:solidFill>
                  <a:schemeClr val="hlink"/>
                </a:solidFill>
              </a:rPr>
              <a:t>A Multi-Period Cash Flow Problem:</a:t>
            </a:r>
            <a:br>
              <a:rPr lang="en-US" sz="4000" i="1">
                <a:solidFill>
                  <a:schemeClr val="hlink"/>
                </a:solidFill>
              </a:rPr>
            </a:br>
            <a:r>
              <a:rPr lang="en-US" sz="4000" i="1">
                <a:solidFill>
                  <a:schemeClr val="hlink"/>
                </a:solidFill>
              </a:rPr>
              <a:t>The Taco-Viva Sinking Fund - I</a:t>
            </a:r>
          </a:p>
        </p:txBody>
      </p:sp>
      <p:sp>
        <p:nvSpPr>
          <p:cNvPr id="57347" name="Rectangle 3"/>
          <p:cNvSpPr>
            <a:spLocks noGrp="1" noChangeArrowheads="1"/>
          </p:cNvSpPr>
          <p:nvPr>
            <p:ph idx="1"/>
          </p:nvPr>
        </p:nvSpPr>
        <p:spPr>
          <a:xfrm>
            <a:off x="303213" y="1727200"/>
            <a:ext cx="8307387" cy="2540000"/>
          </a:xfrm>
          <a:noFill/>
          <a:ln/>
        </p:spPr>
        <p:txBody>
          <a:bodyPr lIns="92075" tIns="46038" rIns="92075" bIns="46038"/>
          <a:lstStyle/>
          <a:p>
            <a:r>
              <a:rPr lang="en-US" sz="2400"/>
              <a:t>Taco-Viva needs a sinking fund to pay $800,000 in building costs for a new restaurant in the next 6 months. </a:t>
            </a:r>
          </a:p>
          <a:p>
            <a:r>
              <a:rPr lang="en-US" sz="2400"/>
              <a:t> Payments of $250,000 are due at the end of months 2 and 4, and a final payment of $300,000 is due at the end of month 6.</a:t>
            </a:r>
          </a:p>
          <a:p>
            <a:r>
              <a:rPr lang="en-US" sz="2400"/>
              <a:t>The following investments may be used.</a:t>
            </a:r>
          </a:p>
        </p:txBody>
      </p:sp>
      <p:grpSp>
        <p:nvGrpSpPr>
          <p:cNvPr id="57350" name="Group 6"/>
          <p:cNvGrpSpPr>
            <a:grpSpLocks/>
          </p:cNvGrpSpPr>
          <p:nvPr/>
        </p:nvGrpSpPr>
        <p:grpSpPr bwMode="auto">
          <a:xfrm>
            <a:off x="195263" y="4343400"/>
            <a:ext cx="8920162" cy="2224088"/>
            <a:chOff x="123" y="2566"/>
            <a:chExt cx="5619" cy="1401"/>
          </a:xfrm>
        </p:grpSpPr>
        <p:sp>
          <p:nvSpPr>
            <p:cNvPr id="57348" name="Rectangle 4"/>
            <p:cNvSpPr>
              <a:spLocks noChangeArrowheads="1"/>
            </p:cNvSpPr>
            <p:nvPr/>
          </p:nvSpPr>
          <p:spPr bwMode="auto">
            <a:xfrm>
              <a:off x="123" y="2566"/>
              <a:ext cx="5619" cy="14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tabLst>
                  <a:tab pos="685800" algn="ctr"/>
                  <a:tab pos="2740025" algn="ctr"/>
                  <a:tab pos="5197475" algn="ctr"/>
                  <a:tab pos="7535863" algn="ctr"/>
                </a:tabLst>
              </a:pPr>
              <a:r>
                <a:rPr lang="en-US" sz="2000" b="1"/>
                <a:t>Investment	Available in Month	Months to Maturity	Yield at Maturity</a:t>
              </a:r>
            </a:p>
            <a:p>
              <a:pPr eaLnBrk="0" hangingPunct="0">
                <a:lnSpc>
                  <a:spcPct val="70000"/>
                </a:lnSpc>
                <a:spcBef>
                  <a:spcPct val="50000"/>
                </a:spcBef>
                <a:tabLst>
                  <a:tab pos="685800" algn="ctr"/>
                  <a:tab pos="2740025" algn="ctr"/>
                  <a:tab pos="5197475" algn="ctr"/>
                  <a:tab pos="7535863" algn="ctr"/>
                </a:tabLst>
              </a:pPr>
              <a:r>
                <a:rPr lang="en-US" sz="2000" b="1"/>
                <a:t>	A	1, 2, 3, 4, 5, 6	1	1.8%</a:t>
              </a:r>
            </a:p>
            <a:p>
              <a:pPr eaLnBrk="0" hangingPunct="0">
                <a:lnSpc>
                  <a:spcPct val="70000"/>
                </a:lnSpc>
                <a:spcBef>
                  <a:spcPct val="50000"/>
                </a:spcBef>
                <a:tabLst>
                  <a:tab pos="685800" algn="ctr"/>
                  <a:tab pos="2740025" algn="ctr"/>
                  <a:tab pos="5197475" algn="ctr"/>
                  <a:tab pos="7535863" algn="ctr"/>
                </a:tabLst>
              </a:pPr>
              <a:r>
                <a:rPr lang="en-US" sz="2000" b="1"/>
                <a:t>	B	1, 3, 5	2	3.5%</a:t>
              </a:r>
            </a:p>
            <a:p>
              <a:pPr eaLnBrk="0" hangingPunct="0">
                <a:lnSpc>
                  <a:spcPct val="70000"/>
                </a:lnSpc>
                <a:spcBef>
                  <a:spcPct val="50000"/>
                </a:spcBef>
                <a:tabLst>
                  <a:tab pos="685800" algn="ctr"/>
                  <a:tab pos="2740025" algn="ctr"/>
                  <a:tab pos="5197475" algn="ctr"/>
                  <a:tab pos="7535863" algn="ctr"/>
                </a:tabLst>
              </a:pPr>
              <a:r>
                <a:rPr lang="en-US" sz="2000" b="1"/>
                <a:t>	C	1, 4	3	5.8%</a:t>
              </a:r>
            </a:p>
            <a:p>
              <a:pPr eaLnBrk="0" hangingPunct="0">
                <a:lnSpc>
                  <a:spcPct val="70000"/>
                </a:lnSpc>
                <a:spcBef>
                  <a:spcPct val="50000"/>
                </a:spcBef>
                <a:tabLst>
                  <a:tab pos="685800" algn="ctr"/>
                  <a:tab pos="2740025" algn="ctr"/>
                  <a:tab pos="5197475" algn="ctr"/>
                  <a:tab pos="7535863" algn="ctr"/>
                </a:tabLst>
              </a:pPr>
              <a:r>
                <a:rPr lang="en-US" sz="2000" b="1"/>
                <a:t>	D	1	6	11.0%</a:t>
              </a:r>
            </a:p>
            <a:p>
              <a:pPr eaLnBrk="0" hangingPunct="0">
                <a:lnSpc>
                  <a:spcPct val="90000"/>
                </a:lnSpc>
                <a:spcBef>
                  <a:spcPct val="50000"/>
                </a:spcBef>
                <a:tabLst>
                  <a:tab pos="685800" algn="ctr"/>
                  <a:tab pos="2740025" algn="ctr"/>
                  <a:tab pos="5197475" algn="ctr"/>
                  <a:tab pos="7535863" algn="ctr"/>
                </a:tabLst>
              </a:pPr>
              <a:endParaRPr lang="en-US" sz="2000" b="1"/>
            </a:p>
          </p:txBody>
        </p:sp>
        <p:sp>
          <p:nvSpPr>
            <p:cNvPr id="57349" name="Line 5"/>
            <p:cNvSpPr>
              <a:spLocks noChangeShapeType="1"/>
            </p:cNvSpPr>
            <p:nvPr/>
          </p:nvSpPr>
          <p:spPr bwMode="auto">
            <a:xfrm flipV="1">
              <a:off x="154" y="2756"/>
              <a:ext cx="5416" cy="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51" name="Rectangle 7"/>
          <p:cNvSpPr>
            <a:spLocks noChangeArrowheads="1"/>
          </p:cNvSpPr>
          <p:nvPr/>
        </p:nvSpPr>
        <p:spPr bwMode="auto">
          <a:xfrm>
            <a:off x="254000" y="4699000"/>
            <a:ext cx="8758238" cy="185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9646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327025"/>
            <a:ext cx="7772400" cy="660400"/>
          </a:xfrm>
          <a:noFill/>
          <a:ln/>
        </p:spPr>
        <p:txBody>
          <a:bodyPr lIns="92075" tIns="46038" rIns="92075" bIns="46038">
            <a:normAutofit/>
          </a:bodyPr>
          <a:lstStyle/>
          <a:p>
            <a:r>
              <a:rPr lang="en-US" sz="3800" i="1" dirty="0">
                <a:solidFill>
                  <a:schemeClr val="hlink"/>
                </a:solidFill>
              </a:rPr>
              <a:t>Summary of Possible Cash Flows</a:t>
            </a:r>
          </a:p>
        </p:txBody>
      </p:sp>
      <p:grpSp>
        <p:nvGrpSpPr>
          <p:cNvPr id="58375" name="Group 7"/>
          <p:cNvGrpSpPr>
            <a:grpSpLocks/>
          </p:cNvGrpSpPr>
          <p:nvPr/>
        </p:nvGrpSpPr>
        <p:grpSpPr bwMode="auto">
          <a:xfrm>
            <a:off x="228600" y="1143000"/>
            <a:ext cx="8837613" cy="5360988"/>
            <a:chOff x="165" y="487"/>
            <a:chExt cx="5567" cy="3377"/>
          </a:xfrm>
        </p:grpSpPr>
        <p:sp>
          <p:nvSpPr>
            <p:cNvPr id="58371" name="Rectangle 3"/>
            <p:cNvSpPr>
              <a:spLocks noChangeArrowheads="1"/>
            </p:cNvSpPr>
            <p:nvPr/>
          </p:nvSpPr>
          <p:spPr bwMode="auto">
            <a:xfrm>
              <a:off x="165" y="711"/>
              <a:ext cx="5567" cy="31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400" b="1" dirty="0">
                  <a:latin typeface="Times New Roman" pitchFamily="18" charset="0"/>
                </a:rPr>
                <a:t>	</a:t>
              </a:r>
              <a:r>
                <a:rPr lang="en-US" sz="2300" b="1" dirty="0">
                  <a:latin typeface="Times New Roman" pitchFamily="18" charset="0"/>
                </a:rPr>
                <a:t>Investment	1	2	3	4	5	6	7</a:t>
              </a:r>
            </a:p>
            <a:p>
              <a:pPr defTabSz="919163" eaLnBrk="0" hangingPunct="0">
                <a:lnSpc>
                  <a:spcPct val="12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A</a:t>
              </a:r>
              <a:r>
                <a:rPr lang="en-US" sz="2300" b="1" baseline="-25000" dirty="0">
                  <a:latin typeface="Times New Roman" pitchFamily="18" charset="0"/>
                </a:rPr>
                <a:t>1</a:t>
              </a:r>
              <a:r>
                <a:rPr lang="en-US" sz="2300" b="1" dirty="0">
                  <a:latin typeface="Times New Roman" pitchFamily="18" charset="0"/>
                </a:rPr>
                <a:t>	-1	1.018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B</a:t>
              </a:r>
              <a:r>
                <a:rPr lang="en-US" sz="2300" b="1" baseline="-25000" dirty="0">
                  <a:latin typeface="Times New Roman" pitchFamily="18" charset="0"/>
                </a:rPr>
                <a:t>1</a:t>
              </a:r>
              <a:r>
                <a:rPr lang="en-US" sz="2300" b="1" dirty="0">
                  <a:latin typeface="Times New Roman" pitchFamily="18" charset="0"/>
                </a:rPr>
                <a:t>	-1	&lt;</a:t>
              </a:r>
              <a:r>
                <a:rPr lang="en-US" sz="2300" b="1" baseline="38000" dirty="0">
                  <a:latin typeface="Times New Roman" pitchFamily="18" charset="0"/>
                </a:rPr>
                <a:t>_____</a:t>
              </a:r>
              <a:r>
                <a:rPr lang="en-US" sz="2300" b="1" dirty="0">
                  <a:latin typeface="Times New Roman" pitchFamily="18" charset="0"/>
                </a:rPr>
                <a:t>&gt;	1.035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C</a:t>
              </a:r>
              <a:r>
                <a:rPr lang="en-US" sz="2300" b="1" baseline="-25000" dirty="0">
                  <a:latin typeface="Times New Roman" pitchFamily="18" charset="0"/>
                </a:rPr>
                <a:t>1</a:t>
              </a:r>
              <a:r>
                <a:rPr lang="en-US" sz="2300" b="1" dirty="0">
                  <a:latin typeface="Times New Roman" pitchFamily="18" charset="0"/>
                </a:rPr>
                <a:t>	-1	 &lt;</a:t>
              </a:r>
              <a:r>
                <a:rPr lang="en-US" sz="2300" b="1" baseline="38000" dirty="0">
                  <a:latin typeface="Times New Roman" pitchFamily="18" charset="0"/>
                </a:rPr>
                <a:t>_____</a:t>
              </a:r>
              <a:r>
                <a:rPr lang="en-US" sz="2300" b="1" dirty="0">
                  <a:latin typeface="Times New Roman" pitchFamily="18" charset="0"/>
                </a:rPr>
                <a:t>&gt;	&lt;</a:t>
              </a:r>
              <a:r>
                <a:rPr lang="en-US" sz="2300" b="1" baseline="38000" dirty="0">
                  <a:latin typeface="Times New Roman" pitchFamily="18" charset="0"/>
                </a:rPr>
                <a:t>_____</a:t>
              </a:r>
              <a:r>
                <a:rPr lang="en-US" sz="2300" b="1" dirty="0">
                  <a:latin typeface="Times New Roman" pitchFamily="18" charset="0"/>
                </a:rPr>
                <a:t>&gt;	 1.058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D</a:t>
              </a:r>
              <a:r>
                <a:rPr lang="en-US" sz="2300" b="1" baseline="-25000" dirty="0">
                  <a:latin typeface="Times New Roman" pitchFamily="18" charset="0"/>
                </a:rPr>
                <a:t>1</a:t>
              </a:r>
              <a:r>
                <a:rPr lang="en-US" sz="2300" b="1" dirty="0">
                  <a:latin typeface="Times New Roman" pitchFamily="18" charset="0"/>
                </a:rPr>
                <a:t>	-1	 &lt;</a:t>
              </a:r>
              <a:r>
                <a:rPr lang="en-US" sz="2300" b="1" baseline="38000" dirty="0">
                  <a:latin typeface="Times New Roman" pitchFamily="18" charset="0"/>
                </a:rPr>
                <a:t>_____</a:t>
              </a:r>
              <a:r>
                <a:rPr lang="en-US" sz="2300" b="1" dirty="0">
                  <a:latin typeface="Times New Roman" pitchFamily="18" charset="0"/>
                </a:rPr>
                <a:t>&gt;	 &lt;</a:t>
              </a:r>
              <a:r>
                <a:rPr lang="en-US" sz="2300" b="1" baseline="38000" dirty="0">
                  <a:latin typeface="Times New Roman" pitchFamily="18" charset="0"/>
                </a:rPr>
                <a:t>_____</a:t>
              </a:r>
              <a:r>
                <a:rPr lang="en-US" sz="2300" b="1" dirty="0">
                  <a:latin typeface="Times New Roman" pitchFamily="18" charset="0"/>
                </a:rPr>
                <a:t>&gt;	 &lt;</a:t>
              </a:r>
              <a:r>
                <a:rPr lang="en-US" sz="2300" b="1" baseline="38000" dirty="0">
                  <a:latin typeface="Times New Roman" pitchFamily="18" charset="0"/>
                </a:rPr>
                <a:t>_____</a:t>
              </a:r>
              <a:r>
                <a:rPr lang="en-US" sz="2300" b="1" dirty="0">
                  <a:latin typeface="Times New Roman" pitchFamily="18" charset="0"/>
                </a:rPr>
                <a:t>&gt;	 &lt;</a:t>
              </a:r>
              <a:r>
                <a:rPr lang="en-US" sz="2300" b="1" baseline="38000" dirty="0">
                  <a:latin typeface="Times New Roman" pitchFamily="18" charset="0"/>
                </a:rPr>
                <a:t>_____</a:t>
              </a:r>
              <a:r>
                <a:rPr lang="en-US" sz="2300" b="1" dirty="0">
                  <a:latin typeface="Times New Roman" pitchFamily="18" charset="0"/>
                </a:rPr>
                <a:t>&gt;	 &lt;</a:t>
              </a:r>
              <a:r>
                <a:rPr lang="en-US" sz="2300" b="1" baseline="38000" dirty="0">
                  <a:latin typeface="Times New Roman" pitchFamily="18" charset="0"/>
                </a:rPr>
                <a:t>_____</a:t>
              </a:r>
              <a:r>
                <a:rPr lang="en-US" sz="2300" b="1" dirty="0">
                  <a:latin typeface="Times New Roman" pitchFamily="18" charset="0"/>
                </a:rPr>
                <a:t>&gt;	 1.11</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A</a:t>
              </a:r>
              <a:r>
                <a:rPr lang="en-US" sz="2300" b="1" baseline="-25000" dirty="0">
                  <a:latin typeface="Times New Roman" pitchFamily="18" charset="0"/>
                </a:rPr>
                <a:t>2</a:t>
              </a:r>
              <a:r>
                <a:rPr lang="en-US" sz="2300" b="1" dirty="0">
                  <a:latin typeface="Times New Roman" pitchFamily="18" charset="0"/>
                </a:rPr>
                <a:t>		-1	1.018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A</a:t>
              </a:r>
              <a:r>
                <a:rPr lang="en-US" sz="2300" b="1" baseline="-25000" dirty="0">
                  <a:latin typeface="Times New Roman" pitchFamily="18" charset="0"/>
                </a:rPr>
                <a:t>3</a:t>
              </a:r>
              <a:r>
                <a:rPr lang="en-US" sz="2300" b="1" dirty="0">
                  <a:latin typeface="Times New Roman" pitchFamily="18" charset="0"/>
                </a:rPr>
                <a:t>			-1	1.018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B</a:t>
              </a:r>
              <a:r>
                <a:rPr lang="en-US" sz="2300" b="1" baseline="-25000" dirty="0">
                  <a:latin typeface="Times New Roman" pitchFamily="18" charset="0"/>
                </a:rPr>
                <a:t>3</a:t>
              </a:r>
              <a:r>
                <a:rPr lang="en-US" sz="2300" b="1" dirty="0">
                  <a:latin typeface="Times New Roman" pitchFamily="18" charset="0"/>
                </a:rPr>
                <a:t>			-1	 &lt;</a:t>
              </a:r>
              <a:r>
                <a:rPr lang="en-US" sz="2300" b="1" baseline="38000" dirty="0">
                  <a:latin typeface="Times New Roman" pitchFamily="18" charset="0"/>
                </a:rPr>
                <a:t>_____</a:t>
              </a:r>
              <a:r>
                <a:rPr lang="en-US" sz="2300" b="1" dirty="0">
                  <a:latin typeface="Times New Roman" pitchFamily="18" charset="0"/>
                </a:rPr>
                <a:t>&gt;	 1.035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A</a:t>
              </a:r>
              <a:r>
                <a:rPr lang="en-US" sz="2300" b="1" baseline="-25000" dirty="0">
                  <a:latin typeface="Times New Roman" pitchFamily="18" charset="0"/>
                </a:rPr>
                <a:t>4</a:t>
              </a:r>
              <a:r>
                <a:rPr lang="en-US" sz="2300" b="1" dirty="0">
                  <a:latin typeface="Times New Roman" pitchFamily="18" charset="0"/>
                </a:rPr>
                <a:t>				-1	1.018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C</a:t>
              </a:r>
              <a:r>
                <a:rPr lang="en-US" sz="2300" b="1" baseline="-25000" dirty="0">
                  <a:latin typeface="Times New Roman" pitchFamily="18" charset="0"/>
                </a:rPr>
                <a:t>4</a:t>
              </a:r>
              <a:r>
                <a:rPr lang="en-US" sz="2300" b="1" dirty="0">
                  <a:latin typeface="Times New Roman" pitchFamily="18" charset="0"/>
                </a:rPr>
                <a:t>				-1	 &lt;</a:t>
              </a:r>
              <a:r>
                <a:rPr lang="en-US" sz="2300" b="1" baseline="38000" dirty="0">
                  <a:latin typeface="Times New Roman" pitchFamily="18" charset="0"/>
                </a:rPr>
                <a:t>_____</a:t>
              </a:r>
              <a:r>
                <a:rPr lang="en-US" sz="2300" b="1" dirty="0">
                  <a:latin typeface="Times New Roman" pitchFamily="18" charset="0"/>
                </a:rPr>
                <a:t>&gt;	 &lt;</a:t>
              </a:r>
              <a:r>
                <a:rPr lang="en-US" sz="2300" b="1" baseline="38000" dirty="0">
                  <a:latin typeface="Times New Roman" pitchFamily="18" charset="0"/>
                </a:rPr>
                <a:t>_____</a:t>
              </a:r>
              <a:r>
                <a:rPr lang="en-US" sz="2300" b="1" dirty="0">
                  <a:latin typeface="Times New Roman" pitchFamily="18" charset="0"/>
                </a:rPr>
                <a:t>&gt;	 1.058</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A</a:t>
              </a:r>
              <a:r>
                <a:rPr lang="en-US" sz="2300" b="1" baseline="-25000" dirty="0">
                  <a:latin typeface="Times New Roman" pitchFamily="18" charset="0"/>
                </a:rPr>
                <a:t>5</a:t>
              </a:r>
              <a:r>
                <a:rPr lang="en-US" sz="2300" b="1" dirty="0">
                  <a:latin typeface="Times New Roman" pitchFamily="18" charset="0"/>
                </a:rPr>
                <a:t>					-1	1.018		</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B</a:t>
              </a:r>
              <a:r>
                <a:rPr lang="en-US" sz="2300" b="1" baseline="-25000" dirty="0">
                  <a:latin typeface="Times New Roman" pitchFamily="18" charset="0"/>
                </a:rPr>
                <a:t>5</a:t>
              </a:r>
              <a:r>
                <a:rPr lang="en-US" sz="2300" b="1" dirty="0">
                  <a:latin typeface="Times New Roman" pitchFamily="18" charset="0"/>
                </a:rPr>
                <a:t>					-1	 &lt;</a:t>
              </a:r>
              <a:r>
                <a:rPr lang="en-US" sz="2300" b="1" baseline="38000" dirty="0">
                  <a:latin typeface="Times New Roman" pitchFamily="18" charset="0"/>
                </a:rPr>
                <a:t>_____</a:t>
              </a:r>
              <a:r>
                <a:rPr lang="en-US" sz="2300" b="1" dirty="0">
                  <a:latin typeface="Times New Roman" pitchFamily="18" charset="0"/>
                </a:rPr>
                <a:t>&gt;	 1.035</a:t>
              </a: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A</a:t>
              </a:r>
              <a:r>
                <a:rPr lang="en-US" sz="2300" b="1" baseline="-25000" dirty="0">
                  <a:latin typeface="Times New Roman" pitchFamily="18" charset="0"/>
                </a:rPr>
                <a:t>6</a:t>
              </a:r>
              <a:r>
                <a:rPr lang="en-US" sz="2300" b="1" dirty="0">
                  <a:latin typeface="Times New Roman" pitchFamily="18" charset="0"/>
                </a:rPr>
                <a:t>						-1	1.018	</a:t>
              </a:r>
              <a:r>
                <a:rPr lang="en-US" sz="2300" b="1" dirty="0" err="1">
                  <a:latin typeface="Times New Roman" pitchFamily="18" charset="0"/>
                </a:rPr>
                <a:t>Req’d</a:t>
              </a:r>
              <a:r>
                <a:rPr lang="en-US" sz="2300" b="1" dirty="0">
                  <a:latin typeface="Times New Roman" pitchFamily="18" charset="0"/>
                </a:rPr>
                <a:t> Payments 	$0	$0	$250	</a:t>
              </a:r>
              <a:r>
                <a:rPr lang="en-US" sz="2400" b="1" dirty="0">
                  <a:latin typeface="Times New Roman" pitchFamily="18" charset="0"/>
                </a:rPr>
                <a:t>$0	$250	$0	$300</a:t>
              </a:r>
              <a:endParaRPr lang="en-US" sz="2300" b="1" dirty="0">
                <a:latin typeface="Times New Roman" pitchFamily="18" charset="0"/>
              </a:endParaRPr>
            </a:p>
            <a:p>
              <a:pPr defTabSz="919163" eaLnBrk="0" hangingPunct="0">
                <a:lnSpc>
                  <a:spcPct val="90000"/>
                </a:lnSpc>
                <a:tabLst>
                  <a:tab pos="919163" algn="ctr"/>
                  <a:tab pos="2339975" algn="ctr"/>
                  <a:tab pos="3259138" algn="ctr"/>
                  <a:tab pos="4178300" algn="ctr"/>
                  <a:tab pos="5080000" algn="ctr"/>
                  <a:tab pos="5999163" algn="ctr"/>
                  <a:tab pos="6918325" algn="ctr"/>
                  <a:tab pos="7837488" algn="ctr"/>
                </a:tabLst>
              </a:pPr>
              <a:r>
                <a:rPr lang="en-US" sz="2300" b="1" dirty="0">
                  <a:latin typeface="Times New Roman" pitchFamily="18" charset="0"/>
                </a:rPr>
                <a:t>	(in $1,000s)	</a:t>
              </a:r>
            </a:p>
          </p:txBody>
        </p:sp>
        <p:sp>
          <p:nvSpPr>
            <p:cNvPr id="58372" name="Line 4"/>
            <p:cNvSpPr>
              <a:spLocks noChangeShapeType="1"/>
            </p:cNvSpPr>
            <p:nvPr/>
          </p:nvSpPr>
          <p:spPr bwMode="auto">
            <a:xfrm>
              <a:off x="312" y="949"/>
              <a:ext cx="5209"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 name="Line 5"/>
            <p:cNvSpPr>
              <a:spLocks noChangeShapeType="1"/>
            </p:cNvSpPr>
            <p:nvPr/>
          </p:nvSpPr>
          <p:spPr bwMode="auto">
            <a:xfrm>
              <a:off x="229" y="3414"/>
              <a:ext cx="5209"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Rectangle 6"/>
            <p:cNvSpPr>
              <a:spLocks noChangeArrowheads="1"/>
            </p:cNvSpPr>
            <p:nvPr/>
          </p:nvSpPr>
          <p:spPr bwMode="auto">
            <a:xfrm>
              <a:off x="450" y="487"/>
              <a:ext cx="527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tabLst>
                  <a:tab pos="1487488" algn="l"/>
                </a:tabLst>
              </a:pPr>
              <a:r>
                <a:rPr lang="en-US" sz="2400"/>
                <a:t>	</a:t>
              </a:r>
              <a:r>
                <a:rPr lang="en-US" sz="2400">
                  <a:latin typeface="Times New Roman" pitchFamily="18" charset="0"/>
                </a:rPr>
                <a:t>Cash Inflow/Outflow at the Beginning of Month</a:t>
              </a:r>
            </a:p>
          </p:txBody>
        </p:sp>
      </p:grpSp>
    </p:spTree>
    <p:extLst>
      <p:ext uri="{BB962C8B-B14F-4D97-AF65-F5344CB8AC3E}">
        <p14:creationId xmlns:p14="http://schemas.microsoft.com/office/powerpoint/2010/main" val="404243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808037"/>
          </a:xfrm>
          <a:noFill/>
          <a:ln/>
        </p:spPr>
        <p:txBody>
          <a:bodyPr lIns="92075" tIns="46038" rIns="92075" bIns="46038"/>
          <a:lstStyle/>
          <a:p>
            <a:r>
              <a:rPr lang="en-US" i="1">
                <a:solidFill>
                  <a:schemeClr val="hlink"/>
                </a:solidFill>
              </a:rPr>
              <a:t>Defining the Decision Variables</a:t>
            </a:r>
          </a:p>
        </p:txBody>
      </p:sp>
      <p:sp>
        <p:nvSpPr>
          <p:cNvPr id="59395" name="Rectangle 3"/>
          <p:cNvSpPr>
            <a:spLocks noChangeArrowheads="1"/>
          </p:cNvSpPr>
          <p:nvPr/>
        </p:nvSpPr>
        <p:spPr bwMode="auto">
          <a:xfrm>
            <a:off x="396875" y="1444625"/>
            <a:ext cx="8670925"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635000" indent="-635000" eaLnBrk="0" hangingPunct="0">
              <a:lnSpc>
                <a:spcPct val="120000"/>
              </a:lnSpc>
            </a:pPr>
            <a:r>
              <a:rPr lang="en-US" sz="2800">
                <a:latin typeface="Tahoma" pitchFamily="34" charset="0"/>
              </a:rPr>
              <a:t>A</a:t>
            </a:r>
            <a:r>
              <a:rPr lang="en-US" sz="2800" i="1" baseline="-25000">
                <a:latin typeface="Times New Roman" pitchFamily="18" charset="0"/>
              </a:rPr>
              <a:t>i</a:t>
            </a:r>
            <a:r>
              <a:rPr lang="en-US" sz="2800">
                <a:latin typeface="Times New Roman" pitchFamily="18" charset="0"/>
              </a:rPr>
              <a:t> </a:t>
            </a:r>
            <a:r>
              <a:rPr lang="en-US" sz="2800">
                <a:latin typeface="Tahoma" pitchFamily="34" charset="0"/>
              </a:rPr>
              <a:t>= amount (in $1,000s) placed in investment A at the beginning of month </a:t>
            </a:r>
            <a:r>
              <a:rPr lang="en-US" sz="2800" i="1">
                <a:latin typeface="Times New Roman" pitchFamily="18" charset="0"/>
              </a:rPr>
              <a:t>i</a:t>
            </a:r>
            <a:r>
              <a:rPr lang="en-US" sz="2800">
                <a:latin typeface="Tahoma" pitchFamily="34" charset="0"/>
              </a:rPr>
              <a:t>=1, 2, 3, 4, 5, 6</a:t>
            </a:r>
          </a:p>
          <a:p>
            <a:pPr marL="635000" indent="-635000" eaLnBrk="0" hangingPunct="0">
              <a:lnSpc>
                <a:spcPct val="120000"/>
              </a:lnSpc>
            </a:pPr>
            <a:r>
              <a:rPr lang="en-US" sz="2800">
                <a:latin typeface="Tahoma" pitchFamily="34" charset="0"/>
              </a:rPr>
              <a:t>B</a:t>
            </a:r>
            <a:r>
              <a:rPr lang="en-US" sz="2800" i="1" baseline="-25000">
                <a:latin typeface="Times New Roman" pitchFamily="18" charset="0"/>
              </a:rPr>
              <a:t>i</a:t>
            </a:r>
            <a:r>
              <a:rPr lang="en-US" sz="2800">
                <a:latin typeface="Times New Roman" pitchFamily="18" charset="0"/>
              </a:rPr>
              <a:t> </a:t>
            </a:r>
            <a:r>
              <a:rPr lang="en-US" sz="2800">
                <a:latin typeface="Tahoma" pitchFamily="34" charset="0"/>
              </a:rPr>
              <a:t>= amount (in $1,000s) placed in investment B at the beginning of month </a:t>
            </a:r>
            <a:r>
              <a:rPr lang="en-US" sz="2800" i="1">
                <a:latin typeface="Times New Roman" pitchFamily="18" charset="0"/>
              </a:rPr>
              <a:t>i</a:t>
            </a:r>
            <a:r>
              <a:rPr lang="en-US" sz="2800">
                <a:latin typeface="Tahoma" pitchFamily="34" charset="0"/>
              </a:rPr>
              <a:t>=1, 3, 5</a:t>
            </a:r>
          </a:p>
          <a:p>
            <a:pPr marL="635000" indent="-635000" eaLnBrk="0" hangingPunct="0">
              <a:lnSpc>
                <a:spcPct val="120000"/>
              </a:lnSpc>
            </a:pPr>
            <a:r>
              <a:rPr lang="en-US" sz="2800">
                <a:latin typeface="Tahoma" pitchFamily="34" charset="0"/>
              </a:rPr>
              <a:t>C</a:t>
            </a:r>
            <a:r>
              <a:rPr lang="en-US" sz="2800" i="1" baseline="-25000">
                <a:latin typeface="Times New Roman" pitchFamily="18" charset="0"/>
              </a:rPr>
              <a:t>i</a:t>
            </a:r>
            <a:r>
              <a:rPr lang="en-US" sz="2800">
                <a:latin typeface="Times New Roman" pitchFamily="18" charset="0"/>
              </a:rPr>
              <a:t> </a:t>
            </a:r>
            <a:r>
              <a:rPr lang="en-US" sz="2800">
                <a:latin typeface="Tahoma" pitchFamily="34" charset="0"/>
              </a:rPr>
              <a:t>= amount (in $1,000s) placed in investment C at the beginning of month </a:t>
            </a:r>
            <a:r>
              <a:rPr lang="en-US" sz="2800" i="1">
                <a:latin typeface="Times New Roman" pitchFamily="18" charset="0"/>
              </a:rPr>
              <a:t>i</a:t>
            </a:r>
            <a:r>
              <a:rPr lang="en-US" sz="2800">
                <a:latin typeface="Tahoma" pitchFamily="34" charset="0"/>
              </a:rPr>
              <a:t>=1, 4</a:t>
            </a:r>
          </a:p>
          <a:p>
            <a:pPr marL="635000" indent="-635000" eaLnBrk="0" hangingPunct="0">
              <a:lnSpc>
                <a:spcPct val="120000"/>
              </a:lnSpc>
            </a:pPr>
            <a:r>
              <a:rPr lang="en-US" sz="2800">
                <a:latin typeface="Tahoma" pitchFamily="34" charset="0"/>
              </a:rPr>
              <a:t>D</a:t>
            </a:r>
            <a:r>
              <a:rPr lang="en-US" sz="2800" i="1" baseline="-25000">
                <a:latin typeface="Times New Roman" pitchFamily="18" charset="0"/>
              </a:rPr>
              <a:t>i</a:t>
            </a:r>
            <a:r>
              <a:rPr lang="en-US" sz="2800">
                <a:latin typeface="Times New Roman" pitchFamily="18" charset="0"/>
              </a:rPr>
              <a:t> </a:t>
            </a:r>
            <a:r>
              <a:rPr lang="en-US" sz="2800">
                <a:latin typeface="Tahoma" pitchFamily="34" charset="0"/>
              </a:rPr>
              <a:t>= amount (in $1,000s) placed in investment D at the beginning of month </a:t>
            </a:r>
            <a:r>
              <a:rPr lang="en-US" sz="2800" i="1">
                <a:latin typeface="Times New Roman" pitchFamily="18" charset="0"/>
              </a:rPr>
              <a:t>i</a:t>
            </a:r>
            <a:r>
              <a:rPr lang="en-US" sz="2800">
                <a:latin typeface="Tahoma" pitchFamily="34" charset="0"/>
              </a:rPr>
              <a:t>=1</a:t>
            </a:r>
          </a:p>
        </p:txBody>
      </p:sp>
    </p:spTree>
    <p:extLst>
      <p:ext uri="{BB962C8B-B14F-4D97-AF65-F5344CB8AC3E}">
        <p14:creationId xmlns:p14="http://schemas.microsoft.com/office/powerpoint/2010/main" val="40108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31" name="Rectangle 7"/>
          <p:cNvSpPr>
            <a:spLocks noGrp="1" noChangeArrowheads="1"/>
          </p:cNvSpPr>
          <p:nvPr>
            <p:ph type="title"/>
          </p:nvPr>
        </p:nvSpPr>
        <p:spPr>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a:ea typeface="新細明體" charset="0"/>
                <a:cs typeface="新細明體" charset="0"/>
              </a:rPr>
              <a:t>The Galaxy Linear Programming Model</a:t>
            </a:r>
          </a:p>
        </p:txBody>
      </p:sp>
      <p:sp>
        <p:nvSpPr>
          <p:cNvPr id="154626" name="Rectangle 2"/>
          <p:cNvSpPr>
            <a:spLocks noGrp="1" noChangeArrowheads="1"/>
          </p:cNvSpPr>
          <p:nvPr>
            <p:ph idx="1"/>
          </p:nvPr>
        </p:nvSpPr>
        <p:spPr>
          <a:xfrm>
            <a:off x="685800" y="2133600"/>
            <a:ext cx="7620000" cy="4038600"/>
          </a:xfrm>
          <a:noFill/>
          <a:ln/>
        </p:spPr>
        <p:txBody>
          <a:bodyPr/>
          <a:lstStyle/>
          <a:p>
            <a:pPr eaLnBrk="0" hangingPunct="0">
              <a:lnSpc>
                <a:spcPct val="70000"/>
              </a:lnSpc>
              <a:buFontTx/>
              <a:buNone/>
            </a:pPr>
            <a:r>
              <a:rPr lang="zh-TW" altLang="en-US">
                <a:ea typeface="新細明體" charset="0"/>
                <a:cs typeface="新細明體" charset="0"/>
              </a:rPr>
              <a:t>	</a:t>
            </a:r>
            <a:r>
              <a:rPr lang="en-US" altLang="zh-TW">
                <a:ea typeface="新細明體" charset="0"/>
                <a:cs typeface="新細明體" charset="0"/>
              </a:rPr>
              <a:t>Max  8X</a:t>
            </a:r>
            <a:r>
              <a:rPr lang="en-US" altLang="zh-TW" baseline="-25000">
                <a:ea typeface="新細明體" charset="0"/>
                <a:cs typeface="新細明體" charset="0"/>
              </a:rPr>
              <a:t>1</a:t>
            </a:r>
            <a:r>
              <a:rPr lang="en-US" altLang="zh-TW">
                <a:ea typeface="新細明體" charset="0"/>
                <a:cs typeface="新細明體" charset="0"/>
              </a:rPr>
              <a:t> + 5X</a:t>
            </a:r>
            <a:r>
              <a:rPr lang="en-US" altLang="zh-TW" baseline="-25000">
                <a:ea typeface="新細明體" charset="0"/>
                <a:cs typeface="新細明體" charset="0"/>
              </a:rPr>
              <a:t>2</a:t>
            </a:r>
            <a:r>
              <a:rPr lang="en-US" altLang="zh-TW">
                <a:ea typeface="新細明體" charset="0"/>
                <a:cs typeface="新細明體" charset="0"/>
              </a:rPr>
              <a:t>  	(Weekly profit)</a:t>
            </a:r>
          </a:p>
          <a:p>
            <a:pPr eaLnBrk="0" hangingPunct="0">
              <a:buFontTx/>
              <a:buNone/>
            </a:pPr>
            <a:r>
              <a:rPr lang="en-US" altLang="zh-TW">
                <a:ea typeface="新細明體" charset="0"/>
                <a:cs typeface="新細明體" charset="0"/>
              </a:rPr>
              <a:t>	subject to</a:t>
            </a:r>
          </a:p>
          <a:p>
            <a:pPr eaLnBrk="0" hangingPunct="0">
              <a:buFontTx/>
              <a:buNone/>
            </a:pPr>
            <a:r>
              <a:rPr lang="en-US" altLang="zh-TW">
                <a:ea typeface="新細明體" charset="0"/>
                <a:cs typeface="新細明體" charset="0"/>
              </a:rPr>
              <a:t>	2X</a:t>
            </a:r>
            <a:r>
              <a:rPr lang="en-US" altLang="zh-TW" baseline="-25000">
                <a:ea typeface="新細明體" charset="0"/>
                <a:cs typeface="新細明體" charset="0"/>
              </a:rPr>
              <a:t>1</a:t>
            </a:r>
            <a:r>
              <a:rPr lang="en-US" altLang="zh-TW">
                <a:ea typeface="新細明體" charset="0"/>
                <a:cs typeface="新細明體" charset="0"/>
              </a:rPr>
              <a:t> + 1X</a:t>
            </a:r>
            <a:r>
              <a:rPr lang="en-US" altLang="zh-TW" baseline="-25000">
                <a:ea typeface="新細明體" charset="0"/>
                <a:cs typeface="新細明體" charset="0"/>
              </a:rPr>
              <a:t>2</a:t>
            </a:r>
            <a:r>
              <a:rPr lang="en-US" altLang="zh-TW">
                <a:ea typeface="新細明體" charset="0"/>
                <a:cs typeface="新細明體" charset="0"/>
              </a:rPr>
              <a:t> </a:t>
            </a:r>
            <a:r>
              <a:rPr lang="en-US" altLang="zh-TW">
                <a:latin typeface="Symbol" charset="0"/>
                <a:ea typeface="新細明體" charset="0"/>
                <a:cs typeface="新細明體" charset="0"/>
              </a:rPr>
              <a:t>£</a:t>
            </a:r>
            <a:r>
              <a:rPr lang="en-US" altLang="zh-TW">
                <a:ea typeface="新細明體" charset="0"/>
                <a:cs typeface="新細明體" charset="0"/>
              </a:rPr>
              <a:t> 1000     (Plastic)</a:t>
            </a:r>
          </a:p>
          <a:p>
            <a:pPr eaLnBrk="0" hangingPunct="0">
              <a:buFontTx/>
              <a:buNone/>
            </a:pPr>
            <a:r>
              <a:rPr lang="en-US" altLang="zh-TW">
                <a:ea typeface="新細明體" charset="0"/>
                <a:cs typeface="新細明體" charset="0"/>
              </a:rPr>
              <a:t>	3X</a:t>
            </a:r>
            <a:r>
              <a:rPr lang="en-US" altLang="zh-TW" baseline="-25000">
                <a:ea typeface="新細明體" charset="0"/>
                <a:cs typeface="新細明體" charset="0"/>
              </a:rPr>
              <a:t>1</a:t>
            </a:r>
            <a:r>
              <a:rPr lang="en-US" altLang="zh-TW">
                <a:ea typeface="新細明體" charset="0"/>
                <a:cs typeface="新細明體" charset="0"/>
              </a:rPr>
              <a:t> + 4X</a:t>
            </a:r>
            <a:r>
              <a:rPr lang="en-US" altLang="zh-TW" baseline="-25000">
                <a:ea typeface="新細明體" charset="0"/>
                <a:cs typeface="新細明體" charset="0"/>
              </a:rPr>
              <a:t>2</a:t>
            </a:r>
            <a:r>
              <a:rPr lang="en-US" altLang="zh-TW">
                <a:ea typeface="新細明體" charset="0"/>
                <a:cs typeface="新細明體" charset="0"/>
              </a:rPr>
              <a:t> </a:t>
            </a:r>
            <a:r>
              <a:rPr lang="en-US" altLang="zh-TW">
                <a:latin typeface="Symbol" charset="0"/>
                <a:ea typeface="新細明體" charset="0"/>
                <a:cs typeface="新細明體" charset="0"/>
              </a:rPr>
              <a:t>£</a:t>
            </a:r>
            <a:r>
              <a:rPr lang="en-US" altLang="zh-TW">
                <a:ea typeface="新細明體" charset="0"/>
                <a:cs typeface="新細明體" charset="0"/>
              </a:rPr>
              <a:t> 2400     (Production Time)</a:t>
            </a:r>
          </a:p>
          <a:p>
            <a:pPr eaLnBrk="0" hangingPunct="0">
              <a:buFontTx/>
              <a:buNone/>
            </a:pPr>
            <a:r>
              <a:rPr lang="en-US" altLang="zh-TW">
                <a:ea typeface="新細明體" charset="0"/>
                <a:cs typeface="新細明體" charset="0"/>
              </a:rPr>
              <a:t>	  X</a:t>
            </a:r>
            <a:r>
              <a:rPr lang="en-US" altLang="zh-TW" baseline="-25000">
                <a:ea typeface="新細明體" charset="0"/>
                <a:cs typeface="新細明體" charset="0"/>
              </a:rPr>
              <a:t>1</a:t>
            </a:r>
            <a:r>
              <a:rPr lang="en-US" altLang="zh-TW">
                <a:ea typeface="新細明體" charset="0"/>
                <a:cs typeface="新細明體" charset="0"/>
              </a:rPr>
              <a:t> +   X</a:t>
            </a:r>
            <a:r>
              <a:rPr lang="en-US" altLang="zh-TW" baseline="-25000">
                <a:ea typeface="新細明體" charset="0"/>
                <a:cs typeface="新細明體" charset="0"/>
              </a:rPr>
              <a:t>2</a:t>
            </a:r>
            <a:r>
              <a:rPr lang="en-US" altLang="zh-TW">
                <a:ea typeface="新細明體" charset="0"/>
                <a:cs typeface="新細明體" charset="0"/>
              </a:rPr>
              <a:t> </a:t>
            </a:r>
            <a:r>
              <a:rPr lang="en-US" altLang="zh-TW">
                <a:latin typeface="Symbol" charset="0"/>
                <a:ea typeface="新細明體" charset="0"/>
                <a:cs typeface="新細明體" charset="0"/>
              </a:rPr>
              <a:t>£</a:t>
            </a:r>
            <a:r>
              <a:rPr lang="en-US" altLang="zh-TW">
                <a:ea typeface="新細明體" charset="0"/>
                <a:cs typeface="新細明體" charset="0"/>
              </a:rPr>
              <a:t>   700     (Total production)</a:t>
            </a:r>
          </a:p>
          <a:p>
            <a:pPr eaLnBrk="0" hangingPunct="0">
              <a:buFontTx/>
              <a:buNone/>
            </a:pPr>
            <a:r>
              <a:rPr lang="en-US" altLang="zh-TW">
                <a:ea typeface="新細明體" charset="0"/>
                <a:cs typeface="新細明體" charset="0"/>
              </a:rPr>
              <a:t>	  X</a:t>
            </a:r>
            <a:r>
              <a:rPr lang="en-US" altLang="zh-TW" baseline="-25000">
                <a:ea typeface="新細明體" charset="0"/>
                <a:cs typeface="新細明體" charset="0"/>
              </a:rPr>
              <a:t>1</a:t>
            </a:r>
            <a:r>
              <a:rPr lang="en-US" altLang="zh-TW">
                <a:ea typeface="新細明體" charset="0"/>
                <a:cs typeface="新細明體" charset="0"/>
              </a:rPr>
              <a:t>  -   X</a:t>
            </a:r>
            <a:r>
              <a:rPr lang="en-US" altLang="zh-TW" baseline="-25000">
                <a:ea typeface="新細明體" charset="0"/>
                <a:cs typeface="新細明體" charset="0"/>
              </a:rPr>
              <a:t>2</a:t>
            </a:r>
            <a:r>
              <a:rPr lang="en-US" altLang="zh-TW">
                <a:ea typeface="新細明體" charset="0"/>
                <a:cs typeface="新細明體" charset="0"/>
              </a:rPr>
              <a:t> </a:t>
            </a:r>
            <a:r>
              <a:rPr lang="en-US" altLang="zh-TW">
                <a:latin typeface="Symbol" charset="0"/>
                <a:ea typeface="新細明體" charset="0"/>
                <a:cs typeface="新細明體" charset="0"/>
              </a:rPr>
              <a:t>£</a:t>
            </a:r>
            <a:r>
              <a:rPr lang="en-US" altLang="zh-TW">
                <a:ea typeface="新細明體" charset="0"/>
                <a:cs typeface="新細明體" charset="0"/>
              </a:rPr>
              <a:t>   350     (Mix)</a:t>
            </a:r>
          </a:p>
          <a:p>
            <a:pPr eaLnBrk="0" hangingPunct="0">
              <a:buFontTx/>
              <a:buNone/>
            </a:pPr>
            <a:r>
              <a:rPr lang="en-US" altLang="zh-TW">
                <a:ea typeface="新細明體" charset="0"/>
                <a:cs typeface="新細明體" charset="0"/>
              </a:rPr>
              <a:t>	  X</a:t>
            </a:r>
            <a:r>
              <a:rPr lang="en-US" altLang="zh-TW" baseline="-25000">
                <a:ea typeface="新細明體" charset="0"/>
                <a:cs typeface="新細明體" charset="0"/>
              </a:rPr>
              <a:t>j</a:t>
            </a:r>
            <a:r>
              <a:rPr lang="en-US" altLang="zh-TW">
                <a:ea typeface="新細明體" charset="0"/>
                <a:cs typeface="新細明體" charset="0"/>
              </a:rPr>
              <a:t>&gt; = 0,  j = 1,2       (Nonnegativity)</a:t>
            </a:r>
          </a:p>
        </p:txBody>
      </p:sp>
      <p:sp>
        <p:nvSpPr>
          <p:cNvPr id="4" name="Slide Number Placeholder 5"/>
          <p:cNvSpPr>
            <a:spLocks noGrp="1"/>
          </p:cNvSpPr>
          <p:nvPr>
            <p:ph type="sldNum" sz="quarter" idx="12"/>
          </p:nvPr>
        </p:nvSpPr>
        <p:spPr/>
        <p:txBody>
          <a:bodyPr/>
          <a:lstStyle/>
          <a:p>
            <a:fld id="{C3A1EC6C-6207-2142-867C-1B4F3F9C1BC5}" type="slidenum">
              <a:rPr lang="zh-TW" altLang="en-US"/>
              <a:pPr/>
              <a:t>11</a:t>
            </a:fld>
            <a:endParaRPr lang="zh-TW" altLang="en-US"/>
          </a:p>
        </p:txBody>
      </p:sp>
    </p:spTree>
    <p:extLst>
      <p:ext uri="{BB962C8B-B14F-4D97-AF65-F5344CB8AC3E}">
        <p14:creationId xmlns:p14="http://schemas.microsoft.com/office/powerpoint/2010/main" val="176701718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 calcmode="lin" valueType="num">
                                      <p:cBhvr additive="base">
                                        <p:cTn id="7" dur="500" fill="hold"/>
                                        <p:tgtEl>
                                          <p:spTgt spid="154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6">
                                            <p:txEl>
                                              <p:pRg st="1" end="1"/>
                                            </p:txEl>
                                          </p:spTgt>
                                        </p:tgtEl>
                                        <p:attrNameLst>
                                          <p:attrName>style.visibility</p:attrName>
                                        </p:attrNameLst>
                                      </p:cBhvr>
                                      <p:to>
                                        <p:strVal val="visible"/>
                                      </p:to>
                                    </p:set>
                                    <p:anim calcmode="lin" valueType="num">
                                      <p:cBhvr additive="base">
                                        <p:cTn id="13" dur="500" fill="hold"/>
                                        <p:tgtEl>
                                          <p:spTgt spid="1546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26">
                                            <p:txEl>
                                              <p:pRg st="2" end="2"/>
                                            </p:txEl>
                                          </p:spTgt>
                                        </p:tgtEl>
                                        <p:attrNameLst>
                                          <p:attrName>style.visibility</p:attrName>
                                        </p:attrNameLst>
                                      </p:cBhvr>
                                      <p:to>
                                        <p:strVal val="visible"/>
                                      </p:to>
                                    </p:set>
                                    <p:anim calcmode="lin" valueType="num">
                                      <p:cBhvr additive="base">
                                        <p:cTn id="19" dur="500" fill="hold"/>
                                        <p:tgtEl>
                                          <p:spTgt spid="1546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4626">
                                            <p:txEl>
                                              <p:pRg st="3" end="3"/>
                                            </p:txEl>
                                          </p:spTgt>
                                        </p:tgtEl>
                                        <p:attrNameLst>
                                          <p:attrName>style.visibility</p:attrName>
                                        </p:attrNameLst>
                                      </p:cBhvr>
                                      <p:to>
                                        <p:strVal val="visible"/>
                                      </p:to>
                                    </p:set>
                                    <p:anim calcmode="lin" valueType="num">
                                      <p:cBhvr additive="base">
                                        <p:cTn id="25" dur="500" fill="hold"/>
                                        <p:tgtEl>
                                          <p:spTgt spid="15462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4626">
                                            <p:txEl>
                                              <p:pRg st="4" end="4"/>
                                            </p:txEl>
                                          </p:spTgt>
                                        </p:tgtEl>
                                        <p:attrNameLst>
                                          <p:attrName>style.visibility</p:attrName>
                                        </p:attrNameLst>
                                      </p:cBhvr>
                                      <p:to>
                                        <p:strVal val="visible"/>
                                      </p:to>
                                    </p:set>
                                    <p:anim calcmode="lin" valueType="num">
                                      <p:cBhvr additive="base">
                                        <p:cTn id="31" dur="500" fill="hold"/>
                                        <p:tgtEl>
                                          <p:spTgt spid="15462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4626">
                                            <p:txEl>
                                              <p:pRg st="5" end="5"/>
                                            </p:txEl>
                                          </p:spTgt>
                                        </p:tgtEl>
                                        <p:attrNameLst>
                                          <p:attrName>style.visibility</p:attrName>
                                        </p:attrNameLst>
                                      </p:cBhvr>
                                      <p:to>
                                        <p:strVal val="visible"/>
                                      </p:to>
                                    </p:set>
                                    <p:anim calcmode="lin" valueType="num">
                                      <p:cBhvr additive="base">
                                        <p:cTn id="37" dur="500" fill="hold"/>
                                        <p:tgtEl>
                                          <p:spTgt spid="15462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4626">
                                            <p:txEl>
                                              <p:pRg st="6" end="6"/>
                                            </p:txEl>
                                          </p:spTgt>
                                        </p:tgtEl>
                                        <p:attrNameLst>
                                          <p:attrName>style.visibility</p:attrName>
                                        </p:attrNameLst>
                                      </p:cBhvr>
                                      <p:to>
                                        <p:strVal val="visible"/>
                                      </p:to>
                                    </p:set>
                                    <p:anim calcmode="lin" valueType="num">
                                      <p:cBhvr additive="base">
                                        <p:cTn id="43" dur="500" fill="hold"/>
                                        <p:tgtEl>
                                          <p:spTgt spid="15462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46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60419" name="Rectangle 3"/>
          <p:cNvSpPr>
            <a:spLocks noChangeArrowheads="1"/>
          </p:cNvSpPr>
          <p:nvPr/>
        </p:nvSpPr>
        <p:spPr bwMode="auto">
          <a:xfrm>
            <a:off x="128588" y="1728788"/>
            <a:ext cx="9013825"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919163" indent="-919163" algn="ctr" eaLnBrk="0" hangingPunct="0">
              <a:lnSpc>
                <a:spcPct val="130000"/>
              </a:lnSpc>
              <a:spcBef>
                <a:spcPct val="50000"/>
              </a:spcBef>
              <a:tabLst>
                <a:tab pos="1836738" algn="l"/>
              </a:tabLst>
            </a:pPr>
            <a:r>
              <a:rPr lang="en-US" sz="3200">
                <a:latin typeface="Tahoma" pitchFamily="34" charset="0"/>
              </a:rPr>
              <a:t>Minimize the total cash invested in month 1.</a:t>
            </a:r>
            <a:endParaRPr lang="en-US" sz="2800">
              <a:latin typeface="Tahoma" pitchFamily="34" charset="0"/>
            </a:endParaRPr>
          </a:p>
          <a:p>
            <a:pPr marL="919163" indent="-919163" algn="ctr" eaLnBrk="0" hangingPunct="0">
              <a:lnSpc>
                <a:spcPct val="130000"/>
              </a:lnSpc>
              <a:spcBef>
                <a:spcPct val="50000"/>
              </a:spcBef>
              <a:tabLst>
                <a:tab pos="1836738" algn="l"/>
              </a:tabLst>
            </a:pPr>
            <a:r>
              <a:rPr lang="en-US" sz="3600">
                <a:latin typeface="Tahoma" pitchFamily="34" charset="0"/>
              </a:rPr>
              <a:t>MIN: A</a:t>
            </a:r>
            <a:r>
              <a:rPr lang="en-US" sz="3600" baseline="-25000">
                <a:latin typeface="Tahoma" pitchFamily="34" charset="0"/>
              </a:rPr>
              <a:t>1</a:t>
            </a:r>
            <a:r>
              <a:rPr lang="en-US" sz="3600">
                <a:latin typeface="Tahoma" pitchFamily="34" charset="0"/>
              </a:rPr>
              <a:t> + B</a:t>
            </a:r>
            <a:r>
              <a:rPr lang="en-US" sz="3600" baseline="-25000">
                <a:latin typeface="Tahoma" pitchFamily="34" charset="0"/>
              </a:rPr>
              <a:t>1</a:t>
            </a:r>
            <a:r>
              <a:rPr lang="en-US" sz="3600">
                <a:latin typeface="Tahoma" pitchFamily="34" charset="0"/>
              </a:rPr>
              <a:t> + C</a:t>
            </a:r>
            <a:r>
              <a:rPr lang="en-US" sz="3600" baseline="-25000">
                <a:latin typeface="Tahoma" pitchFamily="34" charset="0"/>
              </a:rPr>
              <a:t>1</a:t>
            </a:r>
            <a:r>
              <a:rPr lang="en-US" sz="3600">
                <a:latin typeface="Tahoma" pitchFamily="34" charset="0"/>
              </a:rPr>
              <a:t> + D</a:t>
            </a:r>
            <a:r>
              <a:rPr lang="en-US" sz="3600" baseline="-25000">
                <a:latin typeface="Tahoma" pitchFamily="34" charset="0"/>
              </a:rPr>
              <a:t>1</a:t>
            </a:r>
          </a:p>
        </p:txBody>
      </p:sp>
    </p:spTree>
    <p:extLst>
      <p:ext uri="{BB962C8B-B14F-4D97-AF65-F5344CB8AC3E}">
        <p14:creationId xmlns:p14="http://schemas.microsoft.com/office/powerpoint/2010/main" val="367218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17538" y="387350"/>
            <a:ext cx="7772400" cy="676275"/>
          </a:xfrm>
          <a:noFill/>
          <a:ln/>
        </p:spPr>
        <p:txBody>
          <a:bodyPr lIns="92075" tIns="46038" rIns="92075" bIns="46038">
            <a:normAutofit/>
          </a:bodyPr>
          <a:lstStyle/>
          <a:p>
            <a:r>
              <a:rPr lang="en-US" sz="4000" i="1">
                <a:solidFill>
                  <a:schemeClr val="hlink"/>
                </a:solidFill>
              </a:rPr>
              <a:t>Defining the Constraints</a:t>
            </a:r>
          </a:p>
        </p:txBody>
      </p:sp>
      <p:sp>
        <p:nvSpPr>
          <p:cNvPr id="61443" name="Rectangle 3"/>
          <p:cNvSpPr>
            <a:spLocks noGrp="1" noChangeArrowheads="1"/>
          </p:cNvSpPr>
          <p:nvPr>
            <p:ph idx="1"/>
          </p:nvPr>
        </p:nvSpPr>
        <p:spPr>
          <a:xfrm>
            <a:off x="304800" y="1143000"/>
            <a:ext cx="8534400" cy="4652963"/>
          </a:xfrm>
          <a:ln/>
        </p:spPr>
        <p:txBody>
          <a:bodyPr lIns="92075" tIns="46038" rIns="92075" bIns="46038"/>
          <a:lstStyle/>
          <a:p>
            <a:r>
              <a:rPr lang="en-US" sz="2800"/>
              <a:t>Cash Flow Constraints</a:t>
            </a:r>
          </a:p>
          <a:p>
            <a:pPr lvl="1">
              <a:buFontTx/>
              <a:buNone/>
            </a:pPr>
            <a:r>
              <a:rPr lang="en-US" sz="2400"/>
              <a:t>1.018A</a:t>
            </a:r>
            <a:r>
              <a:rPr lang="en-US" sz="2400" baseline="-25000"/>
              <a:t>1</a:t>
            </a:r>
            <a:r>
              <a:rPr lang="en-US" sz="2400"/>
              <a:t> – 1A</a:t>
            </a:r>
            <a:r>
              <a:rPr lang="en-US" sz="2400" baseline="-25000"/>
              <a:t>2</a:t>
            </a:r>
            <a:r>
              <a:rPr lang="en-US" sz="2400"/>
              <a:t> =  0 			 } month 2</a:t>
            </a:r>
          </a:p>
          <a:p>
            <a:pPr lvl="1">
              <a:buFontTx/>
              <a:buNone/>
            </a:pPr>
            <a:r>
              <a:rPr lang="en-US" sz="2400"/>
              <a:t>1.035B</a:t>
            </a:r>
            <a:r>
              <a:rPr lang="en-US" sz="2400" baseline="-25000"/>
              <a:t>1</a:t>
            </a:r>
            <a:r>
              <a:rPr lang="en-US" sz="2400"/>
              <a:t> + 1.018A</a:t>
            </a:r>
            <a:r>
              <a:rPr lang="en-US" sz="2400" baseline="-25000"/>
              <a:t>2</a:t>
            </a:r>
            <a:r>
              <a:rPr lang="en-US" sz="2400"/>
              <a:t> – 1A</a:t>
            </a:r>
            <a:r>
              <a:rPr lang="en-US" sz="2400" baseline="-25000"/>
              <a:t>3</a:t>
            </a:r>
            <a:r>
              <a:rPr lang="en-US" sz="2400"/>
              <a:t> – 1B</a:t>
            </a:r>
            <a:r>
              <a:rPr lang="en-US" sz="2400" baseline="-25000"/>
              <a:t>3</a:t>
            </a:r>
            <a:r>
              <a:rPr lang="en-US" sz="2400"/>
              <a:t> = 250 } month 3</a:t>
            </a:r>
          </a:p>
          <a:p>
            <a:pPr lvl="1">
              <a:buFontTx/>
              <a:buNone/>
            </a:pPr>
            <a:r>
              <a:rPr lang="en-US" sz="2400"/>
              <a:t>1.058C</a:t>
            </a:r>
            <a:r>
              <a:rPr lang="en-US" sz="2400" baseline="-25000"/>
              <a:t>1</a:t>
            </a:r>
            <a:r>
              <a:rPr lang="en-US" sz="2400"/>
              <a:t> + 1.018A</a:t>
            </a:r>
            <a:r>
              <a:rPr lang="en-US" sz="2400" baseline="-25000"/>
              <a:t>3</a:t>
            </a:r>
            <a:r>
              <a:rPr lang="en-US" sz="2400"/>
              <a:t> – 1A</a:t>
            </a:r>
            <a:r>
              <a:rPr lang="en-US" sz="2400" baseline="-25000"/>
              <a:t>4</a:t>
            </a:r>
            <a:r>
              <a:rPr lang="en-US" sz="2400"/>
              <a:t> – 1C</a:t>
            </a:r>
            <a:r>
              <a:rPr lang="en-US" sz="2400" baseline="-25000"/>
              <a:t>4</a:t>
            </a:r>
            <a:r>
              <a:rPr lang="en-US" sz="2400"/>
              <a:t> =  0 	 } month 4</a:t>
            </a:r>
          </a:p>
          <a:p>
            <a:pPr lvl="1">
              <a:buFontTx/>
              <a:buNone/>
            </a:pPr>
            <a:r>
              <a:rPr lang="en-US" sz="2400"/>
              <a:t>1.035B</a:t>
            </a:r>
            <a:r>
              <a:rPr lang="en-US" sz="2400" baseline="-25000"/>
              <a:t>3</a:t>
            </a:r>
            <a:r>
              <a:rPr lang="en-US" sz="2400"/>
              <a:t> + 1.018A</a:t>
            </a:r>
            <a:r>
              <a:rPr lang="en-US" sz="2400" baseline="-25000"/>
              <a:t>4</a:t>
            </a:r>
            <a:r>
              <a:rPr lang="en-US" sz="2400"/>
              <a:t> – 1A</a:t>
            </a:r>
            <a:r>
              <a:rPr lang="en-US" sz="2400" baseline="-25000"/>
              <a:t>5</a:t>
            </a:r>
            <a:r>
              <a:rPr lang="en-US" sz="2400"/>
              <a:t> – 1B</a:t>
            </a:r>
            <a:r>
              <a:rPr lang="en-US" sz="2400" baseline="-25000"/>
              <a:t>5</a:t>
            </a:r>
            <a:r>
              <a:rPr lang="en-US" sz="2400"/>
              <a:t> = 250 } month 5</a:t>
            </a:r>
          </a:p>
          <a:p>
            <a:pPr lvl="1">
              <a:buFontTx/>
              <a:buNone/>
            </a:pPr>
            <a:r>
              <a:rPr lang="en-US" sz="2400"/>
              <a:t>1.018A</a:t>
            </a:r>
            <a:r>
              <a:rPr lang="en-US" sz="2400" baseline="-25000"/>
              <a:t>5</a:t>
            </a:r>
            <a:r>
              <a:rPr lang="en-US" sz="2400"/>
              <a:t> –1A</a:t>
            </a:r>
            <a:r>
              <a:rPr lang="en-US" sz="2400" baseline="-25000"/>
              <a:t>6</a:t>
            </a:r>
            <a:r>
              <a:rPr lang="en-US" sz="2400"/>
              <a:t> =  0 			 } month 6</a:t>
            </a:r>
          </a:p>
          <a:p>
            <a:pPr lvl="1">
              <a:buFontTx/>
              <a:buNone/>
            </a:pPr>
            <a:r>
              <a:rPr lang="en-US" sz="2400"/>
              <a:t>1.11D</a:t>
            </a:r>
            <a:r>
              <a:rPr lang="en-US" sz="2400" baseline="-25000"/>
              <a:t>1</a:t>
            </a:r>
            <a:r>
              <a:rPr lang="en-US" sz="2400"/>
              <a:t> + 1.058C</a:t>
            </a:r>
            <a:r>
              <a:rPr lang="en-US" sz="2400" baseline="-25000"/>
              <a:t>4</a:t>
            </a:r>
            <a:r>
              <a:rPr lang="en-US" sz="2400"/>
              <a:t> + 1.035B</a:t>
            </a:r>
            <a:r>
              <a:rPr lang="en-US" sz="2400" baseline="-25000"/>
              <a:t>5</a:t>
            </a:r>
            <a:r>
              <a:rPr lang="en-US" sz="2400"/>
              <a:t> + 1.018A</a:t>
            </a:r>
            <a:r>
              <a:rPr lang="en-US" sz="2400" baseline="-25000"/>
              <a:t>6</a:t>
            </a:r>
            <a:r>
              <a:rPr lang="en-US" sz="2400"/>
              <a:t> = 300 } month 7</a:t>
            </a:r>
          </a:p>
          <a:p>
            <a:r>
              <a:rPr lang="en-US" sz="2800"/>
              <a:t>Nonnegativity Conditions</a:t>
            </a:r>
            <a:endParaRPr lang="en-US" sz="3600"/>
          </a:p>
          <a:p>
            <a:pPr lvl="1">
              <a:buFontTx/>
              <a:buNone/>
            </a:pPr>
            <a:r>
              <a:rPr lang="en-US" sz="2400"/>
              <a:t>A</a:t>
            </a:r>
            <a:r>
              <a:rPr lang="en-US" sz="2400" i="1" baseline="-25000">
                <a:latin typeface="Times New Roman" pitchFamily="18" charset="0"/>
              </a:rPr>
              <a:t>i</a:t>
            </a:r>
            <a:r>
              <a:rPr lang="en-US" sz="2400"/>
              <a:t>, B</a:t>
            </a:r>
            <a:r>
              <a:rPr lang="en-US" sz="2400" i="1" baseline="-25000">
                <a:latin typeface="Times New Roman" pitchFamily="18" charset="0"/>
              </a:rPr>
              <a:t>i</a:t>
            </a:r>
            <a:r>
              <a:rPr lang="en-US" sz="2400"/>
              <a:t>, C</a:t>
            </a:r>
            <a:r>
              <a:rPr lang="en-US" sz="2400" i="1" baseline="-25000">
                <a:latin typeface="Times New Roman" pitchFamily="18" charset="0"/>
              </a:rPr>
              <a:t>i</a:t>
            </a:r>
            <a:r>
              <a:rPr lang="en-US" sz="2400"/>
              <a:t>, D</a:t>
            </a:r>
            <a:r>
              <a:rPr lang="en-US" sz="2400" i="1" baseline="-25000">
                <a:latin typeface="Times New Roman" pitchFamily="18" charset="0"/>
              </a:rPr>
              <a:t>i</a:t>
            </a:r>
            <a:r>
              <a:rPr lang="en-US" sz="2400" i="1" baseline="-25000"/>
              <a:t> </a:t>
            </a:r>
            <a:r>
              <a:rPr lang="en-US" sz="2400"/>
              <a:t>&gt;=  0, for all </a:t>
            </a:r>
            <a:r>
              <a:rPr lang="en-US" sz="2400" i="1">
                <a:latin typeface="Times New Roman" pitchFamily="18" charset="0"/>
              </a:rPr>
              <a:t>i</a:t>
            </a:r>
            <a:r>
              <a:rPr lang="en-US" sz="2400" i="1"/>
              <a:t> </a:t>
            </a:r>
          </a:p>
        </p:txBody>
      </p:sp>
    </p:spTree>
    <p:extLst>
      <p:ext uri="{BB962C8B-B14F-4D97-AF65-F5344CB8AC3E}">
        <p14:creationId xmlns:p14="http://schemas.microsoft.com/office/powerpoint/2010/main" val="297808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68338" y="228600"/>
            <a:ext cx="7772400" cy="1109663"/>
          </a:xfrm>
          <a:noFill/>
          <a:ln/>
        </p:spPr>
        <p:txBody>
          <a:bodyPr lIns="92075" tIns="46038" rIns="92075" bIns="46038"/>
          <a:lstStyle/>
          <a:p>
            <a:pPr>
              <a:lnSpc>
                <a:spcPct val="80000"/>
              </a:lnSpc>
            </a:pPr>
            <a:r>
              <a:rPr lang="en-US" sz="4000" i="1">
                <a:solidFill>
                  <a:schemeClr val="hlink"/>
                </a:solidFill>
              </a:rPr>
              <a:t>Risk Management:</a:t>
            </a:r>
            <a:br>
              <a:rPr lang="en-US" sz="4000" i="1">
                <a:solidFill>
                  <a:schemeClr val="hlink"/>
                </a:solidFill>
              </a:rPr>
            </a:br>
            <a:r>
              <a:rPr lang="en-US" sz="4000" i="1">
                <a:solidFill>
                  <a:schemeClr val="hlink"/>
                </a:solidFill>
              </a:rPr>
              <a:t>The Taco-Viva Sinking Fund - II</a:t>
            </a:r>
          </a:p>
        </p:txBody>
      </p:sp>
      <p:sp>
        <p:nvSpPr>
          <p:cNvPr id="63491" name="Rectangle 3"/>
          <p:cNvSpPr>
            <a:spLocks noGrp="1" noChangeArrowheads="1"/>
          </p:cNvSpPr>
          <p:nvPr>
            <p:ph idx="1"/>
          </p:nvPr>
        </p:nvSpPr>
        <p:spPr>
          <a:xfrm>
            <a:off x="303213" y="1390650"/>
            <a:ext cx="8758237" cy="819150"/>
          </a:xfrm>
          <a:noFill/>
          <a:ln/>
        </p:spPr>
        <p:txBody>
          <a:bodyPr lIns="92075" tIns="46038" rIns="92075" bIns="46038">
            <a:normAutofit/>
          </a:bodyPr>
          <a:lstStyle/>
          <a:p>
            <a:r>
              <a:rPr lang="en-US" sz="2400"/>
              <a:t>Assume the CFO has assigned the following risk ratings to each investment on a scale from 1 to 10 (10 = max risk)</a:t>
            </a:r>
          </a:p>
        </p:txBody>
      </p:sp>
      <p:sp>
        <p:nvSpPr>
          <p:cNvPr id="63492" name="Rectangle 4"/>
          <p:cNvSpPr>
            <a:spLocks noChangeArrowheads="1"/>
          </p:cNvSpPr>
          <p:nvPr/>
        </p:nvSpPr>
        <p:spPr bwMode="auto">
          <a:xfrm>
            <a:off x="2667000" y="2514600"/>
            <a:ext cx="3640138" cy="186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tabLst>
                <a:tab pos="685800" algn="ctr"/>
                <a:tab pos="2740025" algn="ctr"/>
                <a:tab pos="5197475" algn="ctr"/>
                <a:tab pos="7535863" algn="ctr"/>
              </a:tabLst>
            </a:pPr>
            <a:r>
              <a:rPr lang="en-US" sz="2000" b="1"/>
              <a:t>Investment	Risk Rating	</a:t>
            </a:r>
          </a:p>
          <a:p>
            <a:pPr eaLnBrk="0" hangingPunct="0">
              <a:lnSpc>
                <a:spcPct val="40000"/>
              </a:lnSpc>
              <a:spcBef>
                <a:spcPct val="50000"/>
              </a:spcBef>
              <a:tabLst>
                <a:tab pos="685800" algn="ctr"/>
                <a:tab pos="2740025" algn="ctr"/>
                <a:tab pos="5197475" algn="ctr"/>
                <a:tab pos="7535863" algn="ctr"/>
              </a:tabLst>
            </a:pPr>
            <a:r>
              <a:rPr lang="en-US" sz="2000" b="1"/>
              <a:t>	A	1	</a:t>
            </a:r>
          </a:p>
          <a:p>
            <a:pPr eaLnBrk="0" hangingPunct="0">
              <a:lnSpc>
                <a:spcPct val="40000"/>
              </a:lnSpc>
              <a:spcBef>
                <a:spcPct val="50000"/>
              </a:spcBef>
              <a:tabLst>
                <a:tab pos="685800" algn="ctr"/>
                <a:tab pos="2740025" algn="ctr"/>
                <a:tab pos="5197475" algn="ctr"/>
                <a:tab pos="7535863" algn="ctr"/>
              </a:tabLst>
            </a:pPr>
            <a:r>
              <a:rPr lang="en-US" sz="2000" b="1"/>
              <a:t>	B	3	</a:t>
            </a:r>
          </a:p>
          <a:p>
            <a:pPr eaLnBrk="0" hangingPunct="0">
              <a:lnSpc>
                <a:spcPct val="40000"/>
              </a:lnSpc>
              <a:spcBef>
                <a:spcPct val="50000"/>
              </a:spcBef>
              <a:tabLst>
                <a:tab pos="685800" algn="ctr"/>
                <a:tab pos="2740025" algn="ctr"/>
                <a:tab pos="5197475" algn="ctr"/>
                <a:tab pos="7535863" algn="ctr"/>
              </a:tabLst>
            </a:pPr>
            <a:r>
              <a:rPr lang="en-US" sz="2000" b="1"/>
              <a:t>	C	8	</a:t>
            </a:r>
          </a:p>
          <a:p>
            <a:pPr eaLnBrk="0" hangingPunct="0">
              <a:lnSpc>
                <a:spcPct val="40000"/>
              </a:lnSpc>
              <a:spcBef>
                <a:spcPct val="50000"/>
              </a:spcBef>
              <a:tabLst>
                <a:tab pos="685800" algn="ctr"/>
                <a:tab pos="2740025" algn="ctr"/>
                <a:tab pos="5197475" algn="ctr"/>
                <a:tab pos="7535863" algn="ctr"/>
              </a:tabLst>
            </a:pPr>
            <a:r>
              <a:rPr lang="en-US" sz="2000" b="1"/>
              <a:t>	D	6	</a:t>
            </a:r>
          </a:p>
          <a:p>
            <a:pPr eaLnBrk="0" hangingPunct="0">
              <a:lnSpc>
                <a:spcPct val="90000"/>
              </a:lnSpc>
              <a:spcBef>
                <a:spcPct val="50000"/>
              </a:spcBef>
              <a:tabLst>
                <a:tab pos="685800" algn="ctr"/>
                <a:tab pos="2740025" algn="ctr"/>
                <a:tab pos="5197475" algn="ctr"/>
                <a:tab pos="7535863" algn="ctr"/>
              </a:tabLst>
            </a:pPr>
            <a:endParaRPr lang="en-US" sz="2000" b="1"/>
          </a:p>
        </p:txBody>
      </p:sp>
      <p:sp>
        <p:nvSpPr>
          <p:cNvPr id="63493" name="Line 5"/>
          <p:cNvSpPr>
            <a:spLocks noChangeShapeType="1"/>
          </p:cNvSpPr>
          <p:nvPr/>
        </p:nvSpPr>
        <p:spPr bwMode="auto">
          <a:xfrm>
            <a:off x="2647950" y="2840038"/>
            <a:ext cx="3676650"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Rectangle 7"/>
          <p:cNvSpPr>
            <a:spLocks noChangeArrowheads="1"/>
          </p:cNvSpPr>
          <p:nvPr/>
        </p:nvSpPr>
        <p:spPr bwMode="auto">
          <a:xfrm>
            <a:off x="307975" y="4333875"/>
            <a:ext cx="8758238" cy="81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hlink"/>
              </a:buClr>
              <a:buFont typeface="Wingdings" pitchFamily="2" charset="2"/>
              <a:buChar char="§"/>
            </a:pPr>
            <a:r>
              <a:rPr lang="en-US" sz="2400">
                <a:latin typeface="Tahoma" pitchFamily="34" charset="0"/>
              </a:rPr>
              <a:t>The CFO wants the weighted average risk to not exceed 5.</a:t>
            </a:r>
          </a:p>
        </p:txBody>
      </p:sp>
    </p:spTree>
    <p:extLst>
      <p:ext uri="{BB962C8B-B14F-4D97-AF65-F5344CB8AC3E}">
        <p14:creationId xmlns:p14="http://schemas.microsoft.com/office/powerpoint/2010/main" val="6691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377825"/>
            <a:ext cx="7772400" cy="676275"/>
          </a:xfrm>
          <a:noFill/>
          <a:ln/>
        </p:spPr>
        <p:txBody>
          <a:bodyPr lIns="92075" tIns="46038" rIns="92075" bIns="46038">
            <a:normAutofit/>
          </a:bodyPr>
          <a:lstStyle/>
          <a:p>
            <a:r>
              <a:rPr lang="en-US" sz="3600" i="1">
                <a:solidFill>
                  <a:schemeClr val="hlink"/>
                </a:solidFill>
              </a:rPr>
              <a:t>Defining the Constraints</a:t>
            </a:r>
          </a:p>
        </p:txBody>
      </p:sp>
      <p:sp>
        <p:nvSpPr>
          <p:cNvPr id="64515" name="Rectangle 3"/>
          <p:cNvSpPr>
            <a:spLocks noGrp="1" noChangeArrowheads="1"/>
          </p:cNvSpPr>
          <p:nvPr>
            <p:ph idx="1"/>
          </p:nvPr>
        </p:nvSpPr>
        <p:spPr>
          <a:xfrm>
            <a:off x="903288" y="1014413"/>
            <a:ext cx="4354512" cy="509587"/>
          </a:xfrm>
          <a:ln/>
        </p:spPr>
        <p:txBody>
          <a:bodyPr lIns="92075" tIns="46038" rIns="92075" bIns="46038">
            <a:normAutofit fontScale="92500" lnSpcReduction="20000"/>
          </a:bodyPr>
          <a:lstStyle/>
          <a:p>
            <a:r>
              <a:rPr lang="en-US" sz="1600"/>
              <a:t>Risk Constraints</a:t>
            </a:r>
          </a:p>
          <a:p>
            <a:pPr>
              <a:buFont typeface="Wingdings" pitchFamily="2" charset="2"/>
              <a:buNone/>
            </a:pPr>
            <a:r>
              <a:rPr lang="en-US" sz="1400" i="1">
                <a:latin typeface="Times New Roman" pitchFamily="18" charset="0"/>
              </a:rPr>
              <a:t>		 </a:t>
            </a:r>
          </a:p>
        </p:txBody>
      </p:sp>
      <p:grpSp>
        <p:nvGrpSpPr>
          <p:cNvPr id="64519" name="Group 7"/>
          <p:cNvGrpSpPr>
            <a:grpSpLocks/>
          </p:cNvGrpSpPr>
          <p:nvPr/>
        </p:nvGrpSpPr>
        <p:grpSpPr bwMode="auto">
          <a:xfrm>
            <a:off x="1498600" y="1531942"/>
            <a:ext cx="5278438" cy="795339"/>
            <a:chOff x="944" y="750"/>
            <a:chExt cx="3325" cy="501"/>
          </a:xfrm>
        </p:grpSpPr>
        <p:sp>
          <p:nvSpPr>
            <p:cNvPr id="64516" name="Rectangle 4"/>
            <p:cNvSpPr>
              <a:spLocks noChangeArrowheads="1"/>
            </p:cNvSpPr>
            <p:nvPr/>
          </p:nvSpPr>
          <p:spPr bwMode="auto">
            <a:xfrm>
              <a:off x="944" y="750"/>
              <a:ext cx="3325" cy="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dirty="0"/>
                <a:t>1A</a:t>
              </a:r>
              <a:r>
                <a:rPr lang="en-US" baseline="-25000" dirty="0"/>
                <a:t>1</a:t>
              </a:r>
              <a:r>
                <a:rPr lang="en-US" dirty="0"/>
                <a:t> + 3B</a:t>
              </a:r>
              <a:r>
                <a:rPr lang="en-US" baseline="-25000" dirty="0"/>
                <a:t>1</a:t>
              </a:r>
              <a:r>
                <a:rPr lang="en-US" dirty="0"/>
                <a:t> + 8C</a:t>
              </a:r>
              <a:r>
                <a:rPr lang="en-US" baseline="-25000" dirty="0"/>
                <a:t>1</a:t>
              </a:r>
              <a:r>
                <a:rPr lang="en-US" dirty="0"/>
                <a:t> + 6D</a:t>
              </a:r>
              <a:r>
                <a:rPr lang="en-US" baseline="-25000" dirty="0"/>
                <a:t>1</a:t>
              </a:r>
              <a:endParaRPr lang="en-US" dirty="0"/>
            </a:p>
            <a:p>
              <a:pPr eaLnBrk="0" hangingPunct="0">
                <a:lnSpc>
                  <a:spcPct val="20000"/>
                </a:lnSpc>
                <a:spcBef>
                  <a:spcPct val="50000"/>
                </a:spcBef>
              </a:pPr>
              <a:r>
                <a:rPr lang="en-US" dirty="0"/>
                <a:t>			                  </a:t>
              </a:r>
              <a:r>
                <a:rPr lang="en-US" u="sng" dirty="0"/>
                <a:t>&lt;</a:t>
              </a:r>
              <a:r>
                <a:rPr lang="en-US" dirty="0"/>
                <a:t> 5</a:t>
              </a:r>
            </a:p>
            <a:p>
              <a:pPr eaLnBrk="0" hangingPunct="0">
                <a:lnSpc>
                  <a:spcPct val="20000"/>
                </a:lnSpc>
                <a:spcBef>
                  <a:spcPct val="50000"/>
                </a:spcBef>
              </a:pPr>
              <a:r>
                <a:rPr lang="en-US" dirty="0"/>
                <a:t>   A</a:t>
              </a:r>
              <a:r>
                <a:rPr lang="en-US" baseline="-25000" dirty="0"/>
                <a:t>1</a:t>
              </a:r>
              <a:r>
                <a:rPr lang="en-US" dirty="0"/>
                <a:t> + B</a:t>
              </a:r>
              <a:r>
                <a:rPr lang="en-US" baseline="-25000" dirty="0"/>
                <a:t>1</a:t>
              </a:r>
              <a:r>
                <a:rPr lang="en-US" dirty="0"/>
                <a:t> + C</a:t>
              </a:r>
              <a:r>
                <a:rPr lang="en-US" baseline="-25000" dirty="0"/>
                <a:t>1</a:t>
              </a:r>
              <a:r>
                <a:rPr lang="en-US" dirty="0"/>
                <a:t> + D</a:t>
              </a:r>
              <a:r>
                <a:rPr lang="en-US" baseline="-25000" dirty="0"/>
                <a:t>1</a:t>
              </a:r>
            </a:p>
          </p:txBody>
        </p:sp>
        <p:sp>
          <p:nvSpPr>
            <p:cNvPr id="64517" name="Line 5"/>
            <p:cNvSpPr>
              <a:spLocks noChangeShapeType="1"/>
            </p:cNvSpPr>
            <p:nvPr/>
          </p:nvSpPr>
          <p:spPr bwMode="auto">
            <a:xfrm flipV="1">
              <a:off x="944" y="1012"/>
              <a:ext cx="1547"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ChangeArrowheads="1"/>
            </p:cNvSpPr>
            <p:nvPr/>
          </p:nvSpPr>
          <p:spPr bwMode="auto">
            <a:xfrm>
              <a:off x="3132" y="876"/>
              <a:ext cx="92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t>} month 1</a:t>
              </a:r>
            </a:p>
          </p:txBody>
        </p:sp>
      </p:grpSp>
      <p:grpSp>
        <p:nvGrpSpPr>
          <p:cNvPr id="64523" name="Group 11"/>
          <p:cNvGrpSpPr>
            <a:grpSpLocks/>
          </p:cNvGrpSpPr>
          <p:nvPr/>
        </p:nvGrpSpPr>
        <p:grpSpPr bwMode="auto">
          <a:xfrm>
            <a:off x="1516063" y="2370143"/>
            <a:ext cx="5278437" cy="795339"/>
            <a:chOff x="955" y="1299"/>
            <a:chExt cx="3325" cy="501"/>
          </a:xfrm>
        </p:grpSpPr>
        <p:sp>
          <p:nvSpPr>
            <p:cNvPr id="64520" name="Rectangle 8"/>
            <p:cNvSpPr>
              <a:spLocks noChangeArrowheads="1"/>
            </p:cNvSpPr>
            <p:nvPr/>
          </p:nvSpPr>
          <p:spPr bwMode="auto">
            <a:xfrm>
              <a:off x="955" y="1299"/>
              <a:ext cx="3325" cy="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dirty="0"/>
                <a:t>1A</a:t>
              </a:r>
              <a:r>
                <a:rPr lang="en-US" baseline="-25000" dirty="0"/>
                <a:t>2</a:t>
              </a:r>
              <a:r>
                <a:rPr lang="en-US" dirty="0"/>
                <a:t> + 3B</a:t>
              </a:r>
              <a:r>
                <a:rPr lang="en-US" baseline="-25000" dirty="0"/>
                <a:t>1</a:t>
              </a:r>
              <a:r>
                <a:rPr lang="en-US" dirty="0"/>
                <a:t> + 8C</a:t>
              </a:r>
              <a:r>
                <a:rPr lang="en-US" baseline="-25000" dirty="0"/>
                <a:t>1</a:t>
              </a:r>
              <a:r>
                <a:rPr lang="en-US" dirty="0"/>
                <a:t> + 6D</a:t>
              </a:r>
              <a:r>
                <a:rPr lang="en-US" baseline="-25000" dirty="0"/>
                <a:t>1</a:t>
              </a:r>
              <a:endParaRPr lang="en-US" dirty="0"/>
            </a:p>
            <a:p>
              <a:pPr eaLnBrk="0" hangingPunct="0">
                <a:lnSpc>
                  <a:spcPct val="20000"/>
                </a:lnSpc>
                <a:spcBef>
                  <a:spcPct val="50000"/>
                </a:spcBef>
              </a:pPr>
              <a:r>
                <a:rPr lang="en-US" dirty="0"/>
                <a:t>			                  </a:t>
              </a:r>
              <a:r>
                <a:rPr lang="en-US" u="sng" dirty="0"/>
                <a:t>&lt;</a:t>
              </a:r>
              <a:r>
                <a:rPr lang="en-US" dirty="0"/>
                <a:t> 5</a:t>
              </a:r>
            </a:p>
            <a:p>
              <a:pPr eaLnBrk="0" hangingPunct="0">
                <a:lnSpc>
                  <a:spcPct val="20000"/>
                </a:lnSpc>
                <a:spcBef>
                  <a:spcPct val="50000"/>
                </a:spcBef>
              </a:pPr>
              <a:r>
                <a:rPr lang="en-US" dirty="0"/>
                <a:t>   A</a:t>
              </a:r>
              <a:r>
                <a:rPr lang="en-US" baseline="-25000" dirty="0"/>
                <a:t>2</a:t>
              </a:r>
              <a:r>
                <a:rPr lang="en-US" dirty="0"/>
                <a:t> + B</a:t>
              </a:r>
              <a:r>
                <a:rPr lang="en-US" baseline="-25000" dirty="0"/>
                <a:t>1</a:t>
              </a:r>
              <a:r>
                <a:rPr lang="en-US" dirty="0"/>
                <a:t> + C</a:t>
              </a:r>
              <a:r>
                <a:rPr lang="en-US" baseline="-25000" dirty="0"/>
                <a:t>1</a:t>
              </a:r>
              <a:r>
                <a:rPr lang="en-US" dirty="0"/>
                <a:t> + D</a:t>
              </a:r>
              <a:r>
                <a:rPr lang="en-US" baseline="-25000" dirty="0"/>
                <a:t>1</a:t>
              </a:r>
            </a:p>
          </p:txBody>
        </p:sp>
        <p:sp>
          <p:nvSpPr>
            <p:cNvPr id="64521" name="Line 9"/>
            <p:cNvSpPr>
              <a:spLocks noChangeShapeType="1"/>
            </p:cNvSpPr>
            <p:nvPr/>
          </p:nvSpPr>
          <p:spPr bwMode="auto">
            <a:xfrm flipV="1">
              <a:off x="977" y="1543"/>
              <a:ext cx="1547"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2" name="Rectangle 10"/>
            <p:cNvSpPr>
              <a:spLocks noChangeArrowheads="1"/>
            </p:cNvSpPr>
            <p:nvPr/>
          </p:nvSpPr>
          <p:spPr bwMode="auto">
            <a:xfrm>
              <a:off x="3143" y="1425"/>
              <a:ext cx="92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t>} month 2</a:t>
              </a:r>
            </a:p>
          </p:txBody>
        </p:sp>
      </p:grpSp>
      <p:grpSp>
        <p:nvGrpSpPr>
          <p:cNvPr id="64527" name="Group 15"/>
          <p:cNvGrpSpPr>
            <a:grpSpLocks/>
          </p:cNvGrpSpPr>
          <p:nvPr/>
        </p:nvGrpSpPr>
        <p:grpSpPr bwMode="auto">
          <a:xfrm>
            <a:off x="1550988" y="3208346"/>
            <a:ext cx="5278437" cy="795339"/>
            <a:chOff x="977" y="1846"/>
            <a:chExt cx="3325" cy="501"/>
          </a:xfrm>
        </p:grpSpPr>
        <p:sp>
          <p:nvSpPr>
            <p:cNvPr id="64524" name="Rectangle 12"/>
            <p:cNvSpPr>
              <a:spLocks noChangeArrowheads="1"/>
            </p:cNvSpPr>
            <p:nvPr/>
          </p:nvSpPr>
          <p:spPr bwMode="auto">
            <a:xfrm>
              <a:off x="977" y="1846"/>
              <a:ext cx="3325" cy="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dirty="0"/>
                <a:t>1A</a:t>
              </a:r>
              <a:r>
                <a:rPr lang="en-US" baseline="-25000" dirty="0"/>
                <a:t>3</a:t>
              </a:r>
              <a:r>
                <a:rPr lang="en-US" dirty="0"/>
                <a:t> + 3B</a:t>
              </a:r>
              <a:r>
                <a:rPr lang="en-US" baseline="-25000" dirty="0"/>
                <a:t>3</a:t>
              </a:r>
              <a:r>
                <a:rPr lang="en-US" dirty="0"/>
                <a:t> + 8C</a:t>
              </a:r>
              <a:r>
                <a:rPr lang="en-US" baseline="-25000" dirty="0"/>
                <a:t>1</a:t>
              </a:r>
              <a:r>
                <a:rPr lang="en-US" dirty="0"/>
                <a:t> + 6D</a:t>
              </a:r>
              <a:r>
                <a:rPr lang="en-US" baseline="-25000" dirty="0"/>
                <a:t>1</a:t>
              </a:r>
              <a:endParaRPr lang="en-US" dirty="0"/>
            </a:p>
            <a:p>
              <a:pPr eaLnBrk="0" hangingPunct="0">
                <a:lnSpc>
                  <a:spcPct val="20000"/>
                </a:lnSpc>
                <a:spcBef>
                  <a:spcPct val="50000"/>
                </a:spcBef>
              </a:pPr>
              <a:r>
                <a:rPr lang="en-US" dirty="0"/>
                <a:t>			                  </a:t>
              </a:r>
              <a:r>
                <a:rPr lang="en-US" u="sng" dirty="0">
                  <a:latin typeface="Tahoma" pitchFamily="34" charset="0"/>
                </a:rPr>
                <a:t>&lt;</a:t>
              </a:r>
              <a:r>
                <a:rPr lang="en-US" dirty="0">
                  <a:latin typeface="Tahoma" pitchFamily="34" charset="0"/>
                </a:rPr>
                <a:t> 5</a:t>
              </a:r>
            </a:p>
            <a:p>
              <a:pPr eaLnBrk="0" hangingPunct="0">
                <a:lnSpc>
                  <a:spcPct val="20000"/>
                </a:lnSpc>
                <a:spcBef>
                  <a:spcPct val="50000"/>
                </a:spcBef>
              </a:pPr>
              <a:r>
                <a:rPr lang="en-US" dirty="0"/>
                <a:t>   A</a:t>
              </a:r>
              <a:r>
                <a:rPr lang="en-US" baseline="-25000" dirty="0"/>
                <a:t>3</a:t>
              </a:r>
              <a:r>
                <a:rPr lang="en-US" dirty="0"/>
                <a:t> + B</a:t>
              </a:r>
              <a:r>
                <a:rPr lang="en-US" baseline="-25000" dirty="0"/>
                <a:t>3</a:t>
              </a:r>
              <a:r>
                <a:rPr lang="en-US" dirty="0"/>
                <a:t> + C</a:t>
              </a:r>
              <a:r>
                <a:rPr lang="en-US" baseline="-25000" dirty="0"/>
                <a:t>1</a:t>
              </a:r>
              <a:r>
                <a:rPr lang="en-US" dirty="0"/>
                <a:t> + D</a:t>
              </a:r>
              <a:r>
                <a:rPr lang="en-US" baseline="-25000" dirty="0"/>
                <a:t>1</a:t>
              </a:r>
            </a:p>
          </p:txBody>
        </p:sp>
        <p:sp>
          <p:nvSpPr>
            <p:cNvPr id="64525" name="Line 13"/>
            <p:cNvSpPr>
              <a:spLocks noChangeShapeType="1"/>
            </p:cNvSpPr>
            <p:nvPr/>
          </p:nvSpPr>
          <p:spPr bwMode="auto">
            <a:xfrm flipV="1">
              <a:off x="1029" y="2108"/>
              <a:ext cx="1547"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6" name="Rectangle 14"/>
            <p:cNvSpPr>
              <a:spLocks noChangeArrowheads="1"/>
            </p:cNvSpPr>
            <p:nvPr/>
          </p:nvSpPr>
          <p:spPr bwMode="auto">
            <a:xfrm>
              <a:off x="3165" y="1972"/>
              <a:ext cx="92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t>} month 3</a:t>
              </a:r>
            </a:p>
          </p:txBody>
        </p:sp>
      </p:grpSp>
      <p:grpSp>
        <p:nvGrpSpPr>
          <p:cNvPr id="64531" name="Group 19"/>
          <p:cNvGrpSpPr>
            <a:grpSpLocks/>
          </p:cNvGrpSpPr>
          <p:nvPr/>
        </p:nvGrpSpPr>
        <p:grpSpPr bwMode="auto">
          <a:xfrm>
            <a:off x="1550988" y="4046548"/>
            <a:ext cx="5278437" cy="795339"/>
            <a:chOff x="977" y="2393"/>
            <a:chExt cx="3325" cy="501"/>
          </a:xfrm>
        </p:grpSpPr>
        <p:sp>
          <p:nvSpPr>
            <p:cNvPr id="64528" name="Rectangle 16"/>
            <p:cNvSpPr>
              <a:spLocks noChangeArrowheads="1"/>
            </p:cNvSpPr>
            <p:nvPr/>
          </p:nvSpPr>
          <p:spPr bwMode="auto">
            <a:xfrm>
              <a:off x="977" y="2393"/>
              <a:ext cx="3325" cy="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dirty="0"/>
                <a:t>1A</a:t>
              </a:r>
              <a:r>
                <a:rPr lang="en-US" baseline="-25000" dirty="0"/>
                <a:t>4</a:t>
              </a:r>
              <a:r>
                <a:rPr lang="en-US" dirty="0"/>
                <a:t> + 3B</a:t>
              </a:r>
              <a:r>
                <a:rPr lang="en-US" baseline="-25000" dirty="0"/>
                <a:t>3</a:t>
              </a:r>
              <a:r>
                <a:rPr lang="en-US" dirty="0"/>
                <a:t> + 8C</a:t>
              </a:r>
              <a:r>
                <a:rPr lang="en-US" baseline="-25000" dirty="0"/>
                <a:t>4</a:t>
              </a:r>
              <a:r>
                <a:rPr lang="en-US" dirty="0"/>
                <a:t> + 6D</a:t>
              </a:r>
              <a:r>
                <a:rPr lang="en-US" baseline="-25000" dirty="0"/>
                <a:t>1</a:t>
              </a:r>
              <a:endParaRPr lang="en-US" dirty="0"/>
            </a:p>
            <a:p>
              <a:pPr eaLnBrk="0" hangingPunct="0">
                <a:lnSpc>
                  <a:spcPct val="20000"/>
                </a:lnSpc>
                <a:spcBef>
                  <a:spcPct val="50000"/>
                </a:spcBef>
              </a:pPr>
              <a:r>
                <a:rPr lang="en-US" dirty="0"/>
                <a:t>			                   </a:t>
              </a:r>
              <a:r>
                <a:rPr lang="en-US" u="sng" dirty="0">
                  <a:latin typeface="Tahoma" pitchFamily="34" charset="0"/>
                </a:rPr>
                <a:t>&lt;</a:t>
              </a:r>
              <a:r>
                <a:rPr lang="en-US" dirty="0">
                  <a:latin typeface="Tahoma" pitchFamily="34" charset="0"/>
                </a:rPr>
                <a:t> 5</a:t>
              </a:r>
            </a:p>
            <a:p>
              <a:pPr eaLnBrk="0" hangingPunct="0">
                <a:lnSpc>
                  <a:spcPct val="20000"/>
                </a:lnSpc>
                <a:spcBef>
                  <a:spcPct val="50000"/>
                </a:spcBef>
              </a:pPr>
              <a:r>
                <a:rPr lang="en-US" dirty="0"/>
                <a:t>   A</a:t>
              </a:r>
              <a:r>
                <a:rPr lang="en-US" baseline="-25000" dirty="0"/>
                <a:t>4</a:t>
              </a:r>
              <a:r>
                <a:rPr lang="en-US" dirty="0"/>
                <a:t> + B</a:t>
              </a:r>
              <a:r>
                <a:rPr lang="en-US" baseline="-25000" dirty="0"/>
                <a:t>3</a:t>
              </a:r>
              <a:r>
                <a:rPr lang="en-US" dirty="0"/>
                <a:t> + C</a:t>
              </a:r>
              <a:r>
                <a:rPr lang="en-US" baseline="-25000" dirty="0"/>
                <a:t>4</a:t>
              </a:r>
              <a:r>
                <a:rPr lang="en-US" dirty="0"/>
                <a:t> + D</a:t>
              </a:r>
              <a:r>
                <a:rPr lang="en-US" baseline="-25000" dirty="0"/>
                <a:t>1</a:t>
              </a:r>
            </a:p>
          </p:txBody>
        </p:sp>
        <p:sp>
          <p:nvSpPr>
            <p:cNvPr id="64529" name="Line 17"/>
            <p:cNvSpPr>
              <a:spLocks noChangeShapeType="1"/>
            </p:cNvSpPr>
            <p:nvPr/>
          </p:nvSpPr>
          <p:spPr bwMode="auto">
            <a:xfrm flipV="1">
              <a:off x="1029" y="2655"/>
              <a:ext cx="1547"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Rectangle 18"/>
            <p:cNvSpPr>
              <a:spLocks noChangeArrowheads="1"/>
            </p:cNvSpPr>
            <p:nvPr/>
          </p:nvSpPr>
          <p:spPr bwMode="auto">
            <a:xfrm>
              <a:off x="3165" y="2519"/>
              <a:ext cx="92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t>} month 4</a:t>
              </a:r>
            </a:p>
          </p:txBody>
        </p:sp>
      </p:grpSp>
      <p:grpSp>
        <p:nvGrpSpPr>
          <p:cNvPr id="64535" name="Group 23"/>
          <p:cNvGrpSpPr>
            <a:grpSpLocks/>
          </p:cNvGrpSpPr>
          <p:nvPr/>
        </p:nvGrpSpPr>
        <p:grpSpPr bwMode="auto">
          <a:xfrm>
            <a:off x="1584325" y="4884749"/>
            <a:ext cx="5278438" cy="795339"/>
            <a:chOff x="998" y="2920"/>
            <a:chExt cx="3325" cy="501"/>
          </a:xfrm>
        </p:grpSpPr>
        <p:sp>
          <p:nvSpPr>
            <p:cNvPr id="64532" name="Rectangle 20"/>
            <p:cNvSpPr>
              <a:spLocks noChangeArrowheads="1"/>
            </p:cNvSpPr>
            <p:nvPr/>
          </p:nvSpPr>
          <p:spPr bwMode="auto">
            <a:xfrm>
              <a:off x="998" y="2920"/>
              <a:ext cx="3325" cy="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dirty="0"/>
                <a:t>1A</a:t>
              </a:r>
              <a:r>
                <a:rPr lang="en-US" baseline="-25000" dirty="0"/>
                <a:t>5</a:t>
              </a:r>
              <a:r>
                <a:rPr lang="en-US" dirty="0"/>
                <a:t> + 3B</a:t>
              </a:r>
              <a:r>
                <a:rPr lang="en-US" baseline="-25000" dirty="0"/>
                <a:t>5</a:t>
              </a:r>
              <a:r>
                <a:rPr lang="en-US" dirty="0"/>
                <a:t> + 8C</a:t>
              </a:r>
              <a:r>
                <a:rPr lang="en-US" baseline="-25000" dirty="0"/>
                <a:t>4</a:t>
              </a:r>
              <a:r>
                <a:rPr lang="en-US" dirty="0"/>
                <a:t> + 6D</a:t>
              </a:r>
              <a:r>
                <a:rPr lang="en-US" baseline="-25000" dirty="0"/>
                <a:t>1</a:t>
              </a:r>
              <a:endParaRPr lang="en-US" dirty="0"/>
            </a:p>
            <a:p>
              <a:pPr eaLnBrk="0" hangingPunct="0">
                <a:lnSpc>
                  <a:spcPct val="20000"/>
                </a:lnSpc>
                <a:spcBef>
                  <a:spcPct val="50000"/>
                </a:spcBef>
              </a:pPr>
              <a:r>
                <a:rPr lang="en-US" dirty="0"/>
                <a:t>			                   </a:t>
              </a:r>
              <a:r>
                <a:rPr lang="en-US" u="sng" dirty="0">
                  <a:latin typeface="Tahoma" pitchFamily="34" charset="0"/>
                </a:rPr>
                <a:t>&lt;</a:t>
              </a:r>
              <a:r>
                <a:rPr lang="en-US" dirty="0">
                  <a:latin typeface="Tahoma" pitchFamily="34" charset="0"/>
                </a:rPr>
                <a:t> 5</a:t>
              </a:r>
            </a:p>
            <a:p>
              <a:pPr eaLnBrk="0" hangingPunct="0">
                <a:lnSpc>
                  <a:spcPct val="20000"/>
                </a:lnSpc>
                <a:spcBef>
                  <a:spcPct val="50000"/>
                </a:spcBef>
              </a:pPr>
              <a:r>
                <a:rPr lang="en-US" dirty="0"/>
                <a:t>   A</a:t>
              </a:r>
              <a:r>
                <a:rPr lang="en-US" baseline="-25000" dirty="0"/>
                <a:t>5 </a:t>
              </a:r>
              <a:r>
                <a:rPr lang="en-US" dirty="0"/>
                <a:t>+ B</a:t>
              </a:r>
              <a:r>
                <a:rPr lang="en-US" baseline="-25000" dirty="0"/>
                <a:t>5</a:t>
              </a:r>
              <a:r>
                <a:rPr lang="en-US" dirty="0"/>
                <a:t> + C</a:t>
              </a:r>
              <a:r>
                <a:rPr lang="en-US" baseline="-25000" dirty="0"/>
                <a:t>4</a:t>
              </a:r>
              <a:r>
                <a:rPr lang="en-US" dirty="0"/>
                <a:t> + D</a:t>
              </a:r>
              <a:r>
                <a:rPr lang="en-US" baseline="-25000" dirty="0"/>
                <a:t>1</a:t>
              </a:r>
            </a:p>
          </p:txBody>
        </p:sp>
        <p:sp>
          <p:nvSpPr>
            <p:cNvPr id="64533" name="Line 21"/>
            <p:cNvSpPr>
              <a:spLocks noChangeShapeType="1"/>
            </p:cNvSpPr>
            <p:nvPr/>
          </p:nvSpPr>
          <p:spPr bwMode="auto">
            <a:xfrm flipV="1">
              <a:off x="1050" y="3182"/>
              <a:ext cx="1547"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4" name="Rectangle 22"/>
            <p:cNvSpPr>
              <a:spLocks noChangeArrowheads="1"/>
            </p:cNvSpPr>
            <p:nvPr/>
          </p:nvSpPr>
          <p:spPr bwMode="auto">
            <a:xfrm>
              <a:off x="3186" y="3046"/>
              <a:ext cx="92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t>} month 5</a:t>
              </a:r>
            </a:p>
          </p:txBody>
        </p:sp>
      </p:grpSp>
      <p:grpSp>
        <p:nvGrpSpPr>
          <p:cNvPr id="64539" name="Group 27"/>
          <p:cNvGrpSpPr>
            <a:grpSpLocks/>
          </p:cNvGrpSpPr>
          <p:nvPr/>
        </p:nvGrpSpPr>
        <p:grpSpPr bwMode="auto">
          <a:xfrm>
            <a:off x="1535113" y="5722953"/>
            <a:ext cx="5278437" cy="795339"/>
            <a:chOff x="967" y="3489"/>
            <a:chExt cx="3325" cy="501"/>
          </a:xfrm>
        </p:grpSpPr>
        <p:sp>
          <p:nvSpPr>
            <p:cNvPr id="64536" name="Rectangle 24"/>
            <p:cNvSpPr>
              <a:spLocks noChangeArrowheads="1"/>
            </p:cNvSpPr>
            <p:nvPr/>
          </p:nvSpPr>
          <p:spPr bwMode="auto">
            <a:xfrm>
              <a:off x="967" y="3489"/>
              <a:ext cx="3325" cy="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dirty="0"/>
                <a:t>1A</a:t>
              </a:r>
              <a:r>
                <a:rPr lang="en-US" baseline="-25000" dirty="0"/>
                <a:t>6</a:t>
              </a:r>
              <a:r>
                <a:rPr lang="en-US" dirty="0"/>
                <a:t> + 3B</a:t>
              </a:r>
              <a:r>
                <a:rPr lang="en-US" baseline="-25000" dirty="0"/>
                <a:t>5</a:t>
              </a:r>
              <a:r>
                <a:rPr lang="en-US" dirty="0"/>
                <a:t> + 8C</a:t>
              </a:r>
              <a:r>
                <a:rPr lang="en-US" baseline="-25000" dirty="0"/>
                <a:t>4</a:t>
              </a:r>
              <a:r>
                <a:rPr lang="en-US" dirty="0"/>
                <a:t> + 6D</a:t>
              </a:r>
              <a:r>
                <a:rPr lang="en-US" baseline="-25000" dirty="0"/>
                <a:t>1</a:t>
              </a:r>
              <a:endParaRPr lang="en-US" dirty="0"/>
            </a:p>
            <a:p>
              <a:pPr eaLnBrk="0" hangingPunct="0">
                <a:lnSpc>
                  <a:spcPct val="20000"/>
                </a:lnSpc>
                <a:spcBef>
                  <a:spcPct val="50000"/>
                </a:spcBef>
              </a:pPr>
              <a:r>
                <a:rPr lang="en-US" dirty="0"/>
                <a:t>			                     </a:t>
              </a:r>
              <a:r>
                <a:rPr lang="en-US" u="sng" dirty="0">
                  <a:latin typeface="Tahoma" pitchFamily="34" charset="0"/>
                </a:rPr>
                <a:t>&lt;</a:t>
              </a:r>
              <a:r>
                <a:rPr lang="en-US" dirty="0">
                  <a:latin typeface="Tahoma" pitchFamily="34" charset="0"/>
                </a:rPr>
                <a:t> 5</a:t>
              </a:r>
            </a:p>
            <a:p>
              <a:pPr eaLnBrk="0" hangingPunct="0">
                <a:lnSpc>
                  <a:spcPct val="20000"/>
                </a:lnSpc>
                <a:spcBef>
                  <a:spcPct val="50000"/>
                </a:spcBef>
              </a:pPr>
              <a:r>
                <a:rPr lang="en-US" dirty="0"/>
                <a:t>   A</a:t>
              </a:r>
              <a:r>
                <a:rPr lang="en-US" baseline="-25000" dirty="0"/>
                <a:t>6</a:t>
              </a:r>
              <a:r>
                <a:rPr lang="en-US" dirty="0"/>
                <a:t> + B</a:t>
              </a:r>
              <a:r>
                <a:rPr lang="en-US" baseline="-25000" dirty="0"/>
                <a:t>5</a:t>
              </a:r>
              <a:r>
                <a:rPr lang="en-US" dirty="0"/>
                <a:t> + C</a:t>
              </a:r>
              <a:r>
                <a:rPr lang="en-US" baseline="-25000" dirty="0"/>
                <a:t>4</a:t>
              </a:r>
              <a:r>
                <a:rPr lang="en-US" dirty="0"/>
                <a:t> + D</a:t>
              </a:r>
              <a:r>
                <a:rPr lang="en-US" baseline="-25000" dirty="0"/>
                <a:t>1</a:t>
              </a:r>
            </a:p>
          </p:txBody>
        </p:sp>
        <p:sp>
          <p:nvSpPr>
            <p:cNvPr id="64537" name="Line 25"/>
            <p:cNvSpPr>
              <a:spLocks noChangeShapeType="1"/>
            </p:cNvSpPr>
            <p:nvPr/>
          </p:nvSpPr>
          <p:spPr bwMode="auto">
            <a:xfrm flipV="1">
              <a:off x="1019" y="3751"/>
              <a:ext cx="1547" cy="1"/>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8" name="Rectangle 26"/>
            <p:cNvSpPr>
              <a:spLocks noChangeArrowheads="1"/>
            </p:cNvSpPr>
            <p:nvPr/>
          </p:nvSpPr>
          <p:spPr bwMode="auto">
            <a:xfrm>
              <a:off x="3155" y="3615"/>
              <a:ext cx="92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t>} month 6</a:t>
              </a:r>
            </a:p>
          </p:txBody>
        </p:sp>
      </p:grpSp>
    </p:spTree>
    <p:extLst>
      <p:ext uri="{BB962C8B-B14F-4D97-AF65-F5344CB8AC3E}">
        <p14:creationId xmlns:p14="http://schemas.microsoft.com/office/powerpoint/2010/main" val="50244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46050" y="381000"/>
            <a:ext cx="8616950" cy="660400"/>
          </a:xfrm>
          <a:noFill/>
          <a:ln/>
        </p:spPr>
        <p:txBody>
          <a:bodyPr lIns="92075" tIns="46038" rIns="92075" bIns="46038">
            <a:normAutofit fontScale="90000"/>
          </a:bodyPr>
          <a:lstStyle/>
          <a:p>
            <a:r>
              <a:rPr lang="en-US" sz="4000" i="1" dirty="0">
                <a:solidFill>
                  <a:schemeClr val="hlink"/>
                </a:solidFill>
              </a:rPr>
              <a:t>An Alternate Version of </a:t>
            </a:r>
            <a:br>
              <a:rPr lang="en-US" sz="4000" i="1" dirty="0">
                <a:solidFill>
                  <a:schemeClr val="hlink"/>
                </a:solidFill>
              </a:rPr>
            </a:br>
            <a:r>
              <a:rPr lang="en-US" sz="4000" i="1" dirty="0">
                <a:solidFill>
                  <a:schemeClr val="hlink"/>
                </a:solidFill>
              </a:rPr>
              <a:t>the Risk Constraints</a:t>
            </a:r>
          </a:p>
        </p:txBody>
      </p:sp>
      <p:sp>
        <p:nvSpPr>
          <p:cNvPr id="65539" name="Rectangle 3"/>
          <p:cNvSpPr>
            <a:spLocks noGrp="1" noChangeArrowheads="1"/>
          </p:cNvSpPr>
          <p:nvPr>
            <p:ph idx="1"/>
          </p:nvPr>
        </p:nvSpPr>
        <p:spPr>
          <a:xfrm>
            <a:off x="304800" y="1371600"/>
            <a:ext cx="5943600" cy="4152900"/>
          </a:xfrm>
          <a:noFill/>
          <a:ln/>
        </p:spPr>
        <p:txBody>
          <a:bodyPr lIns="92075" tIns="46038" rIns="92075" bIns="46038"/>
          <a:lstStyle/>
          <a:p>
            <a:pPr>
              <a:spcAft>
                <a:spcPct val="48000"/>
              </a:spcAft>
            </a:pPr>
            <a:r>
              <a:rPr lang="en-US" sz="2400"/>
              <a:t>Equivalent Risk Constraints</a:t>
            </a:r>
          </a:p>
          <a:p>
            <a:pPr>
              <a:spcAft>
                <a:spcPct val="48000"/>
              </a:spcAft>
              <a:buFont typeface="Wingdings" pitchFamily="2" charset="2"/>
              <a:buNone/>
            </a:pPr>
            <a:r>
              <a:rPr lang="en-US" sz="2400"/>
              <a:t>	-4A</a:t>
            </a:r>
            <a:r>
              <a:rPr lang="en-US" sz="2400" baseline="-25000"/>
              <a:t>1</a:t>
            </a:r>
            <a:r>
              <a:rPr lang="en-US" sz="2400"/>
              <a:t> – 2B</a:t>
            </a:r>
            <a:r>
              <a:rPr lang="en-US" sz="2400" baseline="-25000"/>
              <a:t>1</a:t>
            </a:r>
            <a:r>
              <a:rPr lang="en-US" sz="2400"/>
              <a:t> + 3C</a:t>
            </a:r>
            <a:r>
              <a:rPr lang="en-US" sz="2400" baseline="-25000"/>
              <a:t>1</a:t>
            </a:r>
            <a:r>
              <a:rPr lang="en-US" sz="2400"/>
              <a:t> + 1D</a:t>
            </a:r>
            <a:r>
              <a:rPr lang="en-US" sz="2400" baseline="-25000"/>
              <a:t>1</a:t>
            </a:r>
            <a:r>
              <a:rPr lang="en-US" sz="2400"/>
              <a:t>  </a:t>
            </a:r>
            <a:r>
              <a:rPr lang="en-US" sz="2400" u="sng"/>
              <a:t>&lt;</a:t>
            </a:r>
            <a:r>
              <a:rPr lang="en-US" sz="2400"/>
              <a:t> 0 } month 1</a:t>
            </a:r>
          </a:p>
          <a:p>
            <a:pPr>
              <a:spcAft>
                <a:spcPct val="48000"/>
              </a:spcAft>
              <a:buFont typeface="Wingdings" pitchFamily="2" charset="2"/>
              <a:buNone/>
            </a:pPr>
            <a:r>
              <a:rPr lang="en-US" sz="2400"/>
              <a:t>	-2B</a:t>
            </a:r>
            <a:r>
              <a:rPr lang="en-US" sz="2400" baseline="-25000"/>
              <a:t>1</a:t>
            </a:r>
            <a:r>
              <a:rPr lang="en-US" sz="2400"/>
              <a:t> + 3C</a:t>
            </a:r>
            <a:r>
              <a:rPr lang="en-US" sz="2400" baseline="-25000"/>
              <a:t>1</a:t>
            </a:r>
            <a:r>
              <a:rPr lang="en-US" sz="2400"/>
              <a:t> + 1D</a:t>
            </a:r>
            <a:r>
              <a:rPr lang="en-US" sz="2400" baseline="-25000"/>
              <a:t>1</a:t>
            </a:r>
            <a:r>
              <a:rPr lang="en-US" sz="2400"/>
              <a:t> – 4A</a:t>
            </a:r>
            <a:r>
              <a:rPr lang="en-US" sz="2400" baseline="-25000"/>
              <a:t>2</a:t>
            </a:r>
            <a:r>
              <a:rPr lang="en-US" sz="2400"/>
              <a:t>  </a:t>
            </a:r>
            <a:r>
              <a:rPr lang="en-US" sz="2400" u="sng"/>
              <a:t>&lt;</a:t>
            </a:r>
            <a:r>
              <a:rPr lang="en-US" sz="2400"/>
              <a:t> 0 } month 2</a:t>
            </a:r>
          </a:p>
          <a:p>
            <a:pPr>
              <a:spcAft>
                <a:spcPct val="48000"/>
              </a:spcAft>
              <a:buFont typeface="Wingdings" pitchFamily="2" charset="2"/>
              <a:buNone/>
            </a:pPr>
            <a:r>
              <a:rPr lang="en-US" sz="2400"/>
              <a:t>	3C</a:t>
            </a:r>
            <a:r>
              <a:rPr lang="en-US" sz="2400" baseline="-25000"/>
              <a:t>1</a:t>
            </a:r>
            <a:r>
              <a:rPr lang="en-US" sz="2400"/>
              <a:t> + 1D</a:t>
            </a:r>
            <a:r>
              <a:rPr lang="en-US" sz="2400" baseline="-25000"/>
              <a:t>1</a:t>
            </a:r>
            <a:r>
              <a:rPr lang="en-US" sz="2400"/>
              <a:t> – 4A</a:t>
            </a:r>
            <a:r>
              <a:rPr lang="en-US" sz="2400" baseline="-25000"/>
              <a:t>3</a:t>
            </a:r>
            <a:r>
              <a:rPr lang="en-US" sz="2400"/>
              <a:t> – 2B</a:t>
            </a:r>
            <a:r>
              <a:rPr lang="en-US" sz="2400" baseline="-25000"/>
              <a:t>3</a:t>
            </a:r>
            <a:r>
              <a:rPr lang="en-US" sz="2400"/>
              <a:t>   </a:t>
            </a:r>
            <a:r>
              <a:rPr lang="en-US" sz="2400" u="sng"/>
              <a:t>&lt;</a:t>
            </a:r>
            <a:r>
              <a:rPr lang="en-US" sz="2400"/>
              <a:t> 0 } month 3</a:t>
            </a:r>
          </a:p>
          <a:p>
            <a:pPr>
              <a:spcAft>
                <a:spcPct val="48000"/>
              </a:spcAft>
              <a:buFont typeface="Wingdings" pitchFamily="2" charset="2"/>
              <a:buNone/>
            </a:pPr>
            <a:r>
              <a:rPr lang="en-US" sz="2400"/>
              <a:t>	1D</a:t>
            </a:r>
            <a:r>
              <a:rPr lang="en-US" sz="2400" baseline="-25000"/>
              <a:t>1</a:t>
            </a:r>
            <a:r>
              <a:rPr lang="en-US" sz="2400"/>
              <a:t> – 2B</a:t>
            </a:r>
            <a:r>
              <a:rPr lang="en-US" sz="2400" baseline="-25000"/>
              <a:t>3</a:t>
            </a:r>
            <a:r>
              <a:rPr lang="en-US" sz="2400"/>
              <a:t> – 4A</a:t>
            </a:r>
            <a:r>
              <a:rPr lang="en-US" sz="2400" baseline="-25000"/>
              <a:t>4</a:t>
            </a:r>
            <a:r>
              <a:rPr lang="en-US" sz="2400"/>
              <a:t> + 3C</a:t>
            </a:r>
            <a:r>
              <a:rPr lang="en-US" sz="2400" baseline="-25000"/>
              <a:t>4</a:t>
            </a:r>
            <a:r>
              <a:rPr lang="en-US" sz="2400"/>
              <a:t>   </a:t>
            </a:r>
            <a:r>
              <a:rPr lang="en-US" sz="2400" u="sng"/>
              <a:t>&lt;</a:t>
            </a:r>
            <a:r>
              <a:rPr lang="en-US" sz="2400"/>
              <a:t> 0 } month 4</a:t>
            </a:r>
          </a:p>
          <a:p>
            <a:pPr>
              <a:spcAft>
                <a:spcPct val="48000"/>
              </a:spcAft>
              <a:buFont typeface="Wingdings" pitchFamily="2" charset="2"/>
              <a:buNone/>
            </a:pPr>
            <a:r>
              <a:rPr lang="en-US" sz="2400"/>
              <a:t>	1D</a:t>
            </a:r>
            <a:r>
              <a:rPr lang="en-US" sz="2400" baseline="-25000"/>
              <a:t>1</a:t>
            </a:r>
            <a:r>
              <a:rPr lang="en-US" sz="2400"/>
              <a:t> + 3C</a:t>
            </a:r>
            <a:r>
              <a:rPr lang="en-US" sz="2400" baseline="-25000"/>
              <a:t>4</a:t>
            </a:r>
            <a:r>
              <a:rPr lang="en-US" sz="2400"/>
              <a:t> – 4A</a:t>
            </a:r>
            <a:r>
              <a:rPr lang="en-US" sz="2400" baseline="-25000"/>
              <a:t>5</a:t>
            </a:r>
            <a:r>
              <a:rPr lang="en-US" sz="2400"/>
              <a:t> – 2B</a:t>
            </a:r>
            <a:r>
              <a:rPr lang="en-US" sz="2400" baseline="-25000"/>
              <a:t>5</a:t>
            </a:r>
            <a:r>
              <a:rPr lang="en-US" sz="2400"/>
              <a:t>   </a:t>
            </a:r>
            <a:r>
              <a:rPr lang="en-US" sz="2400" u="sng"/>
              <a:t>&lt;</a:t>
            </a:r>
            <a:r>
              <a:rPr lang="en-US" sz="2400"/>
              <a:t> 0 } month 5</a:t>
            </a:r>
          </a:p>
          <a:p>
            <a:pPr>
              <a:spcAft>
                <a:spcPct val="48000"/>
              </a:spcAft>
              <a:buFont typeface="Wingdings" pitchFamily="2" charset="2"/>
              <a:buNone/>
            </a:pPr>
            <a:r>
              <a:rPr lang="en-US" sz="2400"/>
              <a:t>	1D</a:t>
            </a:r>
            <a:r>
              <a:rPr lang="en-US" sz="2400" baseline="-25000"/>
              <a:t>1</a:t>
            </a:r>
            <a:r>
              <a:rPr lang="en-US" sz="2400"/>
              <a:t> + 3C</a:t>
            </a:r>
            <a:r>
              <a:rPr lang="en-US" sz="2400" baseline="-25000"/>
              <a:t>4</a:t>
            </a:r>
            <a:r>
              <a:rPr lang="en-US" sz="2400"/>
              <a:t> – 2B</a:t>
            </a:r>
            <a:r>
              <a:rPr lang="en-US" sz="2400" baseline="-25000"/>
              <a:t>5</a:t>
            </a:r>
            <a:r>
              <a:rPr lang="en-US" sz="2400"/>
              <a:t> – 4A</a:t>
            </a:r>
            <a:r>
              <a:rPr lang="en-US" sz="2400" baseline="-25000"/>
              <a:t>6</a:t>
            </a:r>
            <a:r>
              <a:rPr lang="en-US" sz="2400"/>
              <a:t>   </a:t>
            </a:r>
            <a:r>
              <a:rPr lang="en-US" sz="2400" u="sng"/>
              <a:t>&lt;</a:t>
            </a:r>
            <a:r>
              <a:rPr lang="en-US" sz="2400"/>
              <a:t> 0 } month 6</a:t>
            </a:r>
          </a:p>
        </p:txBody>
      </p:sp>
      <p:sp>
        <p:nvSpPr>
          <p:cNvPr id="65540" name="Rectangle 4"/>
          <p:cNvSpPr>
            <a:spLocks noChangeArrowheads="1"/>
          </p:cNvSpPr>
          <p:nvPr/>
        </p:nvSpPr>
        <p:spPr bwMode="auto">
          <a:xfrm>
            <a:off x="6400800" y="2667000"/>
            <a:ext cx="2286000" cy="253047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a:solidFill>
                  <a:schemeClr val="bg1"/>
                </a:solidFill>
                <a:latin typeface="Tahoma" pitchFamily="34" charset="0"/>
              </a:rPr>
              <a:t>Note that each coefficient is equal to the risk factor for the investment minus 5 (the max. allowable weighted average risk).</a:t>
            </a:r>
          </a:p>
        </p:txBody>
      </p:sp>
    </p:spTree>
    <p:extLst>
      <p:ext uri="{BB962C8B-B14F-4D97-AF65-F5344CB8AC3E}">
        <p14:creationId xmlns:p14="http://schemas.microsoft.com/office/powerpoint/2010/main" val="352554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338138"/>
            <a:ext cx="8305800" cy="1109662"/>
          </a:xfrm>
          <a:noFill/>
          <a:ln/>
        </p:spPr>
        <p:txBody>
          <a:bodyPr lIns="92075" tIns="46038" rIns="92075" bIns="46038"/>
          <a:lstStyle/>
          <a:p>
            <a:pPr>
              <a:lnSpc>
                <a:spcPct val="80000"/>
              </a:lnSpc>
            </a:pPr>
            <a:r>
              <a:rPr lang="en-US" sz="4000" i="1">
                <a:solidFill>
                  <a:schemeClr val="hlink"/>
                </a:solidFill>
              </a:rPr>
              <a:t>Data Envelopment Analysis (DEA):</a:t>
            </a:r>
            <a:br>
              <a:rPr lang="en-US" sz="4000" i="1">
                <a:solidFill>
                  <a:schemeClr val="hlink"/>
                </a:solidFill>
              </a:rPr>
            </a:br>
            <a:r>
              <a:rPr lang="en-US" sz="4000" i="1">
                <a:solidFill>
                  <a:schemeClr val="hlink"/>
                </a:solidFill>
              </a:rPr>
              <a:t>Steak &amp; Burger</a:t>
            </a:r>
          </a:p>
        </p:txBody>
      </p:sp>
      <p:sp>
        <p:nvSpPr>
          <p:cNvPr id="69635" name="Rectangle 3"/>
          <p:cNvSpPr>
            <a:spLocks noGrp="1" noChangeArrowheads="1"/>
          </p:cNvSpPr>
          <p:nvPr>
            <p:ph idx="1"/>
          </p:nvPr>
        </p:nvSpPr>
        <p:spPr>
          <a:xfrm>
            <a:off x="303213" y="1447800"/>
            <a:ext cx="8758237" cy="2540000"/>
          </a:xfrm>
          <a:noFill/>
          <a:ln/>
        </p:spPr>
        <p:txBody>
          <a:bodyPr lIns="92075" tIns="46038" rIns="92075" bIns="46038">
            <a:normAutofit/>
          </a:bodyPr>
          <a:lstStyle/>
          <a:p>
            <a:r>
              <a:rPr lang="en-US" sz="2400"/>
              <a:t>Steak &amp; Burger needs to evaluate the performance (efficiency) of 12 units. </a:t>
            </a:r>
          </a:p>
          <a:p>
            <a:r>
              <a:rPr lang="en-US" sz="2400"/>
              <a:t>Outputs for each unit (</a:t>
            </a:r>
            <a:r>
              <a:rPr lang="en-US" sz="2400" i="1"/>
              <a:t>O</a:t>
            </a:r>
            <a:r>
              <a:rPr lang="en-US" sz="2400" i="1" baseline="-25000">
                <a:latin typeface="Times New Roman" pitchFamily="18" charset="0"/>
              </a:rPr>
              <a:t>ij</a:t>
            </a:r>
            <a:r>
              <a:rPr lang="en-US" sz="2400"/>
              <a:t>) include measures of: Profit, Customer Satisfaction, and Cleanliness</a:t>
            </a:r>
          </a:p>
          <a:p>
            <a:r>
              <a:rPr lang="en-US" sz="2400"/>
              <a:t>Inputs for each unit (</a:t>
            </a:r>
            <a:r>
              <a:rPr lang="en-US" sz="2400" i="1"/>
              <a:t>I</a:t>
            </a:r>
            <a:r>
              <a:rPr lang="en-US" sz="2400" i="1" baseline="-25000">
                <a:latin typeface="Times New Roman" pitchFamily="18" charset="0"/>
              </a:rPr>
              <a:t>ij</a:t>
            </a:r>
            <a:r>
              <a:rPr lang="en-US" sz="2400"/>
              <a:t>) include: Labor Hours, and  Operating Costs</a:t>
            </a:r>
          </a:p>
          <a:p>
            <a:r>
              <a:rPr lang="en-US" sz="2400"/>
              <a:t>The “Efficiency” of unit  </a:t>
            </a:r>
            <a:r>
              <a:rPr lang="en-US" sz="2400" i="1">
                <a:latin typeface="Times New Roman" pitchFamily="18" charset="0"/>
              </a:rPr>
              <a:t>i</a:t>
            </a:r>
            <a:r>
              <a:rPr lang="en-US" sz="2400">
                <a:latin typeface="Times New Roman" pitchFamily="18" charset="0"/>
              </a:rPr>
              <a:t> </a:t>
            </a:r>
            <a:r>
              <a:rPr lang="en-US" sz="2400"/>
              <a:t> is defined as follows:</a:t>
            </a:r>
          </a:p>
          <a:p>
            <a:pPr>
              <a:buFont typeface="Wingdings" pitchFamily="2" charset="2"/>
              <a:buNone/>
            </a:pPr>
            <a:endParaRPr lang="en-US" sz="2400"/>
          </a:p>
        </p:txBody>
      </p:sp>
      <p:sp>
        <p:nvSpPr>
          <p:cNvPr id="69639" name="Rectangle 7"/>
          <p:cNvSpPr>
            <a:spLocks noChangeArrowheads="1"/>
          </p:cNvSpPr>
          <p:nvPr/>
        </p:nvSpPr>
        <p:spPr bwMode="auto">
          <a:xfrm>
            <a:off x="254000" y="4699000"/>
            <a:ext cx="8758238" cy="185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36" name="Group 4"/>
          <p:cNvGrpSpPr>
            <a:grpSpLocks/>
          </p:cNvGrpSpPr>
          <p:nvPr/>
        </p:nvGrpSpPr>
        <p:grpSpPr bwMode="auto">
          <a:xfrm>
            <a:off x="1371600" y="4814888"/>
            <a:ext cx="4419600" cy="366712"/>
            <a:chOff x="123" y="2566"/>
            <a:chExt cx="5619" cy="231"/>
          </a:xfrm>
        </p:grpSpPr>
        <p:sp>
          <p:nvSpPr>
            <p:cNvPr id="69637" name="Rectangle 5"/>
            <p:cNvSpPr>
              <a:spLocks noChangeArrowheads="1"/>
            </p:cNvSpPr>
            <p:nvPr/>
          </p:nvSpPr>
          <p:spPr bwMode="auto">
            <a:xfrm>
              <a:off x="123" y="2566"/>
              <a:ext cx="561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50000"/>
                </a:spcBef>
                <a:tabLst>
                  <a:tab pos="685800" algn="ctr"/>
                  <a:tab pos="2740025" algn="ctr"/>
                  <a:tab pos="5197475" algn="ctr"/>
                  <a:tab pos="7535863" algn="ctr"/>
                </a:tabLst>
              </a:pPr>
              <a:endParaRPr lang="en-US" sz="2000" b="1"/>
            </a:p>
          </p:txBody>
        </p:sp>
        <p:sp>
          <p:nvSpPr>
            <p:cNvPr id="69638" name="Line 6"/>
            <p:cNvSpPr>
              <a:spLocks noChangeShapeType="1"/>
            </p:cNvSpPr>
            <p:nvPr/>
          </p:nvSpPr>
          <p:spPr bwMode="auto">
            <a:xfrm flipV="1">
              <a:off x="154" y="2756"/>
              <a:ext cx="5416" cy="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1" name="Text Box 9"/>
          <p:cNvSpPr txBox="1">
            <a:spLocks noChangeArrowheads="1"/>
          </p:cNvSpPr>
          <p:nvPr/>
        </p:nvSpPr>
        <p:spPr bwMode="auto">
          <a:xfrm>
            <a:off x="1295400" y="4572000"/>
            <a:ext cx="441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Weighted sum of unit </a:t>
            </a:r>
            <a:r>
              <a:rPr lang="en-US" sz="2400" i="1">
                <a:latin typeface="Times New Roman" pitchFamily="18" charset="0"/>
              </a:rPr>
              <a:t>i</a:t>
            </a:r>
            <a:r>
              <a:rPr lang="en-US" sz="2400">
                <a:latin typeface="Times New Roman" pitchFamily="18" charset="0"/>
              </a:rPr>
              <a:t>’s outputs</a:t>
            </a:r>
          </a:p>
        </p:txBody>
      </p:sp>
      <p:sp>
        <p:nvSpPr>
          <p:cNvPr id="69642" name="Text Box 10"/>
          <p:cNvSpPr txBox="1">
            <a:spLocks noChangeArrowheads="1"/>
          </p:cNvSpPr>
          <p:nvPr/>
        </p:nvSpPr>
        <p:spPr bwMode="auto">
          <a:xfrm>
            <a:off x="1295400" y="5105400"/>
            <a:ext cx="441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Weighted sum of unit </a:t>
            </a:r>
            <a:r>
              <a:rPr lang="en-US" sz="2400" i="1">
                <a:latin typeface="Times New Roman" pitchFamily="18" charset="0"/>
              </a:rPr>
              <a:t>i</a:t>
            </a:r>
            <a:r>
              <a:rPr lang="en-US" sz="2400">
                <a:latin typeface="Times New Roman" pitchFamily="18" charset="0"/>
              </a:rPr>
              <a:t>’s inputs</a:t>
            </a:r>
          </a:p>
        </p:txBody>
      </p:sp>
      <p:sp>
        <p:nvSpPr>
          <p:cNvPr id="69643" name="Text Box 11"/>
          <p:cNvSpPr txBox="1">
            <a:spLocks noChangeArrowheads="1"/>
          </p:cNvSpPr>
          <p:nvPr/>
        </p:nvSpPr>
        <p:spPr bwMode="auto">
          <a:xfrm>
            <a:off x="5867400" y="48768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a:t>
            </a:r>
          </a:p>
        </p:txBody>
      </p:sp>
      <p:pic>
        <p:nvPicPr>
          <p:cNvPr id="696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267200"/>
            <a:ext cx="1150938" cy="1752600"/>
          </a:xfrm>
          <a:prstGeom prst="rect">
            <a:avLst/>
          </a:prstGeom>
          <a:solidFill>
            <a:schemeClr val="tx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5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229600" cy="808037"/>
          </a:xfrm>
          <a:noFill/>
          <a:ln/>
        </p:spPr>
        <p:txBody>
          <a:bodyPr lIns="92075" tIns="46038" rIns="92075" bIns="46038"/>
          <a:lstStyle/>
          <a:p>
            <a:r>
              <a:rPr lang="en-US" i="1">
                <a:solidFill>
                  <a:schemeClr val="hlink"/>
                </a:solidFill>
              </a:rPr>
              <a:t>Defining the Decision Variables</a:t>
            </a:r>
          </a:p>
        </p:txBody>
      </p:sp>
      <p:sp>
        <p:nvSpPr>
          <p:cNvPr id="70659" name="Rectangle 3"/>
          <p:cNvSpPr>
            <a:spLocks noChangeArrowheads="1"/>
          </p:cNvSpPr>
          <p:nvPr/>
        </p:nvSpPr>
        <p:spPr bwMode="auto">
          <a:xfrm>
            <a:off x="1524000" y="1447800"/>
            <a:ext cx="6096000" cy="111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635000" indent="-635000" algn="ctr" eaLnBrk="0" hangingPunct="0">
              <a:lnSpc>
                <a:spcPct val="120000"/>
              </a:lnSpc>
            </a:pPr>
            <a:r>
              <a:rPr lang="en-US" sz="2800">
                <a:latin typeface="Tahoma" pitchFamily="34" charset="0"/>
              </a:rPr>
              <a:t>w</a:t>
            </a:r>
            <a:r>
              <a:rPr lang="en-US" sz="2800" i="1" baseline="-25000">
                <a:latin typeface="Times New Roman" pitchFamily="18" charset="0"/>
              </a:rPr>
              <a:t>j</a:t>
            </a:r>
            <a:r>
              <a:rPr lang="en-US" sz="2800">
                <a:latin typeface="Times New Roman" pitchFamily="18" charset="0"/>
              </a:rPr>
              <a:t> </a:t>
            </a:r>
            <a:r>
              <a:rPr lang="en-US" sz="2800">
                <a:latin typeface="Tahoma" pitchFamily="34" charset="0"/>
              </a:rPr>
              <a:t>= weight assigned to output </a:t>
            </a:r>
            <a:r>
              <a:rPr lang="en-US" sz="2800" i="1">
                <a:latin typeface="Times New Roman" pitchFamily="18" charset="0"/>
              </a:rPr>
              <a:t>j</a:t>
            </a:r>
            <a:r>
              <a:rPr lang="en-US" sz="2800">
                <a:latin typeface="Times New Roman" pitchFamily="18" charset="0"/>
              </a:rPr>
              <a:t> </a:t>
            </a:r>
          </a:p>
          <a:p>
            <a:pPr marL="635000" indent="-635000" algn="ctr" eaLnBrk="0" hangingPunct="0">
              <a:lnSpc>
                <a:spcPct val="120000"/>
              </a:lnSpc>
            </a:pPr>
            <a:r>
              <a:rPr lang="en-US" sz="2800">
                <a:latin typeface="Tahoma" pitchFamily="34" charset="0"/>
              </a:rPr>
              <a:t>v</a:t>
            </a:r>
            <a:r>
              <a:rPr lang="en-US" sz="2800" i="1" baseline="-25000">
                <a:latin typeface="Times New Roman" pitchFamily="18" charset="0"/>
              </a:rPr>
              <a:t>j</a:t>
            </a:r>
            <a:r>
              <a:rPr lang="en-US" sz="2800">
                <a:latin typeface="Tahoma" pitchFamily="34" charset="0"/>
              </a:rPr>
              <a:t> = weight assigned to input </a:t>
            </a:r>
            <a:r>
              <a:rPr lang="en-US" sz="2800" i="1">
                <a:latin typeface="Times New Roman" pitchFamily="18" charset="0"/>
              </a:rPr>
              <a:t>j</a:t>
            </a:r>
            <a:endParaRPr lang="en-US" sz="2800">
              <a:latin typeface="Times New Roman" pitchFamily="18" charset="0"/>
            </a:endParaRPr>
          </a:p>
        </p:txBody>
      </p:sp>
      <p:sp>
        <p:nvSpPr>
          <p:cNvPr id="70660" name="Text Box 4"/>
          <p:cNvSpPr txBox="1">
            <a:spLocks noChangeArrowheads="1"/>
          </p:cNvSpPr>
          <p:nvPr/>
        </p:nvSpPr>
        <p:spPr bwMode="auto">
          <a:xfrm>
            <a:off x="609600" y="3124200"/>
            <a:ext cx="76962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ahoma" pitchFamily="34" charset="0"/>
              </a:rPr>
              <a:t>A separate LP is solved for each unit, allowing each unit to select the best possible weights for itself.</a:t>
            </a:r>
          </a:p>
        </p:txBody>
      </p:sp>
    </p:spTree>
    <p:extLst>
      <p:ext uri="{BB962C8B-B14F-4D97-AF65-F5344CB8AC3E}">
        <p14:creationId xmlns:p14="http://schemas.microsoft.com/office/powerpoint/2010/main" val="171898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71683" name="Rectangle 3"/>
          <p:cNvSpPr>
            <a:spLocks noChangeArrowheads="1"/>
          </p:cNvSpPr>
          <p:nvPr/>
        </p:nvSpPr>
        <p:spPr bwMode="auto">
          <a:xfrm>
            <a:off x="128588" y="1728788"/>
            <a:ext cx="9013825" cy="725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919163" indent="-919163" algn="ctr" eaLnBrk="0" hangingPunct="0">
              <a:lnSpc>
                <a:spcPct val="130000"/>
              </a:lnSpc>
              <a:spcBef>
                <a:spcPct val="50000"/>
              </a:spcBef>
              <a:tabLst>
                <a:tab pos="1836738" algn="l"/>
              </a:tabLst>
            </a:pPr>
            <a:r>
              <a:rPr lang="en-US" sz="3200">
                <a:latin typeface="Tahoma" pitchFamily="34" charset="0"/>
              </a:rPr>
              <a:t>Maximize the weighted output for unit </a:t>
            </a:r>
            <a:r>
              <a:rPr lang="en-US" sz="3200" i="1">
                <a:latin typeface="Times New Roman" pitchFamily="18" charset="0"/>
              </a:rPr>
              <a:t>i</a:t>
            </a:r>
            <a:r>
              <a:rPr lang="en-US" sz="3200">
                <a:latin typeface="Tahoma" pitchFamily="34" charset="0"/>
              </a:rPr>
              <a:t> :</a:t>
            </a:r>
            <a:endParaRPr lang="en-US" sz="2800">
              <a:latin typeface="Tahoma" pitchFamily="34" charset="0"/>
            </a:endParaRPr>
          </a:p>
        </p:txBody>
      </p:sp>
      <p:grpSp>
        <p:nvGrpSpPr>
          <p:cNvPr id="71688" name="Group 8"/>
          <p:cNvGrpSpPr>
            <a:grpSpLocks/>
          </p:cNvGrpSpPr>
          <p:nvPr/>
        </p:nvGrpSpPr>
        <p:grpSpPr bwMode="auto">
          <a:xfrm>
            <a:off x="2895600" y="3048000"/>
            <a:ext cx="2895600" cy="1057275"/>
            <a:chOff x="1824" y="1920"/>
            <a:chExt cx="1824" cy="666"/>
          </a:xfrm>
        </p:grpSpPr>
        <p:pic>
          <p:nvPicPr>
            <p:cNvPr id="716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1920"/>
              <a:ext cx="816" cy="666"/>
            </a:xfrm>
            <a:prstGeom prst="rect">
              <a:avLst/>
            </a:prstGeom>
            <a:solidFill>
              <a:schemeClr val="tx1"/>
            </a:solidFill>
            <a:ln w="228600" cap="sq" cmpd="thickThin">
              <a:solidFill>
                <a:srgbClr val="000000"/>
              </a:solidFill>
              <a:prstDash val="solid"/>
              <a:miter lim="800000"/>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686" name="Text Box 6"/>
            <p:cNvSpPr txBox="1">
              <a:spLocks noChangeArrowheads="1"/>
            </p:cNvSpPr>
            <p:nvPr/>
          </p:nvSpPr>
          <p:spPr bwMode="auto">
            <a:xfrm>
              <a:off x="1824" y="2016"/>
              <a:ext cx="1152" cy="4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30000"/>
                </a:lnSpc>
                <a:spcBef>
                  <a:spcPct val="50000"/>
                </a:spcBef>
              </a:pPr>
              <a:r>
                <a:rPr lang="en-US" sz="3200">
                  <a:latin typeface="Tahoma" pitchFamily="34" charset="0"/>
                </a:rPr>
                <a:t>MAX:</a:t>
              </a:r>
            </a:p>
          </p:txBody>
        </p:sp>
      </p:grpSp>
    </p:spTree>
    <p:extLst>
      <p:ext uri="{BB962C8B-B14F-4D97-AF65-F5344CB8AC3E}">
        <p14:creationId xmlns:p14="http://schemas.microsoft.com/office/powerpoint/2010/main" val="380775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530225"/>
            <a:ext cx="7772400" cy="676275"/>
          </a:xfrm>
          <a:noFill/>
          <a:ln/>
        </p:spPr>
        <p:txBody>
          <a:bodyPr lIns="92075" tIns="46038" rIns="92075" bIns="46038">
            <a:normAutofit/>
          </a:bodyPr>
          <a:lstStyle/>
          <a:p>
            <a:r>
              <a:rPr lang="en-US" sz="4000" i="1">
                <a:solidFill>
                  <a:schemeClr val="hlink"/>
                </a:solidFill>
              </a:rPr>
              <a:t>Defining the Constraints</a:t>
            </a:r>
          </a:p>
        </p:txBody>
      </p:sp>
      <p:sp>
        <p:nvSpPr>
          <p:cNvPr id="72707" name="Rectangle 3"/>
          <p:cNvSpPr>
            <a:spLocks noGrp="1" noChangeArrowheads="1"/>
          </p:cNvSpPr>
          <p:nvPr>
            <p:ph idx="1"/>
          </p:nvPr>
        </p:nvSpPr>
        <p:spPr>
          <a:xfrm>
            <a:off x="457200" y="1214438"/>
            <a:ext cx="7929563" cy="4652962"/>
          </a:xfrm>
          <a:ln/>
        </p:spPr>
        <p:txBody>
          <a:bodyPr lIns="92075" tIns="46038" rIns="92075" bIns="46038"/>
          <a:lstStyle/>
          <a:p>
            <a:r>
              <a:rPr lang="en-US" sz="2800" dirty="0"/>
              <a:t>Efficiency cannot exceed 100% for any unit</a:t>
            </a:r>
          </a:p>
          <a:p>
            <a:pPr lvl="1">
              <a:buFontTx/>
              <a:buNone/>
            </a:pPr>
            <a:endParaRPr lang="en-US" sz="2400" dirty="0"/>
          </a:p>
          <a:p>
            <a:pPr lvl="1">
              <a:buFontTx/>
              <a:buNone/>
            </a:pPr>
            <a:endParaRPr lang="en-US" sz="2400" dirty="0">
              <a:latin typeface="Times New Roman" pitchFamily="18" charset="0"/>
            </a:endParaRPr>
          </a:p>
          <a:p>
            <a:pPr lvl="1">
              <a:buFontTx/>
              <a:buNone/>
            </a:pPr>
            <a:endParaRPr lang="en-US" sz="2400" dirty="0">
              <a:latin typeface="Times New Roman" pitchFamily="18" charset="0"/>
            </a:endParaRPr>
          </a:p>
          <a:p>
            <a:r>
              <a:rPr lang="en-US" sz="2800" dirty="0"/>
              <a:t>Sum of weighted inputs for unit </a:t>
            </a:r>
            <a:r>
              <a:rPr lang="en-US" sz="2800" i="1" dirty="0">
                <a:latin typeface="Times New Roman" pitchFamily="18" charset="0"/>
              </a:rPr>
              <a:t>i</a:t>
            </a:r>
            <a:r>
              <a:rPr lang="en-US" sz="2800" dirty="0">
                <a:latin typeface="Times New Roman" pitchFamily="18" charset="0"/>
              </a:rPr>
              <a:t> </a:t>
            </a:r>
            <a:r>
              <a:rPr lang="en-US" sz="2800" dirty="0"/>
              <a:t>must equal 1</a:t>
            </a:r>
          </a:p>
          <a:p>
            <a:pPr lvl="1">
              <a:buFontTx/>
              <a:buNone/>
            </a:pPr>
            <a:endParaRPr lang="en-US" sz="2400" dirty="0"/>
          </a:p>
          <a:p>
            <a:pPr lvl="1">
              <a:buFontTx/>
              <a:buNone/>
            </a:pPr>
            <a:endParaRPr lang="en-US" sz="2400" dirty="0">
              <a:latin typeface="Times New Roman" pitchFamily="18" charset="0"/>
            </a:endParaRPr>
          </a:p>
          <a:p>
            <a:pPr lvl="1">
              <a:buFontTx/>
              <a:buNone/>
            </a:pPr>
            <a:endParaRPr lang="en-US" sz="2400" dirty="0">
              <a:latin typeface="Times New Roman" pitchFamily="18" charset="0"/>
            </a:endParaRPr>
          </a:p>
          <a:p>
            <a:r>
              <a:rPr lang="en-US" sz="2800" dirty="0" err="1"/>
              <a:t>Nonnegativity</a:t>
            </a:r>
            <a:r>
              <a:rPr lang="en-US" sz="2800" dirty="0"/>
              <a:t> Conditions</a:t>
            </a:r>
            <a:endParaRPr lang="en-US" sz="3600" dirty="0"/>
          </a:p>
          <a:p>
            <a:pPr lvl="1">
              <a:buFontTx/>
              <a:buNone/>
            </a:pPr>
            <a:r>
              <a:rPr lang="en-US" sz="2400" dirty="0" err="1">
                <a:latin typeface="Times New Roman" pitchFamily="18" charset="0"/>
              </a:rPr>
              <a:t>w</a:t>
            </a:r>
            <a:r>
              <a:rPr lang="en-US" sz="2400" i="1" baseline="-25000" dirty="0" err="1">
                <a:latin typeface="Times New Roman" pitchFamily="18" charset="0"/>
              </a:rPr>
              <a:t>j</a:t>
            </a:r>
            <a:r>
              <a:rPr lang="en-US" sz="2400" dirty="0">
                <a:latin typeface="Times New Roman" pitchFamily="18" charset="0"/>
              </a:rPr>
              <a:t>, </a:t>
            </a:r>
            <a:r>
              <a:rPr lang="en-US" sz="2400" dirty="0" err="1">
                <a:latin typeface="Times New Roman" pitchFamily="18" charset="0"/>
              </a:rPr>
              <a:t>v</a:t>
            </a:r>
            <a:r>
              <a:rPr lang="en-US" sz="2400" i="1" baseline="-25000" dirty="0" err="1">
                <a:latin typeface="Times New Roman" pitchFamily="18" charset="0"/>
              </a:rPr>
              <a:t>j</a:t>
            </a:r>
            <a:r>
              <a:rPr lang="en-US" sz="2400" dirty="0">
                <a:latin typeface="Times New Roman" pitchFamily="18" charset="0"/>
              </a:rPr>
              <a:t> </a:t>
            </a:r>
            <a:r>
              <a:rPr lang="en-US" sz="2400" i="1" baseline="-25000" dirty="0">
                <a:latin typeface="Times New Roman" pitchFamily="18" charset="0"/>
              </a:rPr>
              <a:t> </a:t>
            </a:r>
            <a:r>
              <a:rPr lang="en-US" sz="2400" dirty="0">
                <a:latin typeface="Times New Roman" pitchFamily="18" charset="0"/>
              </a:rPr>
              <a:t>&gt;=  0, for all </a:t>
            </a:r>
            <a:r>
              <a:rPr lang="en-US" sz="2400" i="1" dirty="0">
                <a:latin typeface="Times New Roman" pitchFamily="18" charset="0"/>
              </a:rPr>
              <a:t>j </a:t>
            </a:r>
          </a:p>
        </p:txBody>
      </p:sp>
      <p:pic>
        <p:nvPicPr>
          <p:cNvPr id="727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7239000" cy="1143000"/>
          </a:xfrm>
          <a:prstGeom prst="rect">
            <a:avLst/>
          </a:prstGeom>
          <a:solidFill>
            <a:schemeClr val="tx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2710" name="Picture 6"/>
          <p:cNvPicPr>
            <a:picLocks noChangeAspect="1" noChangeArrowheads="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295400" y="3258207"/>
            <a:ext cx="1905000" cy="1258888"/>
          </a:xfrm>
          <a:prstGeom prst="rect">
            <a:avLst/>
          </a:prstGeom>
          <a:solidFill>
            <a:schemeClr val="tx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10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4638"/>
            <a:ext cx="8229600" cy="808037"/>
          </a:xfrm>
          <a:noFill/>
          <a:ln/>
        </p:spPr>
        <p:txBody>
          <a:bodyPr lIns="92075" tIns="46038" rIns="92075" bIns="46038"/>
          <a:lstStyle/>
          <a:p>
            <a:r>
              <a:rPr lang="en-US" i="1">
                <a:solidFill>
                  <a:schemeClr val="hlink"/>
                </a:solidFill>
              </a:rPr>
              <a:t>Important Point</a:t>
            </a:r>
          </a:p>
        </p:txBody>
      </p:sp>
      <p:sp>
        <p:nvSpPr>
          <p:cNvPr id="73732" name="Text Box 4"/>
          <p:cNvSpPr txBox="1">
            <a:spLocks noChangeArrowheads="1"/>
          </p:cNvSpPr>
          <p:nvPr/>
        </p:nvSpPr>
        <p:spPr bwMode="auto">
          <a:xfrm>
            <a:off x="457200" y="2057400"/>
            <a:ext cx="7696200" cy="205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5000"/>
              </a:lnSpc>
              <a:spcBef>
                <a:spcPct val="50000"/>
              </a:spcBef>
            </a:pPr>
            <a:r>
              <a:rPr lang="en-US" sz="2800"/>
              <a:t>When using DEA, output variables should be expressed on a scale where “more is better” and input variables should be expressed on a scale where “less is better”.</a:t>
            </a:r>
          </a:p>
        </p:txBody>
      </p:sp>
    </p:spTree>
    <p:extLst>
      <p:ext uri="{BB962C8B-B14F-4D97-AF65-F5344CB8AC3E}">
        <p14:creationId xmlns:p14="http://schemas.microsoft.com/office/powerpoint/2010/main" val="67774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0413" y="762000"/>
            <a:ext cx="7621587" cy="1143000"/>
          </a:xfrm>
          <a:noFill/>
          <a:ln/>
        </p:spPr>
        <p:txBody>
          <a:bodyPr>
            <a:normAutofit/>
          </a:bodyPr>
          <a:lstStyle/>
          <a:p>
            <a:pPr eaLnBrk="0" hangingPunct="0"/>
            <a:r>
              <a:rPr lang="en-US" altLang="zh-TW" sz="3600" dirty="0">
                <a:ea typeface="新細明體" charset="0"/>
                <a:cs typeface="新細明體" charset="0"/>
              </a:rPr>
              <a:t>The Graphical Analysis of Linear 				Programming</a:t>
            </a:r>
          </a:p>
        </p:txBody>
      </p:sp>
      <p:sp>
        <p:nvSpPr>
          <p:cNvPr id="6" name="Slide Number Placeholder 5"/>
          <p:cNvSpPr>
            <a:spLocks noGrp="1"/>
          </p:cNvSpPr>
          <p:nvPr>
            <p:ph type="sldNum" sz="quarter" idx="12"/>
          </p:nvPr>
        </p:nvSpPr>
        <p:spPr/>
        <p:txBody>
          <a:bodyPr/>
          <a:lstStyle/>
          <a:p>
            <a:fld id="{ABE7FD04-5BD6-3742-885C-0B4D1DA4672D}" type="slidenum">
              <a:rPr lang="zh-TW" altLang="en-US"/>
              <a:pPr/>
              <a:t>12</a:t>
            </a:fld>
            <a:endParaRPr lang="zh-TW" altLang="en-US"/>
          </a:p>
        </p:txBody>
      </p:sp>
      <p:sp>
        <p:nvSpPr>
          <p:cNvPr id="28675" name="Rectangle 3"/>
          <p:cNvSpPr>
            <a:spLocks noChangeArrowheads="1"/>
          </p:cNvSpPr>
          <p:nvPr/>
        </p:nvSpPr>
        <p:spPr bwMode="auto">
          <a:xfrm>
            <a:off x="1219200" y="2438400"/>
            <a:ext cx="68580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eaLnBrk="0" hangingPunct="0">
              <a:lnSpc>
                <a:spcPct val="90000"/>
              </a:lnSpc>
              <a:spcBef>
                <a:spcPct val="20000"/>
              </a:spcBef>
            </a:pPr>
            <a:r>
              <a:rPr lang="en-US" altLang="zh-TW" sz="3200" b="1" dirty="0">
                <a:ea typeface="新細明體" charset="0"/>
                <a:cs typeface="新細明體" charset="0"/>
              </a:rPr>
              <a:t>The set of all points that satisfy all the constraints of the model is called a</a:t>
            </a:r>
            <a:r>
              <a:rPr lang="en-US" altLang="zh-TW" sz="4400" b="1" dirty="0">
                <a:ea typeface="新細明體" charset="0"/>
                <a:cs typeface="新細明體" charset="0"/>
              </a:rPr>
              <a:t>	</a:t>
            </a:r>
            <a:r>
              <a:rPr lang="en-US" altLang="zh-TW" sz="4400" b="1" dirty="0">
                <a:solidFill>
                  <a:srgbClr val="FFFFFF"/>
                </a:solidFill>
                <a:ea typeface="新細明體" charset="0"/>
                <a:cs typeface="新細明體" charset="0"/>
              </a:rPr>
              <a:t>	</a:t>
            </a:r>
          </a:p>
        </p:txBody>
      </p:sp>
      <p:sp>
        <p:nvSpPr>
          <p:cNvPr id="28676" name="Rectangle 4"/>
          <p:cNvSpPr>
            <a:spLocks noChangeArrowheads="1"/>
          </p:cNvSpPr>
          <p:nvPr/>
        </p:nvSpPr>
        <p:spPr bwMode="auto">
          <a:xfrm>
            <a:off x="3027363" y="4383088"/>
            <a:ext cx="3459245" cy="592137"/>
          </a:xfrm>
          <a:prstGeom prst="rect">
            <a:avLst/>
          </a:prstGeom>
          <a:noFill/>
          <a:ln w="12700">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7" name="Rectangle 5"/>
          <p:cNvSpPr>
            <a:spLocks noChangeArrowheads="1"/>
          </p:cNvSpPr>
          <p:nvPr/>
        </p:nvSpPr>
        <p:spPr bwMode="auto">
          <a:xfrm>
            <a:off x="3027363" y="4417225"/>
            <a:ext cx="3459245" cy="523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algn="ctr" eaLnBrk="0" hangingPunct="0"/>
            <a:r>
              <a:rPr lang="en-US" altLang="zh-TW" sz="2800" b="1" dirty="0">
                <a:effectLst>
                  <a:outerShdw blurRad="38100" dist="38100" dir="2700000" algn="tl">
                    <a:srgbClr val="000000"/>
                  </a:outerShdw>
                </a:effectLst>
                <a:ea typeface="新細明體" charset="0"/>
                <a:cs typeface="新細明體" charset="0"/>
              </a:rPr>
              <a:t>FEASIBLE REGION</a:t>
            </a:r>
          </a:p>
        </p:txBody>
      </p:sp>
    </p:spTree>
    <p:extLst>
      <p:ext uri="{BB962C8B-B14F-4D97-AF65-F5344CB8AC3E}">
        <p14:creationId xmlns:p14="http://schemas.microsoft.com/office/powerpoint/2010/main" val="54690593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0-#ppt_w/2"/>
                                          </p:val>
                                        </p:tav>
                                        <p:tav tm="100000">
                                          <p:val>
                                            <p:strVal val="#ppt_x"/>
                                          </p:val>
                                        </p:tav>
                                      </p:tavLst>
                                    </p:anim>
                                    <p:anim calcmode="lin" valueType="num">
                                      <p:cBhvr additive="base">
                                        <p:cTn id="8" dur="500" fill="hold"/>
                                        <p:tgtEl>
                                          <p:spTgt spid="286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additive="base">
                                        <p:cTn id="12" dur="500" fill="hold"/>
                                        <p:tgtEl>
                                          <p:spTgt spid="28675"/>
                                        </p:tgtEl>
                                        <p:attrNameLst>
                                          <p:attrName>ppt_x</p:attrName>
                                        </p:attrNameLst>
                                      </p:cBhvr>
                                      <p:tavLst>
                                        <p:tav tm="0">
                                          <p:val>
                                            <p:strVal val="0-#ppt_w/2"/>
                                          </p:val>
                                        </p:tav>
                                        <p:tav tm="100000">
                                          <p:val>
                                            <p:strVal val="#ppt_x"/>
                                          </p:val>
                                        </p:tav>
                                      </p:tavLst>
                                    </p:anim>
                                    <p:anim calcmode="lin" valueType="num">
                                      <p:cBhvr additive="base">
                                        <p:cTn id="13" dur="500" fill="hold"/>
                                        <p:tgtEl>
                                          <p:spTgt spid="2867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28676"/>
                                        </p:tgtEl>
                                        <p:attrNameLst>
                                          <p:attrName>style.visibility</p:attrName>
                                        </p:attrNameLst>
                                      </p:cBhvr>
                                      <p:to>
                                        <p:strVal val="visible"/>
                                      </p:to>
                                    </p:set>
                                    <p:anim calcmode="lin" valueType="num">
                                      <p:cBhvr additive="base">
                                        <p:cTn id="17" dur="500" fill="hold"/>
                                        <p:tgtEl>
                                          <p:spTgt spid="28676"/>
                                        </p:tgtEl>
                                        <p:attrNameLst>
                                          <p:attrName>ppt_x</p:attrName>
                                        </p:attrNameLst>
                                      </p:cBhvr>
                                      <p:tavLst>
                                        <p:tav tm="0">
                                          <p:val>
                                            <p:strVal val="1+#ppt_w/2"/>
                                          </p:val>
                                        </p:tav>
                                        <p:tav tm="100000">
                                          <p:val>
                                            <p:strVal val="#ppt_x"/>
                                          </p:val>
                                        </p:tav>
                                      </p:tavLst>
                                    </p:anim>
                                    <p:anim calcmode="lin" valueType="num">
                                      <p:cBhvr additive="base">
                                        <p:cTn id="18" dur="500" fill="hold"/>
                                        <p:tgtEl>
                                          <p:spTgt spid="2867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28677"/>
                                        </p:tgtEl>
                                        <p:attrNameLst>
                                          <p:attrName>style.visibility</p:attrName>
                                        </p:attrNameLst>
                                      </p:cBhvr>
                                      <p:to>
                                        <p:strVal val="visible"/>
                                      </p:to>
                                    </p:set>
                                    <p:anim calcmode="lin" valueType="num">
                                      <p:cBhvr additive="base">
                                        <p:cTn id="22" dur="500" fill="hold"/>
                                        <p:tgtEl>
                                          <p:spTgt spid="28677"/>
                                        </p:tgtEl>
                                        <p:attrNameLst>
                                          <p:attrName>ppt_x</p:attrName>
                                        </p:attrNameLst>
                                      </p:cBhvr>
                                      <p:tavLst>
                                        <p:tav tm="0">
                                          <p:val>
                                            <p:strVal val="1+#ppt_w/2"/>
                                          </p:val>
                                        </p:tav>
                                        <p:tav tm="100000">
                                          <p:val>
                                            <p:strVal val="#ppt_x"/>
                                          </p:val>
                                        </p:tav>
                                      </p:tavLst>
                                    </p:anim>
                                    <p:anim calcmode="lin" valueType="num">
                                      <p:cBhvr additive="base">
                                        <p:cTn id="23"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autoUpdateAnimBg="0"/>
      <p:bldP spid="28675" grpId="0" autoUpdateAnimBg="0"/>
      <p:bldP spid="28676" grpId="0" animBg="1"/>
      <p:bldP spid="2867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2667000"/>
            <a:ext cx="7772400" cy="1219200"/>
          </a:xfrm>
          <a:noFill/>
          <a:ln/>
        </p:spPr>
        <p:txBody>
          <a:bodyPr lIns="92075" tIns="46038" rIns="92075" bIns="46038"/>
          <a:lstStyle/>
          <a:p>
            <a:r>
              <a:rPr lang="en-US" dirty="0">
                <a:solidFill>
                  <a:schemeClr val="hlink"/>
                </a:solidFill>
              </a:rPr>
              <a:t>End of Lecture</a:t>
            </a:r>
          </a:p>
        </p:txBody>
      </p:sp>
    </p:spTree>
    <p:extLst>
      <p:ext uri="{BB962C8B-B14F-4D97-AF65-F5344CB8AC3E}">
        <p14:creationId xmlns:p14="http://schemas.microsoft.com/office/powerpoint/2010/main" val="231822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1066800" y="1447800"/>
            <a:ext cx="7391400" cy="3810000"/>
          </a:xfrm>
          <a:solidFill>
            <a:schemeClr val="accent3">
              <a:lumMod val="75000"/>
            </a:schemeClr>
          </a:solidFill>
          <a:ln>
            <a:solidFill>
              <a:schemeClr val="accent2"/>
            </a:solidFill>
            <a:miter lim="800000"/>
            <a:headEnd/>
            <a:tailEnd/>
          </a:ln>
        </p:spPr>
        <p:txBody>
          <a:bodyPr/>
          <a:lstStyle/>
          <a:p>
            <a:pPr algn="ctr" eaLnBrk="0" hangingPunct="0">
              <a:lnSpc>
                <a:spcPct val="120000"/>
              </a:lnSpc>
              <a:buFontTx/>
              <a:buNone/>
            </a:pPr>
            <a:r>
              <a:rPr lang="zh-TW" altLang="en-US" dirty="0">
                <a:solidFill>
                  <a:schemeClr val="tx1"/>
                </a:solidFill>
                <a:ea typeface="新細明體" charset="0"/>
                <a:cs typeface="新細明體" charset="0"/>
              </a:rPr>
              <a:t>  </a:t>
            </a:r>
            <a:r>
              <a:rPr lang="en-US" altLang="zh-TW" sz="3600" dirty="0">
                <a:solidFill>
                  <a:schemeClr val="tx1"/>
                </a:solidFill>
                <a:ea typeface="新細明體" charset="0"/>
                <a:cs typeface="新細明體" charset="0"/>
              </a:rPr>
              <a:t>Using a graphical presentation </a:t>
            </a:r>
          </a:p>
          <a:p>
            <a:pPr algn="ctr" eaLnBrk="0" hangingPunct="0">
              <a:lnSpc>
                <a:spcPct val="120000"/>
              </a:lnSpc>
              <a:buFontTx/>
              <a:buNone/>
            </a:pPr>
            <a:r>
              <a:rPr lang="en-US" altLang="zh-TW" sz="3600" dirty="0">
                <a:solidFill>
                  <a:schemeClr val="tx1"/>
                </a:solidFill>
                <a:ea typeface="新細明體" charset="0"/>
                <a:cs typeface="新細明體" charset="0"/>
              </a:rPr>
              <a:t>  we can represent all the constraints, </a:t>
            </a:r>
          </a:p>
          <a:p>
            <a:pPr algn="ctr" eaLnBrk="0" hangingPunct="0">
              <a:lnSpc>
                <a:spcPct val="120000"/>
              </a:lnSpc>
              <a:buFontTx/>
              <a:buNone/>
            </a:pPr>
            <a:r>
              <a:rPr lang="en-US" altLang="zh-TW" sz="3600" dirty="0">
                <a:solidFill>
                  <a:schemeClr val="tx1"/>
                </a:solidFill>
                <a:ea typeface="新細明體" charset="0"/>
                <a:cs typeface="新細明體" charset="0"/>
              </a:rPr>
              <a:t>  the objective function, and the three </a:t>
            </a:r>
          </a:p>
          <a:p>
            <a:pPr algn="ctr" eaLnBrk="0" hangingPunct="0">
              <a:lnSpc>
                <a:spcPct val="120000"/>
              </a:lnSpc>
              <a:buFontTx/>
              <a:buNone/>
            </a:pPr>
            <a:r>
              <a:rPr lang="en-US" altLang="zh-TW" sz="3600" dirty="0">
                <a:solidFill>
                  <a:schemeClr val="tx1"/>
                </a:solidFill>
                <a:ea typeface="新細明體" charset="0"/>
                <a:cs typeface="新細明體" charset="0"/>
              </a:rPr>
              <a:t>  types of feasible points.</a:t>
            </a:r>
          </a:p>
        </p:txBody>
      </p:sp>
      <p:sp>
        <p:nvSpPr>
          <p:cNvPr id="3" name="Slide Number Placeholder 5"/>
          <p:cNvSpPr>
            <a:spLocks noGrp="1"/>
          </p:cNvSpPr>
          <p:nvPr>
            <p:ph type="sldNum" sz="quarter" idx="12"/>
          </p:nvPr>
        </p:nvSpPr>
        <p:spPr/>
        <p:txBody>
          <a:bodyPr/>
          <a:lstStyle/>
          <a:p>
            <a:fld id="{85B0B14B-9CC7-F947-960B-AA1A883104FE}" type="slidenum">
              <a:rPr lang="zh-TW" altLang="en-US"/>
              <a:pPr/>
              <a:t>13</a:t>
            </a:fld>
            <a:endParaRPr lang="zh-TW" altLang="en-US"/>
          </a:p>
        </p:txBody>
      </p:sp>
    </p:spTree>
    <p:extLst>
      <p:ext uri="{BB962C8B-B14F-4D97-AF65-F5344CB8AC3E}">
        <p14:creationId xmlns:p14="http://schemas.microsoft.com/office/powerpoint/2010/main" val="190864867"/>
      </p:ext>
    </p:extLst>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a:xfrm>
            <a:off x="838200" y="381000"/>
            <a:ext cx="7848600" cy="1143000"/>
          </a:xfrm>
          <a:noFill/>
          <a:ln/>
          <a:extLst>
            <a:ext uri="{909E8E84-426E-40dd-AFC4-6F175D3DCCD1}">
              <a14:hiddenFill xmlns="" xmlns:a14="http://schemas.microsoft.com/office/drawing/2010/main">
                <a:solidFill>
                  <a:schemeClr val="bg1"/>
                </a:solidFill>
              </a14:hiddenFill>
            </a:ext>
          </a:extLst>
        </p:spPr>
        <p:txBody>
          <a:bodyPr>
            <a:normAutofit/>
          </a:bodyPr>
          <a:lstStyle/>
          <a:p>
            <a:pPr eaLnBrk="0" hangingPunct="0"/>
            <a:r>
              <a:rPr lang="en-US" altLang="zh-TW" sz="3600">
                <a:ea typeface="新細明體" charset="0"/>
                <a:cs typeface="新細明體" charset="0"/>
              </a:rPr>
              <a:t>Graphical Analysis – the Feasible Region</a:t>
            </a:r>
          </a:p>
        </p:txBody>
      </p:sp>
      <p:sp>
        <p:nvSpPr>
          <p:cNvPr id="20" name="Slide Number Placeholder 5"/>
          <p:cNvSpPr>
            <a:spLocks noGrp="1"/>
          </p:cNvSpPr>
          <p:nvPr>
            <p:ph type="sldNum" sz="quarter" idx="12"/>
          </p:nvPr>
        </p:nvSpPr>
        <p:spPr/>
        <p:txBody>
          <a:bodyPr/>
          <a:lstStyle/>
          <a:p>
            <a:fld id="{EC9A50D6-9B74-F24D-95C2-4C6225D75FE6}" type="slidenum">
              <a:rPr lang="zh-TW" altLang="en-US"/>
              <a:pPr/>
              <a:t>14</a:t>
            </a:fld>
            <a:endParaRPr lang="zh-TW" altLang="en-US"/>
          </a:p>
        </p:txBody>
      </p:sp>
      <p:sp>
        <p:nvSpPr>
          <p:cNvPr id="116741" name="Rectangle 5"/>
          <p:cNvSpPr>
            <a:spLocks noChangeArrowheads="1"/>
          </p:cNvSpPr>
          <p:nvPr/>
        </p:nvSpPr>
        <p:spPr bwMode="auto">
          <a:xfrm>
            <a:off x="1981200" y="1676400"/>
            <a:ext cx="5943600" cy="3627438"/>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3200" b="1" dirty="0">
                <a:ea typeface="新細明體" charset="0"/>
                <a:cs typeface="新細明體" charset="0"/>
              </a:rPr>
              <a:t>The non-negativity constraints</a:t>
            </a:r>
          </a:p>
        </p:txBody>
      </p:sp>
      <p:sp>
        <p:nvSpPr>
          <p:cNvPr id="116743" name="Rectangle 7"/>
          <p:cNvSpPr>
            <a:spLocks noChangeArrowheads="1"/>
          </p:cNvSpPr>
          <p:nvPr/>
        </p:nvSpPr>
        <p:spPr bwMode="auto">
          <a:xfrm>
            <a:off x="1114425" y="1462088"/>
            <a:ext cx="6731000" cy="429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50" name="Rectangle 14"/>
          <p:cNvSpPr>
            <a:spLocks noChangeArrowheads="1"/>
          </p:cNvSpPr>
          <p:nvPr/>
        </p:nvSpPr>
        <p:spPr bwMode="auto">
          <a:xfrm>
            <a:off x="2024063" y="16764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rgbClr val="CC3300"/>
                </a:solidFill>
                <a:latin typeface="Arial" charset="0"/>
                <a:ea typeface="新細明體" charset="0"/>
                <a:cs typeface="新細明體" charset="0"/>
              </a:rPr>
              <a:t>X</a:t>
            </a:r>
            <a:r>
              <a:rPr lang="en-US" altLang="zh-TW" sz="1700" baseline="-25000">
                <a:solidFill>
                  <a:srgbClr val="CC3300"/>
                </a:solidFill>
                <a:latin typeface="Arial" charset="0"/>
                <a:ea typeface="新細明體" charset="0"/>
                <a:cs typeface="新細明體" charset="0"/>
              </a:rPr>
              <a:t>2</a:t>
            </a:r>
          </a:p>
        </p:txBody>
      </p:sp>
      <p:sp>
        <p:nvSpPr>
          <p:cNvPr id="116764" name="Line 28"/>
          <p:cNvSpPr>
            <a:spLocks noChangeShapeType="1"/>
          </p:cNvSpPr>
          <p:nvPr/>
        </p:nvSpPr>
        <p:spPr bwMode="auto">
          <a:xfrm>
            <a:off x="1952625" y="5308600"/>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78" name="Rectangle 42"/>
          <p:cNvSpPr>
            <a:spLocks noChangeArrowheads="1"/>
          </p:cNvSpPr>
          <p:nvPr/>
        </p:nvSpPr>
        <p:spPr bwMode="auto">
          <a:xfrm>
            <a:off x="7467600" y="48006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rgbClr val="CC3300"/>
                </a:solidFill>
                <a:latin typeface="Arial" charset="0"/>
                <a:ea typeface="新細明體" charset="0"/>
                <a:cs typeface="新細明體" charset="0"/>
              </a:rPr>
              <a:t>X</a:t>
            </a:r>
            <a:r>
              <a:rPr lang="en-US" altLang="zh-TW" sz="1700" baseline="-25000">
                <a:solidFill>
                  <a:srgbClr val="CC3300"/>
                </a:solidFill>
                <a:latin typeface="Arial" charset="0"/>
                <a:ea typeface="新細明體" charset="0"/>
                <a:cs typeface="新細明體" charset="0"/>
              </a:rPr>
              <a:t>1</a:t>
            </a:r>
          </a:p>
        </p:txBody>
      </p:sp>
      <p:sp>
        <p:nvSpPr>
          <p:cNvPr id="116781" name="Line 45"/>
          <p:cNvSpPr>
            <a:spLocks noChangeShapeType="1"/>
          </p:cNvSpPr>
          <p:nvPr/>
        </p:nvSpPr>
        <p:spPr bwMode="auto">
          <a:xfrm>
            <a:off x="1992313" y="1676400"/>
            <a:ext cx="0" cy="3608388"/>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87" name="Line 51"/>
          <p:cNvSpPr>
            <a:spLocks noChangeShapeType="1"/>
          </p:cNvSpPr>
          <p:nvPr/>
        </p:nvSpPr>
        <p:spPr bwMode="auto">
          <a:xfrm>
            <a:off x="1981200" y="2362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791" name="Line 55"/>
          <p:cNvSpPr>
            <a:spLocks noChangeShapeType="1"/>
          </p:cNvSpPr>
          <p:nvPr/>
        </p:nvSpPr>
        <p:spPr bwMode="auto">
          <a:xfrm>
            <a:off x="1981200" y="29718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795" name="Line 59"/>
          <p:cNvSpPr>
            <a:spLocks noChangeShapeType="1"/>
          </p:cNvSpPr>
          <p:nvPr/>
        </p:nvSpPr>
        <p:spPr bwMode="auto">
          <a:xfrm>
            <a:off x="1981200" y="35814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799" name="Line 63"/>
          <p:cNvSpPr>
            <a:spLocks noChangeShapeType="1"/>
          </p:cNvSpPr>
          <p:nvPr/>
        </p:nvSpPr>
        <p:spPr bwMode="auto">
          <a:xfrm>
            <a:off x="1981200" y="41910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03" name="Line 67"/>
          <p:cNvSpPr>
            <a:spLocks noChangeShapeType="1"/>
          </p:cNvSpPr>
          <p:nvPr/>
        </p:nvSpPr>
        <p:spPr bwMode="auto">
          <a:xfrm>
            <a:off x="1981200" y="48006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09" name="Line 73"/>
          <p:cNvSpPr>
            <a:spLocks noChangeShapeType="1"/>
          </p:cNvSpPr>
          <p:nvPr/>
        </p:nvSpPr>
        <p:spPr bwMode="auto">
          <a:xfrm rot="-5400000">
            <a:off x="2514600" y="5156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10" name="Line 74"/>
          <p:cNvSpPr>
            <a:spLocks noChangeShapeType="1"/>
          </p:cNvSpPr>
          <p:nvPr/>
        </p:nvSpPr>
        <p:spPr bwMode="auto">
          <a:xfrm rot="-5400000">
            <a:off x="3352800" y="5156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11" name="Line 75"/>
          <p:cNvSpPr>
            <a:spLocks noChangeShapeType="1"/>
          </p:cNvSpPr>
          <p:nvPr/>
        </p:nvSpPr>
        <p:spPr bwMode="auto">
          <a:xfrm rot="-5400000">
            <a:off x="4343400" y="5156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12" name="Line 76"/>
          <p:cNvSpPr>
            <a:spLocks noChangeShapeType="1"/>
          </p:cNvSpPr>
          <p:nvPr/>
        </p:nvSpPr>
        <p:spPr bwMode="auto">
          <a:xfrm rot="-5400000">
            <a:off x="5175250" y="5156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13" name="Line 77"/>
          <p:cNvSpPr>
            <a:spLocks noChangeShapeType="1"/>
          </p:cNvSpPr>
          <p:nvPr/>
        </p:nvSpPr>
        <p:spPr bwMode="auto">
          <a:xfrm rot="-5400000">
            <a:off x="5943600" y="5156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6814" name="Line 78"/>
          <p:cNvSpPr>
            <a:spLocks noChangeShapeType="1"/>
          </p:cNvSpPr>
          <p:nvPr/>
        </p:nvSpPr>
        <p:spPr bwMode="auto">
          <a:xfrm rot="-5400000">
            <a:off x="6705600" y="5156200"/>
            <a:ext cx="304800" cy="0"/>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25425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0" name="Rectangle 1064"/>
          <p:cNvSpPr>
            <a:spLocks noGrp="1" noChangeArrowheads="1"/>
          </p:cNvSpPr>
          <p:nvPr>
            <p:ph type="title"/>
          </p:nvPr>
        </p:nvSpPr>
        <p:spPr>
          <a:xfrm>
            <a:off x="838200" y="381000"/>
            <a:ext cx="7848600" cy="1143000"/>
          </a:xfrm>
          <a:noFill/>
          <a:ln/>
          <a:extLst>
            <a:ext uri="{909E8E84-426E-40dd-AFC4-6F175D3DCCD1}">
              <a14:hiddenFill xmlns="" xmlns:a14="http://schemas.microsoft.com/office/drawing/2010/main">
                <a:solidFill>
                  <a:schemeClr val="bg1"/>
                </a:solidFill>
              </a14:hiddenFill>
            </a:ext>
          </a:extLst>
        </p:spPr>
        <p:txBody>
          <a:bodyPr>
            <a:normAutofit/>
          </a:bodyPr>
          <a:lstStyle/>
          <a:p>
            <a:pPr eaLnBrk="0" hangingPunct="0"/>
            <a:r>
              <a:rPr lang="en-US" altLang="zh-TW" sz="3600">
                <a:ea typeface="新細明體" charset="0"/>
                <a:cs typeface="新細明體" charset="0"/>
              </a:rPr>
              <a:t>Graphical Analysis – the Feasible Region</a:t>
            </a:r>
          </a:p>
        </p:txBody>
      </p:sp>
      <p:sp>
        <p:nvSpPr>
          <p:cNvPr id="36" name="Slide Number Placeholder 5"/>
          <p:cNvSpPr>
            <a:spLocks noGrp="1"/>
          </p:cNvSpPr>
          <p:nvPr>
            <p:ph type="sldNum" sz="quarter" idx="12"/>
          </p:nvPr>
        </p:nvSpPr>
        <p:spPr/>
        <p:txBody>
          <a:bodyPr/>
          <a:lstStyle/>
          <a:p>
            <a:fld id="{74BCC431-B3A1-024A-A866-94393B149863}" type="slidenum">
              <a:rPr lang="zh-TW" altLang="en-US"/>
              <a:pPr/>
              <a:t>15</a:t>
            </a:fld>
            <a:endParaRPr lang="zh-TW" altLang="en-US"/>
          </a:p>
        </p:txBody>
      </p:sp>
      <p:sp>
        <p:nvSpPr>
          <p:cNvPr id="133122" name="Rectangle 1026"/>
          <p:cNvSpPr>
            <a:spLocks noChangeArrowheads="1"/>
          </p:cNvSpPr>
          <p:nvPr/>
        </p:nvSpPr>
        <p:spPr bwMode="auto">
          <a:xfrm>
            <a:off x="1981200" y="1676400"/>
            <a:ext cx="5943600" cy="3627438"/>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23" name="Rectangle 1027"/>
          <p:cNvSpPr>
            <a:spLocks noChangeArrowheads="1"/>
          </p:cNvSpPr>
          <p:nvPr/>
        </p:nvSpPr>
        <p:spPr bwMode="auto">
          <a:xfrm>
            <a:off x="1981200" y="1676400"/>
            <a:ext cx="5943600" cy="3627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24" name="Rectangle 1028"/>
          <p:cNvSpPr>
            <a:spLocks noChangeArrowheads="1"/>
          </p:cNvSpPr>
          <p:nvPr/>
        </p:nvSpPr>
        <p:spPr bwMode="auto">
          <a:xfrm>
            <a:off x="1114425" y="1462088"/>
            <a:ext cx="6731000" cy="429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25" name="Line 1029"/>
          <p:cNvSpPr>
            <a:spLocks noChangeShapeType="1"/>
          </p:cNvSpPr>
          <p:nvPr/>
        </p:nvSpPr>
        <p:spPr bwMode="auto">
          <a:xfrm>
            <a:off x="1690688" y="2144713"/>
            <a:ext cx="282575" cy="0"/>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26" name="Line 1030"/>
          <p:cNvSpPr>
            <a:spLocks noChangeShapeType="1"/>
          </p:cNvSpPr>
          <p:nvPr/>
        </p:nvSpPr>
        <p:spPr bwMode="auto">
          <a:xfrm flipV="1">
            <a:off x="4648200" y="5286375"/>
            <a:ext cx="0" cy="211138"/>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27" name="Rectangle 1031"/>
          <p:cNvSpPr>
            <a:spLocks noChangeArrowheads="1"/>
          </p:cNvSpPr>
          <p:nvPr/>
        </p:nvSpPr>
        <p:spPr bwMode="auto">
          <a:xfrm>
            <a:off x="1022350" y="1951038"/>
            <a:ext cx="66675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1000</a:t>
            </a:r>
          </a:p>
        </p:txBody>
      </p:sp>
      <p:sp>
        <p:nvSpPr>
          <p:cNvPr id="133128" name="Rectangle 1032"/>
          <p:cNvSpPr>
            <a:spLocks noChangeArrowheads="1"/>
          </p:cNvSpPr>
          <p:nvPr/>
        </p:nvSpPr>
        <p:spPr bwMode="auto">
          <a:xfrm>
            <a:off x="3733800" y="5475288"/>
            <a:ext cx="54610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500</a:t>
            </a:r>
          </a:p>
        </p:txBody>
      </p:sp>
      <p:sp>
        <p:nvSpPr>
          <p:cNvPr id="133129" name="AutoShape 1033"/>
          <p:cNvSpPr>
            <a:spLocks noChangeArrowheads="1"/>
          </p:cNvSpPr>
          <p:nvPr/>
        </p:nvSpPr>
        <p:spPr bwMode="auto">
          <a:xfrm>
            <a:off x="2001838" y="2179638"/>
            <a:ext cx="1981200" cy="3124200"/>
          </a:xfrm>
          <a:prstGeom prst="rtTriangle">
            <a:avLst/>
          </a:prstGeom>
          <a:solidFill>
            <a:srgbClr val="19A79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30" name="Rectangle 1034"/>
          <p:cNvSpPr>
            <a:spLocks noChangeArrowheads="1"/>
          </p:cNvSpPr>
          <p:nvPr/>
        </p:nvSpPr>
        <p:spPr bwMode="auto">
          <a:xfrm>
            <a:off x="2047875" y="4389438"/>
            <a:ext cx="1212371" cy="4007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b="1" dirty="0">
                <a:solidFill>
                  <a:srgbClr val="334635"/>
                </a:solidFill>
                <a:ea typeface="新細明體" charset="0"/>
                <a:cs typeface="新細明體" charset="0"/>
              </a:rPr>
              <a:t>Feasible</a:t>
            </a:r>
            <a:endParaRPr lang="en-US" altLang="zh-TW" sz="2400" b="1" dirty="0">
              <a:solidFill>
                <a:srgbClr val="334635"/>
              </a:solidFill>
              <a:ea typeface="新細明體" charset="0"/>
              <a:cs typeface="新細明體" charset="0"/>
            </a:endParaRPr>
          </a:p>
        </p:txBody>
      </p:sp>
      <p:sp>
        <p:nvSpPr>
          <p:cNvPr id="133131" name="Rectangle 1035"/>
          <p:cNvSpPr>
            <a:spLocks noChangeArrowheads="1"/>
          </p:cNvSpPr>
          <p:nvPr/>
        </p:nvSpPr>
        <p:spPr bwMode="auto">
          <a:xfrm>
            <a:off x="1604963" y="150495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rgbClr val="CC3300"/>
                </a:solidFill>
                <a:latin typeface="Arial" charset="0"/>
                <a:ea typeface="新細明體" charset="0"/>
                <a:cs typeface="新細明體" charset="0"/>
              </a:rPr>
              <a:t>X</a:t>
            </a:r>
            <a:r>
              <a:rPr lang="en-US" altLang="zh-TW" sz="1700" baseline="-25000">
                <a:solidFill>
                  <a:srgbClr val="CC3300"/>
                </a:solidFill>
                <a:latin typeface="Arial" charset="0"/>
                <a:ea typeface="新細明體" charset="0"/>
                <a:cs typeface="新細明體" charset="0"/>
              </a:rPr>
              <a:t>2</a:t>
            </a:r>
          </a:p>
        </p:txBody>
      </p:sp>
      <p:sp>
        <p:nvSpPr>
          <p:cNvPr id="133132" name="Rectangle 1036"/>
          <p:cNvSpPr>
            <a:spLocks noChangeArrowheads="1"/>
          </p:cNvSpPr>
          <p:nvPr/>
        </p:nvSpPr>
        <p:spPr bwMode="auto">
          <a:xfrm>
            <a:off x="5638800" y="3733800"/>
            <a:ext cx="1407259" cy="400752"/>
          </a:xfrm>
          <a:prstGeom prst="rect">
            <a:avLst/>
          </a:prstGeom>
          <a:solidFill>
            <a:srgbClr val="FF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eaLnBrk="0" hangingPunct="0"/>
            <a:r>
              <a:rPr lang="en-US" altLang="zh-TW" sz="2000" b="1" dirty="0">
                <a:solidFill>
                  <a:srgbClr val="FA1941"/>
                </a:solidFill>
                <a:ea typeface="新細明體" charset="0"/>
                <a:cs typeface="新細明體" charset="0"/>
              </a:rPr>
              <a:t>Infeasible</a:t>
            </a:r>
            <a:endParaRPr lang="en-US" altLang="zh-TW" sz="2400" b="1" dirty="0">
              <a:solidFill>
                <a:srgbClr val="FA1941"/>
              </a:solidFill>
              <a:ea typeface="新細明體" charset="0"/>
              <a:cs typeface="新細明體" charset="0"/>
            </a:endParaRPr>
          </a:p>
        </p:txBody>
      </p:sp>
      <p:sp>
        <p:nvSpPr>
          <p:cNvPr id="133133" name="Rectangle 1037"/>
          <p:cNvSpPr>
            <a:spLocks noChangeArrowheads="1"/>
          </p:cNvSpPr>
          <p:nvPr/>
        </p:nvSpPr>
        <p:spPr bwMode="auto">
          <a:xfrm>
            <a:off x="1976438" y="4616450"/>
            <a:ext cx="2000250" cy="682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34" name="AutoShape 1038"/>
          <p:cNvSpPr>
            <a:spLocks noChangeArrowheads="1"/>
          </p:cNvSpPr>
          <p:nvPr/>
        </p:nvSpPr>
        <p:spPr bwMode="auto">
          <a:xfrm>
            <a:off x="3971925" y="4667250"/>
            <a:ext cx="404813" cy="641350"/>
          </a:xfrm>
          <a:prstGeom prst="rtTriangle">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35" name="Rectangle 1039"/>
          <p:cNvSpPr>
            <a:spLocks noChangeArrowheads="1"/>
          </p:cNvSpPr>
          <p:nvPr/>
        </p:nvSpPr>
        <p:spPr bwMode="auto">
          <a:xfrm>
            <a:off x="76200" y="4518025"/>
            <a:ext cx="1646238"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a:solidFill>
                  <a:schemeClr val="tx1"/>
                </a:solidFill>
                <a:ea typeface="新細明體" charset="0"/>
                <a:cs typeface="新細明體" charset="0"/>
              </a:rPr>
              <a:t>Production </a:t>
            </a:r>
            <a:br>
              <a:rPr lang="en-US" altLang="zh-TW" sz="2000">
                <a:solidFill>
                  <a:schemeClr val="tx1"/>
                </a:solidFill>
                <a:ea typeface="新細明體" charset="0"/>
                <a:cs typeface="新細明體" charset="0"/>
              </a:rPr>
            </a:br>
            <a:r>
              <a:rPr lang="en-US" altLang="zh-TW" sz="2000">
                <a:solidFill>
                  <a:schemeClr val="tx1"/>
                </a:solidFill>
                <a:ea typeface="新細明體" charset="0"/>
                <a:cs typeface="新細明體" charset="0"/>
              </a:rPr>
              <a:t> Time</a:t>
            </a:r>
          </a:p>
          <a:p>
            <a:pPr eaLnBrk="0" hangingPunct="0"/>
            <a:r>
              <a:rPr lang="en-US" altLang="zh-TW" sz="2000">
                <a:solidFill>
                  <a:schemeClr val="tx1"/>
                </a:solidFill>
                <a:ea typeface="新細明體" charset="0"/>
                <a:cs typeface="新細明體" charset="0"/>
              </a:rPr>
              <a:t>3X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+4X</a:t>
            </a:r>
            <a:r>
              <a:rPr lang="en-US" altLang="zh-TW" sz="2000" baseline="-25000">
                <a:solidFill>
                  <a:schemeClr val="tx1"/>
                </a:solidFill>
                <a:ea typeface="新細明體" charset="0"/>
                <a:cs typeface="新細明體" charset="0"/>
              </a:rPr>
              <a:t>2 </a:t>
            </a:r>
            <a:r>
              <a:rPr lang="en-US" altLang="zh-TW" sz="2000">
                <a:solidFill>
                  <a:schemeClr val="tx1"/>
                </a:solidFill>
                <a:latin typeface="Symbol" charset="0"/>
                <a:ea typeface="新細明體" charset="0"/>
                <a:cs typeface="新細明體" charset="0"/>
              </a:rPr>
              <a:t>£</a:t>
            </a:r>
            <a:r>
              <a:rPr lang="en-US" altLang="zh-TW" sz="2000" baseline="-25000">
                <a:solidFill>
                  <a:schemeClr val="tx1"/>
                </a:solidFill>
                <a:ea typeface="新細明體" charset="0"/>
                <a:cs typeface="新細明體" charset="0"/>
              </a:rPr>
              <a:t> </a:t>
            </a:r>
            <a:r>
              <a:rPr lang="en-US" altLang="zh-TW" sz="2000">
                <a:solidFill>
                  <a:schemeClr val="tx1"/>
                </a:solidFill>
                <a:ea typeface="新細明體" charset="0"/>
                <a:cs typeface="新細明體" charset="0"/>
              </a:rPr>
              <a:t>2400</a:t>
            </a:r>
          </a:p>
        </p:txBody>
      </p:sp>
      <p:sp>
        <p:nvSpPr>
          <p:cNvPr id="133136" name="Line 1040"/>
          <p:cNvSpPr>
            <a:spLocks noChangeShapeType="1"/>
          </p:cNvSpPr>
          <p:nvPr/>
        </p:nvSpPr>
        <p:spPr bwMode="auto">
          <a:xfrm flipV="1">
            <a:off x="1220788" y="3657600"/>
            <a:ext cx="1217612" cy="808038"/>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37" name="Line 1041"/>
          <p:cNvSpPr>
            <a:spLocks noChangeShapeType="1"/>
          </p:cNvSpPr>
          <p:nvPr/>
        </p:nvSpPr>
        <p:spPr bwMode="auto">
          <a:xfrm>
            <a:off x="1690688" y="3509963"/>
            <a:ext cx="282575" cy="0"/>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38" name="Rectangle 1042"/>
          <p:cNvSpPr>
            <a:spLocks noChangeArrowheads="1"/>
          </p:cNvSpPr>
          <p:nvPr/>
        </p:nvSpPr>
        <p:spPr bwMode="auto">
          <a:xfrm>
            <a:off x="3505200" y="2728913"/>
            <a:ext cx="2751138"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2000">
                <a:solidFill>
                  <a:schemeClr val="tx1"/>
                </a:solidFill>
                <a:ea typeface="新細明體" charset="0"/>
                <a:cs typeface="新細明體" charset="0"/>
              </a:rPr>
              <a:t> </a:t>
            </a:r>
            <a:r>
              <a:rPr lang="en-US" altLang="zh-TW" sz="2000">
                <a:solidFill>
                  <a:schemeClr val="tx1"/>
                </a:solidFill>
                <a:ea typeface="新細明體" charset="0"/>
                <a:cs typeface="新細明體" charset="0"/>
              </a:rPr>
              <a:t>Total production constraint:</a:t>
            </a:r>
          </a:p>
          <a:p>
            <a:pPr eaLnBrk="0" hangingPunct="0"/>
            <a:r>
              <a:rPr lang="en-US" altLang="zh-TW" sz="2000">
                <a:solidFill>
                  <a:schemeClr val="tx1"/>
                </a:solidFill>
                <a:ea typeface="新細明體" charset="0"/>
                <a:cs typeface="新細明體" charset="0"/>
              </a:rPr>
              <a:t>  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+X</a:t>
            </a:r>
            <a:r>
              <a:rPr lang="en-US" altLang="zh-TW" sz="2000" baseline="-25000">
                <a:solidFill>
                  <a:schemeClr val="tx1"/>
                </a:solidFill>
                <a:ea typeface="新細明體" charset="0"/>
                <a:cs typeface="新細明體" charset="0"/>
              </a:rPr>
              <a:t>2 </a:t>
            </a:r>
            <a:r>
              <a:rPr lang="en-US" altLang="zh-TW" sz="2000">
                <a:solidFill>
                  <a:schemeClr val="tx1"/>
                </a:solidFill>
                <a:latin typeface="Symbol" charset="0"/>
                <a:ea typeface="新細明體" charset="0"/>
                <a:cs typeface="新細明體" charset="0"/>
              </a:rPr>
              <a:t>£</a:t>
            </a:r>
            <a:r>
              <a:rPr lang="en-US" altLang="zh-TW" sz="2000" baseline="-25000">
                <a:solidFill>
                  <a:schemeClr val="tx1"/>
                </a:solidFill>
                <a:ea typeface="新細明體" charset="0"/>
                <a:cs typeface="新細明體" charset="0"/>
              </a:rPr>
              <a:t> </a:t>
            </a:r>
            <a:r>
              <a:rPr lang="en-US" altLang="zh-TW" sz="2000">
                <a:solidFill>
                  <a:schemeClr val="tx1"/>
                </a:solidFill>
                <a:ea typeface="新細明體" charset="0"/>
                <a:cs typeface="新細明體" charset="0"/>
              </a:rPr>
              <a:t>700 (redundant)</a:t>
            </a:r>
          </a:p>
        </p:txBody>
      </p:sp>
      <p:sp>
        <p:nvSpPr>
          <p:cNvPr id="133139" name="Line 1043"/>
          <p:cNvSpPr>
            <a:spLocks noChangeShapeType="1"/>
          </p:cNvSpPr>
          <p:nvPr/>
        </p:nvSpPr>
        <p:spPr bwMode="auto">
          <a:xfrm>
            <a:off x="5029200" y="5303838"/>
            <a:ext cx="0" cy="212725"/>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40" name="Rectangle 1044"/>
          <p:cNvSpPr>
            <a:spLocks noChangeArrowheads="1"/>
          </p:cNvSpPr>
          <p:nvPr/>
        </p:nvSpPr>
        <p:spPr bwMode="auto">
          <a:xfrm>
            <a:off x="1212850" y="3343275"/>
            <a:ext cx="5461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500</a:t>
            </a:r>
          </a:p>
        </p:txBody>
      </p:sp>
      <p:sp>
        <p:nvSpPr>
          <p:cNvPr id="133141" name="Rectangle 1045"/>
          <p:cNvSpPr>
            <a:spLocks noChangeArrowheads="1"/>
          </p:cNvSpPr>
          <p:nvPr/>
        </p:nvSpPr>
        <p:spPr bwMode="auto">
          <a:xfrm>
            <a:off x="4419600" y="5491163"/>
            <a:ext cx="54610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700</a:t>
            </a:r>
          </a:p>
        </p:txBody>
      </p:sp>
      <p:sp>
        <p:nvSpPr>
          <p:cNvPr id="133142" name="Line 1046"/>
          <p:cNvSpPr>
            <a:spLocks noChangeShapeType="1"/>
          </p:cNvSpPr>
          <p:nvPr/>
        </p:nvSpPr>
        <p:spPr bwMode="auto">
          <a:xfrm>
            <a:off x="1952625" y="5308600"/>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3143" name="Group 1047"/>
          <p:cNvGrpSpPr>
            <a:grpSpLocks/>
          </p:cNvGrpSpPr>
          <p:nvPr/>
        </p:nvGrpSpPr>
        <p:grpSpPr bwMode="auto">
          <a:xfrm>
            <a:off x="1976438" y="1935163"/>
            <a:ext cx="4195762" cy="3368675"/>
            <a:chOff x="1248" y="1046"/>
            <a:chExt cx="2643" cy="2122"/>
          </a:xfrm>
        </p:grpSpPr>
        <p:sp>
          <p:nvSpPr>
            <p:cNvPr id="133144" name="Rectangle 1048"/>
            <p:cNvSpPr>
              <a:spLocks noChangeArrowheads="1"/>
            </p:cNvSpPr>
            <p:nvPr/>
          </p:nvSpPr>
          <p:spPr bwMode="auto">
            <a:xfrm>
              <a:off x="2246" y="1046"/>
              <a:ext cx="1645"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a:solidFill>
                    <a:schemeClr val="tx1"/>
                  </a:solidFill>
                  <a:latin typeface="Arial" charset="0"/>
                  <a:ea typeface="新細明體" charset="0"/>
                  <a:cs typeface="新細明體" charset="0"/>
                </a:rPr>
                <a:t>The Plastic constraint</a:t>
              </a:r>
            </a:p>
            <a:p>
              <a:pPr eaLnBrk="0" hangingPunct="0"/>
              <a:r>
                <a:rPr lang="en-US" altLang="zh-TW" sz="2000">
                  <a:solidFill>
                    <a:schemeClr val="tx1"/>
                  </a:solidFill>
                  <a:ea typeface="新細明體" charset="0"/>
                  <a:cs typeface="新細明體" charset="0"/>
                </a:rPr>
                <a:t>2X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+X</a:t>
              </a:r>
              <a:r>
                <a:rPr lang="en-US" altLang="zh-TW" sz="2000" baseline="-25000">
                  <a:solidFill>
                    <a:schemeClr val="tx1"/>
                  </a:solidFill>
                  <a:ea typeface="新細明體" charset="0"/>
                  <a:cs typeface="新細明體" charset="0"/>
                </a:rPr>
                <a:t>2 </a:t>
              </a:r>
              <a:r>
                <a:rPr lang="en-US" altLang="zh-TW" sz="2000">
                  <a:solidFill>
                    <a:schemeClr val="tx1"/>
                  </a:solidFill>
                  <a:latin typeface="Symbol" charset="0"/>
                  <a:ea typeface="新細明體" charset="0"/>
                  <a:cs typeface="新細明體" charset="0"/>
                </a:rPr>
                <a:t>£</a:t>
              </a:r>
              <a:r>
                <a:rPr lang="en-US" altLang="zh-TW" sz="2000">
                  <a:solidFill>
                    <a:schemeClr val="tx1"/>
                  </a:solidFill>
                  <a:ea typeface="新細明體" charset="0"/>
                  <a:cs typeface="新細明體" charset="0"/>
                </a:rPr>
                <a:t> 1000</a:t>
              </a:r>
            </a:p>
          </p:txBody>
        </p:sp>
        <p:sp>
          <p:nvSpPr>
            <p:cNvPr id="133145" name="Line 1049"/>
            <p:cNvSpPr>
              <a:spLocks noChangeShapeType="1"/>
            </p:cNvSpPr>
            <p:nvPr/>
          </p:nvSpPr>
          <p:spPr bwMode="auto">
            <a:xfrm flipV="1">
              <a:off x="1632" y="1297"/>
              <a:ext cx="622" cy="335"/>
            </a:xfrm>
            <a:prstGeom prst="line">
              <a:avLst/>
            </a:prstGeom>
            <a:noFill/>
            <a:ln w="12700">
              <a:solidFill>
                <a:schemeClr val="tx1"/>
              </a:solidFill>
              <a:round/>
              <a:headEnd type="stealth"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46" name="Line 1050"/>
            <p:cNvSpPr>
              <a:spLocks noChangeShapeType="1"/>
            </p:cNvSpPr>
            <p:nvPr/>
          </p:nvSpPr>
          <p:spPr bwMode="auto">
            <a:xfrm>
              <a:off x="1248" y="1152"/>
              <a:ext cx="1248" cy="2016"/>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3147" name="Freeform 1051"/>
          <p:cNvSpPr>
            <a:spLocks/>
          </p:cNvSpPr>
          <p:nvPr/>
        </p:nvSpPr>
        <p:spPr bwMode="auto">
          <a:xfrm>
            <a:off x="1981200" y="2179638"/>
            <a:ext cx="1143000" cy="1828800"/>
          </a:xfrm>
          <a:custGeom>
            <a:avLst/>
            <a:gdLst>
              <a:gd name="T0" fmla="*/ 0 w 720"/>
              <a:gd name="T1" fmla="*/ 0 h 1152"/>
              <a:gd name="T2" fmla="*/ 720 w 720"/>
              <a:gd name="T3" fmla="*/ 1152 h 1152"/>
              <a:gd name="T4" fmla="*/ 0 w 720"/>
              <a:gd name="T5" fmla="*/ 672 h 1152"/>
            </a:gdLst>
            <a:ahLst/>
            <a:cxnLst>
              <a:cxn ang="0">
                <a:pos x="T0" y="T1"/>
              </a:cxn>
              <a:cxn ang="0">
                <a:pos x="T2" y="T3"/>
              </a:cxn>
              <a:cxn ang="0">
                <a:pos x="T4" y="T5"/>
              </a:cxn>
            </a:cxnLst>
            <a:rect l="0" t="0" r="r" b="b"/>
            <a:pathLst>
              <a:path w="720" h="1152">
                <a:moveTo>
                  <a:pt x="0" y="0"/>
                </a:moveTo>
                <a:lnTo>
                  <a:pt x="720" y="1152"/>
                </a:lnTo>
                <a:lnTo>
                  <a:pt x="0" y="672"/>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48" name="Rectangle 1052"/>
          <p:cNvSpPr>
            <a:spLocks noChangeArrowheads="1"/>
          </p:cNvSpPr>
          <p:nvPr/>
        </p:nvSpPr>
        <p:spPr bwMode="auto">
          <a:xfrm>
            <a:off x="7891463" y="52832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rgbClr val="CC3300"/>
                </a:solidFill>
                <a:latin typeface="Arial" charset="0"/>
                <a:ea typeface="新細明體" charset="0"/>
                <a:cs typeface="新細明體" charset="0"/>
              </a:rPr>
              <a:t>X</a:t>
            </a:r>
            <a:r>
              <a:rPr lang="en-US" altLang="zh-TW" sz="1700" baseline="-25000">
                <a:solidFill>
                  <a:srgbClr val="CC3300"/>
                </a:solidFill>
                <a:latin typeface="Arial" charset="0"/>
                <a:ea typeface="新細明體" charset="0"/>
                <a:cs typeface="新細明體" charset="0"/>
              </a:rPr>
              <a:t>1</a:t>
            </a:r>
          </a:p>
        </p:txBody>
      </p:sp>
      <p:sp>
        <p:nvSpPr>
          <p:cNvPr id="133149" name="Line 1053"/>
          <p:cNvSpPr>
            <a:spLocks noChangeShapeType="1"/>
          </p:cNvSpPr>
          <p:nvPr/>
        </p:nvSpPr>
        <p:spPr bwMode="auto">
          <a:xfrm>
            <a:off x="1981200" y="3246438"/>
            <a:ext cx="3048000" cy="2057400"/>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0" name="Line 1054"/>
          <p:cNvSpPr>
            <a:spLocks noChangeShapeType="1"/>
          </p:cNvSpPr>
          <p:nvPr/>
        </p:nvSpPr>
        <p:spPr bwMode="auto">
          <a:xfrm>
            <a:off x="1992313" y="1676400"/>
            <a:ext cx="0" cy="3608388"/>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1" name="Line 1055"/>
          <p:cNvSpPr>
            <a:spLocks noChangeShapeType="1"/>
          </p:cNvSpPr>
          <p:nvPr/>
        </p:nvSpPr>
        <p:spPr bwMode="auto">
          <a:xfrm>
            <a:off x="1981200" y="2865438"/>
            <a:ext cx="2667000" cy="2438400"/>
          </a:xfrm>
          <a:prstGeom prst="line">
            <a:avLst/>
          </a:prstGeom>
          <a:noFill/>
          <a:ln w="57150">
            <a:solidFill>
              <a:schemeClr val="bg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2" name="Rectangle 1056"/>
          <p:cNvSpPr>
            <a:spLocks noChangeArrowheads="1"/>
          </p:cNvSpPr>
          <p:nvPr/>
        </p:nvSpPr>
        <p:spPr bwMode="auto">
          <a:xfrm>
            <a:off x="1238250" y="2713038"/>
            <a:ext cx="54610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700</a:t>
            </a:r>
          </a:p>
        </p:txBody>
      </p:sp>
      <p:sp>
        <p:nvSpPr>
          <p:cNvPr id="133153" name="Line 1057"/>
          <p:cNvSpPr>
            <a:spLocks noChangeShapeType="1"/>
          </p:cNvSpPr>
          <p:nvPr/>
        </p:nvSpPr>
        <p:spPr bwMode="auto">
          <a:xfrm>
            <a:off x="1676400" y="2865438"/>
            <a:ext cx="282575" cy="0"/>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5" name="Line 1059"/>
          <p:cNvSpPr>
            <a:spLocks noChangeShapeType="1"/>
          </p:cNvSpPr>
          <p:nvPr/>
        </p:nvSpPr>
        <p:spPr bwMode="auto">
          <a:xfrm flipV="1">
            <a:off x="2590800" y="3048000"/>
            <a:ext cx="990600" cy="381000"/>
          </a:xfrm>
          <a:prstGeom prst="line">
            <a:avLst/>
          </a:prstGeom>
          <a:noFill/>
          <a:ln w="12700">
            <a:solidFill>
              <a:schemeClr val="tx1"/>
            </a:solidFill>
            <a:round/>
            <a:headEnd type="stealth"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528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31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3129"/>
                                        </p:tgtEl>
                                        <p:attrNameLst>
                                          <p:attrName>style.visibility</p:attrName>
                                        </p:attrNameLst>
                                      </p:cBhvr>
                                      <p:to>
                                        <p:strVal val="visible"/>
                                      </p:to>
                                    </p:set>
                                    <p:animEffect transition="in" filter="wipe(up)">
                                      <p:cBhvr>
                                        <p:cTn id="11" dur="500"/>
                                        <p:tgtEl>
                                          <p:spTgt spid="133129"/>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33123"/>
                                        </p:tgtEl>
                                        <p:attrNameLst>
                                          <p:attrName>style.visibility</p:attrName>
                                        </p:attrNameLst>
                                      </p:cBhvr>
                                      <p:to>
                                        <p:strVal val="visible"/>
                                      </p:to>
                                    </p:set>
                                    <p:animEffect transition="in" filter="wipe(left)">
                                      <p:cBhvr>
                                        <p:cTn id="15" dur="500"/>
                                        <p:tgtEl>
                                          <p:spTgt spid="133123"/>
                                        </p:tgtEl>
                                      </p:cBhvr>
                                    </p:animEffect>
                                  </p:childTnLst>
                                </p:cTn>
                              </p:par>
                            </p:childTnLst>
                          </p:cTn>
                        </p:par>
                        <p:par>
                          <p:cTn id="16" fill="hold" nodeType="afterGroup">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133130"/>
                                        </p:tgtEl>
                                        <p:attrNameLst>
                                          <p:attrName>style.visibility</p:attrName>
                                        </p:attrNameLst>
                                      </p:cBhvr>
                                      <p:to>
                                        <p:strVal val="visible"/>
                                      </p:to>
                                    </p:set>
                                    <p:animEffect transition="in" filter="blinds(horizontal)">
                                      <p:cBhvr>
                                        <p:cTn id="19" dur="500"/>
                                        <p:tgtEl>
                                          <p:spTgt spid="133130"/>
                                        </p:tgtEl>
                                      </p:cBhvr>
                                    </p:animEffect>
                                  </p:childTnLst>
                                </p:cTn>
                              </p:par>
                            </p:childTnLst>
                          </p:cTn>
                        </p:par>
                        <p:par>
                          <p:cTn id="20" fill="hold" nodeType="afterGroup">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133132"/>
                                        </p:tgtEl>
                                        <p:attrNameLst>
                                          <p:attrName>style.visibility</p:attrName>
                                        </p:attrNameLst>
                                      </p:cBhvr>
                                      <p:to>
                                        <p:strVal val="visible"/>
                                      </p:to>
                                    </p:set>
                                    <p:animEffect transition="in" filter="blinds(horizontal)">
                                      <p:cBhvr>
                                        <p:cTn id="23" dur="500"/>
                                        <p:tgtEl>
                                          <p:spTgt spid="133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33149"/>
                                        </p:tgtEl>
                                        <p:attrNameLst>
                                          <p:attrName>style.visibility</p:attrName>
                                        </p:attrNameLst>
                                      </p:cBhvr>
                                      <p:to>
                                        <p:strVal val="visible"/>
                                      </p:to>
                                    </p:set>
                                    <p:animEffect transition="in" filter="wipe(right)">
                                      <p:cBhvr>
                                        <p:cTn id="28" dur="500"/>
                                        <p:tgtEl>
                                          <p:spTgt spid="133149"/>
                                        </p:tgtEl>
                                      </p:cBhvr>
                                    </p:animEffect>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133135"/>
                                        </p:tgtEl>
                                        <p:attrNameLst>
                                          <p:attrName>style.visibility</p:attrName>
                                        </p:attrNameLst>
                                      </p:cBhvr>
                                      <p:to>
                                        <p:strVal val="visible"/>
                                      </p:to>
                                    </p:set>
                                    <p:anim calcmode="lin" valueType="num">
                                      <p:cBhvr additive="base">
                                        <p:cTn id="32" dur="500" fill="hold"/>
                                        <p:tgtEl>
                                          <p:spTgt spid="133135"/>
                                        </p:tgtEl>
                                        <p:attrNameLst>
                                          <p:attrName>ppt_x</p:attrName>
                                        </p:attrNameLst>
                                      </p:cBhvr>
                                      <p:tavLst>
                                        <p:tav tm="0">
                                          <p:val>
                                            <p:strVal val="1+#ppt_w/2"/>
                                          </p:val>
                                        </p:tav>
                                        <p:tav tm="100000">
                                          <p:val>
                                            <p:strVal val="#ppt_x"/>
                                          </p:val>
                                        </p:tav>
                                      </p:tavLst>
                                    </p:anim>
                                    <p:anim calcmode="lin" valueType="num">
                                      <p:cBhvr additive="base">
                                        <p:cTn id="33" dur="500" fill="hold"/>
                                        <p:tgtEl>
                                          <p:spTgt spid="13313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133136"/>
                                        </p:tgtEl>
                                        <p:attrNameLst>
                                          <p:attrName>style.visibility</p:attrName>
                                        </p:attrNameLst>
                                      </p:cBhvr>
                                      <p:to>
                                        <p:strVal val="visible"/>
                                      </p:to>
                                    </p:set>
                                    <p:animEffect transition="in" filter="wipe(down)">
                                      <p:cBhvr>
                                        <p:cTn id="37" dur="500"/>
                                        <p:tgtEl>
                                          <p:spTgt spid="1331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3147"/>
                                        </p:tgtEl>
                                        <p:attrNameLst>
                                          <p:attrName>style.visibility</p:attrName>
                                        </p:attrNameLst>
                                      </p:cBhvr>
                                      <p:to>
                                        <p:strVal val="visible"/>
                                      </p:to>
                                    </p:set>
                                    <p:animEffect transition="in" filter="wipe(down)">
                                      <p:cBhvr>
                                        <p:cTn id="42" dur="500"/>
                                        <p:tgtEl>
                                          <p:spTgt spid="1331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33151"/>
                                        </p:tgtEl>
                                        <p:attrNameLst>
                                          <p:attrName>style.visibility</p:attrName>
                                        </p:attrNameLst>
                                      </p:cBhvr>
                                      <p:to>
                                        <p:strVal val="visible"/>
                                      </p:to>
                                    </p:set>
                                    <p:anim calcmode="lin" valueType="num">
                                      <p:cBhvr additive="base">
                                        <p:cTn id="47" dur="500" fill="hold"/>
                                        <p:tgtEl>
                                          <p:spTgt spid="133151"/>
                                        </p:tgtEl>
                                        <p:attrNameLst>
                                          <p:attrName>ppt_x</p:attrName>
                                        </p:attrNameLst>
                                      </p:cBhvr>
                                      <p:tavLst>
                                        <p:tav tm="0">
                                          <p:val>
                                            <p:strVal val="0-#ppt_w/2"/>
                                          </p:val>
                                        </p:tav>
                                        <p:tav tm="100000">
                                          <p:val>
                                            <p:strVal val="#ppt_x"/>
                                          </p:val>
                                        </p:tav>
                                      </p:tavLst>
                                    </p:anim>
                                    <p:anim calcmode="lin" valueType="num">
                                      <p:cBhvr additive="base">
                                        <p:cTn id="48" dur="500" fill="hold"/>
                                        <p:tgtEl>
                                          <p:spTgt spid="13315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133138"/>
                                        </p:tgtEl>
                                        <p:attrNameLst>
                                          <p:attrName>style.visibility</p:attrName>
                                        </p:attrNameLst>
                                      </p:cBhvr>
                                      <p:to>
                                        <p:strVal val="visible"/>
                                      </p:to>
                                    </p:set>
                                    <p:anim calcmode="lin" valueType="num">
                                      <p:cBhvr additive="base">
                                        <p:cTn id="52" dur="500" fill="hold"/>
                                        <p:tgtEl>
                                          <p:spTgt spid="133138"/>
                                        </p:tgtEl>
                                        <p:attrNameLst>
                                          <p:attrName>ppt_x</p:attrName>
                                        </p:attrNameLst>
                                      </p:cBhvr>
                                      <p:tavLst>
                                        <p:tav tm="0">
                                          <p:val>
                                            <p:strVal val="1+#ppt_w/2"/>
                                          </p:val>
                                        </p:tav>
                                        <p:tav tm="100000">
                                          <p:val>
                                            <p:strVal val="#ppt_x"/>
                                          </p:val>
                                        </p:tav>
                                      </p:tavLst>
                                    </p:anim>
                                    <p:anim calcmode="lin" valueType="num">
                                      <p:cBhvr additive="base">
                                        <p:cTn id="53" dur="500" fill="hold"/>
                                        <p:tgtEl>
                                          <p:spTgt spid="13313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133155"/>
                                        </p:tgtEl>
                                        <p:attrNameLst>
                                          <p:attrName>style.visibility</p:attrName>
                                        </p:attrNameLst>
                                      </p:cBhvr>
                                      <p:to>
                                        <p:strVal val="visible"/>
                                      </p:to>
                                    </p:set>
                                    <p:animEffect transition="in" filter="wipe(right)">
                                      <p:cBhvr>
                                        <p:cTn id="57" dur="500"/>
                                        <p:tgtEl>
                                          <p:spTgt spid="1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nimBg="1"/>
      <p:bldP spid="133129" grpId="0" animBg="1"/>
      <p:bldP spid="133130" grpId="0" animBg="1" autoUpdateAnimBg="0"/>
      <p:bldP spid="133132" grpId="0" animBg="1" autoUpdateAnimBg="0"/>
      <p:bldP spid="133135" grpId="0" autoUpdateAnimBg="0"/>
      <p:bldP spid="133136" grpId="0" animBg="1"/>
      <p:bldP spid="133138" grpId="0" autoUpdateAnimBg="0"/>
      <p:bldP spid="133147" grpId="0" animBg="1"/>
      <p:bldP spid="133149" grpId="0" animBg="1"/>
      <p:bldP spid="133151" grpId="0" animBg="1"/>
      <p:bldP spid="13315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706" name="Rectangle 34"/>
          <p:cNvSpPr>
            <a:spLocks noGrp="1" noChangeArrowheads="1"/>
          </p:cNvSpPr>
          <p:nvPr>
            <p:ph type="title"/>
          </p:nvPr>
        </p:nvSpPr>
        <p:spPr>
          <a:xfrm>
            <a:off x="703263" y="381000"/>
            <a:ext cx="7772400" cy="1143000"/>
          </a:xfrm>
          <a:noFill/>
          <a:ln/>
          <a:extLst>
            <a:ext uri="{909E8E84-426E-40dd-AFC4-6F175D3DCCD1}">
              <a14:hiddenFill xmlns="" xmlns:a14="http://schemas.microsoft.com/office/drawing/2010/main">
                <a:solidFill>
                  <a:schemeClr val="bg1"/>
                </a:solidFill>
              </a14:hiddenFill>
            </a:ext>
          </a:extLst>
        </p:spPr>
        <p:txBody>
          <a:bodyPr>
            <a:normAutofit/>
          </a:bodyPr>
          <a:lstStyle/>
          <a:p>
            <a:pPr algn="ctr" eaLnBrk="0" hangingPunct="0"/>
            <a:r>
              <a:rPr lang="en-US" altLang="zh-TW" sz="3600">
                <a:ea typeface="新細明體" charset="0"/>
                <a:cs typeface="新細明體" charset="0"/>
              </a:rPr>
              <a:t>Graphical Analysis – the Feasible Region</a:t>
            </a:r>
          </a:p>
        </p:txBody>
      </p:sp>
      <p:sp>
        <p:nvSpPr>
          <p:cNvPr id="48" name="Slide Number Placeholder 5"/>
          <p:cNvSpPr>
            <a:spLocks noGrp="1"/>
          </p:cNvSpPr>
          <p:nvPr>
            <p:ph type="sldNum" sz="quarter" idx="12"/>
          </p:nvPr>
        </p:nvSpPr>
        <p:spPr/>
        <p:txBody>
          <a:bodyPr/>
          <a:lstStyle/>
          <a:p>
            <a:fld id="{05D1B3B7-5865-E141-ADE9-C35D4EE1E63F}" type="slidenum">
              <a:rPr lang="zh-TW" altLang="en-US"/>
              <a:pPr/>
              <a:t>16</a:t>
            </a:fld>
            <a:endParaRPr lang="zh-TW" altLang="en-US"/>
          </a:p>
        </p:txBody>
      </p:sp>
      <p:sp>
        <p:nvSpPr>
          <p:cNvPr id="156674" name="Rectangle 2"/>
          <p:cNvSpPr>
            <a:spLocks noChangeArrowheads="1"/>
          </p:cNvSpPr>
          <p:nvPr/>
        </p:nvSpPr>
        <p:spPr bwMode="auto">
          <a:xfrm>
            <a:off x="1981200" y="1676400"/>
            <a:ext cx="5943600" cy="3627438"/>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75" name="Rectangle 3"/>
          <p:cNvSpPr>
            <a:spLocks noChangeArrowheads="1"/>
          </p:cNvSpPr>
          <p:nvPr/>
        </p:nvSpPr>
        <p:spPr bwMode="auto">
          <a:xfrm>
            <a:off x="1981200" y="1676400"/>
            <a:ext cx="5943600" cy="3627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76" name="Rectangle 4"/>
          <p:cNvSpPr>
            <a:spLocks noChangeArrowheads="1"/>
          </p:cNvSpPr>
          <p:nvPr/>
        </p:nvSpPr>
        <p:spPr bwMode="auto">
          <a:xfrm>
            <a:off x="1114425" y="1462088"/>
            <a:ext cx="6731000" cy="429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77" name="Line 5"/>
          <p:cNvSpPr>
            <a:spLocks noChangeShapeType="1"/>
          </p:cNvSpPr>
          <p:nvPr/>
        </p:nvSpPr>
        <p:spPr bwMode="auto">
          <a:xfrm>
            <a:off x="1690688" y="2144713"/>
            <a:ext cx="282575" cy="0"/>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78" name="Line 6"/>
          <p:cNvSpPr>
            <a:spLocks noChangeShapeType="1"/>
          </p:cNvSpPr>
          <p:nvPr/>
        </p:nvSpPr>
        <p:spPr bwMode="auto">
          <a:xfrm flipV="1">
            <a:off x="4648200" y="5286375"/>
            <a:ext cx="0" cy="211138"/>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79" name="Rectangle 7"/>
          <p:cNvSpPr>
            <a:spLocks noChangeArrowheads="1"/>
          </p:cNvSpPr>
          <p:nvPr/>
        </p:nvSpPr>
        <p:spPr bwMode="auto">
          <a:xfrm>
            <a:off x="1022350" y="1951038"/>
            <a:ext cx="66675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1000</a:t>
            </a:r>
          </a:p>
        </p:txBody>
      </p:sp>
      <p:sp>
        <p:nvSpPr>
          <p:cNvPr id="156680" name="Rectangle 8"/>
          <p:cNvSpPr>
            <a:spLocks noChangeArrowheads="1"/>
          </p:cNvSpPr>
          <p:nvPr/>
        </p:nvSpPr>
        <p:spPr bwMode="auto">
          <a:xfrm>
            <a:off x="3733800" y="5475288"/>
            <a:ext cx="54610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500</a:t>
            </a:r>
          </a:p>
        </p:txBody>
      </p:sp>
      <p:sp>
        <p:nvSpPr>
          <p:cNvPr id="156681" name="AutoShape 9"/>
          <p:cNvSpPr>
            <a:spLocks noChangeArrowheads="1"/>
          </p:cNvSpPr>
          <p:nvPr/>
        </p:nvSpPr>
        <p:spPr bwMode="auto">
          <a:xfrm>
            <a:off x="2001838" y="2179638"/>
            <a:ext cx="1981200" cy="3124200"/>
          </a:xfrm>
          <a:prstGeom prst="rtTriangle">
            <a:avLst/>
          </a:prstGeom>
          <a:solidFill>
            <a:srgbClr val="19A79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2" name="Rectangle 10"/>
          <p:cNvSpPr>
            <a:spLocks noChangeArrowheads="1"/>
          </p:cNvSpPr>
          <p:nvPr/>
        </p:nvSpPr>
        <p:spPr bwMode="auto">
          <a:xfrm>
            <a:off x="2117725" y="4389438"/>
            <a:ext cx="1212371"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b="1" dirty="0">
                <a:solidFill>
                  <a:srgbClr val="334635"/>
                </a:solidFill>
                <a:ea typeface="新細明體" charset="0"/>
                <a:cs typeface="新細明體" charset="0"/>
              </a:rPr>
              <a:t>Feasible</a:t>
            </a:r>
            <a:endParaRPr lang="en-US" altLang="zh-TW" sz="2800" b="1" dirty="0">
              <a:solidFill>
                <a:srgbClr val="334635"/>
              </a:solidFill>
              <a:ea typeface="新細明體" charset="0"/>
              <a:cs typeface="新細明體" charset="0"/>
            </a:endParaRPr>
          </a:p>
        </p:txBody>
      </p:sp>
      <p:sp>
        <p:nvSpPr>
          <p:cNvPr id="156683" name="Rectangle 11"/>
          <p:cNvSpPr>
            <a:spLocks noChangeArrowheads="1"/>
          </p:cNvSpPr>
          <p:nvPr/>
        </p:nvSpPr>
        <p:spPr bwMode="auto">
          <a:xfrm>
            <a:off x="1600200" y="15240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rgbClr val="CC3300"/>
                </a:solidFill>
                <a:latin typeface="Arial" charset="0"/>
                <a:ea typeface="新細明體" charset="0"/>
                <a:cs typeface="新細明體" charset="0"/>
              </a:rPr>
              <a:t>X</a:t>
            </a:r>
            <a:r>
              <a:rPr lang="en-US" altLang="zh-TW" sz="1700" baseline="-25000">
                <a:solidFill>
                  <a:srgbClr val="CC3300"/>
                </a:solidFill>
                <a:latin typeface="Arial" charset="0"/>
                <a:ea typeface="新細明體" charset="0"/>
                <a:cs typeface="新細明體" charset="0"/>
              </a:rPr>
              <a:t>2</a:t>
            </a:r>
          </a:p>
        </p:txBody>
      </p:sp>
      <p:sp>
        <p:nvSpPr>
          <p:cNvPr id="156684" name="Rectangle 12"/>
          <p:cNvSpPr>
            <a:spLocks noChangeArrowheads="1"/>
          </p:cNvSpPr>
          <p:nvPr/>
        </p:nvSpPr>
        <p:spPr bwMode="auto">
          <a:xfrm>
            <a:off x="5791200" y="3398838"/>
            <a:ext cx="1369040" cy="400752"/>
          </a:xfrm>
          <a:prstGeom prst="rect">
            <a:avLst/>
          </a:prstGeom>
          <a:solidFill>
            <a:srgbClr val="FF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b="1" dirty="0">
                <a:solidFill>
                  <a:srgbClr val="FA1941"/>
                </a:solidFill>
                <a:ea typeface="新細明體" charset="0"/>
                <a:cs typeface="新細明體" charset="0"/>
              </a:rPr>
              <a:t>Infeasible</a:t>
            </a:r>
            <a:endParaRPr lang="en-US" altLang="zh-TW" sz="2800" b="1" dirty="0">
              <a:solidFill>
                <a:srgbClr val="FA1941"/>
              </a:solidFill>
              <a:ea typeface="新細明體" charset="0"/>
              <a:cs typeface="新細明體" charset="0"/>
            </a:endParaRPr>
          </a:p>
        </p:txBody>
      </p:sp>
      <p:sp>
        <p:nvSpPr>
          <p:cNvPr id="156685" name="Rectangle 13"/>
          <p:cNvSpPr>
            <a:spLocks noChangeArrowheads="1"/>
          </p:cNvSpPr>
          <p:nvPr/>
        </p:nvSpPr>
        <p:spPr bwMode="auto">
          <a:xfrm>
            <a:off x="1976438" y="4616450"/>
            <a:ext cx="2000250" cy="682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6" name="AutoShape 14"/>
          <p:cNvSpPr>
            <a:spLocks noChangeArrowheads="1"/>
          </p:cNvSpPr>
          <p:nvPr/>
        </p:nvSpPr>
        <p:spPr bwMode="auto">
          <a:xfrm>
            <a:off x="3971925" y="4667250"/>
            <a:ext cx="404813" cy="641350"/>
          </a:xfrm>
          <a:prstGeom prst="rtTriangle">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7" name="Rectangle 15"/>
          <p:cNvSpPr>
            <a:spLocks noChangeArrowheads="1"/>
          </p:cNvSpPr>
          <p:nvPr/>
        </p:nvSpPr>
        <p:spPr bwMode="auto">
          <a:xfrm>
            <a:off x="76200" y="4518025"/>
            <a:ext cx="1674813"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a:solidFill>
                  <a:schemeClr val="tx1"/>
                </a:solidFill>
                <a:ea typeface="新細明體" charset="0"/>
                <a:cs typeface="新細明體" charset="0"/>
              </a:rPr>
              <a:t>Production </a:t>
            </a:r>
            <a:br>
              <a:rPr lang="en-US" altLang="zh-TW" sz="2000">
                <a:solidFill>
                  <a:schemeClr val="tx1"/>
                </a:solidFill>
                <a:ea typeface="新細明體" charset="0"/>
                <a:cs typeface="新細明體" charset="0"/>
              </a:rPr>
            </a:br>
            <a:r>
              <a:rPr lang="en-US" altLang="zh-TW" sz="2000">
                <a:solidFill>
                  <a:schemeClr val="tx1"/>
                </a:solidFill>
                <a:ea typeface="新細明體" charset="0"/>
                <a:cs typeface="新細明體" charset="0"/>
              </a:rPr>
              <a:t> Time</a:t>
            </a:r>
          </a:p>
          <a:p>
            <a:pPr eaLnBrk="0" hangingPunct="0"/>
            <a:r>
              <a:rPr lang="en-US" altLang="zh-TW" sz="2000">
                <a:solidFill>
                  <a:schemeClr val="tx1"/>
                </a:solidFill>
                <a:ea typeface="新細明體" charset="0"/>
                <a:cs typeface="新細明體" charset="0"/>
              </a:rPr>
              <a:t>3X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+4X2</a:t>
            </a:r>
            <a:r>
              <a:rPr lang="en-US" altLang="zh-TW" sz="2000">
                <a:solidFill>
                  <a:schemeClr val="tx1"/>
                </a:solidFill>
                <a:latin typeface="Symbol" charset="0"/>
                <a:ea typeface="新細明體" charset="0"/>
                <a:cs typeface="新細明體" charset="0"/>
              </a:rPr>
              <a:t>£ </a:t>
            </a:r>
            <a:r>
              <a:rPr lang="en-US" altLang="zh-TW" sz="2000">
                <a:solidFill>
                  <a:schemeClr val="tx1"/>
                </a:solidFill>
                <a:ea typeface="新細明體" charset="0"/>
                <a:cs typeface="新細明體" charset="0"/>
              </a:rPr>
              <a:t>2400</a:t>
            </a:r>
          </a:p>
        </p:txBody>
      </p:sp>
      <p:sp>
        <p:nvSpPr>
          <p:cNvPr id="156688" name="Line 16"/>
          <p:cNvSpPr>
            <a:spLocks noChangeShapeType="1"/>
          </p:cNvSpPr>
          <p:nvPr/>
        </p:nvSpPr>
        <p:spPr bwMode="auto">
          <a:xfrm flipV="1">
            <a:off x="1220788" y="3657600"/>
            <a:ext cx="1217612" cy="808038"/>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9" name="Line 17"/>
          <p:cNvSpPr>
            <a:spLocks noChangeShapeType="1"/>
          </p:cNvSpPr>
          <p:nvPr/>
        </p:nvSpPr>
        <p:spPr bwMode="auto">
          <a:xfrm>
            <a:off x="1690688" y="3509963"/>
            <a:ext cx="282575" cy="0"/>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0" name="Rectangle 18"/>
          <p:cNvSpPr>
            <a:spLocks noChangeArrowheads="1"/>
          </p:cNvSpPr>
          <p:nvPr/>
        </p:nvSpPr>
        <p:spPr bwMode="auto">
          <a:xfrm>
            <a:off x="3505200" y="2728913"/>
            <a:ext cx="2751138"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2000">
                <a:solidFill>
                  <a:schemeClr val="tx1"/>
                </a:solidFill>
                <a:ea typeface="新細明體" charset="0"/>
                <a:cs typeface="新細明體" charset="0"/>
              </a:rPr>
              <a:t> </a:t>
            </a:r>
            <a:r>
              <a:rPr lang="en-US" altLang="zh-TW" sz="2000">
                <a:solidFill>
                  <a:schemeClr val="tx1"/>
                </a:solidFill>
                <a:ea typeface="新細明體" charset="0"/>
                <a:cs typeface="新細明體" charset="0"/>
              </a:rPr>
              <a:t>Total production constraint:</a:t>
            </a:r>
          </a:p>
          <a:p>
            <a:pPr eaLnBrk="0" hangingPunct="0"/>
            <a:r>
              <a:rPr lang="en-US" altLang="zh-TW" sz="2000">
                <a:solidFill>
                  <a:schemeClr val="tx1"/>
                </a:solidFill>
                <a:ea typeface="新細明體" charset="0"/>
                <a:cs typeface="新細明體" charset="0"/>
              </a:rPr>
              <a:t>  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+X</a:t>
            </a:r>
            <a:r>
              <a:rPr lang="en-US" altLang="zh-TW" sz="2000" baseline="-25000">
                <a:solidFill>
                  <a:schemeClr val="tx1"/>
                </a:solidFill>
                <a:ea typeface="新細明體" charset="0"/>
                <a:cs typeface="新細明體" charset="0"/>
              </a:rPr>
              <a:t>2 </a:t>
            </a:r>
            <a:r>
              <a:rPr lang="en-US" altLang="zh-TW" sz="2000">
                <a:solidFill>
                  <a:schemeClr val="tx1"/>
                </a:solidFill>
                <a:latin typeface="Symbol" charset="0"/>
                <a:ea typeface="新細明體" charset="0"/>
                <a:cs typeface="新細明體" charset="0"/>
              </a:rPr>
              <a:t>£ </a:t>
            </a:r>
            <a:r>
              <a:rPr lang="en-US" altLang="zh-TW" sz="2000">
                <a:solidFill>
                  <a:schemeClr val="tx1"/>
                </a:solidFill>
                <a:ea typeface="新細明體" charset="0"/>
                <a:cs typeface="新細明體" charset="0"/>
              </a:rPr>
              <a:t>700 (redundant)</a:t>
            </a:r>
          </a:p>
        </p:txBody>
      </p:sp>
      <p:sp>
        <p:nvSpPr>
          <p:cNvPr id="156691" name="Line 19"/>
          <p:cNvSpPr>
            <a:spLocks noChangeShapeType="1"/>
          </p:cNvSpPr>
          <p:nvPr/>
        </p:nvSpPr>
        <p:spPr bwMode="auto">
          <a:xfrm>
            <a:off x="5029200" y="5303838"/>
            <a:ext cx="0" cy="212725"/>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2" name="Rectangle 20"/>
          <p:cNvSpPr>
            <a:spLocks noChangeArrowheads="1"/>
          </p:cNvSpPr>
          <p:nvPr/>
        </p:nvSpPr>
        <p:spPr bwMode="auto">
          <a:xfrm>
            <a:off x="1212850" y="3343275"/>
            <a:ext cx="5461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500</a:t>
            </a:r>
          </a:p>
        </p:txBody>
      </p:sp>
      <p:sp>
        <p:nvSpPr>
          <p:cNvPr id="156693" name="Rectangle 21"/>
          <p:cNvSpPr>
            <a:spLocks noChangeArrowheads="1"/>
          </p:cNvSpPr>
          <p:nvPr/>
        </p:nvSpPr>
        <p:spPr bwMode="auto">
          <a:xfrm>
            <a:off x="4419600" y="5491163"/>
            <a:ext cx="54610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700</a:t>
            </a:r>
          </a:p>
        </p:txBody>
      </p:sp>
      <p:sp>
        <p:nvSpPr>
          <p:cNvPr id="156694" name="Rectangle 22"/>
          <p:cNvSpPr>
            <a:spLocks noChangeArrowheads="1"/>
          </p:cNvSpPr>
          <p:nvPr/>
        </p:nvSpPr>
        <p:spPr bwMode="auto">
          <a:xfrm>
            <a:off x="4857750" y="4044950"/>
            <a:ext cx="161925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a:solidFill>
                  <a:schemeClr val="tx1"/>
                </a:solidFill>
                <a:ea typeface="新細明體" charset="0"/>
                <a:cs typeface="新細明體" charset="0"/>
              </a:rPr>
              <a:t>Production mix </a:t>
            </a:r>
            <a:br>
              <a:rPr lang="en-US" altLang="zh-TW" sz="2000">
                <a:solidFill>
                  <a:schemeClr val="tx1"/>
                </a:solidFill>
                <a:ea typeface="新細明體" charset="0"/>
                <a:cs typeface="新細明體" charset="0"/>
              </a:rPr>
            </a:br>
            <a:r>
              <a:rPr lang="en-US" altLang="zh-TW" sz="2000">
                <a:solidFill>
                  <a:schemeClr val="tx1"/>
                </a:solidFill>
                <a:ea typeface="新細明體" charset="0"/>
                <a:cs typeface="新細明體" charset="0"/>
              </a:rPr>
              <a:t>constraint:</a:t>
            </a:r>
          </a:p>
          <a:p>
            <a:pPr eaLnBrk="0" hangingPunct="0"/>
            <a:r>
              <a:rPr lang="en-US" altLang="zh-TW" sz="2000">
                <a:solidFill>
                  <a:schemeClr val="tx1"/>
                </a:solidFill>
                <a:ea typeface="新細明體" charset="0"/>
                <a:cs typeface="新細明體" charset="0"/>
              </a:rPr>
              <a:t>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-X2 </a:t>
            </a:r>
            <a:r>
              <a:rPr lang="en-US" altLang="zh-TW" sz="2000">
                <a:solidFill>
                  <a:schemeClr val="tx1"/>
                </a:solidFill>
                <a:latin typeface="Symbol" charset="0"/>
                <a:ea typeface="新細明體" charset="0"/>
                <a:cs typeface="新細明體" charset="0"/>
              </a:rPr>
              <a:t>£</a:t>
            </a:r>
            <a:r>
              <a:rPr lang="en-US" altLang="zh-TW" sz="2000" baseline="-25000">
                <a:solidFill>
                  <a:schemeClr val="tx1"/>
                </a:solidFill>
                <a:ea typeface="新細明體" charset="0"/>
                <a:cs typeface="新細明體" charset="0"/>
              </a:rPr>
              <a:t> </a:t>
            </a:r>
            <a:r>
              <a:rPr lang="en-US" altLang="zh-TW" sz="2000">
                <a:solidFill>
                  <a:schemeClr val="tx1"/>
                </a:solidFill>
                <a:ea typeface="新細明體" charset="0"/>
                <a:cs typeface="新細明體" charset="0"/>
              </a:rPr>
              <a:t>350</a:t>
            </a:r>
          </a:p>
        </p:txBody>
      </p:sp>
      <p:sp>
        <p:nvSpPr>
          <p:cNvPr id="156695" name="Rectangle 23"/>
          <p:cNvSpPr>
            <a:spLocks noChangeArrowheads="1"/>
          </p:cNvSpPr>
          <p:nvPr/>
        </p:nvSpPr>
        <p:spPr bwMode="auto">
          <a:xfrm>
            <a:off x="3560763" y="1944688"/>
            <a:ext cx="2611437"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a:solidFill>
                  <a:schemeClr val="tx1"/>
                </a:solidFill>
                <a:latin typeface="Arial" charset="0"/>
                <a:ea typeface="新細明體" charset="0"/>
                <a:cs typeface="新細明體" charset="0"/>
              </a:rPr>
              <a:t>The Plastic constraint</a:t>
            </a:r>
          </a:p>
          <a:p>
            <a:pPr eaLnBrk="0" hangingPunct="0"/>
            <a:r>
              <a:rPr lang="en-US" altLang="zh-TW" sz="2000">
                <a:solidFill>
                  <a:schemeClr val="tx1"/>
                </a:solidFill>
                <a:ea typeface="新細明體" charset="0"/>
                <a:cs typeface="新細明體" charset="0"/>
              </a:rPr>
              <a:t>2X</a:t>
            </a:r>
            <a:r>
              <a:rPr lang="en-US" altLang="zh-TW" sz="2000" baseline="-25000">
                <a:solidFill>
                  <a:schemeClr val="tx1"/>
                </a:solidFill>
                <a:ea typeface="新細明體" charset="0"/>
                <a:cs typeface="新細明體" charset="0"/>
              </a:rPr>
              <a:t>1</a:t>
            </a:r>
            <a:r>
              <a:rPr lang="en-US" altLang="zh-TW" sz="2000">
                <a:solidFill>
                  <a:schemeClr val="tx1"/>
                </a:solidFill>
                <a:ea typeface="新細明體" charset="0"/>
                <a:cs typeface="新細明體" charset="0"/>
              </a:rPr>
              <a:t>+X</a:t>
            </a:r>
            <a:r>
              <a:rPr lang="en-US" altLang="zh-TW" sz="2000" baseline="-25000">
                <a:solidFill>
                  <a:schemeClr val="tx1"/>
                </a:solidFill>
                <a:ea typeface="新細明體" charset="0"/>
                <a:cs typeface="新細明體" charset="0"/>
              </a:rPr>
              <a:t>2 </a:t>
            </a:r>
            <a:r>
              <a:rPr lang="en-US" altLang="zh-TW" sz="2000">
                <a:solidFill>
                  <a:schemeClr val="tx1"/>
                </a:solidFill>
                <a:latin typeface="Symbol" charset="0"/>
                <a:ea typeface="新細明體" charset="0"/>
                <a:cs typeface="新細明體" charset="0"/>
              </a:rPr>
              <a:t>£ </a:t>
            </a:r>
            <a:r>
              <a:rPr lang="en-US" altLang="zh-TW" sz="2000">
                <a:solidFill>
                  <a:schemeClr val="tx1"/>
                </a:solidFill>
                <a:ea typeface="新細明體" charset="0"/>
                <a:cs typeface="新細明體" charset="0"/>
              </a:rPr>
              <a:t>1000</a:t>
            </a:r>
          </a:p>
        </p:txBody>
      </p:sp>
      <p:sp>
        <p:nvSpPr>
          <p:cNvPr id="156696" name="Line 24"/>
          <p:cNvSpPr>
            <a:spLocks noChangeShapeType="1"/>
          </p:cNvSpPr>
          <p:nvPr/>
        </p:nvSpPr>
        <p:spPr bwMode="auto">
          <a:xfrm flipV="1">
            <a:off x="2593975" y="2327275"/>
            <a:ext cx="987425" cy="531813"/>
          </a:xfrm>
          <a:prstGeom prst="line">
            <a:avLst/>
          </a:prstGeom>
          <a:noFill/>
          <a:ln w="12700">
            <a:solidFill>
              <a:schemeClr val="tx1"/>
            </a:solidFill>
            <a:round/>
            <a:headEnd type="stealth"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7" name="Rectangle 25"/>
          <p:cNvSpPr>
            <a:spLocks noChangeArrowheads="1"/>
          </p:cNvSpPr>
          <p:nvPr/>
        </p:nvSpPr>
        <p:spPr bwMode="auto">
          <a:xfrm>
            <a:off x="2565400" y="4852988"/>
            <a:ext cx="63500" cy="63500"/>
          </a:xfrm>
          <a:prstGeom prst="rect">
            <a:avLst/>
          </a:prstGeom>
          <a:solidFill>
            <a:schemeClr val="accent1"/>
          </a:solidFill>
          <a:ln w="12700">
            <a:solidFill>
              <a:srgbClr val="CC33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8" name="Freeform 26"/>
          <p:cNvSpPr>
            <a:spLocks/>
          </p:cNvSpPr>
          <p:nvPr/>
        </p:nvSpPr>
        <p:spPr bwMode="auto">
          <a:xfrm>
            <a:off x="2000250" y="2179638"/>
            <a:ext cx="1143000" cy="1828800"/>
          </a:xfrm>
          <a:custGeom>
            <a:avLst/>
            <a:gdLst>
              <a:gd name="T0" fmla="*/ 0 w 720"/>
              <a:gd name="T1" fmla="*/ 0 h 1152"/>
              <a:gd name="T2" fmla="*/ 720 w 720"/>
              <a:gd name="T3" fmla="*/ 1152 h 1152"/>
              <a:gd name="T4" fmla="*/ 0 w 720"/>
              <a:gd name="T5" fmla="*/ 672 h 1152"/>
            </a:gdLst>
            <a:ahLst/>
            <a:cxnLst>
              <a:cxn ang="0">
                <a:pos x="T0" y="T1"/>
              </a:cxn>
              <a:cxn ang="0">
                <a:pos x="T2" y="T3"/>
              </a:cxn>
              <a:cxn ang="0">
                <a:pos x="T4" y="T5"/>
              </a:cxn>
            </a:cxnLst>
            <a:rect l="0" t="0" r="r" b="b"/>
            <a:pathLst>
              <a:path w="720" h="1152">
                <a:moveTo>
                  <a:pt x="0" y="0"/>
                </a:moveTo>
                <a:lnTo>
                  <a:pt x="720" y="1152"/>
                </a:lnTo>
                <a:lnTo>
                  <a:pt x="0" y="672"/>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9" name="Rectangle 27"/>
          <p:cNvSpPr>
            <a:spLocks noChangeArrowheads="1"/>
          </p:cNvSpPr>
          <p:nvPr/>
        </p:nvSpPr>
        <p:spPr bwMode="auto">
          <a:xfrm>
            <a:off x="7891463" y="53594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rgbClr val="CC3300"/>
                </a:solidFill>
                <a:latin typeface="Arial" charset="0"/>
                <a:ea typeface="新細明體" charset="0"/>
                <a:cs typeface="新細明體" charset="0"/>
              </a:rPr>
              <a:t>X</a:t>
            </a:r>
            <a:r>
              <a:rPr lang="en-US" altLang="zh-TW" sz="1700" baseline="-25000">
                <a:solidFill>
                  <a:srgbClr val="CC3300"/>
                </a:solidFill>
                <a:latin typeface="Arial" charset="0"/>
                <a:ea typeface="新細明體" charset="0"/>
                <a:cs typeface="新細明體" charset="0"/>
              </a:rPr>
              <a:t>1</a:t>
            </a:r>
          </a:p>
        </p:txBody>
      </p:sp>
      <p:sp>
        <p:nvSpPr>
          <p:cNvPr id="156700" name="Line 28"/>
          <p:cNvSpPr>
            <a:spLocks noChangeShapeType="1"/>
          </p:cNvSpPr>
          <p:nvPr/>
        </p:nvSpPr>
        <p:spPr bwMode="auto">
          <a:xfrm>
            <a:off x="1981200" y="3246438"/>
            <a:ext cx="3048000" cy="2057400"/>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01" name="Line 29"/>
          <p:cNvSpPr>
            <a:spLocks noChangeShapeType="1"/>
          </p:cNvSpPr>
          <p:nvPr/>
        </p:nvSpPr>
        <p:spPr bwMode="auto">
          <a:xfrm>
            <a:off x="1992313" y="1676400"/>
            <a:ext cx="0" cy="3608388"/>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02" name="Line 30"/>
          <p:cNvSpPr>
            <a:spLocks noChangeShapeType="1"/>
          </p:cNvSpPr>
          <p:nvPr/>
        </p:nvSpPr>
        <p:spPr bwMode="auto">
          <a:xfrm>
            <a:off x="1981200" y="2865438"/>
            <a:ext cx="2667000" cy="2438400"/>
          </a:xfrm>
          <a:prstGeom prst="line">
            <a:avLst/>
          </a:prstGeom>
          <a:noFill/>
          <a:ln w="57150">
            <a:solidFill>
              <a:srgbClr val="FF99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03" name="Rectangle 31"/>
          <p:cNvSpPr>
            <a:spLocks noChangeArrowheads="1"/>
          </p:cNvSpPr>
          <p:nvPr/>
        </p:nvSpPr>
        <p:spPr bwMode="auto">
          <a:xfrm>
            <a:off x="1238250" y="2713038"/>
            <a:ext cx="54610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CC3300"/>
                </a:solidFill>
                <a:latin typeface="Arial" charset="0"/>
                <a:ea typeface="新細明體" charset="0"/>
                <a:cs typeface="新細明體" charset="0"/>
              </a:rPr>
              <a:t>700</a:t>
            </a:r>
          </a:p>
        </p:txBody>
      </p:sp>
      <p:sp>
        <p:nvSpPr>
          <p:cNvPr id="156704" name="Freeform 32"/>
          <p:cNvSpPr>
            <a:spLocks/>
          </p:cNvSpPr>
          <p:nvPr/>
        </p:nvSpPr>
        <p:spPr bwMode="auto">
          <a:xfrm>
            <a:off x="3371850" y="4991100"/>
            <a:ext cx="571500" cy="304800"/>
          </a:xfrm>
          <a:custGeom>
            <a:avLst/>
            <a:gdLst>
              <a:gd name="T0" fmla="*/ 0 w 324"/>
              <a:gd name="T1" fmla="*/ 168 h 180"/>
              <a:gd name="T2" fmla="*/ 240 w 324"/>
              <a:gd name="T3" fmla="*/ 0 h 180"/>
              <a:gd name="T4" fmla="*/ 324 w 324"/>
              <a:gd name="T5" fmla="*/ 180 h 180"/>
            </a:gdLst>
            <a:ahLst/>
            <a:cxnLst>
              <a:cxn ang="0">
                <a:pos x="T0" y="T1"/>
              </a:cxn>
              <a:cxn ang="0">
                <a:pos x="T2" y="T3"/>
              </a:cxn>
              <a:cxn ang="0">
                <a:pos x="T4" y="T5"/>
              </a:cxn>
            </a:cxnLst>
            <a:rect l="0" t="0" r="r" b="b"/>
            <a:pathLst>
              <a:path w="324" h="180">
                <a:moveTo>
                  <a:pt x="0" y="168"/>
                </a:moveTo>
                <a:lnTo>
                  <a:pt x="240" y="0"/>
                </a:lnTo>
                <a:lnTo>
                  <a:pt x="324" y="180"/>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5" name="Line 33"/>
          <p:cNvSpPr>
            <a:spLocks noChangeShapeType="1"/>
          </p:cNvSpPr>
          <p:nvPr/>
        </p:nvSpPr>
        <p:spPr bwMode="auto">
          <a:xfrm>
            <a:off x="1676400" y="2865438"/>
            <a:ext cx="282575" cy="0"/>
          </a:xfrm>
          <a:prstGeom prst="line">
            <a:avLst/>
          </a:prstGeom>
          <a:noFill/>
          <a:ln w="127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07" name="Line 35"/>
          <p:cNvSpPr>
            <a:spLocks noChangeShapeType="1"/>
          </p:cNvSpPr>
          <p:nvPr/>
        </p:nvSpPr>
        <p:spPr bwMode="auto">
          <a:xfrm flipV="1">
            <a:off x="2590800" y="3041650"/>
            <a:ext cx="990600" cy="381000"/>
          </a:xfrm>
          <a:prstGeom prst="line">
            <a:avLst/>
          </a:prstGeom>
          <a:noFill/>
          <a:ln w="12700">
            <a:solidFill>
              <a:schemeClr val="tx1"/>
            </a:solidFill>
            <a:round/>
            <a:headEnd type="stealth"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08" name="Rectangle 36"/>
          <p:cNvSpPr>
            <a:spLocks noChangeArrowheads="1"/>
          </p:cNvSpPr>
          <p:nvPr/>
        </p:nvSpPr>
        <p:spPr bwMode="auto">
          <a:xfrm>
            <a:off x="836613" y="6142038"/>
            <a:ext cx="77724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eaLnBrk="0" hangingPunct="0">
              <a:spcBef>
                <a:spcPct val="20000"/>
              </a:spcBef>
              <a:buFontTx/>
              <a:buChar char="•"/>
            </a:pPr>
            <a:r>
              <a:rPr lang="en-US" altLang="zh-TW" b="1" dirty="0">
                <a:solidFill>
                  <a:schemeClr val="tx2"/>
                </a:solidFill>
                <a:ea typeface="新細明體" charset="0"/>
                <a:cs typeface="新細明體" charset="0"/>
              </a:rPr>
              <a:t>There are three types of feasible points</a:t>
            </a:r>
          </a:p>
        </p:txBody>
      </p:sp>
      <p:sp>
        <p:nvSpPr>
          <p:cNvPr id="156709" name="Rectangle 37"/>
          <p:cNvSpPr>
            <a:spLocks noChangeArrowheads="1"/>
          </p:cNvSpPr>
          <p:nvPr/>
        </p:nvSpPr>
        <p:spPr bwMode="auto">
          <a:xfrm>
            <a:off x="960438" y="5775325"/>
            <a:ext cx="164860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lvl="1" eaLnBrk="0" hangingPunct="0">
              <a:spcBef>
                <a:spcPct val="20000"/>
              </a:spcBef>
            </a:pPr>
            <a:r>
              <a:rPr lang="en-US" altLang="zh-TW" dirty="0">
                <a:solidFill>
                  <a:schemeClr val="tx1"/>
                </a:solidFill>
                <a:ea typeface="新細明體" charset="0"/>
                <a:cs typeface="新細明體" charset="0"/>
              </a:rPr>
              <a:t>Interior points.</a:t>
            </a:r>
          </a:p>
        </p:txBody>
      </p:sp>
      <p:sp>
        <p:nvSpPr>
          <p:cNvPr id="156710" name="Line 38"/>
          <p:cNvSpPr>
            <a:spLocks noChangeShapeType="1"/>
          </p:cNvSpPr>
          <p:nvPr/>
        </p:nvSpPr>
        <p:spPr bwMode="auto">
          <a:xfrm flipV="1">
            <a:off x="2592388" y="5037138"/>
            <a:ext cx="0" cy="987425"/>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1" name="Rectangle 39"/>
          <p:cNvSpPr>
            <a:spLocks noChangeArrowheads="1"/>
          </p:cNvSpPr>
          <p:nvPr/>
        </p:nvSpPr>
        <p:spPr bwMode="auto">
          <a:xfrm>
            <a:off x="2609850" y="5772150"/>
            <a:ext cx="1918319"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lvl="1" eaLnBrk="0" hangingPunct="0">
              <a:spcBef>
                <a:spcPct val="20000"/>
              </a:spcBef>
            </a:pPr>
            <a:r>
              <a:rPr lang="en-US" altLang="zh-TW" dirty="0">
                <a:solidFill>
                  <a:schemeClr val="tx2"/>
                </a:solidFill>
                <a:ea typeface="新細明體" charset="0"/>
                <a:cs typeface="新細明體" charset="0"/>
              </a:rPr>
              <a:t>Boundary points.</a:t>
            </a:r>
          </a:p>
        </p:txBody>
      </p:sp>
      <p:sp>
        <p:nvSpPr>
          <p:cNvPr id="156712" name="Line 40"/>
          <p:cNvSpPr>
            <a:spLocks noChangeShapeType="1"/>
          </p:cNvSpPr>
          <p:nvPr/>
        </p:nvSpPr>
        <p:spPr bwMode="auto">
          <a:xfrm flipV="1">
            <a:off x="3549650" y="5159375"/>
            <a:ext cx="0" cy="708025"/>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3" name="Rectangle 41"/>
          <p:cNvSpPr>
            <a:spLocks noChangeArrowheads="1"/>
          </p:cNvSpPr>
          <p:nvPr/>
        </p:nvSpPr>
        <p:spPr bwMode="auto">
          <a:xfrm>
            <a:off x="5105400" y="5772150"/>
            <a:ext cx="1789602"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dirty="0">
                <a:solidFill>
                  <a:schemeClr val="tx2"/>
                </a:solidFill>
                <a:ea typeface="新細明體" charset="0"/>
                <a:cs typeface="新細明體" charset="0"/>
              </a:rPr>
              <a:t>Extreme points.</a:t>
            </a:r>
          </a:p>
        </p:txBody>
      </p:sp>
      <p:sp>
        <p:nvSpPr>
          <p:cNvPr id="156714" name="Freeform 42"/>
          <p:cNvSpPr>
            <a:spLocks/>
          </p:cNvSpPr>
          <p:nvPr/>
        </p:nvSpPr>
        <p:spPr bwMode="auto">
          <a:xfrm>
            <a:off x="3752850" y="5105400"/>
            <a:ext cx="2133600" cy="533400"/>
          </a:xfrm>
          <a:custGeom>
            <a:avLst/>
            <a:gdLst>
              <a:gd name="T0" fmla="*/ 1104 w 1104"/>
              <a:gd name="T1" fmla="*/ 624 h 624"/>
              <a:gd name="T2" fmla="*/ 1104 w 1104"/>
              <a:gd name="T3" fmla="*/ 432 h 624"/>
              <a:gd name="T4" fmla="*/ 0 w 1104"/>
              <a:gd name="T5" fmla="*/ 432 h 624"/>
              <a:gd name="T6" fmla="*/ 0 w 1104"/>
              <a:gd name="T7" fmla="*/ 0 h 624"/>
            </a:gdLst>
            <a:ahLst/>
            <a:cxnLst>
              <a:cxn ang="0">
                <a:pos x="T0" y="T1"/>
              </a:cxn>
              <a:cxn ang="0">
                <a:pos x="T2" y="T3"/>
              </a:cxn>
              <a:cxn ang="0">
                <a:pos x="T4" y="T5"/>
              </a:cxn>
              <a:cxn ang="0">
                <a:pos x="T6" y="T7"/>
              </a:cxn>
            </a:cxnLst>
            <a:rect l="0" t="0" r="r" b="b"/>
            <a:pathLst>
              <a:path w="1104" h="624">
                <a:moveTo>
                  <a:pt x="1104" y="624"/>
                </a:moveTo>
                <a:lnTo>
                  <a:pt x="1104" y="432"/>
                </a:lnTo>
                <a:lnTo>
                  <a:pt x="0" y="432"/>
                </a:lnTo>
                <a:lnTo>
                  <a:pt x="0" y="0"/>
                </a:lnTo>
              </a:path>
            </a:pathLst>
          </a:custGeom>
          <a:noFill/>
          <a:ln w="12700" cap="flat" cmpd="sng">
            <a:solidFill>
              <a:schemeClr val="tx1"/>
            </a:solidFill>
            <a:prstDash val="solid"/>
            <a:round/>
            <a:headEnd type="none" w="sm" len="sm"/>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5" name="Line 43"/>
          <p:cNvSpPr>
            <a:spLocks noChangeShapeType="1"/>
          </p:cNvSpPr>
          <p:nvPr/>
        </p:nvSpPr>
        <p:spPr bwMode="auto">
          <a:xfrm flipV="1">
            <a:off x="3352800" y="3543300"/>
            <a:ext cx="2324100" cy="1752600"/>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6" name="Line 44"/>
          <p:cNvSpPr>
            <a:spLocks noChangeShapeType="1"/>
          </p:cNvSpPr>
          <p:nvPr/>
        </p:nvSpPr>
        <p:spPr bwMode="auto">
          <a:xfrm>
            <a:off x="1981200" y="2133600"/>
            <a:ext cx="1960563" cy="3132138"/>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7" name="Line 45"/>
          <p:cNvSpPr>
            <a:spLocks noChangeShapeType="1"/>
          </p:cNvSpPr>
          <p:nvPr/>
        </p:nvSpPr>
        <p:spPr bwMode="auto">
          <a:xfrm>
            <a:off x="1952625" y="5308600"/>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8" name="Rectangle 46"/>
          <p:cNvSpPr>
            <a:spLocks noChangeArrowheads="1"/>
          </p:cNvSpPr>
          <p:nvPr/>
        </p:nvSpPr>
        <p:spPr bwMode="auto">
          <a:xfrm>
            <a:off x="3525838" y="5105400"/>
            <a:ext cx="63500" cy="63500"/>
          </a:xfrm>
          <a:prstGeom prst="rect">
            <a:avLst/>
          </a:prstGeom>
          <a:solidFill>
            <a:schemeClr val="accent1"/>
          </a:solidFill>
          <a:ln w="12700">
            <a:solidFill>
              <a:srgbClr val="CC33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9" name="Rectangle 47"/>
          <p:cNvSpPr>
            <a:spLocks noChangeArrowheads="1"/>
          </p:cNvSpPr>
          <p:nvPr/>
        </p:nvSpPr>
        <p:spPr bwMode="auto">
          <a:xfrm>
            <a:off x="3733800" y="4953000"/>
            <a:ext cx="63500" cy="63500"/>
          </a:xfrm>
          <a:prstGeom prst="rect">
            <a:avLst/>
          </a:prstGeom>
          <a:solidFill>
            <a:schemeClr val="accent1"/>
          </a:solidFill>
          <a:ln w="12700">
            <a:solidFill>
              <a:srgbClr val="CC33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42418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6715"/>
                                        </p:tgtEl>
                                        <p:attrNameLst>
                                          <p:attrName>style.visibility</p:attrName>
                                        </p:attrNameLst>
                                      </p:cBhvr>
                                      <p:to>
                                        <p:strVal val="visible"/>
                                      </p:to>
                                    </p:set>
                                    <p:animEffect transition="in" filter="wipe(down)">
                                      <p:cBhvr>
                                        <p:cTn id="7" dur="500"/>
                                        <p:tgtEl>
                                          <p:spTgt spid="156715"/>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56694"/>
                                        </p:tgtEl>
                                        <p:attrNameLst>
                                          <p:attrName>style.visibility</p:attrName>
                                        </p:attrNameLst>
                                      </p:cBhvr>
                                      <p:to>
                                        <p:strVal val="visible"/>
                                      </p:to>
                                    </p:set>
                                    <p:anim calcmode="lin" valueType="num">
                                      <p:cBhvr additive="base">
                                        <p:cTn id="11" dur="500" fill="hold"/>
                                        <p:tgtEl>
                                          <p:spTgt spid="156694"/>
                                        </p:tgtEl>
                                        <p:attrNameLst>
                                          <p:attrName>ppt_x</p:attrName>
                                        </p:attrNameLst>
                                      </p:cBhvr>
                                      <p:tavLst>
                                        <p:tav tm="0">
                                          <p:val>
                                            <p:strVal val="1+#ppt_w/2"/>
                                          </p:val>
                                        </p:tav>
                                        <p:tav tm="100000">
                                          <p:val>
                                            <p:strVal val="#ppt_x"/>
                                          </p:val>
                                        </p:tav>
                                      </p:tavLst>
                                    </p:anim>
                                    <p:anim calcmode="lin" valueType="num">
                                      <p:cBhvr additive="base">
                                        <p:cTn id="12" dur="500" fill="hold"/>
                                        <p:tgtEl>
                                          <p:spTgt spid="15669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6704"/>
                                        </p:tgtEl>
                                        <p:attrNameLst>
                                          <p:attrName>style.visibility</p:attrName>
                                        </p:attrNameLst>
                                      </p:cBhvr>
                                      <p:to>
                                        <p:strVal val="visible"/>
                                      </p:to>
                                    </p:set>
                                    <p:animEffect transition="in" filter="wipe(down)">
                                      <p:cBhvr>
                                        <p:cTn id="17" dur="500"/>
                                        <p:tgtEl>
                                          <p:spTgt spid="156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6708"/>
                                        </p:tgtEl>
                                        <p:attrNameLst>
                                          <p:attrName>style.visibility</p:attrName>
                                        </p:attrNameLst>
                                      </p:cBhvr>
                                      <p:to>
                                        <p:strVal val="visible"/>
                                      </p:to>
                                    </p:set>
                                    <p:animEffect transition="in" filter="wipe(down)">
                                      <p:cBhvr>
                                        <p:cTn id="22" dur="500"/>
                                        <p:tgtEl>
                                          <p:spTgt spid="156708"/>
                                        </p:tgtEl>
                                      </p:cBhvr>
                                    </p:animEffect>
                                  </p:childTnLst>
                                  <p:subTnLst>
                                    <p:animClr clrSpc="rgb" dir="cw">
                                      <p:cBhvr override="childStyle">
                                        <p:cTn dur="1" fill="hold" display="0" masterRel="nextClick" afterEffect="1"/>
                                        <p:tgtEl>
                                          <p:spTgt spid="156708"/>
                                        </p:tgtEl>
                                        <p:attrNameLst>
                                          <p:attrName>ppt_c</p:attrName>
                                        </p:attrNameLst>
                                      </p:cBhvr>
                                      <p:to>
                                        <a:srgbClr val="A9BEA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6709"/>
                                        </p:tgtEl>
                                        <p:attrNameLst>
                                          <p:attrName>style.visibility</p:attrName>
                                        </p:attrNameLst>
                                      </p:cBhvr>
                                      <p:to>
                                        <p:strVal val="visible"/>
                                      </p:to>
                                    </p:set>
                                    <p:animEffect transition="in" filter="wipe(down)">
                                      <p:cBhvr>
                                        <p:cTn id="27" dur="500"/>
                                        <p:tgtEl>
                                          <p:spTgt spid="156709"/>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56710"/>
                                        </p:tgtEl>
                                        <p:attrNameLst>
                                          <p:attrName>style.visibility</p:attrName>
                                        </p:attrNameLst>
                                      </p:cBhvr>
                                      <p:to>
                                        <p:strVal val="visible"/>
                                      </p:to>
                                    </p:set>
                                    <p:animEffect transition="in" filter="wipe(down)">
                                      <p:cBhvr>
                                        <p:cTn id="31" dur="500"/>
                                        <p:tgtEl>
                                          <p:spTgt spid="156710"/>
                                        </p:tgtEl>
                                      </p:cBhvr>
                                    </p:animEffect>
                                  </p:childTnLst>
                                </p:cTn>
                              </p:par>
                            </p:childTnLst>
                          </p:cTn>
                        </p:par>
                        <p:par>
                          <p:cTn id="32" fill="hold" nodeType="afterGroup">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156697"/>
                                        </p:tgtEl>
                                        <p:attrNameLst>
                                          <p:attrName>style.visibility</p:attrName>
                                        </p:attrNameLst>
                                      </p:cBhvr>
                                      <p:to>
                                        <p:strVal val="visible"/>
                                      </p:to>
                                    </p:set>
                                    <p:animEffect transition="in" filter="wipe(down)">
                                      <p:cBhvr>
                                        <p:cTn id="35" dur="500"/>
                                        <p:tgtEl>
                                          <p:spTgt spid="15669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6711"/>
                                        </p:tgtEl>
                                        <p:attrNameLst>
                                          <p:attrName>style.visibility</p:attrName>
                                        </p:attrNameLst>
                                      </p:cBhvr>
                                      <p:to>
                                        <p:strVal val="visible"/>
                                      </p:to>
                                    </p:set>
                                    <p:animEffect transition="in" filter="wipe(down)">
                                      <p:cBhvr>
                                        <p:cTn id="40" dur="500"/>
                                        <p:tgtEl>
                                          <p:spTgt spid="156711"/>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56712"/>
                                        </p:tgtEl>
                                        <p:attrNameLst>
                                          <p:attrName>style.visibility</p:attrName>
                                        </p:attrNameLst>
                                      </p:cBhvr>
                                      <p:to>
                                        <p:strVal val="visible"/>
                                      </p:to>
                                    </p:set>
                                    <p:animEffect transition="in" filter="wipe(down)">
                                      <p:cBhvr>
                                        <p:cTn id="44" dur="500"/>
                                        <p:tgtEl>
                                          <p:spTgt spid="156712"/>
                                        </p:tgtEl>
                                      </p:cBhvr>
                                    </p:animEffect>
                                  </p:childTnLst>
                                </p:cTn>
                              </p:par>
                            </p:childTnLst>
                          </p:cTn>
                        </p:par>
                        <p:par>
                          <p:cTn id="45" fill="hold" nodeType="afterGroup">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156718"/>
                                        </p:tgtEl>
                                        <p:attrNameLst>
                                          <p:attrName>style.visibility</p:attrName>
                                        </p:attrNameLst>
                                      </p:cBhvr>
                                      <p:to>
                                        <p:strVal val="visible"/>
                                      </p:to>
                                    </p:set>
                                    <p:animEffect transition="in" filter="wipe(down)">
                                      <p:cBhvr>
                                        <p:cTn id="48" dur="500"/>
                                        <p:tgtEl>
                                          <p:spTgt spid="15671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56713"/>
                                        </p:tgtEl>
                                        <p:attrNameLst>
                                          <p:attrName>style.visibility</p:attrName>
                                        </p:attrNameLst>
                                      </p:cBhvr>
                                      <p:to>
                                        <p:strVal val="visible"/>
                                      </p:to>
                                    </p:set>
                                    <p:animEffect transition="in" filter="wipe(down)">
                                      <p:cBhvr>
                                        <p:cTn id="53" dur="500"/>
                                        <p:tgtEl>
                                          <p:spTgt spid="156713"/>
                                        </p:tgtEl>
                                      </p:cBhvr>
                                    </p:animEffec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156719"/>
                                        </p:tgtEl>
                                        <p:attrNameLst>
                                          <p:attrName>style.visibility</p:attrName>
                                        </p:attrNameLst>
                                      </p:cBhvr>
                                      <p:to>
                                        <p:strVal val="visible"/>
                                      </p:to>
                                    </p:set>
                                  </p:childTnLst>
                                </p:cTn>
                              </p:par>
                            </p:childTnLst>
                          </p:cTn>
                        </p:par>
                        <p:par>
                          <p:cTn id="57" fill="hold" nodeType="afterGroup">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156714"/>
                                        </p:tgtEl>
                                        <p:attrNameLst>
                                          <p:attrName>style.visibility</p:attrName>
                                        </p:attrNameLst>
                                      </p:cBhvr>
                                      <p:to>
                                        <p:strVal val="visible"/>
                                      </p:to>
                                    </p:set>
                                    <p:animEffect transition="in" filter="wipe(down)">
                                      <p:cBhvr>
                                        <p:cTn id="60" dur="500"/>
                                        <p:tgtEl>
                                          <p:spTgt spid="156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4" grpId="0" autoUpdateAnimBg="0"/>
      <p:bldP spid="156697" grpId="0" animBg="1"/>
      <p:bldP spid="156704" grpId="0" animBg="1"/>
      <p:bldP spid="156708" grpId="0" autoUpdateAnimBg="0"/>
      <p:bldP spid="156709" grpId="0" autoUpdateAnimBg="0"/>
      <p:bldP spid="156710" grpId="0" animBg="1"/>
      <p:bldP spid="156711" grpId="0" autoUpdateAnimBg="0"/>
      <p:bldP spid="156712" grpId="0" animBg="1"/>
      <p:bldP spid="156713" grpId="0" autoUpdateAnimBg="0"/>
      <p:bldP spid="156714" grpId="0" animBg="1"/>
      <p:bldP spid="156715" grpId="0" animBg="1"/>
      <p:bldP spid="156718" grpId="0" animBg="1"/>
      <p:bldP spid="1567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en-US" altLang="zh-TW" sz="3600">
                <a:ea typeface="新細明體" charset="0"/>
                <a:cs typeface="新細明體" charset="0"/>
              </a:rPr>
              <a:t>The search for an optimal solution</a:t>
            </a:r>
          </a:p>
        </p:txBody>
      </p:sp>
      <p:sp>
        <p:nvSpPr>
          <p:cNvPr id="31" name="Slide Number Placeholder 5"/>
          <p:cNvSpPr>
            <a:spLocks noGrp="1"/>
          </p:cNvSpPr>
          <p:nvPr>
            <p:ph type="sldNum" sz="quarter" idx="12"/>
          </p:nvPr>
        </p:nvSpPr>
        <p:spPr/>
        <p:txBody>
          <a:bodyPr/>
          <a:lstStyle/>
          <a:p>
            <a:fld id="{F97B8998-2BE9-1742-AEFC-FCCAF651A353}" type="slidenum">
              <a:rPr lang="zh-TW" altLang="en-US"/>
              <a:pPr/>
              <a:t>17</a:t>
            </a:fld>
            <a:endParaRPr lang="zh-TW" altLang="en-US"/>
          </a:p>
        </p:txBody>
      </p:sp>
      <p:sp>
        <p:nvSpPr>
          <p:cNvPr id="119819" name="Freeform 11"/>
          <p:cNvSpPr>
            <a:spLocks/>
          </p:cNvSpPr>
          <p:nvPr/>
        </p:nvSpPr>
        <p:spPr bwMode="auto">
          <a:xfrm>
            <a:off x="2133600" y="4381500"/>
            <a:ext cx="1809750" cy="2019300"/>
          </a:xfrm>
          <a:custGeom>
            <a:avLst/>
            <a:gdLst>
              <a:gd name="T0" fmla="*/ 0 w 1140"/>
              <a:gd name="T1" fmla="*/ 1248 h 1272"/>
              <a:gd name="T2" fmla="*/ 12 w 1140"/>
              <a:gd name="T3" fmla="*/ 0 h 1272"/>
              <a:gd name="T4" fmla="*/ 780 w 1140"/>
              <a:gd name="T5" fmla="*/ 492 h 1272"/>
              <a:gd name="T6" fmla="*/ 1140 w 1140"/>
              <a:gd name="T7" fmla="*/ 1068 h 1272"/>
              <a:gd name="T8" fmla="*/ 876 w 1140"/>
              <a:gd name="T9" fmla="*/ 1272 h 1272"/>
            </a:gdLst>
            <a:ahLst/>
            <a:cxnLst>
              <a:cxn ang="0">
                <a:pos x="T0" y="T1"/>
              </a:cxn>
              <a:cxn ang="0">
                <a:pos x="T2" y="T3"/>
              </a:cxn>
              <a:cxn ang="0">
                <a:pos x="T4" y="T5"/>
              </a:cxn>
              <a:cxn ang="0">
                <a:pos x="T6" y="T7"/>
              </a:cxn>
              <a:cxn ang="0">
                <a:pos x="T8" y="T9"/>
              </a:cxn>
            </a:cxnLst>
            <a:rect l="0" t="0" r="r" b="b"/>
            <a:pathLst>
              <a:path w="1140" h="1272">
                <a:moveTo>
                  <a:pt x="0" y="1248"/>
                </a:moveTo>
                <a:lnTo>
                  <a:pt x="12" y="0"/>
                </a:lnTo>
                <a:lnTo>
                  <a:pt x="780" y="492"/>
                </a:lnTo>
                <a:lnTo>
                  <a:pt x="1140" y="1068"/>
                </a:lnTo>
                <a:lnTo>
                  <a:pt x="876" y="1272"/>
                </a:lnTo>
              </a:path>
            </a:pathLst>
          </a:custGeom>
          <a:solidFill>
            <a:schemeClr val="accent1"/>
          </a:solidFill>
          <a:ln w="38100" cap="flat" cmpd="sng">
            <a:solidFill>
              <a:schemeClr val="accent2"/>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9812" name="Line 4"/>
          <p:cNvSpPr>
            <a:spLocks noChangeShapeType="1"/>
          </p:cNvSpPr>
          <p:nvPr/>
        </p:nvSpPr>
        <p:spPr bwMode="auto">
          <a:xfrm>
            <a:off x="2133600" y="2112963"/>
            <a:ext cx="0" cy="426402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13" name="Line 5"/>
          <p:cNvSpPr>
            <a:spLocks noChangeShapeType="1"/>
          </p:cNvSpPr>
          <p:nvPr/>
        </p:nvSpPr>
        <p:spPr bwMode="auto">
          <a:xfrm>
            <a:off x="2112963" y="6400800"/>
            <a:ext cx="5797550"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15" name="Rectangle 7"/>
          <p:cNvSpPr>
            <a:spLocks noChangeArrowheads="1"/>
          </p:cNvSpPr>
          <p:nvPr/>
        </p:nvSpPr>
        <p:spPr bwMode="auto">
          <a:xfrm>
            <a:off x="2760663" y="1752600"/>
            <a:ext cx="5838162"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dirty="0">
                <a:solidFill>
                  <a:schemeClr val="tx1"/>
                </a:solidFill>
                <a:ea typeface="新細明體" charset="0"/>
                <a:cs typeface="新細明體" charset="0"/>
              </a:rPr>
              <a:t>Start at some arbitrary profit, say profit = $2,000...</a:t>
            </a:r>
          </a:p>
        </p:txBody>
      </p:sp>
      <p:sp>
        <p:nvSpPr>
          <p:cNvPr id="119816" name="Rectangle 8"/>
          <p:cNvSpPr>
            <a:spLocks noChangeArrowheads="1"/>
          </p:cNvSpPr>
          <p:nvPr/>
        </p:nvSpPr>
        <p:spPr bwMode="auto">
          <a:xfrm>
            <a:off x="2760663" y="2209800"/>
            <a:ext cx="42846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dirty="0">
                <a:solidFill>
                  <a:schemeClr val="tx2"/>
                </a:solidFill>
                <a:ea typeface="新細明體" charset="0"/>
                <a:cs typeface="新細明體" charset="0"/>
              </a:rPr>
              <a:t>Then increase the profit, if possible...</a:t>
            </a:r>
          </a:p>
        </p:txBody>
      </p:sp>
      <p:sp>
        <p:nvSpPr>
          <p:cNvPr id="119817" name="Rectangle 9"/>
          <p:cNvSpPr>
            <a:spLocks noChangeArrowheads="1"/>
          </p:cNvSpPr>
          <p:nvPr/>
        </p:nvSpPr>
        <p:spPr bwMode="auto">
          <a:xfrm>
            <a:off x="2760663" y="2743200"/>
            <a:ext cx="4775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2400" dirty="0">
                <a:solidFill>
                  <a:schemeClr val="tx2"/>
                </a:solidFill>
                <a:ea typeface="新細明體" charset="0"/>
                <a:cs typeface="新細明體" charset="0"/>
              </a:rPr>
              <a:t>...</a:t>
            </a:r>
            <a:r>
              <a:rPr lang="en-US" altLang="zh-TW" sz="2400" dirty="0">
                <a:solidFill>
                  <a:schemeClr val="tx2"/>
                </a:solidFill>
                <a:ea typeface="新細明體" charset="0"/>
                <a:cs typeface="新細明體" charset="0"/>
              </a:rPr>
              <a:t>and continue until it becomes infeasible</a:t>
            </a:r>
          </a:p>
        </p:txBody>
      </p:sp>
      <p:sp>
        <p:nvSpPr>
          <p:cNvPr id="119820" name="Line 12"/>
          <p:cNvSpPr>
            <a:spLocks noChangeShapeType="1"/>
          </p:cNvSpPr>
          <p:nvPr/>
        </p:nvSpPr>
        <p:spPr bwMode="auto">
          <a:xfrm>
            <a:off x="2151063" y="5638800"/>
            <a:ext cx="714375" cy="787400"/>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1" name="Line 13"/>
          <p:cNvSpPr>
            <a:spLocks noChangeShapeType="1"/>
          </p:cNvSpPr>
          <p:nvPr/>
        </p:nvSpPr>
        <p:spPr bwMode="auto">
          <a:xfrm>
            <a:off x="2135188" y="5257800"/>
            <a:ext cx="1047750" cy="1168400"/>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2" name="Line 14"/>
          <p:cNvSpPr>
            <a:spLocks noChangeShapeType="1"/>
          </p:cNvSpPr>
          <p:nvPr/>
        </p:nvSpPr>
        <p:spPr bwMode="auto">
          <a:xfrm>
            <a:off x="2146300" y="4876800"/>
            <a:ext cx="1354138" cy="1524000"/>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3" name="Line 15"/>
          <p:cNvSpPr>
            <a:spLocks noChangeShapeType="1"/>
          </p:cNvSpPr>
          <p:nvPr/>
        </p:nvSpPr>
        <p:spPr bwMode="auto">
          <a:xfrm>
            <a:off x="2095500" y="4552950"/>
            <a:ext cx="1593850" cy="1773238"/>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4" name="Line 16"/>
          <p:cNvSpPr>
            <a:spLocks noChangeShapeType="1"/>
          </p:cNvSpPr>
          <p:nvPr/>
        </p:nvSpPr>
        <p:spPr bwMode="auto">
          <a:xfrm>
            <a:off x="2290763" y="4495800"/>
            <a:ext cx="1527175" cy="1746250"/>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5" name="Line 17"/>
          <p:cNvSpPr>
            <a:spLocks noChangeShapeType="1"/>
          </p:cNvSpPr>
          <p:nvPr/>
        </p:nvSpPr>
        <p:spPr bwMode="auto">
          <a:xfrm>
            <a:off x="2689225" y="4724400"/>
            <a:ext cx="1214438" cy="1392238"/>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6" name="Line 18"/>
          <p:cNvSpPr>
            <a:spLocks noChangeShapeType="1"/>
          </p:cNvSpPr>
          <p:nvPr/>
        </p:nvSpPr>
        <p:spPr bwMode="auto">
          <a:xfrm>
            <a:off x="3086100" y="4991100"/>
            <a:ext cx="565150" cy="650875"/>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7" name="Line 19"/>
          <p:cNvSpPr>
            <a:spLocks noChangeShapeType="1"/>
          </p:cNvSpPr>
          <p:nvPr/>
        </p:nvSpPr>
        <p:spPr bwMode="auto">
          <a:xfrm>
            <a:off x="2424113" y="4065588"/>
            <a:ext cx="2197100" cy="2525712"/>
          </a:xfrm>
          <a:prstGeom prst="line">
            <a:avLst/>
          </a:prstGeom>
          <a:noFill/>
          <a:ln w="508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8" name="Oval 20"/>
          <p:cNvSpPr>
            <a:spLocks noChangeArrowheads="1"/>
          </p:cNvSpPr>
          <p:nvPr/>
        </p:nvSpPr>
        <p:spPr bwMode="auto">
          <a:xfrm>
            <a:off x="3340100" y="5111750"/>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29" name="Line 21"/>
          <p:cNvSpPr>
            <a:spLocks noChangeShapeType="1"/>
          </p:cNvSpPr>
          <p:nvPr/>
        </p:nvSpPr>
        <p:spPr bwMode="auto">
          <a:xfrm flipV="1">
            <a:off x="3540125" y="3905250"/>
            <a:ext cx="1222375" cy="124142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30" name="Rectangle 22"/>
          <p:cNvSpPr>
            <a:spLocks noChangeArrowheads="1"/>
          </p:cNvSpPr>
          <p:nvPr/>
        </p:nvSpPr>
        <p:spPr bwMode="auto">
          <a:xfrm>
            <a:off x="3657600" y="3448050"/>
            <a:ext cx="2540000" cy="482600"/>
          </a:xfrm>
          <a:prstGeom prst="rect">
            <a:avLst/>
          </a:prstGeom>
          <a:solidFill>
            <a:srgbClr val="FF9900"/>
          </a:solidFill>
          <a:ln w="50800">
            <a:solidFill>
              <a:srgbClr val="C27500"/>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119831" name="Rectangle 23"/>
          <p:cNvSpPr>
            <a:spLocks noChangeArrowheads="1"/>
          </p:cNvSpPr>
          <p:nvPr/>
        </p:nvSpPr>
        <p:spPr bwMode="auto">
          <a:xfrm>
            <a:off x="3657600" y="3429000"/>
            <a:ext cx="2438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eaLnBrk="0" hangingPunct="0"/>
            <a:r>
              <a:rPr lang="en-US" altLang="zh-TW" sz="2800" b="1" dirty="0">
                <a:ea typeface="新細明體" charset="0"/>
                <a:cs typeface="新細明體" charset="0"/>
              </a:rPr>
              <a:t>Profit =$4360</a:t>
            </a:r>
          </a:p>
        </p:txBody>
      </p:sp>
      <p:sp>
        <p:nvSpPr>
          <p:cNvPr id="119835" name="Line 27"/>
          <p:cNvSpPr>
            <a:spLocks noChangeShapeType="1"/>
          </p:cNvSpPr>
          <p:nvPr/>
        </p:nvSpPr>
        <p:spPr bwMode="auto">
          <a:xfrm>
            <a:off x="1822450" y="4359275"/>
            <a:ext cx="311150" cy="0"/>
          </a:xfrm>
          <a:prstGeom prst="line">
            <a:avLst/>
          </a:prstGeom>
          <a:noFill/>
          <a:ln w="254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36" name="Line 28"/>
          <p:cNvSpPr>
            <a:spLocks noChangeShapeType="1"/>
          </p:cNvSpPr>
          <p:nvPr/>
        </p:nvSpPr>
        <p:spPr bwMode="auto">
          <a:xfrm>
            <a:off x="1822450" y="2549525"/>
            <a:ext cx="311150" cy="0"/>
          </a:xfrm>
          <a:prstGeom prst="line">
            <a:avLst/>
          </a:prstGeom>
          <a:noFill/>
          <a:ln w="254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37" name="Line 29"/>
          <p:cNvSpPr>
            <a:spLocks noChangeShapeType="1"/>
          </p:cNvSpPr>
          <p:nvPr/>
        </p:nvSpPr>
        <p:spPr bwMode="auto">
          <a:xfrm>
            <a:off x="1822450" y="3692525"/>
            <a:ext cx="311150" cy="0"/>
          </a:xfrm>
          <a:prstGeom prst="line">
            <a:avLst/>
          </a:prstGeom>
          <a:noFill/>
          <a:ln w="254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40" name="Line 32"/>
          <p:cNvSpPr>
            <a:spLocks noChangeShapeType="1"/>
          </p:cNvSpPr>
          <p:nvPr/>
        </p:nvSpPr>
        <p:spPr bwMode="auto">
          <a:xfrm>
            <a:off x="4152900" y="6256338"/>
            <a:ext cx="0" cy="241300"/>
          </a:xfrm>
          <a:prstGeom prst="line">
            <a:avLst/>
          </a:prstGeom>
          <a:noFill/>
          <a:ln w="254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841" name="Rectangle 33"/>
          <p:cNvSpPr>
            <a:spLocks noChangeArrowheads="1"/>
          </p:cNvSpPr>
          <p:nvPr/>
        </p:nvSpPr>
        <p:spPr bwMode="auto">
          <a:xfrm>
            <a:off x="1257300" y="4095750"/>
            <a:ext cx="5889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rgbClr val="CC3300"/>
                </a:solidFill>
                <a:latin typeface="Arial" charset="0"/>
                <a:ea typeface="新細明體" charset="0"/>
                <a:cs typeface="新細明體" charset="0"/>
              </a:rPr>
              <a:t>500</a:t>
            </a:r>
          </a:p>
        </p:txBody>
      </p:sp>
      <p:sp>
        <p:nvSpPr>
          <p:cNvPr id="119842" name="Rectangle 34"/>
          <p:cNvSpPr>
            <a:spLocks noChangeArrowheads="1"/>
          </p:cNvSpPr>
          <p:nvPr/>
        </p:nvSpPr>
        <p:spPr bwMode="auto">
          <a:xfrm>
            <a:off x="1257300" y="3429000"/>
            <a:ext cx="5889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rgbClr val="CC3300"/>
                </a:solidFill>
                <a:latin typeface="Arial" charset="0"/>
                <a:ea typeface="新細明體" charset="0"/>
                <a:cs typeface="新細明體" charset="0"/>
              </a:rPr>
              <a:t>700</a:t>
            </a:r>
          </a:p>
        </p:txBody>
      </p:sp>
      <p:sp>
        <p:nvSpPr>
          <p:cNvPr id="119843" name="Rectangle 35"/>
          <p:cNvSpPr>
            <a:spLocks noChangeArrowheads="1"/>
          </p:cNvSpPr>
          <p:nvPr/>
        </p:nvSpPr>
        <p:spPr bwMode="auto">
          <a:xfrm>
            <a:off x="1100138" y="2286000"/>
            <a:ext cx="7239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rgbClr val="CC3300"/>
                </a:solidFill>
                <a:latin typeface="Arial" charset="0"/>
                <a:ea typeface="新細明體" charset="0"/>
                <a:cs typeface="新細明體" charset="0"/>
              </a:rPr>
              <a:t>1000</a:t>
            </a:r>
          </a:p>
        </p:txBody>
      </p:sp>
      <p:sp>
        <p:nvSpPr>
          <p:cNvPr id="119844" name="Rectangle 36"/>
          <p:cNvSpPr>
            <a:spLocks noChangeArrowheads="1"/>
          </p:cNvSpPr>
          <p:nvPr/>
        </p:nvSpPr>
        <p:spPr bwMode="auto">
          <a:xfrm>
            <a:off x="3870325" y="64770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rgbClr val="CC3300"/>
                </a:solidFill>
                <a:latin typeface="Arial" charset="0"/>
                <a:ea typeface="新細明體" charset="0"/>
                <a:cs typeface="新細明體" charset="0"/>
              </a:rPr>
              <a:t>500</a:t>
            </a:r>
          </a:p>
        </p:txBody>
      </p:sp>
      <p:sp>
        <p:nvSpPr>
          <p:cNvPr id="119847" name="Rectangle 39"/>
          <p:cNvSpPr>
            <a:spLocks noChangeArrowheads="1"/>
          </p:cNvSpPr>
          <p:nvPr/>
        </p:nvSpPr>
        <p:spPr bwMode="auto">
          <a:xfrm>
            <a:off x="2197100" y="1844675"/>
            <a:ext cx="4365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900">
                <a:solidFill>
                  <a:srgbClr val="CC3300"/>
                </a:solidFill>
                <a:latin typeface="Arial" charset="0"/>
                <a:ea typeface="新細明體" charset="0"/>
                <a:cs typeface="新細明體" charset="0"/>
              </a:rPr>
              <a:t>X</a:t>
            </a:r>
            <a:r>
              <a:rPr lang="en-US" altLang="zh-TW" sz="1900" baseline="-25000">
                <a:solidFill>
                  <a:srgbClr val="CC3300"/>
                </a:solidFill>
                <a:latin typeface="Arial" charset="0"/>
                <a:ea typeface="新細明體" charset="0"/>
                <a:cs typeface="新細明體" charset="0"/>
              </a:rPr>
              <a:t>2</a:t>
            </a:r>
          </a:p>
        </p:txBody>
      </p:sp>
      <p:sp>
        <p:nvSpPr>
          <p:cNvPr id="119848" name="Rectangle 40"/>
          <p:cNvSpPr>
            <a:spLocks noChangeArrowheads="1"/>
          </p:cNvSpPr>
          <p:nvPr/>
        </p:nvSpPr>
        <p:spPr bwMode="auto">
          <a:xfrm>
            <a:off x="7999413" y="5989638"/>
            <a:ext cx="436562"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900">
                <a:solidFill>
                  <a:srgbClr val="CC3300"/>
                </a:solidFill>
                <a:latin typeface="Arial" charset="0"/>
                <a:ea typeface="新細明體" charset="0"/>
                <a:cs typeface="新細明體" charset="0"/>
              </a:rPr>
              <a:t>X</a:t>
            </a:r>
            <a:r>
              <a:rPr lang="en-US" altLang="zh-TW" sz="1900" baseline="-25000">
                <a:solidFill>
                  <a:srgbClr val="CC3300"/>
                </a:solidFill>
                <a:latin typeface="Arial" charset="0"/>
                <a:ea typeface="新細明體" charset="0"/>
                <a:cs typeface="新細明體" charset="0"/>
              </a:rPr>
              <a:t>1</a:t>
            </a:r>
          </a:p>
        </p:txBody>
      </p:sp>
    </p:spTree>
    <p:extLst>
      <p:ext uri="{BB962C8B-B14F-4D97-AF65-F5344CB8AC3E}">
        <p14:creationId xmlns:p14="http://schemas.microsoft.com/office/powerpoint/2010/main" val="321046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ox(out)">
                                      <p:cBhvr>
                                        <p:cTn id="7" dur="500"/>
                                        <p:tgtEl>
                                          <p:spTgt spid="119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20"/>
                                        </p:tgtEl>
                                        <p:attrNameLst>
                                          <p:attrName>style.visibility</p:attrName>
                                        </p:attrNameLst>
                                      </p:cBhvr>
                                      <p:to>
                                        <p:strVal val="visible"/>
                                      </p:to>
                                    </p:set>
                                    <p:animEffect transition="in" filter="box(out)">
                                      <p:cBhvr>
                                        <p:cTn id="12" dur="500"/>
                                        <p:tgtEl>
                                          <p:spTgt spid="119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16"/>
                                        </p:tgtEl>
                                        <p:attrNameLst>
                                          <p:attrName>style.visibility</p:attrName>
                                        </p:attrNameLst>
                                      </p:cBhvr>
                                      <p:to>
                                        <p:strVal val="visible"/>
                                      </p:to>
                                    </p:set>
                                    <p:animEffect transition="in" filter="blinds(horizontal)">
                                      <p:cBhvr>
                                        <p:cTn id="17" dur="500"/>
                                        <p:tgtEl>
                                          <p:spTgt spid="1198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9821"/>
                                        </p:tgtEl>
                                        <p:attrNameLst>
                                          <p:attrName>style.visibility</p:attrName>
                                        </p:attrNameLst>
                                      </p:cBhvr>
                                      <p:to>
                                        <p:strVal val="visible"/>
                                      </p:to>
                                    </p:set>
                                    <p:animEffect transition="in" filter="box(out)">
                                      <p:cBhvr>
                                        <p:cTn id="22" dur="500"/>
                                        <p:tgtEl>
                                          <p:spTgt spid="119821"/>
                                        </p:tgtEl>
                                      </p:cBhvr>
                                    </p:animEffect>
                                  </p:childTnLst>
                                </p:cTn>
                              </p:par>
                            </p:childTnLst>
                          </p:cTn>
                        </p:par>
                        <p:par>
                          <p:cTn id="23" fill="hold" nodeType="afterGroup">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119822"/>
                                        </p:tgtEl>
                                        <p:attrNameLst>
                                          <p:attrName>style.visibility</p:attrName>
                                        </p:attrNameLst>
                                      </p:cBhvr>
                                      <p:to>
                                        <p:strVal val="visible"/>
                                      </p:to>
                                    </p:set>
                                    <p:animEffect transition="in" filter="box(out)">
                                      <p:cBhvr>
                                        <p:cTn id="26" dur="500"/>
                                        <p:tgtEl>
                                          <p:spTgt spid="1198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19817"/>
                                        </p:tgtEl>
                                        <p:attrNameLst>
                                          <p:attrName>style.visibility</p:attrName>
                                        </p:attrNameLst>
                                      </p:cBhvr>
                                      <p:to>
                                        <p:strVal val="visible"/>
                                      </p:to>
                                    </p:set>
                                    <p:animEffect transition="in" filter="box(out)">
                                      <p:cBhvr>
                                        <p:cTn id="31" dur="500"/>
                                        <p:tgtEl>
                                          <p:spTgt spid="1198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19823"/>
                                        </p:tgtEl>
                                        <p:attrNameLst>
                                          <p:attrName>style.visibility</p:attrName>
                                        </p:attrNameLst>
                                      </p:cBhvr>
                                      <p:to>
                                        <p:strVal val="visible"/>
                                      </p:to>
                                    </p:set>
                                    <p:animEffect transition="in" filter="box(in)">
                                      <p:cBhvr>
                                        <p:cTn id="36" dur="500"/>
                                        <p:tgtEl>
                                          <p:spTgt spid="119823"/>
                                        </p:tgtEl>
                                      </p:cBhvr>
                                    </p:animEffect>
                                  </p:childTnLst>
                                </p:cTn>
                              </p:par>
                            </p:childTnLst>
                          </p:cTn>
                        </p:par>
                        <p:par>
                          <p:cTn id="37" fill="hold" nodeType="afterGroup">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119824"/>
                                        </p:tgtEl>
                                        <p:attrNameLst>
                                          <p:attrName>style.visibility</p:attrName>
                                        </p:attrNameLst>
                                      </p:cBhvr>
                                      <p:to>
                                        <p:strVal val="visible"/>
                                      </p:to>
                                    </p:set>
                                    <p:animEffect transition="in" filter="box(in)">
                                      <p:cBhvr>
                                        <p:cTn id="40" dur="500"/>
                                        <p:tgtEl>
                                          <p:spTgt spid="119824"/>
                                        </p:tgtEl>
                                      </p:cBhvr>
                                    </p:animEffect>
                                  </p:childTnLst>
                                </p:cTn>
                              </p:par>
                            </p:childTnLst>
                          </p:cTn>
                        </p:par>
                        <p:par>
                          <p:cTn id="41" fill="hold" nodeType="afterGroup">
                            <p:stCondLst>
                              <p:cond delay="1000"/>
                            </p:stCondLst>
                            <p:childTnLst>
                              <p:par>
                                <p:cTn id="42" presetID="4" presetClass="entr" presetSubtype="16" fill="hold" grpId="0" nodeType="afterEffect">
                                  <p:stCondLst>
                                    <p:cond delay="0"/>
                                  </p:stCondLst>
                                  <p:childTnLst>
                                    <p:set>
                                      <p:cBhvr>
                                        <p:cTn id="43" dur="1" fill="hold">
                                          <p:stCondLst>
                                            <p:cond delay="0"/>
                                          </p:stCondLst>
                                        </p:cTn>
                                        <p:tgtEl>
                                          <p:spTgt spid="119825"/>
                                        </p:tgtEl>
                                        <p:attrNameLst>
                                          <p:attrName>style.visibility</p:attrName>
                                        </p:attrNameLst>
                                      </p:cBhvr>
                                      <p:to>
                                        <p:strVal val="visible"/>
                                      </p:to>
                                    </p:set>
                                    <p:animEffect transition="in" filter="box(in)">
                                      <p:cBhvr>
                                        <p:cTn id="44" dur="500"/>
                                        <p:tgtEl>
                                          <p:spTgt spid="119825"/>
                                        </p:tgtEl>
                                      </p:cBhvr>
                                    </p:animEffect>
                                  </p:childTnLst>
                                </p:cTn>
                              </p:par>
                            </p:childTnLst>
                          </p:cTn>
                        </p:par>
                        <p:par>
                          <p:cTn id="45" fill="hold" nodeType="afterGroup">
                            <p:stCondLst>
                              <p:cond delay="1500"/>
                            </p:stCondLst>
                            <p:childTnLst>
                              <p:par>
                                <p:cTn id="46" presetID="4" presetClass="entr" presetSubtype="16" fill="hold" grpId="0" nodeType="afterEffect">
                                  <p:stCondLst>
                                    <p:cond delay="0"/>
                                  </p:stCondLst>
                                  <p:childTnLst>
                                    <p:set>
                                      <p:cBhvr>
                                        <p:cTn id="47" dur="1" fill="hold">
                                          <p:stCondLst>
                                            <p:cond delay="0"/>
                                          </p:stCondLst>
                                        </p:cTn>
                                        <p:tgtEl>
                                          <p:spTgt spid="119826"/>
                                        </p:tgtEl>
                                        <p:attrNameLst>
                                          <p:attrName>style.visibility</p:attrName>
                                        </p:attrNameLst>
                                      </p:cBhvr>
                                      <p:to>
                                        <p:strVal val="visible"/>
                                      </p:to>
                                    </p:set>
                                    <p:animEffect transition="in" filter="box(in)">
                                      <p:cBhvr>
                                        <p:cTn id="48" dur="500"/>
                                        <p:tgtEl>
                                          <p:spTgt spid="119826"/>
                                        </p:tgtEl>
                                      </p:cBhvr>
                                    </p:animEffect>
                                  </p:childTnLst>
                                </p:cTn>
                              </p:par>
                            </p:childTnLst>
                          </p:cTn>
                        </p:par>
                        <p:par>
                          <p:cTn id="49" fill="hold" nodeType="afterGroup">
                            <p:stCondLst>
                              <p:cond delay="2000"/>
                            </p:stCondLst>
                            <p:childTnLst>
                              <p:par>
                                <p:cTn id="50" presetID="4" presetClass="entr" presetSubtype="16" fill="hold" grpId="0" nodeType="afterEffect">
                                  <p:stCondLst>
                                    <p:cond delay="0"/>
                                  </p:stCondLst>
                                  <p:childTnLst>
                                    <p:set>
                                      <p:cBhvr>
                                        <p:cTn id="51" dur="1" fill="hold">
                                          <p:stCondLst>
                                            <p:cond delay="0"/>
                                          </p:stCondLst>
                                        </p:cTn>
                                        <p:tgtEl>
                                          <p:spTgt spid="119827"/>
                                        </p:tgtEl>
                                        <p:attrNameLst>
                                          <p:attrName>style.visibility</p:attrName>
                                        </p:attrNameLst>
                                      </p:cBhvr>
                                      <p:to>
                                        <p:strVal val="visible"/>
                                      </p:to>
                                    </p:set>
                                    <p:animEffect transition="in" filter="box(in)">
                                      <p:cBhvr>
                                        <p:cTn id="52" dur="500"/>
                                        <p:tgtEl>
                                          <p:spTgt spid="119827"/>
                                        </p:tgtEl>
                                      </p:cBhvr>
                                    </p:animEffect>
                                  </p:childTnLst>
                                </p:cTn>
                              </p:par>
                            </p:childTnLst>
                          </p:cTn>
                        </p:par>
                        <p:par>
                          <p:cTn id="53" fill="hold" nodeType="afterGroup">
                            <p:stCondLst>
                              <p:cond delay="2500"/>
                            </p:stCondLst>
                            <p:childTnLst>
                              <p:par>
                                <p:cTn id="54" presetID="1" presetClass="entr" presetSubtype="0" fill="hold" grpId="0" nodeType="afterEffect">
                                  <p:stCondLst>
                                    <p:cond delay="0"/>
                                  </p:stCondLst>
                                  <p:childTnLst>
                                    <p:set>
                                      <p:cBhvr>
                                        <p:cTn id="55" dur="1" fill="hold">
                                          <p:stCondLst>
                                            <p:cond delay="499"/>
                                          </p:stCondLst>
                                        </p:cTn>
                                        <p:tgtEl>
                                          <p:spTgt spid="119828"/>
                                        </p:tgtEl>
                                        <p:attrNameLst>
                                          <p:attrName>style.visibility</p:attrName>
                                        </p:attrNameLst>
                                      </p:cBhvr>
                                      <p:to>
                                        <p:strVal val="visible"/>
                                      </p:to>
                                    </p:set>
                                  </p:childTnLst>
                                </p:cTn>
                              </p:par>
                            </p:childTnLst>
                          </p:cTn>
                        </p:par>
                        <p:par>
                          <p:cTn id="56" fill="hold" nodeType="afterGroup">
                            <p:stCondLst>
                              <p:cond delay="3000"/>
                            </p:stCondLst>
                            <p:childTnLst>
                              <p:par>
                                <p:cTn id="57" presetID="22" presetClass="entr" presetSubtype="4" fill="hold" grpId="0" nodeType="afterEffect">
                                  <p:stCondLst>
                                    <p:cond delay="0"/>
                                  </p:stCondLst>
                                  <p:childTnLst>
                                    <p:set>
                                      <p:cBhvr>
                                        <p:cTn id="58" dur="1" fill="hold">
                                          <p:stCondLst>
                                            <p:cond delay="0"/>
                                          </p:stCondLst>
                                        </p:cTn>
                                        <p:tgtEl>
                                          <p:spTgt spid="119829"/>
                                        </p:tgtEl>
                                        <p:attrNameLst>
                                          <p:attrName>style.visibility</p:attrName>
                                        </p:attrNameLst>
                                      </p:cBhvr>
                                      <p:to>
                                        <p:strVal val="visible"/>
                                      </p:to>
                                    </p:set>
                                    <p:animEffect transition="in" filter="wipe(down)">
                                      <p:cBhvr>
                                        <p:cTn id="59" dur="500"/>
                                        <p:tgtEl>
                                          <p:spTgt spid="119829"/>
                                        </p:tgtEl>
                                      </p:cBhvr>
                                    </p:animEffect>
                                  </p:childTnLst>
                                </p:cTn>
                              </p:par>
                            </p:childTnLst>
                          </p:cTn>
                        </p:par>
                        <p:par>
                          <p:cTn id="60" fill="hold" nodeType="afterGroup">
                            <p:stCondLst>
                              <p:cond delay="3500"/>
                            </p:stCondLst>
                            <p:childTnLst>
                              <p:par>
                                <p:cTn id="61" presetID="4" presetClass="entr" presetSubtype="16" fill="hold" grpId="0" nodeType="afterEffect">
                                  <p:stCondLst>
                                    <p:cond delay="0"/>
                                  </p:stCondLst>
                                  <p:childTnLst>
                                    <p:set>
                                      <p:cBhvr>
                                        <p:cTn id="62" dur="1" fill="hold">
                                          <p:stCondLst>
                                            <p:cond delay="0"/>
                                          </p:stCondLst>
                                        </p:cTn>
                                        <p:tgtEl>
                                          <p:spTgt spid="119830"/>
                                        </p:tgtEl>
                                        <p:attrNameLst>
                                          <p:attrName>style.visibility</p:attrName>
                                        </p:attrNameLst>
                                      </p:cBhvr>
                                      <p:to>
                                        <p:strVal val="visible"/>
                                      </p:to>
                                    </p:set>
                                    <p:animEffect transition="in" filter="box(in)">
                                      <p:cBhvr>
                                        <p:cTn id="63" dur="500"/>
                                        <p:tgtEl>
                                          <p:spTgt spid="119830"/>
                                        </p:tgtEl>
                                      </p:cBhvr>
                                    </p:animEffect>
                                  </p:childTnLst>
                                </p:cTn>
                              </p:par>
                            </p:childTnLst>
                          </p:cTn>
                        </p:par>
                        <p:par>
                          <p:cTn id="64" fill="hold" nodeType="afterGroup">
                            <p:stCondLst>
                              <p:cond delay="4000"/>
                            </p:stCondLst>
                            <p:childTnLst>
                              <p:par>
                                <p:cTn id="65" presetID="4" presetClass="entr" presetSubtype="32" fill="hold" grpId="0" nodeType="afterEffect">
                                  <p:stCondLst>
                                    <p:cond delay="0"/>
                                  </p:stCondLst>
                                  <p:childTnLst>
                                    <p:set>
                                      <p:cBhvr>
                                        <p:cTn id="66" dur="1" fill="hold">
                                          <p:stCondLst>
                                            <p:cond delay="0"/>
                                          </p:stCondLst>
                                        </p:cTn>
                                        <p:tgtEl>
                                          <p:spTgt spid="119831"/>
                                        </p:tgtEl>
                                        <p:attrNameLst>
                                          <p:attrName>style.visibility</p:attrName>
                                        </p:attrNameLst>
                                      </p:cBhvr>
                                      <p:to>
                                        <p:strVal val="visible"/>
                                      </p:to>
                                    </p:set>
                                    <p:animEffect transition="in" filter="box(out)">
                                      <p:cBhvr>
                                        <p:cTn id="67" dur="500"/>
                                        <p:tgtEl>
                                          <p:spTgt spid="11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utoUpdateAnimBg="0"/>
      <p:bldP spid="119816" grpId="0" autoUpdateAnimBg="0"/>
      <p:bldP spid="119817" grpId="0" autoUpdateAnimBg="0"/>
      <p:bldP spid="119820" grpId="0" animBg="1"/>
      <p:bldP spid="119821" grpId="0" animBg="1"/>
      <p:bldP spid="119822" grpId="0" animBg="1"/>
      <p:bldP spid="119823" grpId="0" animBg="1"/>
      <p:bldP spid="119824" grpId="0" animBg="1"/>
      <p:bldP spid="119825" grpId="0" animBg="1"/>
      <p:bldP spid="119826" grpId="0" animBg="1"/>
      <p:bldP spid="119827" grpId="0" animBg="1"/>
      <p:bldP spid="119828" grpId="0" animBg="1"/>
      <p:bldP spid="119829" grpId="0" animBg="1"/>
      <p:bldP spid="119830" grpId="0" animBg="1"/>
      <p:bldP spid="1198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609600"/>
            <a:ext cx="8686800" cy="1143000"/>
          </a:xfrm>
          <a:noFill/>
          <a:ln/>
        </p:spPr>
        <p:txBody>
          <a:bodyPr/>
          <a:lstStyle/>
          <a:p>
            <a:pPr algn="ctr" eaLnBrk="0" hangingPunct="0"/>
            <a:r>
              <a:rPr lang="zh-TW" altLang="en-US" sz="3600">
                <a:ea typeface="新細明體" charset="0"/>
                <a:cs typeface="新細明體" charset="0"/>
              </a:rPr>
              <a:t>   </a:t>
            </a:r>
            <a:r>
              <a:rPr lang="en-US" altLang="zh-TW" sz="3600">
                <a:ea typeface="新細明體" charset="0"/>
                <a:cs typeface="新細明體" charset="0"/>
              </a:rPr>
              <a:t>Summary of the optimal solution </a:t>
            </a:r>
          </a:p>
        </p:txBody>
      </p:sp>
      <p:sp>
        <p:nvSpPr>
          <p:cNvPr id="40963" name="Rectangle 3"/>
          <p:cNvSpPr>
            <a:spLocks noGrp="1" noChangeArrowheads="1"/>
          </p:cNvSpPr>
          <p:nvPr>
            <p:ph idx="1"/>
          </p:nvPr>
        </p:nvSpPr>
        <p:spPr>
          <a:xfrm>
            <a:off x="609600" y="1828800"/>
            <a:ext cx="8229600" cy="4419600"/>
          </a:xfrm>
          <a:noFill/>
          <a:ln/>
        </p:spPr>
        <p:txBody>
          <a:bodyPr>
            <a:normAutofit lnSpcReduction="10000"/>
          </a:bodyPr>
          <a:lstStyle/>
          <a:p>
            <a:pPr lvl="1" eaLnBrk="0" hangingPunct="0">
              <a:buFontTx/>
              <a:buNone/>
            </a:pPr>
            <a:r>
              <a:rPr lang="zh-TW" altLang="en-US" sz="2400" dirty="0">
                <a:ea typeface="新細明體" charset="0"/>
                <a:cs typeface="新細明體" charset="0"/>
              </a:rPr>
              <a:t>			   </a:t>
            </a:r>
            <a:r>
              <a:rPr lang="en-US" altLang="zh-TW" sz="2400" dirty="0">
                <a:ea typeface="新細明體" charset="0"/>
                <a:cs typeface="新細明體" charset="0"/>
              </a:rPr>
              <a:t>SR		= 320 dozen</a:t>
            </a:r>
          </a:p>
          <a:p>
            <a:pPr lvl="1" eaLnBrk="0" hangingPunct="0">
              <a:buFontTx/>
              <a:buNone/>
            </a:pPr>
            <a:r>
              <a:rPr lang="en-US" altLang="zh-TW" sz="2400" dirty="0">
                <a:ea typeface="新細明體" charset="0"/>
                <a:cs typeface="新細明體" charset="0"/>
              </a:rPr>
              <a:t>       	    Z		= 360 dozen</a:t>
            </a:r>
          </a:p>
          <a:p>
            <a:pPr lvl="1" eaLnBrk="0" hangingPunct="0">
              <a:buFontTx/>
              <a:buNone/>
            </a:pPr>
            <a:r>
              <a:rPr lang="en-US" altLang="zh-TW" sz="2400" dirty="0">
                <a:ea typeface="新細明體" charset="0"/>
                <a:cs typeface="新細明體" charset="0"/>
              </a:rPr>
              <a:t>       	    Profit	=  $4360</a:t>
            </a:r>
          </a:p>
          <a:p>
            <a:pPr lvl="1" eaLnBrk="0" hangingPunct="0">
              <a:lnSpc>
                <a:spcPct val="130000"/>
              </a:lnSpc>
            </a:pPr>
            <a:r>
              <a:rPr lang="en-US" altLang="zh-TW" sz="2400" dirty="0">
                <a:ea typeface="新細明體" charset="0"/>
                <a:cs typeface="新細明體" charset="0"/>
              </a:rPr>
              <a:t>This solution utilizes all the plastic and all the production hours.</a:t>
            </a:r>
          </a:p>
          <a:p>
            <a:pPr lvl="1" eaLnBrk="0" hangingPunct="0">
              <a:lnSpc>
                <a:spcPct val="170000"/>
              </a:lnSpc>
            </a:pPr>
            <a:r>
              <a:rPr lang="en-US" altLang="zh-TW" sz="2400" dirty="0">
                <a:ea typeface="新細明體" charset="0"/>
                <a:cs typeface="新細明體" charset="0"/>
              </a:rPr>
              <a:t>Total production is only 680 (not 700).</a:t>
            </a:r>
          </a:p>
          <a:p>
            <a:pPr lvl="1" eaLnBrk="0" hangingPunct="0">
              <a:lnSpc>
                <a:spcPct val="160000"/>
              </a:lnSpc>
            </a:pPr>
            <a:r>
              <a:rPr lang="en-US" altLang="zh-TW" sz="2400" dirty="0">
                <a:ea typeface="新細明體" charset="0"/>
                <a:cs typeface="新細明體" charset="0"/>
              </a:rPr>
              <a:t>SR production exceeds Z production by only 40 dozens.</a:t>
            </a:r>
          </a:p>
          <a:p>
            <a:pPr lvl="1" eaLnBrk="0" hangingPunct="0">
              <a:lnSpc>
                <a:spcPct val="160000"/>
              </a:lnSpc>
            </a:pPr>
            <a:r>
              <a:rPr lang="en-US" altLang="zh-TW" sz="2400" dirty="0">
                <a:ea typeface="新細明體" charset="0"/>
                <a:cs typeface="新細明體" charset="0"/>
              </a:rPr>
              <a:t>All of our conditions are not met. Therefore we must on our own decide whether or not this is acceptable. </a:t>
            </a:r>
          </a:p>
        </p:txBody>
      </p:sp>
      <p:sp>
        <p:nvSpPr>
          <p:cNvPr id="4" name="Slide Number Placeholder 5"/>
          <p:cNvSpPr>
            <a:spLocks noGrp="1"/>
          </p:cNvSpPr>
          <p:nvPr>
            <p:ph type="sldNum" sz="quarter" idx="12"/>
          </p:nvPr>
        </p:nvSpPr>
        <p:spPr/>
        <p:txBody>
          <a:bodyPr/>
          <a:lstStyle/>
          <a:p>
            <a:fld id="{5CA463B8-1D28-0746-A3E8-7B2A380255D1}" type="slidenum">
              <a:rPr lang="zh-TW" altLang="en-US"/>
              <a:pPr/>
              <a:t>18</a:t>
            </a:fld>
            <a:endParaRPr lang="zh-TW" altLang="en-US"/>
          </a:p>
        </p:txBody>
      </p:sp>
    </p:spTree>
    <p:extLst>
      <p:ext uri="{BB962C8B-B14F-4D97-AF65-F5344CB8AC3E}">
        <p14:creationId xmlns:p14="http://schemas.microsoft.com/office/powerpoint/2010/main" val="422446853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 calcmode="lin" valueType="num">
                                      <p:cBhvr additive="base">
                                        <p:cTn id="15"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additive="base">
                                        <p:cTn id="19"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 calcmode="lin" valueType="num">
                                      <p:cBhvr additive="base">
                                        <p:cTn id="2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 calcmode="lin" valueType="num">
                                      <p:cBhvr additive="base">
                                        <p:cTn id="27"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 calcmode="lin" valueType="num">
                                      <p:cBhvr additive="base">
                                        <p:cTn id="31"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29" name="Rectangle 21"/>
          <p:cNvSpPr>
            <a:spLocks noGrp="1" noChangeArrowheads="1"/>
          </p:cNvSpPr>
          <p:nvPr>
            <p:ph type="title"/>
          </p:nvPr>
        </p:nvSpPr>
        <p:spPr>
          <a:xfrm>
            <a:off x="228600" y="838200"/>
            <a:ext cx="8686800" cy="533400"/>
          </a:xfrm>
          <a:noFill/>
          <a:ln/>
          <a:extLst>
            <a:ext uri="{909E8E84-426E-40dd-AFC4-6F175D3DCCD1}">
              <a14:hiddenFill xmlns="" xmlns:a14="http://schemas.microsoft.com/office/drawing/2010/main">
                <a:solidFill>
                  <a:schemeClr val="accent1"/>
                </a:solidFill>
              </a14:hiddenFill>
            </a:ext>
          </a:extLst>
        </p:spPr>
        <p:txBody>
          <a:bodyPr>
            <a:normAutofit fontScale="90000"/>
          </a:bodyPr>
          <a:lstStyle/>
          <a:p>
            <a:pPr algn="ctr" eaLnBrk="0" hangingPunct="0"/>
            <a:r>
              <a:rPr lang="en-US" altLang="zh-TW" sz="3600">
                <a:ea typeface="新細明體" charset="0"/>
                <a:cs typeface="新細明體" charset="0"/>
              </a:rPr>
              <a:t>Extreme points and optimal solutions</a:t>
            </a:r>
          </a:p>
        </p:txBody>
      </p:sp>
      <p:sp>
        <p:nvSpPr>
          <p:cNvPr id="43010" name="Rectangle 2"/>
          <p:cNvSpPr>
            <a:spLocks noGrp="1" noChangeArrowheads="1"/>
          </p:cNvSpPr>
          <p:nvPr>
            <p:ph idx="1"/>
          </p:nvPr>
        </p:nvSpPr>
        <p:spPr>
          <a:xfrm>
            <a:off x="838200" y="1905000"/>
            <a:ext cx="7467600" cy="914400"/>
          </a:xfrm>
          <a:noFill/>
          <a:ln/>
        </p:spPr>
        <p:txBody>
          <a:bodyPr>
            <a:normAutofit/>
          </a:bodyPr>
          <a:lstStyle/>
          <a:p>
            <a:pPr lvl="1" eaLnBrk="0" hangingPunct="0">
              <a:lnSpc>
                <a:spcPct val="90000"/>
              </a:lnSpc>
            </a:pPr>
            <a:r>
              <a:rPr lang="en-US" altLang="zh-TW">
                <a:ea typeface="新細明體" charset="0"/>
                <a:cs typeface="新細明體" charset="0"/>
              </a:rPr>
              <a:t>If a linear programming problem has an optimal solution, an extreme point is optimal.</a:t>
            </a:r>
          </a:p>
        </p:txBody>
      </p:sp>
      <p:sp>
        <p:nvSpPr>
          <p:cNvPr id="19" name="Slide Number Placeholder 5"/>
          <p:cNvSpPr>
            <a:spLocks noGrp="1"/>
          </p:cNvSpPr>
          <p:nvPr>
            <p:ph type="sldNum" sz="quarter" idx="12"/>
          </p:nvPr>
        </p:nvSpPr>
        <p:spPr/>
        <p:txBody>
          <a:bodyPr/>
          <a:lstStyle/>
          <a:p>
            <a:fld id="{F577575D-DC91-5A4B-AE65-79B252D06804}" type="slidenum">
              <a:rPr lang="zh-TW" altLang="en-US"/>
              <a:pPr/>
              <a:t>19</a:t>
            </a:fld>
            <a:endParaRPr lang="zh-TW" altLang="en-US"/>
          </a:p>
        </p:txBody>
      </p:sp>
      <p:sp>
        <p:nvSpPr>
          <p:cNvPr id="43012" name="Freeform 4"/>
          <p:cNvSpPr>
            <a:spLocks/>
          </p:cNvSpPr>
          <p:nvPr/>
        </p:nvSpPr>
        <p:spPr bwMode="auto">
          <a:xfrm>
            <a:off x="2971800" y="4381500"/>
            <a:ext cx="1809750" cy="2019300"/>
          </a:xfrm>
          <a:custGeom>
            <a:avLst/>
            <a:gdLst>
              <a:gd name="T0" fmla="*/ 0 w 1140"/>
              <a:gd name="T1" fmla="*/ 1248 h 1272"/>
              <a:gd name="T2" fmla="*/ 12 w 1140"/>
              <a:gd name="T3" fmla="*/ 0 h 1272"/>
              <a:gd name="T4" fmla="*/ 780 w 1140"/>
              <a:gd name="T5" fmla="*/ 492 h 1272"/>
              <a:gd name="T6" fmla="*/ 1140 w 1140"/>
              <a:gd name="T7" fmla="*/ 1068 h 1272"/>
              <a:gd name="T8" fmla="*/ 876 w 1140"/>
              <a:gd name="T9" fmla="*/ 1272 h 1272"/>
            </a:gdLst>
            <a:ahLst/>
            <a:cxnLst>
              <a:cxn ang="0">
                <a:pos x="T0" y="T1"/>
              </a:cxn>
              <a:cxn ang="0">
                <a:pos x="T2" y="T3"/>
              </a:cxn>
              <a:cxn ang="0">
                <a:pos x="T4" y="T5"/>
              </a:cxn>
              <a:cxn ang="0">
                <a:pos x="T6" y="T7"/>
              </a:cxn>
              <a:cxn ang="0">
                <a:pos x="T8" y="T9"/>
              </a:cxn>
            </a:cxnLst>
            <a:rect l="0" t="0" r="r" b="b"/>
            <a:pathLst>
              <a:path w="1140" h="1272">
                <a:moveTo>
                  <a:pt x="0" y="1248"/>
                </a:moveTo>
                <a:lnTo>
                  <a:pt x="12" y="0"/>
                </a:lnTo>
                <a:lnTo>
                  <a:pt x="780" y="492"/>
                </a:lnTo>
                <a:lnTo>
                  <a:pt x="1140" y="1068"/>
                </a:lnTo>
                <a:lnTo>
                  <a:pt x="876" y="1272"/>
                </a:lnTo>
              </a:path>
            </a:pathLst>
          </a:custGeom>
          <a:solidFill>
            <a:schemeClr val="accent1"/>
          </a:solidFill>
          <a:ln w="38100" cap="flat" cmpd="sng">
            <a:solidFill>
              <a:schemeClr val="accent2"/>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13" name="Line 5"/>
          <p:cNvSpPr>
            <a:spLocks noChangeShapeType="1"/>
          </p:cNvSpPr>
          <p:nvPr/>
        </p:nvSpPr>
        <p:spPr bwMode="auto">
          <a:xfrm>
            <a:off x="2971800" y="3200400"/>
            <a:ext cx="0" cy="3176588"/>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4" name="Line 6"/>
          <p:cNvSpPr>
            <a:spLocks noChangeShapeType="1"/>
          </p:cNvSpPr>
          <p:nvPr/>
        </p:nvSpPr>
        <p:spPr bwMode="auto">
          <a:xfrm>
            <a:off x="2951163" y="6400800"/>
            <a:ext cx="4516437"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5" name="Oval 7"/>
          <p:cNvSpPr>
            <a:spLocks noChangeArrowheads="1"/>
          </p:cNvSpPr>
          <p:nvPr/>
        </p:nvSpPr>
        <p:spPr bwMode="auto">
          <a:xfrm>
            <a:off x="4114800" y="5084763"/>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7" name="Line 9"/>
          <p:cNvSpPr>
            <a:spLocks noChangeShapeType="1"/>
          </p:cNvSpPr>
          <p:nvPr/>
        </p:nvSpPr>
        <p:spPr bwMode="auto">
          <a:xfrm rot="-1750439">
            <a:off x="3048000" y="3525838"/>
            <a:ext cx="2197100" cy="2525712"/>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8" name="Oval 10"/>
          <p:cNvSpPr>
            <a:spLocks noChangeArrowheads="1"/>
          </p:cNvSpPr>
          <p:nvPr/>
        </p:nvSpPr>
        <p:spPr bwMode="auto">
          <a:xfrm>
            <a:off x="2895600" y="4267200"/>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1" name="Line 13"/>
          <p:cNvSpPr>
            <a:spLocks noChangeShapeType="1"/>
          </p:cNvSpPr>
          <p:nvPr/>
        </p:nvSpPr>
        <p:spPr bwMode="auto">
          <a:xfrm rot="1751495">
            <a:off x="3497263" y="38862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9" name="Oval 11"/>
          <p:cNvSpPr>
            <a:spLocks noChangeArrowheads="1"/>
          </p:cNvSpPr>
          <p:nvPr/>
        </p:nvSpPr>
        <p:spPr bwMode="auto">
          <a:xfrm>
            <a:off x="4710113" y="6013450"/>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2" name="Line 14"/>
          <p:cNvSpPr>
            <a:spLocks noChangeShapeType="1"/>
          </p:cNvSpPr>
          <p:nvPr/>
        </p:nvSpPr>
        <p:spPr bwMode="auto">
          <a:xfrm>
            <a:off x="3352800" y="41910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3" name="Line 15"/>
          <p:cNvSpPr>
            <a:spLocks noChangeShapeType="1"/>
          </p:cNvSpPr>
          <p:nvPr/>
        </p:nvSpPr>
        <p:spPr bwMode="auto">
          <a:xfrm rot="-186928">
            <a:off x="3124200" y="39624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4" name="Line 16"/>
          <p:cNvSpPr>
            <a:spLocks noChangeShapeType="1"/>
          </p:cNvSpPr>
          <p:nvPr/>
        </p:nvSpPr>
        <p:spPr bwMode="auto">
          <a:xfrm rot="-415298">
            <a:off x="3048000" y="38862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5" name="Line 17"/>
          <p:cNvSpPr>
            <a:spLocks noChangeShapeType="1"/>
          </p:cNvSpPr>
          <p:nvPr/>
        </p:nvSpPr>
        <p:spPr bwMode="auto">
          <a:xfrm rot="-671299">
            <a:off x="2971800" y="38100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6" name="Line 18"/>
          <p:cNvSpPr>
            <a:spLocks noChangeShapeType="1"/>
          </p:cNvSpPr>
          <p:nvPr/>
        </p:nvSpPr>
        <p:spPr bwMode="auto">
          <a:xfrm rot="-971393">
            <a:off x="2971800" y="38100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7" name="Line 19"/>
          <p:cNvSpPr>
            <a:spLocks noChangeShapeType="1"/>
          </p:cNvSpPr>
          <p:nvPr/>
        </p:nvSpPr>
        <p:spPr bwMode="auto">
          <a:xfrm rot="-1333109">
            <a:off x="2971800" y="37338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8" name="Line 20"/>
          <p:cNvSpPr>
            <a:spLocks noChangeShapeType="1"/>
          </p:cNvSpPr>
          <p:nvPr/>
        </p:nvSpPr>
        <p:spPr bwMode="auto">
          <a:xfrm rot="-1543165">
            <a:off x="2992438" y="3636963"/>
            <a:ext cx="2197100" cy="2525712"/>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7547778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grpId="0" nodeType="clickEffect">
                                  <p:stCondLst>
                                    <p:cond delay="0"/>
                                  </p:stCondLst>
                                  <p:childTnLst>
                                    <p:set>
                                      <p:cBhvr>
                                        <p:cTn id="6" dur="75">
                                          <p:stCondLst>
                                            <p:cond delay="0"/>
                                          </p:stCondLst>
                                        </p:cTn>
                                        <p:tgtEl>
                                          <p:spTgt spid="43023"/>
                                        </p:tgtEl>
                                        <p:attrNameLst>
                                          <p:attrName>style.visibility</p:attrName>
                                        </p:attrNameLst>
                                      </p:cBhvr>
                                      <p:to>
                                        <p:strVal val="visible"/>
                                      </p:to>
                                    </p:set>
                                  </p:childTnLst>
                                </p:cTn>
                              </p:par>
                            </p:childTnLst>
                          </p:cTn>
                        </p:par>
                        <p:par>
                          <p:cTn id="7" fill="hold" nodeType="afterGroup">
                            <p:stCondLst>
                              <p:cond delay="75"/>
                            </p:stCondLst>
                            <p:childTnLst>
                              <p:par>
                                <p:cTn id="8" presetID="11" presetClass="entr" presetSubtype="0" fill="hold" grpId="0" nodeType="afterEffect">
                                  <p:stCondLst>
                                    <p:cond delay="0"/>
                                  </p:stCondLst>
                                  <p:childTnLst>
                                    <p:set>
                                      <p:cBhvr>
                                        <p:cTn id="9" dur="75">
                                          <p:stCondLst>
                                            <p:cond delay="0"/>
                                          </p:stCondLst>
                                        </p:cTn>
                                        <p:tgtEl>
                                          <p:spTgt spid="43024"/>
                                        </p:tgtEl>
                                        <p:attrNameLst>
                                          <p:attrName>style.visibility</p:attrName>
                                        </p:attrNameLst>
                                      </p:cBhvr>
                                      <p:to>
                                        <p:strVal val="visible"/>
                                      </p:to>
                                    </p:set>
                                  </p:childTnLst>
                                </p:cTn>
                              </p:par>
                            </p:childTnLst>
                          </p:cTn>
                        </p:par>
                        <p:par>
                          <p:cTn id="10" fill="hold" nodeType="afterGroup">
                            <p:stCondLst>
                              <p:cond delay="150"/>
                            </p:stCondLst>
                            <p:childTnLst>
                              <p:par>
                                <p:cTn id="11" presetID="11" presetClass="entr" presetSubtype="0" fill="hold" grpId="0" nodeType="afterEffect">
                                  <p:stCondLst>
                                    <p:cond delay="0"/>
                                  </p:stCondLst>
                                  <p:childTnLst>
                                    <p:set>
                                      <p:cBhvr>
                                        <p:cTn id="12" dur="75">
                                          <p:stCondLst>
                                            <p:cond delay="0"/>
                                          </p:stCondLst>
                                        </p:cTn>
                                        <p:tgtEl>
                                          <p:spTgt spid="43025"/>
                                        </p:tgtEl>
                                        <p:attrNameLst>
                                          <p:attrName>style.visibility</p:attrName>
                                        </p:attrNameLst>
                                      </p:cBhvr>
                                      <p:to>
                                        <p:strVal val="visible"/>
                                      </p:to>
                                    </p:set>
                                  </p:childTnLst>
                                </p:cTn>
                              </p:par>
                            </p:childTnLst>
                          </p:cTn>
                        </p:par>
                        <p:par>
                          <p:cTn id="13" fill="hold" nodeType="afterGroup">
                            <p:stCondLst>
                              <p:cond delay="225"/>
                            </p:stCondLst>
                            <p:childTnLst>
                              <p:par>
                                <p:cTn id="14" presetID="11" presetClass="entr" presetSubtype="0" fill="hold" grpId="0" nodeType="afterEffect">
                                  <p:stCondLst>
                                    <p:cond delay="0"/>
                                  </p:stCondLst>
                                  <p:childTnLst>
                                    <p:set>
                                      <p:cBhvr>
                                        <p:cTn id="15" dur="75">
                                          <p:stCondLst>
                                            <p:cond delay="0"/>
                                          </p:stCondLst>
                                        </p:cTn>
                                        <p:tgtEl>
                                          <p:spTgt spid="43026"/>
                                        </p:tgtEl>
                                        <p:attrNameLst>
                                          <p:attrName>style.visibility</p:attrName>
                                        </p:attrNameLst>
                                      </p:cBhvr>
                                      <p:to>
                                        <p:strVal val="visible"/>
                                      </p:to>
                                    </p:set>
                                  </p:childTnLst>
                                </p:cTn>
                              </p:par>
                            </p:childTnLst>
                          </p:cTn>
                        </p:par>
                        <p:par>
                          <p:cTn id="16" fill="hold" nodeType="afterGroup">
                            <p:stCondLst>
                              <p:cond delay="300"/>
                            </p:stCondLst>
                            <p:childTnLst>
                              <p:par>
                                <p:cTn id="17" presetID="11" presetClass="entr" presetSubtype="0" fill="hold" grpId="0" nodeType="afterEffect">
                                  <p:stCondLst>
                                    <p:cond delay="0"/>
                                  </p:stCondLst>
                                  <p:childTnLst>
                                    <p:set>
                                      <p:cBhvr>
                                        <p:cTn id="18" dur="75">
                                          <p:stCondLst>
                                            <p:cond delay="0"/>
                                          </p:stCondLst>
                                        </p:cTn>
                                        <p:tgtEl>
                                          <p:spTgt spid="43027"/>
                                        </p:tgtEl>
                                        <p:attrNameLst>
                                          <p:attrName>style.visibility</p:attrName>
                                        </p:attrNameLst>
                                      </p:cBhvr>
                                      <p:to>
                                        <p:strVal val="visible"/>
                                      </p:to>
                                    </p:set>
                                  </p:childTnLst>
                                </p:cTn>
                              </p:par>
                            </p:childTnLst>
                          </p:cTn>
                        </p:par>
                        <p:par>
                          <p:cTn id="19" fill="hold" nodeType="afterGroup">
                            <p:stCondLst>
                              <p:cond delay="375"/>
                            </p:stCondLst>
                            <p:childTnLst>
                              <p:par>
                                <p:cTn id="20" presetID="11" presetClass="entr" presetSubtype="0" fill="hold" grpId="0" nodeType="afterEffect">
                                  <p:stCondLst>
                                    <p:cond delay="0"/>
                                  </p:stCondLst>
                                  <p:childTnLst>
                                    <p:set>
                                      <p:cBhvr>
                                        <p:cTn id="21" dur="75">
                                          <p:stCondLst>
                                            <p:cond delay="0"/>
                                          </p:stCondLst>
                                        </p:cTn>
                                        <p:tgtEl>
                                          <p:spTgt spid="43028"/>
                                        </p:tgtEl>
                                        <p:attrNameLst>
                                          <p:attrName>style.visibility</p:attrName>
                                        </p:attrNameLst>
                                      </p:cBhvr>
                                      <p:to>
                                        <p:strVal val="visible"/>
                                      </p:to>
                                    </p:set>
                                  </p:childTnLst>
                                </p:cTn>
                              </p:par>
                            </p:childTnLst>
                          </p:cTn>
                        </p:par>
                        <p:par>
                          <p:cTn id="22" fill="hold" nodeType="afterGroup">
                            <p:stCondLst>
                              <p:cond delay="450"/>
                            </p:stCondLst>
                            <p:childTnLst>
                              <p:par>
                                <p:cTn id="23" presetID="1" presetClass="entr" presetSubtype="0" fill="hold" grpId="0" nodeType="afterEffect">
                                  <p:stCondLst>
                                    <p:cond delay="0"/>
                                  </p:stCondLst>
                                  <p:childTnLst>
                                    <p:set>
                                      <p:cBhvr>
                                        <p:cTn id="24" dur="1" fill="hold">
                                          <p:stCondLst>
                                            <p:cond delay="499"/>
                                          </p:stCondLst>
                                        </p:cTn>
                                        <p:tgtEl>
                                          <p:spTgt spid="43017"/>
                                        </p:tgtEl>
                                        <p:attrNameLst>
                                          <p:attrName>style.visibility</p:attrName>
                                        </p:attrNameLst>
                                      </p:cBhvr>
                                      <p:to>
                                        <p:strVal val="visible"/>
                                      </p:to>
                                    </p:set>
                                  </p:childTnLst>
                                </p:cTn>
                              </p:par>
                            </p:childTnLst>
                          </p:cTn>
                        </p:par>
                        <p:par>
                          <p:cTn id="25" fill="hold" nodeType="afterGroup">
                            <p:stCondLst>
                              <p:cond delay="950"/>
                            </p:stCondLst>
                            <p:childTnLst>
                              <p:par>
                                <p:cTn id="26" presetID="2" presetClass="entr" presetSubtype="8" fill="hold" grpId="0" nodeType="afterEffect">
                                  <p:stCondLst>
                                    <p:cond delay="0"/>
                                  </p:stCondLst>
                                  <p:childTnLst>
                                    <p:set>
                                      <p:cBhvr>
                                        <p:cTn id="27" dur="1" fill="hold">
                                          <p:stCondLst>
                                            <p:cond delay="0"/>
                                          </p:stCondLst>
                                        </p:cTn>
                                        <p:tgtEl>
                                          <p:spTgt spid="43018"/>
                                        </p:tgtEl>
                                        <p:attrNameLst>
                                          <p:attrName>style.visibility</p:attrName>
                                        </p:attrNameLst>
                                      </p:cBhvr>
                                      <p:to>
                                        <p:strVal val="visible"/>
                                      </p:to>
                                    </p:set>
                                    <p:anim calcmode="lin" valueType="num">
                                      <p:cBhvr additive="base">
                                        <p:cTn id="28" dur="500" fill="hold"/>
                                        <p:tgtEl>
                                          <p:spTgt spid="43018"/>
                                        </p:tgtEl>
                                        <p:attrNameLst>
                                          <p:attrName>ppt_x</p:attrName>
                                        </p:attrNameLst>
                                      </p:cBhvr>
                                      <p:tavLst>
                                        <p:tav tm="0">
                                          <p:val>
                                            <p:strVal val="0-#ppt_w/2"/>
                                          </p:val>
                                        </p:tav>
                                        <p:tav tm="100000">
                                          <p:val>
                                            <p:strVal val="#ppt_x"/>
                                          </p:val>
                                        </p:tav>
                                      </p:tavLst>
                                    </p:anim>
                                    <p:anim calcmode="lin" valueType="num">
                                      <p:cBhvr additive="base">
                                        <p:cTn id="29" dur="500" fill="hold"/>
                                        <p:tgtEl>
                                          <p:spTgt spid="4301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3021"/>
                                        </p:tgtEl>
                                        <p:attrNameLst>
                                          <p:attrName>style.visibility</p:attrName>
                                        </p:attrNameLst>
                                      </p:cBhvr>
                                      <p:to>
                                        <p:strVal val="visible"/>
                                      </p:to>
                                    </p:set>
                                  </p:child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43019"/>
                                        </p:tgtEl>
                                        <p:attrNameLst>
                                          <p:attrName>style.visibility</p:attrName>
                                        </p:attrNameLst>
                                      </p:cBhvr>
                                      <p:to>
                                        <p:strVal val="visible"/>
                                      </p:to>
                                    </p:set>
                                    <p:anim calcmode="lin" valueType="num">
                                      <p:cBhvr additive="base">
                                        <p:cTn id="37" dur="500" fill="hold"/>
                                        <p:tgtEl>
                                          <p:spTgt spid="43019"/>
                                        </p:tgtEl>
                                        <p:attrNameLst>
                                          <p:attrName>ppt_x</p:attrName>
                                        </p:attrNameLst>
                                      </p:cBhvr>
                                      <p:tavLst>
                                        <p:tav tm="0">
                                          <p:val>
                                            <p:strVal val="0-#ppt_w/2"/>
                                          </p:val>
                                        </p:tav>
                                        <p:tav tm="100000">
                                          <p:val>
                                            <p:strVal val="#ppt_x"/>
                                          </p:val>
                                        </p:tav>
                                      </p:tavLst>
                                    </p:anim>
                                    <p:anim calcmode="lin" valueType="num">
                                      <p:cBhvr additive="base">
                                        <p:cTn id="38" dur="500" fill="hold"/>
                                        <p:tgtEl>
                                          <p:spTgt spid="430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animBg="1"/>
      <p:bldP spid="43018" grpId="0" animBg="1"/>
      <p:bldP spid="43021" grpId="0" animBg="1"/>
      <p:bldP spid="43019" grpId="0" animBg="1"/>
      <p:bldP spid="43023" grpId="0" animBg="1"/>
      <p:bldP spid="43024" grpId="0" animBg="1"/>
      <p:bldP spid="43025" grpId="0" animBg="1"/>
      <p:bldP spid="43026" grpId="0" animBg="1"/>
      <p:bldP spid="43027" grpId="0" animBg="1"/>
      <p:bldP spid="430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609600"/>
            <a:ext cx="8458200" cy="1143000"/>
          </a:xfrm>
          <a:noFill/>
          <a:ln/>
          <a:extLst>
            <a:ext uri="{909E8E84-426E-40dd-AFC4-6F175D3DCCD1}">
              <a14:hiddenFill xmlns="" xmlns:a14="http://schemas.microsoft.com/office/drawing/2010/main">
                <a:solidFill>
                  <a:schemeClr val="accent1"/>
                </a:solidFill>
              </a14:hiddenFill>
            </a:ext>
          </a:extLst>
        </p:spPr>
        <p:txBody>
          <a:bodyPr/>
          <a:lstStyle/>
          <a:p>
            <a:pPr marL="342900" indent="-342900" algn="ctr" eaLnBrk="0" hangingPunct="0">
              <a:spcBef>
                <a:spcPct val="20000"/>
              </a:spcBef>
            </a:pPr>
            <a:r>
              <a:rPr lang="en-US" altLang="zh-TW" sz="3600" dirty="0">
                <a:ea typeface="新細明體" charset="0"/>
                <a:cs typeface="新細明體" charset="0"/>
              </a:rPr>
              <a:t>Introduction to Linear Programming</a:t>
            </a:r>
          </a:p>
        </p:txBody>
      </p:sp>
      <p:sp>
        <p:nvSpPr>
          <p:cNvPr id="10242" name="Rectangle 2"/>
          <p:cNvSpPr>
            <a:spLocks noGrp="1" noChangeArrowheads="1"/>
          </p:cNvSpPr>
          <p:nvPr>
            <p:ph idx="1"/>
          </p:nvPr>
        </p:nvSpPr>
        <p:spPr>
          <a:xfrm>
            <a:off x="685800" y="1676400"/>
            <a:ext cx="8305800" cy="4419600"/>
          </a:xfrm>
          <a:noFill/>
          <a:ln/>
        </p:spPr>
        <p:txBody>
          <a:bodyPr/>
          <a:lstStyle/>
          <a:p>
            <a:pPr eaLnBrk="0" hangingPunct="0">
              <a:lnSpc>
                <a:spcPct val="110000"/>
              </a:lnSpc>
            </a:pPr>
            <a:r>
              <a:rPr lang="en-US" altLang="zh-TW" dirty="0">
                <a:ea typeface="新細明體" charset="0"/>
                <a:cs typeface="新細明體" charset="0"/>
              </a:rPr>
              <a:t>A Linear Programming model seeks to maximize or minimize a linear function, subject to a set of linear constraints.</a:t>
            </a:r>
          </a:p>
          <a:p>
            <a:pPr lvl="1" eaLnBrk="0" hangingPunct="0">
              <a:lnSpc>
                <a:spcPct val="110000"/>
              </a:lnSpc>
            </a:pPr>
            <a:r>
              <a:rPr lang="en-US" altLang="zh-TW" dirty="0">
                <a:ea typeface="新細明體" charset="0"/>
                <a:cs typeface="新細明體" charset="0"/>
              </a:rPr>
              <a:t>All form of optimization must either maximize something or minimize something. </a:t>
            </a:r>
          </a:p>
          <a:p>
            <a:pPr lvl="1" eaLnBrk="0" hangingPunct="0">
              <a:lnSpc>
                <a:spcPct val="110000"/>
              </a:lnSpc>
            </a:pPr>
            <a:r>
              <a:rPr lang="en-US" altLang="zh-TW" dirty="0">
                <a:ea typeface="新細明體" charset="0"/>
                <a:cs typeface="新細明體" charset="0"/>
              </a:rPr>
              <a:t>No min/max then it is not optimization</a:t>
            </a:r>
          </a:p>
          <a:p>
            <a:pPr eaLnBrk="0" hangingPunct="0">
              <a:lnSpc>
                <a:spcPct val="90000"/>
              </a:lnSpc>
            </a:pPr>
            <a:r>
              <a:rPr lang="en-US" altLang="zh-TW" dirty="0">
                <a:ea typeface="新細明體" charset="0"/>
                <a:cs typeface="新細明體" charset="0"/>
              </a:rPr>
              <a:t>The linear model consists of the following</a:t>
            </a:r>
            <a:br>
              <a:rPr lang="en-US" altLang="zh-TW" dirty="0">
                <a:ea typeface="新細明體" charset="0"/>
                <a:cs typeface="新細明體" charset="0"/>
              </a:rPr>
            </a:br>
            <a:r>
              <a:rPr lang="en-US" altLang="zh-TW" dirty="0">
                <a:ea typeface="新細明體" charset="0"/>
                <a:cs typeface="新細明體" charset="0"/>
              </a:rPr>
              <a:t>components:</a:t>
            </a:r>
          </a:p>
          <a:p>
            <a:pPr lvl="1" eaLnBrk="0" hangingPunct="0">
              <a:lnSpc>
                <a:spcPct val="80000"/>
              </a:lnSpc>
            </a:pPr>
            <a:r>
              <a:rPr lang="en-US" altLang="zh-TW" dirty="0">
                <a:ea typeface="新細明體" charset="0"/>
                <a:cs typeface="新細明體" charset="0"/>
              </a:rPr>
              <a:t> A set of decision variables.</a:t>
            </a:r>
          </a:p>
          <a:p>
            <a:pPr lvl="1" eaLnBrk="0" hangingPunct="0">
              <a:lnSpc>
                <a:spcPct val="80000"/>
              </a:lnSpc>
            </a:pPr>
            <a:r>
              <a:rPr lang="en-US" altLang="zh-TW" dirty="0">
                <a:ea typeface="新細明體" charset="0"/>
                <a:cs typeface="新細明體" charset="0"/>
              </a:rPr>
              <a:t> An objective function.</a:t>
            </a:r>
          </a:p>
          <a:p>
            <a:pPr lvl="1" eaLnBrk="0" hangingPunct="0"/>
            <a:r>
              <a:rPr lang="en-US" altLang="zh-TW" dirty="0">
                <a:ea typeface="新細明體" charset="0"/>
                <a:cs typeface="新細明體" charset="0"/>
              </a:rPr>
              <a:t> A set of constraints.</a:t>
            </a:r>
          </a:p>
          <a:p>
            <a:pPr lvl="1" eaLnBrk="0" hangingPunct="0"/>
            <a:endParaRPr lang="en-US" altLang="zh-TW" dirty="0">
              <a:ea typeface="新細明體" charset="0"/>
              <a:cs typeface="新細明體" charset="0"/>
            </a:endParaRPr>
          </a:p>
          <a:p>
            <a:pPr eaLnBrk="0" hangingPunct="0"/>
            <a:r>
              <a:rPr lang="en-US" altLang="zh-TW" dirty="0">
                <a:ea typeface="新細明體" charset="0"/>
                <a:cs typeface="新細明體" charset="0"/>
              </a:rPr>
              <a:t>The reason we study this topic is as a refresher, but also to familiarize ourselves to the methodology and analyses common to constrained optimization and model building. </a:t>
            </a:r>
          </a:p>
        </p:txBody>
      </p:sp>
      <p:sp>
        <p:nvSpPr>
          <p:cNvPr id="4" name="Slide Number Placeholder 5"/>
          <p:cNvSpPr>
            <a:spLocks noGrp="1"/>
          </p:cNvSpPr>
          <p:nvPr>
            <p:ph type="sldNum" sz="quarter" idx="12"/>
          </p:nvPr>
        </p:nvSpPr>
        <p:spPr/>
        <p:txBody>
          <a:bodyPr/>
          <a:lstStyle/>
          <a:p>
            <a:fld id="{5E76B37E-885C-BC45-94BA-2D5B2E326DAA}" type="slidenum">
              <a:rPr lang="zh-TW" altLang="en-US"/>
              <a:pPr/>
              <a:t>2</a:t>
            </a:fld>
            <a:endParaRPr lang="zh-TW" altLang="en-US"/>
          </a:p>
        </p:txBody>
      </p:sp>
    </p:spTree>
    <p:extLst>
      <p:ext uri="{BB962C8B-B14F-4D97-AF65-F5344CB8AC3E}">
        <p14:creationId xmlns:p14="http://schemas.microsoft.com/office/powerpoint/2010/main" val="343051501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arn(inHorizontal)">
                                      <p:cBhvr>
                                        <p:cTn id="7" dur="500"/>
                                        <p:tgtEl>
                                          <p:spTgt spid="10242">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animEffect transition="in" filter="barn(inHorizontal)">
                                      <p:cBhvr>
                                        <p:cTn id="10" dur="500"/>
                                        <p:tgtEl>
                                          <p:spTgt spid="10242">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Effect transition="in" filter="barn(inHorizontal)">
                                      <p:cBhvr>
                                        <p:cTn id="13" dur="500"/>
                                        <p:tgtEl>
                                          <p:spTgt spid="1024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0242">
                                            <p:txEl>
                                              <p:pRg st="3" end="3"/>
                                            </p:txEl>
                                          </p:spTgt>
                                        </p:tgtEl>
                                        <p:attrNameLst>
                                          <p:attrName>style.visibility</p:attrName>
                                        </p:attrNameLst>
                                      </p:cBhvr>
                                      <p:to>
                                        <p:strVal val="visible"/>
                                      </p:to>
                                    </p:set>
                                    <p:animEffect transition="in" filter="barn(inHorizontal)">
                                      <p:cBhvr>
                                        <p:cTn id="18" dur="500"/>
                                        <p:tgtEl>
                                          <p:spTgt spid="10242">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10242">
                                            <p:txEl>
                                              <p:pRg st="4" end="4"/>
                                            </p:txEl>
                                          </p:spTgt>
                                        </p:tgtEl>
                                        <p:attrNameLst>
                                          <p:attrName>style.visibility</p:attrName>
                                        </p:attrNameLst>
                                      </p:cBhvr>
                                      <p:to>
                                        <p:strVal val="visible"/>
                                      </p:to>
                                    </p:set>
                                    <p:animEffect transition="in" filter="barn(inHorizontal)">
                                      <p:cBhvr>
                                        <p:cTn id="21" dur="500"/>
                                        <p:tgtEl>
                                          <p:spTgt spid="10242">
                                            <p:txEl>
                                              <p:pRg st="4" end="4"/>
                                            </p:txEl>
                                          </p:spTgt>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10242">
                                            <p:txEl>
                                              <p:pRg st="5" end="5"/>
                                            </p:txEl>
                                          </p:spTgt>
                                        </p:tgtEl>
                                        <p:attrNameLst>
                                          <p:attrName>style.visibility</p:attrName>
                                        </p:attrNameLst>
                                      </p:cBhvr>
                                      <p:to>
                                        <p:strVal val="visible"/>
                                      </p:to>
                                    </p:set>
                                    <p:animEffect transition="in" filter="barn(inHorizontal)">
                                      <p:cBhvr>
                                        <p:cTn id="24" dur="500"/>
                                        <p:tgtEl>
                                          <p:spTgt spid="10242">
                                            <p:txEl>
                                              <p:pRg st="5" end="5"/>
                                            </p:txEl>
                                          </p:spTgt>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10242">
                                            <p:txEl>
                                              <p:pRg st="6" end="6"/>
                                            </p:txEl>
                                          </p:spTgt>
                                        </p:tgtEl>
                                        <p:attrNameLst>
                                          <p:attrName>style.visibility</p:attrName>
                                        </p:attrNameLst>
                                      </p:cBhvr>
                                      <p:to>
                                        <p:strVal val="visible"/>
                                      </p:to>
                                    </p:set>
                                    <p:animEffect transition="in" filter="barn(inHorizontal)">
                                      <p:cBhvr>
                                        <p:cTn id="27" dur="500"/>
                                        <p:tgtEl>
                                          <p:spTgt spid="1024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0242">
                                            <p:txEl>
                                              <p:pRg st="8" end="8"/>
                                            </p:txEl>
                                          </p:spTgt>
                                        </p:tgtEl>
                                        <p:attrNameLst>
                                          <p:attrName>style.visibility</p:attrName>
                                        </p:attrNameLst>
                                      </p:cBhvr>
                                      <p:to>
                                        <p:strVal val="visible"/>
                                      </p:to>
                                    </p:set>
                                    <p:animEffect transition="in" filter="barn(inHorizontal)">
                                      <p:cBhvr>
                                        <p:cTn id="32" dur="500"/>
                                        <p:tgtEl>
                                          <p:spTgt spid="1024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96" name="Rectangle 1048"/>
          <p:cNvSpPr>
            <a:spLocks noGrp="1" noChangeArrowheads="1"/>
          </p:cNvSpPr>
          <p:nvPr>
            <p:ph type="title"/>
          </p:nvPr>
        </p:nvSpPr>
        <p:spPr>
          <a:xfrm>
            <a:off x="304800" y="838200"/>
            <a:ext cx="8686800" cy="611188"/>
          </a:xfrm>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a:ea typeface="新細明體" charset="0"/>
                <a:cs typeface="新細明體" charset="0"/>
              </a:rPr>
              <a:t>Multiple optimal solutions</a:t>
            </a:r>
          </a:p>
        </p:txBody>
      </p:sp>
      <p:sp>
        <p:nvSpPr>
          <p:cNvPr id="16" name="Slide Number Placeholder 5"/>
          <p:cNvSpPr>
            <a:spLocks noGrp="1"/>
          </p:cNvSpPr>
          <p:nvPr>
            <p:ph type="sldNum" sz="quarter" idx="12"/>
          </p:nvPr>
        </p:nvSpPr>
        <p:spPr/>
        <p:txBody>
          <a:bodyPr/>
          <a:lstStyle/>
          <a:p>
            <a:fld id="{492291E4-3E44-C148-B2DE-20A66663461F}" type="slidenum">
              <a:rPr lang="zh-TW" altLang="en-US"/>
              <a:pPr/>
              <a:t>20</a:t>
            </a:fld>
            <a:endParaRPr lang="zh-TW" altLang="en-US"/>
          </a:p>
        </p:txBody>
      </p:sp>
      <p:sp>
        <p:nvSpPr>
          <p:cNvPr id="131075" name="Freeform 1027"/>
          <p:cNvSpPr>
            <a:spLocks/>
          </p:cNvSpPr>
          <p:nvPr/>
        </p:nvSpPr>
        <p:spPr bwMode="auto">
          <a:xfrm>
            <a:off x="2971800" y="4381500"/>
            <a:ext cx="1809750" cy="2019300"/>
          </a:xfrm>
          <a:custGeom>
            <a:avLst/>
            <a:gdLst>
              <a:gd name="T0" fmla="*/ 0 w 1140"/>
              <a:gd name="T1" fmla="*/ 1248 h 1272"/>
              <a:gd name="T2" fmla="*/ 12 w 1140"/>
              <a:gd name="T3" fmla="*/ 0 h 1272"/>
              <a:gd name="T4" fmla="*/ 780 w 1140"/>
              <a:gd name="T5" fmla="*/ 492 h 1272"/>
              <a:gd name="T6" fmla="*/ 1140 w 1140"/>
              <a:gd name="T7" fmla="*/ 1068 h 1272"/>
              <a:gd name="T8" fmla="*/ 876 w 1140"/>
              <a:gd name="T9" fmla="*/ 1272 h 1272"/>
            </a:gdLst>
            <a:ahLst/>
            <a:cxnLst>
              <a:cxn ang="0">
                <a:pos x="T0" y="T1"/>
              </a:cxn>
              <a:cxn ang="0">
                <a:pos x="T2" y="T3"/>
              </a:cxn>
              <a:cxn ang="0">
                <a:pos x="T4" y="T5"/>
              </a:cxn>
              <a:cxn ang="0">
                <a:pos x="T6" y="T7"/>
              </a:cxn>
              <a:cxn ang="0">
                <a:pos x="T8" y="T9"/>
              </a:cxn>
            </a:cxnLst>
            <a:rect l="0" t="0" r="r" b="b"/>
            <a:pathLst>
              <a:path w="1140" h="1272">
                <a:moveTo>
                  <a:pt x="0" y="1248"/>
                </a:moveTo>
                <a:lnTo>
                  <a:pt x="12" y="0"/>
                </a:lnTo>
                <a:lnTo>
                  <a:pt x="780" y="492"/>
                </a:lnTo>
                <a:lnTo>
                  <a:pt x="1140" y="1068"/>
                </a:lnTo>
                <a:lnTo>
                  <a:pt x="876" y="1272"/>
                </a:lnTo>
              </a:path>
            </a:pathLst>
          </a:custGeom>
          <a:solidFill>
            <a:schemeClr val="accent1"/>
          </a:solidFill>
          <a:ln w="38100" cap="flat" cmpd="sng">
            <a:solidFill>
              <a:schemeClr val="accent2"/>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1076" name="Line 1028"/>
          <p:cNvSpPr>
            <a:spLocks noChangeShapeType="1"/>
          </p:cNvSpPr>
          <p:nvPr/>
        </p:nvSpPr>
        <p:spPr bwMode="auto">
          <a:xfrm>
            <a:off x="2971800" y="3200400"/>
            <a:ext cx="0" cy="3176588"/>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77" name="Line 1029"/>
          <p:cNvSpPr>
            <a:spLocks noChangeShapeType="1"/>
          </p:cNvSpPr>
          <p:nvPr/>
        </p:nvSpPr>
        <p:spPr bwMode="auto">
          <a:xfrm>
            <a:off x="2951163" y="6400800"/>
            <a:ext cx="4516437"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83" name="Line 1035"/>
          <p:cNvSpPr>
            <a:spLocks noChangeShapeType="1"/>
          </p:cNvSpPr>
          <p:nvPr/>
        </p:nvSpPr>
        <p:spPr bwMode="auto">
          <a:xfrm>
            <a:off x="3200400" y="4032250"/>
            <a:ext cx="2349500" cy="268446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84" name="Line 1036"/>
          <p:cNvSpPr>
            <a:spLocks noChangeShapeType="1"/>
          </p:cNvSpPr>
          <p:nvPr/>
        </p:nvSpPr>
        <p:spPr bwMode="auto">
          <a:xfrm rot="-186928">
            <a:off x="3124200" y="39624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85" name="Line 1037"/>
          <p:cNvSpPr>
            <a:spLocks noChangeShapeType="1"/>
          </p:cNvSpPr>
          <p:nvPr/>
        </p:nvSpPr>
        <p:spPr bwMode="auto">
          <a:xfrm rot="-415298">
            <a:off x="3048000" y="38862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86" name="Line 1038"/>
          <p:cNvSpPr>
            <a:spLocks noChangeShapeType="1"/>
          </p:cNvSpPr>
          <p:nvPr/>
        </p:nvSpPr>
        <p:spPr bwMode="auto">
          <a:xfrm rot="-671299">
            <a:off x="2971800" y="38100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87" name="Line 1039"/>
          <p:cNvSpPr>
            <a:spLocks noChangeShapeType="1"/>
          </p:cNvSpPr>
          <p:nvPr/>
        </p:nvSpPr>
        <p:spPr bwMode="auto">
          <a:xfrm rot="-971393">
            <a:off x="2971800" y="3810000"/>
            <a:ext cx="2197100" cy="2525713"/>
          </a:xfrm>
          <a:prstGeom prst="line">
            <a:avLst/>
          </a:prstGeom>
          <a:noFill/>
          <a:ln w="381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95" name="Rectangle 1047"/>
          <p:cNvSpPr>
            <a:spLocks noChangeArrowheads="1"/>
          </p:cNvSpPr>
          <p:nvPr/>
        </p:nvSpPr>
        <p:spPr bwMode="auto">
          <a:xfrm>
            <a:off x="457200" y="1752600"/>
            <a:ext cx="79248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eaLnBrk="0" hangingPunct="0">
              <a:spcBef>
                <a:spcPct val="20000"/>
              </a:spcBef>
              <a:buFontTx/>
              <a:buChar char="•"/>
            </a:pPr>
            <a:r>
              <a:rPr lang="en-US" altLang="zh-TW" sz="2800">
                <a:solidFill>
                  <a:schemeClr val="tx2"/>
                </a:solidFill>
                <a:ea typeface="新細明體" charset="0"/>
                <a:cs typeface="新細明體" charset="0"/>
              </a:rPr>
              <a:t>For multiple optimal solutions to exist, the objective function must be parallel to one of the constraints</a:t>
            </a:r>
          </a:p>
        </p:txBody>
      </p:sp>
      <p:sp>
        <p:nvSpPr>
          <p:cNvPr id="131097" name="Text Box 1049"/>
          <p:cNvSpPr txBox="1">
            <a:spLocks noChangeArrowheads="1"/>
          </p:cNvSpPr>
          <p:nvPr/>
        </p:nvSpPr>
        <p:spPr bwMode="auto">
          <a:xfrm>
            <a:off x="4267200" y="2971800"/>
            <a:ext cx="4359275" cy="1738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20000"/>
              </a:spcBef>
              <a:buFontTx/>
              <a:buChar char="•"/>
            </a:pPr>
            <a:r>
              <a:rPr lang="en-US" altLang="zh-TW" sz="2800" dirty="0">
                <a:solidFill>
                  <a:srgbClr val="FF0000"/>
                </a:solidFill>
                <a:ea typeface="新細明體" charset="0"/>
                <a:cs typeface="新細明體" charset="0"/>
              </a:rPr>
              <a:t>Any </a:t>
            </a:r>
            <a:r>
              <a:rPr lang="en-US" altLang="zh-TW" sz="2800" dirty="0">
                <a:solidFill>
                  <a:schemeClr val="tx1"/>
                </a:solidFill>
                <a:ea typeface="新細明體" charset="0"/>
                <a:cs typeface="新細明體" charset="0"/>
              </a:rPr>
              <a:t>weighted average of optimal solutions is also an optimal solution.</a:t>
            </a:r>
          </a:p>
          <a:p>
            <a:endParaRPr lang="zh-TW" altLang="en-US" sz="2400" dirty="0">
              <a:effectLst>
                <a:outerShdw blurRad="38100" dist="38100" dir="2700000" algn="tl">
                  <a:srgbClr val="000000"/>
                </a:outerShdw>
              </a:effectLst>
              <a:ea typeface="新細明體" charset="0"/>
              <a:cs typeface="新細明體" charset="0"/>
            </a:endParaRPr>
          </a:p>
        </p:txBody>
      </p:sp>
      <p:sp>
        <p:nvSpPr>
          <p:cNvPr id="131082" name="Oval 1034"/>
          <p:cNvSpPr>
            <a:spLocks noChangeArrowheads="1"/>
          </p:cNvSpPr>
          <p:nvPr/>
        </p:nvSpPr>
        <p:spPr bwMode="auto">
          <a:xfrm>
            <a:off x="3484563" y="4683125"/>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80" name="Oval 1032"/>
          <p:cNvSpPr>
            <a:spLocks noChangeArrowheads="1"/>
          </p:cNvSpPr>
          <p:nvPr/>
        </p:nvSpPr>
        <p:spPr bwMode="auto">
          <a:xfrm>
            <a:off x="2895600" y="4287838"/>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078" name="Oval 1030"/>
          <p:cNvSpPr>
            <a:spLocks noChangeArrowheads="1"/>
          </p:cNvSpPr>
          <p:nvPr/>
        </p:nvSpPr>
        <p:spPr bwMode="auto">
          <a:xfrm>
            <a:off x="4114800" y="5084763"/>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82587867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1095">
                                            <p:txEl>
                                              <p:pRg st="0" end="0"/>
                                            </p:txEl>
                                          </p:spTgt>
                                        </p:tgtEl>
                                        <p:attrNameLst>
                                          <p:attrName>style.visibility</p:attrName>
                                        </p:attrNameLst>
                                      </p:cBhvr>
                                      <p:to>
                                        <p:strVal val="visible"/>
                                      </p:to>
                                    </p:set>
                                    <p:anim calcmode="lin" valueType="num">
                                      <p:cBhvr additive="base">
                                        <p:cTn id="7" dur="500" fill="hold"/>
                                        <p:tgtEl>
                                          <p:spTgt spid="1310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9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1" presetClass="entr" presetSubtype="0" fill="hold" grpId="0" nodeType="clickEffect">
                                  <p:stCondLst>
                                    <p:cond delay="0"/>
                                  </p:stCondLst>
                                  <p:childTnLst>
                                    <p:set>
                                      <p:cBhvr>
                                        <p:cTn id="12" dur="75">
                                          <p:stCondLst>
                                            <p:cond delay="0"/>
                                          </p:stCondLst>
                                        </p:cTn>
                                        <p:tgtEl>
                                          <p:spTgt spid="131084"/>
                                        </p:tgtEl>
                                        <p:attrNameLst>
                                          <p:attrName>style.visibility</p:attrName>
                                        </p:attrNameLst>
                                      </p:cBhvr>
                                      <p:to>
                                        <p:strVal val="visible"/>
                                      </p:to>
                                    </p:set>
                                  </p:childTnLst>
                                </p:cTn>
                              </p:par>
                            </p:childTnLst>
                          </p:cTn>
                        </p:par>
                        <p:par>
                          <p:cTn id="13" fill="hold" nodeType="afterGroup">
                            <p:stCondLst>
                              <p:cond delay="75"/>
                            </p:stCondLst>
                            <p:childTnLst>
                              <p:par>
                                <p:cTn id="14" presetID="11" presetClass="entr" presetSubtype="0" fill="hold" grpId="0" nodeType="afterEffect">
                                  <p:stCondLst>
                                    <p:cond delay="0"/>
                                  </p:stCondLst>
                                  <p:childTnLst>
                                    <p:set>
                                      <p:cBhvr>
                                        <p:cTn id="15" dur="75">
                                          <p:stCondLst>
                                            <p:cond delay="0"/>
                                          </p:stCondLst>
                                        </p:cTn>
                                        <p:tgtEl>
                                          <p:spTgt spid="131085"/>
                                        </p:tgtEl>
                                        <p:attrNameLst>
                                          <p:attrName>style.visibility</p:attrName>
                                        </p:attrNameLst>
                                      </p:cBhvr>
                                      <p:to>
                                        <p:strVal val="visible"/>
                                      </p:to>
                                    </p:set>
                                  </p:childTnLst>
                                </p:cTn>
                              </p:par>
                            </p:childTnLst>
                          </p:cTn>
                        </p:par>
                        <p:par>
                          <p:cTn id="16" fill="hold" nodeType="afterGroup">
                            <p:stCondLst>
                              <p:cond delay="150"/>
                            </p:stCondLst>
                            <p:childTnLst>
                              <p:par>
                                <p:cTn id="17" presetID="11" presetClass="entr" presetSubtype="0" fill="hold" grpId="0" nodeType="afterEffect">
                                  <p:stCondLst>
                                    <p:cond delay="0"/>
                                  </p:stCondLst>
                                  <p:childTnLst>
                                    <p:set>
                                      <p:cBhvr>
                                        <p:cTn id="18" dur="75">
                                          <p:stCondLst>
                                            <p:cond delay="0"/>
                                          </p:stCondLst>
                                        </p:cTn>
                                        <p:tgtEl>
                                          <p:spTgt spid="131086"/>
                                        </p:tgtEl>
                                        <p:attrNameLst>
                                          <p:attrName>style.visibility</p:attrName>
                                        </p:attrNameLst>
                                      </p:cBhvr>
                                      <p:to>
                                        <p:strVal val="visible"/>
                                      </p:to>
                                    </p:set>
                                  </p:childTnLst>
                                </p:cTn>
                              </p:par>
                            </p:childTnLst>
                          </p:cTn>
                        </p:par>
                        <p:par>
                          <p:cTn id="19" fill="hold" nodeType="afterGroup">
                            <p:stCondLst>
                              <p:cond delay="225"/>
                            </p:stCondLst>
                            <p:childTnLst>
                              <p:par>
                                <p:cTn id="20" presetID="1" presetClass="entr" presetSubtype="0" fill="hold" grpId="0" nodeType="afterEffect">
                                  <p:stCondLst>
                                    <p:cond delay="0"/>
                                  </p:stCondLst>
                                  <p:childTnLst>
                                    <p:set>
                                      <p:cBhvr>
                                        <p:cTn id="21" dur="1" fill="hold">
                                          <p:stCondLst>
                                            <p:cond delay="499"/>
                                          </p:stCondLst>
                                        </p:cTn>
                                        <p:tgtEl>
                                          <p:spTgt spid="131087"/>
                                        </p:tgtEl>
                                        <p:attrNameLst>
                                          <p:attrName>style.visibility</p:attrName>
                                        </p:attrNameLst>
                                      </p:cBhvr>
                                      <p:to>
                                        <p:strVal val="visible"/>
                                      </p:to>
                                    </p:set>
                                  </p:childTnLst>
                                </p:cTn>
                              </p:par>
                            </p:childTnLst>
                          </p:cTn>
                        </p:par>
                        <p:par>
                          <p:cTn id="22" fill="hold" nodeType="afterGroup">
                            <p:stCondLst>
                              <p:cond delay="725"/>
                            </p:stCondLst>
                            <p:childTnLst>
                              <p:par>
                                <p:cTn id="23" presetID="2" presetClass="entr" presetSubtype="8" fill="hold" grpId="0" nodeType="afterEffect">
                                  <p:stCondLst>
                                    <p:cond delay="0"/>
                                  </p:stCondLst>
                                  <p:childTnLst>
                                    <p:set>
                                      <p:cBhvr>
                                        <p:cTn id="24" dur="1" fill="hold">
                                          <p:stCondLst>
                                            <p:cond delay="0"/>
                                          </p:stCondLst>
                                        </p:cTn>
                                        <p:tgtEl>
                                          <p:spTgt spid="131080"/>
                                        </p:tgtEl>
                                        <p:attrNameLst>
                                          <p:attrName>style.visibility</p:attrName>
                                        </p:attrNameLst>
                                      </p:cBhvr>
                                      <p:to>
                                        <p:strVal val="visible"/>
                                      </p:to>
                                    </p:set>
                                    <p:anim calcmode="lin" valueType="num">
                                      <p:cBhvr additive="base">
                                        <p:cTn id="25" dur="500" fill="hold"/>
                                        <p:tgtEl>
                                          <p:spTgt spid="131080"/>
                                        </p:tgtEl>
                                        <p:attrNameLst>
                                          <p:attrName>ppt_x</p:attrName>
                                        </p:attrNameLst>
                                      </p:cBhvr>
                                      <p:tavLst>
                                        <p:tav tm="0">
                                          <p:val>
                                            <p:strVal val="0-#ppt_w/2"/>
                                          </p:val>
                                        </p:tav>
                                        <p:tav tm="100000">
                                          <p:val>
                                            <p:strVal val="#ppt_x"/>
                                          </p:val>
                                        </p:tav>
                                      </p:tavLst>
                                    </p:anim>
                                    <p:anim calcmode="lin" valueType="num">
                                      <p:cBhvr additive="base">
                                        <p:cTn id="26" dur="500" fill="hold"/>
                                        <p:tgtEl>
                                          <p:spTgt spid="1310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1097"/>
                                        </p:tgtEl>
                                        <p:attrNameLst>
                                          <p:attrName>style.visibility</p:attrName>
                                        </p:attrNameLst>
                                      </p:cBhvr>
                                      <p:to>
                                        <p:strVal val="visible"/>
                                      </p:to>
                                    </p:set>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31082"/>
                                        </p:tgtEl>
                                        <p:attrNameLst>
                                          <p:attrName>style.visibility</p:attrName>
                                        </p:attrNameLst>
                                      </p:cBhvr>
                                      <p:to>
                                        <p:strVal val="visible"/>
                                      </p:to>
                                    </p:set>
                                    <p:anim calcmode="lin" valueType="num">
                                      <p:cBhvr additive="base">
                                        <p:cTn id="34" dur="500" fill="hold"/>
                                        <p:tgtEl>
                                          <p:spTgt spid="131082"/>
                                        </p:tgtEl>
                                        <p:attrNameLst>
                                          <p:attrName>ppt_x</p:attrName>
                                        </p:attrNameLst>
                                      </p:cBhvr>
                                      <p:tavLst>
                                        <p:tav tm="0">
                                          <p:val>
                                            <p:strVal val="0-#ppt_w/2"/>
                                          </p:val>
                                        </p:tav>
                                        <p:tav tm="100000">
                                          <p:val>
                                            <p:strVal val="#ppt_x"/>
                                          </p:val>
                                        </p:tav>
                                      </p:tavLst>
                                    </p:anim>
                                    <p:anim calcmode="lin" valueType="num">
                                      <p:cBhvr additive="base">
                                        <p:cTn id="35"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4" grpId="0" animBg="1"/>
      <p:bldP spid="131085" grpId="0" animBg="1"/>
      <p:bldP spid="131086" grpId="0" animBg="1"/>
      <p:bldP spid="131087" grpId="0" animBg="1"/>
      <p:bldP spid="131095" grpId="0" build="p" autoUpdateAnimBg="0"/>
      <p:bldP spid="131097" grpId="0" autoUpdateAnimBg="0"/>
      <p:bldP spid="131082" grpId="0" animBg="1"/>
      <p:bldP spid="13108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838200"/>
            <a:ext cx="7543800" cy="1143000"/>
          </a:xfrm>
          <a:noFill/>
          <a:ln/>
        </p:spPr>
        <p:txBody>
          <a:bodyPr>
            <a:normAutofit/>
          </a:bodyPr>
          <a:lstStyle/>
          <a:p>
            <a:pPr algn="ctr" eaLnBrk="0" hangingPunct="0"/>
            <a:r>
              <a:rPr lang="zh-TW" altLang="en-US" dirty="0">
                <a:ea typeface="新細明體" charset="0"/>
                <a:cs typeface="新細明體" charset="0"/>
              </a:rPr>
              <a:t>  </a:t>
            </a:r>
            <a:r>
              <a:rPr lang="en-US" altLang="zh-TW" dirty="0">
                <a:ea typeface="新細明體" charset="0"/>
                <a:cs typeface="新細明體" charset="0"/>
              </a:rPr>
              <a:t>The Role of Sensitivity Analysis of the Optimal Solution	</a:t>
            </a:r>
          </a:p>
        </p:txBody>
      </p:sp>
      <p:sp>
        <p:nvSpPr>
          <p:cNvPr id="45059" name="Rectangle 3"/>
          <p:cNvSpPr>
            <a:spLocks noGrp="1" noChangeArrowheads="1"/>
          </p:cNvSpPr>
          <p:nvPr>
            <p:ph idx="1"/>
          </p:nvPr>
        </p:nvSpPr>
        <p:spPr>
          <a:xfrm>
            <a:off x="685800" y="1676400"/>
            <a:ext cx="7696200" cy="4724400"/>
          </a:xfrm>
          <a:noFill/>
          <a:ln/>
        </p:spPr>
        <p:txBody>
          <a:bodyPr/>
          <a:lstStyle/>
          <a:p>
            <a:pPr eaLnBrk="0" hangingPunct="0">
              <a:lnSpc>
                <a:spcPct val="90000"/>
              </a:lnSpc>
              <a:buFontTx/>
              <a:buNone/>
            </a:pPr>
            <a:endParaRPr lang="zh-TW" altLang="en-US" sz="2800" dirty="0">
              <a:ea typeface="新細明體" charset="0"/>
              <a:cs typeface="新細明體" charset="0"/>
            </a:endParaRPr>
          </a:p>
          <a:p>
            <a:pPr eaLnBrk="0" hangingPunct="0">
              <a:lnSpc>
                <a:spcPct val="90000"/>
              </a:lnSpc>
            </a:pPr>
            <a:r>
              <a:rPr lang="en-US" altLang="zh-TW" sz="2800" dirty="0">
                <a:ea typeface="新細明體" charset="0"/>
                <a:cs typeface="新細明體" charset="0"/>
              </a:rPr>
              <a:t>Is the optimal solution sensitive to changes in input parameters?</a:t>
            </a:r>
          </a:p>
          <a:p>
            <a:pPr eaLnBrk="0" hangingPunct="0">
              <a:lnSpc>
                <a:spcPct val="270000"/>
              </a:lnSpc>
            </a:pPr>
            <a:r>
              <a:rPr lang="en-US" altLang="zh-TW" sz="2800" dirty="0">
                <a:ea typeface="新細明體" charset="0"/>
                <a:cs typeface="新細明體" charset="0"/>
              </a:rPr>
              <a:t>Possible reasons for asking this question:</a:t>
            </a:r>
          </a:p>
          <a:p>
            <a:pPr lvl="1" eaLnBrk="0" hangingPunct="0">
              <a:lnSpc>
                <a:spcPct val="50000"/>
              </a:lnSpc>
            </a:pPr>
            <a:r>
              <a:rPr lang="en-US" altLang="zh-TW" sz="2400" dirty="0">
                <a:ea typeface="新細明體" charset="0"/>
                <a:cs typeface="新細明體" charset="0"/>
              </a:rPr>
              <a:t>Parameter values used were only best estimates.</a:t>
            </a:r>
          </a:p>
          <a:p>
            <a:pPr lvl="1" eaLnBrk="0" hangingPunct="0">
              <a:lnSpc>
                <a:spcPct val="90000"/>
              </a:lnSpc>
            </a:pPr>
            <a:r>
              <a:rPr lang="en-US" altLang="zh-TW" sz="2400" dirty="0">
                <a:ea typeface="新細明體" charset="0"/>
                <a:cs typeface="新細明體" charset="0"/>
              </a:rPr>
              <a:t>Dynamic environment may cause changes.</a:t>
            </a:r>
          </a:p>
          <a:p>
            <a:pPr lvl="1" eaLnBrk="0" hangingPunct="0">
              <a:lnSpc>
                <a:spcPct val="90000"/>
              </a:lnSpc>
            </a:pPr>
            <a:r>
              <a:rPr lang="en-US" altLang="zh-TW" sz="2400" dirty="0">
                <a:ea typeface="新細明體" charset="0"/>
                <a:cs typeface="新細明體" charset="0"/>
              </a:rPr>
              <a:t>“What-if” analysis may provide economical and operational information. </a:t>
            </a:r>
          </a:p>
        </p:txBody>
      </p:sp>
      <p:sp>
        <p:nvSpPr>
          <p:cNvPr id="4" name="Slide Number Placeholder 5"/>
          <p:cNvSpPr>
            <a:spLocks noGrp="1"/>
          </p:cNvSpPr>
          <p:nvPr>
            <p:ph type="sldNum" sz="quarter" idx="12"/>
          </p:nvPr>
        </p:nvSpPr>
        <p:spPr/>
        <p:txBody>
          <a:bodyPr/>
          <a:lstStyle/>
          <a:p>
            <a:fld id="{523893BE-5059-9644-8275-4CBB482E6768}" type="slidenum">
              <a:rPr lang="zh-TW" altLang="en-US"/>
              <a:pPr/>
              <a:t>21</a:t>
            </a:fld>
            <a:endParaRPr lang="zh-TW" altLang="en-US"/>
          </a:p>
        </p:txBody>
      </p:sp>
    </p:spTree>
    <p:extLst>
      <p:ext uri="{BB962C8B-B14F-4D97-AF65-F5344CB8AC3E}">
        <p14:creationId xmlns:p14="http://schemas.microsoft.com/office/powerpoint/2010/main" val="7818502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additive="base">
                                        <p:cTn id="19"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5059">
                                            <p:txEl>
                                              <p:pRg st="4" end="4"/>
                                            </p:txEl>
                                          </p:spTgt>
                                        </p:tgtEl>
                                        <p:attrNameLst>
                                          <p:attrName>style.visibility</p:attrName>
                                        </p:attrNameLst>
                                      </p:cBhvr>
                                      <p:to>
                                        <p:strVal val="visible"/>
                                      </p:to>
                                    </p:set>
                                    <p:anim calcmode="lin" valueType="num">
                                      <p:cBhvr additive="base">
                                        <p:cTn id="25"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5059">
                                            <p:txEl>
                                              <p:pRg st="5" end="5"/>
                                            </p:txEl>
                                          </p:spTgt>
                                        </p:tgtEl>
                                        <p:attrNameLst>
                                          <p:attrName>style.visibility</p:attrName>
                                        </p:attrNameLst>
                                      </p:cBhvr>
                                      <p:to>
                                        <p:strVal val="visible"/>
                                      </p:to>
                                    </p:set>
                                    <p:anim calcmode="lin" valueType="num">
                                      <p:cBhvr additive="base">
                                        <p:cTn id="31"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1333500" y="838200"/>
            <a:ext cx="6629400" cy="1143000"/>
          </a:xfrm>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a:ea typeface="新細明體" charset="0"/>
                <a:cs typeface="新細明體" charset="0"/>
              </a:rPr>
              <a:t>Sensitivity Analysis of </a:t>
            </a:r>
            <a:br>
              <a:rPr lang="en-US" altLang="zh-TW" sz="3600">
                <a:ea typeface="新細明體" charset="0"/>
                <a:cs typeface="新細明體" charset="0"/>
              </a:rPr>
            </a:br>
            <a:r>
              <a:rPr lang="en-US" altLang="zh-TW" sz="3600">
                <a:ea typeface="新細明體" charset="0"/>
                <a:cs typeface="新細明體" charset="0"/>
              </a:rPr>
              <a:t>Objective Function Coefficients.</a:t>
            </a:r>
          </a:p>
        </p:txBody>
      </p:sp>
      <p:sp>
        <p:nvSpPr>
          <p:cNvPr id="47106" name="Rectangle 2"/>
          <p:cNvSpPr>
            <a:spLocks noGrp="1" noChangeArrowheads="1"/>
          </p:cNvSpPr>
          <p:nvPr>
            <p:ph idx="1"/>
          </p:nvPr>
        </p:nvSpPr>
        <p:spPr>
          <a:xfrm>
            <a:off x="609600" y="2132013"/>
            <a:ext cx="8321675" cy="4510087"/>
          </a:xfrm>
          <a:noFill/>
          <a:ln/>
        </p:spPr>
        <p:txBody>
          <a:bodyPr/>
          <a:lstStyle/>
          <a:p>
            <a:pPr eaLnBrk="0" hangingPunct="0">
              <a:lnSpc>
                <a:spcPct val="170000"/>
              </a:lnSpc>
            </a:pPr>
            <a:r>
              <a:rPr lang="zh-TW" altLang="en-US" sz="2800" dirty="0">
                <a:ea typeface="新細明體" charset="0"/>
                <a:cs typeface="新細明體" charset="0"/>
              </a:rPr>
              <a:t>  </a:t>
            </a:r>
            <a:r>
              <a:rPr lang="en-US" altLang="zh-TW" sz="2800" dirty="0">
                <a:ea typeface="新細明體" charset="0"/>
                <a:cs typeface="新細明體" charset="0"/>
              </a:rPr>
              <a:t>Range of Optimality</a:t>
            </a:r>
          </a:p>
          <a:p>
            <a:pPr lvl="1" eaLnBrk="0" hangingPunct="0">
              <a:lnSpc>
                <a:spcPct val="90000"/>
              </a:lnSpc>
            </a:pPr>
            <a:r>
              <a:rPr lang="en-US" altLang="zh-TW" sz="2400" dirty="0">
                <a:ea typeface="新細明體" charset="0"/>
                <a:cs typeface="新細明體" charset="0"/>
              </a:rPr>
              <a:t>The optimal solution will remain unchanged as long as </a:t>
            </a:r>
          </a:p>
          <a:p>
            <a:pPr lvl="2" eaLnBrk="0" hangingPunct="0">
              <a:lnSpc>
                <a:spcPct val="140000"/>
              </a:lnSpc>
            </a:pPr>
            <a:r>
              <a:rPr lang="en-US" altLang="zh-TW" sz="2000" dirty="0">
                <a:ea typeface="新細明體" charset="0"/>
                <a:cs typeface="新細明體" charset="0"/>
              </a:rPr>
              <a:t>An objective function coefficient lies within its </a:t>
            </a:r>
            <a:r>
              <a:rPr lang="en-US" altLang="zh-TW" sz="2000" b="1" i="1" dirty="0">
                <a:solidFill>
                  <a:schemeClr val="accent2"/>
                </a:solidFill>
                <a:ea typeface="新細明體" charset="0"/>
                <a:cs typeface="新細明體" charset="0"/>
              </a:rPr>
              <a:t>range of optimality</a:t>
            </a:r>
            <a:r>
              <a:rPr lang="en-US" altLang="zh-TW" sz="2000" dirty="0">
                <a:ea typeface="新細明體" charset="0"/>
                <a:cs typeface="新細明體" charset="0"/>
              </a:rPr>
              <a:t> </a:t>
            </a:r>
          </a:p>
          <a:p>
            <a:pPr lvl="2" eaLnBrk="0" hangingPunct="0"/>
            <a:r>
              <a:rPr lang="en-US" altLang="zh-TW" sz="2000" dirty="0">
                <a:ea typeface="新細明體" charset="0"/>
                <a:cs typeface="新細明體" charset="0"/>
              </a:rPr>
              <a:t>There are no changes in any other input parameters.  </a:t>
            </a:r>
          </a:p>
          <a:p>
            <a:pPr lvl="1" eaLnBrk="0" hangingPunct="0">
              <a:lnSpc>
                <a:spcPct val="160000"/>
              </a:lnSpc>
            </a:pPr>
            <a:r>
              <a:rPr lang="en-US" altLang="zh-TW" sz="2400" dirty="0">
                <a:ea typeface="新細明體" charset="0"/>
                <a:cs typeface="新細明體" charset="0"/>
              </a:rPr>
              <a:t>The value of the objective function will change if the </a:t>
            </a:r>
            <a:br>
              <a:rPr lang="en-US" altLang="zh-TW" sz="2400" dirty="0">
                <a:ea typeface="新細明體" charset="0"/>
                <a:cs typeface="新細明體" charset="0"/>
              </a:rPr>
            </a:br>
            <a:r>
              <a:rPr lang="en-US" altLang="zh-TW" sz="2400" dirty="0">
                <a:ea typeface="新細明體" charset="0"/>
                <a:cs typeface="新細明體" charset="0"/>
              </a:rPr>
              <a:t>coefficient multiplies a variable whose value is nonzero.</a:t>
            </a:r>
          </a:p>
        </p:txBody>
      </p:sp>
      <p:sp>
        <p:nvSpPr>
          <p:cNvPr id="4" name="Slide Number Placeholder 5"/>
          <p:cNvSpPr>
            <a:spLocks noGrp="1"/>
          </p:cNvSpPr>
          <p:nvPr>
            <p:ph type="sldNum" sz="quarter" idx="12"/>
          </p:nvPr>
        </p:nvSpPr>
        <p:spPr/>
        <p:txBody>
          <a:bodyPr/>
          <a:lstStyle/>
          <a:p>
            <a:fld id="{61B8BEA6-0914-2941-BEE5-EFAF3D2228C3}" type="slidenum">
              <a:rPr lang="zh-TW" altLang="en-US"/>
              <a:pPr/>
              <a:t>22</a:t>
            </a:fld>
            <a:endParaRPr lang="zh-TW" altLang="en-US"/>
          </a:p>
        </p:txBody>
      </p:sp>
    </p:spTree>
    <p:extLst>
      <p:ext uri="{BB962C8B-B14F-4D97-AF65-F5344CB8AC3E}">
        <p14:creationId xmlns:p14="http://schemas.microsoft.com/office/powerpoint/2010/main" val="64332523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barn(outVertical)">
                                      <p:cBhvr>
                                        <p:cTn id="7" dur="500"/>
                                        <p:tgtEl>
                                          <p:spTgt spid="47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Effect transition="in" filter="barn(outVertical)">
                                      <p:cBhvr>
                                        <p:cTn id="12" dur="500"/>
                                        <p:tgtEl>
                                          <p:spTgt spid="47106">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animEffect transition="in" filter="barn(outVertical)">
                                      <p:cBhvr>
                                        <p:cTn id="15" dur="500"/>
                                        <p:tgtEl>
                                          <p:spTgt spid="47106">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7106">
                                            <p:txEl>
                                              <p:pRg st="3" end="3"/>
                                            </p:txEl>
                                          </p:spTgt>
                                        </p:tgtEl>
                                        <p:attrNameLst>
                                          <p:attrName>style.visibility</p:attrName>
                                        </p:attrNameLst>
                                      </p:cBhvr>
                                      <p:to>
                                        <p:strVal val="visible"/>
                                      </p:to>
                                    </p:set>
                                    <p:animEffect transition="in" filter="barn(outVertical)">
                                      <p:cBhvr>
                                        <p:cTn id="18" dur="500"/>
                                        <p:tgtEl>
                                          <p:spTgt spid="4710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animEffect transition="in" filter="barn(outVertical)">
                                      <p:cBhvr>
                                        <p:cTn id="23" dur="500"/>
                                        <p:tgtEl>
                                          <p:spTgt spid="47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60" name="Rectangle 1080"/>
          <p:cNvSpPr>
            <a:spLocks noGrp="1" noChangeArrowheads="1"/>
          </p:cNvSpPr>
          <p:nvPr>
            <p:ph type="title"/>
          </p:nvPr>
        </p:nvSpPr>
        <p:spPr>
          <a:xfrm>
            <a:off x="1333500" y="838200"/>
            <a:ext cx="6629400" cy="1143000"/>
          </a:xfrm>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a:ea typeface="新細明體" charset="0"/>
                <a:cs typeface="新細明體" charset="0"/>
              </a:rPr>
              <a:t>Sensitivity Analysis of </a:t>
            </a:r>
            <a:br>
              <a:rPr lang="en-US" altLang="zh-TW" sz="3600">
                <a:ea typeface="新細明體" charset="0"/>
                <a:cs typeface="新細明體" charset="0"/>
              </a:rPr>
            </a:br>
            <a:r>
              <a:rPr lang="en-US" altLang="zh-TW" sz="3600">
                <a:ea typeface="新細明體" charset="0"/>
                <a:cs typeface="新細明體" charset="0"/>
              </a:rPr>
              <a:t>Objective Function Coefficients.</a:t>
            </a:r>
          </a:p>
        </p:txBody>
      </p:sp>
      <p:sp>
        <p:nvSpPr>
          <p:cNvPr id="39" name="Slide Number Placeholder 5"/>
          <p:cNvSpPr>
            <a:spLocks noGrp="1"/>
          </p:cNvSpPr>
          <p:nvPr>
            <p:ph type="sldNum" sz="quarter" idx="12"/>
          </p:nvPr>
        </p:nvSpPr>
        <p:spPr/>
        <p:txBody>
          <a:bodyPr/>
          <a:lstStyle/>
          <a:p>
            <a:fld id="{54B4AF2C-5F4F-5B42-A842-958186679F2F}" type="slidenum">
              <a:rPr lang="zh-TW" altLang="en-US"/>
              <a:pPr/>
              <a:t>23</a:t>
            </a:fld>
            <a:endParaRPr lang="zh-TW" altLang="en-US"/>
          </a:p>
        </p:txBody>
      </p:sp>
      <p:sp>
        <p:nvSpPr>
          <p:cNvPr id="123906" name="Freeform 1026"/>
          <p:cNvSpPr>
            <a:spLocks/>
          </p:cNvSpPr>
          <p:nvPr/>
        </p:nvSpPr>
        <p:spPr bwMode="auto">
          <a:xfrm>
            <a:off x="3105150" y="4324350"/>
            <a:ext cx="1847850" cy="1943100"/>
          </a:xfrm>
          <a:custGeom>
            <a:avLst/>
            <a:gdLst>
              <a:gd name="T0" fmla="*/ 0 w 1140"/>
              <a:gd name="T1" fmla="*/ 1248 h 1272"/>
              <a:gd name="T2" fmla="*/ 12 w 1140"/>
              <a:gd name="T3" fmla="*/ 0 h 1272"/>
              <a:gd name="T4" fmla="*/ 780 w 1140"/>
              <a:gd name="T5" fmla="*/ 492 h 1272"/>
              <a:gd name="T6" fmla="*/ 1140 w 1140"/>
              <a:gd name="T7" fmla="*/ 1068 h 1272"/>
              <a:gd name="T8" fmla="*/ 876 w 1140"/>
              <a:gd name="T9" fmla="*/ 1272 h 1272"/>
            </a:gdLst>
            <a:ahLst/>
            <a:cxnLst>
              <a:cxn ang="0">
                <a:pos x="T0" y="T1"/>
              </a:cxn>
              <a:cxn ang="0">
                <a:pos x="T2" y="T3"/>
              </a:cxn>
              <a:cxn ang="0">
                <a:pos x="T4" y="T5"/>
              </a:cxn>
              <a:cxn ang="0">
                <a:pos x="T6" y="T7"/>
              </a:cxn>
              <a:cxn ang="0">
                <a:pos x="T8" y="T9"/>
              </a:cxn>
            </a:cxnLst>
            <a:rect l="0" t="0" r="r" b="b"/>
            <a:pathLst>
              <a:path w="1140" h="1272">
                <a:moveTo>
                  <a:pt x="0" y="1248"/>
                </a:moveTo>
                <a:lnTo>
                  <a:pt x="12" y="0"/>
                </a:lnTo>
                <a:lnTo>
                  <a:pt x="780" y="492"/>
                </a:lnTo>
                <a:lnTo>
                  <a:pt x="1140" y="1068"/>
                </a:lnTo>
                <a:lnTo>
                  <a:pt x="876" y="1272"/>
                </a:lnTo>
              </a:path>
            </a:pathLst>
          </a:custGeom>
          <a:solidFill>
            <a:srgbClr val="19A793"/>
          </a:solidFill>
          <a:ln w="38100" cap="flat" cmpd="sng">
            <a:solidFill>
              <a:schemeClr val="accent2"/>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07" name="Line 1027"/>
          <p:cNvSpPr>
            <a:spLocks noChangeShapeType="1"/>
          </p:cNvSpPr>
          <p:nvPr/>
        </p:nvSpPr>
        <p:spPr bwMode="auto">
          <a:xfrm>
            <a:off x="2813050" y="4321175"/>
            <a:ext cx="311150" cy="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08" name="Line 1028"/>
          <p:cNvSpPr>
            <a:spLocks noChangeShapeType="1"/>
          </p:cNvSpPr>
          <p:nvPr/>
        </p:nvSpPr>
        <p:spPr bwMode="auto">
          <a:xfrm>
            <a:off x="2813050" y="2287588"/>
            <a:ext cx="311150" cy="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09" name="Line 1029"/>
          <p:cNvSpPr>
            <a:spLocks noChangeShapeType="1"/>
          </p:cNvSpPr>
          <p:nvPr/>
        </p:nvSpPr>
        <p:spPr bwMode="auto">
          <a:xfrm>
            <a:off x="3124200" y="2046288"/>
            <a:ext cx="0" cy="426402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0" name="Line 1030"/>
          <p:cNvSpPr>
            <a:spLocks noChangeShapeType="1"/>
          </p:cNvSpPr>
          <p:nvPr/>
        </p:nvSpPr>
        <p:spPr bwMode="auto">
          <a:xfrm>
            <a:off x="2813050" y="3597275"/>
            <a:ext cx="311150" cy="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1" name="Rectangle 1031"/>
          <p:cNvSpPr>
            <a:spLocks noChangeArrowheads="1"/>
          </p:cNvSpPr>
          <p:nvPr/>
        </p:nvSpPr>
        <p:spPr bwMode="auto">
          <a:xfrm>
            <a:off x="2438400" y="43434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500</a:t>
            </a:r>
          </a:p>
        </p:txBody>
      </p:sp>
      <p:sp>
        <p:nvSpPr>
          <p:cNvPr id="123912" name="Rectangle 1032"/>
          <p:cNvSpPr>
            <a:spLocks noChangeArrowheads="1"/>
          </p:cNvSpPr>
          <p:nvPr/>
        </p:nvSpPr>
        <p:spPr bwMode="auto">
          <a:xfrm>
            <a:off x="2090738" y="2024063"/>
            <a:ext cx="7239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1000</a:t>
            </a:r>
          </a:p>
        </p:txBody>
      </p:sp>
      <p:sp>
        <p:nvSpPr>
          <p:cNvPr id="123913" name="Rectangle 1033"/>
          <p:cNvSpPr>
            <a:spLocks noChangeArrowheads="1"/>
          </p:cNvSpPr>
          <p:nvPr/>
        </p:nvSpPr>
        <p:spPr bwMode="auto">
          <a:xfrm>
            <a:off x="1676400" y="1719263"/>
            <a:ext cx="441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spcBef>
                <a:spcPct val="50000"/>
              </a:spcBef>
            </a:pPr>
            <a:endParaRPr lang="zh-TW" altLang="en-US" sz="2400">
              <a:solidFill>
                <a:schemeClr val="tx1"/>
              </a:solidFill>
              <a:latin typeface="Times New Roman" charset="0"/>
              <a:ea typeface="新細明體" charset="0"/>
              <a:cs typeface="新細明體" charset="0"/>
            </a:endParaRPr>
          </a:p>
        </p:txBody>
      </p:sp>
      <p:sp>
        <p:nvSpPr>
          <p:cNvPr id="123914" name="Line 1034"/>
          <p:cNvSpPr>
            <a:spLocks noChangeShapeType="1"/>
          </p:cNvSpPr>
          <p:nvPr/>
        </p:nvSpPr>
        <p:spPr bwMode="auto">
          <a:xfrm flipV="1">
            <a:off x="5181600" y="6311900"/>
            <a:ext cx="0" cy="24130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5" name="Line 1035"/>
          <p:cNvSpPr>
            <a:spLocks noChangeShapeType="1"/>
          </p:cNvSpPr>
          <p:nvPr/>
        </p:nvSpPr>
        <p:spPr bwMode="auto">
          <a:xfrm>
            <a:off x="6705600" y="6313488"/>
            <a:ext cx="0" cy="24130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6" name="Line 1036"/>
          <p:cNvSpPr>
            <a:spLocks noChangeShapeType="1"/>
          </p:cNvSpPr>
          <p:nvPr/>
        </p:nvSpPr>
        <p:spPr bwMode="auto">
          <a:xfrm>
            <a:off x="3857625" y="6313488"/>
            <a:ext cx="0" cy="24130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7" name="Rectangle 1037"/>
          <p:cNvSpPr>
            <a:spLocks noChangeArrowheads="1"/>
          </p:cNvSpPr>
          <p:nvPr/>
        </p:nvSpPr>
        <p:spPr bwMode="auto">
          <a:xfrm>
            <a:off x="4822825" y="64770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500</a:t>
            </a:r>
          </a:p>
        </p:txBody>
      </p:sp>
      <p:sp>
        <p:nvSpPr>
          <p:cNvPr id="123918" name="Rectangle 1038"/>
          <p:cNvSpPr>
            <a:spLocks noChangeArrowheads="1"/>
          </p:cNvSpPr>
          <p:nvPr/>
        </p:nvSpPr>
        <p:spPr bwMode="auto">
          <a:xfrm>
            <a:off x="6423025" y="64770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800</a:t>
            </a:r>
          </a:p>
        </p:txBody>
      </p:sp>
      <p:sp>
        <p:nvSpPr>
          <p:cNvPr id="123919" name="Rectangle 1039"/>
          <p:cNvSpPr>
            <a:spLocks noChangeArrowheads="1"/>
          </p:cNvSpPr>
          <p:nvPr/>
        </p:nvSpPr>
        <p:spPr bwMode="auto">
          <a:xfrm>
            <a:off x="3200400" y="1962150"/>
            <a:ext cx="4365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900">
                <a:solidFill>
                  <a:schemeClr val="tx2"/>
                </a:solidFill>
                <a:latin typeface="Arial" charset="0"/>
                <a:ea typeface="新細明體" charset="0"/>
                <a:cs typeface="新細明體" charset="0"/>
              </a:rPr>
              <a:t>X</a:t>
            </a:r>
            <a:r>
              <a:rPr lang="en-US" altLang="zh-TW" sz="1900" baseline="-25000">
                <a:solidFill>
                  <a:schemeClr val="tx2"/>
                </a:solidFill>
                <a:latin typeface="Arial" charset="0"/>
                <a:ea typeface="新細明體" charset="0"/>
                <a:cs typeface="新細明體" charset="0"/>
              </a:rPr>
              <a:t>2</a:t>
            </a:r>
          </a:p>
        </p:txBody>
      </p:sp>
      <p:sp>
        <p:nvSpPr>
          <p:cNvPr id="123920" name="Rectangle 1040"/>
          <p:cNvSpPr>
            <a:spLocks noChangeArrowheads="1"/>
          </p:cNvSpPr>
          <p:nvPr/>
        </p:nvSpPr>
        <p:spPr bwMode="auto">
          <a:xfrm>
            <a:off x="7620000" y="5772150"/>
            <a:ext cx="4365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900">
                <a:solidFill>
                  <a:schemeClr val="tx2"/>
                </a:solidFill>
                <a:latin typeface="Arial" charset="0"/>
                <a:ea typeface="新細明體" charset="0"/>
                <a:cs typeface="新細明體" charset="0"/>
              </a:rPr>
              <a:t>X</a:t>
            </a:r>
            <a:r>
              <a:rPr lang="en-US" altLang="zh-TW" sz="1900" baseline="-25000">
                <a:solidFill>
                  <a:schemeClr val="tx2"/>
                </a:solidFill>
                <a:latin typeface="Arial" charset="0"/>
                <a:ea typeface="新細明體" charset="0"/>
                <a:cs typeface="新細明體" charset="0"/>
              </a:rPr>
              <a:t>1</a:t>
            </a:r>
          </a:p>
        </p:txBody>
      </p:sp>
      <p:sp>
        <p:nvSpPr>
          <p:cNvPr id="123921" name="Rectangle 1041"/>
          <p:cNvSpPr>
            <a:spLocks noChangeArrowheads="1"/>
          </p:cNvSpPr>
          <p:nvPr/>
        </p:nvSpPr>
        <p:spPr bwMode="auto">
          <a:xfrm rot="2786629">
            <a:off x="2909888" y="3924300"/>
            <a:ext cx="14049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a:solidFill>
                  <a:schemeClr val="tx1"/>
                </a:solidFill>
                <a:ea typeface="新細明體" charset="0"/>
                <a:cs typeface="新細明體" charset="0"/>
              </a:rPr>
              <a:t>Max 8X</a:t>
            </a:r>
            <a:r>
              <a:rPr lang="en-US" altLang="zh-TW" baseline="-25000">
                <a:solidFill>
                  <a:schemeClr val="tx1"/>
                </a:solidFill>
                <a:ea typeface="新細明體" charset="0"/>
                <a:cs typeface="新細明體" charset="0"/>
              </a:rPr>
              <a:t>1</a:t>
            </a:r>
            <a:r>
              <a:rPr lang="en-US" altLang="zh-TW">
                <a:solidFill>
                  <a:schemeClr val="tx1"/>
                </a:solidFill>
                <a:ea typeface="新細明體" charset="0"/>
                <a:cs typeface="新細明體" charset="0"/>
              </a:rPr>
              <a:t> + 5X</a:t>
            </a:r>
            <a:r>
              <a:rPr lang="en-US" altLang="zh-TW" baseline="-25000">
                <a:solidFill>
                  <a:schemeClr val="tx1"/>
                </a:solidFill>
                <a:ea typeface="新細明體" charset="0"/>
                <a:cs typeface="新細明體" charset="0"/>
              </a:rPr>
              <a:t>2</a:t>
            </a:r>
          </a:p>
        </p:txBody>
      </p:sp>
      <p:sp>
        <p:nvSpPr>
          <p:cNvPr id="123922" name="Rectangle 1042"/>
          <p:cNvSpPr>
            <a:spLocks noChangeArrowheads="1"/>
          </p:cNvSpPr>
          <p:nvPr/>
        </p:nvSpPr>
        <p:spPr bwMode="auto">
          <a:xfrm rot="2280000">
            <a:off x="1638300" y="3351213"/>
            <a:ext cx="14049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a:solidFill>
                  <a:schemeClr val="tx1"/>
                </a:solidFill>
                <a:ea typeface="新細明體" charset="0"/>
                <a:cs typeface="新細明體" charset="0"/>
              </a:rPr>
              <a:t>Max 4X</a:t>
            </a:r>
            <a:r>
              <a:rPr lang="en-US" altLang="zh-TW" baseline="-25000">
                <a:solidFill>
                  <a:schemeClr val="tx1"/>
                </a:solidFill>
                <a:ea typeface="新細明體" charset="0"/>
                <a:cs typeface="新細明體" charset="0"/>
              </a:rPr>
              <a:t>1</a:t>
            </a:r>
            <a:r>
              <a:rPr lang="en-US" altLang="zh-TW">
                <a:solidFill>
                  <a:schemeClr val="tx1"/>
                </a:solidFill>
                <a:ea typeface="新細明體" charset="0"/>
                <a:cs typeface="新細明體" charset="0"/>
              </a:rPr>
              <a:t> + 5X</a:t>
            </a:r>
            <a:r>
              <a:rPr lang="en-US" altLang="zh-TW" baseline="-25000">
                <a:solidFill>
                  <a:schemeClr val="tx1"/>
                </a:solidFill>
                <a:ea typeface="新細明體" charset="0"/>
                <a:cs typeface="新細明體" charset="0"/>
              </a:rPr>
              <a:t>2</a:t>
            </a:r>
          </a:p>
        </p:txBody>
      </p:sp>
      <p:sp>
        <p:nvSpPr>
          <p:cNvPr id="123923" name="Oval 1043"/>
          <p:cNvSpPr>
            <a:spLocks noChangeArrowheads="1"/>
          </p:cNvSpPr>
          <p:nvPr/>
        </p:nvSpPr>
        <p:spPr bwMode="auto">
          <a:xfrm>
            <a:off x="4256088" y="4983163"/>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24" name="Rectangle 1044"/>
          <p:cNvSpPr>
            <a:spLocks noChangeArrowheads="1"/>
          </p:cNvSpPr>
          <p:nvPr/>
        </p:nvSpPr>
        <p:spPr bwMode="auto">
          <a:xfrm rot="1946405">
            <a:off x="1266825" y="3503613"/>
            <a:ext cx="16668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a:solidFill>
                  <a:schemeClr val="tx1"/>
                </a:solidFill>
                <a:ea typeface="新細明體" charset="0"/>
                <a:cs typeface="新細明體" charset="0"/>
              </a:rPr>
              <a:t>Max 3.75X</a:t>
            </a:r>
            <a:r>
              <a:rPr lang="en-US" altLang="zh-TW" baseline="-25000">
                <a:solidFill>
                  <a:schemeClr val="tx1"/>
                </a:solidFill>
                <a:ea typeface="新細明體" charset="0"/>
                <a:cs typeface="新細明體" charset="0"/>
              </a:rPr>
              <a:t>1</a:t>
            </a:r>
            <a:r>
              <a:rPr lang="en-US" altLang="zh-TW">
                <a:solidFill>
                  <a:schemeClr val="tx1"/>
                </a:solidFill>
                <a:ea typeface="新細明體" charset="0"/>
                <a:cs typeface="新細明體" charset="0"/>
              </a:rPr>
              <a:t> + 5X</a:t>
            </a:r>
            <a:r>
              <a:rPr lang="en-US" altLang="zh-TW" baseline="-25000">
                <a:solidFill>
                  <a:schemeClr val="tx1"/>
                </a:solidFill>
                <a:ea typeface="新細明體" charset="0"/>
                <a:cs typeface="新細明體" charset="0"/>
              </a:rPr>
              <a:t>2</a:t>
            </a:r>
          </a:p>
        </p:txBody>
      </p:sp>
      <p:sp>
        <p:nvSpPr>
          <p:cNvPr id="123925" name="Line 1045"/>
          <p:cNvSpPr>
            <a:spLocks noChangeShapeType="1"/>
          </p:cNvSpPr>
          <p:nvPr/>
        </p:nvSpPr>
        <p:spPr bwMode="auto">
          <a:xfrm>
            <a:off x="2814638" y="4217988"/>
            <a:ext cx="2990850" cy="1019175"/>
          </a:xfrm>
          <a:prstGeom prst="line">
            <a:avLst/>
          </a:prstGeom>
          <a:noFill/>
          <a:ln w="28575">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26" name="Rectangle 1046"/>
          <p:cNvSpPr>
            <a:spLocks noChangeArrowheads="1"/>
          </p:cNvSpPr>
          <p:nvPr/>
        </p:nvSpPr>
        <p:spPr bwMode="auto">
          <a:xfrm rot="1161743">
            <a:off x="4683125" y="4735513"/>
            <a:ext cx="14049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a:solidFill>
                  <a:schemeClr val="tx1"/>
                </a:solidFill>
                <a:ea typeface="新細明體" charset="0"/>
                <a:cs typeface="新細明體" charset="0"/>
              </a:rPr>
              <a:t>Max 2X</a:t>
            </a:r>
            <a:r>
              <a:rPr lang="en-US" altLang="zh-TW" baseline="-25000">
                <a:solidFill>
                  <a:schemeClr val="tx1"/>
                </a:solidFill>
                <a:ea typeface="新細明體" charset="0"/>
                <a:cs typeface="新細明體" charset="0"/>
              </a:rPr>
              <a:t>1</a:t>
            </a:r>
            <a:r>
              <a:rPr lang="en-US" altLang="zh-TW">
                <a:solidFill>
                  <a:schemeClr val="tx1"/>
                </a:solidFill>
                <a:ea typeface="新細明體" charset="0"/>
                <a:cs typeface="新細明體" charset="0"/>
              </a:rPr>
              <a:t> + 5X</a:t>
            </a:r>
            <a:r>
              <a:rPr lang="en-US" altLang="zh-TW" baseline="-25000">
                <a:solidFill>
                  <a:schemeClr val="tx1"/>
                </a:solidFill>
                <a:ea typeface="新細明體" charset="0"/>
                <a:cs typeface="新細明體" charset="0"/>
              </a:rPr>
              <a:t>2</a:t>
            </a:r>
          </a:p>
        </p:txBody>
      </p:sp>
      <p:sp>
        <p:nvSpPr>
          <p:cNvPr id="123927" name="Line 1047"/>
          <p:cNvSpPr>
            <a:spLocks noChangeShapeType="1"/>
          </p:cNvSpPr>
          <p:nvPr/>
        </p:nvSpPr>
        <p:spPr bwMode="auto">
          <a:xfrm>
            <a:off x="2112963" y="6276975"/>
            <a:ext cx="5797550"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28" name="Oval 1048"/>
          <p:cNvSpPr>
            <a:spLocks noChangeArrowheads="1"/>
          </p:cNvSpPr>
          <p:nvPr/>
        </p:nvSpPr>
        <p:spPr bwMode="auto">
          <a:xfrm>
            <a:off x="3041650" y="4248150"/>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29" name="Line 1049"/>
          <p:cNvSpPr>
            <a:spLocks noChangeShapeType="1"/>
          </p:cNvSpPr>
          <p:nvPr/>
        </p:nvSpPr>
        <p:spPr bwMode="auto">
          <a:xfrm>
            <a:off x="2819400" y="4135438"/>
            <a:ext cx="2819400" cy="169545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3930" name="Rectangle 1050"/>
          <p:cNvSpPr>
            <a:spLocks noChangeArrowheads="1"/>
          </p:cNvSpPr>
          <p:nvPr/>
        </p:nvSpPr>
        <p:spPr bwMode="auto">
          <a:xfrm>
            <a:off x="304800" y="762000"/>
            <a:ext cx="8686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endParaRPr lang="zh-TW" altLang="en-US" sz="4000" b="1">
              <a:solidFill>
                <a:schemeClr val="tx2"/>
              </a:solidFill>
              <a:ea typeface="新細明體" charset="0"/>
              <a:cs typeface="新細明體" charset="0"/>
            </a:endParaRPr>
          </a:p>
        </p:txBody>
      </p:sp>
      <p:sp>
        <p:nvSpPr>
          <p:cNvPr id="123939" name="Rectangle 1059"/>
          <p:cNvSpPr>
            <a:spLocks noChangeArrowheads="1"/>
          </p:cNvSpPr>
          <p:nvPr/>
        </p:nvSpPr>
        <p:spPr bwMode="auto">
          <a:xfrm>
            <a:off x="-1371600" y="974725"/>
            <a:ext cx="8686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endParaRPr lang="zh-TW" altLang="en-US" sz="4000" b="1">
              <a:solidFill>
                <a:schemeClr val="tx2"/>
              </a:solidFill>
              <a:ea typeface="新細明體" charset="0"/>
              <a:cs typeface="新細明體" charset="0"/>
            </a:endParaRPr>
          </a:p>
        </p:txBody>
      </p:sp>
      <p:sp>
        <p:nvSpPr>
          <p:cNvPr id="123940" name="Line 1060"/>
          <p:cNvSpPr>
            <a:spLocks noChangeShapeType="1"/>
          </p:cNvSpPr>
          <p:nvPr/>
        </p:nvSpPr>
        <p:spPr bwMode="auto">
          <a:xfrm rot="-219160">
            <a:off x="3136900" y="3722688"/>
            <a:ext cx="2197100" cy="2525712"/>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1" name="Line 1061"/>
          <p:cNvSpPr>
            <a:spLocks noChangeShapeType="1"/>
          </p:cNvSpPr>
          <p:nvPr/>
        </p:nvSpPr>
        <p:spPr bwMode="auto">
          <a:xfrm rot="-366542">
            <a:off x="3124200" y="3717925"/>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2" name="Line 1062"/>
          <p:cNvSpPr>
            <a:spLocks noChangeShapeType="1"/>
          </p:cNvSpPr>
          <p:nvPr/>
        </p:nvSpPr>
        <p:spPr bwMode="auto">
          <a:xfrm rot="-546524">
            <a:off x="3124200" y="3717925"/>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3" name="Line 1063"/>
          <p:cNvSpPr>
            <a:spLocks noChangeShapeType="1"/>
          </p:cNvSpPr>
          <p:nvPr/>
        </p:nvSpPr>
        <p:spPr bwMode="auto">
          <a:xfrm rot="-765684">
            <a:off x="3124200" y="3717925"/>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4" name="Line 1064"/>
          <p:cNvSpPr>
            <a:spLocks noChangeShapeType="1"/>
          </p:cNvSpPr>
          <p:nvPr/>
        </p:nvSpPr>
        <p:spPr bwMode="auto">
          <a:xfrm rot="-279244">
            <a:off x="3124200" y="3717925"/>
            <a:ext cx="2197100" cy="2525713"/>
          </a:xfrm>
          <a:prstGeom prst="line">
            <a:avLst/>
          </a:prstGeom>
          <a:noFill/>
          <a:ln w="1905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5" name="Line 1065"/>
          <p:cNvSpPr>
            <a:spLocks noChangeShapeType="1"/>
          </p:cNvSpPr>
          <p:nvPr/>
        </p:nvSpPr>
        <p:spPr bwMode="auto">
          <a:xfrm rot="-426985">
            <a:off x="3124200" y="3717925"/>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6" name="Line 1066"/>
          <p:cNvSpPr>
            <a:spLocks noChangeShapeType="1"/>
          </p:cNvSpPr>
          <p:nvPr/>
        </p:nvSpPr>
        <p:spPr bwMode="auto">
          <a:xfrm rot="-657838">
            <a:off x="3124200" y="3717925"/>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7" name="Line 1067"/>
          <p:cNvSpPr>
            <a:spLocks noChangeShapeType="1"/>
          </p:cNvSpPr>
          <p:nvPr/>
        </p:nvSpPr>
        <p:spPr bwMode="auto">
          <a:xfrm rot="-971322">
            <a:off x="3124200" y="3733800"/>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8" name="Line 1068"/>
          <p:cNvSpPr>
            <a:spLocks noChangeShapeType="1"/>
          </p:cNvSpPr>
          <p:nvPr/>
        </p:nvSpPr>
        <p:spPr bwMode="auto">
          <a:xfrm rot="-841988">
            <a:off x="3124200" y="3733800"/>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49" name="Line 1069"/>
          <p:cNvSpPr>
            <a:spLocks noChangeShapeType="1"/>
          </p:cNvSpPr>
          <p:nvPr/>
        </p:nvSpPr>
        <p:spPr bwMode="auto">
          <a:xfrm rot="-913691">
            <a:off x="3124200" y="3733800"/>
            <a:ext cx="2197100" cy="2525713"/>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71619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40"/>
                                        </p:tgtEl>
                                        <p:attrNameLst>
                                          <p:attrName>style.visibility</p:attrName>
                                        </p:attrNameLst>
                                      </p:cBhvr>
                                      <p:to>
                                        <p:strVal val="visible"/>
                                      </p:to>
                                    </p:set>
                                  </p:childTnLst>
                                </p:cTn>
                              </p:par>
                            </p:childTnLst>
                          </p:cTn>
                        </p:par>
                        <p:par>
                          <p:cTn id="7" fill="hold" nodeType="afterGroup">
                            <p:stCondLst>
                              <p:cond delay="500"/>
                            </p:stCondLst>
                            <p:childTnLst>
                              <p:par>
                                <p:cTn id="8" presetID="4" presetClass="entr" presetSubtype="32" fill="hold" grpId="0" nodeType="afterEffect">
                                  <p:stCondLst>
                                    <p:cond delay="0"/>
                                  </p:stCondLst>
                                  <p:childTnLst>
                                    <p:set>
                                      <p:cBhvr>
                                        <p:cTn id="9" dur="1" fill="hold">
                                          <p:stCondLst>
                                            <p:cond delay="0"/>
                                          </p:stCondLst>
                                        </p:cTn>
                                        <p:tgtEl>
                                          <p:spTgt spid="123921"/>
                                        </p:tgtEl>
                                        <p:attrNameLst>
                                          <p:attrName>style.visibility</p:attrName>
                                        </p:attrNameLst>
                                      </p:cBhvr>
                                      <p:to>
                                        <p:strVal val="visible"/>
                                      </p:to>
                                    </p:set>
                                    <p:animEffect transition="in" filter="box(out)">
                                      <p:cBhvr>
                                        <p:cTn id="10" dur="500"/>
                                        <p:tgtEl>
                                          <p:spTgt spid="1239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1" presetClass="entr" presetSubtype="0" fill="hold" grpId="0" nodeType="clickEffect">
                                  <p:stCondLst>
                                    <p:cond delay="0"/>
                                  </p:stCondLst>
                                  <p:childTnLst>
                                    <p:set>
                                      <p:cBhvr>
                                        <p:cTn id="14" dur="75">
                                          <p:stCondLst>
                                            <p:cond delay="0"/>
                                          </p:stCondLst>
                                        </p:cTn>
                                        <p:tgtEl>
                                          <p:spTgt spid="123944"/>
                                        </p:tgtEl>
                                        <p:attrNameLst>
                                          <p:attrName>style.visibility</p:attrName>
                                        </p:attrNameLst>
                                      </p:cBhvr>
                                      <p:to>
                                        <p:strVal val="visible"/>
                                      </p:to>
                                    </p:set>
                                  </p:childTnLst>
                                </p:cTn>
                              </p:par>
                            </p:childTnLst>
                          </p:cTn>
                        </p:par>
                        <p:par>
                          <p:cTn id="15" fill="hold" nodeType="afterGroup">
                            <p:stCondLst>
                              <p:cond delay="75"/>
                            </p:stCondLst>
                            <p:childTnLst>
                              <p:par>
                                <p:cTn id="16" presetID="11" presetClass="entr" presetSubtype="0" fill="hold" grpId="0" nodeType="afterEffect">
                                  <p:stCondLst>
                                    <p:cond delay="0"/>
                                  </p:stCondLst>
                                  <p:childTnLst>
                                    <p:set>
                                      <p:cBhvr>
                                        <p:cTn id="17" dur="75">
                                          <p:stCondLst>
                                            <p:cond delay="0"/>
                                          </p:stCondLst>
                                        </p:cTn>
                                        <p:tgtEl>
                                          <p:spTgt spid="123941"/>
                                        </p:tgtEl>
                                        <p:attrNameLst>
                                          <p:attrName>style.visibility</p:attrName>
                                        </p:attrNameLst>
                                      </p:cBhvr>
                                      <p:to>
                                        <p:strVal val="visible"/>
                                      </p:to>
                                    </p:set>
                                  </p:childTnLst>
                                </p:cTn>
                              </p:par>
                            </p:childTnLst>
                          </p:cTn>
                        </p:par>
                        <p:par>
                          <p:cTn id="18" fill="hold" nodeType="afterGroup">
                            <p:stCondLst>
                              <p:cond delay="150"/>
                            </p:stCondLst>
                            <p:childTnLst>
                              <p:par>
                                <p:cTn id="19" presetID="11" presetClass="entr" presetSubtype="0" fill="hold" grpId="0" nodeType="afterEffect">
                                  <p:stCondLst>
                                    <p:cond delay="0"/>
                                  </p:stCondLst>
                                  <p:childTnLst>
                                    <p:set>
                                      <p:cBhvr>
                                        <p:cTn id="20" dur="75">
                                          <p:stCondLst>
                                            <p:cond delay="0"/>
                                          </p:stCondLst>
                                        </p:cTn>
                                        <p:tgtEl>
                                          <p:spTgt spid="123945"/>
                                        </p:tgtEl>
                                        <p:attrNameLst>
                                          <p:attrName>style.visibility</p:attrName>
                                        </p:attrNameLst>
                                      </p:cBhvr>
                                      <p:to>
                                        <p:strVal val="visible"/>
                                      </p:to>
                                    </p:set>
                                  </p:childTnLst>
                                </p:cTn>
                              </p:par>
                            </p:childTnLst>
                          </p:cTn>
                        </p:par>
                        <p:par>
                          <p:cTn id="21" fill="hold" nodeType="afterGroup">
                            <p:stCondLst>
                              <p:cond delay="225"/>
                            </p:stCondLst>
                            <p:childTnLst>
                              <p:par>
                                <p:cTn id="22" presetID="11" presetClass="entr" presetSubtype="0" fill="hold" grpId="0" nodeType="afterEffect">
                                  <p:stCondLst>
                                    <p:cond delay="0"/>
                                  </p:stCondLst>
                                  <p:childTnLst>
                                    <p:set>
                                      <p:cBhvr>
                                        <p:cTn id="23" dur="75">
                                          <p:stCondLst>
                                            <p:cond delay="0"/>
                                          </p:stCondLst>
                                        </p:cTn>
                                        <p:tgtEl>
                                          <p:spTgt spid="123942"/>
                                        </p:tgtEl>
                                        <p:attrNameLst>
                                          <p:attrName>style.visibility</p:attrName>
                                        </p:attrNameLst>
                                      </p:cBhvr>
                                      <p:to>
                                        <p:strVal val="visible"/>
                                      </p:to>
                                    </p:set>
                                  </p:childTnLst>
                                </p:cTn>
                              </p:par>
                            </p:childTnLst>
                          </p:cTn>
                        </p:par>
                        <p:par>
                          <p:cTn id="24" fill="hold" nodeType="afterGroup">
                            <p:stCondLst>
                              <p:cond delay="300"/>
                            </p:stCondLst>
                            <p:childTnLst>
                              <p:par>
                                <p:cTn id="25" presetID="1" presetClass="entr" presetSubtype="0" fill="hold" grpId="0" nodeType="afterEffect">
                                  <p:stCondLst>
                                    <p:cond delay="0"/>
                                  </p:stCondLst>
                                  <p:childTnLst>
                                    <p:set>
                                      <p:cBhvr>
                                        <p:cTn id="26" dur="1" fill="hold">
                                          <p:stCondLst>
                                            <p:cond delay="499"/>
                                          </p:stCondLst>
                                        </p:cTn>
                                        <p:tgtEl>
                                          <p:spTgt spid="123946"/>
                                        </p:tgtEl>
                                        <p:attrNameLst>
                                          <p:attrName>style.visibility</p:attrName>
                                        </p:attrNameLst>
                                      </p:cBhvr>
                                      <p:to>
                                        <p:strVal val="visible"/>
                                      </p:to>
                                    </p:set>
                                  </p:childTnLst>
                                </p:cTn>
                              </p:par>
                            </p:childTnLst>
                          </p:cTn>
                        </p:par>
                        <p:par>
                          <p:cTn id="27" fill="hold" nodeType="afterGroup">
                            <p:stCondLst>
                              <p:cond delay="800"/>
                            </p:stCondLst>
                            <p:childTnLst>
                              <p:par>
                                <p:cTn id="28" presetID="2" presetClass="entr" presetSubtype="9" fill="hold" grpId="0" nodeType="afterEffect">
                                  <p:stCondLst>
                                    <p:cond delay="0"/>
                                  </p:stCondLst>
                                  <p:childTnLst>
                                    <p:set>
                                      <p:cBhvr>
                                        <p:cTn id="29" dur="1" fill="hold">
                                          <p:stCondLst>
                                            <p:cond delay="0"/>
                                          </p:stCondLst>
                                        </p:cTn>
                                        <p:tgtEl>
                                          <p:spTgt spid="123922"/>
                                        </p:tgtEl>
                                        <p:attrNameLst>
                                          <p:attrName>style.visibility</p:attrName>
                                        </p:attrNameLst>
                                      </p:cBhvr>
                                      <p:to>
                                        <p:strVal val="visible"/>
                                      </p:to>
                                    </p:set>
                                    <p:anim calcmode="lin" valueType="num">
                                      <p:cBhvr additive="base">
                                        <p:cTn id="30" dur="500" fill="hold"/>
                                        <p:tgtEl>
                                          <p:spTgt spid="123922"/>
                                        </p:tgtEl>
                                        <p:attrNameLst>
                                          <p:attrName>ppt_x</p:attrName>
                                        </p:attrNameLst>
                                      </p:cBhvr>
                                      <p:tavLst>
                                        <p:tav tm="0">
                                          <p:val>
                                            <p:strVal val="0-#ppt_w/2"/>
                                          </p:val>
                                        </p:tav>
                                        <p:tav tm="100000">
                                          <p:val>
                                            <p:strVal val="#ppt_x"/>
                                          </p:val>
                                        </p:tav>
                                      </p:tavLst>
                                    </p:anim>
                                    <p:anim calcmode="lin" valueType="num">
                                      <p:cBhvr additive="base">
                                        <p:cTn id="31" dur="500" fill="hold"/>
                                        <p:tgtEl>
                                          <p:spTgt spid="123922"/>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75">
                                          <p:stCondLst>
                                            <p:cond delay="0"/>
                                          </p:stCondLst>
                                        </p:cTn>
                                        <p:tgtEl>
                                          <p:spTgt spid="123943"/>
                                        </p:tgtEl>
                                        <p:attrNameLst>
                                          <p:attrName>style.visibility</p:attrName>
                                        </p:attrNameLst>
                                      </p:cBhvr>
                                      <p:to>
                                        <p:strVal val="visible"/>
                                      </p:to>
                                    </p:set>
                                  </p:childTnLst>
                                </p:cTn>
                              </p:par>
                            </p:childTnLst>
                          </p:cTn>
                        </p:par>
                        <p:par>
                          <p:cTn id="36" fill="hold" nodeType="afterGroup">
                            <p:stCondLst>
                              <p:cond delay="75"/>
                            </p:stCondLst>
                            <p:childTnLst>
                              <p:par>
                                <p:cTn id="37" presetID="11" presetClass="entr" presetSubtype="0" fill="hold" grpId="0" nodeType="afterEffect">
                                  <p:stCondLst>
                                    <p:cond delay="0"/>
                                  </p:stCondLst>
                                  <p:childTnLst>
                                    <p:set>
                                      <p:cBhvr>
                                        <p:cTn id="38" dur="75">
                                          <p:stCondLst>
                                            <p:cond delay="0"/>
                                          </p:stCondLst>
                                        </p:cTn>
                                        <p:tgtEl>
                                          <p:spTgt spid="123948"/>
                                        </p:tgtEl>
                                        <p:attrNameLst>
                                          <p:attrName>style.visibility</p:attrName>
                                        </p:attrNameLst>
                                      </p:cBhvr>
                                      <p:to>
                                        <p:strVal val="visible"/>
                                      </p:to>
                                    </p:set>
                                  </p:childTnLst>
                                </p:cTn>
                              </p:par>
                            </p:childTnLst>
                          </p:cTn>
                        </p:par>
                        <p:par>
                          <p:cTn id="39" fill="hold" nodeType="afterGroup">
                            <p:stCondLst>
                              <p:cond delay="150"/>
                            </p:stCondLst>
                            <p:childTnLst>
                              <p:par>
                                <p:cTn id="40" presetID="11" presetClass="entr" presetSubtype="0" fill="hold" grpId="0" nodeType="afterEffect">
                                  <p:stCondLst>
                                    <p:cond delay="0"/>
                                  </p:stCondLst>
                                  <p:childTnLst>
                                    <p:set>
                                      <p:cBhvr>
                                        <p:cTn id="41" dur="75">
                                          <p:stCondLst>
                                            <p:cond delay="0"/>
                                          </p:stCondLst>
                                        </p:cTn>
                                        <p:tgtEl>
                                          <p:spTgt spid="123949"/>
                                        </p:tgtEl>
                                        <p:attrNameLst>
                                          <p:attrName>style.visibility</p:attrName>
                                        </p:attrNameLst>
                                      </p:cBhvr>
                                      <p:to>
                                        <p:strVal val="visible"/>
                                      </p:to>
                                    </p:set>
                                  </p:childTnLst>
                                </p:cTn>
                              </p:par>
                            </p:childTnLst>
                          </p:cTn>
                        </p:par>
                        <p:par>
                          <p:cTn id="42" fill="hold" nodeType="afterGroup">
                            <p:stCondLst>
                              <p:cond delay="225"/>
                            </p:stCondLst>
                            <p:childTnLst>
                              <p:par>
                                <p:cTn id="43" presetID="11" presetClass="entr" presetSubtype="0" fill="hold" grpId="0" nodeType="afterEffect">
                                  <p:stCondLst>
                                    <p:cond delay="0"/>
                                  </p:stCondLst>
                                  <p:childTnLst>
                                    <p:set>
                                      <p:cBhvr>
                                        <p:cTn id="44" dur="75">
                                          <p:stCondLst>
                                            <p:cond delay="0"/>
                                          </p:stCondLst>
                                        </p:cTn>
                                        <p:tgtEl>
                                          <p:spTgt spid="123947"/>
                                        </p:tgtEl>
                                        <p:attrNameLst>
                                          <p:attrName>style.visibility</p:attrName>
                                        </p:attrNameLst>
                                      </p:cBhvr>
                                      <p:to>
                                        <p:strVal val="visible"/>
                                      </p:to>
                                    </p:set>
                                  </p:childTnLst>
                                </p:cTn>
                              </p:par>
                            </p:childTnLst>
                          </p:cTn>
                        </p:par>
                        <p:par>
                          <p:cTn id="45" fill="hold" nodeType="afterGroup">
                            <p:stCondLst>
                              <p:cond delay="300"/>
                            </p:stCondLst>
                            <p:childTnLst>
                              <p:par>
                                <p:cTn id="46" presetID="1" presetClass="entr" presetSubtype="0" fill="hold" grpId="0" nodeType="afterEffect">
                                  <p:stCondLst>
                                    <p:cond delay="0"/>
                                  </p:stCondLst>
                                  <p:childTnLst>
                                    <p:set>
                                      <p:cBhvr>
                                        <p:cTn id="47" dur="1" fill="hold">
                                          <p:stCondLst>
                                            <p:cond delay="499"/>
                                          </p:stCondLst>
                                        </p:cTn>
                                        <p:tgtEl>
                                          <p:spTgt spid="123929"/>
                                        </p:tgtEl>
                                        <p:attrNameLst>
                                          <p:attrName>style.visibility</p:attrName>
                                        </p:attrNameLst>
                                      </p:cBhvr>
                                      <p:to>
                                        <p:strVal val="visible"/>
                                      </p:to>
                                    </p:set>
                                  </p:childTnLst>
                                </p:cTn>
                              </p:par>
                            </p:childTnLst>
                          </p:cTn>
                        </p:par>
                        <p:par>
                          <p:cTn id="48" fill="hold" nodeType="afterGroup">
                            <p:stCondLst>
                              <p:cond delay="800"/>
                            </p:stCondLst>
                            <p:childTnLst>
                              <p:par>
                                <p:cTn id="49" presetID="2" presetClass="entr" presetSubtype="9" fill="hold" grpId="0" nodeType="afterEffect">
                                  <p:stCondLst>
                                    <p:cond delay="0"/>
                                  </p:stCondLst>
                                  <p:childTnLst>
                                    <p:set>
                                      <p:cBhvr>
                                        <p:cTn id="50" dur="1" fill="hold">
                                          <p:stCondLst>
                                            <p:cond delay="0"/>
                                          </p:stCondLst>
                                        </p:cTn>
                                        <p:tgtEl>
                                          <p:spTgt spid="123924"/>
                                        </p:tgtEl>
                                        <p:attrNameLst>
                                          <p:attrName>style.visibility</p:attrName>
                                        </p:attrNameLst>
                                      </p:cBhvr>
                                      <p:to>
                                        <p:strVal val="visible"/>
                                      </p:to>
                                    </p:set>
                                    <p:anim calcmode="lin" valueType="num">
                                      <p:cBhvr additive="base">
                                        <p:cTn id="51" dur="500" fill="hold"/>
                                        <p:tgtEl>
                                          <p:spTgt spid="123924"/>
                                        </p:tgtEl>
                                        <p:attrNameLst>
                                          <p:attrName>ppt_x</p:attrName>
                                        </p:attrNameLst>
                                      </p:cBhvr>
                                      <p:tavLst>
                                        <p:tav tm="0">
                                          <p:val>
                                            <p:strVal val="0-#ppt_w/2"/>
                                          </p:val>
                                        </p:tav>
                                        <p:tav tm="100000">
                                          <p:val>
                                            <p:strVal val="#ppt_x"/>
                                          </p:val>
                                        </p:tav>
                                      </p:tavLst>
                                    </p:anim>
                                    <p:anim calcmode="lin" valueType="num">
                                      <p:cBhvr additive="base">
                                        <p:cTn id="52" dur="500" fill="hold"/>
                                        <p:tgtEl>
                                          <p:spTgt spid="123924"/>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23928"/>
                                        </p:tgtEl>
                                        <p:attrNameLst>
                                          <p:attrName>style.visibility</p:attrName>
                                        </p:attrNameLst>
                                      </p:cBhvr>
                                      <p:to>
                                        <p:strVal val="visible"/>
                                      </p:to>
                                    </p:set>
                                    <p:animEffect transition="in" filter="box(in)">
                                      <p:cBhvr>
                                        <p:cTn id="57" dur="500"/>
                                        <p:tgtEl>
                                          <p:spTgt spid="1239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23925"/>
                                        </p:tgtEl>
                                        <p:attrNameLst>
                                          <p:attrName>style.visibility</p:attrName>
                                        </p:attrNameLst>
                                      </p:cBhvr>
                                      <p:to>
                                        <p:strVal val="visible"/>
                                      </p:to>
                                    </p:set>
                                  </p:childTnLst>
                                </p:cTn>
                              </p:par>
                            </p:childTnLst>
                          </p:cTn>
                        </p:par>
                        <p:par>
                          <p:cTn id="62" fill="hold" nodeType="afterGroup">
                            <p:stCondLst>
                              <p:cond delay="500"/>
                            </p:stCondLst>
                            <p:childTnLst>
                              <p:par>
                                <p:cTn id="63" presetID="2" presetClass="entr" presetSubtype="9" fill="hold" grpId="0" nodeType="afterEffect">
                                  <p:stCondLst>
                                    <p:cond delay="0"/>
                                  </p:stCondLst>
                                  <p:childTnLst>
                                    <p:set>
                                      <p:cBhvr>
                                        <p:cTn id="64" dur="1" fill="hold">
                                          <p:stCondLst>
                                            <p:cond delay="0"/>
                                          </p:stCondLst>
                                        </p:cTn>
                                        <p:tgtEl>
                                          <p:spTgt spid="123926"/>
                                        </p:tgtEl>
                                        <p:attrNameLst>
                                          <p:attrName>style.visibility</p:attrName>
                                        </p:attrNameLst>
                                      </p:cBhvr>
                                      <p:to>
                                        <p:strVal val="visible"/>
                                      </p:to>
                                    </p:set>
                                    <p:anim calcmode="lin" valueType="num">
                                      <p:cBhvr additive="base">
                                        <p:cTn id="65" dur="500" fill="hold"/>
                                        <p:tgtEl>
                                          <p:spTgt spid="123926"/>
                                        </p:tgtEl>
                                        <p:attrNameLst>
                                          <p:attrName>ppt_x</p:attrName>
                                        </p:attrNameLst>
                                      </p:cBhvr>
                                      <p:tavLst>
                                        <p:tav tm="0">
                                          <p:val>
                                            <p:strVal val="0-#ppt_w/2"/>
                                          </p:val>
                                        </p:tav>
                                        <p:tav tm="100000">
                                          <p:val>
                                            <p:strVal val="#ppt_x"/>
                                          </p:val>
                                        </p:tav>
                                      </p:tavLst>
                                    </p:anim>
                                    <p:anim calcmode="lin" valueType="num">
                                      <p:cBhvr additive="base">
                                        <p:cTn id="66" dur="500" fill="hold"/>
                                        <p:tgtEl>
                                          <p:spTgt spid="12392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3926"/>
                                        </p:tgtEl>
                                        <p:attrNameLst>
                                          <p:attrName>ppt_c</p:attrName>
                                        </p:attrNameLst>
                                      </p:cBhvr>
                                      <p:to>
                                        <a:srgbClr val="A9BEA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utoUpdateAnimBg="0"/>
      <p:bldP spid="123922" grpId="0" autoUpdateAnimBg="0"/>
      <p:bldP spid="123924" grpId="0" autoUpdateAnimBg="0"/>
      <p:bldP spid="123925" grpId="0" animBg="1"/>
      <p:bldP spid="123926" grpId="0" autoUpdateAnimBg="0"/>
      <p:bldP spid="123928" grpId="0" animBg="1"/>
      <p:bldP spid="123929" grpId="0" animBg="1"/>
      <p:bldP spid="123940" grpId="0" animBg="1"/>
      <p:bldP spid="123941" grpId="0" animBg="1"/>
      <p:bldP spid="123942" grpId="0" animBg="1"/>
      <p:bldP spid="123943" grpId="0" animBg="1"/>
      <p:bldP spid="123944" grpId="0" animBg="1"/>
      <p:bldP spid="123945" grpId="0" animBg="1"/>
      <p:bldP spid="123946" grpId="0" animBg="1"/>
      <p:bldP spid="123947" grpId="0" animBg="1"/>
      <p:bldP spid="123948" grpId="0" animBg="1"/>
      <p:bldP spid="1239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65" name="Rectangle 37"/>
          <p:cNvSpPr>
            <a:spLocks noGrp="1" noChangeArrowheads="1"/>
          </p:cNvSpPr>
          <p:nvPr>
            <p:ph type="title"/>
          </p:nvPr>
        </p:nvSpPr>
        <p:spPr>
          <a:xfrm>
            <a:off x="1333500" y="838200"/>
            <a:ext cx="6629400" cy="1143000"/>
          </a:xfrm>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a:ea typeface="新細明體" charset="0"/>
                <a:cs typeface="新細明體" charset="0"/>
              </a:rPr>
              <a:t>Sensitivity Analysis of </a:t>
            </a:r>
            <a:br>
              <a:rPr lang="en-US" altLang="zh-TW" sz="3600">
                <a:ea typeface="新細明體" charset="0"/>
                <a:cs typeface="新細明體" charset="0"/>
              </a:rPr>
            </a:br>
            <a:r>
              <a:rPr lang="en-US" altLang="zh-TW" sz="3600">
                <a:ea typeface="新細明體" charset="0"/>
                <a:cs typeface="新細明體" charset="0"/>
              </a:rPr>
              <a:t>Objective Function Coefficients.</a:t>
            </a:r>
          </a:p>
        </p:txBody>
      </p:sp>
      <p:sp>
        <p:nvSpPr>
          <p:cNvPr id="33" name="Slide Number Placeholder 5"/>
          <p:cNvSpPr>
            <a:spLocks noGrp="1"/>
          </p:cNvSpPr>
          <p:nvPr>
            <p:ph type="sldNum" sz="quarter" idx="12"/>
          </p:nvPr>
        </p:nvSpPr>
        <p:spPr/>
        <p:txBody>
          <a:bodyPr/>
          <a:lstStyle/>
          <a:p>
            <a:fld id="{42D8395F-68CA-C242-B704-52A6432813DA}" type="slidenum">
              <a:rPr lang="zh-TW" altLang="en-US"/>
              <a:pPr/>
              <a:t>24</a:t>
            </a:fld>
            <a:endParaRPr lang="zh-TW" altLang="en-US"/>
          </a:p>
        </p:txBody>
      </p:sp>
      <p:sp>
        <p:nvSpPr>
          <p:cNvPr id="124932" name="Freeform 4"/>
          <p:cNvSpPr>
            <a:spLocks/>
          </p:cNvSpPr>
          <p:nvPr/>
        </p:nvSpPr>
        <p:spPr bwMode="auto">
          <a:xfrm>
            <a:off x="2133600" y="4260850"/>
            <a:ext cx="1847850" cy="1943100"/>
          </a:xfrm>
          <a:custGeom>
            <a:avLst/>
            <a:gdLst>
              <a:gd name="T0" fmla="*/ 0 w 1140"/>
              <a:gd name="T1" fmla="*/ 1248 h 1272"/>
              <a:gd name="T2" fmla="*/ 12 w 1140"/>
              <a:gd name="T3" fmla="*/ 0 h 1272"/>
              <a:gd name="T4" fmla="*/ 780 w 1140"/>
              <a:gd name="T5" fmla="*/ 492 h 1272"/>
              <a:gd name="T6" fmla="*/ 1140 w 1140"/>
              <a:gd name="T7" fmla="*/ 1068 h 1272"/>
              <a:gd name="T8" fmla="*/ 876 w 1140"/>
              <a:gd name="T9" fmla="*/ 1272 h 1272"/>
            </a:gdLst>
            <a:ahLst/>
            <a:cxnLst>
              <a:cxn ang="0">
                <a:pos x="T0" y="T1"/>
              </a:cxn>
              <a:cxn ang="0">
                <a:pos x="T2" y="T3"/>
              </a:cxn>
              <a:cxn ang="0">
                <a:pos x="T4" y="T5"/>
              </a:cxn>
              <a:cxn ang="0">
                <a:pos x="T6" y="T7"/>
              </a:cxn>
              <a:cxn ang="0">
                <a:pos x="T8" y="T9"/>
              </a:cxn>
            </a:cxnLst>
            <a:rect l="0" t="0" r="r" b="b"/>
            <a:pathLst>
              <a:path w="1140" h="1272">
                <a:moveTo>
                  <a:pt x="0" y="1248"/>
                </a:moveTo>
                <a:lnTo>
                  <a:pt x="12" y="0"/>
                </a:lnTo>
                <a:lnTo>
                  <a:pt x="780" y="492"/>
                </a:lnTo>
                <a:lnTo>
                  <a:pt x="1140" y="1068"/>
                </a:lnTo>
                <a:lnTo>
                  <a:pt x="876" y="1272"/>
                </a:lnTo>
              </a:path>
            </a:pathLst>
          </a:custGeom>
          <a:solidFill>
            <a:srgbClr val="33CCCC"/>
          </a:solidFill>
          <a:ln w="38100" cap="flat" cmpd="sng">
            <a:solidFill>
              <a:schemeClr val="accent2"/>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933" name="Line 5"/>
          <p:cNvSpPr>
            <a:spLocks noChangeShapeType="1"/>
          </p:cNvSpPr>
          <p:nvPr/>
        </p:nvSpPr>
        <p:spPr bwMode="auto">
          <a:xfrm>
            <a:off x="1822450" y="4225925"/>
            <a:ext cx="311150" cy="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34" name="Line 6"/>
          <p:cNvSpPr>
            <a:spLocks noChangeShapeType="1"/>
          </p:cNvSpPr>
          <p:nvPr/>
        </p:nvSpPr>
        <p:spPr bwMode="auto">
          <a:xfrm>
            <a:off x="1822450" y="2154238"/>
            <a:ext cx="311150" cy="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35" name="Line 7"/>
          <p:cNvSpPr>
            <a:spLocks noChangeShapeType="1"/>
          </p:cNvSpPr>
          <p:nvPr/>
        </p:nvSpPr>
        <p:spPr bwMode="auto">
          <a:xfrm>
            <a:off x="1822450" y="3616325"/>
            <a:ext cx="311150" cy="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36" name="Line 8"/>
          <p:cNvSpPr>
            <a:spLocks noChangeShapeType="1"/>
          </p:cNvSpPr>
          <p:nvPr/>
        </p:nvSpPr>
        <p:spPr bwMode="auto">
          <a:xfrm flipV="1">
            <a:off x="4799013" y="6178550"/>
            <a:ext cx="0" cy="24130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37" name="Line 9"/>
          <p:cNvSpPr>
            <a:spLocks noChangeShapeType="1"/>
          </p:cNvSpPr>
          <p:nvPr/>
        </p:nvSpPr>
        <p:spPr bwMode="auto">
          <a:xfrm>
            <a:off x="5738813" y="6180138"/>
            <a:ext cx="0" cy="24130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38" name="Line 10"/>
          <p:cNvSpPr>
            <a:spLocks noChangeShapeType="1"/>
          </p:cNvSpPr>
          <p:nvPr/>
        </p:nvSpPr>
        <p:spPr bwMode="auto">
          <a:xfrm>
            <a:off x="3857625" y="6180138"/>
            <a:ext cx="0" cy="241300"/>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39" name="Line 11"/>
          <p:cNvSpPr>
            <a:spLocks noChangeShapeType="1"/>
          </p:cNvSpPr>
          <p:nvPr/>
        </p:nvSpPr>
        <p:spPr bwMode="auto">
          <a:xfrm>
            <a:off x="2133600" y="1912938"/>
            <a:ext cx="0" cy="426402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40" name="Line 12"/>
          <p:cNvSpPr>
            <a:spLocks noChangeShapeType="1"/>
          </p:cNvSpPr>
          <p:nvPr/>
        </p:nvSpPr>
        <p:spPr bwMode="auto">
          <a:xfrm>
            <a:off x="2112963" y="6200775"/>
            <a:ext cx="5797550"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41" name="Rectangle 13"/>
          <p:cNvSpPr>
            <a:spLocks noChangeArrowheads="1"/>
          </p:cNvSpPr>
          <p:nvPr/>
        </p:nvSpPr>
        <p:spPr bwMode="auto">
          <a:xfrm>
            <a:off x="1257300" y="3962400"/>
            <a:ext cx="5889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500</a:t>
            </a:r>
          </a:p>
        </p:txBody>
      </p:sp>
      <p:sp>
        <p:nvSpPr>
          <p:cNvPr id="124942" name="Rectangle 14"/>
          <p:cNvSpPr>
            <a:spLocks noChangeArrowheads="1"/>
          </p:cNvSpPr>
          <p:nvPr/>
        </p:nvSpPr>
        <p:spPr bwMode="auto">
          <a:xfrm>
            <a:off x="1100138" y="1890713"/>
            <a:ext cx="7239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1000</a:t>
            </a:r>
          </a:p>
        </p:txBody>
      </p:sp>
      <p:sp>
        <p:nvSpPr>
          <p:cNvPr id="124943" name="Rectangle 15"/>
          <p:cNvSpPr>
            <a:spLocks noChangeArrowheads="1"/>
          </p:cNvSpPr>
          <p:nvPr/>
        </p:nvSpPr>
        <p:spPr bwMode="auto">
          <a:xfrm>
            <a:off x="3608388" y="64008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400</a:t>
            </a:r>
          </a:p>
        </p:txBody>
      </p:sp>
      <p:sp>
        <p:nvSpPr>
          <p:cNvPr id="124944" name="Rectangle 16"/>
          <p:cNvSpPr>
            <a:spLocks noChangeArrowheads="1"/>
          </p:cNvSpPr>
          <p:nvPr/>
        </p:nvSpPr>
        <p:spPr bwMode="auto">
          <a:xfrm>
            <a:off x="4392613" y="64008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600</a:t>
            </a:r>
          </a:p>
        </p:txBody>
      </p:sp>
      <p:sp>
        <p:nvSpPr>
          <p:cNvPr id="124945" name="Rectangle 17"/>
          <p:cNvSpPr>
            <a:spLocks noChangeArrowheads="1"/>
          </p:cNvSpPr>
          <p:nvPr/>
        </p:nvSpPr>
        <p:spPr bwMode="auto">
          <a:xfrm>
            <a:off x="5334000" y="6400800"/>
            <a:ext cx="587375"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900">
                <a:solidFill>
                  <a:schemeClr val="tx2"/>
                </a:solidFill>
                <a:latin typeface="Arial" charset="0"/>
                <a:ea typeface="新細明體" charset="0"/>
                <a:cs typeface="新細明體" charset="0"/>
              </a:rPr>
              <a:t>800</a:t>
            </a:r>
          </a:p>
        </p:txBody>
      </p:sp>
      <p:sp>
        <p:nvSpPr>
          <p:cNvPr id="124946" name="Rectangle 18"/>
          <p:cNvSpPr>
            <a:spLocks noChangeArrowheads="1"/>
          </p:cNvSpPr>
          <p:nvPr/>
        </p:nvSpPr>
        <p:spPr bwMode="auto">
          <a:xfrm>
            <a:off x="2197100" y="1768475"/>
            <a:ext cx="436563"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900">
                <a:solidFill>
                  <a:schemeClr val="tx2"/>
                </a:solidFill>
                <a:latin typeface="Arial" charset="0"/>
                <a:ea typeface="新細明體" charset="0"/>
                <a:cs typeface="新細明體" charset="0"/>
              </a:rPr>
              <a:t>X</a:t>
            </a:r>
            <a:r>
              <a:rPr lang="en-US" altLang="zh-TW" sz="1900" baseline="-25000">
                <a:solidFill>
                  <a:schemeClr val="tx2"/>
                </a:solidFill>
                <a:latin typeface="Arial" charset="0"/>
                <a:ea typeface="新細明體" charset="0"/>
                <a:cs typeface="新細明體" charset="0"/>
              </a:rPr>
              <a:t>2</a:t>
            </a:r>
          </a:p>
        </p:txBody>
      </p:sp>
      <p:sp>
        <p:nvSpPr>
          <p:cNvPr id="124947" name="Rectangle 19"/>
          <p:cNvSpPr>
            <a:spLocks noChangeArrowheads="1"/>
          </p:cNvSpPr>
          <p:nvPr/>
        </p:nvSpPr>
        <p:spPr bwMode="auto">
          <a:xfrm>
            <a:off x="7770813" y="6294438"/>
            <a:ext cx="436562"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900">
                <a:solidFill>
                  <a:schemeClr val="tx2"/>
                </a:solidFill>
                <a:latin typeface="Arial" charset="0"/>
                <a:ea typeface="新細明體" charset="0"/>
                <a:cs typeface="新細明體" charset="0"/>
              </a:rPr>
              <a:t>X</a:t>
            </a:r>
            <a:r>
              <a:rPr lang="en-US" altLang="zh-TW" sz="1900" baseline="-25000">
                <a:solidFill>
                  <a:schemeClr val="tx2"/>
                </a:solidFill>
                <a:latin typeface="Arial" charset="0"/>
                <a:ea typeface="新細明體" charset="0"/>
                <a:cs typeface="新細明體" charset="0"/>
              </a:rPr>
              <a:t>1</a:t>
            </a:r>
          </a:p>
        </p:txBody>
      </p:sp>
      <p:sp>
        <p:nvSpPr>
          <p:cNvPr id="124948" name="Line 20"/>
          <p:cNvSpPr>
            <a:spLocks noChangeShapeType="1"/>
          </p:cNvSpPr>
          <p:nvPr/>
        </p:nvSpPr>
        <p:spPr bwMode="auto">
          <a:xfrm>
            <a:off x="4327525" y="6180138"/>
            <a:ext cx="0" cy="119062"/>
          </a:xfrm>
          <a:prstGeom prst="line">
            <a:avLst/>
          </a:prstGeom>
          <a:noFill/>
          <a:ln w="254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49" name="Line 21"/>
          <p:cNvSpPr>
            <a:spLocks noChangeShapeType="1"/>
          </p:cNvSpPr>
          <p:nvPr/>
        </p:nvSpPr>
        <p:spPr bwMode="auto">
          <a:xfrm>
            <a:off x="2216150" y="3724275"/>
            <a:ext cx="2071688" cy="2274888"/>
          </a:xfrm>
          <a:prstGeom prst="line">
            <a:avLst/>
          </a:prstGeom>
          <a:noFill/>
          <a:ln w="254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0" name="Rectangle 22"/>
          <p:cNvSpPr>
            <a:spLocks noChangeArrowheads="1"/>
          </p:cNvSpPr>
          <p:nvPr/>
        </p:nvSpPr>
        <p:spPr bwMode="auto">
          <a:xfrm rot="2887459">
            <a:off x="649101" y="2766970"/>
            <a:ext cx="163391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b="1" dirty="0">
                <a:solidFill>
                  <a:srgbClr val="FF0000"/>
                </a:solidFill>
                <a:ea typeface="新細明體" charset="0"/>
                <a:cs typeface="新細明體" charset="0"/>
              </a:rPr>
              <a:t>Max8X</a:t>
            </a:r>
            <a:r>
              <a:rPr lang="en-US" altLang="zh-TW" b="1" baseline="-25000" dirty="0">
                <a:solidFill>
                  <a:srgbClr val="FF0000"/>
                </a:solidFill>
                <a:ea typeface="新細明體" charset="0"/>
                <a:cs typeface="新細明體" charset="0"/>
              </a:rPr>
              <a:t>1</a:t>
            </a:r>
            <a:r>
              <a:rPr lang="en-US" altLang="zh-TW" b="1" dirty="0">
                <a:solidFill>
                  <a:srgbClr val="FF0000"/>
                </a:solidFill>
                <a:ea typeface="新細明體" charset="0"/>
                <a:cs typeface="新細明體" charset="0"/>
              </a:rPr>
              <a:t> + 5X</a:t>
            </a:r>
            <a:r>
              <a:rPr lang="en-US" altLang="zh-TW" b="1" baseline="-25000" dirty="0">
                <a:solidFill>
                  <a:srgbClr val="FF0000"/>
                </a:solidFill>
                <a:ea typeface="新細明體" charset="0"/>
                <a:cs typeface="新細明體" charset="0"/>
              </a:rPr>
              <a:t>2</a:t>
            </a:r>
          </a:p>
        </p:txBody>
      </p:sp>
      <p:sp>
        <p:nvSpPr>
          <p:cNvPr id="124951" name="Line 23"/>
          <p:cNvSpPr>
            <a:spLocks noChangeShapeType="1"/>
          </p:cNvSpPr>
          <p:nvPr/>
        </p:nvSpPr>
        <p:spPr bwMode="auto">
          <a:xfrm>
            <a:off x="1905000" y="4094163"/>
            <a:ext cx="2727325" cy="169545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2" name="Rectangle 24"/>
          <p:cNvSpPr>
            <a:spLocks noChangeArrowheads="1"/>
          </p:cNvSpPr>
          <p:nvPr/>
        </p:nvSpPr>
        <p:spPr bwMode="auto">
          <a:xfrm rot="1740000">
            <a:off x="1982788" y="4619625"/>
            <a:ext cx="167798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b="1" dirty="0">
                <a:solidFill>
                  <a:srgbClr val="006600"/>
                </a:solidFill>
                <a:ea typeface="新細明體" charset="0"/>
                <a:cs typeface="新細明體" charset="0"/>
              </a:rPr>
              <a:t>Max </a:t>
            </a:r>
            <a:r>
              <a:rPr lang="en-US" altLang="zh-TW" b="1" dirty="0">
                <a:solidFill>
                  <a:srgbClr val="CC3300"/>
                </a:solidFill>
                <a:ea typeface="新細明體" charset="0"/>
                <a:cs typeface="新細明體" charset="0"/>
              </a:rPr>
              <a:t>3.75</a:t>
            </a:r>
            <a:r>
              <a:rPr lang="en-US" altLang="zh-TW" b="1" dirty="0">
                <a:solidFill>
                  <a:srgbClr val="006600"/>
                </a:solidFill>
                <a:ea typeface="新細明體" charset="0"/>
                <a:cs typeface="新細明體" charset="0"/>
              </a:rPr>
              <a:t>X</a:t>
            </a:r>
            <a:r>
              <a:rPr lang="en-US" altLang="zh-TW" b="1" baseline="-25000" dirty="0">
                <a:solidFill>
                  <a:srgbClr val="006600"/>
                </a:solidFill>
                <a:ea typeface="新細明體" charset="0"/>
                <a:cs typeface="新細明體" charset="0"/>
              </a:rPr>
              <a:t>1</a:t>
            </a:r>
            <a:r>
              <a:rPr lang="en-US" altLang="zh-TW" b="1" dirty="0">
                <a:solidFill>
                  <a:srgbClr val="006600"/>
                </a:solidFill>
                <a:ea typeface="新細明體" charset="0"/>
                <a:cs typeface="新細明體" charset="0"/>
              </a:rPr>
              <a:t> + 5X</a:t>
            </a:r>
            <a:r>
              <a:rPr lang="en-US" altLang="zh-TW" b="1" baseline="-25000" dirty="0">
                <a:solidFill>
                  <a:srgbClr val="006600"/>
                </a:solidFill>
                <a:ea typeface="新細明體" charset="0"/>
                <a:cs typeface="新細明體" charset="0"/>
              </a:rPr>
              <a:t>2</a:t>
            </a:r>
          </a:p>
        </p:txBody>
      </p:sp>
      <p:sp>
        <p:nvSpPr>
          <p:cNvPr id="124953" name="Line 25"/>
          <p:cNvSpPr>
            <a:spLocks noChangeShapeType="1"/>
          </p:cNvSpPr>
          <p:nvPr/>
        </p:nvSpPr>
        <p:spPr bwMode="auto">
          <a:xfrm>
            <a:off x="2265363" y="3668713"/>
            <a:ext cx="1855787" cy="2197100"/>
          </a:xfrm>
          <a:prstGeom prst="line">
            <a:avLst/>
          </a:prstGeom>
          <a:noFill/>
          <a:ln w="254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4" name="Line 26"/>
          <p:cNvSpPr>
            <a:spLocks noChangeShapeType="1"/>
          </p:cNvSpPr>
          <p:nvPr/>
        </p:nvSpPr>
        <p:spPr bwMode="auto">
          <a:xfrm>
            <a:off x="2298700" y="3659188"/>
            <a:ext cx="1966913" cy="2411412"/>
          </a:xfrm>
          <a:prstGeom prst="line">
            <a:avLst/>
          </a:prstGeom>
          <a:noFill/>
          <a:ln w="254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5" name="Line 27"/>
          <p:cNvSpPr>
            <a:spLocks noChangeShapeType="1"/>
          </p:cNvSpPr>
          <p:nvPr/>
        </p:nvSpPr>
        <p:spPr bwMode="auto">
          <a:xfrm>
            <a:off x="2355850" y="3657600"/>
            <a:ext cx="1858963" cy="2425700"/>
          </a:xfrm>
          <a:prstGeom prst="line">
            <a:avLst/>
          </a:prstGeom>
          <a:noFill/>
          <a:ln w="254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6" name="Line 28"/>
          <p:cNvSpPr>
            <a:spLocks noChangeShapeType="1"/>
          </p:cNvSpPr>
          <p:nvPr/>
        </p:nvSpPr>
        <p:spPr bwMode="auto">
          <a:xfrm rot="-26438">
            <a:off x="2430463" y="3641725"/>
            <a:ext cx="1771650" cy="2524125"/>
          </a:xfrm>
          <a:prstGeom prst="line">
            <a:avLst/>
          </a:prstGeom>
          <a:noFill/>
          <a:ln w="254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7" name="Line 29"/>
          <p:cNvSpPr>
            <a:spLocks noChangeShapeType="1"/>
          </p:cNvSpPr>
          <p:nvPr/>
        </p:nvSpPr>
        <p:spPr bwMode="auto">
          <a:xfrm>
            <a:off x="2489200" y="3636963"/>
            <a:ext cx="1652588" cy="2513012"/>
          </a:xfrm>
          <a:prstGeom prst="line">
            <a:avLst/>
          </a:prstGeom>
          <a:noFill/>
          <a:ln w="25400">
            <a:solidFill>
              <a:srgbClr val="0066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8" name="Line 30"/>
          <p:cNvSpPr>
            <a:spLocks noChangeShapeType="1"/>
          </p:cNvSpPr>
          <p:nvPr/>
        </p:nvSpPr>
        <p:spPr bwMode="auto">
          <a:xfrm>
            <a:off x="2532063" y="3617913"/>
            <a:ext cx="1665287" cy="2651125"/>
          </a:xfrm>
          <a:prstGeom prst="line">
            <a:avLst/>
          </a:prstGeom>
          <a:noFill/>
          <a:ln w="508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59" name="Rectangle 31"/>
          <p:cNvSpPr>
            <a:spLocks noChangeArrowheads="1"/>
          </p:cNvSpPr>
          <p:nvPr/>
        </p:nvSpPr>
        <p:spPr bwMode="auto">
          <a:xfrm rot="3600000">
            <a:off x="2275682" y="4039394"/>
            <a:ext cx="171608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000" b="1" dirty="0">
                <a:solidFill>
                  <a:srgbClr val="006600"/>
                </a:solidFill>
                <a:ea typeface="新細明體" charset="0"/>
                <a:cs typeface="新細明體" charset="0"/>
              </a:rPr>
              <a:t>Max </a:t>
            </a:r>
            <a:r>
              <a:rPr lang="en-US" altLang="zh-TW" sz="2000" b="1" dirty="0">
                <a:solidFill>
                  <a:srgbClr val="CC3300"/>
                </a:solidFill>
                <a:ea typeface="新細明體" charset="0"/>
                <a:cs typeface="新細明體" charset="0"/>
              </a:rPr>
              <a:t>10</a:t>
            </a:r>
            <a:r>
              <a:rPr lang="en-US" altLang="zh-TW" sz="2000" b="1" dirty="0">
                <a:solidFill>
                  <a:srgbClr val="006600"/>
                </a:solidFill>
                <a:ea typeface="新細明體" charset="0"/>
                <a:cs typeface="新細明體" charset="0"/>
              </a:rPr>
              <a:t> X</a:t>
            </a:r>
            <a:r>
              <a:rPr lang="en-US" altLang="zh-TW" sz="2000" b="1" baseline="-25000" dirty="0">
                <a:solidFill>
                  <a:srgbClr val="006600"/>
                </a:solidFill>
                <a:ea typeface="新細明體" charset="0"/>
                <a:cs typeface="新細明體" charset="0"/>
              </a:rPr>
              <a:t>1</a:t>
            </a:r>
            <a:r>
              <a:rPr lang="en-US" altLang="zh-TW" sz="2000" b="1" dirty="0">
                <a:solidFill>
                  <a:srgbClr val="006600"/>
                </a:solidFill>
                <a:ea typeface="新細明體" charset="0"/>
                <a:cs typeface="新細明體" charset="0"/>
              </a:rPr>
              <a:t> + 5X</a:t>
            </a:r>
            <a:r>
              <a:rPr lang="en-US" altLang="zh-TW" sz="2000" b="1" baseline="-25000" dirty="0">
                <a:solidFill>
                  <a:srgbClr val="006600"/>
                </a:solidFill>
                <a:ea typeface="新細明體" charset="0"/>
                <a:cs typeface="新細明體" charset="0"/>
              </a:rPr>
              <a:t>2</a:t>
            </a:r>
          </a:p>
        </p:txBody>
      </p:sp>
      <p:sp>
        <p:nvSpPr>
          <p:cNvPr id="124960" name="Oval 32"/>
          <p:cNvSpPr>
            <a:spLocks noChangeArrowheads="1"/>
          </p:cNvSpPr>
          <p:nvPr/>
        </p:nvSpPr>
        <p:spPr bwMode="auto">
          <a:xfrm>
            <a:off x="3322638" y="4960938"/>
            <a:ext cx="139700" cy="139700"/>
          </a:xfrm>
          <a:prstGeom prst="ellipse">
            <a:avLst/>
          </a:prstGeom>
          <a:solidFill>
            <a:srgbClr val="EF2F0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961" name="Text Box 33"/>
          <p:cNvSpPr txBox="1">
            <a:spLocks noChangeArrowheads="1"/>
          </p:cNvSpPr>
          <p:nvPr/>
        </p:nvSpPr>
        <p:spPr bwMode="auto">
          <a:xfrm>
            <a:off x="3641725" y="2911475"/>
            <a:ext cx="35194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ea typeface="新細明體" charset="0"/>
                <a:cs typeface="新細明體" charset="0"/>
              </a:rPr>
              <a:t>Range of optimality: [3.75, 10]</a:t>
            </a:r>
          </a:p>
        </p:txBody>
      </p:sp>
    </p:spTree>
    <p:extLst>
      <p:ext uri="{BB962C8B-B14F-4D97-AF65-F5344CB8AC3E}">
        <p14:creationId xmlns:p14="http://schemas.microsoft.com/office/powerpoint/2010/main" val="357167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49"/>
                                        </p:tgtEl>
                                        <p:attrNameLst>
                                          <p:attrName>style.visibility</p:attrName>
                                        </p:attrNameLst>
                                      </p:cBhvr>
                                      <p:to>
                                        <p:strVal val="visible"/>
                                      </p:to>
                                    </p:set>
                                  </p:childTnLst>
                                </p:cTn>
                              </p:par>
                            </p:childTnLst>
                          </p:cTn>
                        </p:par>
                        <p:par>
                          <p:cTn id="7" fill="hold" nodeType="afterGroup">
                            <p:stCondLst>
                              <p:cond delay="500"/>
                            </p:stCondLst>
                            <p:childTnLst>
                              <p:par>
                                <p:cTn id="8" presetID="4" presetClass="entr" presetSubtype="32" fill="hold" grpId="0" nodeType="afterEffect">
                                  <p:stCondLst>
                                    <p:cond delay="0"/>
                                  </p:stCondLst>
                                  <p:childTnLst>
                                    <p:set>
                                      <p:cBhvr>
                                        <p:cTn id="9" dur="1" fill="hold">
                                          <p:stCondLst>
                                            <p:cond delay="0"/>
                                          </p:stCondLst>
                                        </p:cTn>
                                        <p:tgtEl>
                                          <p:spTgt spid="124950"/>
                                        </p:tgtEl>
                                        <p:attrNameLst>
                                          <p:attrName>style.visibility</p:attrName>
                                        </p:attrNameLst>
                                      </p:cBhvr>
                                      <p:to>
                                        <p:strVal val="visible"/>
                                      </p:to>
                                    </p:set>
                                    <p:animEffect transition="in" filter="box(out)">
                                      <p:cBhvr>
                                        <p:cTn id="10" dur="500"/>
                                        <p:tgtEl>
                                          <p:spTgt spid="124950"/>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24951"/>
                                        </p:tgtEl>
                                        <p:attrNameLst>
                                          <p:attrName>style.visibility</p:attrName>
                                        </p:attrNameLst>
                                      </p:cBhvr>
                                      <p:to>
                                        <p:strVal val="visible"/>
                                      </p:to>
                                    </p:set>
                                  </p:childTnLst>
                                </p:cTn>
                              </p:par>
                            </p:childTnLst>
                          </p:cTn>
                        </p:par>
                        <p:par>
                          <p:cTn id="14" fill="hold" nodeType="afterGroup">
                            <p:stCondLst>
                              <p:cond delay="1500"/>
                            </p:stCondLst>
                            <p:childTnLst>
                              <p:par>
                                <p:cTn id="15" presetID="4" presetClass="entr" presetSubtype="32" fill="hold" grpId="0" nodeType="afterEffect">
                                  <p:stCondLst>
                                    <p:cond delay="0"/>
                                  </p:stCondLst>
                                  <p:childTnLst>
                                    <p:set>
                                      <p:cBhvr>
                                        <p:cTn id="16" dur="1" fill="hold">
                                          <p:stCondLst>
                                            <p:cond delay="0"/>
                                          </p:stCondLst>
                                        </p:cTn>
                                        <p:tgtEl>
                                          <p:spTgt spid="124952"/>
                                        </p:tgtEl>
                                        <p:attrNameLst>
                                          <p:attrName>style.visibility</p:attrName>
                                        </p:attrNameLst>
                                      </p:cBhvr>
                                      <p:to>
                                        <p:strVal val="visible"/>
                                      </p:to>
                                    </p:set>
                                    <p:animEffect transition="in" filter="box(out)">
                                      <p:cBhvr>
                                        <p:cTn id="17" dur="500"/>
                                        <p:tgtEl>
                                          <p:spTgt spid="124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1" presetClass="entr" presetSubtype="0" fill="hold" grpId="0" nodeType="clickEffect">
                                  <p:stCondLst>
                                    <p:cond delay="0"/>
                                  </p:stCondLst>
                                  <p:childTnLst>
                                    <p:set>
                                      <p:cBhvr>
                                        <p:cTn id="21" dur="75">
                                          <p:stCondLst>
                                            <p:cond delay="0"/>
                                          </p:stCondLst>
                                        </p:cTn>
                                        <p:tgtEl>
                                          <p:spTgt spid="124953"/>
                                        </p:tgtEl>
                                        <p:attrNameLst>
                                          <p:attrName>style.visibility</p:attrName>
                                        </p:attrNameLst>
                                      </p:cBhvr>
                                      <p:to>
                                        <p:strVal val="visible"/>
                                      </p:to>
                                    </p:set>
                                  </p:childTnLst>
                                </p:cTn>
                              </p:par>
                            </p:childTnLst>
                          </p:cTn>
                        </p:par>
                        <p:par>
                          <p:cTn id="22" fill="hold" nodeType="afterGroup">
                            <p:stCondLst>
                              <p:cond delay="75"/>
                            </p:stCondLst>
                            <p:childTnLst>
                              <p:par>
                                <p:cTn id="23" presetID="11" presetClass="entr" presetSubtype="0" fill="hold" grpId="0" nodeType="afterEffect">
                                  <p:stCondLst>
                                    <p:cond delay="0"/>
                                  </p:stCondLst>
                                  <p:childTnLst>
                                    <p:set>
                                      <p:cBhvr>
                                        <p:cTn id="24" dur="75">
                                          <p:stCondLst>
                                            <p:cond delay="0"/>
                                          </p:stCondLst>
                                        </p:cTn>
                                        <p:tgtEl>
                                          <p:spTgt spid="124954"/>
                                        </p:tgtEl>
                                        <p:attrNameLst>
                                          <p:attrName>style.visibility</p:attrName>
                                        </p:attrNameLst>
                                      </p:cBhvr>
                                      <p:to>
                                        <p:strVal val="visible"/>
                                      </p:to>
                                    </p:set>
                                  </p:childTnLst>
                                </p:cTn>
                              </p:par>
                            </p:childTnLst>
                          </p:cTn>
                        </p:par>
                        <p:par>
                          <p:cTn id="25" fill="hold" nodeType="afterGroup">
                            <p:stCondLst>
                              <p:cond delay="150"/>
                            </p:stCondLst>
                            <p:childTnLst>
                              <p:par>
                                <p:cTn id="26" presetID="11" presetClass="entr" presetSubtype="0" fill="hold" grpId="0" nodeType="afterEffect">
                                  <p:stCondLst>
                                    <p:cond delay="0"/>
                                  </p:stCondLst>
                                  <p:childTnLst>
                                    <p:set>
                                      <p:cBhvr>
                                        <p:cTn id="27" dur="75">
                                          <p:stCondLst>
                                            <p:cond delay="0"/>
                                          </p:stCondLst>
                                        </p:cTn>
                                        <p:tgtEl>
                                          <p:spTgt spid="124955"/>
                                        </p:tgtEl>
                                        <p:attrNameLst>
                                          <p:attrName>style.visibility</p:attrName>
                                        </p:attrNameLst>
                                      </p:cBhvr>
                                      <p:to>
                                        <p:strVal val="visible"/>
                                      </p:to>
                                    </p:set>
                                  </p:childTnLst>
                                </p:cTn>
                              </p:par>
                            </p:childTnLst>
                          </p:cTn>
                        </p:par>
                        <p:par>
                          <p:cTn id="28" fill="hold" nodeType="afterGroup">
                            <p:stCondLst>
                              <p:cond delay="225"/>
                            </p:stCondLst>
                            <p:childTnLst>
                              <p:par>
                                <p:cTn id="29" presetID="11" presetClass="entr" presetSubtype="0" fill="hold" grpId="0" nodeType="afterEffect">
                                  <p:stCondLst>
                                    <p:cond delay="0"/>
                                  </p:stCondLst>
                                  <p:childTnLst>
                                    <p:set>
                                      <p:cBhvr>
                                        <p:cTn id="30" dur="75">
                                          <p:stCondLst>
                                            <p:cond delay="0"/>
                                          </p:stCondLst>
                                        </p:cTn>
                                        <p:tgtEl>
                                          <p:spTgt spid="124956"/>
                                        </p:tgtEl>
                                        <p:attrNameLst>
                                          <p:attrName>style.visibility</p:attrName>
                                        </p:attrNameLst>
                                      </p:cBhvr>
                                      <p:to>
                                        <p:strVal val="visible"/>
                                      </p:to>
                                    </p:set>
                                  </p:childTnLst>
                                </p:cTn>
                              </p:par>
                            </p:childTnLst>
                          </p:cTn>
                        </p:par>
                        <p:par>
                          <p:cTn id="31" fill="hold" nodeType="afterGroup">
                            <p:stCondLst>
                              <p:cond delay="300"/>
                            </p:stCondLst>
                            <p:childTnLst>
                              <p:par>
                                <p:cTn id="32" presetID="11" presetClass="entr" presetSubtype="0" fill="hold" grpId="0" nodeType="afterEffect">
                                  <p:stCondLst>
                                    <p:cond delay="0"/>
                                  </p:stCondLst>
                                  <p:childTnLst>
                                    <p:set>
                                      <p:cBhvr>
                                        <p:cTn id="33" dur="75">
                                          <p:stCondLst>
                                            <p:cond delay="0"/>
                                          </p:stCondLst>
                                        </p:cTn>
                                        <p:tgtEl>
                                          <p:spTgt spid="124957"/>
                                        </p:tgtEl>
                                        <p:attrNameLst>
                                          <p:attrName>style.visibility</p:attrName>
                                        </p:attrNameLst>
                                      </p:cBhvr>
                                      <p:to>
                                        <p:strVal val="visible"/>
                                      </p:to>
                                    </p:set>
                                  </p:childTnLst>
                                </p:cTn>
                              </p:par>
                            </p:childTnLst>
                          </p:cTn>
                        </p:par>
                        <p:par>
                          <p:cTn id="34" fill="hold" nodeType="afterGroup">
                            <p:stCondLst>
                              <p:cond delay="375"/>
                            </p:stCondLst>
                            <p:childTnLst>
                              <p:par>
                                <p:cTn id="35" presetID="1" presetClass="entr" presetSubtype="0" fill="hold" grpId="0" nodeType="afterEffect">
                                  <p:stCondLst>
                                    <p:cond delay="0"/>
                                  </p:stCondLst>
                                  <p:childTnLst>
                                    <p:set>
                                      <p:cBhvr>
                                        <p:cTn id="36" dur="1" fill="hold">
                                          <p:stCondLst>
                                            <p:cond delay="499"/>
                                          </p:stCondLst>
                                        </p:cTn>
                                        <p:tgtEl>
                                          <p:spTgt spid="124958"/>
                                        </p:tgtEl>
                                        <p:attrNameLst>
                                          <p:attrName>style.visibility</p:attrName>
                                        </p:attrNameLst>
                                      </p:cBhvr>
                                      <p:to>
                                        <p:strVal val="visible"/>
                                      </p:to>
                                    </p:set>
                                  </p:childTnLst>
                                </p:cTn>
                              </p:par>
                            </p:childTnLst>
                          </p:cTn>
                        </p:par>
                        <p:par>
                          <p:cTn id="37" fill="hold" nodeType="afterGroup">
                            <p:stCondLst>
                              <p:cond delay="875"/>
                            </p:stCondLst>
                            <p:childTnLst>
                              <p:par>
                                <p:cTn id="38" presetID="2" presetClass="entr" presetSubtype="9" fill="hold" grpId="0" nodeType="afterEffect">
                                  <p:stCondLst>
                                    <p:cond delay="0"/>
                                  </p:stCondLst>
                                  <p:childTnLst>
                                    <p:set>
                                      <p:cBhvr>
                                        <p:cTn id="39" dur="1" fill="hold">
                                          <p:stCondLst>
                                            <p:cond delay="0"/>
                                          </p:stCondLst>
                                        </p:cTn>
                                        <p:tgtEl>
                                          <p:spTgt spid="124959"/>
                                        </p:tgtEl>
                                        <p:attrNameLst>
                                          <p:attrName>style.visibility</p:attrName>
                                        </p:attrNameLst>
                                      </p:cBhvr>
                                      <p:to>
                                        <p:strVal val="visible"/>
                                      </p:to>
                                    </p:set>
                                    <p:anim calcmode="lin" valueType="num">
                                      <p:cBhvr additive="base">
                                        <p:cTn id="40" dur="500" fill="hold"/>
                                        <p:tgtEl>
                                          <p:spTgt spid="124959"/>
                                        </p:tgtEl>
                                        <p:attrNameLst>
                                          <p:attrName>ppt_x</p:attrName>
                                        </p:attrNameLst>
                                      </p:cBhvr>
                                      <p:tavLst>
                                        <p:tav tm="0">
                                          <p:val>
                                            <p:strVal val="0-#ppt_w/2"/>
                                          </p:val>
                                        </p:tav>
                                        <p:tav tm="100000">
                                          <p:val>
                                            <p:strVal val="#ppt_x"/>
                                          </p:val>
                                        </p:tav>
                                      </p:tavLst>
                                    </p:anim>
                                    <p:anim calcmode="lin" valueType="num">
                                      <p:cBhvr additive="base">
                                        <p:cTn id="41" dur="500" fill="hold"/>
                                        <p:tgtEl>
                                          <p:spTgt spid="12495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1375"/>
                            </p:stCondLst>
                            <p:childTnLst>
                              <p:par>
                                <p:cTn id="43" presetID="1" presetClass="entr" presetSubtype="0" fill="hold" grpId="0" nodeType="afterEffect">
                                  <p:stCondLst>
                                    <p:cond delay="0"/>
                                  </p:stCondLst>
                                  <p:childTnLst>
                                    <p:set>
                                      <p:cBhvr>
                                        <p:cTn id="44" dur="1" fill="hold">
                                          <p:stCondLst>
                                            <p:cond delay="499"/>
                                          </p:stCondLst>
                                        </p:cTn>
                                        <p:tgtEl>
                                          <p:spTgt spid="124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9" grpId="0" animBg="1"/>
      <p:bldP spid="124950" grpId="0" autoUpdateAnimBg="0"/>
      <p:bldP spid="124951" grpId="0" animBg="1"/>
      <p:bldP spid="124952" grpId="0" autoUpdateAnimBg="0"/>
      <p:bldP spid="124953" grpId="0" animBg="1"/>
      <p:bldP spid="124954" grpId="0" animBg="1"/>
      <p:bldP spid="124955" grpId="0" animBg="1"/>
      <p:bldP spid="124956" grpId="0" animBg="1"/>
      <p:bldP spid="124957" grpId="0" animBg="1"/>
      <p:bldP spid="124958" grpId="0" animBg="1"/>
      <p:bldP spid="124959" grpId="0" autoUpdateAnimBg="0"/>
      <p:bldP spid="12496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685800" y="1293813"/>
            <a:ext cx="8001000" cy="5259387"/>
          </a:xfrm>
          <a:noFill/>
          <a:ln/>
        </p:spPr>
        <p:txBody>
          <a:bodyPr/>
          <a:lstStyle/>
          <a:p>
            <a:pPr eaLnBrk="0" hangingPunct="0"/>
            <a:r>
              <a:rPr lang="en-US" altLang="zh-TW" sz="2800">
                <a:ea typeface="新細明體" charset="0"/>
                <a:cs typeface="新細明體" charset="0"/>
              </a:rPr>
              <a:t>Reduced cost</a:t>
            </a:r>
          </a:p>
          <a:p>
            <a:pPr lvl="1" eaLnBrk="0" hangingPunct="0">
              <a:buFontTx/>
              <a:buNone/>
            </a:pPr>
            <a:r>
              <a:rPr lang="en-US" altLang="zh-TW" sz="2400">
                <a:ea typeface="新細明體" charset="0"/>
                <a:cs typeface="新細明體" charset="0"/>
              </a:rPr>
              <a:t>	Assuming there are no other changes to the input parameters, the reduced cost for a variable X</a:t>
            </a:r>
            <a:r>
              <a:rPr lang="en-US" altLang="zh-TW" sz="2400" baseline="-25000">
                <a:ea typeface="新細明體" charset="0"/>
                <a:cs typeface="新細明體" charset="0"/>
              </a:rPr>
              <a:t>j</a:t>
            </a:r>
            <a:r>
              <a:rPr lang="en-US" altLang="zh-TW" sz="2400">
                <a:ea typeface="新細明體" charset="0"/>
                <a:cs typeface="新細明體" charset="0"/>
              </a:rPr>
              <a:t> that has a value of “0” at the optimal solution is:</a:t>
            </a:r>
          </a:p>
          <a:p>
            <a:pPr lvl="1" eaLnBrk="0" hangingPunct="0"/>
            <a:r>
              <a:rPr lang="en-US" altLang="zh-TW" sz="2400">
                <a:ea typeface="新細明體" charset="0"/>
                <a:cs typeface="新細明體" charset="0"/>
              </a:rPr>
              <a:t>The negative of the objective coefficient increase of the variable X</a:t>
            </a:r>
            <a:r>
              <a:rPr lang="en-US" altLang="zh-TW" sz="2400" baseline="-25000">
                <a:ea typeface="新細明體" charset="0"/>
                <a:cs typeface="新細明體" charset="0"/>
              </a:rPr>
              <a:t>j</a:t>
            </a:r>
            <a:r>
              <a:rPr lang="en-US" altLang="zh-TW" sz="2400">
                <a:ea typeface="新細明體" charset="0"/>
                <a:cs typeface="新細明體" charset="0"/>
              </a:rPr>
              <a:t> (-</a:t>
            </a:r>
            <a:r>
              <a:rPr lang="en-US" altLang="zh-TW" sz="2400">
                <a:latin typeface="Symbol" charset="0"/>
                <a:ea typeface="新細明體" charset="0"/>
                <a:cs typeface="新細明體" charset="0"/>
              </a:rPr>
              <a:t>D</a:t>
            </a:r>
            <a:r>
              <a:rPr lang="en-US" altLang="zh-TW" sz="2400">
                <a:ea typeface="新細明體" charset="0"/>
                <a:cs typeface="新細明體" charset="0"/>
              </a:rPr>
              <a:t>C</a:t>
            </a:r>
            <a:r>
              <a:rPr lang="en-US" altLang="zh-TW" sz="2400" baseline="-25000">
                <a:ea typeface="新細明體" charset="0"/>
                <a:cs typeface="新細明體" charset="0"/>
              </a:rPr>
              <a:t>j</a:t>
            </a:r>
            <a:r>
              <a:rPr lang="en-US" altLang="zh-TW" sz="2400">
                <a:ea typeface="新細明體" charset="0"/>
                <a:cs typeface="新細明體" charset="0"/>
              </a:rPr>
              <a:t>) necessary for the variable to be positive in the optimal solution</a:t>
            </a:r>
          </a:p>
          <a:p>
            <a:pPr lvl="1" eaLnBrk="0" hangingPunct="0"/>
            <a:r>
              <a:rPr lang="en-US" altLang="zh-TW" sz="2400">
                <a:ea typeface="新細明體" charset="0"/>
                <a:cs typeface="新細明體" charset="0"/>
              </a:rPr>
              <a:t>Alternatively, it is the change in the objective value per unit increase of X</a:t>
            </a:r>
            <a:r>
              <a:rPr lang="en-US" altLang="zh-TW" sz="2400" baseline="-25000">
                <a:ea typeface="新細明體" charset="0"/>
                <a:cs typeface="新細明體" charset="0"/>
              </a:rPr>
              <a:t>j</a:t>
            </a:r>
            <a:r>
              <a:rPr lang="en-US" altLang="zh-TW" sz="2400">
                <a:ea typeface="新細明體" charset="0"/>
                <a:cs typeface="新細明體" charset="0"/>
              </a:rPr>
              <a:t>.</a:t>
            </a:r>
            <a:endParaRPr lang="en-US" altLang="zh-TW" sz="2400">
              <a:solidFill>
                <a:srgbClr val="3C513E"/>
              </a:solidFill>
              <a:ea typeface="新細明體" charset="0"/>
              <a:cs typeface="新細明體" charset="0"/>
            </a:endParaRPr>
          </a:p>
          <a:p>
            <a:pPr eaLnBrk="0" hangingPunct="0">
              <a:lnSpc>
                <a:spcPct val="110000"/>
              </a:lnSpc>
            </a:pPr>
            <a:r>
              <a:rPr lang="en-US" altLang="zh-TW" sz="2800">
                <a:ea typeface="新細明體" charset="0"/>
                <a:cs typeface="新細明體" charset="0"/>
              </a:rPr>
              <a:t>Complementary slackness</a:t>
            </a:r>
            <a:r>
              <a:rPr lang="en-US" altLang="zh-TW" sz="2800">
                <a:solidFill>
                  <a:srgbClr val="3C513E"/>
                </a:solidFill>
                <a:ea typeface="新細明體" charset="0"/>
                <a:cs typeface="新細明體" charset="0"/>
              </a:rPr>
              <a:t> </a:t>
            </a:r>
          </a:p>
          <a:p>
            <a:pPr lvl="1" eaLnBrk="0" hangingPunct="0">
              <a:buFontTx/>
              <a:buNone/>
            </a:pPr>
            <a:r>
              <a:rPr lang="en-US" altLang="zh-TW" sz="2400">
                <a:ea typeface="新細明體" charset="0"/>
                <a:cs typeface="新細明體" charset="0"/>
              </a:rPr>
              <a:t>	At the optimal solution, either the value of a variable is zero, or its reduced cost is 0. </a:t>
            </a:r>
          </a:p>
        </p:txBody>
      </p:sp>
      <p:sp>
        <p:nvSpPr>
          <p:cNvPr id="3" name="Slide Number Placeholder 5"/>
          <p:cNvSpPr>
            <a:spLocks noGrp="1"/>
          </p:cNvSpPr>
          <p:nvPr>
            <p:ph type="sldNum" sz="quarter" idx="12"/>
          </p:nvPr>
        </p:nvSpPr>
        <p:spPr/>
        <p:txBody>
          <a:bodyPr/>
          <a:lstStyle/>
          <a:p>
            <a:fld id="{5538CAFD-CCC2-4847-AF50-36E0DE05E904}" type="slidenum">
              <a:rPr lang="zh-TW" altLang="en-US"/>
              <a:pPr/>
              <a:t>25</a:t>
            </a:fld>
            <a:endParaRPr lang="zh-TW" altLang="en-US"/>
          </a:p>
        </p:txBody>
      </p:sp>
    </p:spTree>
    <p:extLst>
      <p:ext uri="{BB962C8B-B14F-4D97-AF65-F5344CB8AC3E}">
        <p14:creationId xmlns:p14="http://schemas.microsoft.com/office/powerpoint/2010/main" val="133033636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anim calcmode="lin" valueType="num">
                                      <p:cBhvr additive="base">
                                        <p:cTn id="11" dur="5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6">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anim calcmode="lin" valueType="num">
                                      <p:cBhvr additive="base">
                                        <p:cTn id="15"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6">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anim calcmode="lin" valueType="num">
                                      <p:cBhvr additive="base">
                                        <p:cTn id="19"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7346">
                                            <p:txEl>
                                              <p:pRg st="4" end="4"/>
                                            </p:txEl>
                                          </p:spTgt>
                                        </p:tgtEl>
                                        <p:attrNameLst>
                                          <p:attrName>style.visibility</p:attrName>
                                        </p:attrNameLst>
                                      </p:cBhvr>
                                      <p:to>
                                        <p:strVal val="visible"/>
                                      </p:to>
                                    </p:set>
                                    <p:anim calcmode="lin" valueType="num">
                                      <p:cBhvr additive="base">
                                        <p:cTn id="25" dur="500" fill="hold"/>
                                        <p:tgtEl>
                                          <p:spTgt spid="573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6">
                                            <p:txEl>
                                              <p:pRg st="4" end="4"/>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57346">
                                            <p:txEl>
                                              <p:pRg st="5" end="5"/>
                                            </p:txEl>
                                          </p:spTgt>
                                        </p:tgtEl>
                                        <p:attrNameLst>
                                          <p:attrName>style.visibility</p:attrName>
                                        </p:attrNameLst>
                                      </p:cBhvr>
                                      <p:to>
                                        <p:strVal val="visible"/>
                                      </p:to>
                                    </p:set>
                                    <p:anim calcmode="lin" valueType="num">
                                      <p:cBhvr additive="base">
                                        <p:cTn id="29" dur="500" fill="hold"/>
                                        <p:tgtEl>
                                          <p:spTgt spid="5734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6">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027"/>
          <p:cNvSpPr>
            <a:spLocks noGrp="1" noChangeArrowheads="1"/>
          </p:cNvSpPr>
          <p:nvPr>
            <p:ph type="title"/>
          </p:nvPr>
        </p:nvSpPr>
        <p:spPr>
          <a:xfrm>
            <a:off x="2208213" y="914400"/>
            <a:ext cx="5335587" cy="1143000"/>
          </a:xfrm>
          <a:noFill/>
          <a:ln/>
          <a:extLst>
            <a:ext uri="{909E8E84-426E-40dd-AFC4-6F175D3DCCD1}">
              <a14:hiddenFill xmlns="" xmlns:a14="http://schemas.microsoft.com/office/drawing/2010/main">
                <a:solidFill>
                  <a:srgbClr val="33CCCC"/>
                </a:solidFill>
              </a14:hiddenFill>
            </a:ext>
          </a:extLst>
        </p:spPr>
        <p:txBody>
          <a:bodyPr>
            <a:normAutofit/>
          </a:bodyPr>
          <a:lstStyle/>
          <a:p>
            <a:r>
              <a:rPr lang="en-US" altLang="zh-TW" sz="3600">
                <a:ea typeface="新細明體" charset="0"/>
                <a:cs typeface="新細明體" charset="0"/>
              </a:rPr>
              <a:t>Sensitivity Analysis of </a:t>
            </a:r>
            <a:br>
              <a:rPr lang="en-US" altLang="zh-TW" sz="3600">
                <a:ea typeface="新細明體" charset="0"/>
                <a:cs typeface="新細明體" charset="0"/>
              </a:rPr>
            </a:br>
            <a:r>
              <a:rPr lang="en-US" altLang="zh-TW" sz="3600">
                <a:ea typeface="新細明體" charset="0"/>
                <a:cs typeface="新細明體" charset="0"/>
              </a:rPr>
              <a:t>Right-Hand Side Values</a:t>
            </a:r>
          </a:p>
        </p:txBody>
      </p:sp>
      <p:sp>
        <p:nvSpPr>
          <p:cNvPr id="61442" name="Rectangle 1026"/>
          <p:cNvSpPr>
            <a:spLocks noGrp="1" noChangeArrowheads="1"/>
          </p:cNvSpPr>
          <p:nvPr>
            <p:ph idx="1"/>
          </p:nvPr>
        </p:nvSpPr>
        <p:spPr>
          <a:xfrm>
            <a:off x="685800" y="2590800"/>
            <a:ext cx="7848600" cy="3276600"/>
          </a:xfrm>
          <a:noFill/>
          <a:ln/>
        </p:spPr>
        <p:txBody>
          <a:bodyPr>
            <a:normAutofit lnSpcReduction="10000"/>
          </a:bodyPr>
          <a:lstStyle/>
          <a:p>
            <a:pPr>
              <a:lnSpc>
                <a:spcPct val="90000"/>
              </a:lnSpc>
            </a:pPr>
            <a:r>
              <a:rPr lang="en-US" altLang="zh-TW" sz="2800">
                <a:ea typeface="新細明體" charset="0"/>
                <a:cs typeface="新細明體" charset="0"/>
              </a:rPr>
              <a:t>In sensitivity analysis of right-hand sides of constraints we are interested in the following questions:</a:t>
            </a:r>
          </a:p>
          <a:p>
            <a:pPr lvl="1">
              <a:lnSpc>
                <a:spcPct val="10000"/>
              </a:lnSpc>
              <a:buFontTx/>
              <a:buNone/>
            </a:pPr>
            <a:endParaRPr lang="en-US" altLang="zh-TW" sz="2400">
              <a:ea typeface="新細明體" charset="0"/>
              <a:cs typeface="新細明體" charset="0"/>
            </a:endParaRPr>
          </a:p>
          <a:p>
            <a:pPr lvl="1">
              <a:lnSpc>
                <a:spcPct val="90000"/>
              </a:lnSpc>
            </a:pPr>
            <a:r>
              <a:rPr lang="en-US" altLang="zh-TW" sz="2400">
                <a:ea typeface="新細明體" charset="0"/>
                <a:cs typeface="新細明體" charset="0"/>
              </a:rPr>
              <a:t>Keeping all other factors the same, how much would the optimal value of the objective function (for example, the profit) change if the right-hand side of a constraint changed by one unit?</a:t>
            </a:r>
          </a:p>
          <a:p>
            <a:pPr lvl="1">
              <a:lnSpc>
                <a:spcPct val="10000"/>
              </a:lnSpc>
              <a:buFontTx/>
              <a:buNone/>
            </a:pPr>
            <a:endParaRPr lang="en-US" altLang="zh-TW" sz="2400">
              <a:ea typeface="新細明體" charset="0"/>
              <a:cs typeface="新細明體" charset="0"/>
            </a:endParaRPr>
          </a:p>
          <a:p>
            <a:pPr lvl="1">
              <a:lnSpc>
                <a:spcPct val="90000"/>
              </a:lnSpc>
            </a:pPr>
            <a:r>
              <a:rPr lang="en-US" altLang="zh-TW" sz="2400">
                <a:ea typeface="新細明體" charset="0"/>
                <a:cs typeface="新細明體" charset="0"/>
              </a:rPr>
              <a:t>For how many additional or fewer units will this per unit change be valid?</a:t>
            </a:r>
          </a:p>
        </p:txBody>
      </p:sp>
      <p:sp>
        <p:nvSpPr>
          <p:cNvPr id="4" name="Slide Number Placeholder 5"/>
          <p:cNvSpPr>
            <a:spLocks noGrp="1"/>
          </p:cNvSpPr>
          <p:nvPr>
            <p:ph type="sldNum" sz="quarter" idx="12"/>
          </p:nvPr>
        </p:nvSpPr>
        <p:spPr/>
        <p:txBody>
          <a:bodyPr/>
          <a:lstStyle/>
          <a:p>
            <a:fld id="{B68E0970-8E1B-684C-AEBC-16393FC1F3FC}" type="slidenum">
              <a:rPr lang="zh-TW" altLang="en-US"/>
              <a:pPr/>
              <a:t>26</a:t>
            </a:fld>
            <a:endParaRPr lang="zh-TW" altLang="en-US"/>
          </a:p>
        </p:txBody>
      </p:sp>
    </p:spTree>
    <p:extLst>
      <p:ext uri="{BB962C8B-B14F-4D97-AF65-F5344CB8AC3E}">
        <p14:creationId xmlns:p14="http://schemas.microsoft.com/office/powerpoint/2010/main" val="134315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a:xfrm>
            <a:off x="2208213" y="914400"/>
            <a:ext cx="5335587" cy="1143000"/>
          </a:xfrm>
          <a:noFill/>
          <a:ln/>
          <a:extLst>
            <a:ext uri="{909E8E84-426E-40dd-AFC4-6F175D3DCCD1}">
              <a14:hiddenFill xmlns="" xmlns:a14="http://schemas.microsoft.com/office/drawing/2010/main">
                <a:solidFill>
                  <a:schemeClr val="accent1"/>
                </a:solidFill>
              </a14:hiddenFill>
            </a:ext>
          </a:extLst>
        </p:spPr>
        <p:txBody>
          <a:bodyPr>
            <a:normAutofit/>
          </a:bodyPr>
          <a:lstStyle/>
          <a:p>
            <a:r>
              <a:rPr lang="en-US" altLang="zh-TW" sz="3600">
                <a:ea typeface="新細明體" charset="0"/>
                <a:cs typeface="新細明體" charset="0"/>
              </a:rPr>
              <a:t>Sensitivity Analysis of </a:t>
            </a:r>
            <a:br>
              <a:rPr lang="en-US" altLang="zh-TW" sz="3600">
                <a:ea typeface="新細明體" charset="0"/>
                <a:cs typeface="新細明體" charset="0"/>
              </a:rPr>
            </a:br>
            <a:r>
              <a:rPr lang="en-US" altLang="zh-TW" sz="3600">
                <a:ea typeface="新細明體" charset="0"/>
                <a:cs typeface="新細明體" charset="0"/>
              </a:rPr>
              <a:t>Right-Hand Side Values</a:t>
            </a:r>
          </a:p>
        </p:txBody>
      </p:sp>
      <p:sp>
        <p:nvSpPr>
          <p:cNvPr id="59395" name="Rectangle 3"/>
          <p:cNvSpPr>
            <a:spLocks noGrp="1" noChangeArrowheads="1"/>
          </p:cNvSpPr>
          <p:nvPr>
            <p:ph idx="1"/>
          </p:nvPr>
        </p:nvSpPr>
        <p:spPr>
          <a:xfrm>
            <a:off x="685800" y="2362200"/>
            <a:ext cx="7772400" cy="4114800"/>
          </a:xfrm>
          <a:noFill/>
          <a:ln/>
        </p:spPr>
        <p:txBody>
          <a:bodyPr/>
          <a:lstStyle/>
          <a:p>
            <a:r>
              <a:rPr lang="en-US" altLang="zh-TW">
                <a:ea typeface="新細明體" charset="0"/>
                <a:cs typeface="新細明體" charset="0"/>
              </a:rPr>
              <a:t>Any change to the right hand side of a binding constraint will change the optimal solution.</a:t>
            </a:r>
          </a:p>
          <a:p>
            <a:pPr>
              <a:lnSpc>
                <a:spcPct val="70000"/>
              </a:lnSpc>
            </a:pPr>
            <a:endParaRPr lang="en-US" altLang="zh-TW">
              <a:ea typeface="新細明體" charset="0"/>
              <a:cs typeface="新細明體" charset="0"/>
            </a:endParaRPr>
          </a:p>
          <a:p>
            <a:r>
              <a:rPr lang="en-US" altLang="zh-TW">
                <a:ea typeface="新細明體" charset="0"/>
                <a:cs typeface="新細明體" charset="0"/>
              </a:rPr>
              <a:t>Any change to the right-hand side of a non-binding constraint that is less than its slack or surplus, will cause no change in the optimal solution.</a:t>
            </a:r>
          </a:p>
        </p:txBody>
      </p:sp>
      <p:sp>
        <p:nvSpPr>
          <p:cNvPr id="4" name="Slide Number Placeholder 5"/>
          <p:cNvSpPr>
            <a:spLocks noGrp="1"/>
          </p:cNvSpPr>
          <p:nvPr>
            <p:ph type="sldNum" sz="quarter" idx="12"/>
          </p:nvPr>
        </p:nvSpPr>
        <p:spPr/>
        <p:txBody>
          <a:bodyPr/>
          <a:lstStyle/>
          <a:p>
            <a:fld id="{79960CFC-43C2-B24E-AB54-8EB9A597D8D3}" type="slidenum">
              <a:rPr lang="zh-TW" altLang="en-US"/>
              <a:pPr/>
              <a:t>27</a:t>
            </a:fld>
            <a:endParaRPr lang="zh-TW" altLang="en-US"/>
          </a:p>
        </p:txBody>
      </p:sp>
    </p:spTree>
    <p:extLst>
      <p:ext uri="{BB962C8B-B14F-4D97-AF65-F5344CB8AC3E}">
        <p14:creationId xmlns:p14="http://schemas.microsoft.com/office/powerpoint/2010/main" val="265118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050"/>
          <p:cNvSpPr>
            <a:spLocks noGrp="1" noChangeArrowheads="1"/>
          </p:cNvSpPr>
          <p:nvPr>
            <p:ph type="title"/>
          </p:nvPr>
        </p:nvSpPr>
        <p:spPr/>
        <p:txBody>
          <a:bodyPr/>
          <a:lstStyle/>
          <a:p>
            <a:pPr algn="ctr"/>
            <a:r>
              <a:rPr lang="en-US" altLang="zh-TW" sz="3600">
                <a:ea typeface="新細明體" charset="0"/>
                <a:cs typeface="新細明體" charset="0"/>
              </a:rPr>
              <a:t>Shadow Prices</a:t>
            </a:r>
          </a:p>
        </p:txBody>
      </p:sp>
      <p:sp>
        <p:nvSpPr>
          <p:cNvPr id="138243" name="Rectangle 2051"/>
          <p:cNvSpPr>
            <a:spLocks noGrp="1" noChangeArrowheads="1"/>
          </p:cNvSpPr>
          <p:nvPr>
            <p:ph idx="1"/>
          </p:nvPr>
        </p:nvSpPr>
        <p:spPr/>
        <p:txBody>
          <a:bodyPr/>
          <a:lstStyle/>
          <a:p>
            <a:r>
              <a:rPr lang="en-US" altLang="zh-TW">
                <a:ea typeface="新細明體" charset="0"/>
                <a:cs typeface="新細明體" charset="0"/>
              </a:rPr>
              <a:t>Assuming there are no other changes to the input parameters, the change to the objective function value per unit increase to a right hand side of a constraint is called the “Shadow Price”</a:t>
            </a:r>
          </a:p>
        </p:txBody>
      </p:sp>
      <p:sp>
        <p:nvSpPr>
          <p:cNvPr id="4" name="Slide Number Placeholder 5"/>
          <p:cNvSpPr>
            <a:spLocks noGrp="1"/>
          </p:cNvSpPr>
          <p:nvPr>
            <p:ph type="sldNum" sz="quarter" idx="12"/>
          </p:nvPr>
        </p:nvSpPr>
        <p:spPr/>
        <p:txBody>
          <a:bodyPr/>
          <a:lstStyle/>
          <a:p>
            <a:fld id="{549E3F27-4596-404A-96D8-876EF9F1F359}" type="slidenum">
              <a:rPr lang="zh-TW" altLang="en-US"/>
              <a:pPr/>
              <a:t>28</a:t>
            </a:fld>
            <a:endParaRPr lang="zh-TW" altLang="en-US"/>
          </a:p>
        </p:txBody>
      </p:sp>
    </p:spTree>
    <p:extLst>
      <p:ext uri="{BB962C8B-B14F-4D97-AF65-F5344CB8AC3E}">
        <p14:creationId xmlns:p14="http://schemas.microsoft.com/office/powerpoint/2010/main" val="196439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26" name="Rectangle 3130"/>
          <p:cNvSpPr>
            <a:spLocks noGrp="1" noChangeArrowheads="1"/>
          </p:cNvSpPr>
          <p:nvPr>
            <p:ph type="title"/>
          </p:nvPr>
        </p:nvSpPr>
        <p:spPr>
          <a:noFill/>
          <a:ln/>
        </p:spPr>
        <p:txBody>
          <a:bodyPr>
            <a:normAutofit/>
          </a:bodyPr>
          <a:lstStyle/>
          <a:p>
            <a:pPr algn="ctr"/>
            <a:r>
              <a:rPr lang="en-US" altLang="zh-TW" sz="3600">
                <a:ea typeface="新細明體" charset="0"/>
                <a:cs typeface="新細明體" charset="0"/>
              </a:rPr>
              <a:t>Shadow Price – graphical demonstration</a:t>
            </a:r>
          </a:p>
        </p:txBody>
      </p:sp>
      <p:sp>
        <p:nvSpPr>
          <p:cNvPr id="41" name="Slide Number Placeholder 4"/>
          <p:cNvSpPr>
            <a:spLocks noGrp="1"/>
          </p:cNvSpPr>
          <p:nvPr>
            <p:ph type="sldNum" sz="quarter" idx="12"/>
          </p:nvPr>
        </p:nvSpPr>
        <p:spPr/>
        <p:txBody>
          <a:bodyPr/>
          <a:lstStyle/>
          <a:p>
            <a:fld id="{1E753DAA-8B29-EA45-8F2C-74B5B423380E}" type="slidenum">
              <a:rPr lang="zh-TW" altLang="en-US"/>
              <a:pPr/>
              <a:t>29</a:t>
            </a:fld>
            <a:endParaRPr lang="zh-TW" altLang="en-US"/>
          </a:p>
        </p:txBody>
      </p:sp>
      <p:sp>
        <p:nvSpPr>
          <p:cNvPr id="160771" name="Freeform 3075"/>
          <p:cNvSpPr>
            <a:spLocks/>
          </p:cNvSpPr>
          <p:nvPr/>
        </p:nvSpPr>
        <p:spPr bwMode="auto">
          <a:xfrm>
            <a:off x="1981200" y="4373563"/>
            <a:ext cx="1828800" cy="1676400"/>
          </a:xfrm>
          <a:custGeom>
            <a:avLst/>
            <a:gdLst>
              <a:gd name="T0" fmla="*/ 0 w 1152"/>
              <a:gd name="T1" fmla="*/ 1056 h 1056"/>
              <a:gd name="T2" fmla="*/ 0 w 1152"/>
              <a:gd name="T3" fmla="*/ 0 h 1056"/>
              <a:gd name="T4" fmla="*/ 816 w 1152"/>
              <a:gd name="T5" fmla="*/ 336 h 1056"/>
              <a:gd name="T6" fmla="*/ 1152 w 1152"/>
              <a:gd name="T7" fmla="*/ 864 h 1056"/>
              <a:gd name="T8" fmla="*/ 909 w 1152"/>
              <a:gd name="T9" fmla="*/ 1038 h 1056"/>
            </a:gdLst>
            <a:ahLst/>
            <a:cxnLst>
              <a:cxn ang="0">
                <a:pos x="T0" y="T1"/>
              </a:cxn>
              <a:cxn ang="0">
                <a:pos x="T2" y="T3"/>
              </a:cxn>
              <a:cxn ang="0">
                <a:pos x="T4" y="T5"/>
              </a:cxn>
              <a:cxn ang="0">
                <a:pos x="T6" y="T7"/>
              </a:cxn>
              <a:cxn ang="0">
                <a:pos x="T8" y="T9"/>
              </a:cxn>
            </a:cxnLst>
            <a:rect l="0" t="0" r="r" b="b"/>
            <a:pathLst>
              <a:path w="1152" h="1056">
                <a:moveTo>
                  <a:pt x="0" y="1056"/>
                </a:moveTo>
                <a:lnTo>
                  <a:pt x="0" y="0"/>
                </a:lnTo>
                <a:lnTo>
                  <a:pt x="816" y="336"/>
                </a:lnTo>
                <a:lnTo>
                  <a:pt x="1152" y="864"/>
                </a:lnTo>
                <a:lnTo>
                  <a:pt x="909" y="1038"/>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0772" name="Rectangle 3076"/>
          <p:cNvSpPr>
            <a:spLocks noChangeArrowheads="1"/>
          </p:cNvSpPr>
          <p:nvPr/>
        </p:nvSpPr>
        <p:spPr bwMode="auto">
          <a:xfrm>
            <a:off x="1066800" y="2179564"/>
            <a:ext cx="6718300" cy="4279900"/>
          </a:xfrm>
          <a:prstGeom prst="rect">
            <a:avLst/>
          </a:prstGeom>
          <a:solidFill>
            <a:srgbClr val="3B3B3B"/>
          </a:solidFill>
          <a:ln w="12700">
            <a:solidFill>
              <a:schemeClr val="bg2"/>
            </a:solidFill>
            <a:miter lim="800000"/>
            <a:headEnd/>
            <a:tailEnd/>
          </a:ln>
          <a:effectLst/>
          <a:extLst/>
        </p:spPr>
        <p:txBody>
          <a:bodyPr wrap="none" anchor="ctr"/>
          <a:lstStyle/>
          <a:p>
            <a:pPr algn="ctr"/>
            <a:endParaRPr lang="zh-TW" altLang="en-US" sz="2400">
              <a:effectLst>
                <a:outerShdw blurRad="38100" dist="38100" dir="2700000" algn="tl">
                  <a:srgbClr val="000000"/>
                </a:outerShdw>
              </a:effectLst>
              <a:ea typeface="新細明體" charset="0"/>
              <a:cs typeface="新細明體" charset="0"/>
            </a:endParaRPr>
          </a:p>
        </p:txBody>
      </p:sp>
      <p:sp>
        <p:nvSpPr>
          <p:cNvPr id="160819" name="Freeform 3123"/>
          <p:cNvSpPr>
            <a:spLocks/>
          </p:cNvSpPr>
          <p:nvPr/>
        </p:nvSpPr>
        <p:spPr bwMode="auto">
          <a:xfrm rot="-112558">
            <a:off x="3276600" y="4926013"/>
            <a:ext cx="635000" cy="827087"/>
          </a:xfrm>
          <a:custGeom>
            <a:avLst/>
            <a:gdLst>
              <a:gd name="T0" fmla="*/ 308 w 400"/>
              <a:gd name="T1" fmla="*/ 521 h 521"/>
              <a:gd name="T2" fmla="*/ 400 w 400"/>
              <a:gd name="T3" fmla="*/ 447 h 521"/>
              <a:gd name="T4" fmla="*/ 165 w 400"/>
              <a:gd name="T5" fmla="*/ 82 h 521"/>
              <a:gd name="T6" fmla="*/ 0 w 400"/>
              <a:gd name="T7" fmla="*/ 0 h 521"/>
              <a:gd name="T8" fmla="*/ 308 w 400"/>
              <a:gd name="T9" fmla="*/ 521 h 521"/>
            </a:gdLst>
            <a:ahLst/>
            <a:cxnLst>
              <a:cxn ang="0">
                <a:pos x="T0" y="T1"/>
              </a:cxn>
              <a:cxn ang="0">
                <a:pos x="T2" y="T3"/>
              </a:cxn>
              <a:cxn ang="0">
                <a:pos x="T4" y="T5"/>
              </a:cxn>
              <a:cxn ang="0">
                <a:pos x="T6" y="T7"/>
              </a:cxn>
              <a:cxn ang="0">
                <a:pos x="T8" y="T9"/>
              </a:cxn>
            </a:cxnLst>
            <a:rect l="0" t="0" r="r" b="b"/>
            <a:pathLst>
              <a:path w="400" h="521">
                <a:moveTo>
                  <a:pt x="308" y="521"/>
                </a:moveTo>
                <a:lnTo>
                  <a:pt x="400" y="447"/>
                </a:lnTo>
                <a:lnTo>
                  <a:pt x="165" y="82"/>
                </a:lnTo>
                <a:lnTo>
                  <a:pt x="0" y="0"/>
                </a:lnTo>
                <a:lnTo>
                  <a:pt x="308" y="521"/>
                </a:lnTo>
                <a:close/>
              </a:path>
            </a:pathLst>
          </a:custGeom>
          <a:solidFill>
            <a:srgbClr val="2A5400"/>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0773" name="Freeform 3077"/>
          <p:cNvSpPr>
            <a:spLocks/>
          </p:cNvSpPr>
          <p:nvPr/>
        </p:nvSpPr>
        <p:spPr bwMode="auto">
          <a:xfrm>
            <a:off x="1958975" y="4368800"/>
            <a:ext cx="1828800" cy="1676400"/>
          </a:xfrm>
          <a:custGeom>
            <a:avLst/>
            <a:gdLst>
              <a:gd name="T0" fmla="*/ 0 w 1152"/>
              <a:gd name="T1" fmla="*/ 1056 h 1056"/>
              <a:gd name="T2" fmla="*/ 0 w 1152"/>
              <a:gd name="T3" fmla="*/ 0 h 1056"/>
              <a:gd name="T4" fmla="*/ 816 w 1152"/>
              <a:gd name="T5" fmla="*/ 336 h 1056"/>
              <a:gd name="T6" fmla="*/ 1152 w 1152"/>
              <a:gd name="T7" fmla="*/ 864 h 1056"/>
              <a:gd name="T8" fmla="*/ 909 w 1152"/>
              <a:gd name="T9" fmla="*/ 1038 h 1056"/>
            </a:gdLst>
            <a:ahLst/>
            <a:cxnLst>
              <a:cxn ang="0">
                <a:pos x="T0" y="T1"/>
              </a:cxn>
              <a:cxn ang="0">
                <a:pos x="T2" y="T3"/>
              </a:cxn>
              <a:cxn ang="0">
                <a:pos x="T4" y="T5"/>
              </a:cxn>
              <a:cxn ang="0">
                <a:pos x="T6" y="T7"/>
              </a:cxn>
              <a:cxn ang="0">
                <a:pos x="T8" y="T9"/>
              </a:cxn>
            </a:cxnLst>
            <a:rect l="0" t="0" r="r" b="b"/>
            <a:pathLst>
              <a:path w="1152" h="1056">
                <a:moveTo>
                  <a:pt x="0" y="1056"/>
                </a:moveTo>
                <a:lnTo>
                  <a:pt x="0" y="0"/>
                </a:lnTo>
                <a:lnTo>
                  <a:pt x="816" y="336"/>
                </a:lnTo>
                <a:lnTo>
                  <a:pt x="1152" y="864"/>
                </a:lnTo>
                <a:lnTo>
                  <a:pt x="909" y="1038"/>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0774" name="Line 3078"/>
          <p:cNvSpPr>
            <a:spLocks noChangeShapeType="1"/>
          </p:cNvSpPr>
          <p:nvPr/>
        </p:nvSpPr>
        <p:spPr bwMode="auto">
          <a:xfrm flipV="1">
            <a:off x="4038600" y="6032500"/>
            <a:ext cx="0" cy="21113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5" name="Rectangle 3079"/>
          <p:cNvSpPr>
            <a:spLocks noChangeArrowheads="1"/>
          </p:cNvSpPr>
          <p:nvPr/>
        </p:nvSpPr>
        <p:spPr bwMode="auto">
          <a:xfrm>
            <a:off x="1295400" y="2773363"/>
            <a:ext cx="673261" cy="354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dirty="0">
                <a:solidFill>
                  <a:schemeClr val="accent4">
                    <a:lumMod val="40000"/>
                    <a:lumOff val="60000"/>
                  </a:schemeClr>
                </a:solidFill>
                <a:latin typeface="Arial" charset="0"/>
                <a:ea typeface="新細明體" charset="0"/>
                <a:cs typeface="新細明體" charset="0"/>
              </a:rPr>
              <a:t>1000</a:t>
            </a:r>
          </a:p>
        </p:txBody>
      </p:sp>
      <p:sp>
        <p:nvSpPr>
          <p:cNvPr id="160776" name="Rectangle 3080"/>
          <p:cNvSpPr>
            <a:spLocks noChangeArrowheads="1"/>
          </p:cNvSpPr>
          <p:nvPr/>
        </p:nvSpPr>
        <p:spPr bwMode="auto">
          <a:xfrm>
            <a:off x="3798888" y="6202363"/>
            <a:ext cx="551433" cy="354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dirty="0">
                <a:solidFill>
                  <a:schemeClr val="accent4">
                    <a:lumMod val="40000"/>
                    <a:lumOff val="60000"/>
                  </a:schemeClr>
                </a:solidFill>
                <a:latin typeface="Arial" charset="0"/>
                <a:ea typeface="新細明體" charset="0"/>
                <a:cs typeface="新細明體" charset="0"/>
              </a:rPr>
              <a:t>500</a:t>
            </a:r>
          </a:p>
        </p:txBody>
      </p:sp>
      <p:sp>
        <p:nvSpPr>
          <p:cNvPr id="160777" name="Rectangle 3081"/>
          <p:cNvSpPr>
            <a:spLocks noChangeArrowheads="1"/>
          </p:cNvSpPr>
          <p:nvPr/>
        </p:nvSpPr>
        <p:spPr bwMode="auto">
          <a:xfrm>
            <a:off x="2100263" y="1762125"/>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chemeClr val="tx2"/>
                </a:solidFill>
                <a:latin typeface="Arial" charset="0"/>
                <a:ea typeface="新細明體" charset="0"/>
                <a:cs typeface="新細明體" charset="0"/>
              </a:rPr>
              <a:t>X</a:t>
            </a:r>
            <a:r>
              <a:rPr lang="en-US" altLang="zh-TW" sz="1700" baseline="-25000">
                <a:solidFill>
                  <a:schemeClr val="tx2"/>
                </a:solidFill>
                <a:latin typeface="Arial" charset="0"/>
                <a:ea typeface="新細明體" charset="0"/>
                <a:cs typeface="新細明體" charset="0"/>
              </a:rPr>
              <a:t>2</a:t>
            </a:r>
          </a:p>
        </p:txBody>
      </p:sp>
      <p:sp>
        <p:nvSpPr>
          <p:cNvPr id="160778" name="Rectangle 3082"/>
          <p:cNvSpPr>
            <a:spLocks noChangeArrowheads="1"/>
          </p:cNvSpPr>
          <p:nvPr/>
        </p:nvSpPr>
        <p:spPr bwMode="auto">
          <a:xfrm>
            <a:off x="7494588" y="57150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chemeClr val="tx1"/>
                </a:solidFill>
                <a:latin typeface="Arial" charset="0"/>
                <a:ea typeface="新細明體" charset="0"/>
                <a:cs typeface="新細明體" charset="0"/>
              </a:rPr>
              <a:t>X</a:t>
            </a:r>
            <a:r>
              <a:rPr lang="en-US" altLang="zh-TW" sz="1700" baseline="-25000">
                <a:solidFill>
                  <a:schemeClr val="tx1"/>
                </a:solidFill>
                <a:latin typeface="Arial" charset="0"/>
                <a:ea typeface="新細明體" charset="0"/>
                <a:cs typeface="新細明體" charset="0"/>
              </a:rPr>
              <a:t>1</a:t>
            </a:r>
          </a:p>
        </p:txBody>
      </p:sp>
      <p:sp>
        <p:nvSpPr>
          <p:cNvPr id="160779" name="Line 3083"/>
          <p:cNvSpPr>
            <a:spLocks noChangeShapeType="1"/>
          </p:cNvSpPr>
          <p:nvPr/>
        </p:nvSpPr>
        <p:spPr bwMode="auto">
          <a:xfrm>
            <a:off x="5715000" y="6049963"/>
            <a:ext cx="0" cy="212725"/>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0" name="Rectangle 3084"/>
          <p:cNvSpPr>
            <a:spLocks noChangeArrowheads="1"/>
          </p:cNvSpPr>
          <p:nvPr/>
        </p:nvSpPr>
        <p:spPr bwMode="auto">
          <a:xfrm>
            <a:off x="1447800" y="4175125"/>
            <a:ext cx="551433" cy="354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dirty="0">
                <a:solidFill>
                  <a:schemeClr val="accent4">
                    <a:lumMod val="40000"/>
                    <a:lumOff val="60000"/>
                  </a:schemeClr>
                </a:solidFill>
                <a:latin typeface="Arial" charset="0"/>
                <a:ea typeface="新細明體" charset="0"/>
                <a:cs typeface="新細明體" charset="0"/>
              </a:rPr>
              <a:t>500</a:t>
            </a:r>
          </a:p>
        </p:txBody>
      </p:sp>
      <p:sp>
        <p:nvSpPr>
          <p:cNvPr id="160781" name="Line 3085"/>
          <p:cNvSpPr>
            <a:spLocks noChangeShapeType="1"/>
          </p:cNvSpPr>
          <p:nvPr/>
        </p:nvSpPr>
        <p:spPr bwMode="auto">
          <a:xfrm>
            <a:off x="1622425" y="2286000"/>
            <a:ext cx="2413000" cy="3741738"/>
          </a:xfrm>
          <a:prstGeom prst="line">
            <a:avLst/>
          </a:prstGeom>
          <a:noFill/>
          <a:ln w="254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3" name="Line 3087"/>
          <p:cNvSpPr>
            <a:spLocks noChangeShapeType="1"/>
          </p:cNvSpPr>
          <p:nvPr/>
        </p:nvSpPr>
        <p:spPr bwMode="auto">
          <a:xfrm>
            <a:off x="1773238" y="2306638"/>
            <a:ext cx="2416175" cy="3721100"/>
          </a:xfrm>
          <a:prstGeom prst="line">
            <a:avLst/>
          </a:prstGeom>
          <a:noFill/>
          <a:ln w="28575">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5" name="Rectangle 3089"/>
          <p:cNvSpPr>
            <a:spLocks noChangeArrowheads="1"/>
          </p:cNvSpPr>
          <p:nvPr/>
        </p:nvSpPr>
        <p:spPr bwMode="auto">
          <a:xfrm rot="3480000">
            <a:off x="1617837" y="3720263"/>
            <a:ext cx="176971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dirty="0">
                <a:solidFill>
                  <a:schemeClr val="accent4">
                    <a:lumMod val="40000"/>
                    <a:lumOff val="60000"/>
                  </a:schemeClr>
                </a:solidFill>
                <a:ea typeface="新細明體" charset="0"/>
                <a:cs typeface="新細明體" charset="0"/>
              </a:rPr>
              <a:t>2</a:t>
            </a:r>
            <a:r>
              <a:rPr lang="en-US" altLang="zh-TW" dirty="0">
                <a:solidFill>
                  <a:schemeClr val="accent4">
                    <a:lumMod val="40000"/>
                    <a:lumOff val="60000"/>
                  </a:schemeClr>
                </a:solidFill>
                <a:ea typeface="新細明體" charset="0"/>
                <a:cs typeface="新細明體" charset="0"/>
              </a:rPr>
              <a:t>X</a:t>
            </a:r>
            <a:r>
              <a:rPr lang="en-US" altLang="zh-TW" baseline="-25000" dirty="0">
                <a:solidFill>
                  <a:schemeClr val="accent4">
                    <a:lumMod val="40000"/>
                    <a:lumOff val="60000"/>
                  </a:schemeClr>
                </a:solidFill>
                <a:ea typeface="新細明體" charset="0"/>
                <a:cs typeface="新細明體" charset="0"/>
              </a:rPr>
              <a:t>1</a:t>
            </a:r>
            <a:r>
              <a:rPr lang="en-US" altLang="zh-TW" dirty="0">
                <a:solidFill>
                  <a:schemeClr val="accent4">
                    <a:lumMod val="40000"/>
                    <a:lumOff val="60000"/>
                  </a:schemeClr>
                </a:solidFill>
                <a:ea typeface="新細明體" charset="0"/>
                <a:cs typeface="新細明體" charset="0"/>
              </a:rPr>
              <a:t> + 1x</a:t>
            </a:r>
            <a:r>
              <a:rPr lang="en-US" altLang="zh-TW" baseline="-25000" dirty="0">
                <a:solidFill>
                  <a:schemeClr val="accent4">
                    <a:lumMod val="40000"/>
                    <a:lumOff val="60000"/>
                  </a:schemeClr>
                </a:solidFill>
                <a:ea typeface="新細明體" charset="0"/>
                <a:cs typeface="新細明體" charset="0"/>
              </a:rPr>
              <a:t>2</a:t>
            </a:r>
            <a:r>
              <a:rPr lang="en-US" altLang="zh-TW" dirty="0">
                <a:solidFill>
                  <a:schemeClr val="accent4">
                    <a:lumMod val="40000"/>
                    <a:lumOff val="60000"/>
                  </a:schemeClr>
                </a:solidFill>
                <a:ea typeface="新細明體" charset="0"/>
                <a:cs typeface="新細明體" charset="0"/>
              </a:rPr>
              <a:t> &lt;=1000</a:t>
            </a:r>
          </a:p>
        </p:txBody>
      </p:sp>
      <p:sp>
        <p:nvSpPr>
          <p:cNvPr id="160786" name="Line 3090"/>
          <p:cNvSpPr>
            <a:spLocks noChangeShapeType="1"/>
          </p:cNvSpPr>
          <p:nvPr/>
        </p:nvSpPr>
        <p:spPr bwMode="auto">
          <a:xfrm>
            <a:off x="1952625" y="6054725"/>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7" name="Line 3091"/>
          <p:cNvSpPr>
            <a:spLocks noChangeShapeType="1"/>
          </p:cNvSpPr>
          <p:nvPr/>
        </p:nvSpPr>
        <p:spPr bwMode="auto">
          <a:xfrm>
            <a:off x="1992313" y="1785938"/>
            <a:ext cx="0" cy="424497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2" name="Text Box 3096"/>
          <p:cNvSpPr txBox="1">
            <a:spLocks noChangeArrowheads="1"/>
          </p:cNvSpPr>
          <p:nvPr/>
        </p:nvSpPr>
        <p:spPr bwMode="auto">
          <a:xfrm>
            <a:off x="3044934" y="2191592"/>
            <a:ext cx="4724400" cy="132343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TW" sz="2000" dirty="0">
                <a:solidFill>
                  <a:srgbClr val="CC3300"/>
                </a:solidFill>
                <a:ea typeface="新細明體" charset="0"/>
                <a:cs typeface="新細明體" charset="0"/>
              </a:rPr>
              <a:t>When</a:t>
            </a:r>
            <a:r>
              <a:rPr lang="en-US" altLang="zh-TW" sz="2000" b="1" i="1" dirty="0">
                <a:solidFill>
                  <a:srgbClr val="CC3300"/>
                </a:solidFill>
                <a:ea typeface="新細明體" charset="0"/>
                <a:cs typeface="新細明體" charset="0"/>
              </a:rPr>
              <a:t> </a:t>
            </a:r>
            <a:r>
              <a:rPr lang="en-US" altLang="zh-TW" sz="2000" i="1" dirty="0">
                <a:solidFill>
                  <a:srgbClr val="CC3300"/>
                </a:solidFill>
                <a:ea typeface="新細明體" charset="0"/>
                <a:cs typeface="新細明體" charset="0"/>
              </a:rPr>
              <a:t>more</a:t>
            </a:r>
            <a:r>
              <a:rPr lang="en-US" altLang="zh-TW" sz="2000" dirty="0">
                <a:solidFill>
                  <a:srgbClr val="CC3300"/>
                </a:solidFill>
                <a:ea typeface="新細明體" charset="0"/>
                <a:cs typeface="新細明體" charset="0"/>
              </a:rPr>
              <a:t> plastic becomes available (the plastic constraint is relaxed), the right hand side of the plastic constraint increases.</a:t>
            </a:r>
          </a:p>
        </p:txBody>
      </p:sp>
      <p:sp>
        <p:nvSpPr>
          <p:cNvPr id="160806" name="Line 3110"/>
          <p:cNvSpPr>
            <a:spLocks noChangeShapeType="1"/>
          </p:cNvSpPr>
          <p:nvPr/>
        </p:nvSpPr>
        <p:spPr bwMode="auto">
          <a:xfrm rot="-1151455">
            <a:off x="2816225" y="4125913"/>
            <a:ext cx="1370013" cy="1912937"/>
          </a:xfrm>
          <a:prstGeom prst="line">
            <a:avLst/>
          </a:prstGeom>
          <a:noFill/>
          <a:ln w="28575">
            <a:solidFill>
              <a:srgbClr val="BE650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0" name="Line 3104"/>
          <p:cNvSpPr>
            <a:spLocks noChangeShapeType="1"/>
          </p:cNvSpPr>
          <p:nvPr/>
        </p:nvSpPr>
        <p:spPr bwMode="auto">
          <a:xfrm>
            <a:off x="1908175" y="4351338"/>
            <a:ext cx="3821113" cy="1593850"/>
          </a:xfrm>
          <a:prstGeom prst="line">
            <a:avLst/>
          </a:prstGeom>
          <a:noFill/>
          <a:ln w="28575">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0810" name="Line 3114"/>
          <p:cNvSpPr>
            <a:spLocks noChangeShapeType="1"/>
          </p:cNvSpPr>
          <p:nvPr/>
        </p:nvSpPr>
        <p:spPr bwMode="auto">
          <a:xfrm>
            <a:off x="1636713" y="2349500"/>
            <a:ext cx="2338387" cy="3668713"/>
          </a:xfrm>
          <a:prstGeom prst="line">
            <a:avLst/>
          </a:prstGeom>
          <a:noFill/>
          <a:ln w="381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11" name="Oval 3115"/>
          <p:cNvSpPr>
            <a:spLocks noChangeArrowheads="1"/>
          </p:cNvSpPr>
          <p:nvPr/>
        </p:nvSpPr>
        <p:spPr bwMode="auto">
          <a:xfrm>
            <a:off x="3524250" y="5002213"/>
            <a:ext cx="101600" cy="12065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12" name="Oval 3116"/>
          <p:cNvSpPr>
            <a:spLocks noChangeArrowheads="1"/>
          </p:cNvSpPr>
          <p:nvPr/>
        </p:nvSpPr>
        <p:spPr bwMode="auto">
          <a:xfrm>
            <a:off x="3200400" y="4852988"/>
            <a:ext cx="139700" cy="13970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13" name="Line 3117"/>
          <p:cNvSpPr>
            <a:spLocks noChangeShapeType="1"/>
          </p:cNvSpPr>
          <p:nvPr/>
        </p:nvSpPr>
        <p:spPr bwMode="auto">
          <a:xfrm rot="-1151455">
            <a:off x="2952750" y="4133850"/>
            <a:ext cx="1370013" cy="1912938"/>
          </a:xfrm>
          <a:prstGeom prst="line">
            <a:avLst/>
          </a:prstGeom>
          <a:noFill/>
          <a:ln w="38100" cap="rnd">
            <a:solidFill>
              <a:srgbClr val="BE6502"/>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0815" name="Group 3119"/>
          <p:cNvGrpSpPr>
            <a:grpSpLocks/>
          </p:cNvGrpSpPr>
          <p:nvPr/>
        </p:nvGrpSpPr>
        <p:grpSpPr bwMode="auto">
          <a:xfrm>
            <a:off x="1130711" y="5094680"/>
            <a:ext cx="2228439" cy="1182296"/>
            <a:chOff x="0" y="2400"/>
            <a:chExt cx="1923" cy="956"/>
          </a:xfrm>
        </p:grpSpPr>
        <p:sp>
          <p:nvSpPr>
            <p:cNvPr id="160816" name="Rectangle 3120"/>
            <p:cNvSpPr>
              <a:spLocks noChangeArrowheads="1"/>
            </p:cNvSpPr>
            <p:nvPr/>
          </p:nvSpPr>
          <p:spPr bwMode="auto">
            <a:xfrm>
              <a:off x="0" y="2832"/>
              <a:ext cx="1386" cy="5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zh-TW" sz="2400" dirty="0">
                  <a:solidFill>
                    <a:schemeClr val="accent4">
                      <a:lumMod val="40000"/>
                      <a:lumOff val="60000"/>
                    </a:schemeClr>
                  </a:solidFill>
                  <a:ea typeface="新細明體" charset="0"/>
                  <a:cs typeface="新細明體" charset="0"/>
                </a:rPr>
                <a:t>Production time</a:t>
              </a:r>
            </a:p>
            <a:p>
              <a:r>
                <a:rPr lang="en-US" altLang="zh-TW" sz="2400" dirty="0">
                  <a:solidFill>
                    <a:schemeClr val="accent4">
                      <a:lumMod val="40000"/>
                      <a:lumOff val="60000"/>
                    </a:schemeClr>
                  </a:solidFill>
                  <a:ea typeface="新細明體" charset="0"/>
                  <a:cs typeface="新細明體" charset="0"/>
                </a:rPr>
                <a:t>constraint</a:t>
              </a:r>
            </a:p>
          </p:txBody>
        </p:sp>
        <p:sp>
          <p:nvSpPr>
            <p:cNvPr id="160817" name="Line 3121"/>
            <p:cNvSpPr>
              <a:spLocks noChangeShapeType="1"/>
            </p:cNvSpPr>
            <p:nvPr/>
          </p:nvSpPr>
          <p:spPr bwMode="auto">
            <a:xfrm flipV="1">
              <a:off x="1152" y="2400"/>
              <a:ext cx="771" cy="432"/>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0827" name="Group 3131"/>
          <p:cNvGrpSpPr>
            <a:grpSpLocks/>
          </p:cNvGrpSpPr>
          <p:nvPr/>
        </p:nvGrpSpPr>
        <p:grpSpPr bwMode="auto">
          <a:xfrm>
            <a:off x="3048000" y="3124200"/>
            <a:ext cx="3352800" cy="2114550"/>
            <a:chOff x="1920" y="1920"/>
            <a:chExt cx="2112" cy="1332"/>
          </a:xfrm>
        </p:grpSpPr>
        <p:sp>
          <p:nvSpPr>
            <p:cNvPr id="160790" name="Rectangle 3094"/>
            <p:cNvSpPr>
              <a:spLocks noChangeArrowheads="1"/>
            </p:cNvSpPr>
            <p:nvPr/>
          </p:nvSpPr>
          <p:spPr bwMode="auto">
            <a:xfrm>
              <a:off x="1920" y="1920"/>
              <a:ext cx="21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zh-TW" sz="2400">
                  <a:solidFill>
                    <a:schemeClr val="tx1"/>
                  </a:solidFill>
                  <a:ea typeface="新細明體" charset="0"/>
                  <a:cs typeface="新細明體" charset="0"/>
                </a:rPr>
                <a:t>Maximum profit = $4360</a:t>
              </a:r>
            </a:p>
          </p:txBody>
        </p:sp>
        <p:sp>
          <p:nvSpPr>
            <p:cNvPr id="160791" name="Line 3095"/>
            <p:cNvSpPr>
              <a:spLocks noChangeShapeType="1"/>
            </p:cNvSpPr>
            <p:nvPr/>
          </p:nvSpPr>
          <p:spPr bwMode="auto">
            <a:xfrm flipV="1">
              <a:off x="2340" y="2148"/>
              <a:ext cx="0" cy="1104"/>
            </a:xfrm>
            <a:prstGeom prst="line">
              <a:avLst/>
            </a:prstGeom>
            <a:noFill/>
            <a:ln w="12700">
              <a:solidFill>
                <a:schemeClr val="tx1"/>
              </a:solidFill>
              <a:round/>
              <a:headEnd type="triangle"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0820" name="Rectangle 3124"/>
          <p:cNvSpPr>
            <a:spLocks noChangeArrowheads="1"/>
          </p:cNvSpPr>
          <p:nvPr/>
        </p:nvSpPr>
        <p:spPr bwMode="auto">
          <a:xfrm rot="3480000">
            <a:off x="1965500" y="3539288"/>
            <a:ext cx="1769715"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dirty="0">
                <a:solidFill>
                  <a:schemeClr val="accent4">
                    <a:lumMod val="40000"/>
                    <a:lumOff val="60000"/>
                  </a:schemeClr>
                </a:solidFill>
                <a:ea typeface="新細明體" charset="0"/>
                <a:cs typeface="新細明體" charset="0"/>
              </a:rPr>
              <a:t>2</a:t>
            </a:r>
            <a:r>
              <a:rPr lang="en-US" altLang="zh-TW" dirty="0">
                <a:solidFill>
                  <a:schemeClr val="accent4">
                    <a:lumMod val="40000"/>
                    <a:lumOff val="60000"/>
                  </a:schemeClr>
                </a:solidFill>
                <a:ea typeface="新細明體" charset="0"/>
                <a:cs typeface="新細明體" charset="0"/>
              </a:rPr>
              <a:t>X</a:t>
            </a:r>
            <a:r>
              <a:rPr lang="en-US" altLang="zh-TW" baseline="-25000" dirty="0">
                <a:solidFill>
                  <a:schemeClr val="accent4">
                    <a:lumMod val="40000"/>
                    <a:lumOff val="60000"/>
                  </a:schemeClr>
                </a:solidFill>
                <a:ea typeface="新細明體" charset="0"/>
                <a:cs typeface="新細明體" charset="0"/>
              </a:rPr>
              <a:t>1</a:t>
            </a:r>
            <a:r>
              <a:rPr lang="en-US" altLang="zh-TW" dirty="0">
                <a:solidFill>
                  <a:schemeClr val="accent4">
                    <a:lumMod val="40000"/>
                    <a:lumOff val="60000"/>
                  </a:schemeClr>
                </a:solidFill>
                <a:ea typeface="新細明體" charset="0"/>
                <a:cs typeface="新細明體" charset="0"/>
              </a:rPr>
              <a:t> + 1x</a:t>
            </a:r>
            <a:r>
              <a:rPr lang="en-US" altLang="zh-TW" baseline="-25000" dirty="0">
                <a:solidFill>
                  <a:schemeClr val="accent4">
                    <a:lumMod val="40000"/>
                    <a:lumOff val="60000"/>
                  </a:schemeClr>
                </a:solidFill>
                <a:ea typeface="新細明體" charset="0"/>
                <a:cs typeface="新細明體" charset="0"/>
              </a:rPr>
              <a:t>2</a:t>
            </a:r>
            <a:r>
              <a:rPr lang="en-US" altLang="zh-TW" dirty="0">
                <a:solidFill>
                  <a:schemeClr val="accent4">
                    <a:lumMod val="40000"/>
                    <a:lumOff val="60000"/>
                  </a:schemeClr>
                </a:solidFill>
                <a:ea typeface="新細明體" charset="0"/>
                <a:cs typeface="新細明體" charset="0"/>
              </a:rPr>
              <a:t> &lt;=1001</a:t>
            </a:r>
          </a:p>
        </p:txBody>
      </p:sp>
      <p:grpSp>
        <p:nvGrpSpPr>
          <p:cNvPr id="160828" name="Group 3132"/>
          <p:cNvGrpSpPr>
            <a:grpSpLocks/>
          </p:cNvGrpSpPr>
          <p:nvPr/>
        </p:nvGrpSpPr>
        <p:grpSpPr bwMode="auto">
          <a:xfrm>
            <a:off x="3695700" y="3924300"/>
            <a:ext cx="3695700" cy="1465263"/>
            <a:chOff x="2328" y="2472"/>
            <a:chExt cx="2328" cy="923"/>
          </a:xfrm>
        </p:grpSpPr>
        <p:sp>
          <p:nvSpPr>
            <p:cNvPr id="160822" name="Rectangle 3126"/>
            <p:cNvSpPr>
              <a:spLocks noChangeArrowheads="1"/>
            </p:cNvSpPr>
            <p:nvPr/>
          </p:nvSpPr>
          <p:spPr bwMode="auto">
            <a:xfrm>
              <a:off x="2328" y="2472"/>
              <a:ext cx="232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zh-TW" sz="2400" dirty="0">
                  <a:solidFill>
                    <a:schemeClr val="accent4">
                      <a:lumMod val="40000"/>
                      <a:lumOff val="60000"/>
                    </a:schemeClr>
                  </a:solidFill>
                  <a:ea typeface="新細明體" charset="0"/>
                  <a:cs typeface="新細明體" charset="0"/>
                </a:rPr>
                <a:t>Maximum profit = $4363.4</a:t>
              </a:r>
            </a:p>
          </p:txBody>
        </p:sp>
        <p:sp>
          <p:nvSpPr>
            <p:cNvPr id="160823" name="Line 3127"/>
            <p:cNvSpPr>
              <a:spLocks noChangeShapeType="1"/>
            </p:cNvSpPr>
            <p:nvPr/>
          </p:nvSpPr>
          <p:spPr bwMode="auto">
            <a:xfrm flipH="1" flipV="1">
              <a:off x="2592" y="2688"/>
              <a:ext cx="0" cy="707"/>
            </a:xfrm>
            <a:prstGeom prst="line">
              <a:avLst/>
            </a:prstGeom>
            <a:noFill/>
            <a:ln w="12700">
              <a:solidFill>
                <a:schemeClr val="tx1"/>
              </a:solidFill>
              <a:round/>
              <a:headEnd type="triangle"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0825" name="Text Box 3129"/>
          <p:cNvSpPr txBox="1">
            <a:spLocks noChangeArrowheads="1"/>
          </p:cNvSpPr>
          <p:nvPr/>
        </p:nvSpPr>
        <p:spPr bwMode="auto">
          <a:xfrm>
            <a:off x="5263149" y="4683126"/>
            <a:ext cx="2503953" cy="584775"/>
          </a:xfrm>
          <a:prstGeom prst="rect">
            <a:avLst/>
          </a:prstGeom>
          <a:noFill/>
          <a:ln w="12700">
            <a:solidFill>
              <a:srgbClr val="0033CC"/>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sz="1600" dirty="0">
                <a:solidFill>
                  <a:schemeClr val="accent4">
                    <a:lumMod val="40000"/>
                    <a:lumOff val="60000"/>
                  </a:schemeClr>
                </a:solidFill>
                <a:ea typeface="新細明體" charset="0"/>
                <a:cs typeface="新細明體" charset="0"/>
              </a:rPr>
              <a:t>Shadow price = </a:t>
            </a:r>
          </a:p>
          <a:p>
            <a:pPr>
              <a:lnSpc>
                <a:spcPct val="50000"/>
              </a:lnSpc>
              <a:spcBef>
                <a:spcPct val="50000"/>
              </a:spcBef>
            </a:pPr>
            <a:r>
              <a:rPr lang="en-US" altLang="zh-TW" sz="1600" dirty="0">
                <a:solidFill>
                  <a:schemeClr val="accent4">
                    <a:lumMod val="40000"/>
                    <a:lumOff val="60000"/>
                  </a:schemeClr>
                </a:solidFill>
                <a:ea typeface="新細明體" charset="0"/>
                <a:cs typeface="新細明體" charset="0"/>
              </a:rPr>
              <a:t>4363.40 – 4360.00 = 3.40 </a:t>
            </a:r>
          </a:p>
        </p:txBody>
      </p:sp>
      <p:grpSp>
        <p:nvGrpSpPr>
          <p:cNvPr id="160803" name="Group 3107"/>
          <p:cNvGrpSpPr>
            <a:grpSpLocks/>
          </p:cNvGrpSpPr>
          <p:nvPr/>
        </p:nvGrpSpPr>
        <p:grpSpPr bwMode="auto">
          <a:xfrm>
            <a:off x="361950" y="1371600"/>
            <a:ext cx="1493838" cy="1143000"/>
            <a:chOff x="144" y="768"/>
            <a:chExt cx="941" cy="720"/>
          </a:xfrm>
        </p:grpSpPr>
        <p:sp>
          <p:nvSpPr>
            <p:cNvPr id="160804" name="Rectangle 3108"/>
            <p:cNvSpPr>
              <a:spLocks noChangeArrowheads="1"/>
            </p:cNvSpPr>
            <p:nvPr/>
          </p:nvSpPr>
          <p:spPr bwMode="auto">
            <a:xfrm>
              <a:off x="144" y="768"/>
              <a:ext cx="941"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a:solidFill>
                    <a:schemeClr val="tx1"/>
                  </a:solidFill>
                  <a:ea typeface="新細明體" charset="0"/>
                  <a:cs typeface="新細明體" charset="0"/>
                </a:rPr>
                <a:t>The Plastic </a:t>
              </a:r>
            </a:p>
            <a:p>
              <a:pPr eaLnBrk="0" hangingPunct="0"/>
              <a:r>
                <a:rPr lang="en-US" altLang="zh-TW" sz="2400">
                  <a:solidFill>
                    <a:schemeClr val="tx1"/>
                  </a:solidFill>
                  <a:ea typeface="新細明體" charset="0"/>
                  <a:cs typeface="新細明體" charset="0"/>
                </a:rPr>
                <a:t>constraint</a:t>
              </a:r>
            </a:p>
          </p:txBody>
        </p:sp>
        <p:sp>
          <p:nvSpPr>
            <p:cNvPr id="160805" name="Line 3109"/>
            <p:cNvSpPr>
              <a:spLocks noChangeShapeType="1"/>
            </p:cNvSpPr>
            <p:nvPr/>
          </p:nvSpPr>
          <p:spPr bwMode="auto">
            <a:xfrm>
              <a:off x="864" y="1248"/>
              <a:ext cx="144" cy="24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60829" name="Line 3133"/>
          <p:cNvSpPr>
            <a:spLocks noChangeShapeType="1"/>
          </p:cNvSpPr>
          <p:nvPr/>
        </p:nvSpPr>
        <p:spPr bwMode="auto">
          <a:xfrm>
            <a:off x="1720850" y="2362200"/>
            <a:ext cx="2413000" cy="3741738"/>
          </a:xfrm>
          <a:prstGeom prst="line">
            <a:avLst/>
          </a:prstGeom>
          <a:noFill/>
          <a:ln w="254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772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810"/>
                                        </p:tgtEl>
                                        <p:attrNameLst>
                                          <p:attrName>style.visibility</p:attrName>
                                        </p:attrNameLst>
                                      </p:cBhvr>
                                      <p:to>
                                        <p:strVal val="visible"/>
                                      </p:to>
                                    </p:set>
                                    <p:animEffect transition="in" filter="wipe(up)">
                                      <p:cBhvr>
                                        <p:cTn id="7" dur="500"/>
                                        <p:tgtEl>
                                          <p:spTgt spid="16081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6080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6078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0800"/>
                                        </p:tgtEl>
                                        <p:attrNameLst>
                                          <p:attrName>style.visibility</p:attrName>
                                        </p:attrNameLst>
                                      </p:cBhvr>
                                      <p:to>
                                        <p:strVal val="visible"/>
                                      </p:to>
                                    </p:set>
                                    <p:animEffect transition="in" filter="wipe(up)">
                                      <p:cBhvr>
                                        <p:cTn id="18" dur="500"/>
                                        <p:tgtEl>
                                          <p:spTgt spid="160800"/>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16081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60806"/>
                                        </p:tgtEl>
                                        <p:attrNameLst>
                                          <p:attrName>style.visibility</p:attrName>
                                        </p:attrNameLst>
                                      </p:cBhvr>
                                      <p:to>
                                        <p:strVal val="visible"/>
                                      </p:to>
                                    </p:set>
                                    <p:animEffect transition="in" filter="box(out)">
                                      <p:cBhvr>
                                        <p:cTn id="26" dur="500"/>
                                        <p:tgtEl>
                                          <p:spTgt spid="160806"/>
                                        </p:tgtEl>
                                      </p:cBhvr>
                                    </p:animEffect>
                                  </p:childTnLst>
                                </p:cTn>
                              </p:par>
                            </p:childTnLst>
                          </p:cTn>
                        </p:par>
                        <p:par>
                          <p:cTn id="27" fill="hold" nodeType="afterGroup">
                            <p:stCondLst>
                              <p:cond delay="500"/>
                            </p:stCondLst>
                            <p:childTnLst>
                              <p:par>
                                <p:cTn id="28" presetID="4" presetClass="entr" presetSubtype="16" fill="hold" grpId="0" nodeType="afterEffect">
                                  <p:stCondLst>
                                    <p:cond delay="0"/>
                                  </p:stCondLst>
                                  <p:childTnLst>
                                    <p:set>
                                      <p:cBhvr>
                                        <p:cTn id="29" dur="1" fill="hold">
                                          <p:stCondLst>
                                            <p:cond delay="0"/>
                                          </p:stCondLst>
                                        </p:cTn>
                                        <p:tgtEl>
                                          <p:spTgt spid="160812"/>
                                        </p:tgtEl>
                                        <p:attrNameLst>
                                          <p:attrName>style.visibility</p:attrName>
                                        </p:attrNameLst>
                                      </p:cBhvr>
                                      <p:to>
                                        <p:strVal val="visible"/>
                                      </p:to>
                                    </p:set>
                                    <p:animEffect transition="in" filter="box(in)">
                                      <p:cBhvr>
                                        <p:cTn id="30" dur="500"/>
                                        <p:tgtEl>
                                          <p:spTgt spid="160812"/>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160827"/>
                                        </p:tgtEl>
                                        <p:attrNameLst>
                                          <p:attrName>style.visibility</p:attrName>
                                        </p:attrNameLst>
                                      </p:cBhvr>
                                      <p:to>
                                        <p:strVal val="visible"/>
                                      </p:to>
                                    </p:set>
                                    <p:animEffect transition="in" filter="wipe(up)">
                                      <p:cBhvr>
                                        <p:cTn id="34" dur="500"/>
                                        <p:tgtEl>
                                          <p:spTgt spid="1608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60792"/>
                                        </p:tgtEl>
                                        <p:attrNameLst>
                                          <p:attrName>style.visibility</p:attrName>
                                        </p:attrNameLst>
                                      </p:cBhvr>
                                      <p:to>
                                        <p:strVal val="visible"/>
                                      </p:to>
                                    </p:set>
                                    <p:animEffect transition="in" filter="box(out)">
                                      <p:cBhvr>
                                        <p:cTn id="39" dur="500"/>
                                        <p:tgtEl>
                                          <p:spTgt spid="16079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1" presetClass="entr" presetSubtype="0" fill="hold" grpId="0" nodeType="clickEffect">
                                  <p:stCondLst>
                                    <p:cond delay="0"/>
                                  </p:stCondLst>
                                  <p:childTnLst>
                                    <p:set>
                                      <p:cBhvr>
                                        <p:cTn id="43" dur="75">
                                          <p:stCondLst>
                                            <p:cond delay="0"/>
                                          </p:stCondLst>
                                        </p:cTn>
                                        <p:tgtEl>
                                          <p:spTgt spid="160781"/>
                                        </p:tgtEl>
                                        <p:attrNameLst>
                                          <p:attrName>style.visibility</p:attrName>
                                        </p:attrNameLst>
                                      </p:cBhvr>
                                      <p:to>
                                        <p:strVal val="visible"/>
                                      </p:to>
                                    </p:set>
                                  </p:childTnLst>
                                </p:cTn>
                              </p:par>
                            </p:childTnLst>
                          </p:cTn>
                        </p:par>
                        <p:par>
                          <p:cTn id="44" fill="hold" nodeType="afterGroup">
                            <p:stCondLst>
                              <p:cond delay="75"/>
                            </p:stCondLst>
                            <p:childTnLst>
                              <p:par>
                                <p:cTn id="45" presetID="11" presetClass="entr" presetSubtype="0" fill="hold" grpId="0" nodeType="afterEffect">
                                  <p:stCondLst>
                                    <p:cond delay="0"/>
                                  </p:stCondLst>
                                  <p:childTnLst>
                                    <p:set>
                                      <p:cBhvr>
                                        <p:cTn id="46" dur="75">
                                          <p:stCondLst>
                                            <p:cond delay="0"/>
                                          </p:stCondLst>
                                        </p:cTn>
                                        <p:tgtEl>
                                          <p:spTgt spid="160829"/>
                                        </p:tgtEl>
                                        <p:attrNameLst>
                                          <p:attrName>style.visibility</p:attrName>
                                        </p:attrNameLst>
                                      </p:cBhvr>
                                      <p:to>
                                        <p:strVal val="visible"/>
                                      </p:to>
                                    </p:set>
                                  </p:childTnLst>
                                </p:cTn>
                              </p:par>
                            </p:childTnLst>
                          </p:cTn>
                        </p:par>
                        <p:par>
                          <p:cTn id="47" fill="hold" nodeType="afterGroup">
                            <p:stCondLst>
                              <p:cond delay="150"/>
                            </p:stCondLst>
                            <p:childTnLst>
                              <p:par>
                                <p:cTn id="48" presetID="1" presetClass="entr" presetSubtype="0" fill="hold" grpId="0" nodeType="afterEffect">
                                  <p:stCondLst>
                                    <p:cond delay="0"/>
                                  </p:stCondLst>
                                  <p:childTnLst>
                                    <p:set>
                                      <p:cBhvr>
                                        <p:cTn id="49" dur="1" fill="hold">
                                          <p:stCondLst>
                                            <p:cond delay="499"/>
                                          </p:stCondLst>
                                        </p:cTn>
                                        <p:tgtEl>
                                          <p:spTgt spid="16078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60819"/>
                                        </p:tgtEl>
                                        <p:attrNameLst>
                                          <p:attrName>style.visibility</p:attrName>
                                        </p:attrNameLst>
                                      </p:cBhvr>
                                      <p:to>
                                        <p:strVal val="visible"/>
                                      </p:to>
                                    </p:set>
                                    <p:animEffect transition="in" filter="dissolve">
                                      <p:cBhvr>
                                        <p:cTn id="54" dur="500"/>
                                        <p:tgtEl>
                                          <p:spTgt spid="160819"/>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499"/>
                                          </p:stCondLst>
                                        </p:cTn>
                                        <p:tgtEl>
                                          <p:spTgt spid="160820"/>
                                        </p:tgtEl>
                                        <p:attrNameLst>
                                          <p:attrName>style.visibility</p:attrName>
                                        </p:attrNameLst>
                                      </p:cBhvr>
                                      <p:to>
                                        <p:strVal val="visible"/>
                                      </p:to>
                                    </p:set>
                                  </p:childTnLst>
                                </p:cTn>
                              </p:par>
                            </p:childTnLst>
                          </p:cTn>
                        </p:par>
                        <p:par>
                          <p:cTn id="58" fill="hold" nodeType="afterGroup">
                            <p:stCondLst>
                              <p:cond delay="1000"/>
                            </p:stCondLst>
                            <p:childTnLst>
                              <p:par>
                                <p:cTn id="59" presetID="4" presetClass="entr" presetSubtype="16" fill="hold" grpId="0" nodeType="afterEffect">
                                  <p:stCondLst>
                                    <p:cond delay="0"/>
                                  </p:stCondLst>
                                  <p:childTnLst>
                                    <p:set>
                                      <p:cBhvr>
                                        <p:cTn id="60" dur="1" fill="hold">
                                          <p:stCondLst>
                                            <p:cond delay="0"/>
                                          </p:stCondLst>
                                        </p:cTn>
                                        <p:tgtEl>
                                          <p:spTgt spid="160811"/>
                                        </p:tgtEl>
                                        <p:attrNameLst>
                                          <p:attrName>style.visibility</p:attrName>
                                        </p:attrNameLst>
                                      </p:cBhvr>
                                      <p:to>
                                        <p:strVal val="visible"/>
                                      </p:to>
                                    </p:set>
                                    <p:animEffect transition="in" filter="box(in)">
                                      <p:cBhvr>
                                        <p:cTn id="61" dur="500"/>
                                        <p:tgtEl>
                                          <p:spTgt spid="16081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160813"/>
                                        </p:tgtEl>
                                        <p:attrNameLst>
                                          <p:attrName>style.visibility</p:attrName>
                                        </p:attrNameLst>
                                      </p:cBhvr>
                                      <p:to>
                                        <p:strVal val="visible"/>
                                      </p:to>
                                    </p:set>
                                    <p:animEffect transition="in" filter="box(out)">
                                      <p:cBhvr>
                                        <p:cTn id="66" dur="500"/>
                                        <p:tgtEl>
                                          <p:spTgt spid="160813"/>
                                        </p:tgtEl>
                                      </p:cBhvr>
                                    </p:animEffect>
                                  </p:childTnLst>
                                </p:cTn>
                              </p:par>
                            </p:childTnLst>
                          </p:cTn>
                        </p:par>
                        <p:par>
                          <p:cTn id="67" fill="hold" nodeType="afterGroup">
                            <p:stCondLst>
                              <p:cond delay="500"/>
                            </p:stCondLst>
                            <p:childTnLst>
                              <p:par>
                                <p:cTn id="68" presetID="22" presetClass="entr" presetSubtype="1" fill="hold" nodeType="afterEffect">
                                  <p:stCondLst>
                                    <p:cond delay="0"/>
                                  </p:stCondLst>
                                  <p:childTnLst>
                                    <p:set>
                                      <p:cBhvr>
                                        <p:cTn id="69" dur="1" fill="hold">
                                          <p:stCondLst>
                                            <p:cond delay="0"/>
                                          </p:stCondLst>
                                        </p:cTn>
                                        <p:tgtEl>
                                          <p:spTgt spid="160828"/>
                                        </p:tgtEl>
                                        <p:attrNameLst>
                                          <p:attrName>style.visibility</p:attrName>
                                        </p:attrNameLst>
                                      </p:cBhvr>
                                      <p:to>
                                        <p:strVal val="visible"/>
                                      </p:to>
                                    </p:set>
                                    <p:animEffect transition="in" filter="wipe(up)">
                                      <p:cBhvr>
                                        <p:cTn id="70" dur="500"/>
                                        <p:tgtEl>
                                          <p:spTgt spid="16082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19" grpId="0" animBg="1"/>
      <p:bldP spid="160781" grpId="0" animBg="1"/>
      <p:bldP spid="160783" grpId="0" animBg="1"/>
      <p:bldP spid="160785" grpId="0" autoUpdateAnimBg="0"/>
      <p:bldP spid="160792" grpId="0" animBg="1" autoUpdateAnimBg="0"/>
      <p:bldP spid="160806" grpId="0" animBg="1"/>
      <p:bldP spid="160800" grpId="0" animBg="1"/>
      <p:bldP spid="160810" grpId="0" animBg="1"/>
      <p:bldP spid="160811" grpId="0" animBg="1"/>
      <p:bldP spid="160812" grpId="0" animBg="1"/>
      <p:bldP spid="160813" grpId="0" animBg="1"/>
      <p:bldP spid="160820" grpId="0" autoUpdateAnimBg="0"/>
      <p:bldP spid="160825" grpId="0" animBg="1" autoUpdateAnimBg="0"/>
      <p:bldP spid="1608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1028"/>
          <p:cNvSpPr>
            <a:spLocks noGrp="1" noChangeArrowheads="1"/>
          </p:cNvSpPr>
          <p:nvPr>
            <p:ph type="title"/>
          </p:nvPr>
        </p:nvSpPr>
        <p:spPr>
          <a:xfrm>
            <a:off x="342900" y="609600"/>
            <a:ext cx="8458200" cy="1143000"/>
          </a:xfrm>
          <a:noFill/>
          <a:ln/>
          <a:extLst>
            <a:ext uri="{909E8E84-426E-40dd-AFC4-6F175D3DCCD1}">
              <a14:hiddenFill xmlns="" xmlns:a14="http://schemas.microsoft.com/office/drawing/2010/main">
                <a:solidFill>
                  <a:schemeClr val="accent1"/>
                </a:solidFill>
              </a14:hiddenFill>
            </a:ext>
          </a:extLst>
        </p:spPr>
        <p:txBody>
          <a:bodyPr/>
          <a:lstStyle/>
          <a:p>
            <a:pPr marL="342900" indent="-342900" algn="ctr" eaLnBrk="0" hangingPunct="0">
              <a:spcBef>
                <a:spcPct val="20000"/>
              </a:spcBef>
            </a:pPr>
            <a:r>
              <a:rPr lang="en-US" altLang="zh-TW" sz="3600">
                <a:ea typeface="新細明體" charset="0"/>
                <a:cs typeface="新細明體" charset="0"/>
              </a:rPr>
              <a:t>Introduction to Linear Programming</a:t>
            </a:r>
          </a:p>
        </p:txBody>
      </p:sp>
      <p:sp>
        <p:nvSpPr>
          <p:cNvPr id="115717" name="Rectangle 1029"/>
          <p:cNvSpPr>
            <a:spLocks noGrp="1" noChangeArrowheads="1"/>
          </p:cNvSpPr>
          <p:nvPr>
            <p:ph idx="1"/>
          </p:nvPr>
        </p:nvSpPr>
        <p:spPr>
          <a:xfrm>
            <a:off x="609600" y="1849438"/>
            <a:ext cx="8534400" cy="4322762"/>
          </a:xfrm>
          <a:noFill/>
          <a:ln/>
        </p:spPr>
        <p:txBody>
          <a:bodyPr>
            <a:normAutofit lnSpcReduction="10000"/>
          </a:bodyPr>
          <a:lstStyle/>
          <a:p>
            <a:pPr eaLnBrk="0" hangingPunct="0">
              <a:lnSpc>
                <a:spcPct val="90000"/>
              </a:lnSpc>
            </a:pPr>
            <a:r>
              <a:rPr lang="en-US" altLang="zh-TW" sz="2800" dirty="0">
                <a:ea typeface="新細明體" charset="0"/>
                <a:cs typeface="新細明體" charset="0"/>
              </a:rPr>
              <a:t>The Importance of Linear Programming</a:t>
            </a:r>
            <a:endParaRPr lang="en-US" altLang="zh-TW" sz="2800" dirty="0">
              <a:solidFill>
                <a:srgbClr val="334635"/>
              </a:solidFill>
              <a:ea typeface="新細明體" charset="0"/>
              <a:cs typeface="新細明體" charset="0"/>
            </a:endParaRPr>
          </a:p>
          <a:p>
            <a:pPr lvl="1" eaLnBrk="0" hangingPunct="0">
              <a:lnSpc>
                <a:spcPct val="90000"/>
              </a:lnSpc>
            </a:pPr>
            <a:r>
              <a:rPr lang="en-US" altLang="zh-TW" sz="2400" dirty="0">
                <a:ea typeface="新細明體" charset="0"/>
                <a:cs typeface="新細明體" charset="0"/>
              </a:rPr>
              <a:t>Many real world problems lend themselves to linear  </a:t>
            </a:r>
          </a:p>
          <a:p>
            <a:pPr lvl="1" eaLnBrk="0" hangingPunct="0">
              <a:lnSpc>
                <a:spcPct val="90000"/>
              </a:lnSpc>
              <a:buFontTx/>
              <a:buNone/>
            </a:pPr>
            <a:r>
              <a:rPr lang="en-US" altLang="zh-TW" sz="2400" dirty="0">
                <a:ea typeface="新細明體" charset="0"/>
                <a:cs typeface="新細明體" charset="0"/>
              </a:rPr>
              <a:t> 	programming modeling. </a:t>
            </a:r>
          </a:p>
          <a:p>
            <a:pPr lvl="1" eaLnBrk="0" hangingPunct="0">
              <a:lnSpc>
                <a:spcPct val="90000"/>
              </a:lnSpc>
            </a:pPr>
            <a:r>
              <a:rPr lang="en-US" altLang="zh-TW" sz="2400" dirty="0">
                <a:ea typeface="新細明體" charset="0"/>
                <a:cs typeface="新細明體" charset="0"/>
              </a:rPr>
              <a:t>Many real world problems can be approximated by linear models. This is an abstraction of the decision problem.</a:t>
            </a:r>
          </a:p>
          <a:p>
            <a:pPr lvl="1" eaLnBrk="0" hangingPunct="0">
              <a:lnSpc>
                <a:spcPct val="90000"/>
              </a:lnSpc>
            </a:pPr>
            <a:r>
              <a:rPr lang="en-US" altLang="zh-TW" sz="2400" dirty="0">
                <a:ea typeface="新細明體" charset="0"/>
                <a:cs typeface="新細明體" charset="0"/>
              </a:rPr>
              <a:t>There are well-known successful applications in:</a:t>
            </a:r>
          </a:p>
          <a:p>
            <a:pPr lvl="2" eaLnBrk="0" hangingPunct="0">
              <a:lnSpc>
                <a:spcPct val="90000"/>
              </a:lnSpc>
            </a:pPr>
            <a:r>
              <a:rPr lang="en-US" altLang="zh-TW" dirty="0">
                <a:ea typeface="新細明體" charset="0"/>
                <a:cs typeface="新細明體" charset="0"/>
              </a:rPr>
              <a:t>Manufacturing</a:t>
            </a:r>
          </a:p>
          <a:p>
            <a:pPr lvl="2" eaLnBrk="0" hangingPunct="0">
              <a:lnSpc>
                <a:spcPct val="90000"/>
              </a:lnSpc>
            </a:pPr>
            <a:r>
              <a:rPr lang="en-US" altLang="zh-TW" dirty="0">
                <a:ea typeface="新細明體" charset="0"/>
                <a:cs typeface="新細明體" charset="0"/>
              </a:rPr>
              <a:t>Marketing</a:t>
            </a:r>
          </a:p>
          <a:p>
            <a:pPr lvl="2" eaLnBrk="0" hangingPunct="0">
              <a:lnSpc>
                <a:spcPct val="90000"/>
              </a:lnSpc>
            </a:pPr>
            <a:r>
              <a:rPr lang="en-US" altLang="zh-TW" dirty="0">
                <a:ea typeface="新細明體" charset="0"/>
                <a:cs typeface="新細明體" charset="0"/>
              </a:rPr>
              <a:t>Finance (investment)</a:t>
            </a:r>
          </a:p>
          <a:p>
            <a:pPr lvl="2" eaLnBrk="0" hangingPunct="0">
              <a:lnSpc>
                <a:spcPct val="90000"/>
              </a:lnSpc>
            </a:pPr>
            <a:r>
              <a:rPr lang="en-US" altLang="zh-TW" dirty="0">
                <a:ea typeface="新細明體" charset="0"/>
                <a:cs typeface="新細明體" charset="0"/>
              </a:rPr>
              <a:t>Advertising</a:t>
            </a:r>
          </a:p>
          <a:p>
            <a:pPr lvl="2" eaLnBrk="0" hangingPunct="0">
              <a:lnSpc>
                <a:spcPct val="90000"/>
              </a:lnSpc>
            </a:pPr>
            <a:r>
              <a:rPr lang="en-US" altLang="zh-TW" dirty="0">
                <a:ea typeface="新細明體" charset="0"/>
                <a:cs typeface="新細明體" charset="0"/>
              </a:rPr>
              <a:t>Agriculture</a:t>
            </a:r>
          </a:p>
          <a:p>
            <a:pPr lvl="2" eaLnBrk="0" hangingPunct="0">
              <a:lnSpc>
                <a:spcPct val="90000"/>
              </a:lnSpc>
            </a:pPr>
            <a:r>
              <a:rPr lang="en-US" altLang="zh-TW" dirty="0">
                <a:ea typeface="新細明體" charset="0"/>
                <a:cs typeface="新細明體" charset="0"/>
              </a:rPr>
              <a:t>Risk</a:t>
            </a:r>
          </a:p>
          <a:p>
            <a:pPr lvl="2" eaLnBrk="0" hangingPunct="0">
              <a:lnSpc>
                <a:spcPct val="90000"/>
              </a:lnSpc>
            </a:pPr>
            <a:r>
              <a:rPr lang="en-US" altLang="zh-TW" dirty="0">
                <a:ea typeface="新細明體" charset="0"/>
                <a:cs typeface="新細明體" charset="0"/>
              </a:rPr>
              <a:t>Environment</a:t>
            </a:r>
          </a:p>
          <a:p>
            <a:pPr lvl="2" eaLnBrk="0" hangingPunct="0">
              <a:lnSpc>
                <a:spcPct val="90000"/>
              </a:lnSpc>
            </a:pPr>
            <a:r>
              <a:rPr lang="en-US" altLang="zh-TW" dirty="0" err="1">
                <a:ea typeface="新細明體" charset="0"/>
                <a:cs typeface="新細明體" charset="0"/>
              </a:rPr>
              <a:t>Infrustructure</a:t>
            </a:r>
            <a:endParaRPr lang="en-US" altLang="zh-TW" dirty="0">
              <a:ea typeface="新細明體" charset="0"/>
              <a:cs typeface="新細明體" charset="0"/>
            </a:endParaRPr>
          </a:p>
          <a:p>
            <a:pPr lvl="2" eaLnBrk="0" hangingPunct="0">
              <a:lnSpc>
                <a:spcPct val="90000"/>
              </a:lnSpc>
            </a:pPr>
            <a:r>
              <a:rPr lang="en-US" altLang="zh-TW" dirty="0">
                <a:ea typeface="新細明體" charset="0"/>
                <a:cs typeface="新細明體" charset="0"/>
              </a:rPr>
              <a:t>And many more applications </a:t>
            </a:r>
          </a:p>
          <a:p>
            <a:pPr lvl="2" eaLnBrk="0" hangingPunct="0">
              <a:lnSpc>
                <a:spcPct val="90000"/>
              </a:lnSpc>
            </a:pPr>
            <a:endParaRPr lang="en-US" altLang="zh-TW" sz="2000" dirty="0">
              <a:ea typeface="新細明體" charset="0"/>
              <a:cs typeface="新細明體" charset="0"/>
            </a:endParaRPr>
          </a:p>
          <a:p>
            <a:pPr lvl="2" eaLnBrk="0" hangingPunct="0">
              <a:lnSpc>
                <a:spcPct val="90000"/>
              </a:lnSpc>
            </a:pPr>
            <a:endParaRPr lang="en-US" altLang="zh-TW" sz="2000" dirty="0">
              <a:ea typeface="新細明體" charset="0"/>
              <a:cs typeface="新細明體" charset="0"/>
            </a:endParaRPr>
          </a:p>
        </p:txBody>
      </p:sp>
      <p:sp>
        <p:nvSpPr>
          <p:cNvPr id="4" name="Slide Number Placeholder 5"/>
          <p:cNvSpPr>
            <a:spLocks noGrp="1"/>
          </p:cNvSpPr>
          <p:nvPr>
            <p:ph type="sldNum" sz="quarter" idx="12"/>
          </p:nvPr>
        </p:nvSpPr>
        <p:spPr/>
        <p:txBody>
          <a:bodyPr/>
          <a:lstStyle/>
          <a:p>
            <a:fld id="{6011CD6B-9D80-554A-A5E0-8BC4F9EC65EC}" type="slidenum">
              <a:rPr lang="zh-TW" altLang="en-US"/>
              <a:pPr/>
              <a:t>3</a:t>
            </a:fld>
            <a:endParaRPr lang="zh-TW" altLang="en-US"/>
          </a:p>
        </p:txBody>
      </p:sp>
    </p:spTree>
    <p:extLst>
      <p:ext uri="{BB962C8B-B14F-4D97-AF65-F5344CB8AC3E}">
        <p14:creationId xmlns:p14="http://schemas.microsoft.com/office/powerpoint/2010/main" val="68213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en-US" altLang="zh-TW" sz="3600">
                <a:ea typeface="新細明體" charset="0"/>
                <a:cs typeface="新細明體" charset="0"/>
              </a:rPr>
              <a:t>Range of Feasibility</a:t>
            </a:r>
          </a:p>
        </p:txBody>
      </p:sp>
      <p:sp>
        <p:nvSpPr>
          <p:cNvPr id="139267" name="Rectangle 3"/>
          <p:cNvSpPr>
            <a:spLocks noGrp="1" noChangeArrowheads="1"/>
          </p:cNvSpPr>
          <p:nvPr>
            <p:ph idx="1"/>
          </p:nvPr>
        </p:nvSpPr>
        <p:spPr>
          <a:ln/>
          <a:extLst>
            <a:ext uri="{91240B29-F687-4f45-9708-019B960494DF}">
              <a14:hiddenLine xmlns="" xmlns:a14="http://schemas.microsoft.com/office/drawing/2010/main" w="9525">
                <a:solidFill>
                  <a:srgbClr val="0033CC"/>
                </a:solidFill>
                <a:miter lim="800000"/>
                <a:headEnd/>
                <a:tailEnd/>
              </a14:hiddenLine>
            </a:ext>
          </a:extLst>
        </p:spPr>
        <p:txBody>
          <a:bodyPr>
            <a:normAutofit/>
          </a:bodyPr>
          <a:lstStyle/>
          <a:p>
            <a:r>
              <a:rPr lang="en-US" altLang="zh-TW" dirty="0">
                <a:ea typeface="新細明體" charset="0"/>
                <a:cs typeface="新細明體" charset="0"/>
              </a:rPr>
              <a:t>Assuming there are no other changes to the input parameters, the range of feasibility is</a:t>
            </a:r>
          </a:p>
          <a:p>
            <a:pPr lvl="1"/>
            <a:r>
              <a:rPr lang="en-US" altLang="zh-TW" sz="2400" dirty="0">
                <a:ea typeface="新細明體" charset="0"/>
                <a:cs typeface="新細明體" charset="0"/>
              </a:rPr>
              <a:t>The range of values for a right hand side of a constraint, in which the shadow prices for the constraints remain unchanged.</a:t>
            </a:r>
          </a:p>
          <a:p>
            <a:pPr lvl="1"/>
            <a:r>
              <a:rPr lang="en-US" altLang="zh-TW" sz="2400" dirty="0">
                <a:ea typeface="新細明體" charset="0"/>
                <a:cs typeface="新細明體" charset="0"/>
              </a:rPr>
              <a:t>In the range of feasibility the objective function value changes as follows:</a:t>
            </a:r>
          </a:p>
          <a:p>
            <a:pPr lvl="1"/>
            <a:endParaRPr lang="en-US" altLang="zh-TW" sz="2400" dirty="0">
              <a:ea typeface="新細明體" charset="0"/>
              <a:cs typeface="新細明體" charset="0"/>
            </a:endParaRPr>
          </a:p>
          <a:p>
            <a:pPr marL="342889" lvl="1" indent="0">
              <a:buNone/>
            </a:pPr>
            <a:br>
              <a:rPr lang="en-US" altLang="zh-TW" dirty="0">
                <a:ea typeface="新細明體" charset="0"/>
                <a:cs typeface="新細明體" charset="0"/>
              </a:rPr>
            </a:br>
            <a:r>
              <a:rPr lang="en-US" altLang="zh-TW" sz="1600" dirty="0">
                <a:solidFill>
                  <a:srgbClr val="FF0000"/>
                </a:solidFill>
                <a:ea typeface="新細明體" charset="0"/>
                <a:cs typeface="新細明體" charset="0"/>
              </a:rPr>
              <a:t>Change in objective value = </a:t>
            </a:r>
            <a:r>
              <a:rPr lang="en-US" altLang="zh-TW" dirty="0">
                <a:solidFill>
                  <a:srgbClr val="FF0000"/>
                </a:solidFill>
                <a:ea typeface="新細明體" charset="0"/>
                <a:cs typeface="新細明體" charset="0"/>
              </a:rPr>
              <a:t>[Shadow price][Change in the right hand side value]</a:t>
            </a:r>
          </a:p>
        </p:txBody>
      </p:sp>
      <p:sp>
        <p:nvSpPr>
          <p:cNvPr id="5" name="Slide Number Placeholder 5"/>
          <p:cNvSpPr>
            <a:spLocks noGrp="1"/>
          </p:cNvSpPr>
          <p:nvPr>
            <p:ph type="sldNum" sz="quarter" idx="12"/>
          </p:nvPr>
        </p:nvSpPr>
        <p:spPr/>
        <p:txBody>
          <a:bodyPr/>
          <a:lstStyle/>
          <a:p>
            <a:fld id="{F8F33DAB-B530-AF44-8B33-6DA7583559B9}" type="slidenum">
              <a:rPr lang="zh-TW" altLang="en-US"/>
              <a:pPr/>
              <a:t>30</a:t>
            </a:fld>
            <a:endParaRPr lang="zh-TW" altLang="en-US"/>
          </a:p>
        </p:txBody>
      </p:sp>
    </p:spTree>
    <p:extLst>
      <p:ext uri="{BB962C8B-B14F-4D97-AF65-F5344CB8AC3E}">
        <p14:creationId xmlns:p14="http://schemas.microsoft.com/office/powerpoint/2010/main" val="77897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68FDB0AA-0F06-6A46-B493-7BE88C0EFFE0}" type="slidenum">
              <a:rPr lang="zh-TW" altLang="en-US" sz="700">
                <a:solidFill>
                  <a:schemeClr val="accent4">
                    <a:lumMod val="40000"/>
                    <a:lumOff val="60000"/>
                  </a:schemeClr>
                </a:solidFill>
              </a:rPr>
              <a:pPr/>
              <a:t>31</a:t>
            </a:fld>
            <a:endParaRPr lang="zh-TW" altLang="en-US" sz="700">
              <a:solidFill>
                <a:schemeClr val="accent4">
                  <a:lumMod val="40000"/>
                  <a:lumOff val="60000"/>
                </a:schemeClr>
              </a:solidFill>
            </a:endParaRPr>
          </a:p>
        </p:txBody>
      </p:sp>
      <p:sp>
        <p:nvSpPr>
          <p:cNvPr id="142343" name="Rectangle 7"/>
          <p:cNvSpPr>
            <a:spLocks noChangeArrowheads="1"/>
          </p:cNvSpPr>
          <p:nvPr/>
        </p:nvSpPr>
        <p:spPr bwMode="auto">
          <a:xfrm>
            <a:off x="0" y="0"/>
            <a:ext cx="9144000" cy="6858000"/>
          </a:xfrm>
          <a:prstGeom prst="rect">
            <a:avLst/>
          </a:prstGeom>
          <a:solidFill>
            <a:srgbClr val="3B3B3B"/>
          </a:solidFill>
          <a:ln w="12700">
            <a:solidFill>
              <a:schemeClr val="bg2"/>
            </a:solidFill>
            <a:miter lim="800000"/>
            <a:headEnd/>
            <a:tailEnd/>
          </a:ln>
          <a:effectLst/>
          <a:extLst/>
        </p:spPr>
        <p:txBody>
          <a:bodyPr wrap="none" anchor="ctr"/>
          <a:lstStyle/>
          <a:p>
            <a:pPr algn="ctr"/>
            <a:endParaRPr lang="zh-TW" altLang="en-US">
              <a:solidFill>
                <a:schemeClr val="accent4">
                  <a:lumMod val="40000"/>
                  <a:lumOff val="60000"/>
                </a:schemeClr>
              </a:solidFill>
              <a:effectLst>
                <a:outerShdw blurRad="38100" dist="38100" dir="2700000" algn="tl">
                  <a:srgbClr val="000000"/>
                </a:outerShdw>
              </a:effectLst>
              <a:ea typeface="新細明體" charset="0"/>
              <a:cs typeface="新細明體" charset="0"/>
            </a:endParaRPr>
          </a:p>
        </p:txBody>
      </p:sp>
      <p:sp>
        <p:nvSpPr>
          <p:cNvPr id="142342" name="Freeform 6"/>
          <p:cNvSpPr>
            <a:spLocks/>
          </p:cNvSpPr>
          <p:nvPr/>
        </p:nvSpPr>
        <p:spPr bwMode="auto">
          <a:xfrm>
            <a:off x="2290763" y="4373563"/>
            <a:ext cx="1828800" cy="1676400"/>
          </a:xfrm>
          <a:custGeom>
            <a:avLst/>
            <a:gdLst>
              <a:gd name="T0" fmla="*/ 0 w 1152"/>
              <a:gd name="T1" fmla="*/ 1056 h 1056"/>
              <a:gd name="T2" fmla="*/ 0 w 1152"/>
              <a:gd name="T3" fmla="*/ 0 h 1056"/>
              <a:gd name="T4" fmla="*/ 816 w 1152"/>
              <a:gd name="T5" fmla="*/ 336 h 1056"/>
              <a:gd name="T6" fmla="*/ 1152 w 1152"/>
              <a:gd name="T7" fmla="*/ 864 h 1056"/>
              <a:gd name="T8" fmla="*/ 909 w 1152"/>
              <a:gd name="T9" fmla="*/ 1038 h 1056"/>
            </a:gdLst>
            <a:ahLst/>
            <a:cxnLst>
              <a:cxn ang="0">
                <a:pos x="T0" y="T1"/>
              </a:cxn>
              <a:cxn ang="0">
                <a:pos x="T2" y="T3"/>
              </a:cxn>
              <a:cxn ang="0">
                <a:pos x="T4" y="T5"/>
              </a:cxn>
              <a:cxn ang="0">
                <a:pos x="T6" y="T7"/>
              </a:cxn>
              <a:cxn ang="0">
                <a:pos x="T8" y="T9"/>
              </a:cxn>
            </a:cxnLst>
            <a:rect l="0" t="0" r="r" b="b"/>
            <a:pathLst>
              <a:path w="1152" h="1056">
                <a:moveTo>
                  <a:pt x="0" y="1056"/>
                </a:moveTo>
                <a:lnTo>
                  <a:pt x="0" y="0"/>
                </a:lnTo>
                <a:lnTo>
                  <a:pt x="816" y="336"/>
                </a:lnTo>
                <a:lnTo>
                  <a:pt x="1152" y="864"/>
                </a:lnTo>
                <a:lnTo>
                  <a:pt x="909" y="1038"/>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solidFill>
                <a:schemeClr val="accent4">
                  <a:lumMod val="40000"/>
                  <a:lumOff val="60000"/>
                </a:schemeClr>
              </a:solidFill>
            </a:endParaRPr>
          </a:p>
        </p:txBody>
      </p:sp>
      <p:sp>
        <p:nvSpPr>
          <p:cNvPr id="142344" name="Line 8"/>
          <p:cNvSpPr>
            <a:spLocks noChangeShapeType="1"/>
          </p:cNvSpPr>
          <p:nvPr/>
        </p:nvSpPr>
        <p:spPr bwMode="auto">
          <a:xfrm flipV="1">
            <a:off x="4348163" y="6032500"/>
            <a:ext cx="0" cy="21113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45" name="Rectangle 9"/>
          <p:cNvSpPr>
            <a:spLocks noChangeArrowheads="1"/>
          </p:cNvSpPr>
          <p:nvPr/>
        </p:nvSpPr>
        <p:spPr bwMode="auto">
          <a:xfrm>
            <a:off x="1604963" y="2773363"/>
            <a:ext cx="525785" cy="277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200" dirty="0">
                <a:solidFill>
                  <a:schemeClr val="accent4">
                    <a:lumMod val="40000"/>
                    <a:lumOff val="60000"/>
                  </a:schemeClr>
                </a:solidFill>
                <a:latin typeface="Arial" charset="0"/>
                <a:ea typeface="新細明體" charset="0"/>
                <a:cs typeface="新細明體" charset="0"/>
              </a:rPr>
              <a:t>1000</a:t>
            </a:r>
          </a:p>
        </p:txBody>
      </p:sp>
      <p:sp>
        <p:nvSpPr>
          <p:cNvPr id="142346" name="Rectangle 10"/>
          <p:cNvSpPr>
            <a:spLocks noChangeArrowheads="1"/>
          </p:cNvSpPr>
          <p:nvPr/>
        </p:nvSpPr>
        <p:spPr bwMode="auto">
          <a:xfrm>
            <a:off x="4108450" y="6202363"/>
            <a:ext cx="440826" cy="277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200">
                <a:solidFill>
                  <a:schemeClr val="accent4">
                    <a:lumMod val="40000"/>
                    <a:lumOff val="60000"/>
                  </a:schemeClr>
                </a:solidFill>
                <a:latin typeface="Arial" charset="0"/>
                <a:ea typeface="新細明體" charset="0"/>
                <a:cs typeface="新細明體" charset="0"/>
              </a:rPr>
              <a:t>500</a:t>
            </a:r>
          </a:p>
        </p:txBody>
      </p:sp>
      <p:sp>
        <p:nvSpPr>
          <p:cNvPr id="142347" name="Rectangle 11"/>
          <p:cNvSpPr>
            <a:spLocks noChangeArrowheads="1"/>
          </p:cNvSpPr>
          <p:nvPr/>
        </p:nvSpPr>
        <p:spPr bwMode="auto">
          <a:xfrm>
            <a:off x="2409825" y="1762125"/>
            <a:ext cx="373500"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400">
                <a:solidFill>
                  <a:schemeClr val="accent4">
                    <a:lumMod val="40000"/>
                    <a:lumOff val="60000"/>
                  </a:schemeClr>
                </a:solidFill>
                <a:latin typeface="Arial" charset="0"/>
                <a:ea typeface="新細明體" charset="0"/>
                <a:cs typeface="新細明體" charset="0"/>
              </a:rPr>
              <a:t>X</a:t>
            </a:r>
            <a:r>
              <a:rPr lang="en-US" altLang="zh-TW" sz="1400" baseline="-25000">
                <a:solidFill>
                  <a:schemeClr val="accent4">
                    <a:lumMod val="40000"/>
                    <a:lumOff val="60000"/>
                  </a:schemeClr>
                </a:solidFill>
                <a:latin typeface="Arial" charset="0"/>
                <a:ea typeface="新細明體" charset="0"/>
                <a:cs typeface="新細明體" charset="0"/>
              </a:rPr>
              <a:t>2</a:t>
            </a:r>
          </a:p>
        </p:txBody>
      </p:sp>
      <p:sp>
        <p:nvSpPr>
          <p:cNvPr id="142348" name="Rectangle 12"/>
          <p:cNvSpPr>
            <a:spLocks noChangeArrowheads="1"/>
          </p:cNvSpPr>
          <p:nvPr/>
        </p:nvSpPr>
        <p:spPr bwMode="auto">
          <a:xfrm>
            <a:off x="7804150" y="5715000"/>
            <a:ext cx="373500"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400">
                <a:solidFill>
                  <a:schemeClr val="accent4">
                    <a:lumMod val="40000"/>
                    <a:lumOff val="60000"/>
                  </a:schemeClr>
                </a:solidFill>
                <a:latin typeface="Arial" charset="0"/>
                <a:ea typeface="新細明體" charset="0"/>
                <a:cs typeface="新細明體" charset="0"/>
              </a:rPr>
              <a:t>X</a:t>
            </a:r>
            <a:r>
              <a:rPr lang="en-US" altLang="zh-TW" sz="1400" baseline="-25000">
                <a:solidFill>
                  <a:schemeClr val="accent4">
                    <a:lumMod val="40000"/>
                    <a:lumOff val="60000"/>
                  </a:schemeClr>
                </a:solidFill>
                <a:latin typeface="Arial" charset="0"/>
                <a:ea typeface="新細明體" charset="0"/>
                <a:cs typeface="新細明體" charset="0"/>
              </a:rPr>
              <a:t>1</a:t>
            </a:r>
          </a:p>
        </p:txBody>
      </p:sp>
      <p:sp>
        <p:nvSpPr>
          <p:cNvPr id="142349" name="Line 13"/>
          <p:cNvSpPr>
            <a:spLocks noChangeShapeType="1"/>
          </p:cNvSpPr>
          <p:nvPr/>
        </p:nvSpPr>
        <p:spPr bwMode="auto">
          <a:xfrm>
            <a:off x="6024563" y="6049963"/>
            <a:ext cx="0" cy="212725"/>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0" name="Rectangle 14"/>
          <p:cNvSpPr>
            <a:spLocks noChangeArrowheads="1"/>
          </p:cNvSpPr>
          <p:nvPr/>
        </p:nvSpPr>
        <p:spPr bwMode="auto">
          <a:xfrm>
            <a:off x="1757363" y="4175125"/>
            <a:ext cx="440826" cy="277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200">
                <a:solidFill>
                  <a:schemeClr val="accent4">
                    <a:lumMod val="40000"/>
                    <a:lumOff val="60000"/>
                  </a:schemeClr>
                </a:solidFill>
                <a:latin typeface="Arial" charset="0"/>
                <a:ea typeface="新細明體" charset="0"/>
                <a:cs typeface="新細明體" charset="0"/>
              </a:rPr>
              <a:t>500</a:t>
            </a:r>
          </a:p>
        </p:txBody>
      </p:sp>
      <p:sp>
        <p:nvSpPr>
          <p:cNvPr id="142351" name="Line 15"/>
          <p:cNvSpPr>
            <a:spLocks noChangeShapeType="1"/>
          </p:cNvSpPr>
          <p:nvPr/>
        </p:nvSpPr>
        <p:spPr bwMode="auto">
          <a:xfrm>
            <a:off x="1928813" y="2316163"/>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2" name="Line 16"/>
          <p:cNvSpPr>
            <a:spLocks noChangeShapeType="1"/>
          </p:cNvSpPr>
          <p:nvPr/>
        </p:nvSpPr>
        <p:spPr bwMode="auto">
          <a:xfrm>
            <a:off x="2082800" y="2316163"/>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4" name="Line 18"/>
          <p:cNvSpPr>
            <a:spLocks noChangeShapeType="1"/>
          </p:cNvSpPr>
          <p:nvPr/>
        </p:nvSpPr>
        <p:spPr bwMode="auto">
          <a:xfrm>
            <a:off x="2155825" y="2351088"/>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5" name="Rectangle 19"/>
          <p:cNvSpPr>
            <a:spLocks noChangeArrowheads="1"/>
          </p:cNvSpPr>
          <p:nvPr/>
        </p:nvSpPr>
        <p:spPr bwMode="auto">
          <a:xfrm rot="3480000">
            <a:off x="1760830" y="2884265"/>
            <a:ext cx="1417055"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400">
                <a:solidFill>
                  <a:schemeClr val="accent4">
                    <a:lumMod val="40000"/>
                    <a:lumOff val="60000"/>
                  </a:schemeClr>
                </a:solidFill>
                <a:ea typeface="新細明體" charset="0"/>
                <a:cs typeface="新細明體" charset="0"/>
              </a:rPr>
              <a:t>2</a:t>
            </a:r>
            <a:r>
              <a:rPr lang="en-US" altLang="zh-TW" sz="1400">
                <a:solidFill>
                  <a:schemeClr val="accent4">
                    <a:lumMod val="40000"/>
                    <a:lumOff val="60000"/>
                  </a:schemeClr>
                </a:solidFill>
                <a:ea typeface="新細明體" charset="0"/>
                <a:cs typeface="新細明體" charset="0"/>
              </a:rPr>
              <a:t>X</a:t>
            </a:r>
            <a:r>
              <a:rPr lang="en-US" altLang="zh-TW" sz="1400" baseline="-25000">
                <a:solidFill>
                  <a:schemeClr val="accent4">
                    <a:lumMod val="40000"/>
                    <a:lumOff val="60000"/>
                  </a:schemeClr>
                </a:solidFill>
                <a:ea typeface="新細明體" charset="0"/>
                <a:cs typeface="新細明體" charset="0"/>
              </a:rPr>
              <a:t>1</a:t>
            </a:r>
            <a:r>
              <a:rPr lang="en-US" altLang="zh-TW" sz="1400">
                <a:solidFill>
                  <a:schemeClr val="accent4">
                    <a:lumMod val="40000"/>
                    <a:lumOff val="60000"/>
                  </a:schemeClr>
                </a:solidFill>
                <a:ea typeface="新細明體" charset="0"/>
                <a:cs typeface="新細明體" charset="0"/>
              </a:rPr>
              <a:t> + 1x</a:t>
            </a:r>
            <a:r>
              <a:rPr lang="en-US" altLang="zh-TW" sz="1400" baseline="-25000">
                <a:solidFill>
                  <a:schemeClr val="accent4">
                    <a:lumMod val="40000"/>
                    <a:lumOff val="60000"/>
                  </a:schemeClr>
                </a:solidFill>
                <a:ea typeface="新細明體" charset="0"/>
                <a:cs typeface="新細明體" charset="0"/>
              </a:rPr>
              <a:t>2</a:t>
            </a:r>
            <a:r>
              <a:rPr lang="en-US" altLang="zh-TW" sz="1400">
                <a:solidFill>
                  <a:schemeClr val="accent4">
                    <a:lumMod val="40000"/>
                    <a:lumOff val="60000"/>
                  </a:schemeClr>
                </a:solidFill>
                <a:ea typeface="新細明體" charset="0"/>
                <a:cs typeface="新細明體" charset="0"/>
              </a:rPr>
              <a:t> &lt;=1000</a:t>
            </a:r>
          </a:p>
        </p:txBody>
      </p:sp>
      <p:sp>
        <p:nvSpPr>
          <p:cNvPr id="142356" name="Line 20"/>
          <p:cNvSpPr>
            <a:spLocks noChangeShapeType="1"/>
          </p:cNvSpPr>
          <p:nvPr/>
        </p:nvSpPr>
        <p:spPr bwMode="auto">
          <a:xfrm>
            <a:off x="2262188" y="6054725"/>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7" name="Line 21"/>
          <p:cNvSpPr>
            <a:spLocks noChangeShapeType="1"/>
          </p:cNvSpPr>
          <p:nvPr/>
        </p:nvSpPr>
        <p:spPr bwMode="auto">
          <a:xfrm>
            <a:off x="2301875" y="1785938"/>
            <a:ext cx="0" cy="424497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8" name="Line 22"/>
          <p:cNvSpPr>
            <a:spLocks noChangeShapeType="1"/>
          </p:cNvSpPr>
          <p:nvPr/>
        </p:nvSpPr>
        <p:spPr bwMode="auto">
          <a:xfrm>
            <a:off x="2195513" y="2338388"/>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65" name="Text Box 29"/>
          <p:cNvSpPr txBox="1">
            <a:spLocks noChangeArrowheads="1"/>
          </p:cNvSpPr>
          <p:nvPr/>
        </p:nvSpPr>
        <p:spPr bwMode="auto">
          <a:xfrm>
            <a:off x="3890963" y="2311400"/>
            <a:ext cx="3429000" cy="83099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TW" sz="1600" dirty="0">
                <a:ea typeface="新細明體" charset="0"/>
                <a:cs typeface="新細明體" charset="0"/>
              </a:rPr>
              <a:t>Increasing the amount of</a:t>
            </a:r>
            <a:r>
              <a:rPr lang="en-US" altLang="zh-TW" sz="1600" b="1" i="1" dirty="0">
                <a:ea typeface="新細明體" charset="0"/>
                <a:cs typeface="新細明體" charset="0"/>
              </a:rPr>
              <a:t> </a:t>
            </a:r>
            <a:r>
              <a:rPr lang="en-US" altLang="zh-TW" sz="1600" dirty="0">
                <a:ea typeface="新細明體" charset="0"/>
                <a:cs typeface="新細明體" charset="0"/>
              </a:rPr>
              <a:t> plastic is only effective until a new constraint becomes active.</a:t>
            </a:r>
          </a:p>
        </p:txBody>
      </p:sp>
      <p:sp>
        <p:nvSpPr>
          <p:cNvPr id="142366" name="Line 30"/>
          <p:cNvSpPr>
            <a:spLocks noChangeShapeType="1"/>
          </p:cNvSpPr>
          <p:nvPr/>
        </p:nvSpPr>
        <p:spPr bwMode="auto">
          <a:xfrm>
            <a:off x="2233613" y="2316163"/>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67" name="Line 31"/>
          <p:cNvSpPr>
            <a:spLocks noChangeShapeType="1"/>
          </p:cNvSpPr>
          <p:nvPr/>
        </p:nvSpPr>
        <p:spPr bwMode="auto">
          <a:xfrm>
            <a:off x="2443163" y="2335213"/>
            <a:ext cx="2454275" cy="3711575"/>
          </a:xfrm>
          <a:prstGeom prst="line">
            <a:avLst/>
          </a:prstGeom>
          <a:noFill/>
          <a:ln w="254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68" name="Line 32"/>
          <p:cNvSpPr>
            <a:spLocks noChangeShapeType="1"/>
          </p:cNvSpPr>
          <p:nvPr/>
        </p:nvSpPr>
        <p:spPr bwMode="auto">
          <a:xfrm>
            <a:off x="2309813" y="2335213"/>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69" name="Line 33"/>
          <p:cNvSpPr>
            <a:spLocks noChangeShapeType="1"/>
          </p:cNvSpPr>
          <p:nvPr/>
        </p:nvSpPr>
        <p:spPr bwMode="auto">
          <a:xfrm>
            <a:off x="2386013" y="2354263"/>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grpSp>
        <p:nvGrpSpPr>
          <p:cNvPr id="142390" name="Group 54"/>
          <p:cNvGrpSpPr>
            <a:grpSpLocks/>
          </p:cNvGrpSpPr>
          <p:nvPr/>
        </p:nvGrpSpPr>
        <p:grpSpPr bwMode="auto">
          <a:xfrm>
            <a:off x="518773" y="1691591"/>
            <a:ext cx="1322635" cy="646700"/>
            <a:chOff x="33" y="658"/>
            <a:chExt cx="896" cy="754"/>
          </a:xfrm>
        </p:grpSpPr>
        <p:sp>
          <p:nvSpPr>
            <p:cNvPr id="142383" name="Rectangle 47"/>
            <p:cNvSpPr>
              <a:spLocks noChangeArrowheads="1"/>
            </p:cNvSpPr>
            <p:nvPr/>
          </p:nvSpPr>
          <p:spPr bwMode="auto">
            <a:xfrm>
              <a:off x="33" y="658"/>
              <a:ext cx="839"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dirty="0">
                  <a:solidFill>
                    <a:schemeClr val="accent4">
                      <a:lumMod val="40000"/>
                      <a:lumOff val="60000"/>
                    </a:schemeClr>
                  </a:solidFill>
                  <a:ea typeface="新細明體" charset="0"/>
                  <a:cs typeface="新細明體" charset="0"/>
                </a:rPr>
                <a:t>The Plastic </a:t>
              </a:r>
            </a:p>
            <a:p>
              <a:pPr eaLnBrk="0" hangingPunct="0"/>
              <a:r>
                <a:rPr lang="en-US" altLang="zh-TW" dirty="0">
                  <a:solidFill>
                    <a:schemeClr val="accent4">
                      <a:lumMod val="40000"/>
                      <a:lumOff val="60000"/>
                    </a:schemeClr>
                  </a:solidFill>
                  <a:ea typeface="新細明體" charset="0"/>
                  <a:cs typeface="新細明體" charset="0"/>
                </a:rPr>
                <a:t>constraint</a:t>
              </a:r>
            </a:p>
          </p:txBody>
        </p:sp>
        <p:sp>
          <p:nvSpPr>
            <p:cNvPr id="142384" name="Line 48"/>
            <p:cNvSpPr>
              <a:spLocks noChangeShapeType="1"/>
            </p:cNvSpPr>
            <p:nvPr/>
          </p:nvSpPr>
          <p:spPr bwMode="auto">
            <a:xfrm>
              <a:off x="785" y="1146"/>
              <a:ext cx="144" cy="24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solidFill>
                  <a:schemeClr val="accent4">
                    <a:lumMod val="40000"/>
                    <a:lumOff val="60000"/>
                  </a:schemeClr>
                </a:solidFill>
              </a:endParaRPr>
            </a:p>
          </p:txBody>
        </p:sp>
      </p:grpSp>
      <p:sp>
        <p:nvSpPr>
          <p:cNvPr id="142386" name="Rectangle 50"/>
          <p:cNvSpPr>
            <a:spLocks noChangeArrowheads="1"/>
          </p:cNvSpPr>
          <p:nvPr/>
        </p:nvSpPr>
        <p:spPr bwMode="auto">
          <a:xfrm>
            <a:off x="5110163" y="4495800"/>
            <a:ext cx="2505558" cy="339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600">
                <a:solidFill>
                  <a:schemeClr val="accent4">
                    <a:lumMod val="40000"/>
                    <a:lumOff val="60000"/>
                  </a:schemeClr>
                </a:solidFill>
                <a:ea typeface="新細明體" charset="0"/>
                <a:cs typeface="新細明體" charset="0"/>
              </a:rPr>
              <a:t>This is an infeasible solution</a:t>
            </a:r>
          </a:p>
        </p:txBody>
      </p:sp>
      <p:sp>
        <p:nvSpPr>
          <p:cNvPr id="142387" name="AutoShape 51"/>
          <p:cNvSpPr>
            <a:spLocks noChangeArrowheads="1"/>
          </p:cNvSpPr>
          <p:nvPr/>
        </p:nvSpPr>
        <p:spPr bwMode="auto">
          <a:xfrm rot="-1237468">
            <a:off x="4652963" y="4876800"/>
            <a:ext cx="444500" cy="292100"/>
          </a:xfrm>
          <a:prstGeom prst="leftArrow">
            <a:avLst>
              <a:gd name="adj1" fmla="val 50000"/>
              <a:gd name="adj2" fmla="val 76052"/>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76" name="Line 40"/>
          <p:cNvSpPr>
            <a:spLocks noChangeShapeType="1"/>
          </p:cNvSpPr>
          <p:nvPr/>
        </p:nvSpPr>
        <p:spPr bwMode="auto">
          <a:xfrm>
            <a:off x="1898650" y="2352675"/>
            <a:ext cx="2430463" cy="3697288"/>
          </a:xfrm>
          <a:prstGeom prst="line">
            <a:avLst/>
          </a:prstGeom>
          <a:noFill/>
          <a:ln w="381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88" name="Line 52"/>
          <p:cNvSpPr>
            <a:spLocks noChangeShapeType="1"/>
          </p:cNvSpPr>
          <p:nvPr/>
        </p:nvSpPr>
        <p:spPr bwMode="auto">
          <a:xfrm>
            <a:off x="2290763" y="3657600"/>
            <a:ext cx="2730500" cy="2420938"/>
          </a:xfrm>
          <a:prstGeom prst="line">
            <a:avLst/>
          </a:prstGeom>
          <a:noFill/>
          <a:ln w="381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63" name="Rectangle 27"/>
          <p:cNvSpPr>
            <a:spLocks noChangeArrowheads="1"/>
          </p:cNvSpPr>
          <p:nvPr/>
        </p:nvSpPr>
        <p:spPr bwMode="auto">
          <a:xfrm>
            <a:off x="786587" y="4876800"/>
            <a:ext cx="1364476" cy="523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zh-TW" sz="1400" dirty="0">
                <a:solidFill>
                  <a:schemeClr val="accent4">
                    <a:lumMod val="40000"/>
                    <a:lumOff val="60000"/>
                  </a:schemeClr>
                </a:solidFill>
                <a:ea typeface="新細明體" charset="0"/>
                <a:cs typeface="新細明體" charset="0"/>
              </a:rPr>
              <a:t>Production time</a:t>
            </a:r>
          </a:p>
          <a:p>
            <a:r>
              <a:rPr lang="en-US" altLang="zh-TW" sz="1400" dirty="0">
                <a:solidFill>
                  <a:schemeClr val="accent4">
                    <a:lumMod val="40000"/>
                    <a:lumOff val="60000"/>
                  </a:schemeClr>
                </a:solidFill>
                <a:ea typeface="新細明體" charset="0"/>
                <a:cs typeface="新細明體" charset="0"/>
              </a:rPr>
              <a:t>constraint</a:t>
            </a:r>
          </a:p>
        </p:txBody>
      </p:sp>
      <p:sp>
        <p:nvSpPr>
          <p:cNvPr id="142364" name="Line 28"/>
          <p:cNvSpPr>
            <a:spLocks noChangeShapeType="1"/>
          </p:cNvSpPr>
          <p:nvPr/>
        </p:nvSpPr>
        <p:spPr bwMode="auto">
          <a:xfrm flipV="1">
            <a:off x="2062163" y="4648200"/>
            <a:ext cx="609600" cy="30480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95" name="Line 59"/>
          <p:cNvSpPr>
            <a:spLocks noChangeShapeType="1"/>
          </p:cNvSpPr>
          <p:nvPr/>
        </p:nvSpPr>
        <p:spPr bwMode="auto">
          <a:xfrm>
            <a:off x="2217738" y="4351338"/>
            <a:ext cx="3854450" cy="1565275"/>
          </a:xfrm>
          <a:prstGeom prst="line">
            <a:avLst/>
          </a:prstGeom>
          <a:noFill/>
          <a:ln w="28575">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solidFill>
                <a:schemeClr val="accent4">
                  <a:lumMod val="40000"/>
                  <a:lumOff val="60000"/>
                </a:schemeClr>
              </a:solidFill>
            </a:endParaRPr>
          </a:p>
        </p:txBody>
      </p:sp>
      <p:sp>
        <p:nvSpPr>
          <p:cNvPr id="142380" name="Oval 44"/>
          <p:cNvSpPr>
            <a:spLocks noChangeArrowheads="1"/>
          </p:cNvSpPr>
          <p:nvPr/>
        </p:nvSpPr>
        <p:spPr bwMode="auto">
          <a:xfrm>
            <a:off x="4308475" y="5172075"/>
            <a:ext cx="111125" cy="1111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73" name="Text Box 37"/>
          <p:cNvSpPr txBox="1">
            <a:spLocks noChangeArrowheads="1"/>
          </p:cNvSpPr>
          <p:nvPr/>
        </p:nvSpPr>
        <p:spPr bwMode="auto">
          <a:xfrm>
            <a:off x="814897" y="3464982"/>
            <a:ext cx="1331134"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solidFill>
                  <a:schemeClr val="accent4">
                    <a:lumMod val="40000"/>
                    <a:lumOff val="60000"/>
                  </a:schemeClr>
                </a:solidFill>
                <a:ea typeface="新細明體" charset="0"/>
                <a:cs typeface="新細明體" charset="0"/>
              </a:rPr>
              <a:t>Production mix </a:t>
            </a:r>
          </a:p>
          <a:p>
            <a:r>
              <a:rPr lang="en-US" altLang="zh-TW" sz="1400" dirty="0">
                <a:solidFill>
                  <a:schemeClr val="accent4">
                    <a:lumMod val="40000"/>
                    <a:lumOff val="60000"/>
                  </a:schemeClr>
                </a:solidFill>
                <a:ea typeface="新細明體" charset="0"/>
                <a:cs typeface="新細明體" charset="0"/>
              </a:rPr>
              <a:t>constraint</a:t>
            </a:r>
          </a:p>
          <a:p>
            <a:r>
              <a:rPr lang="en-US" altLang="zh-TW" sz="1400" dirty="0">
                <a:solidFill>
                  <a:schemeClr val="accent4">
                    <a:lumMod val="40000"/>
                    <a:lumOff val="60000"/>
                  </a:schemeClr>
                </a:solidFill>
                <a:ea typeface="新細明體" charset="0"/>
                <a:cs typeface="新細明體" charset="0"/>
              </a:rPr>
              <a:t>X</a:t>
            </a:r>
            <a:r>
              <a:rPr lang="en-US" altLang="zh-TW" sz="1400" baseline="-25000" dirty="0">
                <a:solidFill>
                  <a:schemeClr val="accent4">
                    <a:lumMod val="40000"/>
                    <a:lumOff val="60000"/>
                  </a:schemeClr>
                </a:solidFill>
                <a:ea typeface="新細明體" charset="0"/>
                <a:cs typeface="新細明體" charset="0"/>
              </a:rPr>
              <a:t>1</a:t>
            </a:r>
            <a:r>
              <a:rPr lang="en-US" altLang="zh-TW" sz="1400" dirty="0">
                <a:solidFill>
                  <a:schemeClr val="accent4">
                    <a:lumMod val="40000"/>
                    <a:lumOff val="60000"/>
                  </a:schemeClr>
                </a:solidFill>
                <a:ea typeface="新細明體" charset="0"/>
                <a:cs typeface="新細明體" charset="0"/>
              </a:rPr>
              <a:t> + X</a:t>
            </a:r>
            <a:r>
              <a:rPr lang="en-US" altLang="zh-TW" sz="1400" baseline="-25000" dirty="0">
                <a:solidFill>
                  <a:schemeClr val="accent4">
                    <a:lumMod val="40000"/>
                    <a:lumOff val="60000"/>
                  </a:schemeClr>
                </a:solidFill>
                <a:ea typeface="新細明體" charset="0"/>
                <a:cs typeface="新細明體" charset="0"/>
              </a:rPr>
              <a:t>2</a:t>
            </a:r>
            <a:r>
              <a:rPr lang="en-US" altLang="zh-TW" sz="1400" dirty="0">
                <a:solidFill>
                  <a:schemeClr val="accent4">
                    <a:lumMod val="40000"/>
                    <a:lumOff val="60000"/>
                  </a:schemeClr>
                </a:solidFill>
                <a:ea typeface="新細明體" charset="0"/>
                <a:cs typeface="新細明體" charset="0"/>
              </a:rPr>
              <a:t> </a:t>
            </a:r>
            <a:r>
              <a:rPr lang="en-US" altLang="zh-TW" sz="1400" dirty="0">
                <a:solidFill>
                  <a:schemeClr val="accent4">
                    <a:lumMod val="40000"/>
                    <a:lumOff val="60000"/>
                  </a:schemeClr>
                </a:solidFill>
                <a:latin typeface="Symbol" charset="0"/>
                <a:ea typeface="新細明體" charset="0"/>
                <a:cs typeface="新細明體" charset="0"/>
              </a:rPr>
              <a:t>£ </a:t>
            </a:r>
            <a:r>
              <a:rPr lang="en-US" altLang="zh-TW" sz="1400" dirty="0">
                <a:solidFill>
                  <a:schemeClr val="accent4">
                    <a:lumMod val="40000"/>
                    <a:lumOff val="60000"/>
                  </a:schemeClr>
                </a:solidFill>
                <a:ea typeface="新細明體" charset="0"/>
                <a:cs typeface="新細明體" charset="0"/>
              </a:rPr>
              <a:t>700</a:t>
            </a:r>
          </a:p>
        </p:txBody>
      </p:sp>
      <p:sp>
        <p:nvSpPr>
          <p:cNvPr id="142374" name="Line 38"/>
          <p:cNvSpPr>
            <a:spLocks noChangeShapeType="1"/>
          </p:cNvSpPr>
          <p:nvPr/>
        </p:nvSpPr>
        <p:spPr bwMode="auto">
          <a:xfrm>
            <a:off x="1970088" y="3981450"/>
            <a:ext cx="625475" cy="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solidFill>
                <a:schemeClr val="accent4">
                  <a:lumMod val="40000"/>
                  <a:lumOff val="60000"/>
                </a:schemeClr>
              </a:solidFill>
            </a:endParaRPr>
          </a:p>
        </p:txBody>
      </p:sp>
      <p:sp>
        <p:nvSpPr>
          <p:cNvPr id="142397" name="Freeform 61"/>
          <p:cNvSpPr>
            <a:spLocks/>
          </p:cNvSpPr>
          <p:nvPr/>
        </p:nvSpPr>
        <p:spPr bwMode="auto">
          <a:xfrm rot="-112558">
            <a:off x="3579813" y="4903788"/>
            <a:ext cx="660400" cy="865187"/>
          </a:xfrm>
          <a:custGeom>
            <a:avLst/>
            <a:gdLst>
              <a:gd name="T0" fmla="*/ 308 w 400"/>
              <a:gd name="T1" fmla="*/ 521 h 521"/>
              <a:gd name="T2" fmla="*/ 400 w 400"/>
              <a:gd name="T3" fmla="*/ 447 h 521"/>
              <a:gd name="T4" fmla="*/ 165 w 400"/>
              <a:gd name="T5" fmla="*/ 82 h 521"/>
              <a:gd name="T6" fmla="*/ 0 w 400"/>
              <a:gd name="T7" fmla="*/ 0 h 521"/>
              <a:gd name="T8" fmla="*/ 308 w 400"/>
              <a:gd name="T9" fmla="*/ 521 h 521"/>
            </a:gdLst>
            <a:ahLst/>
            <a:cxnLst>
              <a:cxn ang="0">
                <a:pos x="T0" y="T1"/>
              </a:cxn>
              <a:cxn ang="0">
                <a:pos x="T2" y="T3"/>
              </a:cxn>
              <a:cxn ang="0">
                <a:pos x="T4" y="T5"/>
              </a:cxn>
              <a:cxn ang="0">
                <a:pos x="T6" y="T7"/>
              </a:cxn>
              <a:cxn ang="0">
                <a:pos x="T8" y="T9"/>
              </a:cxn>
            </a:cxnLst>
            <a:rect l="0" t="0" r="r" b="b"/>
            <a:pathLst>
              <a:path w="400" h="521">
                <a:moveTo>
                  <a:pt x="308" y="521"/>
                </a:moveTo>
                <a:lnTo>
                  <a:pt x="400" y="447"/>
                </a:lnTo>
                <a:lnTo>
                  <a:pt x="165" y="82"/>
                </a:lnTo>
                <a:lnTo>
                  <a:pt x="0" y="0"/>
                </a:lnTo>
                <a:lnTo>
                  <a:pt x="308" y="521"/>
                </a:lnTo>
                <a:close/>
              </a:path>
            </a:pathLst>
          </a:custGeom>
          <a:solidFill>
            <a:srgbClr val="2A5400"/>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solidFill>
                <a:schemeClr val="accent4">
                  <a:lumMod val="40000"/>
                  <a:lumOff val="60000"/>
                </a:schemeClr>
              </a:solidFill>
            </a:endParaRPr>
          </a:p>
        </p:txBody>
      </p:sp>
      <p:sp>
        <p:nvSpPr>
          <p:cNvPr id="142378" name="Oval 42"/>
          <p:cNvSpPr>
            <a:spLocks noChangeArrowheads="1"/>
          </p:cNvSpPr>
          <p:nvPr/>
        </p:nvSpPr>
        <p:spPr bwMode="auto">
          <a:xfrm>
            <a:off x="3509963" y="4852988"/>
            <a:ext cx="134937" cy="13335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98" name="Line 62"/>
          <p:cNvSpPr>
            <a:spLocks noChangeShapeType="1"/>
          </p:cNvSpPr>
          <p:nvPr/>
        </p:nvSpPr>
        <p:spPr bwMode="auto">
          <a:xfrm>
            <a:off x="2290763" y="3657600"/>
            <a:ext cx="2730500" cy="2420938"/>
          </a:xfrm>
          <a:prstGeom prst="line">
            <a:avLst/>
          </a:prstGeom>
          <a:noFill/>
          <a:ln w="381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99" name="Line 63"/>
          <p:cNvSpPr>
            <a:spLocks noChangeShapeType="1"/>
          </p:cNvSpPr>
          <p:nvPr/>
        </p:nvSpPr>
        <p:spPr bwMode="auto">
          <a:xfrm>
            <a:off x="2290763" y="3657600"/>
            <a:ext cx="2730500" cy="2420938"/>
          </a:xfrm>
          <a:prstGeom prst="line">
            <a:avLst/>
          </a:prstGeom>
          <a:noFill/>
          <a:ln w="381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grpSp>
        <p:nvGrpSpPr>
          <p:cNvPr id="142403" name="Group 67"/>
          <p:cNvGrpSpPr>
            <a:grpSpLocks/>
          </p:cNvGrpSpPr>
          <p:nvPr/>
        </p:nvGrpSpPr>
        <p:grpSpPr bwMode="auto">
          <a:xfrm>
            <a:off x="2990850" y="3352800"/>
            <a:ext cx="2078038" cy="877888"/>
            <a:chOff x="1920" y="2279"/>
            <a:chExt cx="1309" cy="553"/>
          </a:xfrm>
        </p:grpSpPr>
        <p:sp>
          <p:nvSpPr>
            <p:cNvPr id="142401" name="Text Box 65"/>
            <p:cNvSpPr txBox="1">
              <a:spLocks noChangeArrowheads="1"/>
            </p:cNvSpPr>
            <p:nvPr/>
          </p:nvSpPr>
          <p:spPr bwMode="auto">
            <a:xfrm>
              <a:off x="2342" y="2279"/>
              <a:ext cx="887"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b="1" dirty="0">
                  <a:solidFill>
                    <a:schemeClr val="accent4">
                      <a:lumMod val="40000"/>
                      <a:lumOff val="60000"/>
                    </a:schemeClr>
                  </a:solidFill>
                  <a:ea typeface="新細明體" charset="0"/>
                  <a:cs typeface="新細明體" charset="0"/>
                </a:rPr>
                <a:t>A new active</a:t>
              </a:r>
            </a:p>
            <a:p>
              <a:r>
                <a:rPr lang="en-US" altLang="zh-TW" b="1" dirty="0">
                  <a:solidFill>
                    <a:schemeClr val="accent4">
                      <a:lumMod val="40000"/>
                      <a:lumOff val="60000"/>
                    </a:schemeClr>
                  </a:solidFill>
                  <a:ea typeface="新細明體" charset="0"/>
                  <a:cs typeface="新細明體" charset="0"/>
                </a:rPr>
                <a:t>constraint</a:t>
              </a:r>
            </a:p>
          </p:txBody>
        </p:sp>
        <p:sp>
          <p:nvSpPr>
            <p:cNvPr id="142402" name="Freeform 66"/>
            <p:cNvSpPr>
              <a:spLocks/>
            </p:cNvSpPr>
            <p:nvPr/>
          </p:nvSpPr>
          <p:spPr bwMode="auto">
            <a:xfrm>
              <a:off x="1920" y="2544"/>
              <a:ext cx="432" cy="288"/>
            </a:xfrm>
            <a:custGeom>
              <a:avLst/>
              <a:gdLst>
                <a:gd name="T0" fmla="*/ 432 w 432"/>
                <a:gd name="T1" fmla="*/ 0 h 288"/>
                <a:gd name="T2" fmla="*/ 288 w 432"/>
                <a:gd name="T3" fmla="*/ 0 h 288"/>
                <a:gd name="T4" fmla="*/ 0 w 432"/>
                <a:gd name="T5" fmla="*/ 288 h 288"/>
              </a:gdLst>
              <a:ahLst/>
              <a:cxnLst>
                <a:cxn ang="0">
                  <a:pos x="T0" y="T1"/>
                </a:cxn>
                <a:cxn ang="0">
                  <a:pos x="T2" y="T3"/>
                </a:cxn>
                <a:cxn ang="0">
                  <a:pos x="T4" y="T5"/>
                </a:cxn>
              </a:cxnLst>
              <a:rect l="0" t="0" r="r" b="b"/>
              <a:pathLst>
                <a:path w="432" h="288">
                  <a:moveTo>
                    <a:pt x="432" y="0"/>
                  </a:moveTo>
                  <a:lnTo>
                    <a:pt x="288" y="0"/>
                  </a:lnTo>
                  <a:lnTo>
                    <a:pt x="0" y="288"/>
                  </a:lnTo>
                </a:path>
              </a:pathLst>
            </a:custGeom>
            <a:noFill/>
            <a:ln w="12700" cap="flat" cmpd="sng">
              <a:solidFill>
                <a:schemeClr val="tx1"/>
              </a:solidFill>
              <a:prstDash val="solid"/>
              <a:round/>
              <a:headEnd type="none" w="sm" len="sm"/>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solidFill>
                  <a:schemeClr val="accent4">
                    <a:lumMod val="40000"/>
                    <a:lumOff val="60000"/>
                  </a:schemeClr>
                </a:solidFill>
              </a:endParaRPr>
            </a:p>
          </p:txBody>
        </p:sp>
      </p:grpSp>
      <p:sp>
        <p:nvSpPr>
          <p:cNvPr id="142404" name="Line 68"/>
          <p:cNvSpPr>
            <a:spLocks noChangeShapeType="1"/>
          </p:cNvSpPr>
          <p:nvPr/>
        </p:nvSpPr>
        <p:spPr bwMode="auto">
          <a:xfrm>
            <a:off x="2290763" y="3657600"/>
            <a:ext cx="2730500" cy="2420938"/>
          </a:xfrm>
          <a:prstGeom prst="line">
            <a:avLst/>
          </a:prstGeom>
          <a:noFill/>
          <a:ln w="38100">
            <a:solidFill>
              <a:srgbClr val="CC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53" name="Line 17"/>
          <p:cNvSpPr>
            <a:spLocks noChangeShapeType="1"/>
          </p:cNvSpPr>
          <p:nvPr/>
        </p:nvSpPr>
        <p:spPr bwMode="auto">
          <a:xfrm rot="-74162">
            <a:off x="2044700" y="2268538"/>
            <a:ext cx="2409825" cy="3756025"/>
          </a:xfrm>
          <a:prstGeom prst="line">
            <a:avLst/>
          </a:prstGeom>
          <a:noFill/>
          <a:ln w="381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79" name="Oval 43"/>
          <p:cNvSpPr>
            <a:spLocks noChangeArrowheads="1"/>
          </p:cNvSpPr>
          <p:nvPr/>
        </p:nvSpPr>
        <p:spPr bwMode="auto">
          <a:xfrm>
            <a:off x="3784600" y="4972050"/>
            <a:ext cx="101600" cy="12065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405" name="Line 69"/>
          <p:cNvSpPr>
            <a:spLocks noChangeShapeType="1"/>
          </p:cNvSpPr>
          <p:nvPr/>
        </p:nvSpPr>
        <p:spPr bwMode="auto">
          <a:xfrm>
            <a:off x="1966913" y="2305050"/>
            <a:ext cx="2454275" cy="3711575"/>
          </a:xfrm>
          <a:prstGeom prst="line">
            <a:avLst/>
          </a:prstGeom>
          <a:noFill/>
          <a:ln w="254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solidFill>
                <a:schemeClr val="accent4">
                  <a:lumMod val="40000"/>
                  <a:lumOff val="60000"/>
                </a:schemeClr>
              </a:solidFill>
            </a:endParaRPr>
          </a:p>
        </p:txBody>
      </p:sp>
      <p:sp>
        <p:nvSpPr>
          <p:cNvPr id="142338" name="Rectangle 2"/>
          <p:cNvSpPr>
            <a:spLocks noGrp="1" noChangeArrowheads="1"/>
          </p:cNvSpPr>
          <p:nvPr>
            <p:ph type="title"/>
          </p:nvPr>
        </p:nvSpPr>
        <p:spPr>
          <a:xfrm>
            <a:off x="2328526" y="1775620"/>
            <a:ext cx="4991437" cy="559593"/>
          </a:xfrm>
        </p:spPr>
        <p:txBody>
          <a:bodyPr/>
          <a:lstStyle/>
          <a:p>
            <a:pPr algn="ctr"/>
            <a:r>
              <a:rPr lang="en-US" altLang="zh-TW" sz="2800" dirty="0">
                <a:solidFill>
                  <a:schemeClr val="accent4">
                    <a:lumMod val="40000"/>
                    <a:lumOff val="60000"/>
                  </a:schemeClr>
                </a:solidFill>
                <a:ea typeface="新細明體" charset="0"/>
                <a:cs typeface="新細明體" charset="0"/>
              </a:rPr>
              <a:t>Range of Feasibility</a:t>
            </a:r>
          </a:p>
        </p:txBody>
      </p:sp>
    </p:spTree>
    <p:extLst>
      <p:ext uri="{BB962C8B-B14F-4D97-AF65-F5344CB8AC3E}">
        <p14:creationId xmlns:p14="http://schemas.microsoft.com/office/powerpoint/2010/main" val="358203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65"/>
                                        </p:tgtEl>
                                        <p:attrNameLst>
                                          <p:attrName>style.visibility</p:attrName>
                                        </p:attrNameLst>
                                      </p:cBhvr>
                                      <p:to>
                                        <p:strVal val="visible"/>
                                      </p:to>
                                    </p:set>
                                    <p:animEffect transition="in" filter="box(out)">
                                      <p:cBhvr>
                                        <p:cTn id="7" dur="500"/>
                                        <p:tgtEl>
                                          <p:spTgt spid="142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grpId="0" nodeType="clickEffect">
                                  <p:stCondLst>
                                    <p:cond delay="0"/>
                                  </p:stCondLst>
                                  <p:childTnLst>
                                    <p:set>
                                      <p:cBhvr>
                                        <p:cTn id="11" dur="75">
                                          <p:stCondLst>
                                            <p:cond delay="0"/>
                                          </p:stCondLst>
                                        </p:cTn>
                                        <p:tgtEl>
                                          <p:spTgt spid="142351"/>
                                        </p:tgtEl>
                                        <p:attrNameLst>
                                          <p:attrName>style.visibility</p:attrName>
                                        </p:attrNameLst>
                                      </p:cBhvr>
                                      <p:to>
                                        <p:strVal val="visible"/>
                                      </p:to>
                                    </p:set>
                                  </p:childTnLst>
                                </p:cTn>
                              </p:par>
                            </p:childTnLst>
                          </p:cTn>
                        </p:par>
                        <p:par>
                          <p:cTn id="12" fill="hold" nodeType="afterGroup">
                            <p:stCondLst>
                              <p:cond delay="75"/>
                            </p:stCondLst>
                            <p:childTnLst>
                              <p:par>
                                <p:cTn id="13" presetID="11" presetClass="entr" presetSubtype="0" fill="hold" grpId="0" nodeType="afterEffect">
                                  <p:stCondLst>
                                    <p:cond delay="0"/>
                                  </p:stCondLst>
                                  <p:childTnLst>
                                    <p:set>
                                      <p:cBhvr>
                                        <p:cTn id="14" dur="75">
                                          <p:stCondLst>
                                            <p:cond delay="0"/>
                                          </p:stCondLst>
                                        </p:cTn>
                                        <p:tgtEl>
                                          <p:spTgt spid="142405"/>
                                        </p:tgtEl>
                                        <p:attrNameLst>
                                          <p:attrName>style.visibility</p:attrName>
                                        </p:attrNameLst>
                                      </p:cBhvr>
                                      <p:to>
                                        <p:strVal val="visible"/>
                                      </p:to>
                                    </p:set>
                                  </p:childTnLst>
                                </p:cTn>
                              </p:par>
                            </p:childTnLst>
                          </p:cTn>
                        </p:par>
                        <p:par>
                          <p:cTn id="15" fill="hold" nodeType="afterGroup">
                            <p:stCondLst>
                              <p:cond delay="150"/>
                            </p:stCondLst>
                            <p:childTnLst>
                              <p:par>
                                <p:cTn id="16" presetID="1" presetClass="entr" presetSubtype="0" fill="hold" grpId="0" nodeType="afterEffect">
                                  <p:stCondLst>
                                    <p:cond delay="0"/>
                                  </p:stCondLst>
                                  <p:childTnLst>
                                    <p:set>
                                      <p:cBhvr>
                                        <p:cTn id="17" dur="1" fill="hold">
                                          <p:stCondLst>
                                            <p:cond delay="499"/>
                                          </p:stCondLst>
                                        </p:cTn>
                                        <p:tgtEl>
                                          <p:spTgt spid="142353"/>
                                        </p:tgtEl>
                                        <p:attrNameLst>
                                          <p:attrName>style.visibility</p:attrName>
                                        </p:attrNameLst>
                                      </p:cBhvr>
                                      <p:to>
                                        <p:strVal val="visible"/>
                                      </p:to>
                                    </p:set>
                                  </p:childTnLst>
                                </p:cTn>
                              </p:par>
                            </p:childTnLst>
                          </p:cTn>
                        </p:par>
                        <p:par>
                          <p:cTn id="18" fill="hold" nodeType="afterGroup">
                            <p:stCondLst>
                              <p:cond delay="650"/>
                            </p:stCondLst>
                            <p:childTnLst>
                              <p:par>
                                <p:cTn id="19" presetID="9" presetClass="entr" presetSubtype="0" fill="hold" grpId="0" nodeType="afterEffect">
                                  <p:stCondLst>
                                    <p:cond delay="0"/>
                                  </p:stCondLst>
                                  <p:childTnLst>
                                    <p:set>
                                      <p:cBhvr>
                                        <p:cTn id="20" dur="1" fill="hold">
                                          <p:stCondLst>
                                            <p:cond delay="0"/>
                                          </p:stCondLst>
                                        </p:cTn>
                                        <p:tgtEl>
                                          <p:spTgt spid="142397"/>
                                        </p:tgtEl>
                                        <p:attrNameLst>
                                          <p:attrName>style.visibility</p:attrName>
                                        </p:attrNameLst>
                                      </p:cBhvr>
                                      <p:to>
                                        <p:strVal val="visible"/>
                                      </p:to>
                                    </p:set>
                                    <p:animEffect transition="in" filter="dissolve">
                                      <p:cBhvr>
                                        <p:cTn id="21" dur="500"/>
                                        <p:tgtEl>
                                          <p:spTgt spid="142397"/>
                                        </p:tgtEl>
                                      </p:cBhvr>
                                    </p:animEffect>
                                  </p:childTnLst>
                                </p:cTn>
                              </p:par>
                            </p:childTnLst>
                          </p:cTn>
                        </p:par>
                        <p:par>
                          <p:cTn id="22" fill="hold" nodeType="afterGroup">
                            <p:stCondLst>
                              <p:cond delay="1150"/>
                            </p:stCondLst>
                            <p:childTnLst>
                              <p:par>
                                <p:cTn id="23" presetID="4" presetClass="entr" presetSubtype="16" fill="hold" grpId="0" nodeType="afterEffect">
                                  <p:stCondLst>
                                    <p:cond delay="0"/>
                                  </p:stCondLst>
                                  <p:childTnLst>
                                    <p:set>
                                      <p:cBhvr>
                                        <p:cTn id="24" dur="1" fill="hold">
                                          <p:stCondLst>
                                            <p:cond delay="0"/>
                                          </p:stCondLst>
                                        </p:cTn>
                                        <p:tgtEl>
                                          <p:spTgt spid="142379"/>
                                        </p:tgtEl>
                                        <p:attrNameLst>
                                          <p:attrName>style.visibility</p:attrName>
                                        </p:attrNameLst>
                                      </p:cBhvr>
                                      <p:to>
                                        <p:strVal val="visible"/>
                                      </p:to>
                                    </p:set>
                                    <p:animEffect transition="in" filter="box(in)">
                                      <p:cBhvr>
                                        <p:cTn id="25" dur="500"/>
                                        <p:tgtEl>
                                          <p:spTgt spid="142379"/>
                                        </p:tgtEl>
                                      </p:cBhvr>
                                    </p:animEffect>
                                  </p:childTnLst>
                                </p:cTn>
                              </p:par>
                            </p:childTnLst>
                          </p:cTn>
                        </p:par>
                        <p:par>
                          <p:cTn id="26" fill="hold" nodeType="afterGroup">
                            <p:stCondLst>
                              <p:cond delay="1650"/>
                            </p:stCondLst>
                            <p:childTnLst>
                              <p:par>
                                <p:cTn id="27" presetID="11" presetClass="entr" presetSubtype="0" fill="hold" grpId="0" nodeType="afterEffect">
                                  <p:stCondLst>
                                    <p:cond delay="1000"/>
                                  </p:stCondLst>
                                  <p:childTnLst>
                                    <p:set>
                                      <p:cBhvr>
                                        <p:cTn id="28" dur="500">
                                          <p:stCondLst>
                                            <p:cond delay="0"/>
                                          </p:stCondLst>
                                        </p:cTn>
                                        <p:tgtEl>
                                          <p:spTgt spid="142399"/>
                                        </p:tgtEl>
                                        <p:attrNameLst>
                                          <p:attrName>style.visibility</p:attrName>
                                        </p:attrNameLst>
                                      </p:cBhvr>
                                      <p:to>
                                        <p:strVal val="visible"/>
                                      </p:to>
                                    </p:set>
                                  </p:childTnLst>
                                </p:cTn>
                              </p:par>
                            </p:childTnLst>
                          </p:cTn>
                        </p:par>
                        <p:par>
                          <p:cTn id="29" fill="hold" nodeType="afterGroup">
                            <p:stCondLst>
                              <p:cond delay="3150"/>
                            </p:stCondLst>
                            <p:childTnLst>
                              <p:par>
                                <p:cTn id="30" presetID="11" presetClass="entr" presetSubtype="0" fill="hold" grpId="0" nodeType="afterEffect">
                                  <p:stCondLst>
                                    <p:cond delay="1000"/>
                                  </p:stCondLst>
                                  <p:childTnLst>
                                    <p:set>
                                      <p:cBhvr>
                                        <p:cTn id="31" dur="500">
                                          <p:stCondLst>
                                            <p:cond delay="0"/>
                                          </p:stCondLst>
                                        </p:cTn>
                                        <p:tgtEl>
                                          <p:spTgt spid="142404"/>
                                        </p:tgtEl>
                                        <p:attrNameLst>
                                          <p:attrName>style.visibility</p:attrName>
                                        </p:attrNameLst>
                                      </p:cBhvr>
                                      <p:to>
                                        <p:strVal val="visible"/>
                                      </p:to>
                                    </p:set>
                                  </p:childTnLst>
                                </p:cTn>
                              </p:par>
                            </p:childTnLst>
                          </p:cTn>
                        </p:par>
                        <p:par>
                          <p:cTn id="32" fill="hold" nodeType="afterGroup">
                            <p:stCondLst>
                              <p:cond delay="4650"/>
                            </p:stCondLst>
                            <p:childTnLst>
                              <p:par>
                                <p:cTn id="33" presetID="1" presetClass="entr" presetSubtype="0" fill="hold" grpId="0" nodeType="afterEffect">
                                  <p:stCondLst>
                                    <p:cond delay="1000"/>
                                  </p:stCondLst>
                                  <p:childTnLst>
                                    <p:set>
                                      <p:cBhvr>
                                        <p:cTn id="34" dur="1" fill="hold">
                                          <p:stCondLst>
                                            <p:cond delay="499"/>
                                          </p:stCondLst>
                                        </p:cTn>
                                        <p:tgtEl>
                                          <p:spTgt spid="142398"/>
                                        </p:tgtEl>
                                        <p:attrNameLst>
                                          <p:attrName>style.visibility</p:attrName>
                                        </p:attrNameLst>
                                      </p:cBhvr>
                                      <p:to>
                                        <p:strVal val="visible"/>
                                      </p:to>
                                    </p:set>
                                  </p:childTnLst>
                                </p:cTn>
                              </p:par>
                            </p:childTnLst>
                          </p:cTn>
                        </p:par>
                        <p:par>
                          <p:cTn id="35" fill="hold" nodeType="afterGroup">
                            <p:stCondLst>
                              <p:cond delay="6150"/>
                            </p:stCondLst>
                            <p:childTnLst>
                              <p:par>
                                <p:cTn id="36" presetID="22" presetClass="entr" presetSubtype="2" fill="hold" nodeType="afterEffect">
                                  <p:stCondLst>
                                    <p:cond delay="0"/>
                                  </p:stCondLst>
                                  <p:childTnLst>
                                    <p:set>
                                      <p:cBhvr>
                                        <p:cTn id="37" dur="1" fill="hold">
                                          <p:stCondLst>
                                            <p:cond delay="0"/>
                                          </p:stCondLst>
                                        </p:cTn>
                                        <p:tgtEl>
                                          <p:spTgt spid="142403"/>
                                        </p:tgtEl>
                                        <p:attrNameLst>
                                          <p:attrName>style.visibility</p:attrName>
                                        </p:attrNameLst>
                                      </p:cBhvr>
                                      <p:to>
                                        <p:strVal val="visible"/>
                                      </p:to>
                                    </p:set>
                                    <p:animEffect transition="in" filter="wipe(right)">
                                      <p:cBhvr>
                                        <p:cTn id="38" dur="500"/>
                                        <p:tgtEl>
                                          <p:spTgt spid="1424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1" presetClass="entr" presetSubtype="0" fill="hold" grpId="0" nodeType="clickEffect">
                                  <p:stCondLst>
                                    <p:cond delay="0"/>
                                  </p:stCondLst>
                                  <p:childTnLst>
                                    <p:set>
                                      <p:cBhvr>
                                        <p:cTn id="42" dur="75">
                                          <p:stCondLst>
                                            <p:cond delay="0"/>
                                          </p:stCondLst>
                                        </p:cTn>
                                        <p:tgtEl>
                                          <p:spTgt spid="142352"/>
                                        </p:tgtEl>
                                        <p:attrNameLst>
                                          <p:attrName>style.visibility</p:attrName>
                                        </p:attrNameLst>
                                      </p:cBhvr>
                                      <p:to>
                                        <p:strVal val="visible"/>
                                      </p:to>
                                    </p:set>
                                  </p:childTnLst>
                                </p:cTn>
                              </p:par>
                            </p:childTnLst>
                          </p:cTn>
                        </p:par>
                        <p:par>
                          <p:cTn id="43" fill="hold" nodeType="afterGroup">
                            <p:stCondLst>
                              <p:cond delay="75"/>
                            </p:stCondLst>
                            <p:childTnLst>
                              <p:par>
                                <p:cTn id="44" presetID="11" presetClass="entr" presetSubtype="0" fill="hold" grpId="0" nodeType="afterEffect">
                                  <p:stCondLst>
                                    <p:cond delay="0"/>
                                  </p:stCondLst>
                                  <p:childTnLst>
                                    <p:set>
                                      <p:cBhvr>
                                        <p:cTn id="45" dur="75">
                                          <p:stCondLst>
                                            <p:cond delay="0"/>
                                          </p:stCondLst>
                                        </p:cTn>
                                        <p:tgtEl>
                                          <p:spTgt spid="142354"/>
                                        </p:tgtEl>
                                        <p:attrNameLst>
                                          <p:attrName>style.visibility</p:attrName>
                                        </p:attrNameLst>
                                      </p:cBhvr>
                                      <p:to>
                                        <p:strVal val="visible"/>
                                      </p:to>
                                    </p:set>
                                  </p:childTnLst>
                                </p:cTn>
                              </p:par>
                            </p:childTnLst>
                          </p:cTn>
                        </p:par>
                        <p:par>
                          <p:cTn id="46" fill="hold" nodeType="afterGroup">
                            <p:stCondLst>
                              <p:cond delay="150"/>
                            </p:stCondLst>
                            <p:childTnLst>
                              <p:par>
                                <p:cTn id="47" presetID="11" presetClass="entr" presetSubtype="0" fill="hold" grpId="0" nodeType="afterEffect">
                                  <p:stCondLst>
                                    <p:cond delay="0"/>
                                  </p:stCondLst>
                                  <p:childTnLst>
                                    <p:set>
                                      <p:cBhvr>
                                        <p:cTn id="48" dur="75">
                                          <p:stCondLst>
                                            <p:cond delay="0"/>
                                          </p:stCondLst>
                                        </p:cTn>
                                        <p:tgtEl>
                                          <p:spTgt spid="142358"/>
                                        </p:tgtEl>
                                        <p:attrNameLst>
                                          <p:attrName>style.visibility</p:attrName>
                                        </p:attrNameLst>
                                      </p:cBhvr>
                                      <p:to>
                                        <p:strVal val="visible"/>
                                      </p:to>
                                    </p:set>
                                  </p:childTnLst>
                                </p:cTn>
                              </p:par>
                            </p:childTnLst>
                          </p:cTn>
                        </p:par>
                        <p:par>
                          <p:cTn id="49" fill="hold" nodeType="afterGroup">
                            <p:stCondLst>
                              <p:cond delay="225"/>
                            </p:stCondLst>
                            <p:childTnLst>
                              <p:par>
                                <p:cTn id="50" presetID="11" presetClass="entr" presetSubtype="0" fill="hold" grpId="0" nodeType="afterEffect">
                                  <p:stCondLst>
                                    <p:cond delay="0"/>
                                  </p:stCondLst>
                                  <p:childTnLst>
                                    <p:set>
                                      <p:cBhvr>
                                        <p:cTn id="51" dur="75">
                                          <p:stCondLst>
                                            <p:cond delay="0"/>
                                          </p:stCondLst>
                                        </p:cTn>
                                        <p:tgtEl>
                                          <p:spTgt spid="142366"/>
                                        </p:tgtEl>
                                        <p:attrNameLst>
                                          <p:attrName>style.visibility</p:attrName>
                                        </p:attrNameLst>
                                      </p:cBhvr>
                                      <p:to>
                                        <p:strVal val="visible"/>
                                      </p:to>
                                    </p:set>
                                  </p:childTnLst>
                                </p:cTn>
                              </p:par>
                            </p:childTnLst>
                          </p:cTn>
                        </p:par>
                        <p:par>
                          <p:cTn id="52" fill="hold" nodeType="afterGroup">
                            <p:stCondLst>
                              <p:cond delay="300"/>
                            </p:stCondLst>
                            <p:childTnLst>
                              <p:par>
                                <p:cTn id="53" presetID="11" presetClass="entr" presetSubtype="0" fill="hold" grpId="0" nodeType="afterEffect">
                                  <p:stCondLst>
                                    <p:cond delay="0"/>
                                  </p:stCondLst>
                                  <p:childTnLst>
                                    <p:set>
                                      <p:cBhvr>
                                        <p:cTn id="54" dur="75">
                                          <p:stCondLst>
                                            <p:cond delay="0"/>
                                          </p:stCondLst>
                                        </p:cTn>
                                        <p:tgtEl>
                                          <p:spTgt spid="142368"/>
                                        </p:tgtEl>
                                        <p:attrNameLst>
                                          <p:attrName>style.visibility</p:attrName>
                                        </p:attrNameLst>
                                      </p:cBhvr>
                                      <p:to>
                                        <p:strVal val="visible"/>
                                      </p:to>
                                    </p:set>
                                  </p:childTnLst>
                                </p:cTn>
                              </p:par>
                            </p:childTnLst>
                          </p:cTn>
                        </p:par>
                        <p:par>
                          <p:cTn id="55" fill="hold" nodeType="afterGroup">
                            <p:stCondLst>
                              <p:cond delay="375"/>
                            </p:stCondLst>
                            <p:childTnLst>
                              <p:par>
                                <p:cTn id="56" presetID="11" presetClass="entr" presetSubtype="0" fill="hold" grpId="0" nodeType="afterEffect">
                                  <p:stCondLst>
                                    <p:cond delay="0"/>
                                  </p:stCondLst>
                                  <p:childTnLst>
                                    <p:set>
                                      <p:cBhvr>
                                        <p:cTn id="57" dur="75">
                                          <p:stCondLst>
                                            <p:cond delay="0"/>
                                          </p:stCondLst>
                                        </p:cTn>
                                        <p:tgtEl>
                                          <p:spTgt spid="142369"/>
                                        </p:tgtEl>
                                        <p:attrNameLst>
                                          <p:attrName>style.visibility</p:attrName>
                                        </p:attrNameLst>
                                      </p:cBhvr>
                                      <p:to>
                                        <p:strVal val="visible"/>
                                      </p:to>
                                    </p:set>
                                  </p:childTnLst>
                                </p:cTn>
                              </p:par>
                            </p:childTnLst>
                          </p:cTn>
                        </p:par>
                        <p:par>
                          <p:cTn id="58" fill="hold" nodeType="afterGroup">
                            <p:stCondLst>
                              <p:cond delay="450"/>
                            </p:stCondLst>
                            <p:childTnLst>
                              <p:par>
                                <p:cTn id="59" presetID="1" presetClass="entr" presetSubtype="0" fill="hold" grpId="0" nodeType="afterEffect">
                                  <p:stCondLst>
                                    <p:cond delay="0"/>
                                  </p:stCondLst>
                                  <p:childTnLst>
                                    <p:set>
                                      <p:cBhvr>
                                        <p:cTn id="60" dur="1" fill="hold">
                                          <p:stCondLst>
                                            <p:cond delay="499"/>
                                          </p:stCondLst>
                                        </p:cTn>
                                        <p:tgtEl>
                                          <p:spTgt spid="142367"/>
                                        </p:tgtEl>
                                        <p:attrNameLst>
                                          <p:attrName>style.visibility</p:attrName>
                                        </p:attrNameLst>
                                      </p:cBhvr>
                                      <p:to>
                                        <p:strVal val="visible"/>
                                      </p:to>
                                    </p:set>
                                  </p:childTnLst>
                                </p:cTn>
                              </p:par>
                            </p:childTnLst>
                          </p:cTn>
                        </p:par>
                        <p:par>
                          <p:cTn id="61" fill="hold" nodeType="afterGroup">
                            <p:stCondLst>
                              <p:cond delay="950"/>
                            </p:stCondLst>
                            <p:childTnLst>
                              <p:par>
                                <p:cTn id="62" presetID="4" presetClass="entr" presetSubtype="32" fill="hold" grpId="0" nodeType="afterEffect">
                                  <p:stCondLst>
                                    <p:cond delay="0"/>
                                  </p:stCondLst>
                                  <p:childTnLst>
                                    <p:set>
                                      <p:cBhvr>
                                        <p:cTn id="63" dur="1" fill="hold">
                                          <p:stCondLst>
                                            <p:cond delay="0"/>
                                          </p:stCondLst>
                                        </p:cTn>
                                        <p:tgtEl>
                                          <p:spTgt spid="142380"/>
                                        </p:tgtEl>
                                        <p:attrNameLst>
                                          <p:attrName>style.visibility</p:attrName>
                                        </p:attrNameLst>
                                      </p:cBhvr>
                                      <p:to>
                                        <p:strVal val="visible"/>
                                      </p:to>
                                    </p:set>
                                    <p:animEffect transition="in" filter="box(out)">
                                      <p:cBhvr>
                                        <p:cTn id="64" dur="500"/>
                                        <p:tgtEl>
                                          <p:spTgt spid="142380"/>
                                        </p:tgtEl>
                                      </p:cBhvr>
                                    </p:animEffect>
                                  </p:childTnLst>
                                </p:cTn>
                              </p:par>
                            </p:childTnLst>
                          </p:cTn>
                        </p:par>
                        <p:par>
                          <p:cTn id="65" fill="hold" nodeType="afterGroup">
                            <p:stCondLst>
                              <p:cond delay="1450"/>
                            </p:stCondLst>
                            <p:childTnLst>
                              <p:par>
                                <p:cTn id="66" presetID="22" presetClass="entr" presetSubtype="2" fill="hold" grpId="0" nodeType="afterEffect">
                                  <p:stCondLst>
                                    <p:cond delay="0"/>
                                  </p:stCondLst>
                                  <p:childTnLst>
                                    <p:set>
                                      <p:cBhvr>
                                        <p:cTn id="67" dur="1" fill="hold">
                                          <p:stCondLst>
                                            <p:cond delay="0"/>
                                          </p:stCondLst>
                                        </p:cTn>
                                        <p:tgtEl>
                                          <p:spTgt spid="142386"/>
                                        </p:tgtEl>
                                        <p:attrNameLst>
                                          <p:attrName>style.visibility</p:attrName>
                                        </p:attrNameLst>
                                      </p:cBhvr>
                                      <p:to>
                                        <p:strVal val="visible"/>
                                      </p:to>
                                    </p:set>
                                    <p:animEffect transition="in" filter="wipe(right)">
                                      <p:cBhvr>
                                        <p:cTn id="68" dur="500"/>
                                        <p:tgtEl>
                                          <p:spTgt spid="142386"/>
                                        </p:tgtEl>
                                      </p:cBhvr>
                                    </p:animEffect>
                                  </p:childTnLst>
                                </p:cTn>
                              </p:par>
                            </p:childTnLst>
                          </p:cTn>
                        </p:par>
                        <p:par>
                          <p:cTn id="69" fill="hold" nodeType="afterGroup">
                            <p:stCondLst>
                              <p:cond delay="1950"/>
                            </p:stCondLst>
                            <p:childTnLst>
                              <p:par>
                                <p:cTn id="70" presetID="22" presetClass="entr" presetSubtype="2" fill="hold" grpId="0" nodeType="afterEffect">
                                  <p:stCondLst>
                                    <p:cond delay="0"/>
                                  </p:stCondLst>
                                  <p:childTnLst>
                                    <p:set>
                                      <p:cBhvr>
                                        <p:cTn id="71" dur="1" fill="hold">
                                          <p:stCondLst>
                                            <p:cond delay="0"/>
                                          </p:stCondLst>
                                        </p:cTn>
                                        <p:tgtEl>
                                          <p:spTgt spid="142387"/>
                                        </p:tgtEl>
                                        <p:attrNameLst>
                                          <p:attrName>style.visibility</p:attrName>
                                        </p:attrNameLst>
                                      </p:cBhvr>
                                      <p:to>
                                        <p:strVal val="visible"/>
                                      </p:to>
                                    </p:set>
                                    <p:animEffect transition="in" filter="wipe(right)">
                                      <p:cBhvr>
                                        <p:cTn id="72" dur="500"/>
                                        <p:tgtEl>
                                          <p:spTgt spid="14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1" grpId="0" animBg="1"/>
      <p:bldP spid="142352" grpId="0" animBg="1"/>
      <p:bldP spid="142354" grpId="0" animBg="1"/>
      <p:bldP spid="142358" grpId="0" animBg="1"/>
      <p:bldP spid="142365" grpId="0" animBg="1" autoUpdateAnimBg="0"/>
      <p:bldP spid="142366" grpId="0" animBg="1"/>
      <p:bldP spid="142367" grpId="0" animBg="1"/>
      <p:bldP spid="142368" grpId="0" animBg="1"/>
      <p:bldP spid="142369" grpId="0" animBg="1"/>
      <p:bldP spid="142386" grpId="0" autoUpdateAnimBg="0"/>
      <p:bldP spid="142387" grpId="0" animBg="1"/>
      <p:bldP spid="142380" grpId="0" animBg="1"/>
      <p:bldP spid="142397" grpId="0" animBg="1"/>
      <p:bldP spid="142398" grpId="0" animBg="1"/>
      <p:bldP spid="142399" grpId="0" animBg="1"/>
      <p:bldP spid="142404" grpId="0" animBg="1"/>
      <p:bldP spid="142353" grpId="0" animBg="1"/>
      <p:bldP spid="142379" grpId="0" animBg="1"/>
      <p:bldP spid="1424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a:xfrm>
            <a:off x="6426138" y="6332540"/>
            <a:ext cx="2057400" cy="365125"/>
          </a:xfrm>
        </p:spPr>
        <p:txBody>
          <a:bodyPr/>
          <a:lstStyle/>
          <a:p>
            <a:fld id="{2885C0DE-54CA-0C41-B699-609835D528ED}" type="slidenum">
              <a:rPr lang="zh-TW" altLang="en-US">
                <a:solidFill>
                  <a:schemeClr val="accent4">
                    <a:lumMod val="60000"/>
                    <a:lumOff val="40000"/>
                  </a:schemeClr>
                </a:solidFill>
              </a:rPr>
              <a:pPr/>
              <a:t>32</a:t>
            </a:fld>
            <a:endParaRPr lang="zh-TW" altLang="en-US">
              <a:solidFill>
                <a:schemeClr val="accent4">
                  <a:lumMod val="60000"/>
                  <a:lumOff val="40000"/>
                </a:schemeClr>
              </a:solidFill>
            </a:endParaRPr>
          </a:p>
        </p:txBody>
      </p:sp>
      <p:sp>
        <p:nvSpPr>
          <p:cNvPr id="163842" name="Rectangle 2"/>
          <p:cNvSpPr>
            <a:spLocks noChangeArrowheads="1"/>
          </p:cNvSpPr>
          <p:nvPr/>
        </p:nvSpPr>
        <p:spPr bwMode="auto">
          <a:xfrm>
            <a:off x="26926" y="0"/>
            <a:ext cx="9144000" cy="6858000"/>
          </a:xfrm>
          <a:prstGeom prst="rect">
            <a:avLst/>
          </a:prstGeom>
          <a:solidFill>
            <a:srgbClr val="3B3B3B"/>
          </a:solidFill>
          <a:ln w="12700">
            <a:solidFill>
              <a:schemeClr val="bg2"/>
            </a:solidFill>
            <a:miter lim="800000"/>
            <a:headEnd/>
            <a:tailEnd/>
          </a:ln>
          <a:effectLst/>
          <a:extLst/>
        </p:spPr>
        <p:txBody>
          <a:bodyPr wrap="none" anchor="ctr"/>
          <a:lstStyle/>
          <a:p>
            <a:pPr algn="ctr"/>
            <a:endParaRPr lang="zh-TW" altLang="en-US" sz="2400">
              <a:solidFill>
                <a:schemeClr val="accent4">
                  <a:lumMod val="60000"/>
                  <a:lumOff val="40000"/>
                </a:schemeClr>
              </a:solidFill>
              <a:effectLst>
                <a:outerShdw blurRad="38100" dist="38100" dir="2700000" algn="tl">
                  <a:srgbClr val="000000"/>
                </a:outerShdw>
              </a:effectLst>
              <a:ea typeface="新細明體" charset="0"/>
              <a:cs typeface="新細明體" charset="0"/>
            </a:endParaRPr>
          </a:p>
        </p:txBody>
      </p:sp>
      <p:sp>
        <p:nvSpPr>
          <p:cNvPr id="163844" name="Freeform 4"/>
          <p:cNvSpPr>
            <a:spLocks/>
          </p:cNvSpPr>
          <p:nvPr/>
        </p:nvSpPr>
        <p:spPr bwMode="auto">
          <a:xfrm>
            <a:off x="2258951" y="4349751"/>
            <a:ext cx="1828800" cy="1676400"/>
          </a:xfrm>
          <a:custGeom>
            <a:avLst/>
            <a:gdLst>
              <a:gd name="T0" fmla="*/ 0 w 1152"/>
              <a:gd name="T1" fmla="*/ 1056 h 1056"/>
              <a:gd name="T2" fmla="*/ 0 w 1152"/>
              <a:gd name="T3" fmla="*/ 0 h 1056"/>
              <a:gd name="T4" fmla="*/ 816 w 1152"/>
              <a:gd name="T5" fmla="*/ 336 h 1056"/>
              <a:gd name="T6" fmla="*/ 1152 w 1152"/>
              <a:gd name="T7" fmla="*/ 864 h 1056"/>
              <a:gd name="T8" fmla="*/ 909 w 1152"/>
              <a:gd name="T9" fmla="*/ 1038 h 1056"/>
            </a:gdLst>
            <a:ahLst/>
            <a:cxnLst>
              <a:cxn ang="0">
                <a:pos x="T0" y="T1"/>
              </a:cxn>
              <a:cxn ang="0">
                <a:pos x="T2" y="T3"/>
              </a:cxn>
              <a:cxn ang="0">
                <a:pos x="T4" y="T5"/>
              </a:cxn>
              <a:cxn ang="0">
                <a:pos x="T6" y="T7"/>
              </a:cxn>
              <a:cxn ang="0">
                <a:pos x="T8" y="T9"/>
              </a:cxn>
            </a:cxnLst>
            <a:rect l="0" t="0" r="r" b="b"/>
            <a:pathLst>
              <a:path w="1152" h="1056">
                <a:moveTo>
                  <a:pt x="0" y="1056"/>
                </a:moveTo>
                <a:lnTo>
                  <a:pt x="0" y="0"/>
                </a:lnTo>
                <a:lnTo>
                  <a:pt x="816" y="336"/>
                </a:lnTo>
                <a:lnTo>
                  <a:pt x="1152" y="864"/>
                </a:lnTo>
                <a:lnTo>
                  <a:pt x="909" y="1038"/>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chemeClr val="accent4">
                  <a:lumMod val="60000"/>
                  <a:lumOff val="40000"/>
                </a:schemeClr>
              </a:solidFill>
            </a:endParaRPr>
          </a:p>
        </p:txBody>
      </p:sp>
      <p:sp>
        <p:nvSpPr>
          <p:cNvPr id="163845" name="Line 5"/>
          <p:cNvSpPr>
            <a:spLocks noChangeShapeType="1"/>
          </p:cNvSpPr>
          <p:nvPr/>
        </p:nvSpPr>
        <p:spPr bwMode="auto">
          <a:xfrm flipV="1">
            <a:off x="4316351" y="6008688"/>
            <a:ext cx="0" cy="21113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46" name="Rectangle 6"/>
          <p:cNvSpPr>
            <a:spLocks noChangeArrowheads="1"/>
          </p:cNvSpPr>
          <p:nvPr/>
        </p:nvSpPr>
        <p:spPr bwMode="auto">
          <a:xfrm>
            <a:off x="1573151" y="2749551"/>
            <a:ext cx="63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600">
                <a:solidFill>
                  <a:schemeClr val="accent4">
                    <a:lumMod val="60000"/>
                    <a:lumOff val="40000"/>
                  </a:schemeClr>
                </a:solidFill>
                <a:latin typeface="Arial" charset="0"/>
                <a:ea typeface="新細明體" charset="0"/>
                <a:cs typeface="新細明體" charset="0"/>
              </a:rPr>
              <a:t>1000</a:t>
            </a:r>
          </a:p>
        </p:txBody>
      </p:sp>
      <p:sp>
        <p:nvSpPr>
          <p:cNvPr id="163847" name="Rectangle 7"/>
          <p:cNvSpPr>
            <a:spLocks noChangeArrowheads="1"/>
          </p:cNvSpPr>
          <p:nvPr/>
        </p:nvSpPr>
        <p:spPr bwMode="auto">
          <a:xfrm>
            <a:off x="4076638" y="6178551"/>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600">
                <a:solidFill>
                  <a:schemeClr val="accent4">
                    <a:lumMod val="60000"/>
                    <a:lumOff val="40000"/>
                  </a:schemeClr>
                </a:solidFill>
                <a:latin typeface="Arial" charset="0"/>
                <a:ea typeface="新細明體" charset="0"/>
                <a:cs typeface="新細明體" charset="0"/>
              </a:rPr>
              <a:t>500</a:t>
            </a:r>
          </a:p>
        </p:txBody>
      </p:sp>
      <p:sp>
        <p:nvSpPr>
          <p:cNvPr id="163848" name="Rectangle 8"/>
          <p:cNvSpPr>
            <a:spLocks noChangeArrowheads="1"/>
          </p:cNvSpPr>
          <p:nvPr/>
        </p:nvSpPr>
        <p:spPr bwMode="auto">
          <a:xfrm>
            <a:off x="2378013" y="1738313"/>
            <a:ext cx="411972" cy="354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chemeClr val="accent4">
                    <a:lumMod val="60000"/>
                    <a:lumOff val="40000"/>
                  </a:schemeClr>
                </a:solidFill>
                <a:latin typeface="Arial" charset="0"/>
                <a:ea typeface="新細明體" charset="0"/>
                <a:cs typeface="新細明體" charset="0"/>
              </a:rPr>
              <a:t>X</a:t>
            </a:r>
            <a:r>
              <a:rPr lang="en-US" altLang="zh-TW" sz="1700" baseline="-25000">
                <a:solidFill>
                  <a:schemeClr val="accent4">
                    <a:lumMod val="60000"/>
                    <a:lumOff val="40000"/>
                  </a:schemeClr>
                </a:solidFill>
                <a:latin typeface="Arial" charset="0"/>
                <a:ea typeface="新細明體" charset="0"/>
                <a:cs typeface="新細明體" charset="0"/>
              </a:rPr>
              <a:t>2</a:t>
            </a:r>
          </a:p>
        </p:txBody>
      </p:sp>
      <p:sp>
        <p:nvSpPr>
          <p:cNvPr id="163849" name="Rectangle 9"/>
          <p:cNvSpPr>
            <a:spLocks noChangeArrowheads="1"/>
          </p:cNvSpPr>
          <p:nvPr/>
        </p:nvSpPr>
        <p:spPr bwMode="auto">
          <a:xfrm>
            <a:off x="7772338" y="5691188"/>
            <a:ext cx="411972" cy="354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chemeClr val="accent4">
                    <a:lumMod val="60000"/>
                    <a:lumOff val="40000"/>
                  </a:schemeClr>
                </a:solidFill>
                <a:latin typeface="Arial" charset="0"/>
                <a:ea typeface="新細明體" charset="0"/>
                <a:cs typeface="新細明體" charset="0"/>
              </a:rPr>
              <a:t>X</a:t>
            </a:r>
            <a:r>
              <a:rPr lang="en-US" altLang="zh-TW" sz="1700" baseline="-25000">
                <a:solidFill>
                  <a:schemeClr val="accent4">
                    <a:lumMod val="60000"/>
                    <a:lumOff val="40000"/>
                  </a:schemeClr>
                </a:solidFill>
                <a:latin typeface="Arial" charset="0"/>
                <a:ea typeface="新細明體" charset="0"/>
                <a:cs typeface="新細明體" charset="0"/>
              </a:rPr>
              <a:t>1</a:t>
            </a:r>
          </a:p>
        </p:txBody>
      </p:sp>
      <p:sp>
        <p:nvSpPr>
          <p:cNvPr id="163850" name="Line 10"/>
          <p:cNvSpPr>
            <a:spLocks noChangeShapeType="1"/>
          </p:cNvSpPr>
          <p:nvPr/>
        </p:nvSpPr>
        <p:spPr bwMode="auto">
          <a:xfrm>
            <a:off x="5992751" y="6026151"/>
            <a:ext cx="0" cy="212725"/>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51" name="Rectangle 11"/>
          <p:cNvSpPr>
            <a:spLocks noChangeArrowheads="1"/>
          </p:cNvSpPr>
          <p:nvPr/>
        </p:nvSpPr>
        <p:spPr bwMode="auto">
          <a:xfrm>
            <a:off x="1725551" y="4151313"/>
            <a:ext cx="527388" cy="339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600" dirty="0">
                <a:solidFill>
                  <a:schemeClr val="accent4">
                    <a:lumMod val="60000"/>
                    <a:lumOff val="40000"/>
                  </a:schemeClr>
                </a:solidFill>
                <a:latin typeface="Arial" charset="0"/>
                <a:ea typeface="新細明體" charset="0"/>
                <a:cs typeface="新細明體" charset="0"/>
              </a:rPr>
              <a:t>500</a:t>
            </a:r>
          </a:p>
        </p:txBody>
      </p:sp>
      <p:sp>
        <p:nvSpPr>
          <p:cNvPr id="163856" name="Line 16"/>
          <p:cNvSpPr>
            <a:spLocks noChangeShapeType="1"/>
          </p:cNvSpPr>
          <p:nvPr/>
        </p:nvSpPr>
        <p:spPr bwMode="auto">
          <a:xfrm>
            <a:off x="2230376" y="6030913"/>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57" name="Line 17"/>
          <p:cNvSpPr>
            <a:spLocks noChangeShapeType="1"/>
          </p:cNvSpPr>
          <p:nvPr/>
        </p:nvSpPr>
        <p:spPr bwMode="auto">
          <a:xfrm>
            <a:off x="2270063" y="1762126"/>
            <a:ext cx="0" cy="424497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grpSp>
        <p:nvGrpSpPr>
          <p:cNvPr id="163864" name="Group 24"/>
          <p:cNvGrpSpPr>
            <a:grpSpLocks/>
          </p:cNvGrpSpPr>
          <p:nvPr/>
        </p:nvGrpSpPr>
        <p:grpSpPr bwMode="auto">
          <a:xfrm>
            <a:off x="506351" y="1195388"/>
            <a:ext cx="1587499" cy="1143000"/>
            <a:chOff x="144" y="768"/>
            <a:chExt cx="1000" cy="720"/>
          </a:xfrm>
        </p:grpSpPr>
        <p:sp>
          <p:nvSpPr>
            <p:cNvPr id="163865" name="Rectangle 25"/>
            <p:cNvSpPr>
              <a:spLocks noChangeArrowheads="1"/>
            </p:cNvSpPr>
            <p:nvPr/>
          </p:nvSpPr>
          <p:spPr bwMode="auto">
            <a:xfrm>
              <a:off x="144" y="768"/>
              <a:ext cx="1000" cy="5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a:solidFill>
                    <a:schemeClr val="accent4">
                      <a:lumMod val="60000"/>
                      <a:lumOff val="40000"/>
                    </a:schemeClr>
                  </a:solidFill>
                  <a:ea typeface="新細明體" charset="0"/>
                  <a:cs typeface="新細明體" charset="0"/>
                </a:rPr>
                <a:t>The Plastic </a:t>
              </a:r>
            </a:p>
            <a:p>
              <a:pPr eaLnBrk="0" hangingPunct="0"/>
              <a:r>
                <a:rPr lang="en-US" altLang="zh-TW" sz="2400">
                  <a:solidFill>
                    <a:schemeClr val="accent4">
                      <a:lumMod val="60000"/>
                      <a:lumOff val="40000"/>
                    </a:schemeClr>
                  </a:solidFill>
                  <a:ea typeface="新細明體" charset="0"/>
                  <a:cs typeface="新細明體" charset="0"/>
                </a:rPr>
                <a:t>constraint</a:t>
              </a:r>
            </a:p>
          </p:txBody>
        </p:sp>
        <p:sp>
          <p:nvSpPr>
            <p:cNvPr id="163866" name="Line 26"/>
            <p:cNvSpPr>
              <a:spLocks noChangeShapeType="1"/>
            </p:cNvSpPr>
            <p:nvPr/>
          </p:nvSpPr>
          <p:spPr bwMode="auto">
            <a:xfrm>
              <a:off x="864" y="1248"/>
              <a:ext cx="144" cy="24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chemeClr val="accent4">
                    <a:lumMod val="60000"/>
                    <a:lumOff val="40000"/>
                  </a:schemeClr>
                </a:solidFill>
              </a:endParaRPr>
            </a:p>
          </p:txBody>
        </p:sp>
      </p:grpSp>
      <p:sp>
        <p:nvSpPr>
          <p:cNvPr id="163871" name="Rectangle 31"/>
          <p:cNvSpPr>
            <a:spLocks noChangeArrowheads="1"/>
          </p:cNvSpPr>
          <p:nvPr/>
        </p:nvSpPr>
        <p:spPr bwMode="auto">
          <a:xfrm>
            <a:off x="425388" y="4852988"/>
            <a:ext cx="1700274" cy="646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zh-TW">
                <a:solidFill>
                  <a:schemeClr val="accent4">
                    <a:lumMod val="60000"/>
                    <a:lumOff val="40000"/>
                  </a:schemeClr>
                </a:solidFill>
                <a:ea typeface="新細明體" charset="0"/>
                <a:cs typeface="新細明體" charset="0"/>
              </a:rPr>
              <a:t>Production time</a:t>
            </a:r>
          </a:p>
          <a:p>
            <a:r>
              <a:rPr lang="en-US" altLang="zh-TW">
                <a:solidFill>
                  <a:schemeClr val="accent4">
                    <a:lumMod val="60000"/>
                    <a:lumOff val="40000"/>
                  </a:schemeClr>
                </a:solidFill>
                <a:ea typeface="新細明體" charset="0"/>
                <a:cs typeface="新細明體" charset="0"/>
              </a:rPr>
              <a:t>constraint</a:t>
            </a:r>
          </a:p>
        </p:txBody>
      </p:sp>
      <p:sp>
        <p:nvSpPr>
          <p:cNvPr id="163872" name="Line 32"/>
          <p:cNvSpPr>
            <a:spLocks noChangeShapeType="1"/>
          </p:cNvSpPr>
          <p:nvPr/>
        </p:nvSpPr>
        <p:spPr bwMode="auto">
          <a:xfrm flipV="1">
            <a:off x="2030351" y="4624388"/>
            <a:ext cx="609600" cy="30480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73" name="Line 33"/>
          <p:cNvSpPr>
            <a:spLocks noChangeShapeType="1"/>
          </p:cNvSpPr>
          <p:nvPr/>
        </p:nvSpPr>
        <p:spPr bwMode="auto">
          <a:xfrm>
            <a:off x="2185926" y="4327526"/>
            <a:ext cx="3854450" cy="1565275"/>
          </a:xfrm>
          <a:prstGeom prst="line">
            <a:avLst/>
          </a:prstGeom>
          <a:noFill/>
          <a:ln w="28575">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chemeClr val="accent4">
                  <a:lumMod val="60000"/>
                  <a:lumOff val="40000"/>
                </a:schemeClr>
              </a:solidFill>
            </a:endParaRPr>
          </a:p>
        </p:txBody>
      </p:sp>
      <p:sp>
        <p:nvSpPr>
          <p:cNvPr id="163877" name="Freeform 37"/>
          <p:cNvSpPr>
            <a:spLocks/>
          </p:cNvSpPr>
          <p:nvPr/>
        </p:nvSpPr>
        <p:spPr bwMode="auto">
          <a:xfrm rot="-112558">
            <a:off x="3548001" y="4879976"/>
            <a:ext cx="660400" cy="865187"/>
          </a:xfrm>
          <a:custGeom>
            <a:avLst/>
            <a:gdLst>
              <a:gd name="T0" fmla="*/ 308 w 400"/>
              <a:gd name="T1" fmla="*/ 521 h 521"/>
              <a:gd name="T2" fmla="*/ 400 w 400"/>
              <a:gd name="T3" fmla="*/ 447 h 521"/>
              <a:gd name="T4" fmla="*/ 165 w 400"/>
              <a:gd name="T5" fmla="*/ 82 h 521"/>
              <a:gd name="T6" fmla="*/ 0 w 400"/>
              <a:gd name="T7" fmla="*/ 0 h 521"/>
              <a:gd name="T8" fmla="*/ 308 w 400"/>
              <a:gd name="T9" fmla="*/ 521 h 521"/>
            </a:gdLst>
            <a:ahLst/>
            <a:cxnLst>
              <a:cxn ang="0">
                <a:pos x="T0" y="T1"/>
              </a:cxn>
              <a:cxn ang="0">
                <a:pos x="T2" y="T3"/>
              </a:cxn>
              <a:cxn ang="0">
                <a:pos x="T4" y="T5"/>
              </a:cxn>
              <a:cxn ang="0">
                <a:pos x="T6" y="T7"/>
              </a:cxn>
              <a:cxn ang="0">
                <a:pos x="T8" y="T9"/>
              </a:cxn>
            </a:cxnLst>
            <a:rect l="0" t="0" r="r" b="b"/>
            <a:pathLst>
              <a:path w="400" h="521">
                <a:moveTo>
                  <a:pt x="308" y="521"/>
                </a:moveTo>
                <a:lnTo>
                  <a:pt x="400" y="447"/>
                </a:lnTo>
                <a:lnTo>
                  <a:pt x="165" y="82"/>
                </a:lnTo>
                <a:lnTo>
                  <a:pt x="0" y="0"/>
                </a:lnTo>
                <a:lnTo>
                  <a:pt x="308" y="521"/>
                </a:lnTo>
                <a:close/>
              </a:path>
            </a:pathLst>
          </a:custGeom>
          <a:solidFill>
            <a:srgbClr val="2A5400"/>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chemeClr val="accent4">
                  <a:lumMod val="60000"/>
                  <a:lumOff val="40000"/>
                </a:schemeClr>
              </a:solidFill>
            </a:endParaRPr>
          </a:p>
        </p:txBody>
      </p:sp>
      <p:sp>
        <p:nvSpPr>
          <p:cNvPr id="163878" name="Oval 38"/>
          <p:cNvSpPr>
            <a:spLocks noChangeArrowheads="1"/>
          </p:cNvSpPr>
          <p:nvPr/>
        </p:nvSpPr>
        <p:spPr bwMode="auto">
          <a:xfrm>
            <a:off x="3478151" y="4829176"/>
            <a:ext cx="134937" cy="13335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86" name="Oval 46"/>
          <p:cNvSpPr>
            <a:spLocks noChangeArrowheads="1"/>
          </p:cNvSpPr>
          <p:nvPr/>
        </p:nvSpPr>
        <p:spPr bwMode="auto">
          <a:xfrm>
            <a:off x="3752788" y="4948238"/>
            <a:ext cx="101600" cy="12065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69" name="Line 29"/>
          <p:cNvSpPr>
            <a:spLocks noChangeShapeType="1"/>
          </p:cNvSpPr>
          <p:nvPr/>
        </p:nvSpPr>
        <p:spPr bwMode="auto">
          <a:xfrm>
            <a:off x="1919226" y="2317751"/>
            <a:ext cx="2335212" cy="3678237"/>
          </a:xfrm>
          <a:prstGeom prst="line">
            <a:avLst/>
          </a:prstGeom>
          <a:noFill/>
          <a:ln w="5715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88" name="Line 48"/>
          <p:cNvSpPr>
            <a:spLocks noChangeShapeType="1"/>
          </p:cNvSpPr>
          <p:nvPr/>
        </p:nvSpPr>
        <p:spPr bwMode="auto">
          <a:xfrm rot="-1151455">
            <a:off x="3089213" y="4102101"/>
            <a:ext cx="1370013" cy="1912937"/>
          </a:xfrm>
          <a:prstGeom prst="line">
            <a:avLst/>
          </a:prstGeom>
          <a:noFill/>
          <a:ln w="28575">
            <a:solidFill>
              <a:srgbClr val="BE650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89" name="Line 49"/>
          <p:cNvSpPr>
            <a:spLocks noChangeShapeType="1"/>
          </p:cNvSpPr>
          <p:nvPr/>
        </p:nvSpPr>
        <p:spPr bwMode="auto">
          <a:xfrm rot="-1151455">
            <a:off x="3184463" y="4090988"/>
            <a:ext cx="1370013" cy="1912938"/>
          </a:xfrm>
          <a:prstGeom prst="line">
            <a:avLst/>
          </a:prstGeom>
          <a:noFill/>
          <a:ln w="28575">
            <a:solidFill>
              <a:srgbClr val="BE650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90" name="Text Box 50"/>
          <p:cNvSpPr txBox="1">
            <a:spLocks noChangeArrowheads="1"/>
          </p:cNvSpPr>
          <p:nvPr/>
        </p:nvSpPr>
        <p:spPr bwMode="auto">
          <a:xfrm>
            <a:off x="3854388" y="2490788"/>
            <a:ext cx="3429000" cy="1107996"/>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TW" sz="2200" dirty="0">
                <a:ea typeface="新細明體" charset="0"/>
                <a:cs typeface="新細明體" charset="0"/>
              </a:rPr>
              <a:t>Note how the profit increases as the amount of plastic increases. </a:t>
            </a:r>
          </a:p>
        </p:txBody>
      </p:sp>
      <p:sp>
        <p:nvSpPr>
          <p:cNvPr id="163855" name="Rectangle 15"/>
          <p:cNvSpPr>
            <a:spLocks noChangeArrowheads="1"/>
          </p:cNvSpPr>
          <p:nvPr/>
        </p:nvSpPr>
        <p:spPr bwMode="auto">
          <a:xfrm rot="3480000">
            <a:off x="1577796" y="2790783"/>
            <a:ext cx="1665521"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dirty="0">
                <a:solidFill>
                  <a:schemeClr val="accent4">
                    <a:lumMod val="60000"/>
                    <a:lumOff val="40000"/>
                  </a:schemeClr>
                </a:solidFill>
                <a:ea typeface="新細明體" charset="0"/>
                <a:cs typeface="新細明體" charset="0"/>
              </a:rPr>
              <a:t>2</a:t>
            </a:r>
            <a:r>
              <a:rPr lang="en-US" altLang="zh-TW" dirty="0">
                <a:solidFill>
                  <a:schemeClr val="accent4">
                    <a:lumMod val="60000"/>
                    <a:lumOff val="40000"/>
                  </a:schemeClr>
                </a:solidFill>
                <a:ea typeface="新細明體" charset="0"/>
                <a:cs typeface="新細明體" charset="0"/>
              </a:rPr>
              <a:t>X</a:t>
            </a:r>
            <a:r>
              <a:rPr lang="en-US" altLang="zh-TW" baseline="-25000" dirty="0">
                <a:solidFill>
                  <a:schemeClr val="accent4">
                    <a:lumMod val="60000"/>
                    <a:lumOff val="40000"/>
                  </a:schemeClr>
                </a:solidFill>
                <a:ea typeface="新細明體" charset="0"/>
                <a:cs typeface="新細明體" charset="0"/>
              </a:rPr>
              <a:t>1</a:t>
            </a:r>
            <a:r>
              <a:rPr lang="en-US" altLang="zh-TW" dirty="0">
                <a:solidFill>
                  <a:schemeClr val="accent4">
                    <a:lumMod val="60000"/>
                    <a:lumOff val="40000"/>
                  </a:schemeClr>
                </a:solidFill>
                <a:ea typeface="新細明體" charset="0"/>
                <a:cs typeface="新細明體" charset="0"/>
              </a:rPr>
              <a:t> + 1x</a:t>
            </a:r>
            <a:r>
              <a:rPr lang="en-US" altLang="zh-TW" baseline="-25000" dirty="0">
                <a:solidFill>
                  <a:schemeClr val="accent4">
                    <a:lumMod val="60000"/>
                    <a:lumOff val="40000"/>
                  </a:schemeClr>
                </a:solidFill>
                <a:ea typeface="新細明體" charset="0"/>
                <a:cs typeface="新細明體" charset="0"/>
              </a:rPr>
              <a:t>2</a:t>
            </a:r>
            <a:r>
              <a:rPr lang="en-US" altLang="zh-TW" dirty="0">
                <a:solidFill>
                  <a:schemeClr val="accent4">
                    <a:lumMod val="60000"/>
                    <a:lumOff val="40000"/>
                  </a:schemeClr>
                </a:solidFill>
                <a:ea typeface="新細明體" charset="0"/>
                <a:cs typeface="新細明體" charset="0"/>
              </a:rPr>
              <a:t> </a:t>
            </a:r>
            <a:r>
              <a:rPr lang="en-US" altLang="zh-TW" dirty="0">
                <a:solidFill>
                  <a:schemeClr val="accent4">
                    <a:lumMod val="60000"/>
                    <a:lumOff val="40000"/>
                  </a:schemeClr>
                </a:solidFill>
                <a:latin typeface="Symbol" charset="0"/>
                <a:ea typeface="新細明體" charset="0"/>
                <a:cs typeface="新細明體" charset="0"/>
              </a:rPr>
              <a:t>£</a:t>
            </a:r>
            <a:r>
              <a:rPr lang="en-US" altLang="zh-TW" dirty="0">
                <a:solidFill>
                  <a:schemeClr val="accent4">
                    <a:lumMod val="60000"/>
                    <a:lumOff val="40000"/>
                  </a:schemeClr>
                </a:solidFill>
                <a:ea typeface="新細明體" charset="0"/>
                <a:cs typeface="新細明體" charset="0"/>
              </a:rPr>
              <a:t>1000</a:t>
            </a:r>
          </a:p>
        </p:txBody>
      </p:sp>
      <p:sp>
        <p:nvSpPr>
          <p:cNvPr id="163891" name="Line 51"/>
          <p:cNvSpPr>
            <a:spLocks noChangeShapeType="1"/>
          </p:cNvSpPr>
          <p:nvPr/>
        </p:nvSpPr>
        <p:spPr bwMode="auto">
          <a:xfrm>
            <a:off x="2090676" y="2262188"/>
            <a:ext cx="2335212" cy="3678238"/>
          </a:xfrm>
          <a:prstGeom prst="line">
            <a:avLst/>
          </a:prstGeom>
          <a:noFill/>
          <a:ln w="381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4">
                  <a:lumMod val="60000"/>
                  <a:lumOff val="40000"/>
                </a:schemeClr>
              </a:solidFill>
            </a:endParaRPr>
          </a:p>
        </p:txBody>
      </p:sp>
      <p:sp>
        <p:nvSpPr>
          <p:cNvPr id="163843" name="Rectangle 3"/>
          <p:cNvSpPr>
            <a:spLocks noGrp="1" noChangeArrowheads="1"/>
          </p:cNvSpPr>
          <p:nvPr>
            <p:ph type="title"/>
          </p:nvPr>
        </p:nvSpPr>
        <p:spPr>
          <a:xfrm>
            <a:off x="963551" y="585788"/>
            <a:ext cx="7772400" cy="1143000"/>
          </a:xfrm>
        </p:spPr>
        <p:txBody>
          <a:bodyPr/>
          <a:lstStyle/>
          <a:p>
            <a:pPr algn="ctr"/>
            <a:r>
              <a:rPr lang="en-US" altLang="zh-TW" sz="3600" dirty="0">
                <a:solidFill>
                  <a:schemeClr val="accent4">
                    <a:lumMod val="60000"/>
                    <a:lumOff val="40000"/>
                  </a:schemeClr>
                </a:solidFill>
                <a:ea typeface="新細明體" charset="0"/>
                <a:cs typeface="新細明體" charset="0"/>
              </a:rPr>
              <a:t>Range of Feasibility</a:t>
            </a:r>
          </a:p>
        </p:txBody>
      </p:sp>
    </p:spTree>
    <p:extLst>
      <p:ext uri="{BB962C8B-B14F-4D97-AF65-F5344CB8AC3E}">
        <p14:creationId xmlns:p14="http://schemas.microsoft.com/office/powerpoint/2010/main" val="194098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90"/>
                                        </p:tgtEl>
                                        <p:attrNameLst>
                                          <p:attrName>style.visibility</p:attrName>
                                        </p:attrNameLst>
                                      </p:cBhvr>
                                      <p:to>
                                        <p:strVal val="visible"/>
                                      </p:to>
                                    </p:set>
                                    <p:animEffect transition="in" filter="box(out)">
                                      <p:cBhvr>
                                        <p:cTn id="7" dur="500"/>
                                        <p:tgtEl>
                                          <p:spTgt spid="163890"/>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63886"/>
                                        </p:tgtEl>
                                        <p:attrNameLst>
                                          <p:attrName>style.visibility</p:attrName>
                                        </p:attrNameLst>
                                      </p:cBhvr>
                                      <p:to>
                                        <p:strVal val="visible"/>
                                      </p:to>
                                    </p:set>
                                    <p:animEffect transition="in" filter="box(in)">
                                      <p:cBhvr>
                                        <p:cTn id="11" dur="500"/>
                                        <p:tgtEl>
                                          <p:spTgt spid="1638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63888"/>
                                        </p:tgtEl>
                                        <p:attrNameLst>
                                          <p:attrName>style.visibility</p:attrName>
                                        </p:attrNameLst>
                                      </p:cBhvr>
                                      <p:to>
                                        <p:strVal val="visible"/>
                                      </p:to>
                                    </p:set>
                                    <p:animEffect transition="in" filter="box(out)">
                                      <p:cBhvr>
                                        <p:cTn id="16" dur="500"/>
                                        <p:tgtEl>
                                          <p:spTgt spid="1638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63889"/>
                                        </p:tgtEl>
                                        <p:attrNameLst>
                                          <p:attrName>style.visibility</p:attrName>
                                        </p:attrNameLst>
                                      </p:cBhvr>
                                      <p:to>
                                        <p:strVal val="visible"/>
                                      </p:to>
                                    </p:set>
                                    <p:animEffect transition="in" filter="box(out)">
                                      <p:cBhvr>
                                        <p:cTn id="21" dur="500"/>
                                        <p:tgtEl>
                                          <p:spTgt spid="163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6" grpId="0" animBg="1"/>
      <p:bldP spid="163888" grpId="0" animBg="1"/>
      <p:bldP spid="163889" grpId="0" animBg="1"/>
      <p:bldP spid="16389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a:xfrm>
            <a:off x="990600" y="609600"/>
            <a:ext cx="7772400" cy="1143000"/>
          </a:xfrm>
        </p:spPr>
        <p:txBody>
          <a:bodyPr/>
          <a:lstStyle/>
          <a:p>
            <a:pPr algn="ctr"/>
            <a:r>
              <a:rPr lang="en-US" altLang="zh-TW" sz="3600">
                <a:ea typeface="新細明體" charset="0"/>
                <a:cs typeface="新細明體" charset="0"/>
              </a:rPr>
              <a:t>Range of Feasibility</a:t>
            </a:r>
          </a:p>
        </p:txBody>
      </p:sp>
      <p:sp>
        <p:nvSpPr>
          <p:cNvPr id="49" name="Slide Number Placeholder 5"/>
          <p:cNvSpPr>
            <a:spLocks noGrp="1"/>
          </p:cNvSpPr>
          <p:nvPr>
            <p:ph type="sldNum" sz="quarter" idx="12"/>
          </p:nvPr>
        </p:nvSpPr>
        <p:spPr/>
        <p:txBody>
          <a:bodyPr/>
          <a:lstStyle/>
          <a:p>
            <a:fld id="{8CAAF35F-9033-8943-9A79-8CCB31790242}" type="slidenum">
              <a:rPr lang="zh-TW" altLang="en-US"/>
              <a:pPr/>
              <a:t>33</a:t>
            </a:fld>
            <a:endParaRPr lang="zh-TW" altLang="en-US"/>
          </a:p>
        </p:txBody>
      </p:sp>
      <p:sp>
        <p:nvSpPr>
          <p:cNvPr id="144428" name="Freeform 1068"/>
          <p:cNvSpPr>
            <a:spLocks/>
          </p:cNvSpPr>
          <p:nvPr/>
        </p:nvSpPr>
        <p:spPr bwMode="auto">
          <a:xfrm>
            <a:off x="2286000" y="4364038"/>
            <a:ext cx="1828800" cy="1676400"/>
          </a:xfrm>
          <a:custGeom>
            <a:avLst/>
            <a:gdLst>
              <a:gd name="T0" fmla="*/ 0 w 1152"/>
              <a:gd name="T1" fmla="*/ 1056 h 1056"/>
              <a:gd name="T2" fmla="*/ 0 w 1152"/>
              <a:gd name="T3" fmla="*/ 0 h 1056"/>
              <a:gd name="T4" fmla="*/ 816 w 1152"/>
              <a:gd name="T5" fmla="*/ 336 h 1056"/>
              <a:gd name="T6" fmla="*/ 1152 w 1152"/>
              <a:gd name="T7" fmla="*/ 864 h 1056"/>
              <a:gd name="T8" fmla="*/ 909 w 1152"/>
              <a:gd name="T9" fmla="*/ 1038 h 1056"/>
            </a:gdLst>
            <a:ahLst/>
            <a:cxnLst>
              <a:cxn ang="0">
                <a:pos x="T0" y="T1"/>
              </a:cxn>
              <a:cxn ang="0">
                <a:pos x="T2" y="T3"/>
              </a:cxn>
              <a:cxn ang="0">
                <a:pos x="T4" y="T5"/>
              </a:cxn>
              <a:cxn ang="0">
                <a:pos x="T6" y="T7"/>
              </a:cxn>
              <a:cxn ang="0">
                <a:pos x="T8" y="T9"/>
              </a:cxn>
            </a:cxnLst>
            <a:rect l="0" t="0" r="r" b="b"/>
            <a:pathLst>
              <a:path w="1152" h="1056">
                <a:moveTo>
                  <a:pt x="0" y="1056"/>
                </a:moveTo>
                <a:lnTo>
                  <a:pt x="0" y="0"/>
                </a:lnTo>
                <a:lnTo>
                  <a:pt x="816" y="336"/>
                </a:lnTo>
                <a:lnTo>
                  <a:pt x="1152" y="864"/>
                </a:lnTo>
                <a:lnTo>
                  <a:pt x="909" y="1038"/>
                </a:ln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29" name="Rectangle 1069"/>
          <p:cNvSpPr>
            <a:spLocks noChangeArrowheads="1"/>
          </p:cNvSpPr>
          <p:nvPr/>
        </p:nvSpPr>
        <p:spPr bwMode="auto">
          <a:xfrm>
            <a:off x="0" y="1776413"/>
            <a:ext cx="9144000" cy="5081587"/>
          </a:xfrm>
          <a:prstGeom prst="rect">
            <a:avLst/>
          </a:prstGeom>
          <a:solidFill>
            <a:schemeClr val="bg2"/>
          </a:solidFill>
          <a:ln w="12700">
            <a:solidFill>
              <a:schemeClr val="bg2"/>
            </a:solidFill>
            <a:miter lim="800000"/>
            <a:headEnd/>
            <a:tailEnd/>
          </a:ln>
          <a:effectLst/>
          <a:extLst/>
        </p:spPr>
        <p:txBody>
          <a:bodyPr wrap="none" anchor="ctr"/>
          <a:lstStyle/>
          <a:p>
            <a:endParaRPr lang="en-US"/>
          </a:p>
        </p:txBody>
      </p:sp>
      <p:sp>
        <p:nvSpPr>
          <p:cNvPr id="144430" name="Line 1070"/>
          <p:cNvSpPr>
            <a:spLocks noChangeShapeType="1"/>
          </p:cNvSpPr>
          <p:nvPr/>
        </p:nvSpPr>
        <p:spPr bwMode="auto">
          <a:xfrm>
            <a:off x="1995488" y="2403475"/>
            <a:ext cx="282575"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31" name="Line 1071"/>
          <p:cNvSpPr>
            <a:spLocks noChangeShapeType="1"/>
          </p:cNvSpPr>
          <p:nvPr/>
        </p:nvSpPr>
        <p:spPr bwMode="auto">
          <a:xfrm flipV="1">
            <a:off x="4286250" y="6022975"/>
            <a:ext cx="0" cy="21113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32" name="Rectangle 1072"/>
          <p:cNvSpPr>
            <a:spLocks noChangeArrowheads="1"/>
          </p:cNvSpPr>
          <p:nvPr/>
        </p:nvSpPr>
        <p:spPr bwMode="auto">
          <a:xfrm>
            <a:off x="1600200" y="2763838"/>
            <a:ext cx="666750"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FFFFFF"/>
                </a:solidFill>
                <a:latin typeface="Arial" charset="0"/>
                <a:ea typeface="新細明體" charset="0"/>
                <a:cs typeface="新細明體" charset="0"/>
              </a:rPr>
              <a:t>1000</a:t>
            </a:r>
          </a:p>
        </p:txBody>
      </p:sp>
      <p:sp>
        <p:nvSpPr>
          <p:cNvPr id="144433" name="Rectangle 1073"/>
          <p:cNvSpPr>
            <a:spLocks noChangeArrowheads="1"/>
          </p:cNvSpPr>
          <p:nvPr/>
        </p:nvSpPr>
        <p:spPr bwMode="auto">
          <a:xfrm>
            <a:off x="4027488" y="6192838"/>
            <a:ext cx="544512" cy="350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rgbClr val="FFFFFF"/>
                </a:solidFill>
                <a:latin typeface="Arial" charset="0"/>
                <a:ea typeface="新細明體" charset="0"/>
                <a:cs typeface="新細明體" charset="0"/>
              </a:rPr>
              <a:t>500</a:t>
            </a:r>
          </a:p>
        </p:txBody>
      </p:sp>
      <p:sp>
        <p:nvSpPr>
          <p:cNvPr id="144434" name="Rectangle 1074"/>
          <p:cNvSpPr>
            <a:spLocks noChangeArrowheads="1"/>
          </p:cNvSpPr>
          <p:nvPr/>
        </p:nvSpPr>
        <p:spPr bwMode="auto">
          <a:xfrm>
            <a:off x="2405063" y="1752600"/>
            <a:ext cx="411972" cy="354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dirty="0">
                <a:latin typeface="Arial" charset="0"/>
                <a:ea typeface="新細明體" charset="0"/>
                <a:cs typeface="新細明體" charset="0"/>
              </a:rPr>
              <a:t>X</a:t>
            </a:r>
            <a:r>
              <a:rPr lang="en-US" altLang="zh-TW" sz="1700" baseline="-25000" dirty="0">
                <a:latin typeface="Arial" charset="0"/>
                <a:ea typeface="新細明體" charset="0"/>
                <a:cs typeface="新細明體" charset="0"/>
              </a:rPr>
              <a:t>2</a:t>
            </a:r>
          </a:p>
        </p:txBody>
      </p:sp>
      <p:sp>
        <p:nvSpPr>
          <p:cNvPr id="144435" name="Rectangle 1075"/>
          <p:cNvSpPr>
            <a:spLocks noChangeArrowheads="1"/>
          </p:cNvSpPr>
          <p:nvPr/>
        </p:nvSpPr>
        <p:spPr bwMode="auto">
          <a:xfrm>
            <a:off x="7781925" y="5715000"/>
            <a:ext cx="4064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1700">
                <a:solidFill>
                  <a:schemeClr val="tx1"/>
                </a:solidFill>
                <a:latin typeface="Arial" charset="0"/>
                <a:ea typeface="新細明體" charset="0"/>
                <a:cs typeface="新細明體" charset="0"/>
              </a:rPr>
              <a:t>X</a:t>
            </a:r>
            <a:r>
              <a:rPr lang="en-US" altLang="zh-TW" sz="1700" baseline="-25000">
                <a:solidFill>
                  <a:schemeClr val="tx1"/>
                </a:solidFill>
                <a:latin typeface="Arial" charset="0"/>
                <a:ea typeface="新細明體" charset="0"/>
                <a:cs typeface="新細明體" charset="0"/>
              </a:rPr>
              <a:t>1</a:t>
            </a:r>
          </a:p>
        </p:txBody>
      </p:sp>
      <p:sp>
        <p:nvSpPr>
          <p:cNvPr id="144436" name="Line 1076"/>
          <p:cNvSpPr>
            <a:spLocks noChangeShapeType="1"/>
          </p:cNvSpPr>
          <p:nvPr/>
        </p:nvSpPr>
        <p:spPr bwMode="auto">
          <a:xfrm>
            <a:off x="6019800" y="6040438"/>
            <a:ext cx="0" cy="212725"/>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37" name="Rectangle 1077"/>
          <p:cNvSpPr>
            <a:spLocks noChangeArrowheads="1"/>
          </p:cNvSpPr>
          <p:nvPr/>
        </p:nvSpPr>
        <p:spPr bwMode="auto">
          <a:xfrm>
            <a:off x="1752600" y="4013200"/>
            <a:ext cx="546100" cy="350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1700">
                <a:solidFill>
                  <a:schemeClr val="bg1"/>
                </a:solidFill>
                <a:latin typeface="Arial" charset="0"/>
                <a:ea typeface="新細明體" charset="0"/>
                <a:cs typeface="新細明體" charset="0"/>
              </a:rPr>
              <a:t>500</a:t>
            </a:r>
          </a:p>
        </p:txBody>
      </p:sp>
      <p:sp>
        <p:nvSpPr>
          <p:cNvPr id="144438" name="Rectangle 1078"/>
          <p:cNvSpPr>
            <a:spLocks noChangeArrowheads="1"/>
          </p:cNvSpPr>
          <p:nvPr/>
        </p:nvSpPr>
        <p:spPr bwMode="auto">
          <a:xfrm rot="67462">
            <a:off x="4083302" y="4189062"/>
            <a:ext cx="1753685"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dirty="0">
                <a:ea typeface="新細明體" charset="0"/>
                <a:cs typeface="新細明體" charset="0"/>
              </a:rPr>
              <a:t>2</a:t>
            </a:r>
            <a:r>
              <a:rPr lang="en-US" altLang="zh-TW" dirty="0">
                <a:ea typeface="新細明體" charset="0"/>
                <a:cs typeface="新細明體" charset="0"/>
              </a:rPr>
              <a:t>X</a:t>
            </a:r>
            <a:r>
              <a:rPr lang="en-US" altLang="zh-TW" baseline="-25000" dirty="0">
                <a:ea typeface="新細明體" charset="0"/>
                <a:cs typeface="新細明體" charset="0"/>
              </a:rPr>
              <a:t>1</a:t>
            </a:r>
            <a:r>
              <a:rPr lang="en-US" altLang="zh-TW" dirty="0">
                <a:ea typeface="新細明體" charset="0"/>
                <a:cs typeface="新細明體" charset="0"/>
              </a:rPr>
              <a:t> + 1X</a:t>
            </a:r>
            <a:r>
              <a:rPr lang="en-US" altLang="zh-TW" baseline="-25000" dirty="0">
                <a:ea typeface="新細明體" charset="0"/>
                <a:cs typeface="新細明體" charset="0"/>
              </a:rPr>
              <a:t>2</a:t>
            </a:r>
            <a:r>
              <a:rPr lang="en-US" altLang="zh-TW" dirty="0">
                <a:ea typeface="新細明體" charset="0"/>
                <a:cs typeface="新細明體" charset="0"/>
              </a:rPr>
              <a:t> </a:t>
            </a:r>
            <a:r>
              <a:rPr lang="en-US" altLang="zh-TW" sz="2000" dirty="0">
                <a:latin typeface="Symbol" charset="0"/>
                <a:ea typeface="新細明體" charset="0"/>
                <a:cs typeface="新細明體" charset="0"/>
              </a:rPr>
              <a:t>£</a:t>
            </a:r>
            <a:r>
              <a:rPr lang="en-US" altLang="zh-TW" dirty="0">
                <a:ea typeface="新細明體" charset="0"/>
                <a:cs typeface="新細明體" charset="0"/>
              </a:rPr>
              <a:t> 1100</a:t>
            </a:r>
          </a:p>
        </p:txBody>
      </p:sp>
      <p:sp>
        <p:nvSpPr>
          <p:cNvPr id="144439" name="Line 1079"/>
          <p:cNvSpPr>
            <a:spLocks noChangeShapeType="1"/>
          </p:cNvSpPr>
          <p:nvPr/>
        </p:nvSpPr>
        <p:spPr bwMode="auto">
          <a:xfrm>
            <a:off x="2257425" y="6045200"/>
            <a:ext cx="589597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40" name="Line 1080"/>
          <p:cNvSpPr>
            <a:spLocks noChangeShapeType="1"/>
          </p:cNvSpPr>
          <p:nvPr/>
        </p:nvSpPr>
        <p:spPr bwMode="auto">
          <a:xfrm>
            <a:off x="2297113" y="1776413"/>
            <a:ext cx="0" cy="4244975"/>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41" name="Text Box 1081"/>
          <p:cNvSpPr txBox="1">
            <a:spLocks noChangeArrowheads="1"/>
          </p:cNvSpPr>
          <p:nvPr/>
        </p:nvSpPr>
        <p:spPr bwMode="auto">
          <a:xfrm>
            <a:off x="3886200" y="2268538"/>
            <a:ext cx="4038600" cy="646331"/>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TW" b="1" i="1" dirty="0">
                <a:solidFill>
                  <a:srgbClr val="CC3300"/>
                </a:solidFill>
                <a:ea typeface="新細明體" charset="0"/>
                <a:cs typeface="新細明體" charset="0"/>
              </a:rPr>
              <a:t>Less</a:t>
            </a:r>
            <a:r>
              <a:rPr lang="en-US" altLang="zh-TW" dirty="0">
                <a:solidFill>
                  <a:srgbClr val="CC3300"/>
                </a:solidFill>
                <a:ea typeface="新細明體" charset="0"/>
                <a:cs typeface="新細明體" charset="0"/>
              </a:rPr>
              <a:t> plastic becomes available (the plastic constraint is more restrictive).</a:t>
            </a:r>
          </a:p>
        </p:txBody>
      </p:sp>
      <p:sp>
        <p:nvSpPr>
          <p:cNvPr id="144442" name="Text Box 1082"/>
          <p:cNvSpPr txBox="1">
            <a:spLocks noChangeArrowheads="1"/>
          </p:cNvSpPr>
          <p:nvPr/>
        </p:nvSpPr>
        <p:spPr bwMode="auto">
          <a:xfrm>
            <a:off x="3886200" y="3144838"/>
            <a:ext cx="2522671" cy="40011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000" dirty="0">
                <a:solidFill>
                  <a:srgbClr val="CC3300"/>
                </a:solidFill>
                <a:ea typeface="新細明體" charset="0"/>
                <a:cs typeface="新細明體" charset="0"/>
              </a:rPr>
              <a:t>The profit decreases</a:t>
            </a:r>
          </a:p>
        </p:txBody>
      </p:sp>
      <p:sp>
        <p:nvSpPr>
          <p:cNvPr id="144443" name="Line 1083"/>
          <p:cNvSpPr>
            <a:spLocks noChangeShapeType="1"/>
          </p:cNvSpPr>
          <p:nvPr/>
        </p:nvSpPr>
        <p:spPr bwMode="auto">
          <a:xfrm>
            <a:off x="1893888" y="2343150"/>
            <a:ext cx="2430462" cy="3697288"/>
          </a:xfrm>
          <a:prstGeom prst="line">
            <a:avLst/>
          </a:prstGeom>
          <a:noFill/>
          <a:ln w="5715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44" name="Line 1084"/>
          <p:cNvSpPr>
            <a:spLocks noChangeShapeType="1"/>
          </p:cNvSpPr>
          <p:nvPr/>
        </p:nvSpPr>
        <p:spPr bwMode="auto">
          <a:xfrm>
            <a:off x="2233613" y="4319588"/>
            <a:ext cx="3786187" cy="1701800"/>
          </a:xfrm>
          <a:prstGeom prst="line">
            <a:avLst/>
          </a:prstGeom>
          <a:noFill/>
          <a:ln w="4445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45" name="Oval 1085"/>
          <p:cNvSpPr>
            <a:spLocks noChangeArrowheads="1"/>
          </p:cNvSpPr>
          <p:nvPr/>
        </p:nvSpPr>
        <p:spPr bwMode="auto">
          <a:xfrm>
            <a:off x="3505200" y="4862513"/>
            <a:ext cx="139700" cy="13970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46" name="Line 1086"/>
          <p:cNvSpPr>
            <a:spLocks noChangeShapeType="1"/>
          </p:cNvSpPr>
          <p:nvPr/>
        </p:nvSpPr>
        <p:spPr bwMode="auto">
          <a:xfrm flipV="1">
            <a:off x="3695700" y="5221288"/>
            <a:ext cx="1162050" cy="819150"/>
          </a:xfrm>
          <a:prstGeom prst="line">
            <a:avLst/>
          </a:prstGeom>
          <a:noFill/>
          <a:ln w="5715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50" name="Oval 1090"/>
          <p:cNvSpPr>
            <a:spLocks noChangeArrowheads="1"/>
          </p:cNvSpPr>
          <p:nvPr/>
        </p:nvSpPr>
        <p:spPr bwMode="auto">
          <a:xfrm>
            <a:off x="3327400" y="4795838"/>
            <a:ext cx="101600" cy="101600"/>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53" name="Oval 1093"/>
          <p:cNvSpPr>
            <a:spLocks noChangeArrowheads="1"/>
          </p:cNvSpPr>
          <p:nvPr/>
        </p:nvSpPr>
        <p:spPr bwMode="auto">
          <a:xfrm>
            <a:off x="3086100" y="4679950"/>
            <a:ext cx="101600" cy="101600"/>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57" name="Oval 1097"/>
          <p:cNvSpPr>
            <a:spLocks noChangeArrowheads="1"/>
          </p:cNvSpPr>
          <p:nvPr/>
        </p:nvSpPr>
        <p:spPr bwMode="auto">
          <a:xfrm>
            <a:off x="2800350" y="4554538"/>
            <a:ext cx="101600" cy="101600"/>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0" name="Oval 1100"/>
          <p:cNvSpPr>
            <a:spLocks noChangeArrowheads="1"/>
          </p:cNvSpPr>
          <p:nvPr/>
        </p:nvSpPr>
        <p:spPr bwMode="auto">
          <a:xfrm>
            <a:off x="2457450" y="4383088"/>
            <a:ext cx="101600" cy="101600"/>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2" name="Line 1102"/>
          <p:cNvSpPr>
            <a:spLocks noChangeShapeType="1"/>
          </p:cNvSpPr>
          <p:nvPr/>
        </p:nvSpPr>
        <p:spPr bwMode="auto">
          <a:xfrm>
            <a:off x="971550" y="2306638"/>
            <a:ext cx="2454275" cy="3711575"/>
          </a:xfrm>
          <a:prstGeom prst="line">
            <a:avLst/>
          </a:prstGeom>
          <a:noFill/>
          <a:ln w="38100">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4" name="Line 1104"/>
          <p:cNvSpPr>
            <a:spLocks noChangeShapeType="1"/>
          </p:cNvSpPr>
          <p:nvPr/>
        </p:nvSpPr>
        <p:spPr bwMode="auto">
          <a:xfrm flipH="1">
            <a:off x="3276600" y="4343400"/>
            <a:ext cx="838200" cy="0"/>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65" name="Line 1105"/>
          <p:cNvSpPr>
            <a:spLocks noChangeShapeType="1"/>
          </p:cNvSpPr>
          <p:nvPr/>
        </p:nvSpPr>
        <p:spPr bwMode="auto">
          <a:xfrm>
            <a:off x="1241425" y="2305050"/>
            <a:ext cx="2454275" cy="3711575"/>
          </a:xfrm>
          <a:prstGeom prst="line">
            <a:avLst/>
          </a:prstGeom>
          <a:noFill/>
          <a:ln w="3175">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6" name="Line 1106"/>
          <p:cNvSpPr>
            <a:spLocks noChangeShapeType="1"/>
          </p:cNvSpPr>
          <p:nvPr/>
        </p:nvSpPr>
        <p:spPr bwMode="auto">
          <a:xfrm>
            <a:off x="1466850" y="2324100"/>
            <a:ext cx="2454275" cy="3711575"/>
          </a:xfrm>
          <a:prstGeom prst="line">
            <a:avLst/>
          </a:prstGeom>
          <a:noFill/>
          <a:ln w="3175">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7" name="Line 1107"/>
          <p:cNvSpPr>
            <a:spLocks noChangeShapeType="1"/>
          </p:cNvSpPr>
          <p:nvPr/>
        </p:nvSpPr>
        <p:spPr bwMode="auto">
          <a:xfrm>
            <a:off x="1660525" y="2308225"/>
            <a:ext cx="2454275" cy="3711575"/>
          </a:xfrm>
          <a:prstGeom prst="line">
            <a:avLst/>
          </a:prstGeom>
          <a:noFill/>
          <a:ln w="3175">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8" name="Line 1108"/>
          <p:cNvSpPr>
            <a:spLocks noChangeShapeType="1"/>
          </p:cNvSpPr>
          <p:nvPr/>
        </p:nvSpPr>
        <p:spPr bwMode="auto">
          <a:xfrm>
            <a:off x="1104900" y="2305050"/>
            <a:ext cx="2454275" cy="3711575"/>
          </a:xfrm>
          <a:prstGeom prst="line">
            <a:avLst/>
          </a:prstGeom>
          <a:noFill/>
          <a:ln w="3175">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1" name="Oval 1101"/>
          <p:cNvSpPr>
            <a:spLocks noChangeArrowheads="1"/>
          </p:cNvSpPr>
          <p:nvPr/>
        </p:nvSpPr>
        <p:spPr bwMode="auto">
          <a:xfrm>
            <a:off x="2230438" y="4268788"/>
            <a:ext cx="131762" cy="130175"/>
          </a:xfrm>
          <a:prstGeom prst="ellipse">
            <a:avLst/>
          </a:prstGeom>
          <a:solidFill>
            <a:schemeClr val="tx1"/>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69" name="Line 1109"/>
          <p:cNvSpPr>
            <a:spLocks noChangeShapeType="1"/>
          </p:cNvSpPr>
          <p:nvPr/>
        </p:nvSpPr>
        <p:spPr bwMode="auto">
          <a:xfrm>
            <a:off x="2297113" y="1790700"/>
            <a:ext cx="0" cy="4244975"/>
          </a:xfrm>
          <a:prstGeom prst="line">
            <a:avLst/>
          </a:prstGeom>
          <a:noFill/>
          <a:ln w="762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70" name="Line 1110"/>
          <p:cNvSpPr>
            <a:spLocks noChangeShapeType="1"/>
          </p:cNvSpPr>
          <p:nvPr/>
        </p:nvSpPr>
        <p:spPr bwMode="auto">
          <a:xfrm>
            <a:off x="2297113" y="1790700"/>
            <a:ext cx="0" cy="4244975"/>
          </a:xfrm>
          <a:prstGeom prst="line">
            <a:avLst/>
          </a:prstGeom>
          <a:noFill/>
          <a:ln w="762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4473" name="Group 1113"/>
          <p:cNvGrpSpPr>
            <a:grpSpLocks/>
          </p:cNvGrpSpPr>
          <p:nvPr/>
        </p:nvGrpSpPr>
        <p:grpSpPr bwMode="auto">
          <a:xfrm>
            <a:off x="533400" y="4572000"/>
            <a:ext cx="1606550" cy="1050925"/>
            <a:chOff x="144" y="2880"/>
            <a:chExt cx="1012" cy="662"/>
          </a:xfrm>
        </p:grpSpPr>
        <p:sp>
          <p:nvSpPr>
            <p:cNvPr id="144471" name="Text Box 1111"/>
            <p:cNvSpPr txBox="1">
              <a:spLocks noChangeArrowheads="1"/>
            </p:cNvSpPr>
            <p:nvPr/>
          </p:nvSpPr>
          <p:spPr bwMode="auto">
            <a:xfrm>
              <a:off x="144" y="3024"/>
              <a:ext cx="101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chemeClr val="tx1"/>
                  </a:solidFill>
                  <a:ea typeface="新細明體" charset="0"/>
                  <a:cs typeface="新細明體" charset="0"/>
                </a:rPr>
                <a:t>A new active</a:t>
              </a:r>
            </a:p>
            <a:p>
              <a:r>
                <a:rPr lang="en-US" altLang="zh-TW" sz="2400">
                  <a:solidFill>
                    <a:schemeClr val="tx1"/>
                  </a:solidFill>
                  <a:ea typeface="新細明體" charset="0"/>
                  <a:cs typeface="新細明體" charset="0"/>
                </a:rPr>
                <a:t>constraint</a:t>
              </a:r>
            </a:p>
          </p:txBody>
        </p:sp>
        <p:sp>
          <p:nvSpPr>
            <p:cNvPr id="144472" name="Freeform 1112"/>
            <p:cNvSpPr>
              <a:spLocks/>
            </p:cNvSpPr>
            <p:nvPr/>
          </p:nvSpPr>
          <p:spPr bwMode="auto">
            <a:xfrm flipV="1">
              <a:off x="576" y="2880"/>
              <a:ext cx="576" cy="192"/>
            </a:xfrm>
            <a:custGeom>
              <a:avLst/>
              <a:gdLst>
                <a:gd name="T0" fmla="*/ 0 w 576"/>
                <a:gd name="T1" fmla="*/ 0 h 192"/>
                <a:gd name="T2" fmla="*/ 0 w 576"/>
                <a:gd name="T3" fmla="*/ 192 h 192"/>
                <a:gd name="T4" fmla="*/ 576 w 576"/>
                <a:gd name="T5" fmla="*/ 192 h 192"/>
              </a:gdLst>
              <a:ahLst/>
              <a:cxnLst>
                <a:cxn ang="0">
                  <a:pos x="T0" y="T1"/>
                </a:cxn>
                <a:cxn ang="0">
                  <a:pos x="T2" y="T3"/>
                </a:cxn>
                <a:cxn ang="0">
                  <a:pos x="T4" y="T5"/>
                </a:cxn>
              </a:cxnLst>
              <a:rect l="0" t="0" r="r" b="b"/>
              <a:pathLst>
                <a:path w="576" h="192">
                  <a:moveTo>
                    <a:pt x="0" y="0"/>
                  </a:moveTo>
                  <a:lnTo>
                    <a:pt x="0" y="192"/>
                  </a:lnTo>
                  <a:lnTo>
                    <a:pt x="576" y="192"/>
                  </a:lnTo>
                </a:path>
              </a:pathLst>
            </a:custGeom>
            <a:noFill/>
            <a:ln w="12700" cap="flat" cmpd="sng">
              <a:solidFill>
                <a:schemeClr val="tx1"/>
              </a:solidFill>
              <a:prstDash val="solid"/>
              <a:round/>
              <a:headEnd type="none" w="sm" len="sm"/>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4474" name="Line 1114"/>
          <p:cNvSpPr>
            <a:spLocks noChangeShapeType="1"/>
          </p:cNvSpPr>
          <p:nvPr/>
        </p:nvSpPr>
        <p:spPr bwMode="auto">
          <a:xfrm>
            <a:off x="2297113" y="1790700"/>
            <a:ext cx="0" cy="4244975"/>
          </a:xfrm>
          <a:prstGeom prst="line">
            <a:avLst/>
          </a:prstGeom>
          <a:noFill/>
          <a:ln w="762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4478" name="Group 1118"/>
          <p:cNvGrpSpPr>
            <a:grpSpLocks/>
          </p:cNvGrpSpPr>
          <p:nvPr/>
        </p:nvGrpSpPr>
        <p:grpSpPr bwMode="auto">
          <a:xfrm>
            <a:off x="609600" y="2362200"/>
            <a:ext cx="4624388" cy="3711575"/>
            <a:chOff x="192" y="1488"/>
            <a:chExt cx="2913" cy="2338"/>
          </a:xfrm>
        </p:grpSpPr>
        <p:sp>
          <p:nvSpPr>
            <p:cNvPr id="144475" name="Line 1115"/>
            <p:cNvSpPr>
              <a:spLocks noChangeShapeType="1"/>
            </p:cNvSpPr>
            <p:nvPr/>
          </p:nvSpPr>
          <p:spPr bwMode="auto">
            <a:xfrm>
              <a:off x="192" y="1488"/>
              <a:ext cx="1546" cy="2338"/>
            </a:xfrm>
            <a:prstGeom prst="line">
              <a:avLst/>
            </a:prstGeom>
            <a:noFill/>
            <a:ln w="28575">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76" name="Line 1116"/>
            <p:cNvSpPr>
              <a:spLocks noChangeShapeType="1"/>
            </p:cNvSpPr>
            <p:nvPr/>
          </p:nvSpPr>
          <p:spPr bwMode="auto">
            <a:xfrm>
              <a:off x="720" y="2496"/>
              <a:ext cx="2385" cy="1072"/>
            </a:xfrm>
            <a:prstGeom prst="line">
              <a:avLst/>
            </a:prstGeom>
            <a:noFill/>
            <a:ln w="28575">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77" name="Oval 1117"/>
            <p:cNvSpPr>
              <a:spLocks noChangeArrowheads="1"/>
            </p:cNvSpPr>
            <p:nvPr/>
          </p:nvSpPr>
          <p:spPr bwMode="auto">
            <a:xfrm>
              <a:off x="888" y="2556"/>
              <a:ext cx="64" cy="64"/>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44481" name="Group 1121"/>
          <p:cNvGrpSpPr>
            <a:grpSpLocks/>
          </p:cNvGrpSpPr>
          <p:nvPr/>
        </p:nvGrpSpPr>
        <p:grpSpPr bwMode="auto">
          <a:xfrm>
            <a:off x="517525" y="2982913"/>
            <a:ext cx="1158875" cy="1131887"/>
            <a:chOff x="134" y="1879"/>
            <a:chExt cx="730" cy="713"/>
          </a:xfrm>
        </p:grpSpPr>
        <p:sp>
          <p:nvSpPr>
            <p:cNvPr id="144479" name="Text Box 1119"/>
            <p:cNvSpPr txBox="1">
              <a:spLocks noChangeArrowheads="1"/>
            </p:cNvSpPr>
            <p:nvPr/>
          </p:nvSpPr>
          <p:spPr bwMode="auto">
            <a:xfrm>
              <a:off x="134" y="1879"/>
              <a:ext cx="677"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000">
                  <a:solidFill>
                    <a:schemeClr val="tx1"/>
                  </a:solidFill>
                  <a:ea typeface="新細明體" charset="0"/>
                  <a:cs typeface="新細明體" charset="0"/>
                </a:rPr>
                <a:t>Infeasible</a:t>
              </a:r>
            </a:p>
            <a:p>
              <a:r>
                <a:rPr lang="en-US" altLang="zh-TW" sz="2000">
                  <a:solidFill>
                    <a:schemeClr val="tx1"/>
                  </a:solidFill>
                  <a:ea typeface="新細明體" charset="0"/>
                  <a:cs typeface="新細明體" charset="0"/>
                </a:rPr>
                <a:t>solution</a:t>
              </a:r>
            </a:p>
          </p:txBody>
        </p:sp>
        <p:sp>
          <p:nvSpPr>
            <p:cNvPr id="144480" name="Freeform 1120"/>
            <p:cNvSpPr>
              <a:spLocks/>
            </p:cNvSpPr>
            <p:nvPr/>
          </p:nvSpPr>
          <p:spPr bwMode="auto">
            <a:xfrm>
              <a:off x="480" y="2304"/>
              <a:ext cx="384" cy="288"/>
            </a:xfrm>
            <a:custGeom>
              <a:avLst/>
              <a:gdLst>
                <a:gd name="T0" fmla="*/ 0 w 384"/>
                <a:gd name="T1" fmla="*/ 0 h 288"/>
                <a:gd name="T2" fmla="*/ 0 w 384"/>
                <a:gd name="T3" fmla="*/ 288 h 288"/>
                <a:gd name="T4" fmla="*/ 384 w 384"/>
                <a:gd name="T5" fmla="*/ 288 h 288"/>
              </a:gdLst>
              <a:ahLst/>
              <a:cxnLst>
                <a:cxn ang="0">
                  <a:pos x="T0" y="T1"/>
                </a:cxn>
                <a:cxn ang="0">
                  <a:pos x="T2" y="T3"/>
                </a:cxn>
                <a:cxn ang="0">
                  <a:pos x="T4" y="T5"/>
                </a:cxn>
              </a:cxnLst>
              <a:rect l="0" t="0" r="r" b="b"/>
              <a:pathLst>
                <a:path w="384" h="288">
                  <a:moveTo>
                    <a:pt x="0" y="0"/>
                  </a:moveTo>
                  <a:lnTo>
                    <a:pt x="0" y="288"/>
                  </a:lnTo>
                  <a:lnTo>
                    <a:pt x="384" y="288"/>
                  </a:lnTo>
                </a:path>
              </a:pathLst>
            </a:custGeom>
            <a:noFill/>
            <a:ln w="12700" cap="flat" cmpd="sng">
              <a:solidFill>
                <a:schemeClr val="tx1"/>
              </a:solidFill>
              <a:prstDash val="solid"/>
              <a:round/>
              <a:headEnd type="none" w="sm" len="sm"/>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4482" name="Line 1122"/>
          <p:cNvSpPr>
            <a:spLocks noChangeShapeType="1"/>
          </p:cNvSpPr>
          <p:nvPr/>
        </p:nvSpPr>
        <p:spPr bwMode="auto">
          <a:xfrm rot="-1151455">
            <a:off x="3121025" y="4125913"/>
            <a:ext cx="1370013" cy="1912937"/>
          </a:xfrm>
          <a:prstGeom prst="line">
            <a:avLst/>
          </a:prstGeom>
          <a:noFill/>
          <a:ln w="28575">
            <a:solidFill>
              <a:srgbClr val="BE650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83" name="Line 1123"/>
          <p:cNvSpPr>
            <a:spLocks noChangeShapeType="1"/>
          </p:cNvSpPr>
          <p:nvPr/>
        </p:nvSpPr>
        <p:spPr bwMode="auto">
          <a:xfrm rot="-1151455">
            <a:off x="1676400" y="3429000"/>
            <a:ext cx="1370013" cy="1912938"/>
          </a:xfrm>
          <a:prstGeom prst="line">
            <a:avLst/>
          </a:prstGeom>
          <a:noFill/>
          <a:ln w="28575">
            <a:solidFill>
              <a:srgbClr val="BE650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484" name="Line 1124"/>
          <p:cNvSpPr>
            <a:spLocks noChangeShapeType="1"/>
          </p:cNvSpPr>
          <p:nvPr/>
        </p:nvSpPr>
        <p:spPr bwMode="auto">
          <a:xfrm>
            <a:off x="2122488" y="2286000"/>
            <a:ext cx="2335212" cy="3678238"/>
          </a:xfrm>
          <a:prstGeom prst="line">
            <a:avLst/>
          </a:prstGeom>
          <a:noFill/>
          <a:ln w="38100">
            <a:solidFill>
              <a:srgbClr val="FFFF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16613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grpId="0" nodeType="clickEffect">
                                  <p:stCondLst>
                                    <p:cond delay="0"/>
                                  </p:stCondLst>
                                  <p:childTnLst>
                                    <p:set>
                                      <p:cBhvr>
                                        <p:cTn id="6" dur="75">
                                          <p:stCondLst>
                                            <p:cond delay="0"/>
                                          </p:stCondLst>
                                        </p:cTn>
                                        <p:tgtEl>
                                          <p:spTgt spid="144467"/>
                                        </p:tgtEl>
                                        <p:attrNameLst>
                                          <p:attrName>style.visibility</p:attrName>
                                        </p:attrNameLst>
                                      </p:cBhvr>
                                      <p:to>
                                        <p:strVal val="visible"/>
                                      </p:to>
                                    </p:set>
                                  </p:childTnLst>
                                </p:cTn>
                              </p:par>
                            </p:childTnLst>
                          </p:cTn>
                        </p:par>
                        <p:par>
                          <p:cTn id="7" fill="hold" nodeType="afterGroup">
                            <p:stCondLst>
                              <p:cond delay="75"/>
                            </p:stCondLst>
                            <p:childTnLst>
                              <p:par>
                                <p:cTn id="8" presetID="11" presetClass="entr" presetSubtype="0" fill="hold" grpId="0" nodeType="afterEffect">
                                  <p:stCondLst>
                                    <p:cond delay="0"/>
                                  </p:stCondLst>
                                  <p:childTnLst>
                                    <p:set>
                                      <p:cBhvr>
                                        <p:cTn id="9" dur="75">
                                          <p:stCondLst>
                                            <p:cond delay="0"/>
                                          </p:stCondLst>
                                        </p:cTn>
                                        <p:tgtEl>
                                          <p:spTgt spid="144466"/>
                                        </p:tgtEl>
                                        <p:attrNameLst>
                                          <p:attrName>style.visibility</p:attrName>
                                        </p:attrNameLst>
                                      </p:cBhvr>
                                      <p:to>
                                        <p:strVal val="visible"/>
                                      </p:to>
                                    </p:set>
                                  </p:childTnLst>
                                </p:cTn>
                              </p:par>
                            </p:childTnLst>
                          </p:cTn>
                        </p:par>
                        <p:par>
                          <p:cTn id="10" fill="hold" nodeType="afterGroup">
                            <p:stCondLst>
                              <p:cond delay="150"/>
                            </p:stCondLst>
                            <p:childTnLst>
                              <p:par>
                                <p:cTn id="11" presetID="11" presetClass="entr" presetSubtype="0" fill="hold" grpId="0" nodeType="afterEffect">
                                  <p:stCondLst>
                                    <p:cond delay="0"/>
                                  </p:stCondLst>
                                  <p:childTnLst>
                                    <p:set>
                                      <p:cBhvr>
                                        <p:cTn id="12" dur="75">
                                          <p:stCondLst>
                                            <p:cond delay="0"/>
                                          </p:stCondLst>
                                        </p:cTn>
                                        <p:tgtEl>
                                          <p:spTgt spid="144465"/>
                                        </p:tgtEl>
                                        <p:attrNameLst>
                                          <p:attrName>style.visibility</p:attrName>
                                        </p:attrNameLst>
                                      </p:cBhvr>
                                      <p:to>
                                        <p:strVal val="visible"/>
                                      </p:to>
                                    </p:set>
                                  </p:childTnLst>
                                </p:cTn>
                              </p:par>
                            </p:childTnLst>
                          </p:cTn>
                        </p:par>
                        <p:par>
                          <p:cTn id="13" fill="hold" nodeType="afterGroup">
                            <p:stCondLst>
                              <p:cond delay="225"/>
                            </p:stCondLst>
                            <p:childTnLst>
                              <p:par>
                                <p:cTn id="14" presetID="11" presetClass="entr" presetSubtype="0" fill="hold" grpId="0" nodeType="afterEffect">
                                  <p:stCondLst>
                                    <p:cond delay="0"/>
                                  </p:stCondLst>
                                  <p:childTnLst>
                                    <p:set>
                                      <p:cBhvr>
                                        <p:cTn id="15" dur="75">
                                          <p:stCondLst>
                                            <p:cond delay="0"/>
                                          </p:stCondLst>
                                        </p:cTn>
                                        <p:tgtEl>
                                          <p:spTgt spid="144468"/>
                                        </p:tgtEl>
                                        <p:attrNameLst>
                                          <p:attrName>style.visibility</p:attrName>
                                        </p:attrNameLst>
                                      </p:cBhvr>
                                      <p:to>
                                        <p:strVal val="visible"/>
                                      </p:to>
                                    </p:set>
                                  </p:childTnLst>
                                </p:cTn>
                              </p:par>
                            </p:childTnLst>
                          </p:cTn>
                        </p:par>
                        <p:par>
                          <p:cTn id="16" fill="hold" nodeType="afterGroup">
                            <p:stCondLst>
                              <p:cond delay="300"/>
                            </p:stCondLst>
                            <p:childTnLst>
                              <p:par>
                                <p:cTn id="17" presetID="1" presetClass="entr" presetSubtype="0" fill="hold" grpId="0" nodeType="afterEffect">
                                  <p:stCondLst>
                                    <p:cond delay="0"/>
                                  </p:stCondLst>
                                  <p:childTnLst>
                                    <p:set>
                                      <p:cBhvr>
                                        <p:cTn id="18" dur="1" fill="hold">
                                          <p:stCondLst>
                                            <p:cond delay="499"/>
                                          </p:stCondLst>
                                        </p:cTn>
                                        <p:tgtEl>
                                          <p:spTgt spid="1444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1" presetClass="entr" presetSubtype="0" fill="hold" grpId="0" nodeType="clickEffect">
                                  <p:stCondLst>
                                    <p:cond delay="0"/>
                                  </p:stCondLst>
                                  <p:childTnLst>
                                    <p:set>
                                      <p:cBhvr>
                                        <p:cTn id="22" dur="75">
                                          <p:stCondLst>
                                            <p:cond delay="0"/>
                                          </p:stCondLst>
                                        </p:cTn>
                                        <p:tgtEl>
                                          <p:spTgt spid="144450"/>
                                        </p:tgtEl>
                                        <p:attrNameLst>
                                          <p:attrName>style.visibility</p:attrName>
                                        </p:attrNameLst>
                                      </p:cBhvr>
                                      <p:to>
                                        <p:strVal val="visible"/>
                                      </p:to>
                                    </p:set>
                                  </p:childTnLst>
                                </p:cTn>
                              </p:par>
                            </p:childTnLst>
                          </p:cTn>
                        </p:par>
                        <p:par>
                          <p:cTn id="23" fill="hold" nodeType="afterGroup">
                            <p:stCondLst>
                              <p:cond delay="75"/>
                            </p:stCondLst>
                            <p:childTnLst>
                              <p:par>
                                <p:cTn id="24" presetID="11" presetClass="entr" presetSubtype="0" fill="hold" grpId="0" nodeType="afterEffect">
                                  <p:stCondLst>
                                    <p:cond delay="0"/>
                                  </p:stCondLst>
                                  <p:childTnLst>
                                    <p:set>
                                      <p:cBhvr>
                                        <p:cTn id="25" dur="75">
                                          <p:stCondLst>
                                            <p:cond delay="0"/>
                                          </p:stCondLst>
                                        </p:cTn>
                                        <p:tgtEl>
                                          <p:spTgt spid="144453"/>
                                        </p:tgtEl>
                                        <p:attrNameLst>
                                          <p:attrName>style.visibility</p:attrName>
                                        </p:attrNameLst>
                                      </p:cBhvr>
                                      <p:to>
                                        <p:strVal val="visible"/>
                                      </p:to>
                                    </p:set>
                                  </p:childTnLst>
                                </p:cTn>
                              </p:par>
                            </p:childTnLst>
                          </p:cTn>
                        </p:par>
                        <p:par>
                          <p:cTn id="26" fill="hold" nodeType="afterGroup">
                            <p:stCondLst>
                              <p:cond delay="150"/>
                            </p:stCondLst>
                            <p:childTnLst>
                              <p:par>
                                <p:cTn id="27" presetID="11" presetClass="entr" presetSubtype="0" fill="hold" grpId="0" nodeType="afterEffect">
                                  <p:stCondLst>
                                    <p:cond delay="0"/>
                                  </p:stCondLst>
                                  <p:childTnLst>
                                    <p:set>
                                      <p:cBhvr>
                                        <p:cTn id="28" dur="75">
                                          <p:stCondLst>
                                            <p:cond delay="0"/>
                                          </p:stCondLst>
                                        </p:cTn>
                                        <p:tgtEl>
                                          <p:spTgt spid="144457"/>
                                        </p:tgtEl>
                                        <p:attrNameLst>
                                          <p:attrName>style.visibility</p:attrName>
                                        </p:attrNameLst>
                                      </p:cBhvr>
                                      <p:to>
                                        <p:strVal val="visible"/>
                                      </p:to>
                                    </p:set>
                                  </p:childTnLst>
                                </p:cTn>
                              </p:par>
                            </p:childTnLst>
                          </p:cTn>
                        </p:par>
                        <p:par>
                          <p:cTn id="29" fill="hold" nodeType="afterGroup">
                            <p:stCondLst>
                              <p:cond delay="225"/>
                            </p:stCondLst>
                            <p:childTnLst>
                              <p:par>
                                <p:cTn id="30" presetID="11" presetClass="entr" presetSubtype="0" fill="hold" grpId="0" nodeType="afterEffect">
                                  <p:stCondLst>
                                    <p:cond delay="0"/>
                                  </p:stCondLst>
                                  <p:childTnLst>
                                    <p:set>
                                      <p:cBhvr>
                                        <p:cTn id="31" dur="75">
                                          <p:stCondLst>
                                            <p:cond delay="0"/>
                                          </p:stCondLst>
                                        </p:cTn>
                                        <p:tgtEl>
                                          <p:spTgt spid="144460"/>
                                        </p:tgtEl>
                                        <p:attrNameLst>
                                          <p:attrName>style.visibility</p:attrName>
                                        </p:attrNameLst>
                                      </p:cBhvr>
                                      <p:to>
                                        <p:strVal val="visible"/>
                                      </p:to>
                                    </p:set>
                                  </p:childTnLst>
                                </p:cTn>
                              </p:par>
                            </p:childTnLst>
                          </p:cTn>
                        </p:par>
                        <p:par>
                          <p:cTn id="32" fill="hold" nodeType="afterGroup">
                            <p:stCondLst>
                              <p:cond delay="300"/>
                            </p:stCondLst>
                            <p:childTnLst>
                              <p:par>
                                <p:cTn id="33" presetID="1" presetClass="entr" presetSubtype="0" fill="hold" grpId="0" nodeType="afterEffect">
                                  <p:stCondLst>
                                    <p:cond delay="0"/>
                                  </p:stCondLst>
                                  <p:childTnLst>
                                    <p:set>
                                      <p:cBhvr>
                                        <p:cTn id="34" dur="1" fill="hold">
                                          <p:stCondLst>
                                            <p:cond delay="499"/>
                                          </p:stCondLst>
                                        </p:cTn>
                                        <p:tgtEl>
                                          <p:spTgt spid="144461"/>
                                        </p:tgtEl>
                                        <p:attrNameLst>
                                          <p:attrName>style.visibility</p:attrName>
                                        </p:attrNameLst>
                                      </p:cBhvr>
                                      <p:to>
                                        <p:strVal val="visible"/>
                                      </p:to>
                                    </p:set>
                                  </p:childTnLst>
                                </p:cTn>
                              </p:par>
                            </p:childTnLst>
                          </p:cTn>
                        </p:par>
                        <p:par>
                          <p:cTn id="35" fill="hold" nodeType="afterGroup">
                            <p:stCondLst>
                              <p:cond delay="800"/>
                            </p:stCondLst>
                            <p:childTnLst>
                              <p:par>
                                <p:cTn id="36" presetID="11" presetClass="entr" presetSubtype="0" fill="hold" grpId="0" nodeType="afterEffect">
                                  <p:stCondLst>
                                    <p:cond delay="0"/>
                                  </p:stCondLst>
                                  <p:childTnLst>
                                    <p:set>
                                      <p:cBhvr>
                                        <p:cTn id="37" dur="500">
                                          <p:stCondLst>
                                            <p:cond delay="0"/>
                                          </p:stCondLst>
                                        </p:cTn>
                                        <p:tgtEl>
                                          <p:spTgt spid="144469"/>
                                        </p:tgtEl>
                                        <p:attrNameLst>
                                          <p:attrName>style.visibility</p:attrName>
                                        </p:attrNameLst>
                                      </p:cBhvr>
                                      <p:to>
                                        <p:strVal val="visible"/>
                                      </p:to>
                                    </p:set>
                                  </p:childTnLst>
                                </p:cTn>
                              </p:par>
                            </p:childTnLst>
                          </p:cTn>
                        </p:par>
                        <p:par>
                          <p:cTn id="38" fill="hold" nodeType="afterGroup">
                            <p:stCondLst>
                              <p:cond delay="1300"/>
                            </p:stCondLst>
                            <p:childTnLst>
                              <p:par>
                                <p:cTn id="39" presetID="11" presetClass="entr" presetSubtype="0" fill="hold" grpId="0" nodeType="afterEffect">
                                  <p:stCondLst>
                                    <p:cond delay="2000"/>
                                  </p:stCondLst>
                                  <p:childTnLst>
                                    <p:set>
                                      <p:cBhvr>
                                        <p:cTn id="40" dur="500">
                                          <p:stCondLst>
                                            <p:cond delay="0"/>
                                          </p:stCondLst>
                                        </p:cTn>
                                        <p:tgtEl>
                                          <p:spTgt spid="144470"/>
                                        </p:tgtEl>
                                        <p:attrNameLst>
                                          <p:attrName>style.visibility</p:attrName>
                                        </p:attrNameLst>
                                      </p:cBhvr>
                                      <p:to>
                                        <p:strVal val="visible"/>
                                      </p:to>
                                    </p:set>
                                  </p:childTnLst>
                                </p:cTn>
                              </p:par>
                            </p:childTnLst>
                          </p:cTn>
                        </p:par>
                        <p:par>
                          <p:cTn id="41" fill="hold" nodeType="afterGroup">
                            <p:stCondLst>
                              <p:cond delay="3800"/>
                            </p:stCondLst>
                            <p:childTnLst>
                              <p:par>
                                <p:cTn id="42" presetID="1" presetClass="entr" presetSubtype="0" fill="hold" grpId="0" nodeType="afterEffect">
                                  <p:stCondLst>
                                    <p:cond delay="1000"/>
                                  </p:stCondLst>
                                  <p:childTnLst>
                                    <p:set>
                                      <p:cBhvr>
                                        <p:cTn id="43" dur="1" fill="hold">
                                          <p:stCondLst>
                                            <p:cond delay="499"/>
                                          </p:stCondLst>
                                        </p:cTn>
                                        <p:tgtEl>
                                          <p:spTgt spid="144474"/>
                                        </p:tgtEl>
                                        <p:attrNameLst>
                                          <p:attrName>style.visibility</p:attrName>
                                        </p:attrNameLst>
                                      </p:cBhvr>
                                      <p:to>
                                        <p:strVal val="visible"/>
                                      </p:to>
                                    </p:set>
                                  </p:childTnLst>
                                </p:cTn>
                              </p:par>
                            </p:childTnLst>
                          </p:cTn>
                        </p:par>
                        <p:par>
                          <p:cTn id="44" fill="hold" nodeType="afterGroup">
                            <p:stCondLst>
                              <p:cond delay="5300"/>
                            </p:stCondLst>
                            <p:childTnLst>
                              <p:par>
                                <p:cTn id="45" presetID="22" presetClass="entr" presetSubtype="8" fill="hold" nodeType="afterEffect">
                                  <p:stCondLst>
                                    <p:cond delay="0"/>
                                  </p:stCondLst>
                                  <p:childTnLst>
                                    <p:set>
                                      <p:cBhvr>
                                        <p:cTn id="46" dur="1" fill="hold">
                                          <p:stCondLst>
                                            <p:cond delay="0"/>
                                          </p:stCondLst>
                                        </p:cTn>
                                        <p:tgtEl>
                                          <p:spTgt spid="144473"/>
                                        </p:tgtEl>
                                        <p:attrNameLst>
                                          <p:attrName>style.visibility</p:attrName>
                                        </p:attrNameLst>
                                      </p:cBhvr>
                                      <p:to>
                                        <p:strVal val="visible"/>
                                      </p:to>
                                    </p:set>
                                    <p:animEffect transition="in" filter="wipe(left)">
                                      <p:cBhvr>
                                        <p:cTn id="47" dur="500"/>
                                        <p:tgtEl>
                                          <p:spTgt spid="1444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44478"/>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14448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44442"/>
                                        </p:tgtEl>
                                        <p:attrNameLst>
                                          <p:attrName>style.visibility</p:attrName>
                                        </p:attrNameLst>
                                      </p:cBhvr>
                                      <p:to>
                                        <p:strVal val="visible"/>
                                      </p:to>
                                    </p:set>
                                  </p:childTnLst>
                                </p:cTn>
                              </p:par>
                            </p:childTnLst>
                          </p:cTn>
                        </p:par>
                        <p:par>
                          <p:cTn id="59" fill="hold" nodeType="afterGroup">
                            <p:stCondLst>
                              <p:cond delay="500"/>
                            </p:stCondLst>
                            <p:childTnLst>
                              <p:par>
                                <p:cTn id="60" presetID="16" presetClass="entr" presetSubtype="37" fill="hold" grpId="0" nodeType="afterEffect">
                                  <p:stCondLst>
                                    <p:cond delay="0"/>
                                  </p:stCondLst>
                                  <p:childTnLst>
                                    <p:set>
                                      <p:cBhvr>
                                        <p:cTn id="61" dur="1" fill="hold">
                                          <p:stCondLst>
                                            <p:cond delay="0"/>
                                          </p:stCondLst>
                                        </p:cTn>
                                        <p:tgtEl>
                                          <p:spTgt spid="144482"/>
                                        </p:tgtEl>
                                        <p:attrNameLst>
                                          <p:attrName>style.visibility</p:attrName>
                                        </p:attrNameLst>
                                      </p:cBhvr>
                                      <p:to>
                                        <p:strVal val="visible"/>
                                      </p:to>
                                    </p:set>
                                    <p:animEffect transition="in" filter="barn(outVertical)">
                                      <p:cBhvr>
                                        <p:cTn id="62" dur="500"/>
                                        <p:tgtEl>
                                          <p:spTgt spid="144482"/>
                                        </p:tgtEl>
                                      </p:cBhvr>
                                    </p:animEffect>
                                  </p:childTnLst>
                                </p:cTn>
                              </p:par>
                            </p:childTnLst>
                          </p:cTn>
                        </p:par>
                        <p:par>
                          <p:cTn id="63" fill="hold" nodeType="afterGroup">
                            <p:stCondLst>
                              <p:cond delay="1000"/>
                            </p:stCondLst>
                            <p:childTnLst>
                              <p:par>
                                <p:cTn id="64" presetID="16" presetClass="entr" presetSubtype="37" fill="hold" grpId="0" nodeType="afterEffect">
                                  <p:stCondLst>
                                    <p:cond delay="0"/>
                                  </p:stCondLst>
                                  <p:childTnLst>
                                    <p:set>
                                      <p:cBhvr>
                                        <p:cTn id="65" dur="1" fill="hold">
                                          <p:stCondLst>
                                            <p:cond delay="0"/>
                                          </p:stCondLst>
                                        </p:cTn>
                                        <p:tgtEl>
                                          <p:spTgt spid="144483"/>
                                        </p:tgtEl>
                                        <p:attrNameLst>
                                          <p:attrName>style.visibility</p:attrName>
                                        </p:attrNameLst>
                                      </p:cBhvr>
                                      <p:to>
                                        <p:strVal val="visible"/>
                                      </p:to>
                                    </p:set>
                                    <p:animEffect transition="in" filter="barn(outVertical)">
                                      <p:cBhvr>
                                        <p:cTn id="66" dur="500"/>
                                        <p:tgtEl>
                                          <p:spTgt spid="14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2" grpId="0" animBg="1" autoUpdateAnimBg="0"/>
      <p:bldP spid="144450" grpId="0" animBg="1"/>
      <p:bldP spid="144453" grpId="0" animBg="1"/>
      <p:bldP spid="144457" grpId="0" animBg="1"/>
      <p:bldP spid="144460" grpId="0" animBg="1"/>
      <p:bldP spid="144462" grpId="0" animBg="1"/>
      <p:bldP spid="144465" grpId="0" animBg="1"/>
      <p:bldP spid="144466" grpId="0" animBg="1"/>
      <p:bldP spid="144467" grpId="0" animBg="1"/>
      <p:bldP spid="144468" grpId="0" animBg="1"/>
      <p:bldP spid="144461" grpId="0" animBg="1"/>
      <p:bldP spid="144469" grpId="0" animBg="1"/>
      <p:bldP spid="144470" grpId="0" animBg="1"/>
      <p:bldP spid="144474" grpId="0" animBg="1"/>
      <p:bldP spid="144482" grpId="0" animBg="1"/>
      <p:bldP spid="14448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a:xfrm>
            <a:off x="685800" y="609600"/>
            <a:ext cx="8153400" cy="1143000"/>
          </a:xfrm>
          <a:noFill/>
          <a:ln/>
          <a:extLst>
            <a:ext uri="{909E8E84-426E-40dd-AFC4-6F175D3DCCD1}">
              <a14:hiddenFill xmlns="" xmlns:a14="http://schemas.microsoft.com/office/drawing/2010/main">
                <a:solidFill>
                  <a:schemeClr val="accent1"/>
                </a:solidFill>
              </a14:hiddenFill>
            </a:ext>
          </a:extLst>
        </p:spPr>
        <p:txBody>
          <a:bodyPr>
            <a:normAutofit/>
          </a:bodyPr>
          <a:lstStyle/>
          <a:p>
            <a:pPr eaLnBrk="0" hangingPunct="0"/>
            <a:r>
              <a:rPr lang="en-US" altLang="zh-TW" sz="3600" b="0">
                <a:ea typeface="新細明體" charset="0"/>
                <a:cs typeface="新細明體" charset="0"/>
              </a:rPr>
              <a:t>The correct interpretation of shadow prices </a:t>
            </a:r>
          </a:p>
        </p:txBody>
      </p:sp>
      <p:sp>
        <p:nvSpPr>
          <p:cNvPr id="65538" name="Rectangle 2"/>
          <p:cNvSpPr>
            <a:spLocks noGrp="1" noChangeArrowheads="1"/>
          </p:cNvSpPr>
          <p:nvPr>
            <p:ph idx="1"/>
          </p:nvPr>
        </p:nvSpPr>
        <p:spPr>
          <a:xfrm>
            <a:off x="685800" y="1219200"/>
            <a:ext cx="7772400" cy="5257800"/>
          </a:xfrm>
          <a:noFill/>
          <a:ln/>
        </p:spPr>
        <p:txBody>
          <a:bodyPr/>
          <a:lstStyle/>
          <a:p>
            <a:pPr lvl="1" eaLnBrk="0" hangingPunct="0">
              <a:buFontTx/>
              <a:buNone/>
            </a:pPr>
            <a:endParaRPr lang="zh-TW" altLang="en-US">
              <a:ea typeface="新細明體" charset="0"/>
              <a:cs typeface="新細明體" charset="0"/>
            </a:endParaRPr>
          </a:p>
          <a:p>
            <a:pPr lvl="1" eaLnBrk="0" hangingPunct="0"/>
            <a:r>
              <a:rPr lang="en-US" altLang="zh-TW" b="1" i="1">
                <a:ea typeface="新細明體" charset="0"/>
                <a:cs typeface="新細明體" charset="0"/>
              </a:rPr>
              <a:t>Sunk costs:</a:t>
            </a:r>
            <a:r>
              <a:rPr lang="en-US" altLang="zh-TW">
                <a:ea typeface="新細明體" charset="0"/>
                <a:cs typeface="新細明體" charset="0"/>
              </a:rPr>
              <a:t>  The shadow price is the value of an extra unit of the resource, since the cost of the resource is not included in the calculation of the objective function coefficient.</a:t>
            </a:r>
          </a:p>
          <a:p>
            <a:pPr lvl="1" eaLnBrk="0" hangingPunct="0"/>
            <a:endParaRPr lang="en-US" altLang="zh-TW">
              <a:ea typeface="新細明體" charset="0"/>
              <a:cs typeface="新細明體" charset="0"/>
            </a:endParaRPr>
          </a:p>
          <a:p>
            <a:pPr lvl="1" eaLnBrk="0" hangingPunct="0"/>
            <a:r>
              <a:rPr lang="en-US" altLang="zh-TW" b="1" i="1">
                <a:ea typeface="新細明體" charset="0"/>
                <a:cs typeface="新細明體" charset="0"/>
              </a:rPr>
              <a:t>Included costs:  </a:t>
            </a:r>
            <a:r>
              <a:rPr lang="en-US" altLang="zh-TW">
                <a:ea typeface="新細明體" charset="0"/>
                <a:cs typeface="新細明體" charset="0"/>
              </a:rPr>
              <a:t>The shadow price is the premium value above the existing unit value for the resource, since the cost of the resource is included in the calculation of the objective function coefficient.</a:t>
            </a:r>
          </a:p>
        </p:txBody>
      </p:sp>
      <p:sp>
        <p:nvSpPr>
          <p:cNvPr id="4" name="Slide Number Placeholder 5"/>
          <p:cNvSpPr>
            <a:spLocks noGrp="1"/>
          </p:cNvSpPr>
          <p:nvPr>
            <p:ph type="sldNum" sz="quarter" idx="12"/>
          </p:nvPr>
        </p:nvSpPr>
        <p:spPr/>
        <p:txBody>
          <a:bodyPr/>
          <a:lstStyle/>
          <a:p>
            <a:fld id="{939DC68F-DE67-2A47-8A58-8508DA409EC6}" type="slidenum">
              <a:rPr lang="zh-TW" altLang="en-US"/>
              <a:pPr/>
              <a:t>34</a:t>
            </a:fld>
            <a:endParaRPr lang="zh-TW" altLang="en-US"/>
          </a:p>
        </p:txBody>
      </p:sp>
    </p:spTree>
    <p:extLst>
      <p:ext uri="{BB962C8B-B14F-4D97-AF65-F5344CB8AC3E}">
        <p14:creationId xmlns:p14="http://schemas.microsoft.com/office/powerpoint/2010/main" val="62856405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 calcmode="lin" valueType="num">
                                      <p:cBhvr additive="base">
                                        <p:cTn id="7"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pRg st="1" end="1"/>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5538">
                                            <p:txEl>
                                              <p:pRg st="3" end="3"/>
                                            </p:txEl>
                                          </p:spTgt>
                                        </p:tgtEl>
                                        <p:attrNameLst>
                                          <p:attrName>style.visibility</p:attrName>
                                        </p:attrNameLst>
                                      </p:cBhvr>
                                      <p:to>
                                        <p:strVal val="visible"/>
                                      </p:to>
                                    </p:set>
                                    <p:anim calcmode="lin" valueType="num">
                                      <p:cBhvr additive="base">
                                        <p:cTn id="11" dur="500" fill="hold"/>
                                        <p:tgtEl>
                                          <p:spTgt spid="6553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609600"/>
            <a:ext cx="8153400" cy="1143000"/>
          </a:xfrm>
          <a:noFill/>
          <a:ln/>
        </p:spPr>
        <p:txBody>
          <a:bodyPr/>
          <a:lstStyle/>
          <a:p>
            <a:pPr algn="ctr" eaLnBrk="0" hangingPunct="0"/>
            <a:r>
              <a:rPr lang="en-US" altLang="zh-TW" sz="3600">
                <a:ea typeface="新細明體" charset="0"/>
                <a:cs typeface="新細明體" charset="0"/>
              </a:rPr>
              <a:t>Other Post - Optimality Changes </a:t>
            </a:r>
          </a:p>
        </p:txBody>
      </p:sp>
      <p:sp>
        <p:nvSpPr>
          <p:cNvPr id="69635" name="Rectangle 3"/>
          <p:cNvSpPr>
            <a:spLocks noGrp="1" noChangeArrowheads="1"/>
          </p:cNvSpPr>
          <p:nvPr>
            <p:ph idx="1"/>
          </p:nvPr>
        </p:nvSpPr>
        <p:spPr>
          <a:xfrm>
            <a:off x="990600" y="1981200"/>
            <a:ext cx="7772400" cy="4114800"/>
          </a:xfrm>
          <a:noFill/>
          <a:ln/>
        </p:spPr>
        <p:txBody>
          <a:bodyPr>
            <a:normAutofit/>
          </a:bodyPr>
          <a:lstStyle/>
          <a:p>
            <a:pPr eaLnBrk="0" hangingPunct="0">
              <a:lnSpc>
                <a:spcPct val="170000"/>
              </a:lnSpc>
            </a:pPr>
            <a:r>
              <a:rPr lang="en-US" altLang="zh-TW">
                <a:ea typeface="新細明體" charset="0"/>
                <a:cs typeface="新細明體" charset="0"/>
              </a:rPr>
              <a:t>Addition of a constraint.</a:t>
            </a:r>
          </a:p>
          <a:p>
            <a:pPr eaLnBrk="0" hangingPunct="0">
              <a:lnSpc>
                <a:spcPct val="130000"/>
              </a:lnSpc>
            </a:pPr>
            <a:r>
              <a:rPr lang="en-US" altLang="zh-TW">
                <a:ea typeface="新細明體" charset="0"/>
                <a:cs typeface="新細明體" charset="0"/>
              </a:rPr>
              <a:t>Deletion of a constraint.</a:t>
            </a:r>
          </a:p>
          <a:p>
            <a:pPr eaLnBrk="0" hangingPunct="0">
              <a:lnSpc>
                <a:spcPct val="130000"/>
              </a:lnSpc>
            </a:pPr>
            <a:r>
              <a:rPr lang="en-US" altLang="zh-TW">
                <a:ea typeface="新細明體" charset="0"/>
                <a:cs typeface="新細明體" charset="0"/>
              </a:rPr>
              <a:t>Addition of a variable.</a:t>
            </a:r>
          </a:p>
          <a:p>
            <a:pPr eaLnBrk="0" hangingPunct="0">
              <a:lnSpc>
                <a:spcPct val="130000"/>
              </a:lnSpc>
            </a:pPr>
            <a:r>
              <a:rPr lang="en-US" altLang="zh-TW">
                <a:ea typeface="新細明體" charset="0"/>
                <a:cs typeface="新細明體" charset="0"/>
              </a:rPr>
              <a:t>Deletion of a variable.</a:t>
            </a:r>
          </a:p>
          <a:p>
            <a:pPr eaLnBrk="0" hangingPunct="0">
              <a:lnSpc>
                <a:spcPct val="130000"/>
              </a:lnSpc>
            </a:pPr>
            <a:r>
              <a:rPr lang="en-US" altLang="zh-TW">
                <a:ea typeface="新細明體" charset="0"/>
                <a:cs typeface="新細明體" charset="0"/>
              </a:rPr>
              <a:t>Changes in the left - hand side coefficients.</a:t>
            </a:r>
          </a:p>
        </p:txBody>
      </p:sp>
      <p:sp>
        <p:nvSpPr>
          <p:cNvPr id="4" name="Slide Number Placeholder 5"/>
          <p:cNvSpPr>
            <a:spLocks noGrp="1"/>
          </p:cNvSpPr>
          <p:nvPr>
            <p:ph type="sldNum" sz="quarter" idx="12"/>
          </p:nvPr>
        </p:nvSpPr>
        <p:spPr/>
        <p:txBody>
          <a:bodyPr/>
          <a:lstStyle/>
          <a:p>
            <a:fld id="{DDDA8139-B512-7B49-8F1A-F957928A7639}" type="slidenum">
              <a:rPr lang="zh-TW" altLang="en-US"/>
              <a:pPr/>
              <a:t>35</a:t>
            </a:fld>
            <a:endParaRPr lang="zh-TW" altLang="en-US"/>
          </a:p>
        </p:txBody>
      </p:sp>
    </p:spTree>
    <p:extLst>
      <p:ext uri="{BB962C8B-B14F-4D97-AF65-F5344CB8AC3E}">
        <p14:creationId xmlns:p14="http://schemas.microsoft.com/office/powerpoint/2010/main" val="412768349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31" name="Rectangle 1079"/>
          <p:cNvSpPr>
            <a:spLocks noGrp="1" noChangeArrowheads="1"/>
          </p:cNvSpPr>
          <p:nvPr>
            <p:ph type="title"/>
          </p:nvPr>
        </p:nvSpPr>
        <p:spPr>
          <a:xfrm>
            <a:off x="762000" y="762000"/>
            <a:ext cx="7772400" cy="1143000"/>
          </a:xfrm>
          <a:noFill/>
          <a:ln/>
          <a:extLst>
            <a:ext uri="{909E8E84-426E-40dd-AFC4-6F175D3DCCD1}">
              <a14:hiddenFill xmlns="" xmlns:a14="http://schemas.microsoft.com/office/drawing/2010/main">
                <a:solidFill>
                  <a:schemeClr val="accent1"/>
                </a:solidFill>
              </a14:hiddenFill>
            </a:ext>
          </a:extLst>
        </p:spPr>
        <p:txBody>
          <a:bodyPr/>
          <a:lstStyle/>
          <a:p>
            <a:pPr algn="ctr"/>
            <a:r>
              <a:rPr lang="en-US" altLang="zh-TW">
                <a:ea typeface="新細明體" charset="0"/>
                <a:cs typeface="新細明體" charset="0"/>
              </a:rPr>
              <a:t>Infeasible Model</a:t>
            </a:r>
          </a:p>
        </p:txBody>
      </p:sp>
      <p:sp>
        <p:nvSpPr>
          <p:cNvPr id="39" name="Slide Number Placeholder 5"/>
          <p:cNvSpPr>
            <a:spLocks noGrp="1"/>
          </p:cNvSpPr>
          <p:nvPr>
            <p:ph type="sldNum" sz="quarter" idx="12"/>
          </p:nvPr>
        </p:nvSpPr>
        <p:spPr/>
        <p:txBody>
          <a:bodyPr/>
          <a:lstStyle/>
          <a:p>
            <a:fld id="{F98CCD33-E71B-DA48-9CD3-9EAC33B073D3}" type="slidenum">
              <a:rPr lang="zh-TW" altLang="en-US"/>
              <a:pPr/>
              <a:t>36</a:t>
            </a:fld>
            <a:endParaRPr lang="zh-TW" altLang="en-US"/>
          </a:p>
        </p:txBody>
      </p:sp>
      <p:grpSp>
        <p:nvGrpSpPr>
          <p:cNvPr id="152582" name="Group 1030"/>
          <p:cNvGrpSpPr>
            <a:grpSpLocks/>
          </p:cNvGrpSpPr>
          <p:nvPr/>
        </p:nvGrpSpPr>
        <p:grpSpPr bwMode="auto">
          <a:xfrm>
            <a:off x="1658938" y="1084263"/>
            <a:ext cx="6178550" cy="5634037"/>
            <a:chOff x="1584" y="147"/>
            <a:chExt cx="3892" cy="3549"/>
          </a:xfrm>
        </p:grpSpPr>
        <p:sp>
          <p:nvSpPr>
            <p:cNvPr id="152583" name="Rectangle 1031"/>
            <p:cNvSpPr>
              <a:spLocks noChangeArrowheads="1"/>
            </p:cNvSpPr>
            <p:nvPr/>
          </p:nvSpPr>
          <p:spPr bwMode="auto">
            <a:xfrm>
              <a:off x="1584" y="147"/>
              <a:ext cx="3885" cy="117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84" name="Rectangle 1032"/>
            <p:cNvSpPr>
              <a:spLocks noChangeArrowheads="1"/>
            </p:cNvSpPr>
            <p:nvPr/>
          </p:nvSpPr>
          <p:spPr bwMode="auto">
            <a:xfrm>
              <a:off x="4253" y="1285"/>
              <a:ext cx="1223" cy="2411"/>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85" name="AutoShape 1033"/>
            <p:cNvSpPr>
              <a:spLocks noChangeArrowheads="1"/>
            </p:cNvSpPr>
            <p:nvPr/>
          </p:nvSpPr>
          <p:spPr bwMode="auto">
            <a:xfrm rot="10800000">
              <a:off x="1587" y="1296"/>
              <a:ext cx="2699" cy="2400"/>
            </a:xfrm>
            <a:prstGeom prst="rtTriangl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lIns="92075" tIns="46038" rIns="92075" bIns="46038" anchor="ctr"/>
            <a:lstStyle/>
            <a:p>
              <a:pPr algn="ctr" eaLnBrk="0" hangingPunct="0"/>
              <a:r>
                <a:rPr lang="zh-TW" altLang="en-US" sz="2800">
                  <a:solidFill>
                    <a:srgbClr val="334635"/>
                  </a:solidFill>
                  <a:ea typeface="新細明體" charset="0"/>
                  <a:cs typeface="新細明體" charset="0"/>
                </a:rPr>
                <a:t> </a:t>
              </a:r>
            </a:p>
          </p:txBody>
        </p:sp>
      </p:grpSp>
      <p:sp>
        <p:nvSpPr>
          <p:cNvPr id="152589" name="Freeform 1037"/>
          <p:cNvSpPr>
            <a:spLocks/>
          </p:cNvSpPr>
          <p:nvPr/>
        </p:nvSpPr>
        <p:spPr bwMode="auto">
          <a:xfrm>
            <a:off x="1658938" y="4486275"/>
            <a:ext cx="1793875" cy="2211388"/>
          </a:xfrm>
          <a:custGeom>
            <a:avLst/>
            <a:gdLst>
              <a:gd name="T0" fmla="*/ 0 w 1130"/>
              <a:gd name="T1" fmla="*/ 0 h 1393"/>
              <a:gd name="T2" fmla="*/ 888 w 1130"/>
              <a:gd name="T3" fmla="*/ 384 h 1393"/>
              <a:gd name="T4" fmla="*/ 1129 w 1130"/>
              <a:gd name="T5" fmla="*/ 1392 h 1393"/>
              <a:gd name="T6" fmla="*/ 0 w 1130"/>
              <a:gd name="T7" fmla="*/ 1392 h 1393"/>
              <a:gd name="T8" fmla="*/ 0 w 1130"/>
              <a:gd name="T9" fmla="*/ 0 h 1393"/>
            </a:gdLst>
            <a:ahLst/>
            <a:cxnLst>
              <a:cxn ang="0">
                <a:pos x="T0" y="T1"/>
              </a:cxn>
              <a:cxn ang="0">
                <a:pos x="T2" y="T3"/>
              </a:cxn>
              <a:cxn ang="0">
                <a:pos x="T4" y="T5"/>
              </a:cxn>
              <a:cxn ang="0">
                <a:pos x="T6" y="T7"/>
              </a:cxn>
              <a:cxn ang="0">
                <a:pos x="T8" y="T9"/>
              </a:cxn>
            </a:cxnLst>
            <a:rect l="0" t="0" r="r" b="b"/>
            <a:pathLst>
              <a:path w="1130" h="1393">
                <a:moveTo>
                  <a:pt x="0" y="0"/>
                </a:moveTo>
                <a:lnTo>
                  <a:pt x="888" y="384"/>
                </a:lnTo>
                <a:lnTo>
                  <a:pt x="1129" y="1392"/>
                </a:lnTo>
                <a:lnTo>
                  <a:pt x="0" y="1392"/>
                </a:lnTo>
                <a:lnTo>
                  <a:pt x="0" y="0"/>
                </a:lnTo>
              </a:path>
            </a:pathLst>
          </a:custGeom>
          <a:solidFill>
            <a:schemeClr val="accent1"/>
          </a:solidFill>
          <a:ln>
            <a:noFill/>
          </a:ln>
          <a:effectLst/>
          <a:extLst>
            <a:ext uri="{91240B29-F687-4f45-9708-019B960494DF}">
              <a14:hiddenLine xmlns="" xmlns:a14="http://schemas.microsoft.com/office/drawing/2010/main" w="9525" cap="rnd">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52635" name="Group 1083"/>
          <p:cNvGrpSpPr>
            <a:grpSpLocks/>
          </p:cNvGrpSpPr>
          <p:nvPr/>
        </p:nvGrpSpPr>
        <p:grpSpPr bwMode="auto">
          <a:xfrm>
            <a:off x="1947125" y="2579688"/>
            <a:ext cx="5879252" cy="3833812"/>
            <a:chOff x="1237" y="1673"/>
            <a:chExt cx="4236" cy="2415"/>
          </a:xfrm>
        </p:grpSpPr>
        <p:sp>
          <p:nvSpPr>
            <p:cNvPr id="152599" name="Oval 1047"/>
            <p:cNvSpPr>
              <a:spLocks noChangeArrowheads="1"/>
            </p:cNvSpPr>
            <p:nvPr/>
          </p:nvSpPr>
          <p:spPr bwMode="auto">
            <a:xfrm>
              <a:off x="3804" y="3808"/>
              <a:ext cx="280" cy="280"/>
            </a:xfrm>
            <a:prstGeom prst="ellipse">
              <a:avLst/>
            </a:prstGeom>
            <a:noFill/>
            <a:ln w="12700">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TW" altLang="en-US" sz="2400" b="1">
                  <a:solidFill>
                    <a:schemeClr val="tx1"/>
                  </a:solidFill>
                  <a:ea typeface="新細明體" charset="0"/>
                  <a:cs typeface="新細明體" charset="0"/>
                </a:rPr>
                <a:t>1</a:t>
              </a:r>
            </a:p>
          </p:txBody>
        </p:sp>
        <p:grpSp>
          <p:nvGrpSpPr>
            <p:cNvPr id="152609" name="Group 1057"/>
            <p:cNvGrpSpPr>
              <a:grpSpLocks/>
            </p:cNvGrpSpPr>
            <p:nvPr/>
          </p:nvGrpSpPr>
          <p:grpSpPr bwMode="auto">
            <a:xfrm>
              <a:off x="2352" y="1673"/>
              <a:ext cx="3121" cy="1375"/>
              <a:chOff x="2774" y="537"/>
              <a:chExt cx="3121" cy="1375"/>
            </a:xfrm>
          </p:grpSpPr>
          <p:sp>
            <p:nvSpPr>
              <p:cNvPr id="152610" name="Rectangle 1058"/>
              <p:cNvSpPr>
                <a:spLocks noChangeArrowheads="1"/>
              </p:cNvSpPr>
              <p:nvPr/>
            </p:nvSpPr>
            <p:spPr bwMode="auto">
              <a:xfrm>
                <a:off x="2774" y="537"/>
                <a:ext cx="3121" cy="1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800" b="1" dirty="0">
                    <a:solidFill>
                      <a:schemeClr val="tx1"/>
                    </a:solidFill>
                    <a:ea typeface="新細明體" charset="0"/>
                    <a:cs typeface="新細明體" charset="0"/>
                  </a:rPr>
                  <a:t>No point, simultaneously, </a:t>
                </a:r>
              </a:p>
              <a:p>
                <a:pPr eaLnBrk="0" hangingPunct="0">
                  <a:lnSpc>
                    <a:spcPct val="130000"/>
                  </a:lnSpc>
                </a:pPr>
                <a:r>
                  <a:rPr lang="en-US" altLang="zh-TW" sz="2800" b="1" dirty="0">
                    <a:solidFill>
                      <a:schemeClr val="tx1"/>
                    </a:solidFill>
                    <a:ea typeface="新細明體" charset="0"/>
                    <a:cs typeface="新細明體" charset="0"/>
                  </a:rPr>
                  <a:t>lies both above line        and </a:t>
                </a:r>
                <a:br>
                  <a:rPr lang="en-US" altLang="zh-TW" sz="2800" b="1" dirty="0">
                    <a:solidFill>
                      <a:schemeClr val="tx1"/>
                    </a:solidFill>
                    <a:ea typeface="新細明體" charset="0"/>
                    <a:cs typeface="新細明體" charset="0"/>
                  </a:rPr>
                </a:br>
                <a:r>
                  <a:rPr lang="en-US" altLang="zh-TW" sz="2800" b="1" dirty="0">
                    <a:solidFill>
                      <a:schemeClr val="tx1"/>
                    </a:solidFill>
                    <a:ea typeface="新細明體" charset="0"/>
                    <a:cs typeface="新細明體" charset="0"/>
                  </a:rPr>
                  <a:t>below lines        and</a:t>
                </a:r>
              </a:p>
              <a:p>
                <a:pPr eaLnBrk="0" hangingPunct="0">
                  <a:lnSpc>
                    <a:spcPct val="130000"/>
                  </a:lnSpc>
                </a:pPr>
                <a:r>
                  <a:rPr lang="en-US" altLang="zh-TW" sz="2800" dirty="0">
                    <a:solidFill>
                      <a:schemeClr val="tx1"/>
                    </a:solidFill>
                    <a:ea typeface="新細明體" charset="0"/>
                    <a:cs typeface="新細明體" charset="0"/>
                  </a:rPr>
                  <a:t>.</a:t>
                </a:r>
              </a:p>
            </p:txBody>
          </p:sp>
          <p:sp>
            <p:nvSpPr>
              <p:cNvPr id="152611" name="Oval 1059"/>
              <p:cNvSpPr>
                <a:spLocks noChangeArrowheads="1"/>
              </p:cNvSpPr>
              <p:nvPr/>
            </p:nvSpPr>
            <p:spPr bwMode="auto">
              <a:xfrm>
                <a:off x="4978" y="904"/>
                <a:ext cx="272" cy="272"/>
              </a:xfrm>
              <a:prstGeom prst="ellipse">
                <a:avLst/>
              </a:prstGeom>
              <a:noFill/>
              <a:ln w="25400">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12" name="Rectangle 1060"/>
              <p:cNvSpPr>
                <a:spLocks noChangeArrowheads="1"/>
              </p:cNvSpPr>
              <p:nvPr/>
            </p:nvSpPr>
            <p:spPr bwMode="auto">
              <a:xfrm>
                <a:off x="5065" y="970"/>
                <a:ext cx="98" cy="1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zh-TW" altLang="en-US" sz="2400" b="1" dirty="0">
                    <a:solidFill>
                      <a:schemeClr val="tx1"/>
                    </a:solidFill>
                    <a:ea typeface="新細明體" charset="0"/>
                    <a:cs typeface="新細明體" charset="0"/>
                  </a:rPr>
                  <a:t>1</a:t>
                </a:r>
              </a:p>
            </p:txBody>
          </p:sp>
          <p:sp>
            <p:nvSpPr>
              <p:cNvPr id="152613" name="Oval 1061"/>
              <p:cNvSpPr>
                <a:spLocks noChangeArrowheads="1"/>
              </p:cNvSpPr>
              <p:nvPr/>
            </p:nvSpPr>
            <p:spPr bwMode="auto">
              <a:xfrm>
                <a:off x="4114" y="1255"/>
                <a:ext cx="272" cy="272"/>
              </a:xfrm>
              <a:prstGeom prst="ellipse">
                <a:avLst/>
              </a:prstGeom>
              <a:noFill/>
              <a:ln w="25400">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14" name="Rectangle 1062"/>
              <p:cNvSpPr>
                <a:spLocks noChangeArrowheads="1"/>
              </p:cNvSpPr>
              <p:nvPr/>
            </p:nvSpPr>
            <p:spPr bwMode="auto">
              <a:xfrm>
                <a:off x="4201" y="1321"/>
                <a:ext cx="98" cy="1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r>
                  <a:rPr lang="zh-TW" altLang="en-US" sz="2800" b="1">
                    <a:solidFill>
                      <a:schemeClr val="tx1"/>
                    </a:solidFill>
                    <a:ea typeface="新細明體" charset="0"/>
                    <a:cs typeface="新細明體" charset="0"/>
                  </a:rPr>
                  <a:t>2</a:t>
                </a:r>
              </a:p>
            </p:txBody>
          </p:sp>
          <p:sp>
            <p:nvSpPr>
              <p:cNvPr id="152615" name="Oval 1063"/>
              <p:cNvSpPr>
                <a:spLocks noChangeArrowheads="1"/>
              </p:cNvSpPr>
              <p:nvPr/>
            </p:nvSpPr>
            <p:spPr bwMode="auto">
              <a:xfrm>
                <a:off x="4983" y="1255"/>
                <a:ext cx="362" cy="272"/>
              </a:xfrm>
              <a:prstGeom prst="ellipse">
                <a:avLst/>
              </a:prstGeom>
              <a:solidFill>
                <a:schemeClr val="accent3">
                  <a:lumMod val="75000"/>
                </a:schemeClr>
              </a:solidFill>
              <a:ln w="25400">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16" name="Rectangle 1064"/>
              <p:cNvSpPr>
                <a:spLocks noChangeArrowheads="1"/>
              </p:cNvSpPr>
              <p:nvPr/>
            </p:nvSpPr>
            <p:spPr bwMode="auto">
              <a:xfrm>
                <a:off x="5100" y="1321"/>
                <a:ext cx="131" cy="1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eaLnBrk="0" hangingPunct="0"/>
                <a:r>
                  <a:rPr lang="zh-TW" altLang="en-US" sz="2800" b="1" dirty="0">
                    <a:solidFill>
                      <a:schemeClr val="tx1"/>
                    </a:solidFill>
                    <a:ea typeface="新細明體" charset="0"/>
                    <a:cs typeface="新細明體" charset="0"/>
                  </a:rPr>
                  <a:t>3</a:t>
                </a:r>
              </a:p>
            </p:txBody>
          </p:sp>
        </p:grpSp>
        <p:sp>
          <p:nvSpPr>
            <p:cNvPr id="152632" name="Oval 1080"/>
            <p:cNvSpPr>
              <a:spLocks noChangeArrowheads="1"/>
            </p:cNvSpPr>
            <p:nvPr/>
          </p:nvSpPr>
          <p:spPr bwMode="auto">
            <a:xfrm>
              <a:off x="1237" y="3023"/>
              <a:ext cx="280" cy="28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TW" altLang="en-US" sz="2400" b="1" dirty="0">
                  <a:solidFill>
                    <a:schemeClr val="tx1"/>
                  </a:solidFill>
                  <a:ea typeface="新細明體" charset="0"/>
                  <a:cs typeface="新細明體" charset="0"/>
                </a:rPr>
                <a:t>2</a:t>
              </a:r>
            </a:p>
          </p:txBody>
        </p:sp>
        <p:sp>
          <p:nvSpPr>
            <p:cNvPr id="152633" name="Oval 1081"/>
            <p:cNvSpPr>
              <a:spLocks noChangeArrowheads="1"/>
            </p:cNvSpPr>
            <p:nvPr/>
          </p:nvSpPr>
          <p:spPr bwMode="auto">
            <a:xfrm>
              <a:off x="1838" y="3632"/>
              <a:ext cx="280" cy="28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TW" altLang="en-US" sz="2400" b="1" dirty="0">
                  <a:solidFill>
                    <a:schemeClr val="tx1"/>
                  </a:solidFill>
                  <a:ea typeface="新細明體" charset="0"/>
                  <a:cs typeface="新細明體" charset="0"/>
                </a:rPr>
                <a:t>3</a:t>
              </a:r>
            </a:p>
          </p:txBody>
        </p:sp>
      </p:grpSp>
      <p:grpSp>
        <p:nvGrpSpPr>
          <p:cNvPr id="152590" name="Group 1038"/>
          <p:cNvGrpSpPr>
            <a:grpSpLocks/>
          </p:cNvGrpSpPr>
          <p:nvPr/>
        </p:nvGrpSpPr>
        <p:grpSpPr bwMode="auto">
          <a:xfrm>
            <a:off x="2592388" y="3038475"/>
            <a:ext cx="3273425" cy="2892425"/>
            <a:chOff x="2161" y="1345"/>
            <a:chExt cx="2062" cy="1822"/>
          </a:xfrm>
        </p:grpSpPr>
        <p:sp>
          <p:nvSpPr>
            <p:cNvPr id="152591" name="Line 1039"/>
            <p:cNvSpPr>
              <a:spLocks noChangeShapeType="1"/>
            </p:cNvSpPr>
            <p:nvPr/>
          </p:nvSpPr>
          <p:spPr bwMode="auto">
            <a:xfrm flipV="1">
              <a:off x="2161" y="1345"/>
              <a:ext cx="190" cy="14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2" name="Line 1040"/>
            <p:cNvSpPr>
              <a:spLocks noChangeShapeType="1"/>
            </p:cNvSpPr>
            <p:nvPr/>
          </p:nvSpPr>
          <p:spPr bwMode="auto">
            <a:xfrm flipV="1">
              <a:off x="2641" y="1729"/>
              <a:ext cx="190" cy="14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3" name="Line 1041"/>
            <p:cNvSpPr>
              <a:spLocks noChangeShapeType="1"/>
            </p:cNvSpPr>
            <p:nvPr/>
          </p:nvSpPr>
          <p:spPr bwMode="auto">
            <a:xfrm flipV="1">
              <a:off x="3121" y="2161"/>
              <a:ext cx="190" cy="14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4" name="Line 1042"/>
            <p:cNvSpPr>
              <a:spLocks noChangeShapeType="1"/>
            </p:cNvSpPr>
            <p:nvPr/>
          </p:nvSpPr>
          <p:spPr bwMode="auto">
            <a:xfrm flipV="1">
              <a:off x="3553" y="2593"/>
              <a:ext cx="190" cy="14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5" name="Line 1043"/>
            <p:cNvSpPr>
              <a:spLocks noChangeShapeType="1"/>
            </p:cNvSpPr>
            <p:nvPr/>
          </p:nvSpPr>
          <p:spPr bwMode="auto">
            <a:xfrm flipV="1">
              <a:off x="4033" y="3025"/>
              <a:ext cx="190" cy="142"/>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52600" name="Group 1048"/>
          <p:cNvGrpSpPr>
            <a:grpSpLocks/>
          </p:cNvGrpSpPr>
          <p:nvPr/>
        </p:nvGrpSpPr>
        <p:grpSpPr bwMode="auto">
          <a:xfrm>
            <a:off x="1565275" y="1819275"/>
            <a:ext cx="6111875" cy="4949825"/>
            <a:chOff x="1526" y="626"/>
            <a:chExt cx="3850" cy="3118"/>
          </a:xfrm>
        </p:grpSpPr>
        <p:sp>
          <p:nvSpPr>
            <p:cNvPr id="152601" name="Line 1049"/>
            <p:cNvSpPr>
              <a:spLocks noChangeShapeType="1"/>
            </p:cNvSpPr>
            <p:nvPr/>
          </p:nvSpPr>
          <p:spPr bwMode="auto">
            <a:xfrm>
              <a:off x="1584" y="626"/>
              <a:ext cx="0" cy="307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02" name="Line 1050"/>
            <p:cNvSpPr>
              <a:spLocks noChangeShapeType="1"/>
            </p:cNvSpPr>
            <p:nvPr/>
          </p:nvSpPr>
          <p:spPr bwMode="auto">
            <a:xfrm>
              <a:off x="1526" y="2281"/>
              <a:ext cx="1342" cy="574"/>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03" name="Line 1051"/>
            <p:cNvSpPr>
              <a:spLocks noChangeShapeType="1"/>
            </p:cNvSpPr>
            <p:nvPr/>
          </p:nvSpPr>
          <p:spPr bwMode="auto">
            <a:xfrm>
              <a:off x="2416" y="2498"/>
              <a:ext cx="286" cy="1246"/>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04" name="Line 1052"/>
            <p:cNvSpPr>
              <a:spLocks noChangeShapeType="1"/>
            </p:cNvSpPr>
            <p:nvPr/>
          </p:nvSpPr>
          <p:spPr bwMode="auto">
            <a:xfrm>
              <a:off x="1599" y="1329"/>
              <a:ext cx="2664" cy="2364"/>
            </a:xfrm>
            <a:prstGeom prst="line">
              <a:avLst/>
            </a:prstGeom>
            <a:noFill/>
            <a:ln w="508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05" name="Line 1053"/>
            <p:cNvSpPr>
              <a:spLocks noChangeShapeType="1"/>
            </p:cNvSpPr>
            <p:nvPr/>
          </p:nvSpPr>
          <p:spPr bwMode="auto">
            <a:xfrm>
              <a:off x="1586" y="3696"/>
              <a:ext cx="379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52624" name="Group 1072"/>
          <p:cNvGrpSpPr>
            <a:grpSpLocks/>
          </p:cNvGrpSpPr>
          <p:nvPr/>
        </p:nvGrpSpPr>
        <p:grpSpPr bwMode="auto">
          <a:xfrm>
            <a:off x="1884363" y="4716463"/>
            <a:ext cx="1268412" cy="1522412"/>
            <a:chOff x="1715" y="2477"/>
            <a:chExt cx="799" cy="959"/>
          </a:xfrm>
        </p:grpSpPr>
        <p:sp>
          <p:nvSpPr>
            <p:cNvPr id="152625" name="Line 1073"/>
            <p:cNvSpPr>
              <a:spLocks noChangeShapeType="1"/>
            </p:cNvSpPr>
            <p:nvPr/>
          </p:nvSpPr>
          <p:spPr bwMode="auto">
            <a:xfrm flipH="1">
              <a:off x="1715" y="2477"/>
              <a:ext cx="46" cy="94"/>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26" name="Line 1074"/>
            <p:cNvSpPr>
              <a:spLocks noChangeShapeType="1"/>
            </p:cNvSpPr>
            <p:nvPr/>
          </p:nvSpPr>
          <p:spPr bwMode="auto">
            <a:xfrm flipH="1">
              <a:off x="2003" y="2621"/>
              <a:ext cx="46" cy="94"/>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27" name="Line 1075"/>
            <p:cNvSpPr>
              <a:spLocks noChangeShapeType="1"/>
            </p:cNvSpPr>
            <p:nvPr/>
          </p:nvSpPr>
          <p:spPr bwMode="auto">
            <a:xfrm flipH="1">
              <a:off x="2339" y="2765"/>
              <a:ext cx="46" cy="94"/>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28" name="Line 1076"/>
            <p:cNvSpPr>
              <a:spLocks noChangeShapeType="1"/>
            </p:cNvSpPr>
            <p:nvPr/>
          </p:nvSpPr>
          <p:spPr bwMode="auto">
            <a:xfrm flipH="1">
              <a:off x="2324" y="3020"/>
              <a:ext cx="142" cy="4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29" name="Line 1077"/>
            <p:cNvSpPr>
              <a:spLocks noChangeShapeType="1"/>
            </p:cNvSpPr>
            <p:nvPr/>
          </p:nvSpPr>
          <p:spPr bwMode="auto">
            <a:xfrm flipH="1">
              <a:off x="2372" y="3389"/>
              <a:ext cx="142" cy="4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75794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526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3" fill="hold" nodeType="clickEffect">
                                  <p:stCondLst>
                                    <p:cond delay="0"/>
                                  </p:stCondLst>
                                  <p:childTnLst>
                                    <p:set>
                                      <p:cBhvr>
                                        <p:cTn id="10" dur="1" fill="hold">
                                          <p:stCondLst>
                                            <p:cond delay="0"/>
                                          </p:stCondLst>
                                        </p:cTn>
                                        <p:tgtEl>
                                          <p:spTgt spid="152624"/>
                                        </p:tgtEl>
                                        <p:attrNameLst>
                                          <p:attrName>style.visibility</p:attrName>
                                        </p:attrNameLst>
                                      </p:cBhvr>
                                      <p:to>
                                        <p:strVal val="visible"/>
                                      </p:to>
                                    </p:set>
                                    <p:anim calcmode="lin" valueType="num">
                                      <p:cBhvr additive="base">
                                        <p:cTn id="11" dur="500" fill="hold"/>
                                        <p:tgtEl>
                                          <p:spTgt spid="152624"/>
                                        </p:tgtEl>
                                        <p:attrNameLst>
                                          <p:attrName>ppt_x</p:attrName>
                                        </p:attrNameLst>
                                      </p:cBhvr>
                                      <p:tavLst>
                                        <p:tav tm="0">
                                          <p:val>
                                            <p:strVal val="1+#ppt_w/2"/>
                                          </p:val>
                                        </p:tav>
                                        <p:tav tm="100000">
                                          <p:val>
                                            <p:strVal val="#ppt_x"/>
                                          </p:val>
                                        </p:tav>
                                      </p:tavLst>
                                    </p:anim>
                                    <p:anim calcmode="lin" valueType="num">
                                      <p:cBhvr additive="base">
                                        <p:cTn id="12" dur="500" fill="hold"/>
                                        <p:tgtEl>
                                          <p:spTgt spid="152624"/>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nodeType="clickEffect">
                                  <p:stCondLst>
                                    <p:cond delay="0"/>
                                  </p:stCondLst>
                                  <p:childTnLst>
                                    <p:set>
                                      <p:cBhvr>
                                        <p:cTn id="16" dur="1" fill="hold">
                                          <p:stCondLst>
                                            <p:cond delay="0"/>
                                          </p:stCondLst>
                                        </p:cTn>
                                        <p:tgtEl>
                                          <p:spTgt spid="152590"/>
                                        </p:tgtEl>
                                        <p:attrNameLst>
                                          <p:attrName>style.visibility</p:attrName>
                                        </p:attrNameLst>
                                      </p:cBhvr>
                                      <p:to>
                                        <p:strVal val="visible"/>
                                      </p:to>
                                    </p:set>
                                    <p:anim calcmode="lin" valueType="num">
                                      <p:cBhvr additive="base">
                                        <p:cTn id="17" dur="500" fill="hold"/>
                                        <p:tgtEl>
                                          <p:spTgt spid="152590"/>
                                        </p:tgtEl>
                                        <p:attrNameLst>
                                          <p:attrName>ppt_x</p:attrName>
                                        </p:attrNameLst>
                                      </p:cBhvr>
                                      <p:tavLst>
                                        <p:tav tm="0">
                                          <p:val>
                                            <p:strVal val="0-#ppt_w/2"/>
                                          </p:val>
                                        </p:tav>
                                        <p:tav tm="100000">
                                          <p:val>
                                            <p:strVal val="#ppt_x"/>
                                          </p:val>
                                        </p:tav>
                                      </p:tavLst>
                                    </p:anim>
                                    <p:anim calcmode="lin" valueType="num">
                                      <p:cBhvr additive="base">
                                        <p:cTn id="18" dur="500" fill="hold"/>
                                        <p:tgtEl>
                                          <p:spTgt spid="15259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8" presetClass="entr" presetSubtype="12" fill="hold" grpId="0" nodeType="afterEffect">
                                  <p:stCondLst>
                                    <p:cond delay="1000"/>
                                  </p:stCondLst>
                                  <p:childTnLst>
                                    <p:set>
                                      <p:cBhvr>
                                        <p:cTn id="21" dur="1" fill="hold">
                                          <p:stCondLst>
                                            <p:cond delay="0"/>
                                          </p:stCondLst>
                                        </p:cTn>
                                        <p:tgtEl>
                                          <p:spTgt spid="152589"/>
                                        </p:tgtEl>
                                        <p:attrNameLst>
                                          <p:attrName>style.visibility</p:attrName>
                                        </p:attrNameLst>
                                      </p:cBhvr>
                                      <p:to>
                                        <p:strVal val="visible"/>
                                      </p:to>
                                    </p:set>
                                    <p:animEffect transition="in" filter="strips(downLeft)">
                                      <p:cBhvr>
                                        <p:cTn id="22" dur="500"/>
                                        <p:tgtEl>
                                          <p:spTgt spid="152589"/>
                                        </p:tgtEl>
                                      </p:cBhvr>
                                    </p:animEffect>
                                  </p:childTnLst>
                                </p:cTn>
                              </p:par>
                            </p:childTnLst>
                          </p:cTn>
                        </p:par>
                        <p:par>
                          <p:cTn id="23" fill="hold" nodeType="afterGroup">
                            <p:stCondLst>
                              <p:cond delay="2000"/>
                            </p:stCondLst>
                            <p:childTnLst>
                              <p:par>
                                <p:cTn id="24" presetID="18" presetClass="entr" presetSubtype="3" fill="hold" nodeType="afterEffect">
                                  <p:stCondLst>
                                    <p:cond delay="0"/>
                                  </p:stCondLst>
                                  <p:childTnLst>
                                    <p:set>
                                      <p:cBhvr>
                                        <p:cTn id="25" dur="1" fill="hold">
                                          <p:stCondLst>
                                            <p:cond delay="0"/>
                                          </p:stCondLst>
                                        </p:cTn>
                                        <p:tgtEl>
                                          <p:spTgt spid="152582"/>
                                        </p:tgtEl>
                                        <p:attrNameLst>
                                          <p:attrName>style.visibility</p:attrName>
                                        </p:attrNameLst>
                                      </p:cBhvr>
                                      <p:to>
                                        <p:strVal val="visible"/>
                                      </p:to>
                                    </p:set>
                                    <p:animEffect transition="in" filter="strips(upRight)">
                                      <p:cBhvr>
                                        <p:cTn id="26" dur="500"/>
                                        <p:tgtEl>
                                          <p:spTgt spid="152582"/>
                                        </p:tgtEl>
                                      </p:cBhvr>
                                    </p:animEffect>
                                  </p:childTnLst>
                                </p:cTn>
                              </p:par>
                            </p:childTnLst>
                          </p:cTn>
                        </p:par>
                        <p:par>
                          <p:cTn id="27" fill="hold" nodeType="afterGroup">
                            <p:stCondLst>
                              <p:cond delay="2500"/>
                            </p:stCondLst>
                            <p:childTnLst>
                              <p:par>
                                <p:cTn id="28" presetID="1" presetClass="entr" presetSubtype="0" fill="hold" nodeType="afterEffect">
                                  <p:stCondLst>
                                    <p:cond delay="0"/>
                                  </p:stCondLst>
                                  <p:childTnLst>
                                    <p:set>
                                      <p:cBhvr>
                                        <p:cTn id="29" dur="1" fill="hold">
                                          <p:stCondLst>
                                            <p:cond delay="499"/>
                                          </p:stCondLst>
                                        </p:cTn>
                                        <p:tgtEl>
                                          <p:spTgt spid="152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a:xfrm>
            <a:off x="1101725" y="533400"/>
            <a:ext cx="4724400" cy="1143000"/>
          </a:xfrm>
          <a:noFill/>
          <a:ln/>
          <a:extLst>
            <a:ext uri="{909E8E84-426E-40dd-AFC4-6F175D3DCCD1}">
              <a14:hiddenFill xmlns="" xmlns:a14="http://schemas.microsoft.com/office/drawing/2010/main">
                <a:solidFill>
                  <a:schemeClr val="accent1"/>
                </a:solidFill>
              </a14:hiddenFill>
            </a:ext>
          </a:extLst>
        </p:spPr>
        <p:txBody>
          <a:bodyPr/>
          <a:lstStyle/>
          <a:p>
            <a:pPr algn="ctr" eaLnBrk="0" hangingPunct="0"/>
            <a:r>
              <a:rPr lang="en-US" altLang="zh-TW" sz="3600">
                <a:ea typeface="新細明體" charset="0"/>
                <a:cs typeface="新細明體" charset="0"/>
              </a:rPr>
              <a:t>Unbounded solution</a:t>
            </a:r>
          </a:p>
        </p:txBody>
      </p:sp>
      <p:sp>
        <p:nvSpPr>
          <p:cNvPr id="49" name="Slide Number Placeholder 5"/>
          <p:cNvSpPr>
            <a:spLocks noGrp="1"/>
          </p:cNvSpPr>
          <p:nvPr>
            <p:ph type="sldNum" sz="quarter" idx="12"/>
          </p:nvPr>
        </p:nvSpPr>
        <p:spPr/>
        <p:txBody>
          <a:bodyPr/>
          <a:lstStyle/>
          <a:p>
            <a:fld id="{DACF4518-CA18-D74A-B914-FA9FE2C62304}" type="slidenum">
              <a:rPr lang="zh-TW" altLang="en-US"/>
              <a:pPr/>
              <a:t>37</a:t>
            </a:fld>
            <a:endParaRPr lang="zh-TW" altLang="en-US"/>
          </a:p>
        </p:txBody>
      </p:sp>
      <p:sp>
        <p:nvSpPr>
          <p:cNvPr id="153607" name="Line 7"/>
          <p:cNvSpPr>
            <a:spLocks noChangeShapeType="1"/>
          </p:cNvSpPr>
          <p:nvPr/>
        </p:nvSpPr>
        <p:spPr bwMode="auto">
          <a:xfrm>
            <a:off x="2057400" y="3355975"/>
            <a:ext cx="0" cy="296862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08" name="Line 8"/>
          <p:cNvSpPr>
            <a:spLocks noChangeShapeType="1"/>
          </p:cNvSpPr>
          <p:nvPr/>
        </p:nvSpPr>
        <p:spPr bwMode="auto">
          <a:xfrm>
            <a:off x="2060575" y="6324600"/>
            <a:ext cx="38068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09" name="Freeform 9"/>
          <p:cNvSpPr>
            <a:spLocks/>
          </p:cNvSpPr>
          <p:nvPr/>
        </p:nvSpPr>
        <p:spPr bwMode="auto">
          <a:xfrm>
            <a:off x="2079625" y="1143000"/>
            <a:ext cx="6402388" cy="5183188"/>
          </a:xfrm>
          <a:custGeom>
            <a:avLst/>
            <a:gdLst>
              <a:gd name="T0" fmla="*/ 0 w 4033"/>
              <a:gd name="T1" fmla="*/ 1584 h 3265"/>
              <a:gd name="T2" fmla="*/ 576 w 4033"/>
              <a:gd name="T3" fmla="*/ 2784 h 3265"/>
              <a:gd name="T4" fmla="*/ 2016 w 4033"/>
              <a:gd name="T5" fmla="*/ 3264 h 3265"/>
              <a:gd name="T6" fmla="*/ 2832 w 4033"/>
              <a:gd name="T7" fmla="*/ 3216 h 3265"/>
              <a:gd name="T8" fmla="*/ 4032 w 4033"/>
              <a:gd name="T9" fmla="*/ 1584 h 3265"/>
              <a:gd name="T10" fmla="*/ 4032 w 4033"/>
              <a:gd name="T11" fmla="*/ 0 h 3265"/>
              <a:gd name="T12" fmla="*/ 2208 w 4033"/>
              <a:gd name="T13" fmla="*/ 0 h 3265"/>
              <a:gd name="T14" fmla="*/ 0 w 4033"/>
              <a:gd name="T15" fmla="*/ 768 h 3265"/>
              <a:gd name="T16" fmla="*/ 0 w 4033"/>
              <a:gd name="T17" fmla="*/ 1584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33" h="3265">
                <a:moveTo>
                  <a:pt x="0" y="1584"/>
                </a:moveTo>
                <a:lnTo>
                  <a:pt x="576" y="2784"/>
                </a:lnTo>
                <a:lnTo>
                  <a:pt x="2016" y="3264"/>
                </a:lnTo>
                <a:lnTo>
                  <a:pt x="2832" y="3216"/>
                </a:lnTo>
                <a:lnTo>
                  <a:pt x="4032" y="1584"/>
                </a:lnTo>
                <a:lnTo>
                  <a:pt x="4032" y="0"/>
                </a:lnTo>
                <a:lnTo>
                  <a:pt x="2208" y="0"/>
                </a:lnTo>
                <a:lnTo>
                  <a:pt x="0" y="768"/>
                </a:lnTo>
                <a:lnTo>
                  <a:pt x="0" y="1584"/>
                </a:lnTo>
              </a:path>
            </a:pathLst>
          </a:custGeom>
          <a:solidFill>
            <a:srgbClr val="EC5AF1"/>
          </a:solidFill>
          <a:ln>
            <a:noFill/>
          </a:ln>
          <a:effectLst/>
          <a:extLst>
            <a:ext uri="{91240B29-F687-4f45-9708-019B960494DF}">
              <a14:hiddenLine xmlns="" xmlns:a14="http://schemas.microsoft.com/office/drawing/2010/main" w="9525" cap="rnd">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10" name="Line 10"/>
          <p:cNvSpPr>
            <a:spLocks noChangeShapeType="1"/>
          </p:cNvSpPr>
          <p:nvPr/>
        </p:nvSpPr>
        <p:spPr bwMode="auto">
          <a:xfrm>
            <a:off x="2060575" y="3660775"/>
            <a:ext cx="1023938" cy="2130425"/>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11" name="Line 11"/>
          <p:cNvSpPr>
            <a:spLocks noChangeShapeType="1"/>
          </p:cNvSpPr>
          <p:nvPr/>
        </p:nvSpPr>
        <p:spPr bwMode="auto">
          <a:xfrm>
            <a:off x="2765425" y="5486400"/>
            <a:ext cx="2644775" cy="914400"/>
          </a:xfrm>
          <a:prstGeom prst="line">
            <a:avLst/>
          </a:prstGeom>
          <a:noFill/>
          <a:ln w="76200">
            <a:solidFill>
              <a:srgbClr val="003399"/>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3612" name="Group 12"/>
          <p:cNvGrpSpPr>
            <a:grpSpLocks/>
          </p:cNvGrpSpPr>
          <p:nvPr/>
        </p:nvGrpSpPr>
        <p:grpSpPr bwMode="auto">
          <a:xfrm>
            <a:off x="2601913" y="4675188"/>
            <a:ext cx="1730375" cy="1165225"/>
            <a:chOff x="1879" y="2417"/>
            <a:chExt cx="1090" cy="734"/>
          </a:xfrm>
        </p:grpSpPr>
        <p:sp>
          <p:nvSpPr>
            <p:cNvPr id="153613" name="Line 13"/>
            <p:cNvSpPr>
              <a:spLocks noChangeShapeType="1"/>
            </p:cNvSpPr>
            <p:nvPr/>
          </p:nvSpPr>
          <p:spPr bwMode="auto">
            <a:xfrm flipV="1">
              <a:off x="1879" y="2417"/>
              <a:ext cx="170" cy="127"/>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14" name="Line 14"/>
            <p:cNvSpPr>
              <a:spLocks noChangeShapeType="1"/>
            </p:cNvSpPr>
            <p:nvPr/>
          </p:nvSpPr>
          <p:spPr bwMode="auto">
            <a:xfrm flipV="1">
              <a:off x="2246" y="2840"/>
              <a:ext cx="171" cy="125"/>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15" name="Line 15"/>
            <p:cNvSpPr>
              <a:spLocks noChangeShapeType="1"/>
            </p:cNvSpPr>
            <p:nvPr/>
          </p:nvSpPr>
          <p:spPr bwMode="auto">
            <a:xfrm flipV="1">
              <a:off x="2799" y="3024"/>
              <a:ext cx="170" cy="127"/>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53616" name="Group 16"/>
          <p:cNvGrpSpPr>
            <a:grpSpLocks/>
          </p:cNvGrpSpPr>
          <p:nvPr/>
        </p:nvGrpSpPr>
        <p:grpSpPr bwMode="auto">
          <a:xfrm>
            <a:off x="2085975" y="3105150"/>
            <a:ext cx="4210050" cy="2925763"/>
            <a:chOff x="1554" y="1428"/>
            <a:chExt cx="2652" cy="1843"/>
          </a:xfrm>
        </p:grpSpPr>
        <p:sp>
          <p:nvSpPr>
            <p:cNvPr id="153617" name="Line 17"/>
            <p:cNvSpPr>
              <a:spLocks noChangeShapeType="1"/>
            </p:cNvSpPr>
            <p:nvPr/>
          </p:nvSpPr>
          <p:spPr bwMode="auto">
            <a:xfrm flipV="1">
              <a:off x="1972" y="1780"/>
              <a:ext cx="178" cy="14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18" name="Line 18"/>
            <p:cNvSpPr>
              <a:spLocks noChangeShapeType="1"/>
            </p:cNvSpPr>
            <p:nvPr/>
          </p:nvSpPr>
          <p:spPr bwMode="auto">
            <a:xfrm flipV="1">
              <a:off x="2432" y="2063"/>
              <a:ext cx="180" cy="15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19" name="Line 19"/>
            <p:cNvSpPr>
              <a:spLocks noChangeShapeType="1"/>
            </p:cNvSpPr>
            <p:nvPr/>
          </p:nvSpPr>
          <p:spPr bwMode="auto">
            <a:xfrm flipV="1">
              <a:off x="2893" y="2349"/>
              <a:ext cx="179" cy="14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20" name="Line 20"/>
            <p:cNvSpPr>
              <a:spLocks noChangeShapeType="1"/>
            </p:cNvSpPr>
            <p:nvPr/>
          </p:nvSpPr>
          <p:spPr bwMode="auto">
            <a:xfrm flipV="1">
              <a:off x="3355" y="2634"/>
              <a:ext cx="178" cy="147"/>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21" name="Line 21"/>
            <p:cNvSpPr>
              <a:spLocks noChangeShapeType="1"/>
            </p:cNvSpPr>
            <p:nvPr/>
          </p:nvSpPr>
          <p:spPr bwMode="auto">
            <a:xfrm flipV="1">
              <a:off x="4028" y="3123"/>
              <a:ext cx="178" cy="14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22" name="Line 22"/>
            <p:cNvSpPr>
              <a:spLocks noChangeShapeType="1"/>
            </p:cNvSpPr>
            <p:nvPr/>
          </p:nvSpPr>
          <p:spPr bwMode="auto">
            <a:xfrm flipV="1">
              <a:off x="1554" y="1428"/>
              <a:ext cx="178" cy="148"/>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53623" name="Group 23"/>
          <p:cNvGrpSpPr>
            <a:grpSpLocks/>
          </p:cNvGrpSpPr>
          <p:nvPr/>
        </p:nvGrpSpPr>
        <p:grpSpPr bwMode="auto">
          <a:xfrm>
            <a:off x="3973513" y="3614738"/>
            <a:ext cx="1882775" cy="1000125"/>
            <a:chOff x="2743" y="1749"/>
            <a:chExt cx="1186" cy="630"/>
          </a:xfrm>
        </p:grpSpPr>
        <p:sp>
          <p:nvSpPr>
            <p:cNvPr id="153624" name="Line 24"/>
            <p:cNvSpPr>
              <a:spLocks noChangeShapeType="1"/>
            </p:cNvSpPr>
            <p:nvPr/>
          </p:nvSpPr>
          <p:spPr bwMode="auto">
            <a:xfrm flipV="1">
              <a:off x="2743" y="1749"/>
              <a:ext cx="171" cy="126"/>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25" name="Line 25"/>
            <p:cNvSpPr>
              <a:spLocks noChangeShapeType="1"/>
            </p:cNvSpPr>
            <p:nvPr/>
          </p:nvSpPr>
          <p:spPr bwMode="auto">
            <a:xfrm flipV="1">
              <a:off x="3227" y="2005"/>
              <a:ext cx="170" cy="126"/>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26" name="Line 26"/>
            <p:cNvSpPr>
              <a:spLocks noChangeShapeType="1"/>
            </p:cNvSpPr>
            <p:nvPr/>
          </p:nvSpPr>
          <p:spPr bwMode="auto">
            <a:xfrm flipV="1">
              <a:off x="3758" y="2253"/>
              <a:ext cx="171" cy="126"/>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53627" name="Group 27"/>
          <p:cNvGrpSpPr>
            <a:grpSpLocks/>
          </p:cNvGrpSpPr>
          <p:nvPr/>
        </p:nvGrpSpPr>
        <p:grpSpPr bwMode="auto">
          <a:xfrm>
            <a:off x="4851400" y="3386138"/>
            <a:ext cx="965200" cy="619125"/>
            <a:chOff x="3296" y="1605"/>
            <a:chExt cx="608" cy="390"/>
          </a:xfrm>
        </p:grpSpPr>
        <p:sp>
          <p:nvSpPr>
            <p:cNvPr id="153628" name="Line 28"/>
            <p:cNvSpPr>
              <a:spLocks noChangeShapeType="1"/>
            </p:cNvSpPr>
            <p:nvPr/>
          </p:nvSpPr>
          <p:spPr bwMode="auto">
            <a:xfrm flipV="1">
              <a:off x="3296" y="1605"/>
              <a:ext cx="171" cy="125"/>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29" name="Line 29"/>
            <p:cNvSpPr>
              <a:spLocks noChangeShapeType="1"/>
            </p:cNvSpPr>
            <p:nvPr/>
          </p:nvSpPr>
          <p:spPr bwMode="auto">
            <a:xfrm flipV="1">
              <a:off x="3733" y="1870"/>
              <a:ext cx="171" cy="125"/>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53630" name="Rectangle 30"/>
          <p:cNvSpPr>
            <a:spLocks noChangeArrowheads="1"/>
          </p:cNvSpPr>
          <p:nvPr/>
        </p:nvSpPr>
        <p:spPr bwMode="auto">
          <a:xfrm rot="2100000">
            <a:off x="4586288" y="2636838"/>
            <a:ext cx="2855912"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eaLnBrk="0" hangingPunct="0"/>
            <a:r>
              <a:rPr lang="zh-TW" altLang="en-US" sz="2800" b="1">
                <a:solidFill>
                  <a:schemeClr val="tx2"/>
                </a:solidFill>
                <a:ea typeface="新細明體" charset="0"/>
                <a:cs typeface="新細明體" charset="0"/>
              </a:rPr>
              <a:t>      </a:t>
            </a:r>
            <a:r>
              <a:rPr lang="en-US" altLang="zh-TW" sz="2800" b="1">
                <a:solidFill>
                  <a:schemeClr val="tx2"/>
                </a:solidFill>
                <a:ea typeface="新細明體" charset="0"/>
                <a:cs typeface="新細明體" charset="0"/>
              </a:rPr>
              <a:t>The feasible        	region</a:t>
            </a:r>
          </a:p>
        </p:txBody>
      </p:sp>
      <p:grpSp>
        <p:nvGrpSpPr>
          <p:cNvPr id="153631" name="Group 31"/>
          <p:cNvGrpSpPr>
            <a:grpSpLocks/>
          </p:cNvGrpSpPr>
          <p:nvPr/>
        </p:nvGrpSpPr>
        <p:grpSpPr bwMode="auto">
          <a:xfrm rot="-69525">
            <a:off x="5545138" y="1811338"/>
            <a:ext cx="2881312" cy="844550"/>
            <a:chOff x="3733" y="613"/>
            <a:chExt cx="1716" cy="532"/>
          </a:xfrm>
        </p:grpSpPr>
        <p:sp>
          <p:nvSpPr>
            <p:cNvPr id="153632" name="Rectangle 32"/>
            <p:cNvSpPr>
              <a:spLocks noChangeArrowheads="1"/>
            </p:cNvSpPr>
            <p:nvPr/>
          </p:nvSpPr>
          <p:spPr bwMode="auto">
            <a:xfrm rot="2160000">
              <a:off x="4518" y="613"/>
              <a:ext cx="773" cy="2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b="1">
                  <a:solidFill>
                    <a:srgbClr val="FF0033"/>
                  </a:solidFill>
                  <a:ea typeface="新細明體" charset="0"/>
                  <a:cs typeface="新細明體" charset="0"/>
                </a:rPr>
                <a:t>Maximize</a:t>
              </a:r>
            </a:p>
          </p:txBody>
        </p:sp>
        <p:sp>
          <p:nvSpPr>
            <p:cNvPr id="153633" name="Rectangle 33"/>
            <p:cNvSpPr>
              <a:spLocks noChangeArrowheads="1"/>
            </p:cNvSpPr>
            <p:nvPr/>
          </p:nvSpPr>
          <p:spPr bwMode="auto">
            <a:xfrm rot="2100000">
              <a:off x="3733" y="857"/>
              <a:ext cx="1716" cy="2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b="1">
                  <a:solidFill>
                    <a:srgbClr val="FF0033"/>
                  </a:solidFill>
                  <a:ea typeface="新細明體" charset="0"/>
                  <a:cs typeface="新細明體" charset="0"/>
                </a:rPr>
                <a:t>the Objective Function</a:t>
              </a:r>
            </a:p>
          </p:txBody>
        </p:sp>
      </p:grpSp>
      <p:sp>
        <p:nvSpPr>
          <p:cNvPr id="153634" name="Line 34"/>
          <p:cNvSpPr>
            <a:spLocks noChangeShapeType="1"/>
          </p:cNvSpPr>
          <p:nvPr/>
        </p:nvSpPr>
        <p:spPr bwMode="auto">
          <a:xfrm>
            <a:off x="2441575" y="4194175"/>
            <a:ext cx="2941638" cy="2035175"/>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5" name="Line 35"/>
          <p:cNvSpPr>
            <a:spLocks noChangeShapeType="1"/>
          </p:cNvSpPr>
          <p:nvPr/>
        </p:nvSpPr>
        <p:spPr bwMode="auto">
          <a:xfrm>
            <a:off x="2212975" y="3508375"/>
            <a:ext cx="3551238" cy="2492375"/>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6" name="Line 36"/>
          <p:cNvSpPr>
            <a:spLocks noChangeShapeType="1"/>
          </p:cNvSpPr>
          <p:nvPr/>
        </p:nvSpPr>
        <p:spPr bwMode="auto">
          <a:xfrm>
            <a:off x="2209800" y="3027363"/>
            <a:ext cx="4308475" cy="2932112"/>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7" name="Line 37"/>
          <p:cNvSpPr>
            <a:spLocks noChangeShapeType="1"/>
          </p:cNvSpPr>
          <p:nvPr/>
        </p:nvSpPr>
        <p:spPr bwMode="auto">
          <a:xfrm>
            <a:off x="2316163" y="2551113"/>
            <a:ext cx="4387850" cy="3090862"/>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8" name="Line 38"/>
          <p:cNvSpPr>
            <a:spLocks noChangeShapeType="1"/>
          </p:cNvSpPr>
          <p:nvPr/>
        </p:nvSpPr>
        <p:spPr bwMode="auto">
          <a:xfrm>
            <a:off x="2713038" y="2392363"/>
            <a:ext cx="4256087" cy="2906712"/>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9" name="Line 39"/>
          <p:cNvSpPr>
            <a:spLocks noChangeShapeType="1"/>
          </p:cNvSpPr>
          <p:nvPr/>
        </p:nvSpPr>
        <p:spPr bwMode="auto">
          <a:xfrm>
            <a:off x="3262313" y="2168525"/>
            <a:ext cx="3911600" cy="2746375"/>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0" name="Line 40"/>
          <p:cNvSpPr>
            <a:spLocks noChangeShapeType="1"/>
          </p:cNvSpPr>
          <p:nvPr/>
        </p:nvSpPr>
        <p:spPr bwMode="auto">
          <a:xfrm>
            <a:off x="3744913" y="1943100"/>
            <a:ext cx="3752850" cy="2589213"/>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1" name="Line 41"/>
          <p:cNvSpPr>
            <a:spLocks noChangeShapeType="1"/>
          </p:cNvSpPr>
          <p:nvPr/>
        </p:nvSpPr>
        <p:spPr bwMode="auto">
          <a:xfrm>
            <a:off x="4167188" y="1784350"/>
            <a:ext cx="3541712" cy="2430463"/>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3642" name="Group 42"/>
          <p:cNvGrpSpPr>
            <a:grpSpLocks/>
          </p:cNvGrpSpPr>
          <p:nvPr/>
        </p:nvGrpSpPr>
        <p:grpSpPr bwMode="auto">
          <a:xfrm>
            <a:off x="4648200" y="1371600"/>
            <a:ext cx="3643313" cy="2509838"/>
            <a:chOff x="3201" y="379"/>
            <a:chExt cx="2295" cy="1581"/>
          </a:xfrm>
        </p:grpSpPr>
        <p:sp>
          <p:nvSpPr>
            <p:cNvPr id="153643" name="Line 43"/>
            <p:cNvSpPr>
              <a:spLocks noChangeShapeType="1"/>
            </p:cNvSpPr>
            <p:nvPr/>
          </p:nvSpPr>
          <p:spPr bwMode="auto">
            <a:xfrm>
              <a:off x="3201" y="548"/>
              <a:ext cx="2062" cy="1412"/>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4" name="Line 44"/>
            <p:cNvSpPr>
              <a:spLocks noChangeShapeType="1"/>
            </p:cNvSpPr>
            <p:nvPr/>
          </p:nvSpPr>
          <p:spPr bwMode="auto">
            <a:xfrm>
              <a:off x="3378" y="439"/>
              <a:ext cx="2002" cy="1355"/>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5" name="Line 45"/>
            <p:cNvSpPr>
              <a:spLocks noChangeShapeType="1"/>
            </p:cNvSpPr>
            <p:nvPr/>
          </p:nvSpPr>
          <p:spPr bwMode="auto">
            <a:xfrm>
              <a:off x="3578" y="379"/>
              <a:ext cx="1885" cy="1281"/>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6" name="Line 46"/>
            <p:cNvSpPr>
              <a:spLocks noChangeShapeType="1"/>
            </p:cNvSpPr>
            <p:nvPr/>
          </p:nvSpPr>
          <p:spPr bwMode="auto">
            <a:xfrm>
              <a:off x="3865" y="396"/>
              <a:ext cx="1631" cy="1114"/>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7" name="Line 47"/>
            <p:cNvSpPr>
              <a:spLocks noChangeShapeType="1"/>
            </p:cNvSpPr>
            <p:nvPr/>
          </p:nvSpPr>
          <p:spPr bwMode="auto">
            <a:xfrm>
              <a:off x="4165" y="396"/>
              <a:ext cx="1298" cy="864"/>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8" name="Line 48"/>
            <p:cNvSpPr>
              <a:spLocks noChangeShapeType="1"/>
            </p:cNvSpPr>
            <p:nvPr/>
          </p:nvSpPr>
          <p:spPr bwMode="auto">
            <a:xfrm>
              <a:off x="4413" y="388"/>
              <a:ext cx="1000" cy="673"/>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49" name="Line 49"/>
            <p:cNvSpPr>
              <a:spLocks noChangeShapeType="1"/>
            </p:cNvSpPr>
            <p:nvPr/>
          </p:nvSpPr>
          <p:spPr bwMode="auto">
            <a:xfrm>
              <a:off x="4782" y="480"/>
              <a:ext cx="531" cy="348"/>
            </a:xfrm>
            <a:prstGeom prst="line">
              <a:avLst/>
            </a:prstGeom>
            <a:noFill/>
            <a:ln w="50800">
              <a:solidFill>
                <a:srgbClr val="0033C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153650" name="Object 50"/>
          <p:cNvGraphicFramePr>
            <a:graphicFrameLocks/>
          </p:cNvGraphicFramePr>
          <p:nvPr/>
        </p:nvGraphicFramePr>
        <p:xfrm>
          <a:off x="7621588" y="1255713"/>
          <a:ext cx="709612" cy="549275"/>
        </p:xfrm>
        <a:graphic>
          <a:graphicData uri="http://schemas.openxmlformats.org/presentationml/2006/ole">
            <mc:AlternateContent xmlns:mc="http://schemas.openxmlformats.org/markup-compatibility/2006">
              <mc:Choice xmlns:v="urn:schemas-microsoft-com:vml" Requires="v">
                <p:oleObj spid="_x0000_s3098" name="Equation" r:id="rId4" imgW="709560" imgH="549000" progId="Equation.3">
                  <p:embed/>
                </p:oleObj>
              </mc:Choice>
              <mc:Fallback>
                <p:oleObj name="Equation" r:id="rId4" imgW="709560" imgH="5490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1588" y="1255713"/>
                        <a:ext cx="709612"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1978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53609"/>
                                        </p:tgtEl>
                                        <p:attrNameLst>
                                          <p:attrName>style.visibility</p:attrName>
                                        </p:attrNameLst>
                                      </p:cBhvr>
                                      <p:to>
                                        <p:strVal val="visible"/>
                                      </p:to>
                                    </p:set>
                                    <p:animEffect transition="in" filter="strips(upRight)">
                                      <p:cBhvr>
                                        <p:cTn id="7" dur="500"/>
                                        <p:tgtEl>
                                          <p:spTgt spid="153609"/>
                                        </p:tgtEl>
                                      </p:cBhvr>
                                    </p:animEffect>
                                  </p:childTnLst>
                                </p:cTn>
                              </p:par>
                            </p:childTnLst>
                          </p:cTn>
                        </p:par>
                        <p:par>
                          <p:cTn id="8" fill="hold" nodeType="afterGroup">
                            <p:stCondLst>
                              <p:cond delay="500"/>
                            </p:stCondLst>
                            <p:childTnLst>
                              <p:par>
                                <p:cTn id="9" presetID="2" presetClass="entr" presetSubtype="12" fill="hold" nodeType="afterEffect">
                                  <p:stCondLst>
                                    <p:cond delay="0"/>
                                  </p:stCondLst>
                                  <p:childTnLst>
                                    <p:set>
                                      <p:cBhvr>
                                        <p:cTn id="10" dur="1" fill="hold">
                                          <p:stCondLst>
                                            <p:cond delay="0"/>
                                          </p:stCondLst>
                                        </p:cTn>
                                        <p:tgtEl>
                                          <p:spTgt spid="153612"/>
                                        </p:tgtEl>
                                        <p:attrNameLst>
                                          <p:attrName>style.visibility</p:attrName>
                                        </p:attrNameLst>
                                      </p:cBhvr>
                                      <p:to>
                                        <p:strVal val="visible"/>
                                      </p:to>
                                    </p:set>
                                    <p:anim calcmode="lin" valueType="num">
                                      <p:cBhvr additive="base">
                                        <p:cTn id="11" dur="500" fill="hold"/>
                                        <p:tgtEl>
                                          <p:spTgt spid="153612"/>
                                        </p:tgtEl>
                                        <p:attrNameLst>
                                          <p:attrName>ppt_x</p:attrName>
                                        </p:attrNameLst>
                                      </p:cBhvr>
                                      <p:tavLst>
                                        <p:tav tm="0">
                                          <p:val>
                                            <p:strVal val="0-#ppt_w/2"/>
                                          </p:val>
                                        </p:tav>
                                        <p:tav tm="100000">
                                          <p:val>
                                            <p:strVal val="#ppt_x"/>
                                          </p:val>
                                        </p:tav>
                                      </p:tavLst>
                                    </p:anim>
                                    <p:anim calcmode="lin" valueType="num">
                                      <p:cBhvr additive="base">
                                        <p:cTn id="12" dur="500" fill="hold"/>
                                        <p:tgtEl>
                                          <p:spTgt spid="153612"/>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12" fill="hold" nodeType="afterEffect">
                                  <p:stCondLst>
                                    <p:cond delay="0"/>
                                  </p:stCondLst>
                                  <p:childTnLst>
                                    <p:set>
                                      <p:cBhvr>
                                        <p:cTn id="15" dur="1" fill="hold">
                                          <p:stCondLst>
                                            <p:cond delay="0"/>
                                          </p:stCondLst>
                                        </p:cTn>
                                        <p:tgtEl>
                                          <p:spTgt spid="153616"/>
                                        </p:tgtEl>
                                        <p:attrNameLst>
                                          <p:attrName>style.visibility</p:attrName>
                                        </p:attrNameLst>
                                      </p:cBhvr>
                                      <p:to>
                                        <p:strVal val="visible"/>
                                      </p:to>
                                    </p:set>
                                    <p:anim calcmode="lin" valueType="num">
                                      <p:cBhvr additive="base">
                                        <p:cTn id="16" dur="500" fill="hold"/>
                                        <p:tgtEl>
                                          <p:spTgt spid="153616"/>
                                        </p:tgtEl>
                                        <p:attrNameLst>
                                          <p:attrName>ppt_x</p:attrName>
                                        </p:attrNameLst>
                                      </p:cBhvr>
                                      <p:tavLst>
                                        <p:tav tm="0">
                                          <p:val>
                                            <p:strVal val="0-#ppt_w/2"/>
                                          </p:val>
                                        </p:tav>
                                        <p:tav tm="100000">
                                          <p:val>
                                            <p:strVal val="#ppt_x"/>
                                          </p:val>
                                        </p:tav>
                                      </p:tavLst>
                                    </p:anim>
                                    <p:anim calcmode="lin" valueType="num">
                                      <p:cBhvr additive="base">
                                        <p:cTn id="17" dur="500" fill="hold"/>
                                        <p:tgtEl>
                                          <p:spTgt spid="15361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12" fill="hold" nodeType="afterEffect">
                                  <p:stCondLst>
                                    <p:cond delay="0"/>
                                  </p:stCondLst>
                                  <p:childTnLst>
                                    <p:set>
                                      <p:cBhvr>
                                        <p:cTn id="20" dur="1" fill="hold">
                                          <p:stCondLst>
                                            <p:cond delay="0"/>
                                          </p:stCondLst>
                                        </p:cTn>
                                        <p:tgtEl>
                                          <p:spTgt spid="153623"/>
                                        </p:tgtEl>
                                        <p:attrNameLst>
                                          <p:attrName>style.visibility</p:attrName>
                                        </p:attrNameLst>
                                      </p:cBhvr>
                                      <p:to>
                                        <p:strVal val="visible"/>
                                      </p:to>
                                    </p:set>
                                    <p:anim calcmode="lin" valueType="num">
                                      <p:cBhvr additive="base">
                                        <p:cTn id="21" dur="500" fill="hold"/>
                                        <p:tgtEl>
                                          <p:spTgt spid="153623"/>
                                        </p:tgtEl>
                                        <p:attrNameLst>
                                          <p:attrName>ppt_x</p:attrName>
                                        </p:attrNameLst>
                                      </p:cBhvr>
                                      <p:tavLst>
                                        <p:tav tm="0">
                                          <p:val>
                                            <p:strVal val="0-#ppt_w/2"/>
                                          </p:val>
                                        </p:tav>
                                        <p:tav tm="100000">
                                          <p:val>
                                            <p:strVal val="#ppt_x"/>
                                          </p:val>
                                        </p:tav>
                                      </p:tavLst>
                                    </p:anim>
                                    <p:anim calcmode="lin" valueType="num">
                                      <p:cBhvr additive="base">
                                        <p:cTn id="22" dur="500" fill="hold"/>
                                        <p:tgtEl>
                                          <p:spTgt spid="153623"/>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12" fill="hold" nodeType="afterEffect">
                                  <p:stCondLst>
                                    <p:cond delay="0"/>
                                  </p:stCondLst>
                                  <p:childTnLst>
                                    <p:set>
                                      <p:cBhvr>
                                        <p:cTn id="25" dur="1" fill="hold">
                                          <p:stCondLst>
                                            <p:cond delay="0"/>
                                          </p:stCondLst>
                                        </p:cTn>
                                        <p:tgtEl>
                                          <p:spTgt spid="153627"/>
                                        </p:tgtEl>
                                        <p:attrNameLst>
                                          <p:attrName>style.visibility</p:attrName>
                                        </p:attrNameLst>
                                      </p:cBhvr>
                                      <p:to>
                                        <p:strVal val="visible"/>
                                      </p:to>
                                    </p:set>
                                    <p:anim calcmode="lin" valueType="num">
                                      <p:cBhvr additive="base">
                                        <p:cTn id="26" dur="500" fill="hold"/>
                                        <p:tgtEl>
                                          <p:spTgt spid="153627"/>
                                        </p:tgtEl>
                                        <p:attrNameLst>
                                          <p:attrName>ppt_x</p:attrName>
                                        </p:attrNameLst>
                                      </p:cBhvr>
                                      <p:tavLst>
                                        <p:tav tm="0">
                                          <p:val>
                                            <p:strVal val="0-#ppt_w/2"/>
                                          </p:val>
                                        </p:tav>
                                        <p:tav tm="100000">
                                          <p:val>
                                            <p:strVal val="#ppt_x"/>
                                          </p:val>
                                        </p:tav>
                                      </p:tavLst>
                                    </p:anim>
                                    <p:anim calcmode="lin" valueType="num">
                                      <p:cBhvr additive="base">
                                        <p:cTn id="27" dur="500" fill="hold"/>
                                        <p:tgtEl>
                                          <p:spTgt spid="15362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500"/>
                            </p:stCondLst>
                            <p:childTnLst>
                              <p:par>
                                <p:cTn id="29" presetID="2" presetClass="entr" presetSubtype="12" fill="hold" grpId="0" nodeType="afterEffect">
                                  <p:stCondLst>
                                    <p:cond delay="0"/>
                                  </p:stCondLst>
                                  <p:childTnLst>
                                    <p:set>
                                      <p:cBhvr>
                                        <p:cTn id="30" dur="1" fill="hold">
                                          <p:stCondLst>
                                            <p:cond delay="0"/>
                                          </p:stCondLst>
                                        </p:cTn>
                                        <p:tgtEl>
                                          <p:spTgt spid="153630"/>
                                        </p:tgtEl>
                                        <p:attrNameLst>
                                          <p:attrName>style.visibility</p:attrName>
                                        </p:attrNameLst>
                                      </p:cBhvr>
                                      <p:to>
                                        <p:strVal val="visible"/>
                                      </p:to>
                                    </p:set>
                                    <p:anim calcmode="lin" valueType="num">
                                      <p:cBhvr additive="base">
                                        <p:cTn id="31" dur="500" fill="hold"/>
                                        <p:tgtEl>
                                          <p:spTgt spid="153630"/>
                                        </p:tgtEl>
                                        <p:attrNameLst>
                                          <p:attrName>ppt_x</p:attrName>
                                        </p:attrNameLst>
                                      </p:cBhvr>
                                      <p:tavLst>
                                        <p:tav tm="0">
                                          <p:val>
                                            <p:strVal val="0-#ppt_w/2"/>
                                          </p:val>
                                        </p:tav>
                                        <p:tav tm="100000">
                                          <p:val>
                                            <p:strVal val="#ppt_x"/>
                                          </p:val>
                                        </p:tav>
                                      </p:tavLst>
                                    </p:anim>
                                    <p:anim calcmode="lin" valueType="num">
                                      <p:cBhvr additive="base">
                                        <p:cTn id="32" dur="500" fill="hold"/>
                                        <p:tgtEl>
                                          <p:spTgt spid="1536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nodeType="clickEffect">
                                  <p:stCondLst>
                                    <p:cond delay="0"/>
                                  </p:stCondLst>
                                  <p:childTnLst>
                                    <p:set>
                                      <p:cBhvr>
                                        <p:cTn id="36" dur="1" fill="hold">
                                          <p:stCondLst>
                                            <p:cond delay="0"/>
                                          </p:stCondLst>
                                        </p:cTn>
                                        <p:tgtEl>
                                          <p:spTgt spid="153631"/>
                                        </p:tgtEl>
                                        <p:attrNameLst>
                                          <p:attrName>style.visibility</p:attrName>
                                        </p:attrNameLst>
                                      </p:cBhvr>
                                      <p:to>
                                        <p:strVal val="visible"/>
                                      </p:to>
                                    </p:set>
                                    <p:anim calcmode="lin" valueType="num">
                                      <p:cBhvr additive="base">
                                        <p:cTn id="37" dur="500" fill="hold"/>
                                        <p:tgtEl>
                                          <p:spTgt spid="153631"/>
                                        </p:tgtEl>
                                        <p:attrNameLst>
                                          <p:attrName>ppt_x</p:attrName>
                                        </p:attrNameLst>
                                      </p:cBhvr>
                                      <p:tavLst>
                                        <p:tav tm="0">
                                          <p:val>
                                            <p:strVal val="1+#ppt_w/2"/>
                                          </p:val>
                                        </p:tav>
                                        <p:tav tm="100000">
                                          <p:val>
                                            <p:strVal val="#ppt_x"/>
                                          </p:val>
                                        </p:tav>
                                      </p:tavLst>
                                    </p:anim>
                                    <p:anim calcmode="lin" valueType="num">
                                      <p:cBhvr additive="base">
                                        <p:cTn id="38" dur="500" fill="hold"/>
                                        <p:tgtEl>
                                          <p:spTgt spid="153631"/>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153634"/>
                                        </p:tgtEl>
                                        <p:attrNameLst>
                                          <p:attrName>style.visibility</p:attrName>
                                        </p:attrNameLst>
                                      </p:cBhvr>
                                      <p:to>
                                        <p:strVal val="visible"/>
                                      </p:to>
                                    </p:set>
                                    <p:anim calcmode="lin" valueType="num">
                                      <p:cBhvr additive="base">
                                        <p:cTn id="43" dur="500" fill="hold"/>
                                        <p:tgtEl>
                                          <p:spTgt spid="153634"/>
                                        </p:tgtEl>
                                        <p:attrNameLst>
                                          <p:attrName>ppt_x</p:attrName>
                                        </p:attrNameLst>
                                      </p:cBhvr>
                                      <p:tavLst>
                                        <p:tav tm="0">
                                          <p:val>
                                            <p:strVal val="0-#ppt_w/2"/>
                                          </p:val>
                                        </p:tav>
                                        <p:tav tm="100000">
                                          <p:val>
                                            <p:strVal val="#ppt_x"/>
                                          </p:val>
                                        </p:tav>
                                      </p:tavLst>
                                    </p:anim>
                                    <p:anim calcmode="lin" valueType="num">
                                      <p:cBhvr additive="base">
                                        <p:cTn id="44" dur="500" fill="hold"/>
                                        <p:tgtEl>
                                          <p:spTgt spid="153634"/>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2" presetClass="entr" presetSubtype="12" fill="hold" grpId="0" nodeType="afterEffect">
                                  <p:stCondLst>
                                    <p:cond delay="0"/>
                                  </p:stCondLst>
                                  <p:childTnLst>
                                    <p:set>
                                      <p:cBhvr>
                                        <p:cTn id="47" dur="1" fill="hold">
                                          <p:stCondLst>
                                            <p:cond delay="0"/>
                                          </p:stCondLst>
                                        </p:cTn>
                                        <p:tgtEl>
                                          <p:spTgt spid="153635"/>
                                        </p:tgtEl>
                                        <p:attrNameLst>
                                          <p:attrName>style.visibility</p:attrName>
                                        </p:attrNameLst>
                                      </p:cBhvr>
                                      <p:to>
                                        <p:strVal val="visible"/>
                                      </p:to>
                                    </p:set>
                                    <p:anim calcmode="lin" valueType="num">
                                      <p:cBhvr additive="base">
                                        <p:cTn id="48" dur="500" fill="hold"/>
                                        <p:tgtEl>
                                          <p:spTgt spid="153635"/>
                                        </p:tgtEl>
                                        <p:attrNameLst>
                                          <p:attrName>ppt_x</p:attrName>
                                        </p:attrNameLst>
                                      </p:cBhvr>
                                      <p:tavLst>
                                        <p:tav tm="0">
                                          <p:val>
                                            <p:strVal val="0-#ppt_w/2"/>
                                          </p:val>
                                        </p:tav>
                                        <p:tav tm="100000">
                                          <p:val>
                                            <p:strVal val="#ppt_x"/>
                                          </p:val>
                                        </p:tav>
                                      </p:tavLst>
                                    </p:anim>
                                    <p:anim calcmode="lin" valueType="num">
                                      <p:cBhvr additive="base">
                                        <p:cTn id="49" dur="500" fill="hold"/>
                                        <p:tgtEl>
                                          <p:spTgt spid="153635"/>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1000"/>
                            </p:stCondLst>
                            <p:childTnLst>
                              <p:par>
                                <p:cTn id="51" presetID="2" presetClass="entr" presetSubtype="12" fill="hold" grpId="0" nodeType="afterEffect">
                                  <p:stCondLst>
                                    <p:cond delay="0"/>
                                  </p:stCondLst>
                                  <p:childTnLst>
                                    <p:set>
                                      <p:cBhvr>
                                        <p:cTn id="52" dur="1" fill="hold">
                                          <p:stCondLst>
                                            <p:cond delay="0"/>
                                          </p:stCondLst>
                                        </p:cTn>
                                        <p:tgtEl>
                                          <p:spTgt spid="153636"/>
                                        </p:tgtEl>
                                        <p:attrNameLst>
                                          <p:attrName>style.visibility</p:attrName>
                                        </p:attrNameLst>
                                      </p:cBhvr>
                                      <p:to>
                                        <p:strVal val="visible"/>
                                      </p:to>
                                    </p:set>
                                    <p:anim calcmode="lin" valueType="num">
                                      <p:cBhvr additive="base">
                                        <p:cTn id="53" dur="500" fill="hold"/>
                                        <p:tgtEl>
                                          <p:spTgt spid="153636"/>
                                        </p:tgtEl>
                                        <p:attrNameLst>
                                          <p:attrName>ppt_x</p:attrName>
                                        </p:attrNameLst>
                                      </p:cBhvr>
                                      <p:tavLst>
                                        <p:tav tm="0">
                                          <p:val>
                                            <p:strVal val="0-#ppt_w/2"/>
                                          </p:val>
                                        </p:tav>
                                        <p:tav tm="100000">
                                          <p:val>
                                            <p:strVal val="#ppt_x"/>
                                          </p:val>
                                        </p:tav>
                                      </p:tavLst>
                                    </p:anim>
                                    <p:anim calcmode="lin" valueType="num">
                                      <p:cBhvr additive="base">
                                        <p:cTn id="54" dur="500" fill="hold"/>
                                        <p:tgtEl>
                                          <p:spTgt spid="153636"/>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1500"/>
                            </p:stCondLst>
                            <p:childTnLst>
                              <p:par>
                                <p:cTn id="56" presetID="18" presetClass="entr" presetSubtype="3" fill="hold" grpId="0" nodeType="afterEffect">
                                  <p:stCondLst>
                                    <p:cond delay="0"/>
                                  </p:stCondLst>
                                  <p:childTnLst>
                                    <p:set>
                                      <p:cBhvr>
                                        <p:cTn id="57" dur="1" fill="hold">
                                          <p:stCondLst>
                                            <p:cond delay="0"/>
                                          </p:stCondLst>
                                        </p:cTn>
                                        <p:tgtEl>
                                          <p:spTgt spid="153637"/>
                                        </p:tgtEl>
                                        <p:attrNameLst>
                                          <p:attrName>style.visibility</p:attrName>
                                        </p:attrNameLst>
                                      </p:cBhvr>
                                      <p:to>
                                        <p:strVal val="visible"/>
                                      </p:to>
                                    </p:set>
                                    <p:animEffect transition="in" filter="strips(upRight)">
                                      <p:cBhvr>
                                        <p:cTn id="58" dur="500"/>
                                        <p:tgtEl>
                                          <p:spTgt spid="153637"/>
                                        </p:tgtEl>
                                      </p:cBhvr>
                                    </p:animEffect>
                                  </p:childTnLst>
                                </p:cTn>
                              </p:par>
                            </p:childTnLst>
                          </p:cTn>
                        </p:par>
                        <p:par>
                          <p:cTn id="59" fill="hold" nodeType="afterGroup">
                            <p:stCondLst>
                              <p:cond delay="2000"/>
                            </p:stCondLst>
                            <p:childTnLst>
                              <p:par>
                                <p:cTn id="60" presetID="18" presetClass="entr" presetSubtype="3" fill="hold" grpId="0" nodeType="afterEffect">
                                  <p:stCondLst>
                                    <p:cond delay="0"/>
                                  </p:stCondLst>
                                  <p:childTnLst>
                                    <p:set>
                                      <p:cBhvr>
                                        <p:cTn id="61" dur="1" fill="hold">
                                          <p:stCondLst>
                                            <p:cond delay="0"/>
                                          </p:stCondLst>
                                        </p:cTn>
                                        <p:tgtEl>
                                          <p:spTgt spid="153638"/>
                                        </p:tgtEl>
                                        <p:attrNameLst>
                                          <p:attrName>style.visibility</p:attrName>
                                        </p:attrNameLst>
                                      </p:cBhvr>
                                      <p:to>
                                        <p:strVal val="visible"/>
                                      </p:to>
                                    </p:set>
                                    <p:animEffect transition="in" filter="strips(upRight)">
                                      <p:cBhvr>
                                        <p:cTn id="62" dur="500"/>
                                        <p:tgtEl>
                                          <p:spTgt spid="153638"/>
                                        </p:tgtEl>
                                      </p:cBhvr>
                                    </p:animEffect>
                                  </p:childTnLst>
                                </p:cTn>
                              </p:par>
                            </p:childTnLst>
                          </p:cTn>
                        </p:par>
                        <p:par>
                          <p:cTn id="63" fill="hold" nodeType="afterGroup">
                            <p:stCondLst>
                              <p:cond delay="2500"/>
                            </p:stCondLst>
                            <p:childTnLst>
                              <p:par>
                                <p:cTn id="64" presetID="18" presetClass="entr" presetSubtype="3" fill="hold" grpId="0" nodeType="afterEffect">
                                  <p:stCondLst>
                                    <p:cond delay="0"/>
                                  </p:stCondLst>
                                  <p:childTnLst>
                                    <p:set>
                                      <p:cBhvr>
                                        <p:cTn id="65" dur="1" fill="hold">
                                          <p:stCondLst>
                                            <p:cond delay="0"/>
                                          </p:stCondLst>
                                        </p:cTn>
                                        <p:tgtEl>
                                          <p:spTgt spid="153639"/>
                                        </p:tgtEl>
                                        <p:attrNameLst>
                                          <p:attrName>style.visibility</p:attrName>
                                        </p:attrNameLst>
                                      </p:cBhvr>
                                      <p:to>
                                        <p:strVal val="visible"/>
                                      </p:to>
                                    </p:set>
                                    <p:animEffect transition="in" filter="strips(upRight)">
                                      <p:cBhvr>
                                        <p:cTn id="66" dur="500"/>
                                        <p:tgtEl>
                                          <p:spTgt spid="153639"/>
                                        </p:tgtEl>
                                      </p:cBhvr>
                                    </p:animEffect>
                                  </p:childTnLst>
                                </p:cTn>
                              </p:par>
                            </p:childTnLst>
                          </p:cTn>
                        </p:par>
                        <p:par>
                          <p:cTn id="67" fill="hold" nodeType="afterGroup">
                            <p:stCondLst>
                              <p:cond delay="3000"/>
                            </p:stCondLst>
                            <p:childTnLst>
                              <p:par>
                                <p:cTn id="68" presetID="18" presetClass="entr" presetSubtype="3" fill="hold" grpId="0" nodeType="afterEffect">
                                  <p:stCondLst>
                                    <p:cond delay="0"/>
                                  </p:stCondLst>
                                  <p:childTnLst>
                                    <p:set>
                                      <p:cBhvr>
                                        <p:cTn id="69" dur="1" fill="hold">
                                          <p:stCondLst>
                                            <p:cond delay="0"/>
                                          </p:stCondLst>
                                        </p:cTn>
                                        <p:tgtEl>
                                          <p:spTgt spid="153640"/>
                                        </p:tgtEl>
                                        <p:attrNameLst>
                                          <p:attrName>style.visibility</p:attrName>
                                        </p:attrNameLst>
                                      </p:cBhvr>
                                      <p:to>
                                        <p:strVal val="visible"/>
                                      </p:to>
                                    </p:set>
                                    <p:animEffect transition="in" filter="strips(upRight)">
                                      <p:cBhvr>
                                        <p:cTn id="70" dur="500"/>
                                        <p:tgtEl>
                                          <p:spTgt spid="153640"/>
                                        </p:tgtEl>
                                      </p:cBhvr>
                                    </p:animEffect>
                                  </p:childTnLst>
                                </p:cTn>
                              </p:par>
                            </p:childTnLst>
                          </p:cTn>
                        </p:par>
                        <p:par>
                          <p:cTn id="71" fill="hold" nodeType="afterGroup">
                            <p:stCondLst>
                              <p:cond delay="3500"/>
                            </p:stCondLst>
                            <p:childTnLst>
                              <p:par>
                                <p:cTn id="72" presetID="18" presetClass="entr" presetSubtype="3" fill="hold" grpId="0" nodeType="afterEffect">
                                  <p:stCondLst>
                                    <p:cond delay="0"/>
                                  </p:stCondLst>
                                  <p:childTnLst>
                                    <p:set>
                                      <p:cBhvr>
                                        <p:cTn id="73" dur="1" fill="hold">
                                          <p:stCondLst>
                                            <p:cond delay="0"/>
                                          </p:stCondLst>
                                        </p:cTn>
                                        <p:tgtEl>
                                          <p:spTgt spid="153641"/>
                                        </p:tgtEl>
                                        <p:attrNameLst>
                                          <p:attrName>style.visibility</p:attrName>
                                        </p:attrNameLst>
                                      </p:cBhvr>
                                      <p:to>
                                        <p:strVal val="visible"/>
                                      </p:to>
                                    </p:set>
                                    <p:animEffect transition="in" filter="strips(upRight)">
                                      <p:cBhvr>
                                        <p:cTn id="74" dur="500"/>
                                        <p:tgtEl>
                                          <p:spTgt spid="153641"/>
                                        </p:tgtEl>
                                      </p:cBhvr>
                                    </p:animEffect>
                                  </p:childTnLst>
                                </p:cTn>
                              </p:par>
                            </p:childTnLst>
                          </p:cTn>
                        </p:par>
                        <p:par>
                          <p:cTn id="75" fill="hold" nodeType="afterGroup">
                            <p:stCondLst>
                              <p:cond delay="4000"/>
                            </p:stCondLst>
                            <p:childTnLst>
                              <p:par>
                                <p:cTn id="76" presetID="18" presetClass="entr" presetSubtype="3" fill="hold" nodeType="afterEffect">
                                  <p:stCondLst>
                                    <p:cond delay="0"/>
                                  </p:stCondLst>
                                  <p:childTnLst>
                                    <p:set>
                                      <p:cBhvr>
                                        <p:cTn id="77" dur="1" fill="hold">
                                          <p:stCondLst>
                                            <p:cond delay="0"/>
                                          </p:stCondLst>
                                        </p:cTn>
                                        <p:tgtEl>
                                          <p:spTgt spid="153642"/>
                                        </p:tgtEl>
                                        <p:attrNameLst>
                                          <p:attrName>style.visibility</p:attrName>
                                        </p:attrNameLst>
                                      </p:cBhvr>
                                      <p:to>
                                        <p:strVal val="visible"/>
                                      </p:to>
                                    </p:set>
                                    <p:animEffect transition="in" filter="strips(upRight)">
                                      <p:cBhvr>
                                        <p:cTn id="78" dur="500"/>
                                        <p:tgtEl>
                                          <p:spTgt spid="153642"/>
                                        </p:tgtEl>
                                      </p:cBhvr>
                                    </p:animEffect>
                                  </p:childTnLst>
                                </p:cTn>
                              </p:par>
                            </p:childTnLst>
                          </p:cTn>
                        </p:par>
                        <p:par>
                          <p:cTn id="79" fill="hold" nodeType="afterGroup">
                            <p:stCondLst>
                              <p:cond delay="4500"/>
                            </p:stCondLst>
                            <p:childTnLst>
                              <p:par>
                                <p:cTn id="80" presetID="4" presetClass="entr" presetSubtype="32" fill="hold" nodeType="afterEffect">
                                  <p:stCondLst>
                                    <p:cond delay="0"/>
                                  </p:stCondLst>
                                  <p:childTnLst>
                                    <p:set>
                                      <p:cBhvr>
                                        <p:cTn id="81" dur="1" fill="hold">
                                          <p:stCondLst>
                                            <p:cond delay="0"/>
                                          </p:stCondLst>
                                        </p:cTn>
                                        <p:tgtEl>
                                          <p:spTgt spid="153650"/>
                                        </p:tgtEl>
                                        <p:attrNameLst>
                                          <p:attrName>style.visibility</p:attrName>
                                        </p:attrNameLst>
                                      </p:cBhvr>
                                      <p:to>
                                        <p:strVal val="visible"/>
                                      </p:to>
                                    </p:set>
                                    <p:animEffect transition="in" filter="box(out)">
                                      <p:cBhvr>
                                        <p:cTn id="82" dur="500"/>
                                        <p:tgtEl>
                                          <p:spTgt spid="153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9" grpId="0" animBg="1"/>
      <p:bldP spid="153630" grpId="0" autoUpdateAnimBg="0"/>
      <p:bldP spid="153634" grpId="0" animBg="1"/>
      <p:bldP spid="153635" grpId="0" animBg="1"/>
      <p:bldP spid="153636" grpId="0" animBg="1"/>
      <p:bldP spid="153637" grpId="0" animBg="1"/>
      <p:bldP spid="153638" grpId="0" animBg="1"/>
      <p:bldP spid="153639" grpId="0" animBg="1"/>
      <p:bldP spid="153640" grpId="0" animBg="1"/>
      <p:bldP spid="1536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9" name="Rectangle 7"/>
          <p:cNvSpPr>
            <a:spLocks noGrp="1" noChangeArrowheads="1"/>
          </p:cNvSpPr>
          <p:nvPr>
            <p:ph type="title"/>
          </p:nvPr>
        </p:nvSpPr>
        <p:spPr>
          <a:xfrm>
            <a:off x="685800" y="609600"/>
            <a:ext cx="8153400" cy="1143000"/>
          </a:xfrm>
          <a:noFill/>
          <a:ln/>
        </p:spPr>
        <p:txBody>
          <a:bodyPr>
            <a:normAutofit/>
          </a:bodyPr>
          <a:lstStyle/>
          <a:p>
            <a:r>
              <a:rPr lang="en-US" altLang="zh-TW">
                <a:ea typeface="新細明體" charset="0"/>
                <a:cs typeface="新細明體" charset="0"/>
              </a:rPr>
              <a:t>Solver – An Alternate Optimal Solution</a:t>
            </a:r>
          </a:p>
        </p:txBody>
      </p:sp>
      <p:sp>
        <p:nvSpPr>
          <p:cNvPr id="161795" name="Rectangle 3"/>
          <p:cNvSpPr>
            <a:spLocks noGrp="1" noChangeArrowheads="1"/>
          </p:cNvSpPr>
          <p:nvPr>
            <p:ph idx="1"/>
          </p:nvPr>
        </p:nvSpPr>
        <p:spPr/>
        <p:txBody>
          <a:bodyPr/>
          <a:lstStyle/>
          <a:p>
            <a:pPr>
              <a:lnSpc>
                <a:spcPct val="90000"/>
              </a:lnSpc>
            </a:pPr>
            <a:r>
              <a:rPr lang="en-US" altLang="zh-TW">
                <a:ea typeface="新細明體" charset="0"/>
                <a:cs typeface="新細明體" charset="0"/>
              </a:rPr>
              <a:t>Solver does not alert the user to the existence of alternate optimal solutions.</a:t>
            </a:r>
          </a:p>
          <a:p>
            <a:pPr>
              <a:lnSpc>
                <a:spcPct val="90000"/>
              </a:lnSpc>
            </a:pPr>
            <a:r>
              <a:rPr lang="en-US" altLang="zh-TW">
                <a:ea typeface="新細明體" charset="0"/>
                <a:cs typeface="新細明體" charset="0"/>
              </a:rPr>
              <a:t>Many times alternate optimal solutions exist when the allowable increase or allowable decrease is equal to zero.</a:t>
            </a:r>
          </a:p>
          <a:p>
            <a:pPr>
              <a:lnSpc>
                <a:spcPct val="90000"/>
              </a:lnSpc>
            </a:pPr>
            <a:r>
              <a:rPr lang="en-US" altLang="zh-TW">
                <a:ea typeface="新細明體" charset="0"/>
                <a:cs typeface="新細明體" charset="0"/>
              </a:rPr>
              <a:t>In these cases, we can find alternate optimal solutions using Solver by the following procedure:</a:t>
            </a:r>
          </a:p>
        </p:txBody>
      </p:sp>
      <p:sp>
        <p:nvSpPr>
          <p:cNvPr id="4" name="Slide Number Placeholder 5"/>
          <p:cNvSpPr>
            <a:spLocks noGrp="1"/>
          </p:cNvSpPr>
          <p:nvPr>
            <p:ph type="sldNum" sz="quarter" idx="12"/>
          </p:nvPr>
        </p:nvSpPr>
        <p:spPr/>
        <p:txBody>
          <a:bodyPr/>
          <a:lstStyle/>
          <a:p>
            <a:fld id="{1B0926C8-91D5-AA43-BC59-99437AC34F47}" type="slidenum">
              <a:rPr lang="zh-TW" altLang="en-US"/>
              <a:pPr/>
              <a:t>38</a:t>
            </a:fld>
            <a:endParaRPr lang="zh-TW" altLang="en-US"/>
          </a:p>
        </p:txBody>
      </p:sp>
    </p:spTree>
    <p:extLst>
      <p:ext uri="{BB962C8B-B14F-4D97-AF65-F5344CB8AC3E}">
        <p14:creationId xmlns:p14="http://schemas.microsoft.com/office/powerpoint/2010/main" val="281846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2" name="Rectangle 6"/>
          <p:cNvSpPr>
            <a:spLocks noGrp="1" noChangeArrowheads="1"/>
          </p:cNvSpPr>
          <p:nvPr>
            <p:ph type="title"/>
          </p:nvPr>
        </p:nvSpPr>
        <p:spPr>
          <a:xfrm>
            <a:off x="685800" y="609600"/>
            <a:ext cx="8153400" cy="1143000"/>
          </a:xfrm>
          <a:noFill/>
          <a:ln/>
        </p:spPr>
        <p:txBody>
          <a:bodyPr>
            <a:normAutofit/>
          </a:bodyPr>
          <a:lstStyle/>
          <a:p>
            <a:r>
              <a:rPr lang="en-US" altLang="zh-TW">
                <a:ea typeface="新細明體" charset="0"/>
                <a:cs typeface="新細明體" charset="0"/>
              </a:rPr>
              <a:t>Solver – An Alternate Optimal Solution</a:t>
            </a:r>
          </a:p>
        </p:txBody>
      </p:sp>
      <p:sp>
        <p:nvSpPr>
          <p:cNvPr id="162819" name="Rectangle 3"/>
          <p:cNvSpPr>
            <a:spLocks noGrp="1" noChangeArrowheads="1"/>
          </p:cNvSpPr>
          <p:nvPr>
            <p:ph idx="1"/>
          </p:nvPr>
        </p:nvSpPr>
        <p:spPr/>
        <p:txBody>
          <a:bodyPr/>
          <a:lstStyle/>
          <a:p>
            <a:pPr>
              <a:lnSpc>
                <a:spcPct val="90000"/>
              </a:lnSpc>
            </a:pPr>
            <a:r>
              <a:rPr lang="en-US" altLang="zh-TW" sz="2800">
                <a:ea typeface="新細明體" charset="0"/>
                <a:cs typeface="新細明體" charset="0"/>
              </a:rPr>
              <a:t>Observe that for some variable X</a:t>
            </a:r>
            <a:r>
              <a:rPr lang="en-US" altLang="zh-TW" sz="2800" baseline="-25000">
                <a:ea typeface="新細明體" charset="0"/>
                <a:cs typeface="新細明體" charset="0"/>
              </a:rPr>
              <a:t>j</a:t>
            </a:r>
            <a:r>
              <a:rPr lang="en-US" altLang="zh-TW" sz="2800">
                <a:ea typeface="新細明體" charset="0"/>
                <a:cs typeface="新細明體" charset="0"/>
              </a:rPr>
              <a:t> the </a:t>
            </a:r>
            <a:br>
              <a:rPr lang="en-US" altLang="zh-TW" sz="2800">
                <a:ea typeface="新細明體" charset="0"/>
                <a:cs typeface="新細明體" charset="0"/>
              </a:rPr>
            </a:br>
            <a:r>
              <a:rPr lang="en-US" altLang="zh-TW" sz="2800">
                <a:ea typeface="新細明體" charset="0"/>
                <a:cs typeface="新細明體" charset="0"/>
              </a:rPr>
              <a:t>		Allowable increase  = 0, or</a:t>
            </a:r>
            <a:br>
              <a:rPr lang="en-US" altLang="zh-TW" sz="2800">
                <a:ea typeface="新細明體" charset="0"/>
                <a:cs typeface="新細明體" charset="0"/>
              </a:rPr>
            </a:br>
            <a:r>
              <a:rPr lang="en-US" altLang="zh-TW" sz="2800">
                <a:ea typeface="新細明體" charset="0"/>
                <a:cs typeface="新細明體" charset="0"/>
              </a:rPr>
              <a:t>		Allowable decrease = 0.</a:t>
            </a:r>
          </a:p>
          <a:p>
            <a:pPr>
              <a:lnSpc>
                <a:spcPct val="90000"/>
              </a:lnSpc>
            </a:pPr>
            <a:r>
              <a:rPr lang="en-US" altLang="zh-TW" sz="2800">
                <a:ea typeface="新細明體" charset="0"/>
                <a:cs typeface="新細明體" charset="0"/>
              </a:rPr>
              <a:t>Add a constraint of the form:</a:t>
            </a:r>
            <a:br>
              <a:rPr lang="en-US" altLang="zh-TW" sz="2800">
                <a:ea typeface="新細明體" charset="0"/>
                <a:cs typeface="新細明體" charset="0"/>
              </a:rPr>
            </a:br>
            <a:r>
              <a:rPr lang="en-US" altLang="zh-TW" sz="2800">
                <a:ea typeface="新細明體" charset="0"/>
                <a:cs typeface="新細明體" charset="0"/>
              </a:rPr>
              <a:t>	Objective function = Current optimal value.</a:t>
            </a:r>
          </a:p>
          <a:p>
            <a:pPr>
              <a:lnSpc>
                <a:spcPct val="90000"/>
              </a:lnSpc>
            </a:pPr>
            <a:r>
              <a:rPr lang="en-US" altLang="zh-TW" sz="2800">
                <a:ea typeface="新細明體" charset="0"/>
                <a:cs typeface="新細明體" charset="0"/>
              </a:rPr>
              <a:t>If Allowable increase = 0, change the objective to Maximize X</a:t>
            </a:r>
            <a:r>
              <a:rPr lang="en-US" altLang="zh-TW" sz="2800" baseline="-25000">
                <a:ea typeface="新細明體" charset="0"/>
                <a:cs typeface="新細明體" charset="0"/>
              </a:rPr>
              <a:t>j</a:t>
            </a:r>
          </a:p>
          <a:p>
            <a:pPr>
              <a:lnSpc>
                <a:spcPct val="90000"/>
              </a:lnSpc>
            </a:pPr>
            <a:r>
              <a:rPr lang="en-US" altLang="zh-TW" sz="2800">
                <a:ea typeface="新細明體" charset="0"/>
                <a:cs typeface="新細明體" charset="0"/>
              </a:rPr>
              <a:t>If Allowable decrease = 0, change the objective to Minimize X</a:t>
            </a:r>
            <a:r>
              <a:rPr lang="en-US" altLang="zh-TW" sz="2800" baseline="-25000">
                <a:ea typeface="新細明體" charset="0"/>
                <a:cs typeface="新細明體" charset="0"/>
              </a:rPr>
              <a:t>j</a:t>
            </a:r>
            <a:endParaRPr lang="en-US" altLang="zh-TW" sz="2800">
              <a:ea typeface="新細明體" charset="0"/>
              <a:cs typeface="新細明體" charset="0"/>
            </a:endParaRPr>
          </a:p>
        </p:txBody>
      </p:sp>
      <p:sp>
        <p:nvSpPr>
          <p:cNvPr id="4" name="Slide Number Placeholder 5"/>
          <p:cNvSpPr>
            <a:spLocks noGrp="1"/>
          </p:cNvSpPr>
          <p:nvPr>
            <p:ph type="sldNum" sz="quarter" idx="12"/>
          </p:nvPr>
        </p:nvSpPr>
        <p:spPr/>
        <p:txBody>
          <a:bodyPr/>
          <a:lstStyle/>
          <a:p>
            <a:fld id="{B1BBF117-CC78-D849-A972-C057F8F6A209}" type="slidenum">
              <a:rPr lang="zh-TW" altLang="en-US"/>
              <a:pPr/>
              <a:t>39</a:t>
            </a:fld>
            <a:endParaRPr lang="zh-TW" altLang="en-US"/>
          </a:p>
        </p:txBody>
      </p:sp>
    </p:spTree>
    <p:extLst>
      <p:ext uri="{BB962C8B-B14F-4D97-AF65-F5344CB8AC3E}">
        <p14:creationId xmlns:p14="http://schemas.microsoft.com/office/powerpoint/2010/main" val="225976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8" name="Rectangle 8"/>
          <p:cNvSpPr>
            <a:spLocks noGrp="1" noChangeArrowheads="1"/>
          </p:cNvSpPr>
          <p:nvPr>
            <p:ph type="title"/>
          </p:nvPr>
        </p:nvSpPr>
        <p:spPr>
          <a:xfrm>
            <a:off x="685800" y="609600"/>
            <a:ext cx="8077200" cy="1143000"/>
          </a:xfrm>
          <a:noFill/>
          <a:ln/>
          <a:extLst>
            <a:ext uri="{909E8E84-426E-40dd-AFC4-6F175D3DCCD1}">
              <a14:hiddenFill xmlns="" xmlns:a14="http://schemas.microsoft.com/office/drawing/2010/main">
                <a:solidFill>
                  <a:schemeClr val="accent1"/>
                </a:solidFill>
              </a14:hiddenFill>
            </a:ext>
          </a:extLst>
        </p:spPr>
        <p:txBody>
          <a:bodyPr/>
          <a:lstStyle/>
          <a:p>
            <a:pPr algn="ctr"/>
            <a:r>
              <a:rPr lang="en-US" altLang="zh-TW" sz="3600">
                <a:ea typeface="新細明體" charset="0"/>
                <a:cs typeface="新細明體" charset="0"/>
              </a:rPr>
              <a:t>Introduction to Linear Programming</a:t>
            </a:r>
          </a:p>
        </p:txBody>
      </p:sp>
      <p:sp>
        <p:nvSpPr>
          <p:cNvPr id="112642" name="Rectangle 2"/>
          <p:cNvSpPr>
            <a:spLocks noGrp="1" noChangeArrowheads="1"/>
          </p:cNvSpPr>
          <p:nvPr>
            <p:ph idx="1"/>
          </p:nvPr>
        </p:nvSpPr>
        <p:spPr>
          <a:xfrm>
            <a:off x="609600" y="1849438"/>
            <a:ext cx="8229600" cy="3733800"/>
          </a:xfrm>
          <a:noFill/>
          <a:ln/>
        </p:spPr>
        <p:txBody>
          <a:bodyPr/>
          <a:lstStyle/>
          <a:p>
            <a:pPr eaLnBrk="0" hangingPunct="0"/>
            <a:r>
              <a:rPr lang="en-US" altLang="zh-TW" sz="2800" dirty="0">
                <a:ea typeface="新細明體" charset="0"/>
                <a:cs typeface="新細明體" charset="0"/>
              </a:rPr>
              <a:t>The Importance of Linear Programming</a:t>
            </a:r>
            <a:endParaRPr lang="en-US" altLang="zh-TW" sz="2800" dirty="0">
              <a:solidFill>
                <a:srgbClr val="334635"/>
              </a:solidFill>
              <a:ea typeface="新細明體" charset="0"/>
              <a:cs typeface="新細明體" charset="0"/>
            </a:endParaRPr>
          </a:p>
          <a:p>
            <a:pPr lvl="1" eaLnBrk="0" hangingPunct="0"/>
            <a:r>
              <a:rPr lang="en-US" altLang="zh-TW" sz="2400" dirty="0">
                <a:ea typeface="新細明體" charset="0"/>
                <a:cs typeface="新細明體" charset="0"/>
              </a:rPr>
              <a:t>There are efficient solution techniques that solve linear programming models.</a:t>
            </a:r>
          </a:p>
          <a:p>
            <a:pPr lvl="1" eaLnBrk="0" hangingPunct="0"/>
            <a:r>
              <a:rPr lang="en-US" altLang="zh-TW" sz="2400" dirty="0">
                <a:ea typeface="新細明體" charset="0"/>
                <a:cs typeface="新細明體" charset="0"/>
              </a:rPr>
              <a:t>The output generated from linear programming packages provides useful “what if” analysis.</a:t>
            </a:r>
          </a:p>
          <a:p>
            <a:pPr lvl="1" eaLnBrk="0" hangingPunct="0"/>
            <a:r>
              <a:rPr lang="en-US" altLang="zh-TW" sz="2400" dirty="0">
                <a:ea typeface="新細明體" charset="0"/>
                <a:cs typeface="新細明體" charset="0"/>
              </a:rPr>
              <a:t>It also allows a systematic view of the solution space. </a:t>
            </a:r>
          </a:p>
          <a:p>
            <a:pPr lvl="2" eaLnBrk="0" hangingPunct="0"/>
            <a:r>
              <a:rPr lang="en-US" altLang="zh-TW" sz="2100" dirty="0">
                <a:ea typeface="新細明體" charset="0"/>
                <a:cs typeface="新細明體" charset="0"/>
              </a:rPr>
              <a:t>It defines an optimal decision but the optimal is often not the solution we want. </a:t>
            </a:r>
          </a:p>
          <a:p>
            <a:pPr lvl="2" eaLnBrk="0" hangingPunct="0"/>
            <a:r>
              <a:rPr lang="en-US" altLang="zh-TW" sz="2100" dirty="0">
                <a:ea typeface="新細明體" charset="0"/>
                <a:cs typeface="新細明體" charset="0"/>
              </a:rPr>
              <a:t>Optimization is an iterative method: find the solution and then modify it until we define something more implementable. </a:t>
            </a:r>
          </a:p>
        </p:txBody>
      </p:sp>
      <p:sp>
        <p:nvSpPr>
          <p:cNvPr id="4" name="Slide Number Placeholder 5"/>
          <p:cNvSpPr>
            <a:spLocks noGrp="1"/>
          </p:cNvSpPr>
          <p:nvPr>
            <p:ph type="sldNum" sz="quarter" idx="12"/>
          </p:nvPr>
        </p:nvSpPr>
        <p:spPr/>
        <p:txBody>
          <a:bodyPr/>
          <a:lstStyle/>
          <a:p>
            <a:fld id="{9B446EB0-399C-0142-B5B5-01C3A97617CE}" type="slidenum">
              <a:rPr lang="zh-TW" altLang="en-US"/>
              <a:pPr/>
              <a:t>4</a:t>
            </a:fld>
            <a:endParaRPr lang="zh-TW" altLang="en-US"/>
          </a:p>
        </p:txBody>
      </p:sp>
    </p:spTree>
    <p:extLst>
      <p:ext uri="{BB962C8B-B14F-4D97-AF65-F5344CB8AC3E}">
        <p14:creationId xmlns:p14="http://schemas.microsoft.com/office/powerpoint/2010/main" val="3716558740"/>
      </p:ext>
    </p:extLst>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1042988"/>
            <a:ext cx="8153400" cy="1143000"/>
          </a:xfrm>
          <a:noFill/>
          <a:ln/>
        </p:spPr>
        <p:txBody>
          <a:bodyPr>
            <a:normAutofit/>
          </a:bodyPr>
          <a:lstStyle/>
          <a:p>
            <a:pPr eaLnBrk="0" hangingPunct="0"/>
            <a:r>
              <a:rPr lang="en-US" altLang="zh-TW" dirty="0">
                <a:ea typeface="新細明體" charset="0"/>
                <a:cs typeface="新細明體" charset="0"/>
              </a:rPr>
              <a:t>Cost Minimization Diet Problem 	</a:t>
            </a:r>
          </a:p>
        </p:txBody>
      </p:sp>
      <p:sp>
        <p:nvSpPr>
          <p:cNvPr id="4" name="Slide Number Placeholder 5"/>
          <p:cNvSpPr>
            <a:spLocks noGrp="1"/>
          </p:cNvSpPr>
          <p:nvPr>
            <p:ph type="sldNum" sz="quarter" idx="12"/>
          </p:nvPr>
        </p:nvSpPr>
        <p:spPr/>
        <p:txBody>
          <a:bodyPr/>
          <a:lstStyle/>
          <a:p>
            <a:fld id="{EC16F0D4-5C1D-7B4D-B15D-F334BDD06FF8}" type="slidenum">
              <a:rPr lang="zh-TW" altLang="en-US"/>
              <a:pPr/>
              <a:t>40</a:t>
            </a:fld>
            <a:endParaRPr lang="zh-TW" altLang="en-US"/>
          </a:p>
        </p:txBody>
      </p:sp>
      <p:sp>
        <p:nvSpPr>
          <p:cNvPr id="175107" name="Rectangle 3"/>
          <p:cNvSpPr>
            <a:spLocks noChangeArrowheads="1"/>
          </p:cNvSpPr>
          <p:nvPr/>
        </p:nvSpPr>
        <p:spPr bwMode="auto">
          <a:xfrm>
            <a:off x="846138" y="2057400"/>
            <a:ext cx="8145462" cy="29491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eaLnBrk="0" hangingPunct="0">
              <a:spcBef>
                <a:spcPct val="20000"/>
              </a:spcBef>
              <a:buFontTx/>
              <a:buChar char="•"/>
              <a:tabLst>
                <a:tab pos="455613" algn="l"/>
              </a:tabLst>
            </a:pPr>
            <a:r>
              <a:rPr lang="zh-TW" altLang="en-US" sz="3200" dirty="0">
                <a:ea typeface="新細明體" charset="0"/>
                <a:cs typeface="新細明體" charset="0"/>
              </a:rPr>
              <a:t>   </a:t>
            </a:r>
            <a:r>
              <a:rPr lang="en-US" altLang="zh-TW" sz="3200" dirty="0">
                <a:ea typeface="新細明體" charset="0"/>
                <a:cs typeface="新細明體" charset="0"/>
              </a:rPr>
              <a:t>Mix two sea ration products: </a:t>
            </a:r>
          </a:p>
          <a:p>
            <a:pPr lvl="1" eaLnBrk="0" hangingPunct="0">
              <a:spcBef>
                <a:spcPct val="20000"/>
              </a:spcBef>
              <a:buFontTx/>
              <a:buChar char="•"/>
              <a:tabLst>
                <a:tab pos="455613" algn="l"/>
              </a:tabLst>
            </a:pPr>
            <a:r>
              <a:rPr lang="en-US" altLang="zh-TW" sz="3200" dirty="0" err="1">
                <a:ea typeface="新細明體" charset="0"/>
                <a:cs typeface="新細明體" charset="0"/>
              </a:rPr>
              <a:t>Texfoods</a:t>
            </a:r>
            <a:r>
              <a:rPr lang="en-US" altLang="zh-TW" sz="3200" dirty="0">
                <a:ea typeface="新細明體" charset="0"/>
                <a:cs typeface="新細明體" charset="0"/>
              </a:rPr>
              <a:t>, </a:t>
            </a:r>
            <a:r>
              <a:rPr lang="en-US" altLang="zh-TW" sz="3200" dirty="0" err="1">
                <a:ea typeface="新細明體" charset="0"/>
                <a:cs typeface="新細明體" charset="0"/>
              </a:rPr>
              <a:t>Calration</a:t>
            </a:r>
            <a:r>
              <a:rPr lang="en-US" altLang="zh-TW" sz="3200" dirty="0">
                <a:ea typeface="新細明體" charset="0"/>
                <a:cs typeface="新細明體" charset="0"/>
              </a:rPr>
              <a:t>.</a:t>
            </a:r>
          </a:p>
          <a:p>
            <a:pPr eaLnBrk="0" hangingPunct="0">
              <a:spcBef>
                <a:spcPct val="20000"/>
              </a:spcBef>
              <a:buFontTx/>
              <a:buChar char="•"/>
              <a:tabLst>
                <a:tab pos="455613" algn="l"/>
              </a:tabLst>
            </a:pPr>
            <a:r>
              <a:rPr lang="en-US" altLang="zh-TW" sz="3200" dirty="0">
                <a:ea typeface="新細明體" charset="0"/>
                <a:cs typeface="新細明體" charset="0"/>
              </a:rPr>
              <a:t>   Minimize the total cost of the mix. </a:t>
            </a:r>
          </a:p>
          <a:p>
            <a:pPr eaLnBrk="0" hangingPunct="0">
              <a:spcBef>
                <a:spcPct val="20000"/>
              </a:spcBef>
              <a:buFontTx/>
              <a:buChar char="•"/>
              <a:tabLst>
                <a:tab pos="455613" algn="l"/>
              </a:tabLst>
            </a:pPr>
            <a:r>
              <a:rPr lang="en-US" altLang="zh-TW" sz="3200" dirty="0">
                <a:ea typeface="新細明體" charset="0"/>
                <a:cs typeface="新細明體" charset="0"/>
              </a:rPr>
              <a:t>   Meet the minimum requirements of </a:t>
            </a:r>
          </a:p>
          <a:p>
            <a:pPr lvl="1" eaLnBrk="0" hangingPunct="0">
              <a:spcBef>
                <a:spcPct val="20000"/>
              </a:spcBef>
              <a:buFontTx/>
              <a:buChar char="•"/>
              <a:tabLst>
                <a:tab pos="455613" algn="l"/>
              </a:tabLst>
            </a:pPr>
            <a:r>
              <a:rPr lang="en-US" altLang="zh-TW" sz="3200" dirty="0">
                <a:ea typeface="新細明體" charset="0"/>
                <a:cs typeface="新細明體" charset="0"/>
              </a:rPr>
              <a:t>Vitamin A, Vitamin D, and Iron.</a:t>
            </a:r>
          </a:p>
        </p:txBody>
      </p:sp>
    </p:spTree>
    <p:extLst>
      <p:ext uri="{BB962C8B-B14F-4D97-AF65-F5344CB8AC3E}">
        <p14:creationId xmlns:p14="http://schemas.microsoft.com/office/powerpoint/2010/main" val="1876426481"/>
      </p:ext>
    </p:extLst>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2" name="Rectangle 10"/>
          <p:cNvSpPr>
            <a:spLocks noGrp="1" noChangeArrowheads="1"/>
          </p:cNvSpPr>
          <p:nvPr>
            <p:ph type="title"/>
          </p:nvPr>
        </p:nvSpPr>
        <p:spPr>
          <a:xfrm>
            <a:off x="685800" y="609600"/>
            <a:ext cx="8153400" cy="1143000"/>
          </a:xfrm>
          <a:noFill/>
          <a:ln/>
        </p:spPr>
        <p:txBody>
          <a:bodyPr/>
          <a:lstStyle/>
          <a:p>
            <a:pPr algn="ctr" eaLnBrk="0" hangingPunct="0"/>
            <a:r>
              <a:rPr lang="en-US" altLang="zh-TW" sz="3600">
                <a:ea typeface="新細明體" charset="0"/>
                <a:cs typeface="新細明體" charset="0"/>
              </a:rPr>
              <a:t>Cost Minimization Diet Problem 	</a:t>
            </a:r>
          </a:p>
        </p:txBody>
      </p:sp>
      <p:sp>
        <p:nvSpPr>
          <p:cNvPr id="177154" name="Rectangle 2"/>
          <p:cNvSpPr>
            <a:spLocks noGrp="1" noChangeArrowheads="1"/>
          </p:cNvSpPr>
          <p:nvPr>
            <p:ph idx="1"/>
          </p:nvPr>
        </p:nvSpPr>
        <p:spPr>
          <a:xfrm>
            <a:off x="381000" y="1785938"/>
            <a:ext cx="8077200" cy="4691062"/>
          </a:xfrm>
          <a:noFill/>
          <a:ln/>
        </p:spPr>
        <p:txBody>
          <a:bodyPr>
            <a:normAutofit/>
          </a:bodyPr>
          <a:lstStyle/>
          <a:p>
            <a:pPr eaLnBrk="0" hangingPunct="0"/>
            <a:r>
              <a:rPr lang="en-US" altLang="zh-TW" sz="2800" dirty="0">
                <a:ea typeface="新細明體" charset="0"/>
                <a:cs typeface="新細明體" charset="0"/>
              </a:rPr>
              <a:t>Decision variables</a:t>
            </a:r>
          </a:p>
          <a:p>
            <a:pPr lvl="1" eaLnBrk="0" hangingPunct="0"/>
            <a:r>
              <a:rPr lang="en-US" altLang="zh-TW" sz="2400" dirty="0">
                <a:ea typeface="新細明體" charset="0"/>
                <a:cs typeface="新細明體" charset="0"/>
              </a:rPr>
              <a:t>X1 (X2) --  The number of  two-ounce portions of   	                  		    </a:t>
            </a:r>
            <a:r>
              <a:rPr lang="en-US" altLang="zh-TW" sz="2400" dirty="0" err="1">
                <a:ea typeface="新細明體" charset="0"/>
                <a:cs typeface="新細明體" charset="0"/>
              </a:rPr>
              <a:t>Texfoods</a:t>
            </a:r>
            <a:r>
              <a:rPr lang="en-US" altLang="zh-TW" sz="2400" dirty="0">
                <a:ea typeface="新細明體" charset="0"/>
                <a:cs typeface="新細明體" charset="0"/>
              </a:rPr>
              <a:t> (</a:t>
            </a:r>
            <a:r>
              <a:rPr lang="en-US" altLang="zh-TW" sz="2400" dirty="0" err="1">
                <a:ea typeface="新細明體" charset="0"/>
                <a:cs typeface="新細明體" charset="0"/>
              </a:rPr>
              <a:t>Calration</a:t>
            </a:r>
            <a:r>
              <a:rPr lang="en-US" altLang="zh-TW" sz="2400" dirty="0">
                <a:ea typeface="新細明體" charset="0"/>
                <a:cs typeface="新細明體" charset="0"/>
              </a:rPr>
              <a:t>) product used in a serving.</a:t>
            </a:r>
          </a:p>
          <a:p>
            <a:pPr eaLnBrk="0" hangingPunct="0"/>
            <a:r>
              <a:rPr lang="en-US" altLang="zh-TW" sz="2800" dirty="0">
                <a:ea typeface="新細明體" charset="0"/>
                <a:cs typeface="新細明體" charset="0"/>
              </a:rPr>
              <a:t> </a:t>
            </a:r>
            <a:r>
              <a:rPr lang="en-US" altLang="zh-TW" dirty="0">
                <a:ea typeface="新細明體" charset="0"/>
                <a:cs typeface="新細明體" charset="0"/>
              </a:rPr>
              <a:t>The Model</a:t>
            </a:r>
          </a:p>
          <a:p>
            <a:pPr lvl="1" eaLnBrk="0" hangingPunct="0">
              <a:buFontTx/>
              <a:buNone/>
            </a:pPr>
            <a:r>
              <a:rPr lang="en-US" altLang="zh-TW" sz="2400" dirty="0">
                <a:ea typeface="新細明體" charset="0"/>
                <a:cs typeface="新細明體" charset="0"/>
              </a:rPr>
              <a:t>Minimize 0.60X1 + 0.50X2</a:t>
            </a:r>
          </a:p>
          <a:p>
            <a:pPr lvl="1" eaLnBrk="0" hangingPunct="0">
              <a:buFontTx/>
              <a:buNone/>
            </a:pPr>
            <a:r>
              <a:rPr lang="en-US" altLang="zh-TW" sz="2400" dirty="0">
                <a:ea typeface="新細明體" charset="0"/>
                <a:cs typeface="新細明體" charset="0"/>
              </a:rPr>
              <a:t>Subject to</a:t>
            </a:r>
          </a:p>
          <a:p>
            <a:pPr lvl="1" eaLnBrk="0" hangingPunct="0">
              <a:buFontTx/>
              <a:buNone/>
            </a:pPr>
            <a:r>
              <a:rPr lang="en-US" altLang="zh-TW" sz="2400" dirty="0">
                <a:ea typeface="新細明體" charset="0"/>
                <a:cs typeface="新細明體" charset="0"/>
              </a:rPr>
              <a:t>			    20X1 +  50X2 </a:t>
            </a:r>
            <a:r>
              <a:rPr lang="en-US" altLang="zh-TW" sz="2400" dirty="0">
                <a:latin typeface="Symbol" charset="0"/>
                <a:ea typeface="新細明體" charset="0"/>
                <a:cs typeface="新細明體" charset="0"/>
              </a:rPr>
              <a:t>³</a:t>
            </a:r>
            <a:r>
              <a:rPr lang="en-US" altLang="zh-TW" sz="2400" dirty="0">
                <a:ea typeface="新細明體" charset="0"/>
                <a:cs typeface="新細明體" charset="0"/>
              </a:rPr>
              <a:t> 100	Vitamin A </a:t>
            </a:r>
          </a:p>
          <a:p>
            <a:pPr lvl="1" eaLnBrk="0" hangingPunct="0">
              <a:buFontTx/>
              <a:buNone/>
            </a:pPr>
            <a:r>
              <a:rPr lang="en-US" altLang="zh-TW" sz="2000" dirty="0">
                <a:solidFill>
                  <a:schemeClr val="tx2"/>
                </a:solidFill>
                <a:ea typeface="新細明體" charset="0"/>
                <a:cs typeface="新細明體" charset="0"/>
              </a:rPr>
              <a:t>			</a:t>
            </a:r>
            <a:r>
              <a:rPr lang="en-US" altLang="zh-TW" sz="2400" dirty="0">
                <a:ea typeface="新細明體" charset="0"/>
                <a:cs typeface="新細明體" charset="0"/>
              </a:rPr>
              <a:t>    25X1 +  25X2 </a:t>
            </a:r>
            <a:r>
              <a:rPr lang="en-US" altLang="zh-TW" sz="2400" dirty="0">
                <a:latin typeface="Symbol" charset="0"/>
                <a:ea typeface="新細明體" charset="0"/>
                <a:cs typeface="新細明體" charset="0"/>
              </a:rPr>
              <a:t>³</a:t>
            </a:r>
            <a:r>
              <a:rPr lang="en-US" altLang="zh-TW" sz="2400" dirty="0">
                <a:ea typeface="新細明體" charset="0"/>
                <a:cs typeface="新細明體" charset="0"/>
              </a:rPr>
              <a:t> 100   Vitamin D</a:t>
            </a:r>
          </a:p>
          <a:p>
            <a:pPr lvl="1" eaLnBrk="0" hangingPunct="0">
              <a:buFontTx/>
              <a:buNone/>
            </a:pPr>
            <a:r>
              <a:rPr lang="en-US" altLang="zh-TW" sz="2400" dirty="0">
                <a:ea typeface="新細明體" charset="0"/>
                <a:cs typeface="新細明體" charset="0"/>
              </a:rPr>
              <a:t>			    50X1 +  10X2 </a:t>
            </a:r>
            <a:r>
              <a:rPr lang="en-US" altLang="zh-TW" sz="2400" dirty="0">
                <a:latin typeface="Symbol" charset="0"/>
                <a:ea typeface="新細明體" charset="0"/>
                <a:cs typeface="新細明體" charset="0"/>
              </a:rPr>
              <a:t>³</a:t>
            </a:r>
            <a:r>
              <a:rPr lang="en-US" altLang="zh-TW" sz="2400" dirty="0">
                <a:ea typeface="新細明體" charset="0"/>
                <a:cs typeface="新細明體" charset="0"/>
              </a:rPr>
              <a:t> 100    Iron</a:t>
            </a:r>
          </a:p>
          <a:p>
            <a:pPr lvl="1" eaLnBrk="0" hangingPunct="0">
              <a:buFontTx/>
              <a:buNone/>
            </a:pPr>
            <a:r>
              <a:rPr lang="en-US" altLang="zh-TW" sz="2400" dirty="0">
                <a:ea typeface="新細明體" charset="0"/>
                <a:cs typeface="新細明體" charset="0"/>
              </a:rPr>
              <a:t>			        X1,  X2 </a:t>
            </a:r>
            <a:r>
              <a:rPr lang="en-US" altLang="zh-TW" sz="2400" dirty="0">
                <a:latin typeface="Symbol" charset="0"/>
                <a:ea typeface="新細明體" charset="0"/>
                <a:cs typeface="新細明體" charset="0"/>
              </a:rPr>
              <a:t>³</a:t>
            </a:r>
            <a:r>
              <a:rPr lang="en-US" altLang="zh-TW" sz="2400" dirty="0">
                <a:ea typeface="新細明體" charset="0"/>
                <a:cs typeface="新細明體" charset="0"/>
              </a:rPr>
              <a:t> 0   </a:t>
            </a:r>
          </a:p>
        </p:txBody>
      </p:sp>
      <p:sp>
        <p:nvSpPr>
          <p:cNvPr id="11" name="Slide Number Placeholder 5"/>
          <p:cNvSpPr>
            <a:spLocks noGrp="1"/>
          </p:cNvSpPr>
          <p:nvPr>
            <p:ph type="sldNum" sz="quarter" idx="12"/>
          </p:nvPr>
        </p:nvSpPr>
        <p:spPr/>
        <p:txBody>
          <a:bodyPr/>
          <a:lstStyle/>
          <a:p>
            <a:fld id="{3ADE79E8-2CBE-0048-B355-9A1C066E94E3}" type="slidenum">
              <a:rPr lang="zh-TW" altLang="en-US"/>
              <a:pPr/>
              <a:t>41</a:t>
            </a:fld>
            <a:endParaRPr lang="zh-TW" altLang="en-US"/>
          </a:p>
        </p:txBody>
      </p:sp>
      <p:sp>
        <p:nvSpPr>
          <p:cNvPr id="177155" name="Rectangle 3"/>
          <p:cNvSpPr>
            <a:spLocks noChangeArrowheads="1"/>
          </p:cNvSpPr>
          <p:nvPr/>
        </p:nvSpPr>
        <p:spPr bwMode="auto">
          <a:xfrm>
            <a:off x="5181600" y="3733800"/>
            <a:ext cx="2101537"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dirty="0">
                <a:latin typeface="Arial" charset="0"/>
                <a:ea typeface="新細明體" charset="0"/>
                <a:cs typeface="新細明體" charset="0"/>
              </a:rPr>
              <a:t>Cost per 2 oz.</a:t>
            </a:r>
          </a:p>
        </p:txBody>
      </p:sp>
      <p:sp>
        <p:nvSpPr>
          <p:cNvPr id="177156" name="Arc 4"/>
          <p:cNvSpPr>
            <a:spLocks/>
          </p:cNvSpPr>
          <p:nvPr/>
        </p:nvSpPr>
        <p:spPr bwMode="auto">
          <a:xfrm rot="13560000">
            <a:off x="3363912" y="3098801"/>
            <a:ext cx="2593975" cy="2343150"/>
          </a:xfrm>
          <a:custGeom>
            <a:avLst/>
            <a:gdLst>
              <a:gd name="G0" fmla="+- 0 0 0"/>
              <a:gd name="G1" fmla="+- 0 0 0"/>
              <a:gd name="G2" fmla="+- 21600 0 0"/>
              <a:gd name="T0" fmla="*/ 20686 w 20686"/>
              <a:gd name="T1" fmla="*/ 6217 h 20234"/>
              <a:gd name="T2" fmla="*/ 7559 w 20686"/>
              <a:gd name="T3" fmla="*/ 20234 h 20234"/>
              <a:gd name="T4" fmla="*/ 0 w 20686"/>
              <a:gd name="T5" fmla="*/ 0 h 20234"/>
            </a:gdLst>
            <a:ahLst/>
            <a:cxnLst>
              <a:cxn ang="0">
                <a:pos x="T0" y="T1"/>
              </a:cxn>
              <a:cxn ang="0">
                <a:pos x="T2" y="T3"/>
              </a:cxn>
              <a:cxn ang="0">
                <a:pos x="T4" y="T5"/>
              </a:cxn>
            </a:cxnLst>
            <a:rect l="0" t="0" r="r" b="b"/>
            <a:pathLst>
              <a:path w="20686" h="20234" fill="none" extrusionOk="0">
                <a:moveTo>
                  <a:pt x="20685" y="6216"/>
                </a:moveTo>
                <a:cubicBezTo>
                  <a:pt x="18742" y="12684"/>
                  <a:pt x="13885" y="17870"/>
                  <a:pt x="7559" y="20234"/>
                </a:cubicBezTo>
              </a:path>
              <a:path w="20686" h="20234" stroke="0" extrusionOk="0">
                <a:moveTo>
                  <a:pt x="20685" y="6216"/>
                </a:moveTo>
                <a:cubicBezTo>
                  <a:pt x="18742" y="12684"/>
                  <a:pt x="13885" y="17870"/>
                  <a:pt x="7559" y="20234"/>
                </a:cubicBezTo>
                <a:lnTo>
                  <a:pt x="0" y="0"/>
                </a:lnTo>
                <a:close/>
              </a:path>
            </a:pathLst>
          </a:custGeom>
          <a:noFill/>
          <a:ln w="12700" cap="rnd">
            <a:solidFill>
              <a:schemeClr val="tx1"/>
            </a:solidFill>
            <a:round/>
            <a:headEnd type="stealth" w="med" len="med"/>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57" name="Arc 5"/>
          <p:cNvSpPr>
            <a:spLocks/>
          </p:cNvSpPr>
          <p:nvPr/>
        </p:nvSpPr>
        <p:spPr bwMode="auto">
          <a:xfrm>
            <a:off x="1985963" y="4762500"/>
            <a:ext cx="609600" cy="298450"/>
          </a:xfrm>
          <a:custGeom>
            <a:avLst/>
            <a:gdLst>
              <a:gd name="G0" fmla="+- 21599 0 0"/>
              <a:gd name="G1" fmla="+- 21600 0 0"/>
              <a:gd name="G2" fmla="+- 21600 0 0"/>
              <a:gd name="T0" fmla="*/ 0 w 21599"/>
              <a:gd name="T1" fmla="*/ 21375 h 21600"/>
              <a:gd name="T2" fmla="*/ 21543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55"/>
                  <a:pt x="9723" y="30"/>
                  <a:pt x="21543" y="0"/>
                </a:cubicBezTo>
              </a:path>
              <a:path w="21599" h="21600" stroke="0" extrusionOk="0">
                <a:moveTo>
                  <a:pt x="0" y="21375"/>
                </a:moveTo>
                <a:cubicBezTo>
                  <a:pt x="123" y="9555"/>
                  <a:pt x="9723" y="30"/>
                  <a:pt x="21543" y="0"/>
                </a:cubicBezTo>
                <a:lnTo>
                  <a:pt x="21599" y="21600"/>
                </a:lnTo>
                <a:close/>
              </a:path>
            </a:pathLst>
          </a:custGeom>
          <a:noFill/>
          <a:ln w="12700" cap="rnd">
            <a:solidFill>
              <a:schemeClr val="tx1"/>
            </a:solidFill>
            <a:round/>
            <a:headEnd type="none" w="sm" len="sm"/>
            <a:tailEnd type="stealth"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58" name="Arc 6"/>
          <p:cNvSpPr>
            <a:spLocks/>
          </p:cNvSpPr>
          <p:nvPr/>
        </p:nvSpPr>
        <p:spPr bwMode="auto">
          <a:xfrm>
            <a:off x="6343650" y="5232400"/>
            <a:ext cx="763588" cy="29845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1"/>
                </a:cubicBezTo>
                <a:cubicBezTo>
                  <a:pt x="11974" y="-1"/>
                  <a:pt x="21645" y="9670"/>
                  <a:pt x="21645" y="21600"/>
                </a:cubicBezTo>
              </a:path>
              <a:path w="21645" h="21600" stroke="0" extrusionOk="0">
                <a:moveTo>
                  <a:pt x="0" y="0"/>
                </a:moveTo>
                <a:cubicBezTo>
                  <a:pt x="15" y="0"/>
                  <a:pt x="30" y="-1"/>
                  <a:pt x="45" y="-1"/>
                </a:cubicBezTo>
                <a:cubicBezTo>
                  <a:pt x="11974" y="-1"/>
                  <a:pt x="21645" y="9670"/>
                  <a:pt x="21645" y="21600"/>
                </a:cubicBezTo>
                <a:lnTo>
                  <a:pt x="45" y="21600"/>
                </a:lnTo>
                <a:close/>
              </a:path>
            </a:pathLst>
          </a:custGeom>
          <a:noFill/>
          <a:ln w="12700" cap="rnd">
            <a:solidFill>
              <a:schemeClr val="tx1"/>
            </a:solidFill>
            <a:round/>
            <a:headEnd type="stealth" w="med" len="med"/>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59" name="Rectangle 7"/>
          <p:cNvSpPr>
            <a:spLocks noChangeArrowheads="1"/>
          </p:cNvSpPr>
          <p:nvPr/>
        </p:nvSpPr>
        <p:spPr bwMode="auto">
          <a:xfrm>
            <a:off x="282575" y="5087938"/>
            <a:ext cx="1882182" cy="646973"/>
          </a:xfrm>
          <a:prstGeom prst="rect">
            <a:avLst/>
          </a:prstGeom>
          <a:noFill/>
          <a:ln w="12700">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dirty="0">
                <a:ea typeface="新細明體" charset="0"/>
                <a:cs typeface="新細明體" charset="0"/>
              </a:rPr>
              <a:t>% </a:t>
            </a:r>
            <a:r>
              <a:rPr lang="en-US" altLang="zh-TW" dirty="0">
                <a:ea typeface="新細明體" charset="0"/>
                <a:cs typeface="新細明體" charset="0"/>
              </a:rPr>
              <a:t>Vitamin A</a:t>
            </a:r>
          </a:p>
          <a:p>
            <a:pPr eaLnBrk="0" hangingPunct="0"/>
            <a:r>
              <a:rPr lang="en-US" altLang="zh-TW" dirty="0">
                <a:ea typeface="新細明體" charset="0"/>
                <a:cs typeface="新細明體" charset="0"/>
              </a:rPr>
              <a:t>provided per 2 oz.</a:t>
            </a:r>
          </a:p>
        </p:txBody>
      </p:sp>
      <p:sp>
        <p:nvSpPr>
          <p:cNvPr id="177160" name="Rectangle 8"/>
          <p:cNvSpPr>
            <a:spLocks noChangeArrowheads="1"/>
          </p:cNvSpPr>
          <p:nvPr/>
        </p:nvSpPr>
        <p:spPr bwMode="auto">
          <a:xfrm>
            <a:off x="6781800" y="5562600"/>
            <a:ext cx="1318887"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sz="2000" dirty="0">
                <a:ea typeface="新細明體" charset="0"/>
                <a:cs typeface="新細明體" charset="0"/>
              </a:rPr>
              <a:t>% </a:t>
            </a:r>
            <a:r>
              <a:rPr lang="en-US" altLang="zh-TW" sz="2000" dirty="0">
                <a:ea typeface="新細明體" charset="0"/>
                <a:cs typeface="新細明體" charset="0"/>
              </a:rPr>
              <a:t>required</a:t>
            </a:r>
          </a:p>
        </p:txBody>
      </p:sp>
      <p:sp>
        <p:nvSpPr>
          <p:cNvPr id="177161" name="Arc 9"/>
          <p:cNvSpPr>
            <a:spLocks/>
          </p:cNvSpPr>
          <p:nvPr/>
        </p:nvSpPr>
        <p:spPr bwMode="auto">
          <a:xfrm rot="11520000">
            <a:off x="5757863" y="5795963"/>
            <a:ext cx="1200150" cy="319087"/>
          </a:xfrm>
          <a:custGeom>
            <a:avLst/>
            <a:gdLst>
              <a:gd name="G0" fmla="+- 21599 0 0"/>
              <a:gd name="G1" fmla="+- 21600 0 0"/>
              <a:gd name="G2" fmla="+- 21600 0 0"/>
              <a:gd name="T0" fmla="*/ 0 w 21599"/>
              <a:gd name="T1" fmla="*/ 21390 h 21600"/>
              <a:gd name="T2" fmla="*/ 21570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90"/>
                </a:moveTo>
                <a:cubicBezTo>
                  <a:pt x="115" y="9554"/>
                  <a:pt x="9733" y="15"/>
                  <a:pt x="21570" y="0"/>
                </a:cubicBezTo>
              </a:path>
              <a:path w="21599" h="21600" stroke="0" extrusionOk="0">
                <a:moveTo>
                  <a:pt x="0" y="21390"/>
                </a:moveTo>
                <a:cubicBezTo>
                  <a:pt x="115" y="9554"/>
                  <a:pt x="9733" y="15"/>
                  <a:pt x="21570" y="0"/>
                </a:cubicBezTo>
                <a:lnTo>
                  <a:pt x="21599" y="21600"/>
                </a:lnTo>
                <a:close/>
              </a:path>
            </a:pathLst>
          </a:custGeom>
          <a:noFill/>
          <a:ln w="12700" cap="rnd">
            <a:solidFill>
              <a:schemeClr val="tx1"/>
            </a:solidFill>
            <a:round/>
            <a:headEnd type="none" w="sm" len="sm"/>
            <a:tailEnd type="stealth"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564352354"/>
      </p:ext>
    </p:extLst>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35" name="Rectangle 35"/>
          <p:cNvSpPr>
            <a:spLocks noGrp="1" noChangeArrowheads="1"/>
          </p:cNvSpPr>
          <p:nvPr>
            <p:ph type="title"/>
          </p:nvPr>
        </p:nvSpPr>
        <p:spPr>
          <a:xfrm>
            <a:off x="533400" y="533400"/>
            <a:ext cx="8153400" cy="1143000"/>
          </a:xfrm>
          <a:noFill/>
          <a:ln/>
        </p:spPr>
        <p:txBody>
          <a:bodyPr/>
          <a:lstStyle/>
          <a:p>
            <a:pPr algn="ctr" eaLnBrk="0" hangingPunct="0"/>
            <a:r>
              <a:rPr lang="en-US" altLang="zh-TW" sz="3200">
                <a:ea typeface="新細明體" charset="0"/>
                <a:cs typeface="新細明體" charset="0"/>
              </a:rPr>
              <a:t>The Diet Problem - Graphical solution</a:t>
            </a:r>
            <a:r>
              <a:rPr lang="en-US" altLang="zh-TW" sz="3200">
                <a:solidFill>
                  <a:schemeClr val="tx1"/>
                </a:solidFill>
                <a:effectLst>
                  <a:outerShdw blurRad="38100" dist="38100" dir="2700000" algn="tl">
                    <a:srgbClr val="FFFFFF"/>
                  </a:outerShdw>
                </a:effectLst>
                <a:ea typeface="新細明體" charset="0"/>
                <a:cs typeface="新細明體" charset="0"/>
              </a:rPr>
              <a:t>	</a:t>
            </a:r>
          </a:p>
        </p:txBody>
      </p:sp>
      <p:sp>
        <p:nvSpPr>
          <p:cNvPr id="36" name="Slide Number Placeholder 5"/>
          <p:cNvSpPr>
            <a:spLocks noGrp="1"/>
          </p:cNvSpPr>
          <p:nvPr>
            <p:ph type="sldNum" sz="quarter" idx="12"/>
          </p:nvPr>
        </p:nvSpPr>
        <p:spPr/>
        <p:txBody>
          <a:bodyPr/>
          <a:lstStyle/>
          <a:p>
            <a:fld id="{8A753B8D-D73B-9045-9168-9D3822A24422}" type="slidenum">
              <a:rPr lang="zh-TW" altLang="en-US"/>
              <a:pPr/>
              <a:t>42</a:t>
            </a:fld>
            <a:endParaRPr lang="zh-TW" altLang="en-US"/>
          </a:p>
        </p:txBody>
      </p:sp>
      <p:sp>
        <p:nvSpPr>
          <p:cNvPr id="179202" name="Rectangle 2"/>
          <p:cNvSpPr>
            <a:spLocks noChangeArrowheads="1"/>
          </p:cNvSpPr>
          <p:nvPr/>
        </p:nvSpPr>
        <p:spPr bwMode="auto">
          <a:xfrm>
            <a:off x="1911350" y="1355725"/>
            <a:ext cx="5245100" cy="5016500"/>
          </a:xfrm>
          <a:prstGeom prst="rect">
            <a:avLst/>
          </a:prstGeom>
          <a:solidFill>
            <a:srgbClr val="FFBF7D"/>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3" name="AutoShape 3"/>
          <p:cNvSpPr>
            <a:spLocks noChangeArrowheads="1"/>
          </p:cNvSpPr>
          <p:nvPr/>
        </p:nvSpPr>
        <p:spPr bwMode="auto">
          <a:xfrm>
            <a:off x="1905000" y="1849438"/>
            <a:ext cx="2133600" cy="4437062"/>
          </a:xfrm>
          <a:prstGeom prst="rtTriangle">
            <a:avLst/>
          </a:prstGeom>
          <a:gradFill rotWithShape="0">
            <a:gsLst>
              <a:gs pos="0">
                <a:schemeClr val="bg1">
                  <a:gamma/>
                  <a:shade val="69804"/>
                  <a:invGamma/>
                </a:schemeClr>
              </a:gs>
              <a:gs pos="100000">
                <a:schemeClr val="bg1"/>
              </a:gs>
            </a:gsLst>
            <a:lin ang="5400000" scaled="1"/>
          </a:gradFill>
          <a:ln w="12700">
            <a:solidFill>
              <a:srgbClr val="002594"/>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4" name="AutoShape 4"/>
          <p:cNvSpPr>
            <a:spLocks noChangeArrowheads="1"/>
          </p:cNvSpPr>
          <p:nvPr/>
        </p:nvSpPr>
        <p:spPr bwMode="auto">
          <a:xfrm>
            <a:off x="1911350" y="3136900"/>
            <a:ext cx="3721100" cy="3721100"/>
          </a:xfrm>
          <a:prstGeom prst="rtTriangle">
            <a:avLst/>
          </a:prstGeom>
          <a:gradFill rotWithShape="0">
            <a:gsLst>
              <a:gs pos="0">
                <a:schemeClr val="bg1">
                  <a:gamma/>
                  <a:shade val="69804"/>
                  <a:invGamma/>
                </a:schemeClr>
              </a:gs>
              <a:gs pos="100000">
                <a:schemeClr val="bg1"/>
              </a:gs>
            </a:gsLst>
            <a:lin ang="5400000" scaled="1"/>
          </a:gradFill>
          <a:ln w="12700">
            <a:solidFill>
              <a:srgbClr val="0033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5" name="Line 5"/>
          <p:cNvSpPr>
            <a:spLocks noChangeShapeType="1"/>
          </p:cNvSpPr>
          <p:nvPr/>
        </p:nvSpPr>
        <p:spPr bwMode="auto">
          <a:xfrm>
            <a:off x="1905000" y="895350"/>
            <a:ext cx="0" cy="559752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6" name="Line 6"/>
          <p:cNvSpPr>
            <a:spLocks noChangeShapeType="1"/>
          </p:cNvSpPr>
          <p:nvPr/>
        </p:nvSpPr>
        <p:spPr bwMode="auto">
          <a:xfrm>
            <a:off x="1831975" y="6378575"/>
            <a:ext cx="49498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7" name="Line 7"/>
          <p:cNvSpPr>
            <a:spLocks noChangeShapeType="1"/>
          </p:cNvSpPr>
          <p:nvPr/>
        </p:nvSpPr>
        <p:spPr bwMode="auto">
          <a:xfrm>
            <a:off x="1603375" y="4549775"/>
            <a:ext cx="3016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8" name="Line 8"/>
          <p:cNvSpPr>
            <a:spLocks noChangeShapeType="1"/>
          </p:cNvSpPr>
          <p:nvPr/>
        </p:nvSpPr>
        <p:spPr bwMode="auto">
          <a:xfrm flipH="1">
            <a:off x="1603375" y="2720975"/>
            <a:ext cx="3016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09" name="Line 9"/>
          <p:cNvSpPr>
            <a:spLocks noChangeShapeType="1"/>
          </p:cNvSpPr>
          <p:nvPr/>
        </p:nvSpPr>
        <p:spPr bwMode="auto">
          <a:xfrm flipH="1">
            <a:off x="1603375" y="1806575"/>
            <a:ext cx="3016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10" name="Line 10"/>
          <p:cNvSpPr>
            <a:spLocks noChangeShapeType="1"/>
          </p:cNvSpPr>
          <p:nvPr/>
        </p:nvSpPr>
        <p:spPr bwMode="auto">
          <a:xfrm>
            <a:off x="3657600" y="6381750"/>
            <a:ext cx="0" cy="14922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11" name="Line 11"/>
          <p:cNvSpPr>
            <a:spLocks noChangeShapeType="1"/>
          </p:cNvSpPr>
          <p:nvPr/>
        </p:nvSpPr>
        <p:spPr bwMode="auto">
          <a:xfrm>
            <a:off x="5562600" y="6381750"/>
            <a:ext cx="0" cy="14922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12" name="Line 12"/>
          <p:cNvSpPr>
            <a:spLocks noChangeShapeType="1"/>
          </p:cNvSpPr>
          <p:nvPr/>
        </p:nvSpPr>
        <p:spPr bwMode="auto">
          <a:xfrm>
            <a:off x="6477000" y="6457950"/>
            <a:ext cx="0" cy="7302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13" name="Rectangle 13"/>
          <p:cNvSpPr>
            <a:spLocks noChangeArrowheads="1"/>
          </p:cNvSpPr>
          <p:nvPr/>
        </p:nvSpPr>
        <p:spPr bwMode="auto">
          <a:xfrm>
            <a:off x="1298575" y="1638300"/>
            <a:ext cx="3937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a:solidFill>
                  <a:schemeClr val="tx1"/>
                </a:solidFill>
                <a:ea typeface="新細明體" charset="0"/>
                <a:cs typeface="新細明體" charset="0"/>
              </a:rPr>
              <a:t>10</a:t>
            </a:r>
          </a:p>
        </p:txBody>
      </p:sp>
      <p:sp>
        <p:nvSpPr>
          <p:cNvPr id="179214" name="Rectangle 14"/>
          <p:cNvSpPr>
            <a:spLocks noChangeArrowheads="1"/>
          </p:cNvSpPr>
          <p:nvPr/>
        </p:nvSpPr>
        <p:spPr bwMode="auto">
          <a:xfrm>
            <a:off x="3451225" y="6351588"/>
            <a:ext cx="2889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a:solidFill>
                  <a:schemeClr val="tx1"/>
                </a:solidFill>
                <a:ea typeface="新細明體" charset="0"/>
                <a:cs typeface="新細明體" charset="0"/>
              </a:rPr>
              <a:t>2</a:t>
            </a:r>
          </a:p>
        </p:txBody>
      </p:sp>
      <p:sp>
        <p:nvSpPr>
          <p:cNvPr id="179215" name="Rectangle 15"/>
          <p:cNvSpPr>
            <a:spLocks noChangeArrowheads="1"/>
          </p:cNvSpPr>
          <p:nvPr/>
        </p:nvSpPr>
        <p:spPr bwMode="auto">
          <a:xfrm>
            <a:off x="5426075" y="6351588"/>
            <a:ext cx="2889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a:solidFill>
                  <a:schemeClr val="tx1"/>
                </a:solidFill>
                <a:effectLst>
                  <a:outerShdw blurRad="38100" dist="38100" dir="2700000" algn="tl">
                    <a:srgbClr val="FFFFFF"/>
                  </a:outerShdw>
                </a:effectLst>
                <a:ea typeface="新細明體" charset="0"/>
                <a:cs typeface="新細明體" charset="0"/>
              </a:rPr>
              <a:t>4</a:t>
            </a:r>
          </a:p>
        </p:txBody>
      </p:sp>
      <p:sp>
        <p:nvSpPr>
          <p:cNvPr id="179216" name="Rectangle 16"/>
          <p:cNvSpPr>
            <a:spLocks noChangeArrowheads="1"/>
          </p:cNvSpPr>
          <p:nvPr/>
        </p:nvSpPr>
        <p:spPr bwMode="auto">
          <a:xfrm>
            <a:off x="6416675" y="6351588"/>
            <a:ext cx="2889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zh-TW" altLang="en-US">
                <a:solidFill>
                  <a:schemeClr val="tx1"/>
                </a:solidFill>
                <a:ea typeface="新細明體" charset="0"/>
                <a:cs typeface="新細明體" charset="0"/>
              </a:rPr>
              <a:t>5</a:t>
            </a:r>
          </a:p>
        </p:txBody>
      </p:sp>
      <p:sp>
        <p:nvSpPr>
          <p:cNvPr id="179217" name="AutoShape 17"/>
          <p:cNvSpPr>
            <a:spLocks noChangeArrowheads="1"/>
          </p:cNvSpPr>
          <p:nvPr/>
        </p:nvSpPr>
        <p:spPr bwMode="auto">
          <a:xfrm>
            <a:off x="1916113" y="4624388"/>
            <a:ext cx="4618037" cy="1773237"/>
          </a:xfrm>
          <a:prstGeom prst="rtTriangle">
            <a:avLst/>
          </a:prstGeom>
          <a:solidFill>
            <a:srgbClr val="B2B2B2"/>
          </a:solidFill>
          <a:ln w="12700">
            <a:solidFill>
              <a:srgbClr val="002186"/>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18" name="Line 18"/>
          <p:cNvSpPr>
            <a:spLocks noChangeShapeType="1"/>
          </p:cNvSpPr>
          <p:nvPr/>
        </p:nvSpPr>
        <p:spPr bwMode="auto">
          <a:xfrm flipH="1">
            <a:off x="1831975" y="892175"/>
            <a:ext cx="730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19" name="Rectangle 19"/>
          <p:cNvSpPr>
            <a:spLocks noChangeArrowheads="1"/>
          </p:cNvSpPr>
          <p:nvPr/>
        </p:nvSpPr>
        <p:spPr bwMode="auto">
          <a:xfrm>
            <a:off x="3260725" y="2386013"/>
            <a:ext cx="329406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3200" b="1">
                <a:solidFill>
                  <a:srgbClr val="B25A00"/>
                </a:solidFill>
                <a:effectLst>
                  <a:outerShdw blurRad="38100" dist="38100" dir="2700000" algn="tl">
                    <a:srgbClr val="000000"/>
                  </a:outerShdw>
                </a:effectLst>
                <a:latin typeface="Arial" charset="0"/>
                <a:ea typeface="新細明體" charset="0"/>
                <a:cs typeface="新細明體" charset="0"/>
              </a:rPr>
              <a:t>Feasible Region</a:t>
            </a:r>
          </a:p>
        </p:txBody>
      </p:sp>
      <p:sp>
        <p:nvSpPr>
          <p:cNvPr id="179220" name="Line 20"/>
          <p:cNvSpPr>
            <a:spLocks noChangeShapeType="1"/>
          </p:cNvSpPr>
          <p:nvPr/>
        </p:nvSpPr>
        <p:spPr bwMode="auto">
          <a:xfrm>
            <a:off x="5032375" y="5772150"/>
            <a:ext cx="550863" cy="631825"/>
          </a:xfrm>
          <a:prstGeom prst="line">
            <a:avLst/>
          </a:prstGeom>
          <a:noFill/>
          <a:ln w="12700">
            <a:solidFill>
              <a:srgbClr val="001B6E"/>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1" name="Line 21"/>
          <p:cNvSpPr>
            <a:spLocks noChangeShapeType="1"/>
          </p:cNvSpPr>
          <p:nvPr/>
        </p:nvSpPr>
        <p:spPr bwMode="auto">
          <a:xfrm>
            <a:off x="1831975" y="6402388"/>
            <a:ext cx="5711825" cy="0"/>
          </a:xfrm>
          <a:prstGeom prst="line">
            <a:avLst/>
          </a:prstGeom>
          <a:noFill/>
          <a:ln w="76200">
            <a:solidFill>
              <a:schemeClr val="accent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2" name="Line 22"/>
          <p:cNvSpPr>
            <a:spLocks noChangeShapeType="1"/>
          </p:cNvSpPr>
          <p:nvPr/>
        </p:nvSpPr>
        <p:spPr bwMode="auto">
          <a:xfrm>
            <a:off x="1889125" y="1371600"/>
            <a:ext cx="0" cy="5040313"/>
          </a:xfrm>
          <a:prstGeom prst="line">
            <a:avLst/>
          </a:prstGeom>
          <a:noFill/>
          <a:ln w="76200">
            <a:solidFill>
              <a:schemeClr val="accent2"/>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3" name="Line 23"/>
          <p:cNvSpPr>
            <a:spLocks noChangeShapeType="1"/>
          </p:cNvSpPr>
          <p:nvPr/>
        </p:nvSpPr>
        <p:spPr bwMode="auto">
          <a:xfrm>
            <a:off x="3889375" y="209550"/>
            <a:ext cx="4568825" cy="5483225"/>
          </a:xfrm>
          <a:prstGeom prst="line">
            <a:avLst/>
          </a:prstGeom>
          <a:noFill/>
          <a:ln w="38100">
            <a:solidFill>
              <a:srgbClr val="D0060D"/>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4" name="Line 24"/>
          <p:cNvSpPr>
            <a:spLocks noChangeShapeType="1"/>
          </p:cNvSpPr>
          <p:nvPr/>
        </p:nvSpPr>
        <p:spPr bwMode="auto">
          <a:xfrm>
            <a:off x="3051175" y="590550"/>
            <a:ext cx="4568825" cy="5483225"/>
          </a:xfrm>
          <a:prstGeom prst="line">
            <a:avLst/>
          </a:prstGeom>
          <a:noFill/>
          <a:ln w="38100">
            <a:solidFill>
              <a:srgbClr val="D0060D"/>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5" name="Line 25"/>
          <p:cNvSpPr>
            <a:spLocks noChangeShapeType="1"/>
          </p:cNvSpPr>
          <p:nvPr/>
        </p:nvSpPr>
        <p:spPr bwMode="auto">
          <a:xfrm>
            <a:off x="2289175" y="1047750"/>
            <a:ext cx="4568825" cy="5483225"/>
          </a:xfrm>
          <a:prstGeom prst="line">
            <a:avLst/>
          </a:prstGeom>
          <a:noFill/>
          <a:ln w="38100">
            <a:solidFill>
              <a:srgbClr val="D0060D"/>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6" name="Line 26"/>
          <p:cNvSpPr>
            <a:spLocks noChangeShapeType="1"/>
          </p:cNvSpPr>
          <p:nvPr/>
        </p:nvSpPr>
        <p:spPr bwMode="auto">
          <a:xfrm>
            <a:off x="1600200" y="1295400"/>
            <a:ext cx="4568825" cy="5483225"/>
          </a:xfrm>
          <a:prstGeom prst="line">
            <a:avLst/>
          </a:prstGeom>
          <a:noFill/>
          <a:ln w="38100">
            <a:solidFill>
              <a:srgbClr val="D0060D"/>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7" name="Line 27"/>
          <p:cNvSpPr>
            <a:spLocks noChangeShapeType="1"/>
          </p:cNvSpPr>
          <p:nvPr/>
        </p:nvSpPr>
        <p:spPr bwMode="auto">
          <a:xfrm>
            <a:off x="685800" y="1447800"/>
            <a:ext cx="4478338" cy="5354638"/>
          </a:xfrm>
          <a:prstGeom prst="line">
            <a:avLst/>
          </a:prstGeom>
          <a:noFill/>
          <a:ln w="50800">
            <a:solidFill>
              <a:srgbClr val="D0060D"/>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8" name="Oval 28"/>
          <p:cNvSpPr>
            <a:spLocks noChangeArrowheads="1"/>
          </p:cNvSpPr>
          <p:nvPr/>
        </p:nvSpPr>
        <p:spPr bwMode="auto">
          <a:xfrm>
            <a:off x="2895600" y="4114800"/>
            <a:ext cx="250825" cy="236538"/>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29" name="Rectangle 29"/>
          <p:cNvSpPr>
            <a:spLocks noChangeArrowheads="1"/>
          </p:cNvSpPr>
          <p:nvPr/>
        </p:nvSpPr>
        <p:spPr bwMode="auto">
          <a:xfrm>
            <a:off x="4327525" y="3695700"/>
            <a:ext cx="25923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a:solidFill>
                  <a:schemeClr val="tx2"/>
                </a:solidFill>
                <a:ea typeface="新細明體" charset="0"/>
                <a:cs typeface="新細明體" charset="0"/>
              </a:rPr>
              <a:t>Vitamin “D” constraint</a:t>
            </a:r>
          </a:p>
        </p:txBody>
      </p:sp>
      <p:sp>
        <p:nvSpPr>
          <p:cNvPr id="179230" name="Rectangle 30"/>
          <p:cNvSpPr>
            <a:spLocks noChangeArrowheads="1"/>
          </p:cNvSpPr>
          <p:nvPr/>
        </p:nvSpPr>
        <p:spPr bwMode="auto">
          <a:xfrm>
            <a:off x="4556125" y="4762500"/>
            <a:ext cx="2647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a:solidFill>
                  <a:schemeClr val="tx2"/>
                </a:solidFill>
                <a:ea typeface="新細明體" charset="0"/>
                <a:cs typeface="新細明體" charset="0"/>
              </a:rPr>
              <a:t>Vitamin “A”  constraint</a:t>
            </a:r>
          </a:p>
        </p:txBody>
      </p:sp>
      <p:sp>
        <p:nvSpPr>
          <p:cNvPr id="179231" name="Rectangle 31"/>
          <p:cNvSpPr>
            <a:spLocks noChangeArrowheads="1"/>
          </p:cNvSpPr>
          <p:nvPr/>
        </p:nvSpPr>
        <p:spPr bwMode="auto">
          <a:xfrm>
            <a:off x="2574925" y="1790700"/>
            <a:ext cx="22748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altLang="zh-TW" sz="2400">
                <a:solidFill>
                  <a:schemeClr val="tx2"/>
                </a:solidFill>
                <a:ea typeface="新細明體" charset="0"/>
                <a:cs typeface="新細明體" charset="0"/>
              </a:rPr>
              <a:t>The Iron constraint</a:t>
            </a:r>
          </a:p>
        </p:txBody>
      </p:sp>
      <p:sp>
        <p:nvSpPr>
          <p:cNvPr id="179232" name="Line 32"/>
          <p:cNvSpPr>
            <a:spLocks noChangeShapeType="1"/>
          </p:cNvSpPr>
          <p:nvPr/>
        </p:nvSpPr>
        <p:spPr bwMode="auto">
          <a:xfrm flipH="1">
            <a:off x="2362200" y="2209800"/>
            <a:ext cx="685800" cy="457200"/>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33" name="Line 33"/>
          <p:cNvSpPr>
            <a:spLocks noChangeShapeType="1"/>
          </p:cNvSpPr>
          <p:nvPr/>
        </p:nvSpPr>
        <p:spPr bwMode="auto">
          <a:xfrm flipH="1">
            <a:off x="3429000" y="4019550"/>
            <a:ext cx="914400" cy="552450"/>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9234" name="Line 34"/>
          <p:cNvSpPr>
            <a:spLocks noChangeShapeType="1"/>
          </p:cNvSpPr>
          <p:nvPr/>
        </p:nvSpPr>
        <p:spPr bwMode="auto">
          <a:xfrm flipH="1">
            <a:off x="5565775" y="5162550"/>
            <a:ext cx="606425" cy="835025"/>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84749833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223"/>
                                        </p:tgtEl>
                                        <p:attrNameLst>
                                          <p:attrName>style.visibility</p:attrName>
                                        </p:attrNameLst>
                                      </p:cBhvr>
                                      <p:to>
                                        <p:strVal val="visible"/>
                                      </p:to>
                                    </p:set>
                                    <p:animEffect transition="in" filter="box(in)">
                                      <p:cBhvr>
                                        <p:cTn id="7" dur="500"/>
                                        <p:tgtEl>
                                          <p:spTgt spid="179223"/>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9224"/>
                                        </p:tgtEl>
                                        <p:attrNameLst>
                                          <p:attrName>style.visibility</p:attrName>
                                        </p:attrNameLst>
                                      </p:cBhvr>
                                      <p:to>
                                        <p:strVal val="visible"/>
                                      </p:to>
                                    </p:set>
                                    <p:animEffect transition="in" filter="box(in)">
                                      <p:cBhvr>
                                        <p:cTn id="11" dur="500"/>
                                        <p:tgtEl>
                                          <p:spTgt spid="179224"/>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79225"/>
                                        </p:tgtEl>
                                        <p:attrNameLst>
                                          <p:attrName>style.visibility</p:attrName>
                                        </p:attrNameLst>
                                      </p:cBhvr>
                                      <p:to>
                                        <p:strVal val="visible"/>
                                      </p:to>
                                    </p:set>
                                    <p:animEffect transition="in" filter="box(in)">
                                      <p:cBhvr>
                                        <p:cTn id="15" dur="500"/>
                                        <p:tgtEl>
                                          <p:spTgt spid="179225"/>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79226"/>
                                        </p:tgtEl>
                                        <p:attrNameLst>
                                          <p:attrName>style.visibility</p:attrName>
                                        </p:attrNameLst>
                                      </p:cBhvr>
                                      <p:to>
                                        <p:strVal val="visible"/>
                                      </p:to>
                                    </p:set>
                                    <p:animEffect transition="in" filter="box(in)">
                                      <p:cBhvr>
                                        <p:cTn id="19" dur="500"/>
                                        <p:tgtEl>
                                          <p:spTgt spid="179226"/>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79227"/>
                                        </p:tgtEl>
                                        <p:attrNameLst>
                                          <p:attrName>style.visibility</p:attrName>
                                        </p:attrNameLst>
                                      </p:cBhvr>
                                      <p:to>
                                        <p:strVal val="visible"/>
                                      </p:to>
                                    </p:set>
                                    <p:animEffect transition="in" filter="box(in)">
                                      <p:cBhvr>
                                        <p:cTn id="23" dur="500"/>
                                        <p:tgtEl>
                                          <p:spTgt spid="179227"/>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79228"/>
                                        </p:tgtEl>
                                        <p:attrNameLst>
                                          <p:attrName>style.visibility</p:attrName>
                                        </p:attrNameLst>
                                      </p:cBhvr>
                                      <p:to>
                                        <p:strVal val="visible"/>
                                      </p:to>
                                    </p:set>
                                    <p:animEffect transition="in" filter="box(in)">
                                      <p:cBhvr>
                                        <p:cTn id="27" dur="500"/>
                                        <p:tgtEl>
                                          <p:spTgt spid="17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23" grpId="0" animBg="1"/>
      <p:bldP spid="179224" grpId="0" animBg="1"/>
      <p:bldP spid="179225" grpId="0" animBg="1"/>
      <p:bldP spid="179226" grpId="0" animBg="1"/>
      <p:bldP spid="179227" grpId="0" animBg="1"/>
      <p:bldP spid="1792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685800" y="609600"/>
            <a:ext cx="8153400" cy="1143000"/>
          </a:xfrm>
          <a:noFill/>
          <a:ln/>
        </p:spPr>
        <p:txBody>
          <a:bodyPr/>
          <a:lstStyle/>
          <a:p>
            <a:pPr algn="ctr" eaLnBrk="0" hangingPunct="0"/>
            <a:r>
              <a:rPr lang="en-US" altLang="zh-TW" sz="3600">
                <a:ea typeface="新細明體" charset="0"/>
                <a:cs typeface="新細明體" charset="0"/>
              </a:rPr>
              <a:t>Cost Minimization Diet Problem 	</a:t>
            </a:r>
          </a:p>
        </p:txBody>
      </p:sp>
      <p:sp>
        <p:nvSpPr>
          <p:cNvPr id="181250" name="Rectangle 2"/>
          <p:cNvSpPr>
            <a:spLocks noGrp="1" noChangeArrowheads="1"/>
          </p:cNvSpPr>
          <p:nvPr>
            <p:ph idx="1"/>
          </p:nvPr>
        </p:nvSpPr>
        <p:spPr>
          <a:xfrm>
            <a:off x="533400" y="1828800"/>
            <a:ext cx="8077200" cy="4724400"/>
          </a:xfrm>
          <a:noFill/>
          <a:ln/>
        </p:spPr>
        <p:txBody>
          <a:bodyPr>
            <a:normAutofit/>
          </a:bodyPr>
          <a:lstStyle/>
          <a:p>
            <a:pPr eaLnBrk="0" hangingPunct="0"/>
            <a:r>
              <a:rPr lang="en-US" altLang="zh-TW" sz="2800">
                <a:ea typeface="新細明體" charset="0"/>
                <a:cs typeface="新細明體" charset="0"/>
              </a:rPr>
              <a:t>Summary of the optimal solution</a:t>
            </a:r>
          </a:p>
          <a:p>
            <a:pPr eaLnBrk="0" hangingPunct="0">
              <a:lnSpc>
                <a:spcPct val="40000"/>
              </a:lnSpc>
              <a:buFontTx/>
              <a:buNone/>
            </a:pPr>
            <a:endParaRPr lang="en-US" altLang="zh-TW" sz="2800">
              <a:solidFill>
                <a:srgbClr val="3C513E"/>
              </a:solidFill>
              <a:ea typeface="新細明體" charset="0"/>
              <a:cs typeface="新細明體" charset="0"/>
            </a:endParaRPr>
          </a:p>
          <a:p>
            <a:pPr lvl="1" eaLnBrk="0" hangingPunct="0"/>
            <a:r>
              <a:rPr lang="en-US" altLang="zh-TW" sz="2400">
                <a:ea typeface="新細明體" charset="0"/>
                <a:cs typeface="新細明體" charset="0"/>
              </a:rPr>
              <a:t>Texfood product  = 1.5 portions (= 3 ounces)</a:t>
            </a:r>
          </a:p>
          <a:p>
            <a:pPr lvl="1" eaLnBrk="0" hangingPunct="0">
              <a:buFontTx/>
              <a:buNone/>
            </a:pPr>
            <a:r>
              <a:rPr lang="en-US" altLang="zh-TW" sz="2400">
                <a:ea typeface="新細明體" charset="0"/>
                <a:cs typeface="新細明體" charset="0"/>
              </a:rPr>
              <a:t>	Calration product = 2.5 portions (= 5 ounces)</a:t>
            </a:r>
          </a:p>
          <a:p>
            <a:pPr lvl="1" eaLnBrk="0" hangingPunct="0">
              <a:buFontTx/>
              <a:buNone/>
            </a:pPr>
            <a:r>
              <a:rPr lang="en-US" altLang="zh-TW" sz="2400">
                <a:ea typeface="新細明體" charset="0"/>
                <a:cs typeface="新細明體" charset="0"/>
              </a:rPr>
              <a:t> </a:t>
            </a:r>
          </a:p>
          <a:p>
            <a:pPr lvl="1" eaLnBrk="0" hangingPunct="0"/>
            <a:r>
              <a:rPr lang="en-US" altLang="zh-TW" sz="2400">
                <a:ea typeface="新細明體" charset="0"/>
                <a:cs typeface="新細明體" charset="0"/>
              </a:rPr>
              <a:t>Cost =$ 2.15 per serving.</a:t>
            </a:r>
          </a:p>
          <a:p>
            <a:pPr lvl="1" eaLnBrk="0" hangingPunct="0">
              <a:buFontTx/>
              <a:buNone/>
            </a:pPr>
            <a:r>
              <a:rPr lang="en-US" altLang="zh-TW" sz="2400">
                <a:ea typeface="新細明體" charset="0"/>
                <a:cs typeface="新細明體" charset="0"/>
              </a:rPr>
              <a:t> </a:t>
            </a:r>
          </a:p>
          <a:p>
            <a:pPr lvl="1" eaLnBrk="0" hangingPunct="0"/>
            <a:r>
              <a:rPr lang="en-US" altLang="zh-TW" sz="2400">
                <a:ea typeface="新細明體" charset="0"/>
                <a:cs typeface="新細明體" charset="0"/>
              </a:rPr>
              <a:t>The minimum requirement for Vitamin D and iron are met with no surplus.</a:t>
            </a:r>
          </a:p>
          <a:p>
            <a:pPr lvl="1" eaLnBrk="0" hangingPunct="0">
              <a:buFontTx/>
              <a:buNone/>
            </a:pPr>
            <a:r>
              <a:rPr lang="en-US" altLang="zh-TW" sz="2400">
                <a:ea typeface="新細明體" charset="0"/>
                <a:cs typeface="新細明體" charset="0"/>
              </a:rPr>
              <a:t>  </a:t>
            </a:r>
          </a:p>
          <a:p>
            <a:pPr lvl="1" eaLnBrk="0" hangingPunct="0"/>
            <a:r>
              <a:rPr lang="en-US" altLang="zh-TW" sz="2400">
                <a:ea typeface="新細明體" charset="0"/>
                <a:cs typeface="新細明體" charset="0"/>
              </a:rPr>
              <a:t>The mixture provides 155% of the requirement for Vitamin A.</a:t>
            </a:r>
          </a:p>
        </p:txBody>
      </p:sp>
      <p:sp>
        <p:nvSpPr>
          <p:cNvPr id="4" name="Slide Number Placeholder 5"/>
          <p:cNvSpPr>
            <a:spLocks noGrp="1"/>
          </p:cNvSpPr>
          <p:nvPr>
            <p:ph type="sldNum" sz="quarter" idx="12"/>
          </p:nvPr>
        </p:nvSpPr>
        <p:spPr/>
        <p:txBody>
          <a:bodyPr/>
          <a:lstStyle/>
          <a:p>
            <a:fld id="{3DD8A7FF-D7ED-364B-A708-195257C7C45A}" type="slidenum">
              <a:rPr lang="zh-TW" altLang="en-US"/>
              <a:pPr/>
              <a:t>43</a:t>
            </a:fld>
            <a:endParaRPr lang="zh-TW" altLang="en-US"/>
          </a:p>
        </p:txBody>
      </p:sp>
    </p:spTree>
    <p:extLst>
      <p:ext uri="{BB962C8B-B14F-4D97-AF65-F5344CB8AC3E}">
        <p14:creationId xmlns:p14="http://schemas.microsoft.com/office/powerpoint/2010/main" val="60326877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1250">
                                            <p:txEl>
                                              <p:pRg st="0" end="0"/>
                                            </p:txEl>
                                          </p:spTgt>
                                        </p:tgtEl>
                                        <p:attrNameLst>
                                          <p:attrName>style.visibility</p:attrName>
                                        </p:attrNameLst>
                                      </p:cBhvr>
                                      <p:to>
                                        <p:strVal val="visible"/>
                                      </p:to>
                                    </p:set>
                                    <p:animEffect transition="in" filter="checkerboard(across)">
                                      <p:cBhvr>
                                        <p:cTn id="7" dur="500"/>
                                        <p:tgtEl>
                                          <p:spTgt spid="18125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1250">
                                            <p:txEl>
                                              <p:pRg st="2" end="2"/>
                                            </p:txEl>
                                          </p:spTgt>
                                        </p:tgtEl>
                                        <p:attrNameLst>
                                          <p:attrName>style.visibility</p:attrName>
                                        </p:attrNameLst>
                                      </p:cBhvr>
                                      <p:to>
                                        <p:strVal val="visible"/>
                                      </p:to>
                                    </p:set>
                                    <p:animEffect transition="in" filter="checkerboard(across)">
                                      <p:cBhvr>
                                        <p:cTn id="10" dur="500"/>
                                        <p:tgtEl>
                                          <p:spTgt spid="181250">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1250">
                                            <p:txEl>
                                              <p:pRg st="3" end="3"/>
                                            </p:txEl>
                                          </p:spTgt>
                                        </p:tgtEl>
                                        <p:attrNameLst>
                                          <p:attrName>style.visibility</p:attrName>
                                        </p:attrNameLst>
                                      </p:cBhvr>
                                      <p:to>
                                        <p:strVal val="visible"/>
                                      </p:to>
                                    </p:set>
                                    <p:animEffect transition="in" filter="checkerboard(across)">
                                      <p:cBhvr>
                                        <p:cTn id="13" dur="500"/>
                                        <p:tgtEl>
                                          <p:spTgt spid="181250">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81250">
                                            <p:txEl>
                                              <p:pRg st="4" end="4"/>
                                            </p:txEl>
                                          </p:spTgt>
                                        </p:tgtEl>
                                        <p:attrNameLst>
                                          <p:attrName>style.visibility</p:attrName>
                                        </p:attrNameLst>
                                      </p:cBhvr>
                                      <p:to>
                                        <p:strVal val="visible"/>
                                      </p:to>
                                    </p:set>
                                    <p:animEffect transition="in" filter="checkerboard(across)">
                                      <p:cBhvr>
                                        <p:cTn id="16" dur="500"/>
                                        <p:tgtEl>
                                          <p:spTgt spid="181250">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81250">
                                            <p:txEl>
                                              <p:pRg st="5" end="5"/>
                                            </p:txEl>
                                          </p:spTgt>
                                        </p:tgtEl>
                                        <p:attrNameLst>
                                          <p:attrName>style.visibility</p:attrName>
                                        </p:attrNameLst>
                                      </p:cBhvr>
                                      <p:to>
                                        <p:strVal val="visible"/>
                                      </p:to>
                                    </p:set>
                                    <p:animEffect transition="in" filter="checkerboard(across)">
                                      <p:cBhvr>
                                        <p:cTn id="19" dur="500"/>
                                        <p:tgtEl>
                                          <p:spTgt spid="181250">
                                            <p:txEl>
                                              <p:pRg st="5" end="5"/>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81250">
                                            <p:txEl>
                                              <p:pRg st="6" end="6"/>
                                            </p:txEl>
                                          </p:spTgt>
                                        </p:tgtEl>
                                        <p:attrNameLst>
                                          <p:attrName>style.visibility</p:attrName>
                                        </p:attrNameLst>
                                      </p:cBhvr>
                                      <p:to>
                                        <p:strVal val="visible"/>
                                      </p:to>
                                    </p:set>
                                    <p:animEffect transition="in" filter="checkerboard(across)">
                                      <p:cBhvr>
                                        <p:cTn id="22" dur="500"/>
                                        <p:tgtEl>
                                          <p:spTgt spid="181250">
                                            <p:txEl>
                                              <p:pRg st="6" end="6"/>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81250">
                                            <p:txEl>
                                              <p:pRg st="7" end="7"/>
                                            </p:txEl>
                                          </p:spTgt>
                                        </p:tgtEl>
                                        <p:attrNameLst>
                                          <p:attrName>style.visibility</p:attrName>
                                        </p:attrNameLst>
                                      </p:cBhvr>
                                      <p:to>
                                        <p:strVal val="visible"/>
                                      </p:to>
                                    </p:set>
                                    <p:animEffect transition="in" filter="checkerboard(across)">
                                      <p:cBhvr>
                                        <p:cTn id="25" dur="500"/>
                                        <p:tgtEl>
                                          <p:spTgt spid="181250">
                                            <p:txEl>
                                              <p:pRg st="7" end="7"/>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81250">
                                            <p:txEl>
                                              <p:pRg st="8" end="8"/>
                                            </p:txEl>
                                          </p:spTgt>
                                        </p:tgtEl>
                                        <p:attrNameLst>
                                          <p:attrName>style.visibility</p:attrName>
                                        </p:attrNameLst>
                                      </p:cBhvr>
                                      <p:to>
                                        <p:strVal val="visible"/>
                                      </p:to>
                                    </p:set>
                                    <p:animEffect transition="in" filter="checkerboard(across)">
                                      <p:cBhvr>
                                        <p:cTn id="28" dur="500"/>
                                        <p:tgtEl>
                                          <p:spTgt spid="181250">
                                            <p:txEl>
                                              <p:pRg st="8" end="8"/>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81250">
                                            <p:txEl>
                                              <p:pRg st="9" end="9"/>
                                            </p:txEl>
                                          </p:spTgt>
                                        </p:tgtEl>
                                        <p:attrNameLst>
                                          <p:attrName>style.visibility</p:attrName>
                                        </p:attrNameLst>
                                      </p:cBhvr>
                                      <p:to>
                                        <p:strVal val="visible"/>
                                      </p:to>
                                    </p:set>
                                    <p:animEffect transition="in" filter="checkerboard(across)">
                                      <p:cBhvr>
                                        <p:cTn id="31" dur="500"/>
                                        <p:tgtEl>
                                          <p:spTgt spid="1812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85812"/>
          </a:xfrm>
          <a:noFill/>
          <a:ln/>
        </p:spPr>
        <p:txBody>
          <a:bodyPr lIns="92075" tIns="46038" rIns="92075" bIns="46038"/>
          <a:lstStyle/>
          <a:p>
            <a:r>
              <a:rPr lang="en-US" sz="4000" i="1" dirty="0"/>
              <a:t>An Example LP Problem</a:t>
            </a:r>
          </a:p>
        </p:txBody>
      </p:sp>
      <p:sp>
        <p:nvSpPr>
          <p:cNvPr id="13315" name="Rectangle 3"/>
          <p:cNvSpPr>
            <a:spLocks noChangeArrowheads="1"/>
          </p:cNvSpPr>
          <p:nvPr/>
        </p:nvSpPr>
        <p:spPr bwMode="auto">
          <a:xfrm>
            <a:off x="609600" y="1644650"/>
            <a:ext cx="7696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20000"/>
              </a:spcBef>
            </a:pPr>
            <a:r>
              <a:rPr lang="en-US" sz="2800"/>
              <a:t>Blue Ridge Hot Tubs produces two types of hot tubs: Aqua-Spas &amp; Hydro-Luxes.</a:t>
            </a:r>
          </a:p>
        </p:txBody>
      </p:sp>
      <p:sp>
        <p:nvSpPr>
          <p:cNvPr id="13316" name="Rectangle 4"/>
          <p:cNvSpPr>
            <a:spLocks noChangeArrowheads="1"/>
          </p:cNvSpPr>
          <p:nvPr/>
        </p:nvSpPr>
        <p:spPr bwMode="auto">
          <a:xfrm>
            <a:off x="763588" y="5302250"/>
            <a:ext cx="7161212"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a:t>There are 200 pumps, 1566 hours of labor, and 2880 feet of tubing available.</a:t>
            </a:r>
          </a:p>
        </p:txBody>
      </p:sp>
      <p:grpSp>
        <p:nvGrpSpPr>
          <p:cNvPr id="13319" name="Group 7"/>
          <p:cNvGrpSpPr>
            <a:grpSpLocks/>
          </p:cNvGrpSpPr>
          <p:nvPr/>
        </p:nvGrpSpPr>
        <p:grpSpPr bwMode="auto">
          <a:xfrm>
            <a:off x="720725" y="2673350"/>
            <a:ext cx="7661275" cy="2355850"/>
            <a:chOff x="454" y="1478"/>
            <a:chExt cx="4826" cy="1484"/>
          </a:xfrm>
        </p:grpSpPr>
        <p:sp>
          <p:nvSpPr>
            <p:cNvPr id="13317" name="Rectangle 5"/>
            <p:cNvSpPr>
              <a:spLocks noChangeArrowheads="1"/>
            </p:cNvSpPr>
            <p:nvPr/>
          </p:nvSpPr>
          <p:spPr bwMode="auto">
            <a:xfrm>
              <a:off x="454" y="1478"/>
              <a:ext cx="4826" cy="1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911225" eaLnBrk="0" hangingPunct="0">
                <a:lnSpc>
                  <a:spcPct val="90000"/>
                </a:lnSpc>
                <a:spcBef>
                  <a:spcPct val="20000"/>
                </a:spcBef>
                <a:tabLst>
                  <a:tab pos="2806700" algn="ctr"/>
                  <a:tab pos="5948363" algn="ctr"/>
                </a:tabLst>
              </a:pPr>
              <a:r>
                <a:rPr lang="en-US" sz="2800"/>
                <a:t>	Aqua-Spa	Hydro-Lux</a:t>
              </a:r>
            </a:p>
            <a:p>
              <a:pPr defTabSz="911225" eaLnBrk="0" hangingPunct="0">
                <a:lnSpc>
                  <a:spcPct val="90000"/>
                </a:lnSpc>
                <a:spcBef>
                  <a:spcPct val="20000"/>
                </a:spcBef>
                <a:tabLst>
                  <a:tab pos="2806700" algn="ctr"/>
                  <a:tab pos="5948363" algn="ctr"/>
                </a:tabLst>
              </a:pPr>
              <a:r>
                <a:rPr lang="en-US" sz="2800"/>
                <a:t>Pumps	1	1</a:t>
              </a:r>
            </a:p>
            <a:p>
              <a:pPr defTabSz="911225" eaLnBrk="0" hangingPunct="0">
                <a:lnSpc>
                  <a:spcPct val="90000"/>
                </a:lnSpc>
                <a:spcBef>
                  <a:spcPct val="20000"/>
                </a:spcBef>
                <a:tabLst>
                  <a:tab pos="2806700" algn="ctr"/>
                  <a:tab pos="5948363" algn="ctr"/>
                </a:tabLst>
              </a:pPr>
              <a:r>
                <a:rPr lang="en-US" sz="2800"/>
                <a:t>Labor 	9 hours	6 hours	</a:t>
              </a:r>
            </a:p>
            <a:p>
              <a:pPr defTabSz="911225" eaLnBrk="0" hangingPunct="0">
                <a:lnSpc>
                  <a:spcPct val="90000"/>
                </a:lnSpc>
                <a:spcBef>
                  <a:spcPct val="20000"/>
                </a:spcBef>
                <a:tabLst>
                  <a:tab pos="2806700" algn="ctr"/>
                  <a:tab pos="5948363" algn="ctr"/>
                </a:tabLst>
              </a:pPr>
              <a:r>
                <a:rPr lang="en-US" sz="2800"/>
                <a:t>Tubing	12 feet	16 feet</a:t>
              </a:r>
            </a:p>
            <a:p>
              <a:pPr defTabSz="911225" eaLnBrk="0" hangingPunct="0">
                <a:lnSpc>
                  <a:spcPct val="90000"/>
                </a:lnSpc>
                <a:spcBef>
                  <a:spcPct val="20000"/>
                </a:spcBef>
                <a:tabLst>
                  <a:tab pos="2806700" algn="ctr"/>
                  <a:tab pos="5948363" algn="ctr"/>
                </a:tabLst>
              </a:pPr>
              <a:r>
                <a:rPr lang="en-US" sz="2800"/>
                <a:t>Unit Profit	$350	$300</a:t>
              </a:r>
            </a:p>
          </p:txBody>
        </p:sp>
        <p:sp>
          <p:nvSpPr>
            <p:cNvPr id="13318" name="Line 6"/>
            <p:cNvSpPr>
              <a:spLocks noChangeShapeType="1"/>
            </p:cNvSpPr>
            <p:nvPr/>
          </p:nvSpPr>
          <p:spPr bwMode="auto">
            <a:xfrm>
              <a:off x="481" y="1760"/>
              <a:ext cx="4314"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7729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857250"/>
          </a:xfrm>
          <a:noFill/>
          <a:ln/>
        </p:spPr>
        <p:txBody>
          <a:bodyPr lIns="92075" tIns="46038" rIns="92075" bIns="46038"/>
          <a:lstStyle/>
          <a:p>
            <a:r>
              <a:rPr lang="en-US" sz="3600" i="1" dirty="0"/>
              <a:t>5 Steps In Formulating LP Models:</a:t>
            </a:r>
          </a:p>
        </p:txBody>
      </p:sp>
      <p:sp>
        <p:nvSpPr>
          <p:cNvPr id="14339" name="Rectangle 3"/>
          <p:cNvSpPr>
            <a:spLocks noGrp="1" noChangeArrowheads="1"/>
          </p:cNvSpPr>
          <p:nvPr>
            <p:ph idx="1"/>
          </p:nvPr>
        </p:nvSpPr>
        <p:spPr>
          <a:xfrm>
            <a:off x="685800" y="1485900"/>
            <a:ext cx="7772400" cy="4457700"/>
          </a:xfrm>
          <a:noFill/>
          <a:ln/>
        </p:spPr>
        <p:txBody>
          <a:bodyPr lIns="92075" tIns="46038" rIns="92075" bIns="46038"/>
          <a:lstStyle/>
          <a:p>
            <a:pPr marL="450850" indent="-450850">
              <a:buFont typeface="Wingdings" pitchFamily="2" charset="2"/>
              <a:buNone/>
            </a:pPr>
            <a:r>
              <a:rPr lang="en-US" dirty="0"/>
              <a:t>1. Understand the problem.</a:t>
            </a:r>
          </a:p>
          <a:p>
            <a:pPr marL="450850" indent="-450850">
              <a:buFont typeface="Wingdings" pitchFamily="2" charset="2"/>
              <a:buNone/>
            </a:pPr>
            <a:r>
              <a:rPr lang="en-US" dirty="0"/>
              <a:t>2. Identify the decision variables.</a:t>
            </a:r>
          </a:p>
          <a:p>
            <a:pPr marL="450850" indent="-450850">
              <a:buFont typeface="Wingdings" pitchFamily="2" charset="2"/>
              <a:buNone/>
            </a:pPr>
            <a:r>
              <a:rPr lang="en-US" dirty="0"/>
              <a:t>		</a:t>
            </a:r>
            <a:r>
              <a:rPr lang="en-US" sz="2800" dirty="0">
                <a:solidFill>
                  <a:schemeClr val="tx2"/>
                </a:solidFill>
              </a:rPr>
              <a:t>X</a:t>
            </a:r>
            <a:r>
              <a:rPr lang="en-US" sz="2800" baseline="-25000" dirty="0">
                <a:solidFill>
                  <a:schemeClr val="tx2"/>
                </a:solidFill>
              </a:rPr>
              <a:t>1</a:t>
            </a:r>
            <a:r>
              <a:rPr lang="en-US" sz="2800" dirty="0">
                <a:solidFill>
                  <a:schemeClr val="tx2"/>
                </a:solidFill>
              </a:rPr>
              <a:t>=number of Aqua-Spas to produce</a:t>
            </a:r>
          </a:p>
          <a:p>
            <a:pPr marL="450850" indent="-450850">
              <a:buFont typeface="Wingdings" pitchFamily="2" charset="2"/>
              <a:buNone/>
            </a:pPr>
            <a:r>
              <a:rPr lang="en-US" sz="2800" dirty="0">
                <a:solidFill>
                  <a:schemeClr val="tx2"/>
                </a:solidFill>
              </a:rPr>
              <a:t>		X</a:t>
            </a:r>
            <a:r>
              <a:rPr lang="en-US" sz="2800" baseline="-25000" dirty="0">
                <a:solidFill>
                  <a:schemeClr val="tx2"/>
                </a:solidFill>
              </a:rPr>
              <a:t>2</a:t>
            </a:r>
            <a:r>
              <a:rPr lang="en-US" sz="2800" dirty="0">
                <a:solidFill>
                  <a:schemeClr val="tx2"/>
                </a:solidFill>
              </a:rPr>
              <a:t>=number of Hydro-</a:t>
            </a:r>
            <a:r>
              <a:rPr lang="en-US" sz="2800" dirty="0" err="1">
                <a:solidFill>
                  <a:schemeClr val="tx2"/>
                </a:solidFill>
              </a:rPr>
              <a:t>Luxes</a:t>
            </a:r>
            <a:r>
              <a:rPr lang="en-US" sz="2800" dirty="0">
                <a:solidFill>
                  <a:schemeClr val="tx2"/>
                </a:solidFill>
              </a:rPr>
              <a:t> to produce</a:t>
            </a:r>
          </a:p>
          <a:p>
            <a:pPr marL="450850" indent="-450850">
              <a:buFont typeface="Wingdings" pitchFamily="2" charset="2"/>
              <a:buNone/>
            </a:pPr>
            <a:r>
              <a:rPr lang="en-US" dirty="0"/>
              <a:t>3.	State the objective function as a linear combination of the decision variables.</a:t>
            </a:r>
          </a:p>
          <a:p>
            <a:pPr marL="450850" indent="-450850">
              <a:buFont typeface="Wingdings" pitchFamily="2" charset="2"/>
              <a:buNone/>
            </a:pPr>
            <a:r>
              <a:rPr lang="en-US" sz="2800" dirty="0">
                <a:solidFill>
                  <a:schemeClr val="tx2"/>
                </a:solidFill>
              </a:rPr>
              <a:t>			MAX: 350X</a:t>
            </a:r>
            <a:r>
              <a:rPr lang="en-US" sz="2800" baseline="-25000" dirty="0">
                <a:solidFill>
                  <a:schemeClr val="tx2"/>
                </a:solidFill>
              </a:rPr>
              <a:t>1</a:t>
            </a:r>
            <a:r>
              <a:rPr lang="en-US" sz="2800" dirty="0">
                <a:solidFill>
                  <a:schemeClr val="tx2"/>
                </a:solidFill>
              </a:rPr>
              <a:t> + 300X</a:t>
            </a:r>
            <a:r>
              <a:rPr lang="en-US" sz="2800" baseline="-25000" dirty="0">
                <a:solidFill>
                  <a:schemeClr val="tx2"/>
                </a:solidFill>
              </a:rPr>
              <a:t>2</a:t>
            </a:r>
          </a:p>
        </p:txBody>
      </p:sp>
    </p:spTree>
    <p:extLst>
      <p:ext uri="{BB962C8B-B14F-4D97-AF65-F5344CB8AC3E}">
        <p14:creationId xmlns:p14="http://schemas.microsoft.com/office/powerpoint/2010/main" val="334070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2075" tIns="46038" rIns="92075" bIns="46038"/>
          <a:lstStyle/>
          <a:p>
            <a:r>
              <a:rPr lang="en-US" sz="3600" i="1" dirty="0"/>
              <a:t>5 Steps In Formulating LP Models</a:t>
            </a:r>
            <a:br>
              <a:rPr lang="en-US" i="1" dirty="0"/>
            </a:br>
            <a:r>
              <a:rPr lang="en-US" sz="2400" i="1" dirty="0"/>
              <a:t>(continued)</a:t>
            </a:r>
          </a:p>
        </p:txBody>
      </p:sp>
      <p:sp>
        <p:nvSpPr>
          <p:cNvPr id="15363" name="Rectangle 3"/>
          <p:cNvSpPr>
            <a:spLocks noGrp="1" noChangeArrowheads="1"/>
          </p:cNvSpPr>
          <p:nvPr>
            <p:ph idx="1"/>
          </p:nvPr>
        </p:nvSpPr>
        <p:spPr>
          <a:xfrm>
            <a:off x="685800" y="1752600"/>
            <a:ext cx="7772400" cy="4533900"/>
          </a:xfrm>
          <a:noFill/>
          <a:ln/>
        </p:spPr>
        <p:txBody>
          <a:bodyPr lIns="92075" tIns="46038" rIns="92075" bIns="46038"/>
          <a:lstStyle/>
          <a:p>
            <a:pPr>
              <a:buFont typeface="Wingdings" pitchFamily="2" charset="2"/>
              <a:buNone/>
            </a:pPr>
            <a:r>
              <a:rPr lang="en-US" sz="2800" dirty="0"/>
              <a:t>4. State the constraints as linear combinations of the decision variables.</a:t>
            </a:r>
          </a:p>
          <a:p>
            <a:pPr>
              <a:buFont typeface="Wingdings" pitchFamily="2" charset="2"/>
              <a:buNone/>
            </a:pPr>
            <a:r>
              <a:rPr lang="en-US" sz="2800" dirty="0"/>
              <a:t>			</a:t>
            </a:r>
            <a:r>
              <a:rPr lang="en-US" sz="2800" dirty="0">
                <a:solidFill>
                  <a:schemeClr val="tx2">
                    <a:lumMod val="90000"/>
                  </a:schemeClr>
                </a:solidFill>
              </a:rPr>
              <a:t>1X</a:t>
            </a:r>
            <a:r>
              <a:rPr lang="en-US" sz="2800" baseline="-25000" dirty="0">
                <a:solidFill>
                  <a:schemeClr val="tx2">
                    <a:lumMod val="90000"/>
                  </a:schemeClr>
                </a:solidFill>
              </a:rPr>
              <a:t>1</a:t>
            </a:r>
            <a:r>
              <a:rPr lang="en-US" sz="2800" dirty="0">
                <a:solidFill>
                  <a:schemeClr val="tx2">
                    <a:lumMod val="90000"/>
                  </a:schemeClr>
                </a:solidFill>
              </a:rPr>
              <a:t> + 1X</a:t>
            </a:r>
            <a:r>
              <a:rPr lang="en-US" sz="2800" baseline="-25000" dirty="0">
                <a:solidFill>
                  <a:schemeClr val="tx2">
                    <a:lumMod val="90000"/>
                  </a:schemeClr>
                </a:solidFill>
              </a:rPr>
              <a:t>2</a:t>
            </a:r>
            <a:r>
              <a:rPr lang="en-US" sz="2800" dirty="0">
                <a:solidFill>
                  <a:schemeClr val="tx2">
                    <a:lumMod val="90000"/>
                  </a:schemeClr>
                </a:solidFill>
              </a:rPr>
              <a:t> &lt;= 200	} pumps</a:t>
            </a:r>
          </a:p>
          <a:p>
            <a:pPr>
              <a:buFont typeface="Wingdings" pitchFamily="2" charset="2"/>
              <a:buNone/>
            </a:pPr>
            <a:r>
              <a:rPr lang="en-US" sz="2800" dirty="0">
                <a:solidFill>
                  <a:schemeClr val="tx2">
                    <a:lumMod val="90000"/>
                  </a:schemeClr>
                </a:solidFill>
              </a:rPr>
              <a:t>			9X</a:t>
            </a:r>
            <a:r>
              <a:rPr lang="en-US" sz="2800" baseline="-25000" dirty="0">
                <a:solidFill>
                  <a:schemeClr val="tx2">
                    <a:lumMod val="90000"/>
                  </a:schemeClr>
                </a:solidFill>
              </a:rPr>
              <a:t>1</a:t>
            </a:r>
            <a:r>
              <a:rPr lang="en-US" sz="2800" dirty="0">
                <a:solidFill>
                  <a:schemeClr val="tx2">
                    <a:lumMod val="90000"/>
                  </a:schemeClr>
                </a:solidFill>
              </a:rPr>
              <a:t> + 6X</a:t>
            </a:r>
            <a:r>
              <a:rPr lang="en-US" sz="2800" baseline="-25000" dirty="0">
                <a:solidFill>
                  <a:schemeClr val="tx2">
                    <a:lumMod val="90000"/>
                  </a:schemeClr>
                </a:solidFill>
              </a:rPr>
              <a:t>2</a:t>
            </a:r>
            <a:r>
              <a:rPr lang="en-US" sz="2800" dirty="0">
                <a:solidFill>
                  <a:schemeClr val="tx2">
                    <a:lumMod val="90000"/>
                  </a:schemeClr>
                </a:solidFill>
              </a:rPr>
              <a:t> &lt;= 1566	} labor</a:t>
            </a:r>
          </a:p>
          <a:p>
            <a:pPr>
              <a:buFont typeface="Wingdings" pitchFamily="2" charset="2"/>
              <a:buNone/>
            </a:pPr>
            <a:r>
              <a:rPr lang="en-US" sz="2800" dirty="0">
                <a:solidFill>
                  <a:schemeClr val="tx2">
                    <a:lumMod val="90000"/>
                  </a:schemeClr>
                </a:solidFill>
              </a:rPr>
              <a:t>			12X</a:t>
            </a:r>
            <a:r>
              <a:rPr lang="en-US" sz="2800" baseline="-25000" dirty="0">
                <a:solidFill>
                  <a:schemeClr val="tx2">
                    <a:lumMod val="90000"/>
                  </a:schemeClr>
                </a:solidFill>
              </a:rPr>
              <a:t>1</a:t>
            </a:r>
            <a:r>
              <a:rPr lang="en-US" sz="2800" dirty="0">
                <a:solidFill>
                  <a:schemeClr val="tx2">
                    <a:lumMod val="90000"/>
                  </a:schemeClr>
                </a:solidFill>
              </a:rPr>
              <a:t> + 16X</a:t>
            </a:r>
            <a:r>
              <a:rPr lang="en-US" sz="2800" baseline="-25000" dirty="0">
                <a:solidFill>
                  <a:schemeClr val="tx2">
                    <a:lumMod val="90000"/>
                  </a:schemeClr>
                </a:solidFill>
              </a:rPr>
              <a:t>2</a:t>
            </a:r>
            <a:r>
              <a:rPr lang="en-US" sz="2800" dirty="0">
                <a:solidFill>
                  <a:schemeClr val="tx2">
                    <a:lumMod val="90000"/>
                  </a:schemeClr>
                </a:solidFill>
              </a:rPr>
              <a:t> &lt;= 2880	} tubing</a:t>
            </a:r>
          </a:p>
          <a:p>
            <a:pPr>
              <a:buFont typeface="Wingdings" pitchFamily="2" charset="2"/>
              <a:buNone/>
            </a:pPr>
            <a:r>
              <a:rPr lang="en-US" sz="2800" dirty="0"/>
              <a:t>5. Identify any upper or lower bounds on the decision variables.</a:t>
            </a:r>
          </a:p>
          <a:p>
            <a:pPr>
              <a:buFont typeface="Wingdings" pitchFamily="2" charset="2"/>
              <a:buNone/>
            </a:pPr>
            <a:r>
              <a:rPr lang="en-US" sz="2800" dirty="0"/>
              <a:t>				</a:t>
            </a:r>
            <a:r>
              <a:rPr lang="en-US" sz="2800" dirty="0">
                <a:solidFill>
                  <a:schemeClr val="tx2">
                    <a:lumMod val="90000"/>
                  </a:schemeClr>
                </a:solidFill>
              </a:rPr>
              <a:t>X</a:t>
            </a:r>
            <a:r>
              <a:rPr lang="en-US" sz="2800" baseline="-25000" dirty="0">
                <a:solidFill>
                  <a:schemeClr val="tx2">
                    <a:lumMod val="90000"/>
                  </a:schemeClr>
                </a:solidFill>
              </a:rPr>
              <a:t>1</a:t>
            </a:r>
            <a:r>
              <a:rPr lang="en-US" sz="2800" dirty="0">
                <a:solidFill>
                  <a:schemeClr val="tx2">
                    <a:lumMod val="90000"/>
                  </a:schemeClr>
                </a:solidFill>
              </a:rPr>
              <a:t> &gt;= 0</a:t>
            </a:r>
          </a:p>
          <a:p>
            <a:pPr>
              <a:buFont typeface="Wingdings" pitchFamily="2" charset="2"/>
              <a:buNone/>
            </a:pPr>
            <a:r>
              <a:rPr lang="en-US" sz="2800" dirty="0">
                <a:solidFill>
                  <a:schemeClr val="tx2">
                    <a:lumMod val="90000"/>
                  </a:schemeClr>
                </a:solidFill>
              </a:rPr>
              <a:t> 				X</a:t>
            </a:r>
            <a:r>
              <a:rPr lang="en-US" sz="2800" baseline="-25000" dirty="0">
                <a:solidFill>
                  <a:schemeClr val="tx2">
                    <a:lumMod val="90000"/>
                  </a:schemeClr>
                </a:solidFill>
              </a:rPr>
              <a:t>2</a:t>
            </a:r>
            <a:r>
              <a:rPr lang="en-US" sz="2800" dirty="0">
                <a:solidFill>
                  <a:schemeClr val="tx2">
                    <a:lumMod val="90000"/>
                  </a:schemeClr>
                </a:solidFill>
              </a:rPr>
              <a:t> &gt;= 0</a:t>
            </a:r>
          </a:p>
        </p:txBody>
      </p:sp>
    </p:spTree>
    <p:extLst>
      <p:ext uri="{BB962C8B-B14F-4D97-AF65-F5344CB8AC3E}">
        <p14:creationId xmlns:p14="http://schemas.microsoft.com/office/powerpoint/2010/main" val="112173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2075" tIns="46038" rIns="92075" bIns="46038">
            <a:normAutofit/>
          </a:bodyPr>
          <a:lstStyle/>
          <a:p>
            <a:r>
              <a:rPr lang="en-US" sz="3600" i="1">
                <a:solidFill>
                  <a:schemeClr val="hlink"/>
                </a:solidFill>
              </a:rPr>
              <a:t>LP Model for </a:t>
            </a:r>
            <a:br>
              <a:rPr lang="en-US" sz="3600" i="1">
                <a:solidFill>
                  <a:schemeClr val="hlink"/>
                </a:solidFill>
              </a:rPr>
            </a:br>
            <a:r>
              <a:rPr lang="en-US" sz="3600" i="1">
                <a:solidFill>
                  <a:schemeClr val="hlink"/>
                </a:solidFill>
              </a:rPr>
              <a:t>Blue Ridge Hot Tubs</a:t>
            </a:r>
          </a:p>
        </p:txBody>
      </p:sp>
      <p:sp>
        <p:nvSpPr>
          <p:cNvPr id="16387" name="Rectangle 3"/>
          <p:cNvSpPr>
            <a:spLocks noChangeArrowheads="1"/>
          </p:cNvSpPr>
          <p:nvPr/>
        </p:nvSpPr>
        <p:spPr bwMode="auto">
          <a:xfrm>
            <a:off x="2598738" y="2101850"/>
            <a:ext cx="5097462" cy="3371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dirty="0"/>
              <a:t>MAX: 350X</a:t>
            </a:r>
            <a:r>
              <a:rPr lang="en-US" sz="2800" baseline="-25000" dirty="0"/>
              <a:t>1</a:t>
            </a:r>
            <a:r>
              <a:rPr lang="en-US" sz="2800" dirty="0"/>
              <a:t> + 300X</a:t>
            </a:r>
            <a:r>
              <a:rPr lang="en-US" sz="2800" baseline="-25000" dirty="0"/>
              <a:t>2</a:t>
            </a:r>
          </a:p>
          <a:p>
            <a:pPr eaLnBrk="0" hangingPunct="0">
              <a:spcBef>
                <a:spcPct val="20000"/>
              </a:spcBef>
            </a:pPr>
            <a:r>
              <a:rPr lang="en-US" sz="2800" dirty="0"/>
              <a:t>S.T.:	1X</a:t>
            </a:r>
            <a:r>
              <a:rPr lang="en-US" sz="2800" baseline="-25000" dirty="0"/>
              <a:t>1</a:t>
            </a:r>
            <a:r>
              <a:rPr lang="en-US" sz="2800" dirty="0"/>
              <a:t> + 1X</a:t>
            </a:r>
            <a:r>
              <a:rPr lang="en-US" sz="2800" baseline="-25000" dirty="0"/>
              <a:t>2</a:t>
            </a:r>
            <a:r>
              <a:rPr lang="en-US" sz="2800" dirty="0"/>
              <a:t> &lt;= 200	</a:t>
            </a:r>
          </a:p>
          <a:p>
            <a:pPr eaLnBrk="0" hangingPunct="0">
              <a:spcBef>
                <a:spcPct val="20000"/>
              </a:spcBef>
            </a:pPr>
            <a:r>
              <a:rPr lang="en-US" sz="2800" dirty="0"/>
              <a:t>	9X</a:t>
            </a:r>
            <a:r>
              <a:rPr lang="en-US" sz="2800" baseline="-25000" dirty="0"/>
              <a:t>1</a:t>
            </a:r>
            <a:r>
              <a:rPr lang="en-US" sz="2800" dirty="0"/>
              <a:t> + 6X</a:t>
            </a:r>
            <a:r>
              <a:rPr lang="en-US" sz="2800" baseline="-25000" dirty="0"/>
              <a:t>2</a:t>
            </a:r>
            <a:r>
              <a:rPr lang="en-US" sz="2800" dirty="0"/>
              <a:t> &lt;= 1566	</a:t>
            </a:r>
          </a:p>
          <a:p>
            <a:pPr eaLnBrk="0" hangingPunct="0">
              <a:spcBef>
                <a:spcPct val="20000"/>
              </a:spcBef>
            </a:pPr>
            <a:r>
              <a:rPr lang="en-US" sz="2800" dirty="0"/>
              <a:t>	12X</a:t>
            </a:r>
            <a:r>
              <a:rPr lang="en-US" sz="2800" baseline="-25000" dirty="0"/>
              <a:t>1</a:t>
            </a:r>
            <a:r>
              <a:rPr lang="en-US" sz="2800" dirty="0"/>
              <a:t> + 16X</a:t>
            </a:r>
            <a:r>
              <a:rPr lang="en-US" sz="2800" baseline="-25000" dirty="0"/>
              <a:t>2</a:t>
            </a:r>
            <a:r>
              <a:rPr lang="en-US" sz="2800" dirty="0"/>
              <a:t> &lt;= 2880	</a:t>
            </a:r>
          </a:p>
          <a:p>
            <a:pPr eaLnBrk="0" hangingPunct="0">
              <a:spcBef>
                <a:spcPct val="20000"/>
              </a:spcBef>
            </a:pPr>
            <a:r>
              <a:rPr lang="en-US" sz="2800" dirty="0"/>
              <a:t>	X</a:t>
            </a:r>
            <a:r>
              <a:rPr lang="en-US" sz="2800" baseline="-25000" dirty="0"/>
              <a:t>1</a:t>
            </a:r>
            <a:r>
              <a:rPr lang="en-US" sz="2800" dirty="0"/>
              <a:t> &gt;= 0</a:t>
            </a:r>
          </a:p>
          <a:p>
            <a:pPr eaLnBrk="0" hangingPunct="0">
              <a:spcBef>
                <a:spcPct val="20000"/>
              </a:spcBef>
            </a:pPr>
            <a:r>
              <a:rPr lang="en-US" sz="2800" dirty="0"/>
              <a:t> 	X</a:t>
            </a:r>
            <a:r>
              <a:rPr lang="en-US" sz="2800" baseline="-25000" dirty="0"/>
              <a:t>2</a:t>
            </a:r>
            <a:r>
              <a:rPr lang="en-US" sz="2800" dirty="0"/>
              <a:t> &gt;= 0</a:t>
            </a:r>
            <a:endParaRPr lang="en-US" sz="2800" baseline="-25000" dirty="0"/>
          </a:p>
          <a:p>
            <a:pPr eaLnBrk="0" hangingPunct="0"/>
            <a:endParaRPr lang="en-US" sz="2800" baseline="-25000" dirty="0"/>
          </a:p>
        </p:txBody>
      </p:sp>
    </p:spTree>
    <p:extLst>
      <p:ext uri="{BB962C8B-B14F-4D97-AF65-F5344CB8AC3E}">
        <p14:creationId xmlns:p14="http://schemas.microsoft.com/office/powerpoint/2010/main" val="278556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06425"/>
            <a:ext cx="8229600" cy="712788"/>
          </a:xfrm>
          <a:noFill/>
          <a:ln/>
        </p:spPr>
        <p:txBody>
          <a:bodyPr lIns="92075" tIns="46038" rIns="92075" bIns="46038">
            <a:normAutofit fontScale="90000"/>
          </a:bodyPr>
          <a:lstStyle/>
          <a:p>
            <a:pPr>
              <a:lnSpc>
                <a:spcPct val="70000"/>
              </a:lnSpc>
            </a:pPr>
            <a:r>
              <a:rPr lang="en-US" sz="3600" i="1">
                <a:solidFill>
                  <a:schemeClr val="hlink"/>
                </a:solidFill>
              </a:rPr>
              <a:t>Solving LP Problems: </a:t>
            </a:r>
            <a:br>
              <a:rPr lang="en-US" sz="3600" i="1">
                <a:solidFill>
                  <a:schemeClr val="hlink"/>
                </a:solidFill>
              </a:rPr>
            </a:br>
            <a:r>
              <a:rPr lang="en-US" sz="3600" i="1">
                <a:solidFill>
                  <a:schemeClr val="hlink"/>
                </a:solidFill>
              </a:rPr>
              <a:t>An Intuitive Approach</a:t>
            </a:r>
          </a:p>
        </p:txBody>
      </p:sp>
      <p:sp>
        <p:nvSpPr>
          <p:cNvPr id="17411" name="Rectangle 3"/>
          <p:cNvSpPr>
            <a:spLocks noGrp="1" noChangeArrowheads="1"/>
          </p:cNvSpPr>
          <p:nvPr>
            <p:ph idx="1"/>
          </p:nvPr>
        </p:nvSpPr>
        <p:spPr>
          <a:xfrm>
            <a:off x="533400" y="1712913"/>
            <a:ext cx="8229600" cy="4916487"/>
          </a:xfrm>
          <a:noFill/>
          <a:ln/>
        </p:spPr>
        <p:txBody>
          <a:bodyPr lIns="92075" tIns="46038" rIns="92075" bIns="46038"/>
          <a:lstStyle/>
          <a:p>
            <a:r>
              <a:rPr lang="en-US" sz="2400" dirty="0"/>
              <a:t>Idea: Each Aqua-Spa (X</a:t>
            </a:r>
            <a:r>
              <a:rPr lang="en-US" sz="2400" baseline="-25000" dirty="0"/>
              <a:t>1</a:t>
            </a:r>
            <a:r>
              <a:rPr lang="en-US" sz="2400" dirty="0"/>
              <a:t>) generates the highest unit profit ($350), so let’s make as many of them as possible!</a:t>
            </a:r>
          </a:p>
          <a:p>
            <a:r>
              <a:rPr lang="en-US" sz="2400" dirty="0"/>
              <a:t>How many would that be?</a:t>
            </a:r>
          </a:p>
          <a:p>
            <a:pPr lvl="1"/>
            <a:r>
              <a:rPr lang="en-US" sz="2400" dirty="0"/>
              <a:t>Let X</a:t>
            </a:r>
            <a:r>
              <a:rPr lang="en-US" sz="2400" baseline="-25000" dirty="0"/>
              <a:t>2</a:t>
            </a:r>
            <a:r>
              <a:rPr lang="en-US" sz="2400" dirty="0"/>
              <a:t> = 0</a:t>
            </a:r>
          </a:p>
          <a:p>
            <a:pPr lvl="2"/>
            <a:r>
              <a:rPr lang="en-US" dirty="0"/>
              <a:t>1st constraint:	1X</a:t>
            </a:r>
            <a:r>
              <a:rPr lang="en-US" baseline="-25000" dirty="0"/>
              <a:t>1</a:t>
            </a:r>
            <a:r>
              <a:rPr lang="en-US" dirty="0"/>
              <a:t> &lt;= 200  	  	</a:t>
            </a:r>
          </a:p>
          <a:p>
            <a:pPr lvl="2"/>
            <a:r>
              <a:rPr lang="en-US" dirty="0"/>
              <a:t>2nd constraint:	9X</a:t>
            </a:r>
            <a:r>
              <a:rPr lang="en-US" baseline="-25000" dirty="0"/>
              <a:t>1</a:t>
            </a:r>
            <a:r>
              <a:rPr lang="en-US" dirty="0"/>
              <a:t> &lt;=1566	  or  X</a:t>
            </a:r>
            <a:r>
              <a:rPr lang="en-US" baseline="-25000" dirty="0"/>
              <a:t>1</a:t>
            </a:r>
            <a:r>
              <a:rPr lang="en-US" dirty="0"/>
              <a:t> &lt;=174</a:t>
            </a:r>
          </a:p>
          <a:p>
            <a:pPr lvl="2"/>
            <a:r>
              <a:rPr lang="en-US" dirty="0"/>
              <a:t>3rd constraint:	12X</a:t>
            </a:r>
            <a:r>
              <a:rPr lang="en-US" baseline="-25000" dirty="0"/>
              <a:t>1</a:t>
            </a:r>
            <a:r>
              <a:rPr lang="en-US" dirty="0"/>
              <a:t> &lt;= 2880  or  X</a:t>
            </a:r>
            <a:r>
              <a:rPr lang="en-US" baseline="-25000" dirty="0"/>
              <a:t>1</a:t>
            </a:r>
            <a:r>
              <a:rPr lang="en-US" dirty="0"/>
              <a:t> &lt;= 240</a:t>
            </a:r>
          </a:p>
          <a:p>
            <a:r>
              <a:rPr lang="en-US" sz="2400" dirty="0"/>
              <a:t>If X</a:t>
            </a:r>
            <a:r>
              <a:rPr lang="en-US" sz="2400" baseline="-25000" dirty="0"/>
              <a:t>2</a:t>
            </a:r>
            <a:r>
              <a:rPr lang="en-US" sz="2400" dirty="0"/>
              <a:t>=0, the maximum value of X</a:t>
            </a:r>
            <a:r>
              <a:rPr lang="en-US" sz="2400" baseline="-25000" dirty="0"/>
              <a:t>1</a:t>
            </a:r>
            <a:r>
              <a:rPr lang="en-US" sz="2400" dirty="0"/>
              <a:t> is 174 and the total profit is $350*174 + $300*0 = $60,900</a:t>
            </a:r>
          </a:p>
          <a:p>
            <a:r>
              <a:rPr lang="en-US" sz="2400" dirty="0"/>
              <a:t>This solution is </a:t>
            </a:r>
            <a:r>
              <a:rPr lang="en-US" sz="2400" i="1" dirty="0"/>
              <a:t>feasible</a:t>
            </a:r>
            <a:r>
              <a:rPr lang="en-US" sz="2400" dirty="0"/>
              <a:t>, but is it </a:t>
            </a:r>
            <a:r>
              <a:rPr lang="en-US" sz="2400" i="1" dirty="0"/>
              <a:t>optimal?</a:t>
            </a:r>
            <a:endParaRPr lang="en-US" sz="2400" dirty="0"/>
          </a:p>
          <a:p>
            <a:r>
              <a:rPr lang="en-US" sz="2400" b="1" i="1" dirty="0">
                <a:solidFill>
                  <a:srgbClr val="FF0000"/>
                </a:solidFill>
              </a:rPr>
              <a:t>No!</a:t>
            </a:r>
          </a:p>
        </p:txBody>
      </p:sp>
    </p:spTree>
    <p:extLst>
      <p:ext uri="{BB962C8B-B14F-4D97-AF65-F5344CB8AC3E}">
        <p14:creationId xmlns:p14="http://schemas.microsoft.com/office/powerpoint/2010/main" val="278007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2075" tIns="46038" rIns="92075" bIns="46038">
            <a:normAutofit/>
          </a:bodyPr>
          <a:lstStyle/>
          <a:p>
            <a:r>
              <a:rPr lang="en-US" sz="3600" i="1">
                <a:solidFill>
                  <a:schemeClr val="hlink"/>
                </a:solidFill>
              </a:rPr>
              <a:t>Solving LP Problems:</a:t>
            </a:r>
            <a:br>
              <a:rPr lang="en-US" sz="3600" i="1">
                <a:solidFill>
                  <a:schemeClr val="hlink"/>
                </a:solidFill>
              </a:rPr>
            </a:br>
            <a:r>
              <a:rPr lang="en-US" sz="3600" i="1">
                <a:solidFill>
                  <a:schemeClr val="hlink"/>
                </a:solidFill>
              </a:rPr>
              <a:t>A Graphical Approach</a:t>
            </a:r>
          </a:p>
        </p:txBody>
      </p:sp>
      <p:sp>
        <p:nvSpPr>
          <p:cNvPr id="18435" name="Rectangle 3"/>
          <p:cNvSpPr>
            <a:spLocks noGrp="1" noChangeArrowheads="1"/>
          </p:cNvSpPr>
          <p:nvPr>
            <p:ph idx="1"/>
          </p:nvPr>
        </p:nvSpPr>
        <p:spPr>
          <a:xfrm>
            <a:off x="685800" y="2057400"/>
            <a:ext cx="7772400" cy="4191000"/>
          </a:xfrm>
          <a:noFill/>
          <a:ln/>
        </p:spPr>
        <p:txBody>
          <a:bodyPr lIns="92075" tIns="46038" rIns="92075" bIns="46038"/>
          <a:lstStyle/>
          <a:p>
            <a:pPr marL="466725" indent="-466725"/>
            <a:r>
              <a:rPr lang="en-US"/>
              <a:t>The constraints of an LP problem defines its feasible region.</a:t>
            </a:r>
          </a:p>
          <a:p>
            <a:pPr marL="466725" indent="-466725"/>
            <a:r>
              <a:rPr lang="en-US"/>
              <a:t>The best point in the feasible region is the optimal solution to the problem.</a:t>
            </a:r>
          </a:p>
          <a:p>
            <a:pPr marL="466725" indent="-466725"/>
            <a:r>
              <a:rPr lang="en-US"/>
              <a:t>For LP problems with 2 variables, it is easy to plot the feasible region and find the optimal solution.</a:t>
            </a:r>
          </a:p>
        </p:txBody>
      </p:sp>
    </p:spTree>
    <p:extLst>
      <p:ext uri="{BB962C8B-B14F-4D97-AF65-F5344CB8AC3E}">
        <p14:creationId xmlns:p14="http://schemas.microsoft.com/office/powerpoint/2010/main" val="117067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609600"/>
            <a:ext cx="8077200" cy="1143000"/>
          </a:xfrm>
        </p:spPr>
        <p:txBody>
          <a:bodyPr/>
          <a:lstStyle/>
          <a:p>
            <a:pPr algn="ctr"/>
            <a:r>
              <a:rPr lang="en-US" altLang="zh-TW" sz="3600">
                <a:ea typeface="新細明體" charset="0"/>
                <a:cs typeface="新細明體" charset="0"/>
              </a:rPr>
              <a:t>Introduction to Linear Programming</a:t>
            </a:r>
          </a:p>
        </p:txBody>
      </p:sp>
      <p:sp>
        <p:nvSpPr>
          <p:cNvPr id="114691" name="Rectangle 3"/>
          <p:cNvSpPr>
            <a:spLocks noGrp="1" noChangeArrowheads="1"/>
          </p:cNvSpPr>
          <p:nvPr>
            <p:ph idx="1"/>
          </p:nvPr>
        </p:nvSpPr>
        <p:spPr>
          <a:xfrm>
            <a:off x="609600" y="1828800"/>
            <a:ext cx="7772400" cy="4114800"/>
          </a:xfrm>
        </p:spPr>
        <p:txBody>
          <a:bodyPr/>
          <a:lstStyle/>
          <a:p>
            <a:r>
              <a:rPr lang="en-US" altLang="zh-TW" sz="2800" dirty="0">
                <a:ea typeface="新細明體" charset="0"/>
                <a:cs typeface="新細明體" charset="0"/>
              </a:rPr>
              <a:t>Assumptions of the linear programming model</a:t>
            </a:r>
          </a:p>
          <a:p>
            <a:pPr lvl="1"/>
            <a:r>
              <a:rPr lang="en-US" altLang="zh-TW" sz="2400" dirty="0">
                <a:ea typeface="新細明體" charset="0"/>
                <a:cs typeface="新細明體" charset="0"/>
              </a:rPr>
              <a:t>The parameter values are known with </a:t>
            </a:r>
            <a:r>
              <a:rPr lang="en-US" altLang="zh-TW" sz="2400" b="1" i="1" dirty="0">
                <a:ea typeface="新細明體" charset="0"/>
                <a:cs typeface="新細明體" charset="0"/>
              </a:rPr>
              <a:t>certainty.</a:t>
            </a:r>
          </a:p>
          <a:p>
            <a:pPr lvl="1"/>
            <a:r>
              <a:rPr lang="en-US" altLang="zh-TW" sz="2400" dirty="0">
                <a:ea typeface="新細明體" charset="0"/>
                <a:cs typeface="新細明體" charset="0"/>
              </a:rPr>
              <a:t>The objective function and constraints exhibit </a:t>
            </a:r>
            <a:r>
              <a:rPr lang="en-US" altLang="zh-TW" sz="2400" b="1" i="1" dirty="0">
                <a:ea typeface="新細明體" charset="0"/>
                <a:cs typeface="新細明體" charset="0"/>
              </a:rPr>
              <a:t>constant returns to scale.</a:t>
            </a:r>
          </a:p>
          <a:p>
            <a:pPr lvl="1"/>
            <a:r>
              <a:rPr lang="en-US" altLang="zh-TW" sz="2400" dirty="0">
                <a:ea typeface="新細明體" charset="0"/>
                <a:cs typeface="新細明體" charset="0"/>
              </a:rPr>
              <a:t>There are</a:t>
            </a:r>
            <a:r>
              <a:rPr lang="en-US" altLang="zh-TW" sz="2400" b="1" i="1" dirty="0">
                <a:ea typeface="新細明體" charset="0"/>
                <a:cs typeface="新細明體" charset="0"/>
              </a:rPr>
              <a:t> no interactions </a:t>
            </a:r>
            <a:r>
              <a:rPr lang="en-US" altLang="zh-TW" sz="2400" dirty="0">
                <a:ea typeface="新細明體" charset="0"/>
                <a:cs typeface="新細明體" charset="0"/>
              </a:rPr>
              <a:t>between the decision variables (the additive assumption).</a:t>
            </a:r>
          </a:p>
          <a:p>
            <a:pPr lvl="1"/>
            <a:r>
              <a:rPr lang="en-US" altLang="zh-TW" sz="2400" dirty="0">
                <a:ea typeface="新細明體" charset="0"/>
                <a:cs typeface="新細明體" charset="0"/>
              </a:rPr>
              <a:t>The </a:t>
            </a:r>
            <a:r>
              <a:rPr lang="en-US" altLang="zh-TW" sz="2400" b="1" i="1" dirty="0">
                <a:ea typeface="新細明體" charset="0"/>
                <a:cs typeface="新細明體" charset="0"/>
              </a:rPr>
              <a:t>Continuity </a:t>
            </a:r>
            <a:r>
              <a:rPr lang="en-US" altLang="zh-TW" sz="2400" dirty="0">
                <a:ea typeface="新細明體" charset="0"/>
                <a:cs typeface="新細明體" charset="0"/>
              </a:rPr>
              <a:t>assumption: Variables can take on any value within a given feasible range.</a:t>
            </a:r>
          </a:p>
          <a:p>
            <a:pPr marL="342889" lvl="1" indent="0">
              <a:buNone/>
            </a:pPr>
            <a:endParaRPr lang="en-US" altLang="zh-TW" sz="2400" dirty="0">
              <a:ea typeface="新細明體" charset="0"/>
              <a:cs typeface="新細明體" charset="0"/>
            </a:endParaRPr>
          </a:p>
        </p:txBody>
      </p:sp>
      <p:sp>
        <p:nvSpPr>
          <p:cNvPr id="4" name="Slide Number Placeholder 5"/>
          <p:cNvSpPr>
            <a:spLocks noGrp="1"/>
          </p:cNvSpPr>
          <p:nvPr>
            <p:ph type="sldNum" sz="quarter" idx="12"/>
          </p:nvPr>
        </p:nvSpPr>
        <p:spPr/>
        <p:txBody>
          <a:bodyPr/>
          <a:lstStyle/>
          <a:p>
            <a:fld id="{E8A84FD5-AD6D-9349-818D-768660FC0B22}" type="slidenum">
              <a:rPr lang="zh-TW" altLang="en-US"/>
              <a:pPr/>
              <a:t>5</a:t>
            </a:fld>
            <a:endParaRPr lang="zh-TW" altLang="en-US"/>
          </a:p>
        </p:txBody>
      </p:sp>
    </p:spTree>
    <p:extLst>
      <p:ext uri="{BB962C8B-B14F-4D97-AF65-F5344CB8AC3E}">
        <p14:creationId xmlns:p14="http://schemas.microsoft.com/office/powerpoint/2010/main" val="208328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94" name="Group 38"/>
          <p:cNvGrpSpPr>
            <a:grpSpLocks/>
          </p:cNvGrpSpPr>
          <p:nvPr/>
        </p:nvGrpSpPr>
        <p:grpSpPr bwMode="auto">
          <a:xfrm>
            <a:off x="863600" y="685800"/>
            <a:ext cx="7442200" cy="5638800"/>
            <a:chOff x="544" y="288"/>
            <a:chExt cx="4688" cy="3552"/>
          </a:xfrm>
        </p:grpSpPr>
        <p:sp>
          <p:nvSpPr>
            <p:cNvPr id="19458" name="Freeform 2" descr="70%"/>
            <p:cNvSpPr>
              <a:spLocks/>
            </p:cNvSpPr>
            <p:nvPr/>
          </p:nvSpPr>
          <p:spPr bwMode="auto">
            <a:xfrm>
              <a:off x="954" y="1366"/>
              <a:ext cx="2637" cy="2118"/>
            </a:xfrm>
            <a:custGeom>
              <a:avLst/>
              <a:gdLst>
                <a:gd name="T0" fmla="*/ 0 w 2637"/>
                <a:gd name="T1" fmla="*/ 0 h 2118"/>
                <a:gd name="T2" fmla="*/ 2636 w 2637"/>
                <a:gd name="T3" fmla="*/ 2117 h 2118"/>
                <a:gd name="T4" fmla="*/ 0 w 2637"/>
                <a:gd name="T5" fmla="*/ 2117 h 2118"/>
                <a:gd name="T6" fmla="*/ 0 w 2637"/>
                <a:gd name="T7" fmla="*/ 0 h 2118"/>
                <a:gd name="T8" fmla="*/ 0 w 2637"/>
                <a:gd name="T9" fmla="*/ 0 h 2118"/>
              </a:gdLst>
              <a:ahLst/>
              <a:cxnLst>
                <a:cxn ang="0">
                  <a:pos x="T0" y="T1"/>
                </a:cxn>
                <a:cxn ang="0">
                  <a:pos x="T2" y="T3"/>
                </a:cxn>
                <a:cxn ang="0">
                  <a:pos x="T4" y="T5"/>
                </a:cxn>
                <a:cxn ang="0">
                  <a:pos x="T6" y="T7"/>
                </a:cxn>
                <a:cxn ang="0">
                  <a:pos x="T8" y="T9"/>
                </a:cxn>
              </a:cxnLst>
              <a:rect l="0" t="0" r="r" b="b"/>
              <a:pathLst>
                <a:path w="2637" h="2118">
                  <a:moveTo>
                    <a:pt x="0" y="0"/>
                  </a:moveTo>
                  <a:lnTo>
                    <a:pt x="2636" y="2117"/>
                  </a:lnTo>
                  <a:lnTo>
                    <a:pt x="0" y="2117"/>
                  </a:lnTo>
                  <a:lnTo>
                    <a:pt x="0" y="0"/>
                  </a:lnTo>
                  <a:lnTo>
                    <a:pt x="0" y="0"/>
                  </a:lnTo>
                </a:path>
              </a:pathLst>
            </a:custGeom>
            <a:pattFill prst="pct70">
              <a:fgClr>
                <a:srgbClr val="3399FF"/>
              </a:fgClr>
              <a:bgClr>
                <a:schemeClr val="bg1"/>
              </a:bgClr>
            </a:pattFill>
            <a:ln>
              <a:noFill/>
            </a:ln>
            <a:effectLst/>
            <a:extLst>
              <a:ext uri="{91240B29-F687-4f45-9708-019B960494DF}">
                <a14:hiddenLine xmlns="" xmlns:a14="http://schemas.microsoft.com/office/drawing/2010/main" w="9525" cap="rnd">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59"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5"/>
            <p:cNvSpPr>
              <a:spLocks noChangeShapeType="1"/>
            </p:cNvSpPr>
            <p:nvPr/>
          </p:nvSpPr>
          <p:spPr bwMode="auto">
            <a:xfrm>
              <a:off x="954" y="1366"/>
              <a:ext cx="2636" cy="2117"/>
            </a:xfrm>
            <a:prstGeom prst="line">
              <a:avLst/>
            </a:prstGeom>
            <a:noFill/>
            <a:ln w="254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Rectangle 16"/>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19473" name="Rectangle 17"/>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19474" name="Rectangle 18"/>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19475" name="Rectangle 19"/>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19476" name="Rectangle 20"/>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19477" name="Rectangle 21"/>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19478" name="Rectangle 22"/>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19479" name="Rectangle 23"/>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19480" name="Rectangle 24"/>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19481" name="Rectangle 25"/>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19482" name="Rectangle 26"/>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19483" name="Rectangle 27"/>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19484" name="Rectangle 28"/>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19485" name="Rectangle 29"/>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19486" name="Rectangle 30"/>
            <p:cNvSpPr>
              <a:spLocks noChangeArrowheads="1"/>
            </p:cNvSpPr>
            <p:nvPr/>
          </p:nvSpPr>
          <p:spPr bwMode="auto">
            <a:xfrm>
              <a:off x="1239" y="1024"/>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(0, 200)</a:t>
              </a:r>
            </a:p>
          </p:txBody>
        </p:sp>
        <p:sp>
          <p:nvSpPr>
            <p:cNvPr id="19487" name="Line 31"/>
            <p:cNvSpPr>
              <a:spLocks noChangeShapeType="1"/>
            </p:cNvSpPr>
            <p:nvPr/>
          </p:nvSpPr>
          <p:spPr bwMode="auto">
            <a:xfrm flipH="1">
              <a:off x="1006" y="1149"/>
              <a:ext cx="253" cy="179"/>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Rectangle 32"/>
            <p:cNvSpPr>
              <a:spLocks noChangeArrowheads="1"/>
            </p:cNvSpPr>
            <p:nvPr/>
          </p:nvSpPr>
          <p:spPr bwMode="auto">
            <a:xfrm>
              <a:off x="3829" y="3132"/>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(200, 0)</a:t>
              </a:r>
            </a:p>
          </p:txBody>
        </p:sp>
        <p:sp>
          <p:nvSpPr>
            <p:cNvPr id="19489" name="Line 33"/>
            <p:cNvSpPr>
              <a:spLocks noChangeShapeType="1"/>
            </p:cNvSpPr>
            <p:nvPr/>
          </p:nvSpPr>
          <p:spPr bwMode="auto">
            <a:xfrm flipH="1">
              <a:off x="3596" y="3257"/>
              <a:ext cx="253" cy="179"/>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Rectangle 34"/>
            <p:cNvSpPr>
              <a:spLocks noChangeArrowheads="1"/>
            </p:cNvSpPr>
            <p:nvPr/>
          </p:nvSpPr>
          <p:spPr bwMode="auto">
            <a:xfrm>
              <a:off x="2448" y="1391"/>
              <a:ext cx="27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boundary line of pump constraint </a:t>
              </a:r>
            </a:p>
          </p:txBody>
        </p:sp>
        <p:sp>
          <p:nvSpPr>
            <p:cNvPr id="19491" name="Rectangle 35"/>
            <p:cNvSpPr>
              <a:spLocks noChangeArrowheads="1"/>
            </p:cNvSpPr>
            <p:nvPr/>
          </p:nvSpPr>
          <p:spPr bwMode="auto">
            <a:xfrm>
              <a:off x="2511" y="1676"/>
              <a:ext cx="23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X</a:t>
              </a:r>
              <a:r>
                <a:rPr lang="en-US" b="1" baseline="-25000"/>
                <a:t>1</a:t>
              </a:r>
              <a:r>
                <a:rPr lang="en-US" b="1"/>
                <a:t> + X</a:t>
              </a:r>
              <a:r>
                <a:rPr lang="en-US" b="1" baseline="-25000"/>
                <a:t>2</a:t>
              </a:r>
              <a:r>
                <a:rPr lang="en-US" b="1"/>
                <a:t> = 200</a:t>
              </a:r>
            </a:p>
          </p:txBody>
        </p:sp>
        <p:sp>
          <p:nvSpPr>
            <p:cNvPr id="19492" name="Line 36"/>
            <p:cNvSpPr>
              <a:spLocks noChangeShapeType="1"/>
            </p:cNvSpPr>
            <p:nvPr/>
          </p:nvSpPr>
          <p:spPr bwMode="auto">
            <a:xfrm flipH="1">
              <a:off x="2354" y="1749"/>
              <a:ext cx="821" cy="64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93" name="Rectangle 37"/>
          <p:cNvSpPr>
            <a:spLocks noChangeArrowheads="1"/>
          </p:cNvSpPr>
          <p:nvPr/>
        </p:nvSpPr>
        <p:spPr bwMode="auto">
          <a:xfrm>
            <a:off x="752475" y="381000"/>
            <a:ext cx="777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en-US" sz="3600" i="1">
                <a:solidFill>
                  <a:schemeClr val="hlink"/>
                </a:solidFill>
                <a:latin typeface="Tahoma" pitchFamily="34" charset="0"/>
              </a:rPr>
              <a:t>Plotting the First Constraint</a:t>
            </a:r>
          </a:p>
        </p:txBody>
      </p:sp>
    </p:spTree>
    <p:extLst>
      <p:ext uri="{BB962C8B-B14F-4D97-AF65-F5344CB8AC3E}">
        <p14:creationId xmlns:p14="http://schemas.microsoft.com/office/powerpoint/2010/main" val="245481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9" name="Group 39"/>
          <p:cNvGrpSpPr>
            <a:grpSpLocks/>
          </p:cNvGrpSpPr>
          <p:nvPr/>
        </p:nvGrpSpPr>
        <p:grpSpPr bwMode="auto">
          <a:xfrm>
            <a:off x="863600" y="838200"/>
            <a:ext cx="7442200" cy="5638800"/>
            <a:chOff x="544" y="528"/>
            <a:chExt cx="4688" cy="3552"/>
          </a:xfrm>
        </p:grpSpPr>
        <p:sp>
          <p:nvSpPr>
            <p:cNvPr id="20482" name="Freeform 2" descr="70%"/>
            <p:cNvSpPr>
              <a:spLocks/>
            </p:cNvSpPr>
            <p:nvPr/>
          </p:nvSpPr>
          <p:spPr bwMode="auto">
            <a:xfrm>
              <a:off x="954" y="1620"/>
              <a:ext cx="2383" cy="2101"/>
            </a:xfrm>
            <a:custGeom>
              <a:avLst/>
              <a:gdLst>
                <a:gd name="T0" fmla="*/ 0 w 2383"/>
                <a:gd name="T1" fmla="*/ 0 h 2101"/>
                <a:gd name="T2" fmla="*/ 0 w 2383"/>
                <a:gd name="T3" fmla="*/ 2100 h 2101"/>
                <a:gd name="T4" fmla="*/ 2382 w 2383"/>
                <a:gd name="T5" fmla="*/ 2100 h 2101"/>
                <a:gd name="T6" fmla="*/ 1758 w 2383"/>
                <a:gd name="T7" fmla="*/ 1376 h 2101"/>
                <a:gd name="T8" fmla="*/ 0 w 2383"/>
                <a:gd name="T9" fmla="*/ 0 h 2101"/>
              </a:gdLst>
              <a:ahLst/>
              <a:cxnLst>
                <a:cxn ang="0">
                  <a:pos x="T0" y="T1"/>
                </a:cxn>
                <a:cxn ang="0">
                  <a:pos x="T2" y="T3"/>
                </a:cxn>
                <a:cxn ang="0">
                  <a:pos x="T4" y="T5"/>
                </a:cxn>
                <a:cxn ang="0">
                  <a:pos x="T6" y="T7"/>
                </a:cxn>
                <a:cxn ang="0">
                  <a:pos x="T8" y="T9"/>
                </a:cxn>
              </a:cxnLst>
              <a:rect l="0" t="0" r="r" b="b"/>
              <a:pathLst>
                <a:path w="2383" h="2101">
                  <a:moveTo>
                    <a:pt x="0" y="0"/>
                  </a:moveTo>
                  <a:lnTo>
                    <a:pt x="0" y="2100"/>
                  </a:lnTo>
                  <a:lnTo>
                    <a:pt x="2382" y="2100"/>
                  </a:lnTo>
                  <a:lnTo>
                    <a:pt x="1758" y="1376"/>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Line 3"/>
            <p:cNvSpPr>
              <a:spLocks noChangeShapeType="1"/>
            </p:cNvSpPr>
            <p:nvPr/>
          </p:nvSpPr>
          <p:spPr bwMode="auto">
            <a:xfrm>
              <a:off x="894" y="372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Line 4"/>
            <p:cNvSpPr>
              <a:spLocks noChangeShapeType="1"/>
            </p:cNvSpPr>
            <p:nvPr/>
          </p:nvSpPr>
          <p:spPr bwMode="auto">
            <a:xfrm>
              <a:off x="1613"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p:cNvSpPr>
              <a:spLocks noChangeShapeType="1"/>
            </p:cNvSpPr>
            <p:nvPr/>
          </p:nvSpPr>
          <p:spPr bwMode="auto">
            <a:xfrm>
              <a:off x="2272"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p:cNvSpPr>
              <a:spLocks noChangeShapeType="1"/>
            </p:cNvSpPr>
            <p:nvPr/>
          </p:nvSpPr>
          <p:spPr bwMode="auto">
            <a:xfrm>
              <a:off x="2931"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p:cNvSpPr>
              <a:spLocks noChangeShapeType="1"/>
            </p:cNvSpPr>
            <p:nvPr/>
          </p:nvSpPr>
          <p:spPr bwMode="auto">
            <a:xfrm>
              <a:off x="3590"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p:cNvSpPr>
              <a:spLocks noChangeShapeType="1"/>
            </p:cNvSpPr>
            <p:nvPr/>
          </p:nvSpPr>
          <p:spPr bwMode="auto">
            <a:xfrm>
              <a:off x="4249"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p:cNvSpPr>
              <a:spLocks noChangeShapeType="1"/>
            </p:cNvSpPr>
            <p:nvPr/>
          </p:nvSpPr>
          <p:spPr bwMode="auto">
            <a:xfrm flipV="1">
              <a:off x="954" y="64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Line 10"/>
            <p:cNvSpPr>
              <a:spLocks noChangeShapeType="1"/>
            </p:cNvSpPr>
            <p:nvPr/>
          </p:nvSpPr>
          <p:spPr bwMode="auto">
            <a:xfrm flipH="1">
              <a:off x="894" y="319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1"/>
            <p:cNvSpPr>
              <a:spLocks noChangeShapeType="1"/>
            </p:cNvSpPr>
            <p:nvPr/>
          </p:nvSpPr>
          <p:spPr bwMode="auto">
            <a:xfrm flipH="1">
              <a:off x="894" y="266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2"/>
            <p:cNvSpPr>
              <a:spLocks noChangeShapeType="1"/>
            </p:cNvSpPr>
            <p:nvPr/>
          </p:nvSpPr>
          <p:spPr bwMode="auto">
            <a:xfrm flipH="1">
              <a:off x="894" y="213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3"/>
            <p:cNvSpPr>
              <a:spLocks noChangeShapeType="1"/>
            </p:cNvSpPr>
            <p:nvPr/>
          </p:nvSpPr>
          <p:spPr bwMode="auto">
            <a:xfrm flipH="1">
              <a:off x="894" y="160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4"/>
            <p:cNvSpPr>
              <a:spLocks noChangeShapeType="1"/>
            </p:cNvSpPr>
            <p:nvPr/>
          </p:nvSpPr>
          <p:spPr bwMode="auto">
            <a:xfrm flipH="1">
              <a:off x="894" y="107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Rectangle 15"/>
            <p:cNvSpPr>
              <a:spLocks noChangeArrowheads="1"/>
            </p:cNvSpPr>
            <p:nvPr/>
          </p:nvSpPr>
          <p:spPr bwMode="auto">
            <a:xfrm>
              <a:off x="570" y="52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0496" name="Rectangle 16"/>
            <p:cNvSpPr>
              <a:spLocks noChangeArrowheads="1"/>
            </p:cNvSpPr>
            <p:nvPr/>
          </p:nvSpPr>
          <p:spPr bwMode="auto">
            <a:xfrm>
              <a:off x="4608" y="379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0497" name="Rectangle 17"/>
            <p:cNvSpPr>
              <a:spLocks noChangeArrowheads="1"/>
            </p:cNvSpPr>
            <p:nvPr/>
          </p:nvSpPr>
          <p:spPr bwMode="auto">
            <a:xfrm>
              <a:off x="554" y="95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0498" name="Rectangle 18"/>
            <p:cNvSpPr>
              <a:spLocks noChangeArrowheads="1"/>
            </p:cNvSpPr>
            <p:nvPr/>
          </p:nvSpPr>
          <p:spPr bwMode="auto">
            <a:xfrm>
              <a:off x="555" y="150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0499" name="Rectangle 19"/>
            <p:cNvSpPr>
              <a:spLocks noChangeArrowheads="1"/>
            </p:cNvSpPr>
            <p:nvPr/>
          </p:nvSpPr>
          <p:spPr bwMode="auto">
            <a:xfrm>
              <a:off x="544" y="202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0500" name="Rectangle 20"/>
            <p:cNvSpPr>
              <a:spLocks noChangeArrowheads="1"/>
            </p:cNvSpPr>
            <p:nvPr/>
          </p:nvSpPr>
          <p:spPr bwMode="auto">
            <a:xfrm>
              <a:off x="555" y="256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0501" name="Rectangle 21"/>
            <p:cNvSpPr>
              <a:spLocks noChangeArrowheads="1"/>
            </p:cNvSpPr>
            <p:nvPr/>
          </p:nvSpPr>
          <p:spPr bwMode="auto">
            <a:xfrm>
              <a:off x="587" y="308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0502" name="Rectangle 22"/>
            <p:cNvSpPr>
              <a:spLocks noChangeArrowheads="1"/>
            </p:cNvSpPr>
            <p:nvPr/>
          </p:nvSpPr>
          <p:spPr bwMode="auto">
            <a:xfrm>
              <a:off x="618" y="361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0503" name="Rectangle 23"/>
            <p:cNvSpPr>
              <a:spLocks noChangeArrowheads="1"/>
            </p:cNvSpPr>
            <p:nvPr/>
          </p:nvSpPr>
          <p:spPr bwMode="auto">
            <a:xfrm>
              <a:off x="777" y="379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0504" name="Rectangle 24"/>
            <p:cNvSpPr>
              <a:spLocks noChangeArrowheads="1"/>
            </p:cNvSpPr>
            <p:nvPr/>
          </p:nvSpPr>
          <p:spPr bwMode="auto">
            <a:xfrm>
              <a:off x="1451" y="380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0505" name="Rectangle 25"/>
            <p:cNvSpPr>
              <a:spLocks noChangeArrowheads="1"/>
            </p:cNvSpPr>
            <p:nvPr/>
          </p:nvSpPr>
          <p:spPr bwMode="auto">
            <a:xfrm>
              <a:off x="2082" y="3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0506" name="Rectangle 26"/>
            <p:cNvSpPr>
              <a:spLocks noChangeArrowheads="1"/>
            </p:cNvSpPr>
            <p:nvPr/>
          </p:nvSpPr>
          <p:spPr bwMode="auto">
            <a:xfrm>
              <a:off x="2734" y="379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0507" name="Rectangle 27"/>
            <p:cNvSpPr>
              <a:spLocks noChangeArrowheads="1"/>
            </p:cNvSpPr>
            <p:nvPr/>
          </p:nvSpPr>
          <p:spPr bwMode="auto">
            <a:xfrm>
              <a:off x="3398" y="380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0508" name="Rectangle 28"/>
            <p:cNvSpPr>
              <a:spLocks noChangeArrowheads="1"/>
            </p:cNvSpPr>
            <p:nvPr/>
          </p:nvSpPr>
          <p:spPr bwMode="auto">
            <a:xfrm>
              <a:off x="4060" y="380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0509" name="Rectangle 29"/>
            <p:cNvSpPr>
              <a:spLocks noChangeArrowheads="1"/>
            </p:cNvSpPr>
            <p:nvPr/>
          </p:nvSpPr>
          <p:spPr bwMode="auto">
            <a:xfrm>
              <a:off x="1186" y="685"/>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(0, 261)</a:t>
              </a:r>
            </a:p>
          </p:txBody>
        </p:sp>
        <p:sp>
          <p:nvSpPr>
            <p:cNvPr id="20510" name="Line 30"/>
            <p:cNvSpPr>
              <a:spLocks noChangeShapeType="1"/>
            </p:cNvSpPr>
            <p:nvPr/>
          </p:nvSpPr>
          <p:spPr bwMode="auto">
            <a:xfrm flipH="1">
              <a:off x="953" y="810"/>
              <a:ext cx="253" cy="179"/>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1" name="Rectangle 31"/>
            <p:cNvSpPr>
              <a:spLocks noChangeArrowheads="1"/>
            </p:cNvSpPr>
            <p:nvPr/>
          </p:nvSpPr>
          <p:spPr bwMode="auto">
            <a:xfrm>
              <a:off x="3600" y="3384"/>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(174, 0)</a:t>
              </a:r>
            </a:p>
          </p:txBody>
        </p:sp>
        <p:sp>
          <p:nvSpPr>
            <p:cNvPr id="20512" name="Line 32"/>
            <p:cNvSpPr>
              <a:spLocks noChangeShapeType="1"/>
            </p:cNvSpPr>
            <p:nvPr/>
          </p:nvSpPr>
          <p:spPr bwMode="auto">
            <a:xfrm flipH="1">
              <a:off x="3373" y="3496"/>
              <a:ext cx="253" cy="179"/>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Rectangle 33"/>
            <p:cNvSpPr>
              <a:spLocks noChangeArrowheads="1"/>
            </p:cNvSpPr>
            <p:nvPr/>
          </p:nvSpPr>
          <p:spPr bwMode="auto">
            <a:xfrm>
              <a:off x="2111" y="1199"/>
              <a:ext cx="27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boundary line of labor constraint </a:t>
              </a:r>
            </a:p>
          </p:txBody>
        </p:sp>
        <p:sp>
          <p:nvSpPr>
            <p:cNvPr id="20514" name="Rectangle 34"/>
            <p:cNvSpPr>
              <a:spLocks noChangeArrowheads="1"/>
            </p:cNvSpPr>
            <p:nvPr/>
          </p:nvSpPr>
          <p:spPr bwMode="auto">
            <a:xfrm>
              <a:off x="2332" y="1474"/>
              <a:ext cx="23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9X</a:t>
              </a:r>
              <a:r>
                <a:rPr lang="en-US" b="1" baseline="-25000"/>
                <a:t>1</a:t>
              </a:r>
              <a:r>
                <a:rPr lang="en-US" b="1"/>
                <a:t> + 6X</a:t>
              </a:r>
              <a:r>
                <a:rPr lang="en-US" b="1" baseline="-25000"/>
                <a:t>2</a:t>
              </a:r>
              <a:r>
                <a:rPr lang="en-US" b="1"/>
                <a:t> = 1566</a:t>
              </a:r>
            </a:p>
          </p:txBody>
        </p:sp>
        <p:sp>
          <p:nvSpPr>
            <p:cNvPr id="20515" name="Line 35"/>
            <p:cNvSpPr>
              <a:spLocks noChangeShapeType="1"/>
            </p:cNvSpPr>
            <p:nvPr/>
          </p:nvSpPr>
          <p:spPr bwMode="auto">
            <a:xfrm flipH="1">
              <a:off x="2070" y="1589"/>
              <a:ext cx="799" cy="601"/>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Line 36"/>
            <p:cNvSpPr>
              <a:spLocks noChangeShapeType="1"/>
            </p:cNvSpPr>
            <p:nvPr/>
          </p:nvSpPr>
          <p:spPr bwMode="auto">
            <a:xfrm>
              <a:off x="954" y="989"/>
              <a:ext cx="2400" cy="2743"/>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7" name="Line 37"/>
            <p:cNvSpPr>
              <a:spLocks noChangeShapeType="1"/>
            </p:cNvSpPr>
            <p:nvPr/>
          </p:nvSpPr>
          <p:spPr bwMode="auto">
            <a:xfrm>
              <a:off x="954" y="1621"/>
              <a:ext cx="2631" cy="208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518" name="Rectangle 38"/>
          <p:cNvSpPr>
            <a:spLocks noChangeArrowheads="1"/>
          </p:cNvSpPr>
          <p:nvPr/>
        </p:nvSpPr>
        <p:spPr bwMode="auto">
          <a:xfrm>
            <a:off x="1368425" y="381000"/>
            <a:ext cx="7165975"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en-US" sz="3600" i="1">
                <a:solidFill>
                  <a:schemeClr val="hlink"/>
                </a:solidFill>
                <a:latin typeface="Tahoma" pitchFamily="34" charset="0"/>
              </a:rPr>
              <a:t>Plotting the Second Constraint</a:t>
            </a:r>
          </a:p>
        </p:txBody>
      </p:sp>
    </p:spTree>
    <p:extLst>
      <p:ext uri="{BB962C8B-B14F-4D97-AF65-F5344CB8AC3E}">
        <p14:creationId xmlns:p14="http://schemas.microsoft.com/office/powerpoint/2010/main" val="40155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45" name="Group 41"/>
          <p:cNvGrpSpPr>
            <a:grpSpLocks/>
          </p:cNvGrpSpPr>
          <p:nvPr/>
        </p:nvGrpSpPr>
        <p:grpSpPr bwMode="auto">
          <a:xfrm>
            <a:off x="863600" y="838200"/>
            <a:ext cx="7734300" cy="5638800"/>
            <a:chOff x="544" y="288"/>
            <a:chExt cx="4872" cy="3552"/>
          </a:xfrm>
        </p:grpSpPr>
        <p:sp>
          <p:nvSpPr>
            <p:cNvPr id="21506" name="Freeform 2" descr="70%"/>
            <p:cNvSpPr>
              <a:spLocks/>
            </p:cNvSpPr>
            <p:nvPr/>
          </p:nvSpPr>
          <p:spPr bwMode="auto">
            <a:xfrm>
              <a:off x="948" y="1578"/>
              <a:ext cx="2383" cy="1903"/>
            </a:xfrm>
            <a:custGeom>
              <a:avLst/>
              <a:gdLst>
                <a:gd name="T0" fmla="*/ 0 w 2383"/>
                <a:gd name="T1" fmla="*/ 0 h 1903"/>
                <a:gd name="T2" fmla="*/ 0 w 2383"/>
                <a:gd name="T3" fmla="*/ 1902 h 1903"/>
                <a:gd name="T4" fmla="*/ 2382 w 2383"/>
                <a:gd name="T5" fmla="*/ 1896 h 1903"/>
                <a:gd name="T6" fmla="*/ 1774 w 2383"/>
                <a:gd name="T7" fmla="*/ 1186 h 1903"/>
                <a:gd name="T8" fmla="*/ 1052 w 2383"/>
                <a:gd name="T9" fmla="*/ 637 h 1903"/>
                <a:gd name="T10" fmla="*/ 0 w 2383"/>
                <a:gd name="T11" fmla="*/ 0 h 1903"/>
              </a:gdLst>
              <a:ahLst/>
              <a:cxnLst>
                <a:cxn ang="0">
                  <a:pos x="T0" y="T1"/>
                </a:cxn>
                <a:cxn ang="0">
                  <a:pos x="T2" y="T3"/>
                </a:cxn>
                <a:cxn ang="0">
                  <a:pos x="T4" y="T5"/>
                </a:cxn>
                <a:cxn ang="0">
                  <a:pos x="T6" y="T7"/>
                </a:cxn>
                <a:cxn ang="0">
                  <a:pos x="T8" y="T9"/>
                </a:cxn>
                <a:cxn ang="0">
                  <a:pos x="T10" y="T11"/>
                </a:cxn>
              </a:cxnLst>
              <a:rect l="0" t="0" r="r" b="b"/>
              <a:pathLst>
                <a:path w="2383" h="1903">
                  <a:moveTo>
                    <a:pt x="0" y="0"/>
                  </a:moveTo>
                  <a:lnTo>
                    <a:pt x="0" y="1902"/>
                  </a:lnTo>
                  <a:lnTo>
                    <a:pt x="2382" y="1896"/>
                  </a:lnTo>
                  <a:lnTo>
                    <a:pt x="1774" y="1186"/>
                  </a:lnTo>
                  <a:lnTo>
                    <a:pt x="1052" y="637"/>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7"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Rectangle 15"/>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1520"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1521" name="Rectangle 17"/>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1522"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1523"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1524"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1525" name="Rectangle 21"/>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1526"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1527"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1528" name="Rectangle 24"/>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1529"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1530"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1531"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1532" name="Rectangle 28"/>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1533" name="Rectangle 29"/>
            <p:cNvSpPr>
              <a:spLocks noChangeArrowheads="1"/>
            </p:cNvSpPr>
            <p:nvPr/>
          </p:nvSpPr>
          <p:spPr bwMode="auto">
            <a:xfrm>
              <a:off x="1597" y="961"/>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(0, 180)</a:t>
              </a:r>
            </a:p>
          </p:txBody>
        </p:sp>
        <p:sp>
          <p:nvSpPr>
            <p:cNvPr id="21534" name="Line 30"/>
            <p:cNvSpPr>
              <a:spLocks noChangeShapeType="1"/>
            </p:cNvSpPr>
            <p:nvPr/>
          </p:nvSpPr>
          <p:spPr bwMode="auto">
            <a:xfrm flipH="1">
              <a:off x="984" y="1043"/>
              <a:ext cx="666" cy="50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5" name="Rectangle 31"/>
            <p:cNvSpPr>
              <a:spLocks noChangeArrowheads="1"/>
            </p:cNvSpPr>
            <p:nvPr/>
          </p:nvSpPr>
          <p:spPr bwMode="auto">
            <a:xfrm>
              <a:off x="4355" y="3164"/>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(240, 0)</a:t>
              </a:r>
            </a:p>
          </p:txBody>
        </p:sp>
        <p:sp>
          <p:nvSpPr>
            <p:cNvPr id="21536" name="Line 32"/>
            <p:cNvSpPr>
              <a:spLocks noChangeShapeType="1"/>
            </p:cNvSpPr>
            <p:nvPr/>
          </p:nvSpPr>
          <p:spPr bwMode="auto">
            <a:xfrm flipH="1">
              <a:off x="4122" y="3258"/>
              <a:ext cx="253" cy="179"/>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7" name="Rectangle 33"/>
            <p:cNvSpPr>
              <a:spLocks noChangeArrowheads="1"/>
            </p:cNvSpPr>
            <p:nvPr/>
          </p:nvSpPr>
          <p:spPr bwMode="auto">
            <a:xfrm>
              <a:off x="2711" y="1938"/>
              <a:ext cx="27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boundary line of tubing constraint </a:t>
              </a:r>
            </a:p>
          </p:txBody>
        </p:sp>
        <p:sp>
          <p:nvSpPr>
            <p:cNvPr id="21538" name="Rectangle 34"/>
            <p:cNvSpPr>
              <a:spLocks noChangeArrowheads="1"/>
            </p:cNvSpPr>
            <p:nvPr/>
          </p:nvSpPr>
          <p:spPr bwMode="auto">
            <a:xfrm>
              <a:off x="3005" y="2182"/>
              <a:ext cx="23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12X</a:t>
              </a:r>
              <a:r>
                <a:rPr lang="en-US" b="1" baseline="-25000"/>
                <a:t>1</a:t>
              </a:r>
              <a:r>
                <a:rPr lang="en-US" b="1"/>
                <a:t> + 16X</a:t>
              </a:r>
              <a:r>
                <a:rPr lang="en-US" b="1" baseline="-25000"/>
                <a:t>2</a:t>
              </a:r>
              <a:r>
                <a:rPr lang="en-US" b="1"/>
                <a:t> = 2880</a:t>
              </a:r>
            </a:p>
          </p:txBody>
        </p:sp>
        <p:sp>
          <p:nvSpPr>
            <p:cNvPr id="21539" name="Line 35"/>
            <p:cNvSpPr>
              <a:spLocks noChangeShapeType="1"/>
            </p:cNvSpPr>
            <p:nvPr/>
          </p:nvSpPr>
          <p:spPr bwMode="auto">
            <a:xfrm flipH="1">
              <a:off x="2996" y="2318"/>
              <a:ext cx="536" cy="42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Line 36"/>
            <p:cNvSpPr>
              <a:spLocks noChangeShapeType="1"/>
            </p:cNvSpPr>
            <p:nvPr/>
          </p:nvSpPr>
          <p:spPr bwMode="auto">
            <a:xfrm>
              <a:off x="954" y="749"/>
              <a:ext cx="2394" cy="2737"/>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1" name="Line 37"/>
            <p:cNvSpPr>
              <a:spLocks noChangeShapeType="1"/>
            </p:cNvSpPr>
            <p:nvPr/>
          </p:nvSpPr>
          <p:spPr bwMode="auto">
            <a:xfrm>
              <a:off x="954" y="1381"/>
              <a:ext cx="2631" cy="208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Line 38"/>
            <p:cNvSpPr>
              <a:spLocks noChangeShapeType="1"/>
            </p:cNvSpPr>
            <p:nvPr/>
          </p:nvSpPr>
          <p:spPr bwMode="auto">
            <a:xfrm>
              <a:off x="954" y="1570"/>
              <a:ext cx="3157" cy="190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3" name="Rectangle 39"/>
            <p:cNvSpPr>
              <a:spLocks noChangeArrowheads="1"/>
            </p:cNvSpPr>
            <p:nvPr/>
          </p:nvSpPr>
          <p:spPr bwMode="auto">
            <a:xfrm>
              <a:off x="1290" y="2718"/>
              <a:ext cx="98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Feasible Region</a:t>
              </a:r>
            </a:p>
          </p:txBody>
        </p:sp>
      </p:grpSp>
      <p:sp>
        <p:nvSpPr>
          <p:cNvPr id="21544" name="Rectangle 40"/>
          <p:cNvSpPr>
            <a:spLocks noChangeArrowheads="1"/>
          </p:cNvSpPr>
          <p:nvPr/>
        </p:nvSpPr>
        <p:spPr bwMode="auto">
          <a:xfrm>
            <a:off x="869950" y="381000"/>
            <a:ext cx="777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en-US" sz="3600" i="1">
                <a:solidFill>
                  <a:schemeClr val="hlink"/>
                </a:solidFill>
                <a:latin typeface="Tahoma" pitchFamily="34" charset="0"/>
              </a:rPr>
              <a:t>Plotting the Third Constraint</a:t>
            </a:r>
          </a:p>
        </p:txBody>
      </p:sp>
    </p:spTree>
    <p:extLst>
      <p:ext uri="{BB962C8B-B14F-4D97-AF65-F5344CB8AC3E}">
        <p14:creationId xmlns:p14="http://schemas.microsoft.com/office/powerpoint/2010/main" val="174324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3" name="Rectangle 15"/>
          <p:cNvSpPr>
            <a:spLocks noChangeArrowheads="1"/>
          </p:cNvSpPr>
          <p:nvPr/>
        </p:nvSpPr>
        <p:spPr bwMode="auto">
          <a:xfrm>
            <a:off x="904875" y="457200"/>
            <a:ext cx="990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2564" name="Rectangle 36"/>
          <p:cNvSpPr>
            <a:spLocks noChangeArrowheads="1"/>
          </p:cNvSpPr>
          <p:nvPr/>
        </p:nvSpPr>
        <p:spPr bwMode="auto">
          <a:xfrm>
            <a:off x="1120775" y="533400"/>
            <a:ext cx="777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lnSpc>
                <a:spcPct val="80000"/>
              </a:lnSpc>
            </a:pPr>
            <a:r>
              <a:rPr lang="en-US" sz="3600" i="1">
                <a:solidFill>
                  <a:schemeClr val="hlink"/>
                </a:solidFill>
                <a:latin typeface="Tahoma" pitchFamily="34" charset="0"/>
              </a:rPr>
              <a:t>Plotting A Level Curve of the Objective Function</a:t>
            </a:r>
          </a:p>
        </p:txBody>
      </p:sp>
      <p:grpSp>
        <p:nvGrpSpPr>
          <p:cNvPr id="22569" name="Group 41"/>
          <p:cNvGrpSpPr>
            <a:grpSpLocks/>
          </p:cNvGrpSpPr>
          <p:nvPr/>
        </p:nvGrpSpPr>
        <p:grpSpPr bwMode="auto">
          <a:xfrm>
            <a:off x="863600" y="1022350"/>
            <a:ext cx="7442200" cy="5454650"/>
            <a:chOff x="544" y="404"/>
            <a:chExt cx="4688" cy="3436"/>
          </a:xfrm>
        </p:grpSpPr>
        <p:sp>
          <p:nvSpPr>
            <p:cNvPr id="22530" name="Freeform 2" descr="70%"/>
            <p:cNvSpPr>
              <a:spLocks/>
            </p:cNvSpPr>
            <p:nvPr/>
          </p:nvSpPr>
          <p:spPr bwMode="auto">
            <a:xfrm>
              <a:off x="948" y="1578"/>
              <a:ext cx="2383" cy="1903"/>
            </a:xfrm>
            <a:custGeom>
              <a:avLst/>
              <a:gdLst>
                <a:gd name="T0" fmla="*/ 0 w 2383"/>
                <a:gd name="T1" fmla="*/ 0 h 1903"/>
                <a:gd name="T2" fmla="*/ 0 w 2383"/>
                <a:gd name="T3" fmla="*/ 1902 h 1903"/>
                <a:gd name="T4" fmla="*/ 2382 w 2383"/>
                <a:gd name="T5" fmla="*/ 1896 h 1903"/>
                <a:gd name="T6" fmla="*/ 1774 w 2383"/>
                <a:gd name="T7" fmla="*/ 1186 h 1903"/>
                <a:gd name="T8" fmla="*/ 1052 w 2383"/>
                <a:gd name="T9" fmla="*/ 637 h 1903"/>
                <a:gd name="T10" fmla="*/ 0 w 2383"/>
                <a:gd name="T11" fmla="*/ 0 h 1903"/>
              </a:gdLst>
              <a:ahLst/>
              <a:cxnLst>
                <a:cxn ang="0">
                  <a:pos x="T0" y="T1"/>
                </a:cxn>
                <a:cxn ang="0">
                  <a:pos x="T2" y="T3"/>
                </a:cxn>
                <a:cxn ang="0">
                  <a:pos x="T4" y="T5"/>
                </a:cxn>
                <a:cxn ang="0">
                  <a:pos x="T6" y="T7"/>
                </a:cxn>
                <a:cxn ang="0">
                  <a:pos x="T8" y="T9"/>
                </a:cxn>
                <a:cxn ang="0">
                  <a:pos x="T10" y="T11"/>
                </a:cxn>
              </a:cxnLst>
              <a:rect l="0" t="0" r="r" b="b"/>
              <a:pathLst>
                <a:path w="2383" h="1903">
                  <a:moveTo>
                    <a:pt x="0" y="0"/>
                  </a:moveTo>
                  <a:lnTo>
                    <a:pt x="0" y="1902"/>
                  </a:lnTo>
                  <a:lnTo>
                    <a:pt x="2382" y="1896"/>
                  </a:lnTo>
                  <a:lnTo>
                    <a:pt x="1774" y="1186"/>
                  </a:lnTo>
                  <a:lnTo>
                    <a:pt x="1052" y="637"/>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2545" name="Rectangle 17"/>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2546"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2547"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2548"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2549" name="Rectangle 21"/>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2550"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2551"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2552" name="Rectangle 24"/>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2553"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2554"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2555"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2556" name="Rectangle 28"/>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2557" name="Rectangle 29"/>
            <p:cNvSpPr>
              <a:spLocks noChangeArrowheads="1"/>
            </p:cNvSpPr>
            <p:nvPr/>
          </p:nvSpPr>
          <p:spPr bwMode="auto">
            <a:xfrm>
              <a:off x="1744" y="1635"/>
              <a:ext cx="86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(0, 116.67)</a:t>
              </a:r>
            </a:p>
          </p:txBody>
        </p:sp>
        <p:sp>
          <p:nvSpPr>
            <p:cNvPr id="22558" name="Line 30"/>
            <p:cNvSpPr>
              <a:spLocks noChangeShapeType="1"/>
            </p:cNvSpPr>
            <p:nvPr/>
          </p:nvSpPr>
          <p:spPr bwMode="auto">
            <a:xfrm flipH="1">
              <a:off x="973" y="1791"/>
              <a:ext cx="666" cy="50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9" name="Rectangle 31"/>
            <p:cNvSpPr>
              <a:spLocks noChangeArrowheads="1"/>
            </p:cNvSpPr>
            <p:nvPr/>
          </p:nvSpPr>
          <p:spPr bwMode="auto">
            <a:xfrm>
              <a:off x="3155" y="2806"/>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(100, 0)</a:t>
              </a:r>
            </a:p>
          </p:txBody>
        </p:sp>
        <p:sp>
          <p:nvSpPr>
            <p:cNvPr id="22560" name="Line 32"/>
            <p:cNvSpPr>
              <a:spLocks noChangeShapeType="1"/>
            </p:cNvSpPr>
            <p:nvPr/>
          </p:nvSpPr>
          <p:spPr bwMode="auto">
            <a:xfrm flipH="1">
              <a:off x="2270" y="2897"/>
              <a:ext cx="884" cy="561"/>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Rectangle 33"/>
            <p:cNvSpPr>
              <a:spLocks noChangeArrowheads="1"/>
            </p:cNvSpPr>
            <p:nvPr/>
          </p:nvSpPr>
          <p:spPr bwMode="auto">
            <a:xfrm>
              <a:off x="3100" y="1696"/>
              <a:ext cx="1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objective function </a:t>
              </a:r>
            </a:p>
          </p:txBody>
        </p:sp>
        <p:sp>
          <p:nvSpPr>
            <p:cNvPr id="22562" name="Rectangle 34"/>
            <p:cNvSpPr>
              <a:spLocks noChangeArrowheads="1"/>
            </p:cNvSpPr>
            <p:nvPr/>
          </p:nvSpPr>
          <p:spPr bwMode="auto">
            <a:xfrm>
              <a:off x="2794" y="1930"/>
              <a:ext cx="23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350X</a:t>
              </a:r>
              <a:r>
                <a:rPr lang="en-US" b="1" baseline="-25000"/>
                <a:t>1</a:t>
              </a:r>
              <a:r>
                <a:rPr lang="en-US" b="1"/>
                <a:t> + 300X</a:t>
              </a:r>
              <a:r>
                <a:rPr lang="en-US" b="1" baseline="-25000"/>
                <a:t>2</a:t>
              </a:r>
              <a:r>
                <a:rPr lang="en-US" b="1"/>
                <a:t> = 35000</a:t>
              </a:r>
            </a:p>
          </p:txBody>
        </p:sp>
        <p:sp>
          <p:nvSpPr>
            <p:cNvPr id="22563" name="Line 35"/>
            <p:cNvSpPr>
              <a:spLocks noChangeShapeType="1"/>
            </p:cNvSpPr>
            <p:nvPr/>
          </p:nvSpPr>
          <p:spPr bwMode="auto">
            <a:xfrm flipH="1">
              <a:off x="1744" y="1992"/>
              <a:ext cx="1399" cy="91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a:off x="954" y="1584"/>
              <a:ext cx="1059" cy="63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004" y="2214"/>
              <a:ext cx="726" cy="552"/>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2724" y="2766"/>
              <a:ext cx="612" cy="71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8" name="Line 40"/>
            <p:cNvSpPr>
              <a:spLocks noChangeShapeType="1"/>
            </p:cNvSpPr>
            <p:nvPr/>
          </p:nvSpPr>
          <p:spPr bwMode="auto">
            <a:xfrm flipH="1" flipV="1">
              <a:off x="966" y="2292"/>
              <a:ext cx="1308" cy="11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7351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8" name="Rectangle 36"/>
          <p:cNvSpPr>
            <a:spLocks noChangeArrowheads="1"/>
          </p:cNvSpPr>
          <p:nvPr/>
        </p:nvSpPr>
        <p:spPr bwMode="auto">
          <a:xfrm>
            <a:off x="1120775" y="609600"/>
            <a:ext cx="777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lnSpc>
                <a:spcPct val="70000"/>
              </a:lnSpc>
            </a:pPr>
            <a:r>
              <a:rPr lang="en-US" sz="3600" i="1">
                <a:solidFill>
                  <a:schemeClr val="hlink"/>
                </a:solidFill>
                <a:latin typeface="Tahoma" pitchFamily="34" charset="0"/>
              </a:rPr>
              <a:t>A Second Level Curve of the Objective Function</a:t>
            </a:r>
          </a:p>
        </p:txBody>
      </p:sp>
      <p:grpSp>
        <p:nvGrpSpPr>
          <p:cNvPr id="23598" name="Group 46"/>
          <p:cNvGrpSpPr>
            <a:grpSpLocks/>
          </p:cNvGrpSpPr>
          <p:nvPr/>
        </p:nvGrpSpPr>
        <p:grpSpPr bwMode="auto">
          <a:xfrm>
            <a:off x="863600" y="838200"/>
            <a:ext cx="7594600" cy="5638800"/>
            <a:chOff x="544" y="528"/>
            <a:chExt cx="4784" cy="3552"/>
          </a:xfrm>
        </p:grpSpPr>
        <p:grpSp>
          <p:nvGrpSpPr>
            <p:cNvPr id="23597" name="Group 45"/>
            <p:cNvGrpSpPr>
              <a:grpSpLocks/>
            </p:cNvGrpSpPr>
            <p:nvPr/>
          </p:nvGrpSpPr>
          <p:grpSpPr bwMode="auto">
            <a:xfrm>
              <a:off x="544" y="528"/>
              <a:ext cx="4688" cy="3552"/>
              <a:chOff x="544" y="288"/>
              <a:chExt cx="4688" cy="3552"/>
            </a:xfrm>
          </p:grpSpPr>
          <p:sp>
            <p:nvSpPr>
              <p:cNvPr id="23554" name="Freeform 2" descr="70%"/>
              <p:cNvSpPr>
                <a:spLocks/>
              </p:cNvSpPr>
              <p:nvPr/>
            </p:nvSpPr>
            <p:spPr bwMode="auto">
              <a:xfrm>
                <a:off x="948" y="1578"/>
                <a:ext cx="2383" cy="1903"/>
              </a:xfrm>
              <a:custGeom>
                <a:avLst/>
                <a:gdLst>
                  <a:gd name="T0" fmla="*/ 0 w 2383"/>
                  <a:gd name="T1" fmla="*/ 0 h 1903"/>
                  <a:gd name="T2" fmla="*/ 0 w 2383"/>
                  <a:gd name="T3" fmla="*/ 1902 h 1903"/>
                  <a:gd name="T4" fmla="*/ 2382 w 2383"/>
                  <a:gd name="T5" fmla="*/ 1896 h 1903"/>
                  <a:gd name="T6" fmla="*/ 1774 w 2383"/>
                  <a:gd name="T7" fmla="*/ 1186 h 1903"/>
                  <a:gd name="T8" fmla="*/ 1052 w 2383"/>
                  <a:gd name="T9" fmla="*/ 637 h 1903"/>
                  <a:gd name="T10" fmla="*/ 0 w 2383"/>
                  <a:gd name="T11" fmla="*/ 0 h 1903"/>
                </a:gdLst>
                <a:ahLst/>
                <a:cxnLst>
                  <a:cxn ang="0">
                    <a:pos x="T0" y="T1"/>
                  </a:cxn>
                  <a:cxn ang="0">
                    <a:pos x="T2" y="T3"/>
                  </a:cxn>
                  <a:cxn ang="0">
                    <a:pos x="T4" y="T5"/>
                  </a:cxn>
                  <a:cxn ang="0">
                    <a:pos x="T6" y="T7"/>
                  </a:cxn>
                  <a:cxn ang="0">
                    <a:pos x="T8" y="T9"/>
                  </a:cxn>
                  <a:cxn ang="0">
                    <a:pos x="T10" y="T11"/>
                  </a:cxn>
                </a:cxnLst>
                <a:rect l="0" t="0" r="r" b="b"/>
                <a:pathLst>
                  <a:path w="2383" h="1903">
                    <a:moveTo>
                      <a:pt x="0" y="0"/>
                    </a:moveTo>
                    <a:lnTo>
                      <a:pt x="0" y="1902"/>
                    </a:lnTo>
                    <a:lnTo>
                      <a:pt x="2382" y="1896"/>
                    </a:lnTo>
                    <a:lnTo>
                      <a:pt x="1774" y="1186"/>
                    </a:lnTo>
                    <a:lnTo>
                      <a:pt x="1052" y="637"/>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Rectangle 15"/>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3568"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3569" name="Rectangle 17"/>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3570"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3571"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3572"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3573" name="Rectangle 21"/>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3574"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3575"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3576" name="Rectangle 24"/>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3577"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3578"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3579"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3580" name="Rectangle 28"/>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3581" name="Rectangle 29"/>
              <p:cNvSpPr>
                <a:spLocks noChangeArrowheads="1"/>
              </p:cNvSpPr>
              <p:nvPr/>
            </p:nvSpPr>
            <p:spPr bwMode="auto">
              <a:xfrm>
                <a:off x="1642" y="1089"/>
                <a:ext cx="86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(0, 175)</a:t>
                </a:r>
              </a:p>
            </p:txBody>
          </p:sp>
          <p:sp>
            <p:nvSpPr>
              <p:cNvPr id="23582" name="Line 30"/>
              <p:cNvSpPr>
                <a:spLocks noChangeShapeType="1"/>
              </p:cNvSpPr>
              <p:nvPr/>
            </p:nvSpPr>
            <p:spPr bwMode="auto">
              <a:xfrm flipH="1">
                <a:off x="973" y="1191"/>
                <a:ext cx="666" cy="50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3" name="Rectangle 31"/>
              <p:cNvSpPr>
                <a:spLocks noChangeArrowheads="1"/>
              </p:cNvSpPr>
              <p:nvPr/>
            </p:nvSpPr>
            <p:spPr bwMode="auto">
              <a:xfrm>
                <a:off x="3845" y="2770"/>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(150, 0)</a:t>
                </a:r>
              </a:p>
            </p:txBody>
          </p:sp>
          <p:sp>
            <p:nvSpPr>
              <p:cNvPr id="23584" name="Line 32"/>
              <p:cNvSpPr>
                <a:spLocks noChangeShapeType="1"/>
              </p:cNvSpPr>
              <p:nvPr/>
            </p:nvSpPr>
            <p:spPr bwMode="auto">
              <a:xfrm flipH="1">
                <a:off x="2954" y="2879"/>
                <a:ext cx="884" cy="561"/>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5" name="Rectangle 33"/>
              <p:cNvSpPr>
                <a:spLocks noChangeArrowheads="1"/>
              </p:cNvSpPr>
              <p:nvPr/>
            </p:nvSpPr>
            <p:spPr bwMode="auto">
              <a:xfrm>
                <a:off x="2458" y="1150"/>
                <a:ext cx="1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objective function </a:t>
                </a:r>
              </a:p>
            </p:txBody>
          </p:sp>
          <p:sp>
            <p:nvSpPr>
              <p:cNvPr id="23586" name="Rectangle 34"/>
              <p:cNvSpPr>
                <a:spLocks noChangeArrowheads="1"/>
              </p:cNvSpPr>
              <p:nvPr/>
            </p:nvSpPr>
            <p:spPr bwMode="auto">
              <a:xfrm>
                <a:off x="2200" y="1348"/>
                <a:ext cx="23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350X</a:t>
                </a:r>
                <a:r>
                  <a:rPr lang="en-US" b="1" baseline="-25000"/>
                  <a:t>1</a:t>
                </a:r>
                <a:r>
                  <a:rPr lang="en-US" b="1"/>
                  <a:t> + 300X</a:t>
                </a:r>
                <a:r>
                  <a:rPr lang="en-US" b="1" baseline="-25000"/>
                  <a:t>2</a:t>
                </a:r>
                <a:r>
                  <a:rPr lang="en-US" b="1"/>
                  <a:t> = 35000</a:t>
                </a:r>
              </a:p>
            </p:txBody>
          </p:sp>
          <p:sp>
            <p:nvSpPr>
              <p:cNvPr id="23587" name="Line 35"/>
              <p:cNvSpPr>
                <a:spLocks noChangeShapeType="1"/>
              </p:cNvSpPr>
              <p:nvPr/>
            </p:nvSpPr>
            <p:spPr bwMode="auto">
              <a:xfrm flipH="1">
                <a:off x="1144" y="1452"/>
                <a:ext cx="1399" cy="91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9" name="Line 37"/>
              <p:cNvSpPr>
                <a:spLocks noChangeShapeType="1"/>
              </p:cNvSpPr>
              <p:nvPr/>
            </p:nvSpPr>
            <p:spPr bwMode="auto">
              <a:xfrm>
                <a:off x="954" y="1584"/>
                <a:ext cx="1059" cy="63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Line 38"/>
              <p:cNvSpPr>
                <a:spLocks noChangeShapeType="1"/>
              </p:cNvSpPr>
              <p:nvPr/>
            </p:nvSpPr>
            <p:spPr bwMode="auto">
              <a:xfrm>
                <a:off x="2004" y="2214"/>
                <a:ext cx="726" cy="552"/>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1" name="Line 39"/>
              <p:cNvSpPr>
                <a:spLocks noChangeShapeType="1"/>
              </p:cNvSpPr>
              <p:nvPr/>
            </p:nvSpPr>
            <p:spPr bwMode="auto">
              <a:xfrm>
                <a:off x="2724" y="2766"/>
                <a:ext cx="612" cy="71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2" name="Line 40"/>
              <p:cNvSpPr>
                <a:spLocks noChangeShapeType="1"/>
              </p:cNvSpPr>
              <p:nvPr/>
            </p:nvSpPr>
            <p:spPr bwMode="auto">
              <a:xfrm flipH="1" flipV="1">
                <a:off x="966" y="2292"/>
                <a:ext cx="1308" cy="11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3" name="Line 41"/>
              <p:cNvSpPr>
                <a:spLocks noChangeShapeType="1"/>
              </p:cNvSpPr>
              <p:nvPr/>
            </p:nvSpPr>
            <p:spPr bwMode="auto">
              <a:xfrm flipH="1" flipV="1">
                <a:off x="960" y="1698"/>
                <a:ext cx="1974" cy="178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4" name="Line 42"/>
              <p:cNvSpPr>
                <a:spLocks noChangeShapeType="1"/>
              </p:cNvSpPr>
              <p:nvPr/>
            </p:nvSpPr>
            <p:spPr bwMode="auto">
              <a:xfrm flipH="1">
                <a:off x="2272" y="1938"/>
                <a:ext cx="1399" cy="91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5" name="Rectangle 43"/>
              <p:cNvSpPr>
                <a:spLocks noChangeArrowheads="1"/>
              </p:cNvSpPr>
              <p:nvPr/>
            </p:nvSpPr>
            <p:spPr bwMode="auto">
              <a:xfrm>
                <a:off x="3617" y="1668"/>
                <a:ext cx="1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objective function </a:t>
                </a:r>
              </a:p>
            </p:txBody>
          </p:sp>
        </p:grpSp>
        <p:sp>
          <p:nvSpPr>
            <p:cNvPr id="23596" name="Rectangle 44"/>
            <p:cNvSpPr>
              <a:spLocks noChangeArrowheads="1"/>
            </p:cNvSpPr>
            <p:nvPr/>
          </p:nvSpPr>
          <p:spPr bwMode="auto">
            <a:xfrm>
              <a:off x="3648" y="2064"/>
              <a:ext cx="168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350X</a:t>
              </a:r>
              <a:r>
                <a:rPr lang="en-US" b="1" baseline="-25000"/>
                <a:t>1</a:t>
              </a:r>
              <a:r>
                <a:rPr lang="en-US" b="1"/>
                <a:t> + 300X</a:t>
              </a:r>
              <a:r>
                <a:rPr lang="en-US" b="1" baseline="-25000"/>
                <a:t>2</a:t>
              </a:r>
              <a:r>
                <a:rPr lang="en-US" b="1"/>
                <a:t> = 52500</a:t>
              </a:r>
            </a:p>
          </p:txBody>
        </p:sp>
      </p:grpSp>
    </p:spTree>
    <p:extLst>
      <p:ext uri="{BB962C8B-B14F-4D97-AF65-F5344CB8AC3E}">
        <p14:creationId xmlns:p14="http://schemas.microsoft.com/office/powerpoint/2010/main" val="124586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9" name="Rectangle 33"/>
          <p:cNvSpPr>
            <a:spLocks noChangeArrowheads="1"/>
          </p:cNvSpPr>
          <p:nvPr/>
        </p:nvSpPr>
        <p:spPr bwMode="auto">
          <a:xfrm>
            <a:off x="1171575" y="609600"/>
            <a:ext cx="7772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lnSpc>
                <a:spcPct val="80000"/>
              </a:lnSpc>
            </a:pPr>
            <a:r>
              <a:rPr lang="en-US" sz="3600" i="1">
                <a:solidFill>
                  <a:schemeClr val="hlink"/>
                </a:solidFill>
                <a:latin typeface="Tahoma" pitchFamily="34" charset="0"/>
              </a:rPr>
              <a:t>Using A Level Curve to Locate </a:t>
            </a:r>
            <a:br>
              <a:rPr lang="en-US" sz="3600" i="1">
                <a:solidFill>
                  <a:schemeClr val="hlink"/>
                </a:solidFill>
                <a:latin typeface="Tahoma" pitchFamily="34" charset="0"/>
              </a:rPr>
            </a:br>
            <a:r>
              <a:rPr lang="en-US" sz="3600" i="1">
                <a:solidFill>
                  <a:schemeClr val="hlink"/>
                </a:solidFill>
                <a:latin typeface="Tahoma" pitchFamily="34" charset="0"/>
              </a:rPr>
              <a:t>the Optimal Solution</a:t>
            </a:r>
          </a:p>
        </p:txBody>
      </p:sp>
      <p:grpSp>
        <p:nvGrpSpPr>
          <p:cNvPr id="24620" name="Group 44"/>
          <p:cNvGrpSpPr>
            <a:grpSpLocks/>
          </p:cNvGrpSpPr>
          <p:nvPr/>
        </p:nvGrpSpPr>
        <p:grpSpPr bwMode="auto">
          <a:xfrm>
            <a:off x="863600" y="838200"/>
            <a:ext cx="7688263" cy="5638800"/>
            <a:chOff x="544" y="288"/>
            <a:chExt cx="4843" cy="3552"/>
          </a:xfrm>
        </p:grpSpPr>
        <p:sp>
          <p:nvSpPr>
            <p:cNvPr id="24578" name="Freeform 2" descr="70%"/>
            <p:cNvSpPr>
              <a:spLocks/>
            </p:cNvSpPr>
            <p:nvPr/>
          </p:nvSpPr>
          <p:spPr bwMode="auto">
            <a:xfrm>
              <a:off x="948" y="1578"/>
              <a:ext cx="2383" cy="1903"/>
            </a:xfrm>
            <a:custGeom>
              <a:avLst/>
              <a:gdLst>
                <a:gd name="T0" fmla="*/ 0 w 2383"/>
                <a:gd name="T1" fmla="*/ 0 h 1903"/>
                <a:gd name="T2" fmla="*/ 0 w 2383"/>
                <a:gd name="T3" fmla="*/ 1902 h 1903"/>
                <a:gd name="T4" fmla="*/ 2382 w 2383"/>
                <a:gd name="T5" fmla="*/ 1896 h 1903"/>
                <a:gd name="T6" fmla="*/ 1774 w 2383"/>
                <a:gd name="T7" fmla="*/ 1186 h 1903"/>
                <a:gd name="T8" fmla="*/ 1052 w 2383"/>
                <a:gd name="T9" fmla="*/ 637 h 1903"/>
                <a:gd name="T10" fmla="*/ 0 w 2383"/>
                <a:gd name="T11" fmla="*/ 0 h 1903"/>
              </a:gdLst>
              <a:ahLst/>
              <a:cxnLst>
                <a:cxn ang="0">
                  <a:pos x="T0" y="T1"/>
                </a:cxn>
                <a:cxn ang="0">
                  <a:pos x="T2" y="T3"/>
                </a:cxn>
                <a:cxn ang="0">
                  <a:pos x="T4" y="T5"/>
                </a:cxn>
                <a:cxn ang="0">
                  <a:pos x="T6" y="T7"/>
                </a:cxn>
                <a:cxn ang="0">
                  <a:pos x="T8" y="T9"/>
                </a:cxn>
                <a:cxn ang="0">
                  <a:pos x="T10" y="T11"/>
                </a:cxn>
              </a:cxnLst>
              <a:rect l="0" t="0" r="r" b="b"/>
              <a:pathLst>
                <a:path w="2383" h="1903">
                  <a:moveTo>
                    <a:pt x="0" y="0"/>
                  </a:moveTo>
                  <a:lnTo>
                    <a:pt x="0" y="1902"/>
                  </a:lnTo>
                  <a:lnTo>
                    <a:pt x="2382" y="1896"/>
                  </a:lnTo>
                  <a:lnTo>
                    <a:pt x="1774" y="1186"/>
                  </a:lnTo>
                  <a:lnTo>
                    <a:pt x="1052" y="637"/>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9"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0"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Rectangle 15"/>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4592"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4593" name="Rectangle 17"/>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4594"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4595"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4596"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4597" name="Rectangle 21"/>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4598"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4599"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4600" name="Rectangle 24"/>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4601"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4602"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4603"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4604" name="Rectangle 28"/>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4605" name="Line 29"/>
            <p:cNvSpPr>
              <a:spLocks noChangeShapeType="1"/>
            </p:cNvSpPr>
            <p:nvPr/>
          </p:nvSpPr>
          <p:spPr bwMode="auto">
            <a:xfrm flipH="1">
              <a:off x="2807" y="2721"/>
              <a:ext cx="884" cy="561"/>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6" name="Rectangle 30"/>
            <p:cNvSpPr>
              <a:spLocks noChangeArrowheads="1"/>
            </p:cNvSpPr>
            <p:nvPr/>
          </p:nvSpPr>
          <p:spPr bwMode="auto">
            <a:xfrm>
              <a:off x="2458" y="1150"/>
              <a:ext cx="1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objective function </a:t>
              </a:r>
            </a:p>
          </p:txBody>
        </p:sp>
        <p:sp>
          <p:nvSpPr>
            <p:cNvPr id="24607" name="Rectangle 31"/>
            <p:cNvSpPr>
              <a:spLocks noChangeArrowheads="1"/>
            </p:cNvSpPr>
            <p:nvPr/>
          </p:nvSpPr>
          <p:spPr bwMode="auto">
            <a:xfrm>
              <a:off x="2200" y="1348"/>
              <a:ext cx="23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350X</a:t>
              </a:r>
              <a:r>
                <a:rPr lang="en-US" b="1" baseline="-25000"/>
                <a:t>1</a:t>
              </a:r>
              <a:r>
                <a:rPr lang="en-US" b="1"/>
                <a:t> + 300X</a:t>
              </a:r>
              <a:r>
                <a:rPr lang="en-US" b="1" baseline="-25000"/>
                <a:t>2</a:t>
              </a:r>
              <a:r>
                <a:rPr lang="en-US" b="1"/>
                <a:t> = 35000</a:t>
              </a:r>
            </a:p>
          </p:txBody>
        </p:sp>
        <p:sp>
          <p:nvSpPr>
            <p:cNvPr id="24608" name="Line 32"/>
            <p:cNvSpPr>
              <a:spLocks noChangeShapeType="1"/>
            </p:cNvSpPr>
            <p:nvPr/>
          </p:nvSpPr>
          <p:spPr bwMode="auto">
            <a:xfrm flipH="1">
              <a:off x="1144" y="1452"/>
              <a:ext cx="1399" cy="91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0" name="Line 34"/>
            <p:cNvSpPr>
              <a:spLocks noChangeShapeType="1"/>
            </p:cNvSpPr>
            <p:nvPr/>
          </p:nvSpPr>
          <p:spPr bwMode="auto">
            <a:xfrm>
              <a:off x="954" y="1584"/>
              <a:ext cx="1059" cy="63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1" name="Line 35"/>
            <p:cNvSpPr>
              <a:spLocks noChangeShapeType="1"/>
            </p:cNvSpPr>
            <p:nvPr/>
          </p:nvSpPr>
          <p:spPr bwMode="auto">
            <a:xfrm>
              <a:off x="2004" y="2214"/>
              <a:ext cx="726" cy="552"/>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2" name="Line 36"/>
            <p:cNvSpPr>
              <a:spLocks noChangeShapeType="1"/>
            </p:cNvSpPr>
            <p:nvPr/>
          </p:nvSpPr>
          <p:spPr bwMode="auto">
            <a:xfrm>
              <a:off x="2724" y="2766"/>
              <a:ext cx="612" cy="71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3" name="Line 37"/>
            <p:cNvSpPr>
              <a:spLocks noChangeShapeType="1"/>
            </p:cNvSpPr>
            <p:nvPr/>
          </p:nvSpPr>
          <p:spPr bwMode="auto">
            <a:xfrm flipH="1" flipV="1">
              <a:off x="966" y="2292"/>
              <a:ext cx="1308" cy="11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Line 38"/>
            <p:cNvSpPr>
              <a:spLocks noChangeShapeType="1"/>
            </p:cNvSpPr>
            <p:nvPr/>
          </p:nvSpPr>
          <p:spPr bwMode="auto">
            <a:xfrm flipH="1" flipV="1">
              <a:off x="960" y="1698"/>
              <a:ext cx="1974" cy="178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Rectangle 39"/>
            <p:cNvSpPr>
              <a:spLocks noChangeArrowheads="1"/>
            </p:cNvSpPr>
            <p:nvPr/>
          </p:nvSpPr>
          <p:spPr bwMode="auto">
            <a:xfrm>
              <a:off x="3686" y="2532"/>
              <a:ext cx="146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objective function </a:t>
              </a:r>
            </a:p>
          </p:txBody>
        </p:sp>
        <p:sp>
          <p:nvSpPr>
            <p:cNvPr id="24616" name="Rectangle 40"/>
            <p:cNvSpPr>
              <a:spLocks noChangeArrowheads="1"/>
            </p:cNvSpPr>
            <p:nvPr/>
          </p:nvSpPr>
          <p:spPr bwMode="auto">
            <a:xfrm>
              <a:off x="3645" y="2759"/>
              <a:ext cx="174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350X</a:t>
              </a:r>
              <a:r>
                <a:rPr lang="en-US" b="1" baseline="-25000"/>
                <a:t>1</a:t>
              </a:r>
              <a:r>
                <a:rPr lang="en-US" b="1"/>
                <a:t> + 300X</a:t>
              </a:r>
              <a:r>
                <a:rPr lang="en-US" b="1" baseline="-25000"/>
                <a:t>2</a:t>
              </a:r>
              <a:r>
                <a:rPr lang="en-US" b="1"/>
                <a:t> = 52500</a:t>
              </a:r>
            </a:p>
          </p:txBody>
        </p:sp>
        <p:sp>
          <p:nvSpPr>
            <p:cNvPr id="24617" name="Line 41"/>
            <p:cNvSpPr>
              <a:spLocks noChangeShapeType="1"/>
            </p:cNvSpPr>
            <p:nvPr/>
          </p:nvSpPr>
          <p:spPr bwMode="auto">
            <a:xfrm flipH="1" flipV="1">
              <a:off x="954" y="1097"/>
              <a:ext cx="2536" cy="239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8" name="Line 42"/>
            <p:cNvSpPr>
              <a:spLocks noChangeShapeType="1"/>
            </p:cNvSpPr>
            <p:nvPr/>
          </p:nvSpPr>
          <p:spPr bwMode="auto">
            <a:xfrm flipH="1">
              <a:off x="2776" y="2154"/>
              <a:ext cx="884" cy="561"/>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9" name="Rectangle 43"/>
            <p:cNvSpPr>
              <a:spLocks noChangeArrowheads="1"/>
            </p:cNvSpPr>
            <p:nvPr/>
          </p:nvSpPr>
          <p:spPr bwMode="auto">
            <a:xfrm>
              <a:off x="3614" y="2027"/>
              <a:ext cx="128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optimal solution </a:t>
              </a:r>
            </a:p>
          </p:txBody>
        </p:sp>
      </p:grpSp>
    </p:spTree>
    <p:extLst>
      <p:ext uri="{BB962C8B-B14F-4D97-AF65-F5344CB8AC3E}">
        <p14:creationId xmlns:p14="http://schemas.microsoft.com/office/powerpoint/2010/main" val="40932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81000"/>
            <a:ext cx="8534400" cy="549275"/>
          </a:xfrm>
          <a:noFill/>
          <a:ln/>
        </p:spPr>
        <p:txBody>
          <a:bodyPr lIns="92075" tIns="46038" rIns="92075" bIns="46038">
            <a:normAutofit fontScale="90000"/>
          </a:bodyPr>
          <a:lstStyle/>
          <a:p>
            <a:r>
              <a:rPr lang="en-US" sz="3600" i="1">
                <a:solidFill>
                  <a:schemeClr val="hlink"/>
                </a:solidFill>
              </a:rPr>
              <a:t>Calculating the Optimal Solution</a:t>
            </a:r>
          </a:p>
        </p:txBody>
      </p:sp>
      <p:sp>
        <p:nvSpPr>
          <p:cNvPr id="25603" name="Rectangle 3"/>
          <p:cNvSpPr>
            <a:spLocks noGrp="1" noChangeArrowheads="1"/>
          </p:cNvSpPr>
          <p:nvPr>
            <p:ph idx="1"/>
          </p:nvPr>
        </p:nvSpPr>
        <p:spPr>
          <a:xfrm>
            <a:off x="701675" y="1052513"/>
            <a:ext cx="7772400" cy="4738687"/>
          </a:xfrm>
          <a:noFill/>
          <a:ln/>
        </p:spPr>
        <p:txBody>
          <a:bodyPr lIns="92075" tIns="46038" rIns="92075" bIns="46038">
            <a:normAutofit lnSpcReduction="10000"/>
          </a:bodyPr>
          <a:lstStyle/>
          <a:p>
            <a:r>
              <a:rPr lang="en-US" sz="2400"/>
              <a:t>The optimal solution occurs where the “pumps” and “labor” constraints intersect.</a:t>
            </a:r>
          </a:p>
          <a:p>
            <a:r>
              <a:rPr lang="en-US" sz="2400"/>
              <a:t>This occurs where:</a:t>
            </a:r>
          </a:p>
          <a:p>
            <a:pPr lvl="1">
              <a:buFontTx/>
              <a:buNone/>
            </a:pPr>
            <a:r>
              <a:rPr lang="en-US" sz="2400"/>
              <a:t>				X</a:t>
            </a:r>
            <a:r>
              <a:rPr lang="en-US" sz="2400" baseline="-25000"/>
              <a:t>1</a:t>
            </a:r>
            <a:r>
              <a:rPr lang="en-US" sz="2400"/>
              <a:t> + X</a:t>
            </a:r>
            <a:r>
              <a:rPr lang="en-US" sz="2400" baseline="-25000"/>
              <a:t>2</a:t>
            </a:r>
            <a:r>
              <a:rPr lang="en-US" sz="2400"/>
              <a:t> = 200 		(1)</a:t>
            </a:r>
          </a:p>
          <a:p>
            <a:pPr lvl="1">
              <a:buFontTx/>
              <a:buNone/>
            </a:pPr>
            <a:r>
              <a:rPr lang="en-US" sz="2400"/>
              <a:t>			and 	9X</a:t>
            </a:r>
            <a:r>
              <a:rPr lang="en-US" sz="2400" baseline="-25000"/>
              <a:t>1</a:t>
            </a:r>
            <a:r>
              <a:rPr lang="en-US" sz="2400"/>
              <a:t> + 6X</a:t>
            </a:r>
            <a:r>
              <a:rPr lang="en-US" sz="2400" baseline="-25000"/>
              <a:t>2</a:t>
            </a:r>
            <a:r>
              <a:rPr lang="en-US" sz="2400"/>
              <a:t> = 1566		(2)</a:t>
            </a:r>
          </a:p>
          <a:p>
            <a:r>
              <a:rPr lang="en-US" sz="2400"/>
              <a:t>From (1) we have, X</a:t>
            </a:r>
            <a:r>
              <a:rPr lang="en-US" sz="2400" baseline="-25000"/>
              <a:t>2</a:t>
            </a:r>
            <a:r>
              <a:rPr lang="en-US" sz="2400"/>
              <a:t> = 200 -X</a:t>
            </a:r>
            <a:r>
              <a:rPr lang="en-US" sz="2400" baseline="-25000"/>
              <a:t>1		</a:t>
            </a:r>
            <a:r>
              <a:rPr lang="en-US" sz="2400"/>
              <a:t>(3)</a:t>
            </a:r>
          </a:p>
          <a:p>
            <a:r>
              <a:rPr lang="en-US" sz="2400"/>
              <a:t>Substituting (3) for X</a:t>
            </a:r>
            <a:r>
              <a:rPr lang="en-US" sz="2400" baseline="-25000"/>
              <a:t>2</a:t>
            </a:r>
            <a:r>
              <a:rPr lang="en-US" sz="2400"/>
              <a:t> in (2) we have,</a:t>
            </a:r>
          </a:p>
          <a:p>
            <a:pPr lvl="1" algn="ctr">
              <a:buFontTx/>
              <a:buNone/>
            </a:pPr>
            <a:r>
              <a:rPr lang="en-US" sz="2400"/>
              <a:t>9X</a:t>
            </a:r>
            <a:r>
              <a:rPr lang="en-US" sz="2400" baseline="-25000"/>
              <a:t>1</a:t>
            </a:r>
            <a:r>
              <a:rPr lang="en-US" sz="2400"/>
              <a:t> + 6 (200 -X</a:t>
            </a:r>
            <a:r>
              <a:rPr lang="en-US" sz="2400" baseline="-25000"/>
              <a:t>1</a:t>
            </a:r>
            <a:r>
              <a:rPr lang="en-US" sz="2400"/>
              <a:t>) = 1566</a:t>
            </a:r>
          </a:p>
          <a:p>
            <a:pPr lvl="1" algn="ctr">
              <a:buFontTx/>
              <a:buNone/>
            </a:pPr>
            <a:r>
              <a:rPr lang="en-US" sz="2400"/>
              <a:t>which reduces to X</a:t>
            </a:r>
            <a:r>
              <a:rPr lang="en-US" sz="2400" baseline="-25000"/>
              <a:t>1</a:t>
            </a:r>
            <a:r>
              <a:rPr lang="en-US" sz="2400"/>
              <a:t> = 122</a:t>
            </a:r>
          </a:p>
          <a:p>
            <a:r>
              <a:rPr lang="en-US" sz="2400"/>
              <a:t>So the optimal solution is,</a:t>
            </a:r>
          </a:p>
          <a:p>
            <a:pPr lvl="1" algn="ctr">
              <a:buFontTx/>
              <a:buNone/>
            </a:pPr>
            <a:r>
              <a:rPr lang="en-US" sz="2400"/>
              <a:t> X</a:t>
            </a:r>
            <a:r>
              <a:rPr lang="en-US" sz="2400" baseline="-25000"/>
              <a:t>1</a:t>
            </a:r>
            <a:r>
              <a:rPr lang="en-US" sz="2400"/>
              <a:t>=122, X</a:t>
            </a:r>
            <a:r>
              <a:rPr lang="en-US" sz="2400" baseline="-25000"/>
              <a:t>2</a:t>
            </a:r>
            <a:r>
              <a:rPr lang="en-US" sz="2400"/>
              <a:t>=200-X</a:t>
            </a:r>
            <a:r>
              <a:rPr lang="en-US" sz="2400" baseline="-25000"/>
              <a:t>1</a:t>
            </a:r>
            <a:r>
              <a:rPr lang="en-US" sz="2400"/>
              <a:t>=78</a:t>
            </a:r>
          </a:p>
          <a:p>
            <a:pPr lvl="1" algn="ctr">
              <a:buFontTx/>
              <a:buNone/>
            </a:pPr>
            <a:r>
              <a:rPr lang="en-US" sz="2400"/>
              <a:t>Total Profit = $350*122 + $300*78 = $66,100</a:t>
            </a:r>
          </a:p>
        </p:txBody>
      </p:sp>
    </p:spTree>
    <p:extLst>
      <p:ext uri="{BB962C8B-B14F-4D97-AF65-F5344CB8AC3E}">
        <p14:creationId xmlns:p14="http://schemas.microsoft.com/office/powerpoint/2010/main" val="348236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60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560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560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7" name="Rectangle 33"/>
          <p:cNvSpPr>
            <a:spLocks noChangeArrowheads="1"/>
          </p:cNvSpPr>
          <p:nvPr/>
        </p:nvSpPr>
        <p:spPr bwMode="auto">
          <a:xfrm>
            <a:off x="1143000" y="457200"/>
            <a:ext cx="73723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lnSpc>
                <a:spcPct val="80000"/>
              </a:lnSpc>
            </a:pPr>
            <a:r>
              <a:rPr lang="en-US" sz="3600" i="1">
                <a:solidFill>
                  <a:schemeClr val="hlink"/>
                </a:solidFill>
                <a:latin typeface="Tahoma" pitchFamily="34" charset="0"/>
              </a:rPr>
              <a:t>Enumerating The Corner Points</a:t>
            </a:r>
          </a:p>
        </p:txBody>
      </p:sp>
      <p:grpSp>
        <p:nvGrpSpPr>
          <p:cNvPr id="26673" name="Group 49"/>
          <p:cNvGrpSpPr>
            <a:grpSpLocks/>
          </p:cNvGrpSpPr>
          <p:nvPr/>
        </p:nvGrpSpPr>
        <p:grpSpPr bwMode="auto">
          <a:xfrm>
            <a:off x="533400" y="838200"/>
            <a:ext cx="7567613" cy="5638800"/>
            <a:chOff x="544" y="288"/>
            <a:chExt cx="4767" cy="3552"/>
          </a:xfrm>
        </p:grpSpPr>
        <p:sp>
          <p:nvSpPr>
            <p:cNvPr id="26626" name="Freeform 2" descr="70%"/>
            <p:cNvSpPr>
              <a:spLocks/>
            </p:cNvSpPr>
            <p:nvPr/>
          </p:nvSpPr>
          <p:spPr bwMode="auto">
            <a:xfrm>
              <a:off x="948" y="1578"/>
              <a:ext cx="2383" cy="1903"/>
            </a:xfrm>
            <a:custGeom>
              <a:avLst/>
              <a:gdLst>
                <a:gd name="T0" fmla="*/ 0 w 2383"/>
                <a:gd name="T1" fmla="*/ 0 h 1903"/>
                <a:gd name="T2" fmla="*/ 0 w 2383"/>
                <a:gd name="T3" fmla="*/ 1902 h 1903"/>
                <a:gd name="T4" fmla="*/ 2382 w 2383"/>
                <a:gd name="T5" fmla="*/ 1896 h 1903"/>
                <a:gd name="T6" fmla="*/ 1774 w 2383"/>
                <a:gd name="T7" fmla="*/ 1186 h 1903"/>
                <a:gd name="T8" fmla="*/ 1052 w 2383"/>
                <a:gd name="T9" fmla="*/ 637 h 1903"/>
                <a:gd name="T10" fmla="*/ 0 w 2383"/>
                <a:gd name="T11" fmla="*/ 0 h 1903"/>
              </a:gdLst>
              <a:ahLst/>
              <a:cxnLst>
                <a:cxn ang="0">
                  <a:pos x="T0" y="T1"/>
                </a:cxn>
                <a:cxn ang="0">
                  <a:pos x="T2" y="T3"/>
                </a:cxn>
                <a:cxn ang="0">
                  <a:pos x="T4" y="T5"/>
                </a:cxn>
                <a:cxn ang="0">
                  <a:pos x="T6" y="T7"/>
                </a:cxn>
                <a:cxn ang="0">
                  <a:pos x="T8" y="T9"/>
                </a:cxn>
                <a:cxn ang="0">
                  <a:pos x="T10" y="T11"/>
                </a:cxn>
              </a:cxnLst>
              <a:rect l="0" t="0" r="r" b="b"/>
              <a:pathLst>
                <a:path w="2383" h="1903">
                  <a:moveTo>
                    <a:pt x="0" y="0"/>
                  </a:moveTo>
                  <a:lnTo>
                    <a:pt x="0" y="1902"/>
                  </a:lnTo>
                  <a:lnTo>
                    <a:pt x="2382" y="1896"/>
                  </a:lnTo>
                  <a:lnTo>
                    <a:pt x="1774" y="1186"/>
                  </a:lnTo>
                  <a:lnTo>
                    <a:pt x="1052" y="637"/>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7"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6"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Rectangle 15"/>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6640"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6641" name="Rectangle 17"/>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6642"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6643"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6644"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6645" name="Rectangle 21"/>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6646"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6647"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6648" name="Rectangle 24"/>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6649"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6650"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6651"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6652" name="Rectangle 28"/>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6653" name="Rectangle 29"/>
            <p:cNvSpPr>
              <a:spLocks noChangeArrowheads="1"/>
            </p:cNvSpPr>
            <p:nvPr/>
          </p:nvSpPr>
          <p:spPr bwMode="auto">
            <a:xfrm>
              <a:off x="1238" y="1204"/>
              <a:ext cx="86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(0, 180)</a:t>
              </a:r>
            </a:p>
          </p:txBody>
        </p:sp>
        <p:sp>
          <p:nvSpPr>
            <p:cNvPr id="26654" name="Line 30"/>
            <p:cNvSpPr>
              <a:spLocks noChangeShapeType="1"/>
            </p:cNvSpPr>
            <p:nvPr/>
          </p:nvSpPr>
          <p:spPr bwMode="auto">
            <a:xfrm flipH="1">
              <a:off x="963" y="1318"/>
              <a:ext cx="296" cy="221"/>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Rectangle 31"/>
            <p:cNvSpPr>
              <a:spLocks noChangeArrowheads="1"/>
            </p:cNvSpPr>
            <p:nvPr/>
          </p:nvSpPr>
          <p:spPr bwMode="auto">
            <a:xfrm>
              <a:off x="3691" y="3133"/>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(174, 0)</a:t>
              </a:r>
            </a:p>
          </p:txBody>
        </p:sp>
        <p:sp>
          <p:nvSpPr>
            <p:cNvPr id="26656" name="Line 32"/>
            <p:cNvSpPr>
              <a:spLocks noChangeShapeType="1"/>
            </p:cNvSpPr>
            <p:nvPr/>
          </p:nvSpPr>
          <p:spPr bwMode="auto">
            <a:xfrm flipH="1">
              <a:off x="3365" y="3244"/>
              <a:ext cx="304" cy="19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Line 34"/>
            <p:cNvSpPr>
              <a:spLocks noChangeShapeType="1"/>
            </p:cNvSpPr>
            <p:nvPr/>
          </p:nvSpPr>
          <p:spPr bwMode="auto">
            <a:xfrm>
              <a:off x="954" y="1584"/>
              <a:ext cx="1059" cy="63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9" name="Line 35"/>
            <p:cNvSpPr>
              <a:spLocks noChangeShapeType="1"/>
            </p:cNvSpPr>
            <p:nvPr/>
          </p:nvSpPr>
          <p:spPr bwMode="auto">
            <a:xfrm>
              <a:off x="2004" y="2214"/>
              <a:ext cx="726" cy="552"/>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Line 36"/>
            <p:cNvSpPr>
              <a:spLocks noChangeShapeType="1"/>
            </p:cNvSpPr>
            <p:nvPr/>
          </p:nvSpPr>
          <p:spPr bwMode="auto">
            <a:xfrm>
              <a:off x="2724" y="2766"/>
              <a:ext cx="612" cy="71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Rectangle 37"/>
            <p:cNvSpPr>
              <a:spLocks noChangeArrowheads="1"/>
            </p:cNvSpPr>
            <p:nvPr/>
          </p:nvSpPr>
          <p:spPr bwMode="auto">
            <a:xfrm>
              <a:off x="3082" y="2397"/>
              <a:ext cx="86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(122, 78)</a:t>
              </a:r>
            </a:p>
          </p:txBody>
        </p:sp>
        <p:sp>
          <p:nvSpPr>
            <p:cNvPr id="26662" name="Line 38"/>
            <p:cNvSpPr>
              <a:spLocks noChangeShapeType="1"/>
            </p:cNvSpPr>
            <p:nvPr/>
          </p:nvSpPr>
          <p:spPr bwMode="auto">
            <a:xfrm flipH="1">
              <a:off x="2104" y="2024"/>
              <a:ext cx="304" cy="19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Line 39"/>
            <p:cNvSpPr>
              <a:spLocks noChangeShapeType="1"/>
            </p:cNvSpPr>
            <p:nvPr/>
          </p:nvSpPr>
          <p:spPr bwMode="auto">
            <a:xfrm flipH="1">
              <a:off x="2779" y="2530"/>
              <a:ext cx="304" cy="19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Rectangle 40"/>
            <p:cNvSpPr>
              <a:spLocks noChangeArrowheads="1"/>
            </p:cNvSpPr>
            <p:nvPr/>
          </p:nvSpPr>
          <p:spPr bwMode="auto">
            <a:xfrm>
              <a:off x="2400" y="1893"/>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(80, 120)</a:t>
              </a:r>
            </a:p>
          </p:txBody>
        </p:sp>
        <p:sp>
          <p:nvSpPr>
            <p:cNvPr id="26665" name="Line 41"/>
            <p:cNvSpPr>
              <a:spLocks noChangeShapeType="1"/>
            </p:cNvSpPr>
            <p:nvPr/>
          </p:nvSpPr>
          <p:spPr bwMode="auto">
            <a:xfrm flipH="1">
              <a:off x="981" y="3237"/>
              <a:ext cx="304" cy="193"/>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6" name="Rectangle 42"/>
            <p:cNvSpPr>
              <a:spLocks noChangeArrowheads="1"/>
            </p:cNvSpPr>
            <p:nvPr/>
          </p:nvSpPr>
          <p:spPr bwMode="auto">
            <a:xfrm>
              <a:off x="1243" y="3116"/>
              <a:ext cx="7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(0, 0)</a:t>
              </a:r>
            </a:p>
          </p:txBody>
        </p:sp>
        <p:sp>
          <p:nvSpPr>
            <p:cNvPr id="26667" name="Rectangle 43"/>
            <p:cNvSpPr>
              <a:spLocks noChangeArrowheads="1"/>
            </p:cNvSpPr>
            <p:nvPr/>
          </p:nvSpPr>
          <p:spPr bwMode="auto">
            <a:xfrm>
              <a:off x="1244" y="990"/>
              <a:ext cx="162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obj. value = $54,000</a:t>
              </a:r>
            </a:p>
          </p:txBody>
        </p:sp>
        <p:sp>
          <p:nvSpPr>
            <p:cNvPr id="26668" name="Rectangle 44"/>
            <p:cNvSpPr>
              <a:spLocks noChangeArrowheads="1"/>
            </p:cNvSpPr>
            <p:nvPr/>
          </p:nvSpPr>
          <p:spPr bwMode="auto">
            <a:xfrm>
              <a:off x="2445" y="1665"/>
              <a:ext cx="161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obj. value = $64,000</a:t>
              </a:r>
            </a:p>
          </p:txBody>
        </p:sp>
        <p:sp>
          <p:nvSpPr>
            <p:cNvPr id="26669" name="Rectangle 45"/>
            <p:cNvSpPr>
              <a:spLocks noChangeArrowheads="1"/>
            </p:cNvSpPr>
            <p:nvPr/>
          </p:nvSpPr>
          <p:spPr bwMode="auto">
            <a:xfrm>
              <a:off x="3099" y="2193"/>
              <a:ext cx="148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obj. value = $66,100</a:t>
              </a:r>
            </a:p>
          </p:txBody>
        </p:sp>
        <p:sp>
          <p:nvSpPr>
            <p:cNvPr id="26670" name="Rectangle 46"/>
            <p:cNvSpPr>
              <a:spLocks noChangeArrowheads="1"/>
            </p:cNvSpPr>
            <p:nvPr/>
          </p:nvSpPr>
          <p:spPr bwMode="auto">
            <a:xfrm>
              <a:off x="3710" y="2941"/>
              <a:ext cx="16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obj. value = $60,900</a:t>
              </a:r>
            </a:p>
          </p:txBody>
        </p:sp>
        <p:sp>
          <p:nvSpPr>
            <p:cNvPr id="26671" name="Rectangle 47"/>
            <p:cNvSpPr>
              <a:spLocks noChangeArrowheads="1"/>
            </p:cNvSpPr>
            <p:nvPr/>
          </p:nvSpPr>
          <p:spPr bwMode="auto">
            <a:xfrm>
              <a:off x="1270" y="2942"/>
              <a:ext cx="11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obj. value = $0</a:t>
              </a:r>
            </a:p>
          </p:txBody>
        </p:sp>
      </p:grpSp>
      <p:sp>
        <p:nvSpPr>
          <p:cNvPr id="26672" name="Rectangle 48"/>
          <p:cNvSpPr>
            <a:spLocks noChangeArrowheads="1"/>
          </p:cNvSpPr>
          <p:nvPr/>
        </p:nvSpPr>
        <p:spPr bwMode="auto">
          <a:xfrm>
            <a:off x="4038600" y="1524000"/>
            <a:ext cx="4267200" cy="650875"/>
          </a:xfrm>
          <a:prstGeom prst="rect">
            <a:avLst/>
          </a:prstGeom>
          <a:solidFill>
            <a:schemeClr val="tx1"/>
          </a:solidFill>
          <a:ln w="9525">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solidFill>
                  <a:srgbClr val="CC0000"/>
                </a:solidFill>
              </a:rPr>
              <a:t>Note: This technique will not work if the solution is unbounded.</a:t>
            </a:r>
          </a:p>
        </p:txBody>
      </p:sp>
    </p:spTree>
    <p:extLst>
      <p:ext uri="{BB962C8B-B14F-4D97-AF65-F5344CB8AC3E}">
        <p14:creationId xmlns:p14="http://schemas.microsoft.com/office/powerpoint/2010/main" val="68135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6672"/>
                                        </p:tgtEl>
                                        <p:attrNameLst>
                                          <p:attrName>style.visibility</p:attrName>
                                        </p:attrNameLst>
                                      </p:cBhvr>
                                      <p:to>
                                        <p:strVal val="visible"/>
                                      </p:to>
                                    </p:set>
                                    <p:anim calcmode="lin" valueType="num">
                                      <p:cBhvr additive="base">
                                        <p:cTn id="7" dur="500" fill="hold"/>
                                        <p:tgtEl>
                                          <p:spTgt spid="26672"/>
                                        </p:tgtEl>
                                        <p:attrNameLst>
                                          <p:attrName>ppt_x</p:attrName>
                                        </p:attrNameLst>
                                      </p:cBhvr>
                                      <p:tavLst>
                                        <p:tav tm="0">
                                          <p:val>
                                            <p:strVal val="1+#ppt_w/2"/>
                                          </p:val>
                                        </p:tav>
                                        <p:tav tm="100000">
                                          <p:val>
                                            <p:strVal val="#ppt_x"/>
                                          </p:val>
                                        </p:tav>
                                      </p:tavLst>
                                    </p:anim>
                                    <p:anim calcmode="lin" valueType="num">
                                      <p:cBhvr additive="base">
                                        <p:cTn id="8" dur="500" fill="hold"/>
                                        <p:tgtEl>
                                          <p:spTgt spid="266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609600"/>
            <a:ext cx="8382000" cy="990600"/>
          </a:xfrm>
          <a:noFill/>
          <a:ln/>
        </p:spPr>
        <p:txBody>
          <a:bodyPr lIns="92075" tIns="46038" rIns="92075" bIns="46038">
            <a:normAutofit fontScale="90000"/>
          </a:bodyPr>
          <a:lstStyle/>
          <a:p>
            <a:r>
              <a:rPr lang="en-US" sz="3600" i="1">
                <a:solidFill>
                  <a:schemeClr val="hlink"/>
                </a:solidFill>
              </a:rPr>
              <a:t>Summary of Graphical Solution </a:t>
            </a:r>
            <a:br>
              <a:rPr lang="en-US" sz="3600" i="1">
                <a:solidFill>
                  <a:schemeClr val="hlink"/>
                </a:solidFill>
              </a:rPr>
            </a:br>
            <a:r>
              <a:rPr lang="en-US" sz="3600" i="1">
                <a:solidFill>
                  <a:schemeClr val="hlink"/>
                </a:solidFill>
              </a:rPr>
              <a:t>to LP Problems</a:t>
            </a:r>
          </a:p>
        </p:txBody>
      </p:sp>
      <p:sp>
        <p:nvSpPr>
          <p:cNvPr id="27651" name="Rectangle 3"/>
          <p:cNvSpPr>
            <a:spLocks noGrp="1" noChangeArrowheads="1"/>
          </p:cNvSpPr>
          <p:nvPr>
            <p:ph idx="1"/>
          </p:nvPr>
        </p:nvSpPr>
        <p:spPr>
          <a:xfrm>
            <a:off x="685800" y="2095500"/>
            <a:ext cx="8113713" cy="4152900"/>
          </a:xfrm>
          <a:noFill/>
          <a:ln/>
        </p:spPr>
        <p:txBody>
          <a:bodyPr lIns="92075" tIns="46038" rIns="92075" bIns="46038"/>
          <a:lstStyle/>
          <a:p>
            <a:pPr marL="450850" indent="-450850">
              <a:buFont typeface="Wingdings" pitchFamily="2" charset="2"/>
              <a:buNone/>
            </a:pPr>
            <a:r>
              <a:rPr lang="en-US"/>
              <a:t>1. Plot the boundary line of each constraint</a:t>
            </a:r>
          </a:p>
          <a:p>
            <a:pPr marL="450850" indent="-450850">
              <a:buFont typeface="Wingdings" pitchFamily="2" charset="2"/>
              <a:buNone/>
            </a:pPr>
            <a:r>
              <a:rPr lang="en-US"/>
              <a:t>2. Identify the feasible region</a:t>
            </a:r>
          </a:p>
          <a:p>
            <a:pPr marL="450850" indent="-450850">
              <a:buFont typeface="Wingdings" pitchFamily="2" charset="2"/>
              <a:buNone/>
            </a:pPr>
            <a:r>
              <a:rPr lang="en-US"/>
              <a:t>3.	Locate the optimal solution by either:</a:t>
            </a:r>
          </a:p>
          <a:p>
            <a:pPr marL="450850" indent="-450850">
              <a:buFont typeface="Wingdings" pitchFamily="2" charset="2"/>
              <a:buNone/>
            </a:pPr>
            <a:r>
              <a:rPr lang="en-US"/>
              <a:t>	a.	Plotting level curves</a:t>
            </a:r>
          </a:p>
          <a:p>
            <a:pPr marL="450850" indent="-450850">
              <a:buFont typeface="Wingdings" pitchFamily="2" charset="2"/>
              <a:buNone/>
            </a:pPr>
            <a:r>
              <a:rPr lang="en-US"/>
              <a:t>	b. Enumerating the extreme points</a:t>
            </a:r>
          </a:p>
        </p:txBody>
      </p:sp>
    </p:spTree>
    <p:extLst>
      <p:ext uri="{BB962C8B-B14F-4D97-AF65-F5344CB8AC3E}">
        <p14:creationId xmlns:p14="http://schemas.microsoft.com/office/powerpoint/2010/main" val="125979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20700" y="606425"/>
            <a:ext cx="7772400" cy="762000"/>
          </a:xfrm>
          <a:noFill/>
          <a:ln/>
        </p:spPr>
        <p:txBody>
          <a:bodyPr lIns="92075" tIns="46038" rIns="92075" bIns="46038"/>
          <a:lstStyle/>
          <a:p>
            <a:r>
              <a:rPr lang="en-US" sz="3600" i="1">
                <a:solidFill>
                  <a:schemeClr val="hlink"/>
                </a:solidFill>
              </a:rPr>
              <a:t>Special Conditions in LP Models</a:t>
            </a:r>
          </a:p>
        </p:txBody>
      </p:sp>
      <p:sp>
        <p:nvSpPr>
          <p:cNvPr id="28675" name="Rectangle 3"/>
          <p:cNvSpPr>
            <a:spLocks noGrp="1" noChangeArrowheads="1"/>
          </p:cNvSpPr>
          <p:nvPr>
            <p:ph idx="1"/>
          </p:nvPr>
        </p:nvSpPr>
        <p:spPr>
          <a:noFill/>
          <a:ln/>
        </p:spPr>
        <p:txBody>
          <a:bodyPr lIns="92075" tIns="46038" rIns="92075" bIns="46038"/>
          <a:lstStyle/>
          <a:p>
            <a:r>
              <a:rPr lang="en-US"/>
              <a:t>A number of anomalies can occur in LP problems:</a:t>
            </a:r>
          </a:p>
          <a:p>
            <a:pPr lvl="1"/>
            <a:r>
              <a:rPr lang="en-US"/>
              <a:t>Alternate Optimal Solutions </a:t>
            </a:r>
          </a:p>
          <a:p>
            <a:pPr lvl="1"/>
            <a:r>
              <a:rPr lang="en-US"/>
              <a:t>Redundant Constraints</a:t>
            </a:r>
          </a:p>
          <a:p>
            <a:pPr lvl="1"/>
            <a:r>
              <a:rPr lang="en-US"/>
              <a:t>Unbounded Solutions</a:t>
            </a:r>
          </a:p>
          <a:p>
            <a:pPr lvl="1"/>
            <a:r>
              <a:rPr lang="en-US"/>
              <a:t>Infeasibility</a:t>
            </a:r>
          </a:p>
        </p:txBody>
      </p:sp>
      <p:sp>
        <p:nvSpPr>
          <p:cNvPr id="2" name="Footer Placeholder 1"/>
          <p:cNvSpPr>
            <a:spLocks noGrp="1"/>
          </p:cNvSpPr>
          <p:nvPr>
            <p:ph type="ftr" sz="quarter" idx="1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2014 </a:t>
            </a:r>
            <a:r>
              <a:rPr lang="en-US" sz="800" dirty="0" err="1"/>
              <a:t>Cengage</a:t>
            </a:r>
            <a:r>
              <a:rPr lang="en-US" sz="800" dirty="0"/>
              <a:t>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88636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0500" y="838200"/>
            <a:ext cx="8763000" cy="1143000"/>
          </a:xfrm>
          <a:noFill/>
          <a:ln/>
        </p:spPr>
        <p:txBody>
          <a:bodyPr>
            <a:normAutofit/>
          </a:bodyPr>
          <a:lstStyle/>
          <a:p>
            <a:pPr algn="ctr" eaLnBrk="0" hangingPunct="0"/>
            <a:r>
              <a:rPr lang="en-US" altLang="zh-TW" sz="3600" dirty="0">
                <a:ea typeface="新細明體" charset="0"/>
                <a:cs typeface="新細明體" charset="0"/>
              </a:rPr>
              <a:t>Industries Production Problem – </a:t>
            </a:r>
            <a:br>
              <a:rPr lang="en-US" altLang="zh-TW" sz="3600" dirty="0">
                <a:ea typeface="新細明體" charset="0"/>
                <a:cs typeface="新細明體" charset="0"/>
              </a:rPr>
            </a:br>
            <a:r>
              <a:rPr lang="en-US" altLang="zh-TW" sz="3600" dirty="0">
                <a:ea typeface="新細明體" charset="0"/>
                <a:cs typeface="新細明體" charset="0"/>
              </a:rPr>
              <a:t>A Prototype Example</a:t>
            </a:r>
          </a:p>
        </p:txBody>
      </p:sp>
      <p:sp>
        <p:nvSpPr>
          <p:cNvPr id="14339" name="Rectangle 3"/>
          <p:cNvSpPr>
            <a:spLocks noGrp="1" noChangeArrowheads="1"/>
          </p:cNvSpPr>
          <p:nvPr>
            <p:ph idx="1"/>
          </p:nvPr>
        </p:nvSpPr>
        <p:spPr>
          <a:xfrm>
            <a:off x="558774" y="2016413"/>
            <a:ext cx="7734300" cy="4114800"/>
          </a:xfrm>
          <a:noFill/>
          <a:ln/>
        </p:spPr>
        <p:txBody>
          <a:bodyPr/>
          <a:lstStyle/>
          <a:p>
            <a:pPr eaLnBrk="0" hangingPunct="0"/>
            <a:r>
              <a:rPr lang="en-US" altLang="zh-TW" dirty="0">
                <a:ea typeface="新細明體" charset="0"/>
                <a:cs typeface="新細明體" charset="0"/>
              </a:rPr>
              <a:t>manufactures two product models:</a:t>
            </a:r>
          </a:p>
          <a:p>
            <a:pPr lvl="1" eaLnBrk="0" hangingPunct="0"/>
            <a:r>
              <a:rPr lang="en-US" altLang="zh-TW" dirty="0">
                <a:ea typeface="新細明體" charset="0"/>
                <a:cs typeface="新細明體" charset="0"/>
              </a:rPr>
              <a:t>SR. </a:t>
            </a:r>
          </a:p>
          <a:p>
            <a:pPr lvl="1" eaLnBrk="0" hangingPunct="0"/>
            <a:r>
              <a:rPr lang="en-US" altLang="zh-TW" dirty="0">
                <a:ea typeface="新細明體" charset="0"/>
                <a:cs typeface="新細明體" charset="0"/>
              </a:rPr>
              <a:t>Z. </a:t>
            </a:r>
          </a:p>
          <a:p>
            <a:pPr eaLnBrk="0" hangingPunct="0"/>
            <a:r>
              <a:rPr lang="en-US" altLang="zh-TW" dirty="0">
                <a:ea typeface="新細明體" charset="0"/>
                <a:cs typeface="新細明體" charset="0"/>
              </a:rPr>
              <a:t> Resources are limited to</a:t>
            </a:r>
          </a:p>
          <a:p>
            <a:pPr lvl="1" eaLnBrk="0" hangingPunct="0"/>
            <a:r>
              <a:rPr lang="en-US" altLang="zh-TW" dirty="0">
                <a:ea typeface="新細明體" charset="0"/>
                <a:cs typeface="新細明體" charset="0"/>
              </a:rPr>
              <a:t>1000 pounds of special plastic.</a:t>
            </a:r>
          </a:p>
          <a:p>
            <a:pPr lvl="1" eaLnBrk="0" hangingPunct="0"/>
            <a:r>
              <a:rPr lang="en-US" altLang="zh-TW" dirty="0">
                <a:ea typeface="新細明體" charset="0"/>
                <a:cs typeface="新細明體" charset="0"/>
              </a:rPr>
              <a:t>40 hours of production time per week.</a:t>
            </a:r>
          </a:p>
        </p:txBody>
      </p:sp>
      <p:sp>
        <p:nvSpPr>
          <p:cNvPr id="4" name="Slide Number Placeholder 5"/>
          <p:cNvSpPr>
            <a:spLocks noGrp="1"/>
          </p:cNvSpPr>
          <p:nvPr>
            <p:ph type="sldNum" sz="quarter" idx="12"/>
          </p:nvPr>
        </p:nvSpPr>
        <p:spPr/>
        <p:txBody>
          <a:bodyPr/>
          <a:lstStyle/>
          <a:p>
            <a:fld id="{111B8B21-16BF-CB4F-A1B1-98A544036115}" type="slidenum">
              <a:rPr lang="zh-TW" altLang="en-US"/>
              <a:pPr/>
              <a:t>6</a:t>
            </a:fld>
            <a:endParaRPr lang="zh-TW" altLang="en-US"/>
          </a:p>
        </p:txBody>
      </p:sp>
    </p:spTree>
    <p:extLst>
      <p:ext uri="{BB962C8B-B14F-4D97-AF65-F5344CB8AC3E}">
        <p14:creationId xmlns:p14="http://schemas.microsoft.com/office/powerpoint/2010/main" val="14264178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 calcmode="lin" valueType="num">
                                      <p:cBhvr additive="base">
                                        <p:cTn id="15"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 calcmode="lin" valueType="num">
                                      <p:cBhvr additive="base">
                                        <p:cTn id="2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3" end="3"/>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 calcmode="lin" valueType="num">
                                      <p:cBhvr additive="base">
                                        <p:cTn id="29"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6" name="Rectangle 30"/>
          <p:cNvSpPr>
            <a:spLocks noChangeArrowheads="1"/>
          </p:cNvSpPr>
          <p:nvPr/>
        </p:nvSpPr>
        <p:spPr bwMode="auto">
          <a:xfrm>
            <a:off x="304800" y="228600"/>
            <a:ext cx="86106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lnSpc>
                <a:spcPct val="80000"/>
              </a:lnSpc>
            </a:pPr>
            <a:r>
              <a:rPr lang="en-US" sz="3600" i="1">
                <a:solidFill>
                  <a:schemeClr val="hlink"/>
                </a:solidFill>
                <a:latin typeface="Tahoma" pitchFamily="34" charset="0"/>
              </a:rPr>
              <a:t>Example of Alternate Optimal Solutions</a:t>
            </a:r>
          </a:p>
        </p:txBody>
      </p:sp>
      <p:grpSp>
        <p:nvGrpSpPr>
          <p:cNvPr id="29741" name="Group 45"/>
          <p:cNvGrpSpPr>
            <a:grpSpLocks/>
          </p:cNvGrpSpPr>
          <p:nvPr/>
        </p:nvGrpSpPr>
        <p:grpSpPr bwMode="auto">
          <a:xfrm>
            <a:off x="355600" y="838200"/>
            <a:ext cx="8178800" cy="5638800"/>
            <a:chOff x="224" y="528"/>
            <a:chExt cx="5152" cy="3552"/>
          </a:xfrm>
        </p:grpSpPr>
        <p:sp>
          <p:nvSpPr>
            <p:cNvPr id="29698" name="Freeform 2" descr="70%"/>
            <p:cNvSpPr>
              <a:spLocks/>
            </p:cNvSpPr>
            <p:nvPr/>
          </p:nvSpPr>
          <p:spPr bwMode="auto">
            <a:xfrm>
              <a:off x="628" y="1818"/>
              <a:ext cx="2383" cy="1903"/>
            </a:xfrm>
            <a:custGeom>
              <a:avLst/>
              <a:gdLst>
                <a:gd name="T0" fmla="*/ 0 w 2383"/>
                <a:gd name="T1" fmla="*/ 0 h 1903"/>
                <a:gd name="T2" fmla="*/ 0 w 2383"/>
                <a:gd name="T3" fmla="*/ 1902 h 1903"/>
                <a:gd name="T4" fmla="*/ 2382 w 2383"/>
                <a:gd name="T5" fmla="*/ 1896 h 1903"/>
                <a:gd name="T6" fmla="*/ 1774 w 2383"/>
                <a:gd name="T7" fmla="*/ 1186 h 1903"/>
                <a:gd name="T8" fmla="*/ 1052 w 2383"/>
                <a:gd name="T9" fmla="*/ 637 h 1903"/>
                <a:gd name="T10" fmla="*/ 0 w 2383"/>
                <a:gd name="T11" fmla="*/ 0 h 1903"/>
              </a:gdLst>
              <a:ahLst/>
              <a:cxnLst>
                <a:cxn ang="0">
                  <a:pos x="T0" y="T1"/>
                </a:cxn>
                <a:cxn ang="0">
                  <a:pos x="T2" y="T3"/>
                </a:cxn>
                <a:cxn ang="0">
                  <a:pos x="T4" y="T5"/>
                </a:cxn>
                <a:cxn ang="0">
                  <a:pos x="T6" y="T7"/>
                </a:cxn>
                <a:cxn ang="0">
                  <a:pos x="T8" y="T9"/>
                </a:cxn>
                <a:cxn ang="0">
                  <a:pos x="T10" y="T11"/>
                </a:cxn>
              </a:cxnLst>
              <a:rect l="0" t="0" r="r" b="b"/>
              <a:pathLst>
                <a:path w="2383" h="1903">
                  <a:moveTo>
                    <a:pt x="0" y="0"/>
                  </a:moveTo>
                  <a:lnTo>
                    <a:pt x="0" y="1902"/>
                  </a:lnTo>
                  <a:lnTo>
                    <a:pt x="2382" y="1896"/>
                  </a:lnTo>
                  <a:lnTo>
                    <a:pt x="1774" y="1186"/>
                  </a:lnTo>
                  <a:lnTo>
                    <a:pt x="1052" y="637"/>
                  </a:lnTo>
                  <a:lnTo>
                    <a:pt x="0" y="0"/>
                  </a:lnTo>
                </a:path>
              </a:pathLst>
            </a:custGeom>
            <a:pattFill prst="pct70">
              <a:fgClr>
                <a:srgbClr val="3399FF"/>
              </a:fgClr>
              <a:bgClr>
                <a:schemeClr val="bg1"/>
              </a:bgClr>
            </a:pattFill>
            <a:ln w="127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699" name="Line 3"/>
            <p:cNvSpPr>
              <a:spLocks noChangeShapeType="1"/>
            </p:cNvSpPr>
            <p:nvPr/>
          </p:nvSpPr>
          <p:spPr bwMode="auto">
            <a:xfrm>
              <a:off x="574" y="372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Line 4"/>
            <p:cNvSpPr>
              <a:spLocks noChangeShapeType="1"/>
            </p:cNvSpPr>
            <p:nvPr/>
          </p:nvSpPr>
          <p:spPr bwMode="auto">
            <a:xfrm>
              <a:off x="1293"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Line 5"/>
            <p:cNvSpPr>
              <a:spLocks noChangeShapeType="1"/>
            </p:cNvSpPr>
            <p:nvPr/>
          </p:nvSpPr>
          <p:spPr bwMode="auto">
            <a:xfrm>
              <a:off x="1952"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Line 6"/>
            <p:cNvSpPr>
              <a:spLocks noChangeShapeType="1"/>
            </p:cNvSpPr>
            <p:nvPr/>
          </p:nvSpPr>
          <p:spPr bwMode="auto">
            <a:xfrm>
              <a:off x="2611"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p:cNvSpPr>
              <a:spLocks noChangeShapeType="1"/>
            </p:cNvSpPr>
            <p:nvPr/>
          </p:nvSpPr>
          <p:spPr bwMode="auto">
            <a:xfrm>
              <a:off x="3270"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p:cNvSpPr>
              <a:spLocks noChangeShapeType="1"/>
            </p:cNvSpPr>
            <p:nvPr/>
          </p:nvSpPr>
          <p:spPr bwMode="auto">
            <a:xfrm>
              <a:off x="3929" y="372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p:cNvSpPr>
              <a:spLocks noChangeShapeType="1"/>
            </p:cNvSpPr>
            <p:nvPr/>
          </p:nvSpPr>
          <p:spPr bwMode="auto">
            <a:xfrm flipV="1">
              <a:off x="634" y="64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p:cNvSpPr>
              <a:spLocks noChangeShapeType="1"/>
            </p:cNvSpPr>
            <p:nvPr/>
          </p:nvSpPr>
          <p:spPr bwMode="auto">
            <a:xfrm flipH="1">
              <a:off x="574" y="319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p:cNvSpPr>
              <a:spLocks noChangeShapeType="1"/>
            </p:cNvSpPr>
            <p:nvPr/>
          </p:nvSpPr>
          <p:spPr bwMode="auto">
            <a:xfrm flipH="1">
              <a:off x="574" y="266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p:cNvSpPr>
              <a:spLocks noChangeShapeType="1"/>
            </p:cNvSpPr>
            <p:nvPr/>
          </p:nvSpPr>
          <p:spPr bwMode="auto">
            <a:xfrm flipH="1">
              <a:off x="574" y="213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p:cNvSpPr>
              <a:spLocks noChangeShapeType="1"/>
            </p:cNvSpPr>
            <p:nvPr/>
          </p:nvSpPr>
          <p:spPr bwMode="auto">
            <a:xfrm flipH="1">
              <a:off x="574" y="160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p:cNvSpPr>
              <a:spLocks noChangeShapeType="1"/>
            </p:cNvSpPr>
            <p:nvPr/>
          </p:nvSpPr>
          <p:spPr bwMode="auto">
            <a:xfrm flipH="1">
              <a:off x="574" y="107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Rectangle 15"/>
            <p:cNvSpPr>
              <a:spLocks noChangeArrowheads="1"/>
            </p:cNvSpPr>
            <p:nvPr/>
          </p:nvSpPr>
          <p:spPr bwMode="auto">
            <a:xfrm>
              <a:off x="250" y="52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29712" name="Rectangle 16"/>
            <p:cNvSpPr>
              <a:spLocks noChangeArrowheads="1"/>
            </p:cNvSpPr>
            <p:nvPr/>
          </p:nvSpPr>
          <p:spPr bwMode="auto">
            <a:xfrm>
              <a:off x="4288" y="379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29713" name="Rectangle 17"/>
            <p:cNvSpPr>
              <a:spLocks noChangeArrowheads="1"/>
            </p:cNvSpPr>
            <p:nvPr/>
          </p:nvSpPr>
          <p:spPr bwMode="auto">
            <a:xfrm>
              <a:off x="234" y="95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9714" name="Rectangle 18"/>
            <p:cNvSpPr>
              <a:spLocks noChangeArrowheads="1"/>
            </p:cNvSpPr>
            <p:nvPr/>
          </p:nvSpPr>
          <p:spPr bwMode="auto">
            <a:xfrm>
              <a:off x="235" y="150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9715" name="Rectangle 19"/>
            <p:cNvSpPr>
              <a:spLocks noChangeArrowheads="1"/>
            </p:cNvSpPr>
            <p:nvPr/>
          </p:nvSpPr>
          <p:spPr bwMode="auto">
            <a:xfrm>
              <a:off x="224" y="202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9716" name="Rectangle 20"/>
            <p:cNvSpPr>
              <a:spLocks noChangeArrowheads="1"/>
            </p:cNvSpPr>
            <p:nvPr/>
          </p:nvSpPr>
          <p:spPr bwMode="auto">
            <a:xfrm>
              <a:off x="235" y="256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9717" name="Rectangle 21"/>
            <p:cNvSpPr>
              <a:spLocks noChangeArrowheads="1"/>
            </p:cNvSpPr>
            <p:nvPr/>
          </p:nvSpPr>
          <p:spPr bwMode="auto">
            <a:xfrm>
              <a:off x="267" y="308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9718" name="Rectangle 22"/>
            <p:cNvSpPr>
              <a:spLocks noChangeArrowheads="1"/>
            </p:cNvSpPr>
            <p:nvPr/>
          </p:nvSpPr>
          <p:spPr bwMode="auto">
            <a:xfrm>
              <a:off x="298" y="361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9719" name="Rectangle 23"/>
            <p:cNvSpPr>
              <a:spLocks noChangeArrowheads="1"/>
            </p:cNvSpPr>
            <p:nvPr/>
          </p:nvSpPr>
          <p:spPr bwMode="auto">
            <a:xfrm>
              <a:off x="457" y="379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29720" name="Rectangle 24"/>
            <p:cNvSpPr>
              <a:spLocks noChangeArrowheads="1"/>
            </p:cNvSpPr>
            <p:nvPr/>
          </p:nvSpPr>
          <p:spPr bwMode="auto">
            <a:xfrm>
              <a:off x="1131" y="380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29721" name="Rectangle 25"/>
            <p:cNvSpPr>
              <a:spLocks noChangeArrowheads="1"/>
            </p:cNvSpPr>
            <p:nvPr/>
          </p:nvSpPr>
          <p:spPr bwMode="auto">
            <a:xfrm>
              <a:off x="1762" y="3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29722" name="Rectangle 26"/>
            <p:cNvSpPr>
              <a:spLocks noChangeArrowheads="1"/>
            </p:cNvSpPr>
            <p:nvPr/>
          </p:nvSpPr>
          <p:spPr bwMode="auto">
            <a:xfrm>
              <a:off x="2414" y="379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29723" name="Rectangle 27"/>
            <p:cNvSpPr>
              <a:spLocks noChangeArrowheads="1"/>
            </p:cNvSpPr>
            <p:nvPr/>
          </p:nvSpPr>
          <p:spPr bwMode="auto">
            <a:xfrm>
              <a:off x="3078" y="380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29724" name="Rectangle 28"/>
            <p:cNvSpPr>
              <a:spLocks noChangeArrowheads="1"/>
            </p:cNvSpPr>
            <p:nvPr/>
          </p:nvSpPr>
          <p:spPr bwMode="auto">
            <a:xfrm>
              <a:off x="3740" y="380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29725" name="Rectangle 29"/>
            <p:cNvSpPr>
              <a:spLocks noChangeArrowheads="1"/>
            </p:cNvSpPr>
            <p:nvPr/>
          </p:nvSpPr>
          <p:spPr bwMode="auto">
            <a:xfrm>
              <a:off x="2255" y="1431"/>
              <a:ext cx="2252" cy="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2200" b="1"/>
                <a:t>450X</a:t>
              </a:r>
              <a:r>
                <a:rPr lang="en-US" sz="2200" b="1" baseline="-25000"/>
                <a:t>1</a:t>
              </a:r>
              <a:r>
                <a:rPr lang="en-US" sz="2200" b="1"/>
                <a:t> + 300X</a:t>
              </a:r>
              <a:r>
                <a:rPr lang="en-US" sz="2200" b="1" baseline="-25000"/>
                <a:t>2</a:t>
              </a:r>
              <a:r>
                <a:rPr lang="en-US" sz="2200" b="1"/>
                <a:t> = 78300</a:t>
              </a:r>
            </a:p>
          </p:txBody>
        </p:sp>
        <p:sp>
          <p:nvSpPr>
            <p:cNvPr id="29727" name="Line 31"/>
            <p:cNvSpPr>
              <a:spLocks noChangeShapeType="1"/>
            </p:cNvSpPr>
            <p:nvPr/>
          </p:nvSpPr>
          <p:spPr bwMode="auto">
            <a:xfrm>
              <a:off x="634" y="1824"/>
              <a:ext cx="1059" cy="63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p:cNvSpPr>
              <a:spLocks noChangeShapeType="1"/>
            </p:cNvSpPr>
            <p:nvPr/>
          </p:nvSpPr>
          <p:spPr bwMode="auto">
            <a:xfrm>
              <a:off x="1684" y="2454"/>
              <a:ext cx="726" cy="552"/>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9" name="Line 33"/>
            <p:cNvSpPr>
              <a:spLocks noChangeShapeType="1"/>
            </p:cNvSpPr>
            <p:nvPr/>
          </p:nvSpPr>
          <p:spPr bwMode="auto">
            <a:xfrm>
              <a:off x="2404" y="3006"/>
              <a:ext cx="612" cy="71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0" name="Line 34"/>
            <p:cNvSpPr>
              <a:spLocks noChangeShapeType="1"/>
            </p:cNvSpPr>
            <p:nvPr/>
          </p:nvSpPr>
          <p:spPr bwMode="auto">
            <a:xfrm flipH="1" flipV="1">
              <a:off x="640" y="918"/>
              <a:ext cx="2370" cy="279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1" name="Rectangle 35"/>
            <p:cNvSpPr>
              <a:spLocks noChangeArrowheads="1"/>
            </p:cNvSpPr>
            <p:nvPr/>
          </p:nvSpPr>
          <p:spPr bwMode="auto">
            <a:xfrm>
              <a:off x="2129" y="1189"/>
              <a:ext cx="257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2400"/>
                <a:t>objective</a:t>
              </a:r>
              <a:r>
                <a:rPr lang="en-US" sz="2000"/>
                <a:t> </a:t>
              </a:r>
              <a:r>
                <a:rPr lang="en-US" sz="2400"/>
                <a:t>function level curve</a:t>
              </a:r>
            </a:p>
          </p:txBody>
        </p:sp>
        <p:sp>
          <p:nvSpPr>
            <p:cNvPr id="29732" name="Line 36"/>
            <p:cNvSpPr>
              <a:spLocks noChangeShapeType="1"/>
            </p:cNvSpPr>
            <p:nvPr/>
          </p:nvSpPr>
          <p:spPr bwMode="auto">
            <a:xfrm flipH="1">
              <a:off x="1360" y="1474"/>
              <a:ext cx="779" cy="136"/>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Line 37"/>
            <p:cNvSpPr>
              <a:spLocks noChangeShapeType="1"/>
            </p:cNvSpPr>
            <p:nvPr/>
          </p:nvSpPr>
          <p:spPr bwMode="auto">
            <a:xfrm flipV="1">
              <a:off x="2465" y="2886"/>
              <a:ext cx="347" cy="104"/>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Line 38"/>
            <p:cNvSpPr>
              <a:spLocks noChangeShapeType="1"/>
            </p:cNvSpPr>
            <p:nvPr/>
          </p:nvSpPr>
          <p:spPr bwMode="auto">
            <a:xfrm flipV="1">
              <a:off x="3044" y="3438"/>
              <a:ext cx="188" cy="225"/>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5" name="Line 39"/>
            <p:cNvSpPr>
              <a:spLocks noChangeShapeType="1"/>
            </p:cNvSpPr>
            <p:nvPr/>
          </p:nvSpPr>
          <p:spPr bwMode="auto">
            <a:xfrm>
              <a:off x="2813" y="2874"/>
              <a:ext cx="431" cy="57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6" name="Line 40"/>
            <p:cNvSpPr>
              <a:spLocks noChangeShapeType="1"/>
            </p:cNvSpPr>
            <p:nvPr/>
          </p:nvSpPr>
          <p:spPr bwMode="auto">
            <a:xfrm flipV="1">
              <a:off x="2656" y="3048"/>
              <a:ext cx="264" cy="168"/>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7" name="Line 41"/>
            <p:cNvSpPr>
              <a:spLocks noChangeShapeType="1"/>
            </p:cNvSpPr>
            <p:nvPr/>
          </p:nvSpPr>
          <p:spPr bwMode="auto">
            <a:xfrm flipV="1">
              <a:off x="2842" y="3258"/>
              <a:ext cx="240" cy="162"/>
            </a:xfrm>
            <a:prstGeom prst="line">
              <a:avLst/>
            </a:prstGeom>
            <a:noFill/>
            <a:ln w="25400">
              <a:solidFill>
                <a:schemeClr val="tx1"/>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8" name="Line 42"/>
            <p:cNvSpPr>
              <a:spLocks noChangeShapeType="1"/>
            </p:cNvSpPr>
            <p:nvPr/>
          </p:nvSpPr>
          <p:spPr bwMode="auto">
            <a:xfrm flipV="1">
              <a:off x="3002" y="3042"/>
              <a:ext cx="200" cy="105"/>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Rectangle 43"/>
            <p:cNvSpPr>
              <a:spLocks noChangeArrowheads="1"/>
            </p:cNvSpPr>
            <p:nvPr/>
          </p:nvSpPr>
          <p:spPr bwMode="auto">
            <a:xfrm>
              <a:off x="3167" y="2926"/>
              <a:ext cx="220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2000" b="1"/>
                <a:t>alternate optimal solutions</a:t>
              </a:r>
            </a:p>
          </p:txBody>
        </p:sp>
      </p:grpSp>
    </p:spTree>
    <p:extLst>
      <p:ext uri="{BB962C8B-B14F-4D97-AF65-F5344CB8AC3E}">
        <p14:creationId xmlns:p14="http://schemas.microsoft.com/office/powerpoint/2010/main" val="35437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4" name="Rectangle 34"/>
          <p:cNvSpPr>
            <a:spLocks noChangeArrowheads="1"/>
          </p:cNvSpPr>
          <p:nvPr/>
        </p:nvSpPr>
        <p:spPr bwMode="auto">
          <a:xfrm>
            <a:off x="1214438" y="319088"/>
            <a:ext cx="7396162"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en-US" sz="3600" i="1">
                <a:solidFill>
                  <a:schemeClr val="hlink"/>
                </a:solidFill>
                <a:latin typeface="Tahoma" pitchFamily="34" charset="0"/>
              </a:rPr>
              <a:t>Example of a Redundant Constraint</a:t>
            </a:r>
          </a:p>
        </p:txBody>
      </p:sp>
      <p:grpSp>
        <p:nvGrpSpPr>
          <p:cNvPr id="30760" name="Group 40"/>
          <p:cNvGrpSpPr>
            <a:grpSpLocks/>
          </p:cNvGrpSpPr>
          <p:nvPr/>
        </p:nvGrpSpPr>
        <p:grpSpPr bwMode="auto">
          <a:xfrm>
            <a:off x="609600" y="838200"/>
            <a:ext cx="8188325" cy="5638800"/>
            <a:chOff x="544" y="288"/>
            <a:chExt cx="5158" cy="3552"/>
          </a:xfrm>
        </p:grpSpPr>
        <p:sp>
          <p:nvSpPr>
            <p:cNvPr id="30722" name="Freeform 2" descr="70%"/>
            <p:cNvSpPr>
              <a:spLocks/>
            </p:cNvSpPr>
            <p:nvPr/>
          </p:nvSpPr>
          <p:spPr bwMode="auto">
            <a:xfrm>
              <a:off x="954" y="1584"/>
              <a:ext cx="2389" cy="1903"/>
            </a:xfrm>
            <a:custGeom>
              <a:avLst/>
              <a:gdLst>
                <a:gd name="T0" fmla="*/ 0 w 2389"/>
                <a:gd name="T1" fmla="*/ 0 h 1903"/>
                <a:gd name="T2" fmla="*/ 1506 w 2389"/>
                <a:gd name="T3" fmla="*/ 894 h 1903"/>
                <a:gd name="T4" fmla="*/ 2388 w 2389"/>
                <a:gd name="T5" fmla="*/ 1902 h 1903"/>
                <a:gd name="T6" fmla="*/ 0 w 2389"/>
                <a:gd name="T7" fmla="*/ 1902 h 1903"/>
                <a:gd name="T8" fmla="*/ 0 w 2389"/>
                <a:gd name="T9" fmla="*/ 0 h 1903"/>
              </a:gdLst>
              <a:ahLst/>
              <a:cxnLst>
                <a:cxn ang="0">
                  <a:pos x="T0" y="T1"/>
                </a:cxn>
                <a:cxn ang="0">
                  <a:pos x="T2" y="T3"/>
                </a:cxn>
                <a:cxn ang="0">
                  <a:pos x="T4" y="T5"/>
                </a:cxn>
                <a:cxn ang="0">
                  <a:pos x="T6" y="T7"/>
                </a:cxn>
                <a:cxn ang="0">
                  <a:pos x="T8" y="T9"/>
                </a:cxn>
              </a:cxnLst>
              <a:rect l="0" t="0" r="r" b="b"/>
              <a:pathLst>
                <a:path w="2389" h="1903">
                  <a:moveTo>
                    <a:pt x="0" y="0"/>
                  </a:moveTo>
                  <a:lnTo>
                    <a:pt x="1506" y="894"/>
                  </a:lnTo>
                  <a:lnTo>
                    <a:pt x="2388" y="1902"/>
                  </a:lnTo>
                  <a:lnTo>
                    <a:pt x="0" y="1902"/>
                  </a:lnTo>
                  <a:lnTo>
                    <a:pt x="0" y="0"/>
                  </a:lnTo>
                </a:path>
              </a:pathLst>
            </a:custGeom>
            <a:pattFill prst="pct70">
              <a:fgClr>
                <a:srgbClr val="3399FF"/>
              </a:fgClr>
              <a:bgClr>
                <a:schemeClr val="bg1"/>
              </a:bgClr>
            </a:pattFill>
            <a:ln w="25400" cap="rnd"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30736"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30737" name="Rectangle 17"/>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30738"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30739"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30740"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30741" name="Rectangle 21"/>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30742"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30743"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30744" name="Rectangle 24"/>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30745"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30746"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30747"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30748" name="Rectangle 28"/>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30749" name="Rectangle 29"/>
            <p:cNvSpPr>
              <a:spLocks noChangeArrowheads="1"/>
            </p:cNvSpPr>
            <p:nvPr/>
          </p:nvSpPr>
          <p:spPr bwMode="auto">
            <a:xfrm>
              <a:off x="1596" y="906"/>
              <a:ext cx="27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boundary line of tubing constraint </a:t>
              </a:r>
            </a:p>
          </p:txBody>
        </p:sp>
        <p:sp>
          <p:nvSpPr>
            <p:cNvPr id="30750" name="Line 30"/>
            <p:cNvSpPr>
              <a:spLocks noChangeShapeType="1"/>
            </p:cNvSpPr>
            <p:nvPr/>
          </p:nvSpPr>
          <p:spPr bwMode="auto">
            <a:xfrm>
              <a:off x="954" y="749"/>
              <a:ext cx="2394" cy="2737"/>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Line 31"/>
            <p:cNvSpPr>
              <a:spLocks noChangeShapeType="1"/>
            </p:cNvSpPr>
            <p:nvPr/>
          </p:nvSpPr>
          <p:spPr bwMode="auto">
            <a:xfrm>
              <a:off x="948" y="1134"/>
              <a:ext cx="2988" cy="2352"/>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Line 32"/>
            <p:cNvSpPr>
              <a:spLocks noChangeShapeType="1"/>
            </p:cNvSpPr>
            <p:nvPr/>
          </p:nvSpPr>
          <p:spPr bwMode="auto">
            <a:xfrm>
              <a:off x="954" y="1570"/>
              <a:ext cx="3157" cy="190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Rectangle 33"/>
            <p:cNvSpPr>
              <a:spLocks noChangeArrowheads="1"/>
            </p:cNvSpPr>
            <p:nvPr/>
          </p:nvSpPr>
          <p:spPr bwMode="auto">
            <a:xfrm>
              <a:off x="1290" y="2718"/>
              <a:ext cx="98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Feasible Region</a:t>
              </a:r>
            </a:p>
          </p:txBody>
        </p:sp>
        <p:sp>
          <p:nvSpPr>
            <p:cNvPr id="30755" name="Line 35"/>
            <p:cNvSpPr>
              <a:spLocks noChangeShapeType="1"/>
            </p:cNvSpPr>
            <p:nvPr/>
          </p:nvSpPr>
          <p:spPr bwMode="auto">
            <a:xfrm flipH="1">
              <a:off x="1186" y="1002"/>
              <a:ext cx="557" cy="64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Line 36"/>
            <p:cNvSpPr>
              <a:spLocks noChangeShapeType="1"/>
            </p:cNvSpPr>
            <p:nvPr/>
          </p:nvSpPr>
          <p:spPr bwMode="auto">
            <a:xfrm flipH="1">
              <a:off x="2514" y="1614"/>
              <a:ext cx="557" cy="64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Rectangle 37"/>
            <p:cNvSpPr>
              <a:spLocks noChangeArrowheads="1"/>
            </p:cNvSpPr>
            <p:nvPr/>
          </p:nvSpPr>
          <p:spPr bwMode="auto">
            <a:xfrm>
              <a:off x="2933" y="1497"/>
              <a:ext cx="27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boundary line of pump constraint </a:t>
              </a:r>
            </a:p>
          </p:txBody>
        </p:sp>
        <p:sp>
          <p:nvSpPr>
            <p:cNvPr id="30758" name="Line 38"/>
            <p:cNvSpPr>
              <a:spLocks noChangeShapeType="1"/>
            </p:cNvSpPr>
            <p:nvPr/>
          </p:nvSpPr>
          <p:spPr bwMode="auto">
            <a:xfrm flipH="1">
              <a:off x="3157" y="2552"/>
              <a:ext cx="557" cy="64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9" name="Rectangle 39"/>
            <p:cNvSpPr>
              <a:spLocks noChangeArrowheads="1"/>
            </p:cNvSpPr>
            <p:nvPr/>
          </p:nvSpPr>
          <p:spPr bwMode="auto">
            <a:xfrm>
              <a:off x="2997" y="2245"/>
              <a:ext cx="270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boundary line of labor constraint </a:t>
              </a:r>
            </a:p>
          </p:txBody>
        </p:sp>
      </p:grpSp>
    </p:spTree>
    <p:extLst>
      <p:ext uri="{BB962C8B-B14F-4D97-AF65-F5344CB8AC3E}">
        <p14:creationId xmlns:p14="http://schemas.microsoft.com/office/powerpoint/2010/main" val="143023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3" name="Rectangle 29"/>
          <p:cNvSpPr>
            <a:spLocks noChangeArrowheads="1"/>
          </p:cNvSpPr>
          <p:nvPr/>
        </p:nvSpPr>
        <p:spPr bwMode="auto">
          <a:xfrm>
            <a:off x="1371600" y="381000"/>
            <a:ext cx="73152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en-US" sz="3600" i="1">
                <a:solidFill>
                  <a:schemeClr val="hlink"/>
                </a:solidFill>
                <a:latin typeface="Tahoma" pitchFamily="34" charset="0"/>
              </a:rPr>
              <a:t>Example of an Unbounded Solution</a:t>
            </a:r>
          </a:p>
        </p:txBody>
      </p:sp>
      <p:grpSp>
        <p:nvGrpSpPr>
          <p:cNvPr id="31788" name="Group 44"/>
          <p:cNvGrpSpPr>
            <a:grpSpLocks/>
          </p:cNvGrpSpPr>
          <p:nvPr/>
        </p:nvGrpSpPr>
        <p:grpSpPr bwMode="auto">
          <a:xfrm>
            <a:off x="533400" y="914400"/>
            <a:ext cx="7575550" cy="5638800"/>
            <a:chOff x="460" y="288"/>
            <a:chExt cx="4772" cy="3552"/>
          </a:xfrm>
        </p:grpSpPr>
        <p:sp>
          <p:nvSpPr>
            <p:cNvPr id="31746" name="Freeform 2" descr="70%"/>
            <p:cNvSpPr>
              <a:spLocks/>
            </p:cNvSpPr>
            <p:nvPr/>
          </p:nvSpPr>
          <p:spPr bwMode="auto">
            <a:xfrm>
              <a:off x="1374" y="1392"/>
              <a:ext cx="3145" cy="2095"/>
            </a:xfrm>
            <a:custGeom>
              <a:avLst/>
              <a:gdLst>
                <a:gd name="T0" fmla="*/ 894 w 3145"/>
                <a:gd name="T1" fmla="*/ 2094 h 2095"/>
                <a:gd name="T2" fmla="*/ 0 w 3145"/>
                <a:gd name="T3" fmla="*/ 1368 h 2095"/>
                <a:gd name="T4" fmla="*/ 3144 w 3145"/>
                <a:gd name="T5" fmla="*/ 0 h 2095"/>
                <a:gd name="T6" fmla="*/ 3144 w 3145"/>
                <a:gd name="T7" fmla="*/ 2094 h 2095"/>
                <a:gd name="T8" fmla="*/ 894 w 3145"/>
                <a:gd name="T9" fmla="*/ 2094 h 2095"/>
              </a:gdLst>
              <a:ahLst/>
              <a:cxnLst>
                <a:cxn ang="0">
                  <a:pos x="T0" y="T1"/>
                </a:cxn>
                <a:cxn ang="0">
                  <a:pos x="T2" y="T3"/>
                </a:cxn>
                <a:cxn ang="0">
                  <a:pos x="T4" y="T5"/>
                </a:cxn>
                <a:cxn ang="0">
                  <a:pos x="T6" y="T7"/>
                </a:cxn>
                <a:cxn ang="0">
                  <a:pos x="T8" y="T9"/>
                </a:cxn>
              </a:cxnLst>
              <a:rect l="0" t="0" r="r" b="b"/>
              <a:pathLst>
                <a:path w="3145" h="2095">
                  <a:moveTo>
                    <a:pt x="894" y="2094"/>
                  </a:moveTo>
                  <a:lnTo>
                    <a:pt x="0" y="1368"/>
                  </a:lnTo>
                  <a:lnTo>
                    <a:pt x="3144" y="0"/>
                  </a:lnTo>
                  <a:lnTo>
                    <a:pt x="3144" y="2094"/>
                  </a:lnTo>
                  <a:lnTo>
                    <a:pt x="894" y="2094"/>
                  </a:lnTo>
                </a:path>
              </a:pathLst>
            </a:custGeom>
            <a:pattFill prst="pct70">
              <a:fgClr>
                <a:srgbClr val="3399FF"/>
              </a:fgClr>
              <a:bgClr>
                <a:schemeClr val="bg1"/>
              </a:bgClr>
            </a:pattFill>
            <a:ln>
              <a:noFill/>
            </a:ln>
            <a:effectLst/>
            <a:extLst>
              <a:ext uri="{91240B29-F687-4f45-9708-019B960494DF}">
                <a14:hiddenLine xmlns="" xmlns:a14="http://schemas.microsoft.com/office/drawing/2010/main" w="9525" cap="rnd">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7" name="Line 3"/>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Line 4"/>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Line 5"/>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Line 6"/>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Line 7"/>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Line 8"/>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Line 10"/>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11"/>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Line 12"/>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Rectangle 15"/>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31760" name="Rectangle 16"/>
            <p:cNvSpPr>
              <a:spLocks noChangeArrowheads="1"/>
            </p:cNvSpPr>
            <p:nvPr/>
          </p:nvSpPr>
          <p:spPr bwMode="auto">
            <a:xfrm>
              <a:off x="4608" y="3552"/>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31761" name="Rectangle 17"/>
            <p:cNvSpPr>
              <a:spLocks noChangeArrowheads="1"/>
            </p:cNvSpPr>
            <p:nvPr/>
          </p:nvSpPr>
          <p:spPr bwMode="auto">
            <a:xfrm>
              <a:off x="460" y="718"/>
              <a:ext cx="4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1000</a:t>
              </a:r>
            </a:p>
          </p:txBody>
        </p:sp>
        <p:sp>
          <p:nvSpPr>
            <p:cNvPr id="31762" name="Rectangle 18"/>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800</a:t>
              </a:r>
            </a:p>
          </p:txBody>
        </p:sp>
        <p:sp>
          <p:nvSpPr>
            <p:cNvPr id="31763" name="Rectangle 19"/>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600</a:t>
              </a:r>
            </a:p>
          </p:txBody>
        </p:sp>
        <p:sp>
          <p:nvSpPr>
            <p:cNvPr id="31764" name="Rectangle 20"/>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400</a:t>
              </a:r>
            </a:p>
          </p:txBody>
        </p:sp>
        <p:sp>
          <p:nvSpPr>
            <p:cNvPr id="31765" name="Rectangle 21"/>
            <p:cNvSpPr>
              <a:spLocks noChangeArrowheads="1"/>
            </p:cNvSpPr>
            <p:nvPr/>
          </p:nvSpPr>
          <p:spPr bwMode="auto">
            <a:xfrm>
              <a:off x="491" y="2846"/>
              <a:ext cx="4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200</a:t>
              </a:r>
            </a:p>
          </p:txBody>
        </p:sp>
        <p:sp>
          <p:nvSpPr>
            <p:cNvPr id="31766" name="Rectangle 22"/>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31767" name="Rectangle 23"/>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31768" name="Rectangle 24"/>
            <p:cNvSpPr>
              <a:spLocks noChangeArrowheads="1"/>
            </p:cNvSpPr>
            <p:nvPr/>
          </p:nvSpPr>
          <p:spPr bwMode="auto">
            <a:xfrm>
              <a:off x="1420" y="3563"/>
              <a:ext cx="41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200</a:t>
              </a:r>
            </a:p>
          </p:txBody>
        </p:sp>
        <p:sp>
          <p:nvSpPr>
            <p:cNvPr id="31769" name="Rectangle 25"/>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400</a:t>
              </a:r>
            </a:p>
          </p:txBody>
        </p:sp>
        <p:sp>
          <p:nvSpPr>
            <p:cNvPr id="31770" name="Rectangle 26"/>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600</a:t>
              </a:r>
            </a:p>
          </p:txBody>
        </p:sp>
        <p:sp>
          <p:nvSpPr>
            <p:cNvPr id="31771" name="Rectangle 27"/>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800</a:t>
              </a:r>
            </a:p>
          </p:txBody>
        </p:sp>
        <p:sp>
          <p:nvSpPr>
            <p:cNvPr id="31772" name="Rectangle 28"/>
            <p:cNvSpPr>
              <a:spLocks noChangeArrowheads="1"/>
            </p:cNvSpPr>
            <p:nvPr/>
          </p:nvSpPr>
          <p:spPr bwMode="auto">
            <a:xfrm>
              <a:off x="4007" y="3562"/>
              <a:ext cx="44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1000</a:t>
              </a:r>
            </a:p>
          </p:txBody>
        </p:sp>
        <p:sp>
          <p:nvSpPr>
            <p:cNvPr id="31774" name="Line 30"/>
            <p:cNvSpPr>
              <a:spLocks noChangeShapeType="1"/>
            </p:cNvSpPr>
            <p:nvPr/>
          </p:nvSpPr>
          <p:spPr bwMode="auto">
            <a:xfrm>
              <a:off x="954" y="2424"/>
              <a:ext cx="1320" cy="105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flipV="1">
              <a:off x="948" y="1386"/>
              <a:ext cx="3570" cy="156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Line 32"/>
            <p:cNvSpPr>
              <a:spLocks noChangeShapeType="1"/>
            </p:cNvSpPr>
            <p:nvPr/>
          </p:nvSpPr>
          <p:spPr bwMode="auto">
            <a:xfrm>
              <a:off x="948" y="1902"/>
              <a:ext cx="1986" cy="159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Line 33"/>
            <p:cNvSpPr>
              <a:spLocks noChangeShapeType="1"/>
            </p:cNvSpPr>
            <p:nvPr/>
          </p:nvSpPr>
          <p:spPr bwMode="auto">
            <a:xfrm>
              <a:off x="948" y="1374"/>
              <a:ext cx="2646" cy="211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Rectangle 34"/>
            <p:cNvSpPr>
              <a:spLocks noChangeArrowheads="1"/>
            </p:cNvSpPr>
            <p:nvPr/>
          </p:nvSpPr>
          <p:spPr bwMode="auto">
            <a:xfrm>
              <a:off x="943" y="3201"/>
              <a:ext cx="11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X</a:t>
              </a:r>
              <a:r>
                <a:rPr lang="en-US" sz="1400" b="1" baseline="-25000"/>
                <a:t>1</a:t>
              </a:r>
              <a:r>
                <a:rPr lang="en-US" sz="1400" b="1"/>
                <a:t> + X</a:t>
              </a:r>
              <a:r>
                <a:rPr lang="en-US" sz="1400" b="1" baseline="-25000"/>
                <a:t>2</a:t>
              </a:r>
              <a:r>
                <a:rPr lang="en-US" sz="1400" b="1"/>
                <a:t> = 400</a:t>
              </a:r>
            </a:p>
          </p:txBody>
        </p:sp>
        <p:sp>
          <p:nvSpPr>
            <p:cNvPr id="31779" name="Line 35"/>
            <p:cNvSpPr>
              <a:spLocks noChangeShapeType="1"/>
            </p:cNvSpPr>
            <p:nvPr/>
          </p:nvSpPr>
          <p:spPr bwMode="auto">
            <a:xfrm flipV="1">
              <a:off x="1280" y="2971"/>
              <a:ext cx="242" cy="21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Rectangle 36"/>
            <p:cNvSpPr>
              <a:spLocks noChangeArrowheads="1"/>
            </p:cNvSpPr>
            <p:nvPr/>
          </p:nvSpPr>
          <p:spPr bwMode="auto">
            <a:xfrm>
              <a:off x="1470" y="959"/>
              <a:ext cx="11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X</a:t>
              </a:r>
              <a:r>
                <a:rPr lang="en-US" sz="1400" b="1" baseline="-25000"/>
                <a:t>1</a:t>
              </a:r>
              <a:r>
                <a:rPr lang="en-US" sz="1400" b="1"/>
                <a:t> + X</a:t>
              </a:r>
              <a:r>
                <a:rPr lang="en-US" sz="1400" b="1" baseline="-25000"/>
                <a:t>2</a:t>
              </a:r>
              <a:r>
                <a:rPr lang="en-US" sz="1400" b="1"/>
                <a:t> = 600</a:t>
              </a:r>
            </a:p>
          </p:txBody>
        </p:sp>
        <p:sp>
          <p:nvSpPr>
            <p:cNvPr id="31781" name="Rectangle 37"/>
            <p:cNvSpPr>
              <a:spLocks noChangeArrowheads="1"/>
            </p:cNvSpPr>
            <p:nvPr/>
          </p:nvSpPr>
          <p:spPr bwMode="auto">
            <a:xfrm>
              <a:off x="1365" y="791"/>
              <a:ext cx="11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objective function</a:t>
              </a:r>
            </a:p>
          </p:txBody>
        </p:sp>
        <p:sp>
          <p:nvSpPr>
            <p:cNvPr id="31782" name="Line 38"/>
            <p:cNvSpPr>
              <a:spLocks noChangeShapeType="1"/>
            </p:cNvSpPr>
            <p:nvPr/>
          </p:nvSpPr>
          <p:spPr bwMode="auto">
            <a:xfrm flipH="1">
              <a:off x="1049" y="981"/>
              <a:ext cx="421" cy="895"/>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3" name="Rectangle 39"/>
            <p:cNvSpPr>
              <a:spLocks noChangeArrowheads="1"/>
            </p:cNvSpPr>
            <p:nvPr/>
          </p:nvSpPr>
          <p:spPr bwMode="auto">
            <a:xfrm>
              <a:off x="2145" y="1549"/>
              <a:ext cx="11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X</a:t>
              </a:r>
              <a:r>
                <a:rPr lang="en-US" sz="1400" b="1" baseline="-25000"/>
                <a:t>1</a:t>
              </a:r>
              <a:r>
                <a:rPr lang="en-US" sz="1400" b="1"/>
                <a:t> + X</a:t>
              </a:r>
              <a:r>
                <a:rPr lang="en-US" sz="1400" b="1" baseline="-25000"/>
                <a:t>2</a:t>
              </a:r>
              <a:r>
                <a:rPr lang="en-US" sz="1400" b="1"/>
                <a:t> = 800</a:t>
              </a:r>
            </a:p>
          </p:txBody>
        </p:sp>
        <p:sp>
          <p:nvSpPr>
            <p:cNvPr id="31784" name="Rectangle 40"/>
            <p:cNvSpPr>
              <a:spLocks noChangeArrowheads="1"/>
            </p:cNvSpPr>
            <p:nvPr/>
          </p:nvSpPr>
          <p:spPr bwMode="auto">
            <a:xfrm>
              <a:off x="1997" y="1393"/>
              <a:ext cx="11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objective function</a:t>
              </a:r>
            </a:p>
          </p:txBody>
        </p:sp>
        <p:sp>
          <p:nvSpPr>
            <p:cNvPr id="31785" name="Line 41"/>
            <p:cNvSpPr>
              <a:spLocks noChangeShapeType="1"/>
            </p:cNvSpPr>
            <p:nvPr/>
          </p:nvSpPr>
          <p:spPr bwMode="auto">
            <a:xfrm flipH="1">
              <a:off x="1639" y="1560"/>
              <a:ext cx="462" cy="328"/>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Rectangle 42"/>
            <p:cNvSpPr>
              <a:spLocks noChangeArrowheads="1"/>
            </p:cNvSpPr>
            <p:nvPr/>
          </p:nvSpPr>
          <p:spPr bwMode="auto">
            <a:xfrm>
              <a:off x="3662" y="960"/>
              <a:ext cx="1115"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b="1"/>
                <a:t>-X</a:t>
              </a:r>
              <a:r>
                <a:rPr lang="en-US" sz="1400" b="1" baseline="-25000"/>
                <a:t>1</a:t>
              </a:r>
              <a:r>
                <a:rPr lang="en-US" sz="1400" b="1"/>
                <a:t> + 2X</a:t>
              </a:r>
              <a:r>
                <a:rPr lang="en-US" sz="1400" b="1" baseline="-25000"/>
                <a:t>2</a:t>
              </a:r>
              <a:r>
                <a:rPr lang="en-US" sz="1400" b="1"/>
                <a:t> = 400</a:t>
              </a:r>
            </a:p>
          </p:txBody>
        </p:sp>
        <p:sp>
          <p:nvSpPr>
            <p:cNvPr id="31787" name="Line 43"/>
            <p:cNvSpPr>
              <a:spLocks noChangeShapeType="1"/>
            </p:cNvSpPr>
            <p:nvPr/>
          </p:nvSpPr>
          <p:spPr bwMode="auto">
            <a:xfrm flipH="1">
              <a:off x="3344" y="1160"/>
              <a:ext cx="388" cy="664"/>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773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8" name="Rectangle 30"/>
          <p:cNvSpPr>
            <a:spLocks noChangeArrowheads="1"/>
          </p:cNvSpPr>
          <p:nvPr/>
        </p:nvSpPr>
        <p:spPr bwMode="auto">
          <a:xfrm>
            <a:off x="1120775" y="512763"/>
            <a:ext cx="6880225"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lnSpc>
                <a:spcPct val="80000"/>
              </a:lnSpc>
            </a:pPr>
            <a:r>
              <a:rPr lang="en-US" sz="3600" i="1">
                <a:solidFill>
                  <a:schemeClr val="hlink"/>
                </a:solidFill>
                <a:latin typeface="Tahoma" pitchFamily="34" charset="0"/>
              </a:rPr>
              <a:t>Example of Infeasibility</a:t>
            </a:r>
          </a:p>
        </p:txBody>
      </p:sp>
      <p:grpSp>
        <p:nvGrpSpPr>
          <p:cNvPr id="32807" name="Group 39"/>
          <p:cNvGrpSpPr>
            <a:grpSpLocks/>
          </p:cNvGrpSpPr>
          <p:nvPr/>
        </p:nvGrpSpPr>
        <p:grpSpPr bwMode="auto">
          <a:xfrm>
            <a:off x="863600" y="838200"/>
            <a:ext cx="7061200" cy="5638800"/>
            <a:chOff x="544" y="288"/>
            <a:chExt cx="4448" cy="3552"/>
          </a:xfrm>
        </p:grpSpPr>
        <p:sp>
          <p:nvSpPr>
            <p:cNvPr id="32770" name="Line 2"/>
            <p:cNvSpPr>
              <a:spLocks noChangeShapeType="1"/>
            </p:cNvSpPr>
            <p:nvPr/>
          </p:nvSpPr>
          <p:spPr bwMode="auto">
            <a:xfrm>
              <a:off x="894" y="3483"/>
              <a:ext cx="3894" cy="0"/>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Line 3"/>
            <p:cNvSpPr>
              <a:spLocks noChangeShapeType="1"/>
            </p:cNvSpPr>
            <p:nvPr/>
          </p:nvSpPr>
          <p:spPr bwMode="auto">
            <a:xfrm>
              <a:off x="1613"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Line 4"/>
            <p:cNvSpPr>
              <a:spLocks noChangeShapeType="1"/>
            </p:cNvSpPr>
            <p:nvPr/>
          </p:nvSpPr>
          <p:spPr bwMode="auto">
            <a:xfrm>
              <a:off x="2272"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Line 5"/>
            <p:cNvSpPr>
              <a:spLocks noChangeShapeType="1"/>
            </p:cNvSpPr>
            <p:nvPr/>
          </p:nvSpPr>
          <p:spPr bwMode="auto">
            <a:xfrm>
              <a:off x="2931"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Line 6"/>
            <p:cNvSpPr>
              <a:spLocks noChangeShapeType="1"/>
            </p:cNvSpPr>
            <p:nvPr/>
          </p:nvSpPr>
          <p:spPr bwMode="auto">
            <a:xfrm>
              <a:off x="3590"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Line 7"/>
            <p:cNvSpPr>
              <a:spLocks noChangeShapeType="1"/>
            </p:cNvSpPr>
            <p:nvPr/>
          </p:nvSpPr>
          <p:spPr bwMode="auto">
            <a:xfrm>
              <a:off x="4249" y="3483"/>
              <a:ext cx="0" cy="48"/>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Line 8"/>
            <p:cNvSpPr>
              <a:spLocks noChangeShapeType="1"/>
            </p:cNvSpPr>
            <p:nvPr/>
          </p:nvSpPr>
          <p:spPr bwMode="auto">
            <a:xfrm flipV="1">
              <a:off x="954" y="404"/>
              <a:ext cx="0" cy="3127"/>
            </a:xfrm>
            <a:prstGeom prst="line">
              <a:avLst/>
            </a:prstGeom>
            <a:noFill/>
            <a:ln w="25400">
              <a:solidFill>
                <a:srgbClr val="FFFFFF"/>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Line 9"/>
            <p:cNvSpPr>
              <a:spLocks noChangeShapeType="1"/>
            </p:cNvSpPr>
            <p:nvPr/>
          </p:nvSpPr>
          <p:spPr bwMode="auto">
            <a:xfrm flipH="1">
              <a:off x="894" y="2954"/>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Line 10"/>
            <p:cNvSpPr>
              <a:spLocks noChangeShapeType="1"/>
            </p:cNvSpPr>
            <p:nvPr/>
          </p:nvSpPr>
          <p:spPr bwMode="auto">
            <a:xfrm flipH="1">
              <a:off x="894" y="242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9" name="Line 11"/>
            <p:cNvSpPr>
              <a:spLocks noChangeShapeType="1"/>
            </p:cNvSpPr>
            <p:nvPr/>
          </p:nvSpPr>
          <p:spPr bwMode="auto">
            <a:xfrm flipH="1">
              <a:off x="894" y="1895"/>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0" name="Line 12"/>
            <p:cNvSpPr>
              <a:spLocks noChangeShapeType="1"/>
            </p:cNvSpPr>
            <p:nvPr/>
          </p:nvSpPr>
          <p:spPr bwMode="auto">
            <a:xfrm flipH="1">
              <a:off x="894" y="1366"/>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1" name="Line 13"/>
            <p:cNvSpPr>
              <a:spLocks noChangeShapeType="1"/>
            </p:cNvSpPr>
            <p:nvPr/>
          </p:nvSpPr>
          <p:spPr bwMode="auto">
            <a:xfrm flipH="1">
              <a:off x="894" y="837"/>
              <a:ext cx="60" cy="0"/>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Rectangle 14"/>
            <p:cNvSpPr>
              <a:spLocks noChangeArrowheads="1"/>
            </p:cNvSpPr>
            <p:nvPr/>
          </p:nvSpPr>
          <p:spPr bwMode="auto">
            <a:xfrm>
              <a:off x="570" y="288"/>
              <a:ext cx="6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2</a:t>
              </a:r>
            </a:p>
          </p:txBody>
        </p:sp>
        <p:sp>
          <p:nvSpPr>
            <p:cNvPr id="32783" name="Rectangle 15"/>
            <p:cNvSpPr>
              <a:spLocks noChangeArrowheads="1"/>
            </p:cNvSpPr>
            <p:nvPr/>
          </p:nvSpPr>
          <p:spPr bwMode="auto">
            <a:xfrm>
              <a:off x="4608" y="355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1" baseline="-25000"/>
                <a:t>1</a:t>
              </a:r>
            </a:p>
          </p:txBody>
        </p:sp>
        <p:sp>
          <p:nvSpPr>
            <p:cNvPr id="32784" name="Rectangle 16"/>
            <p:cNvSpPr>
              <a:spLocks noChangeArrowheads="1"/>
            </p:cNvSpPr>
            <p:nvPr/>
          </p:nvSpPr>
          <p:spPr bwMode="auto">
            <a:xfrm>
              <a:off x="554" y="718"/>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32785" name="Rectangle 17"/>
            <p:cNvSpPr>
              <a:spLocks noChangeArrowheads="1"/>
            </p:cNvSpPr>
            <p:nvPr/>
          </p:nvSpPr>
          <p:spPr bwMode="auto">
            <a:xfrm>
              <a:off x="555" y="126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32786" name="Rectangle 18"/>
            <p:cNvSpPr>
              <a:spLocks noChangeArrowheads="1"/>
            </p:cNvSpPr>
            <p:nvPr/>
          </p:nvSpPr>
          <p:spPr bwMode="auto">
            <a:xfrm>
              <a:off x="544" y="178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32787" name="Rectangle 19"/>
            <p:cNvSpPr>
              <a:spLocks noChangeArrowheads="1"/>
            </p:cNvSpPr>
            <p:nvPr/>
          </p:nvSpPr>
          <p:spPr bwMode="auto">
            <a:xfrm>
              <a:off x="555" y="2320"/>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32788" name="Rectangle 20"/>
            <p:cNvSpPr>
              <a:spLocks noChangeArrowheads="1"/>
            </p:cNvSpPr>
            <p:nvPr/>
          </p:nvSpPr>
          <p:spPr bwMode="auto">
            <a:xfrm>
              <a:off x="587" y="2846"/>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32789" name="Rectangle 21"/>
            <p:cNvSpPr>
              <a:spLocks noChangeArrowheads="1"/>
            </p:cNvSpPr>
            <p:nvPr/>
          </p:nvSpPr>
          <p:spPr bwMode="auto">
            <a:xfrm>
              <a:off x="618" y="337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32790" name="Rectangle 22"/>
            <p:cNvSpPr>
              <a:spLocks noChangeArrowheads="1"/>
            </p:cNvSpPr>
            <p:nvPr/>
          </p:nvSpPr>
          <p:spPr bwMode="auto">
            <a:xfrm>
              <a:off x="777"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0</a:t>
              </a:r>
            </a:p>
          </p:txBody>
        </p:sp>
        <p:sp>
          <p:nvSpPr>
            <p:cNvPr id="32791" name="Rectangle 23"/>
            <p:cNvSpPr>
              <a:spLocks noChangeArrowheads="1"/>
            </p:cNvSpPr>
            <p:nvPr/>
          </p:nvSpPr>
          <p:spPr bwMode="auto">
            <a:xfrm>
              <a:off x="1451" y="3563"/>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 50</a:t>
              </a:r>
            </a:p>
          </p:txBody>
        </p:sp>
        <p:sp>
          <p:nvSpPr>
            <p:cNvPr id="32792" name="Rectangle 24"/>
            <p:cNvSpPr>
              <a:spLocks noChangeArrowheads="1"/>
            </p:cNvSpPr>
            <p:nvPr/>
          </p:nvSpPr>
          <p:spPr bwMode="auto">
            <a:xfrm>
              <a:off x="2082" y="354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100</a:t>
              </a:r>
            </a:p>
          </p:txBody>
        </p:sp>
        <p:sp>
          <p:nvSpPr>
            <p:cNvPr id="32793" name="Rectangle 25"/>
            <p:cNvSpPr>
              <a:spLocks noChangeArrowheads="1"/>
            </p:cNvSpPr>
            <p:nvPr/>
          </p:nvSpPr>
          <p:spPr bwMode="auto">
            <a:xfrm>
              <a:off x="2734" y="355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150</a:t>
              </a:r>
            </a:p>
          </p:txBody>
        </p:sp>
        <p:sp>
          <p:nvSpPr>
            <p:cNvPr id="32794" name="Rectangle 26"/>
            <p:cNvSpPr>
              <a:spLocks noChangeArrowheads="1"/>
            </p:cNvSpPr>
            <p:nvPr/>
          </p:nvSpPr>
          <p:spPr bwMode="auto">
            <a:xfrm>
              <a:off x="3398"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200</a:t>
              </a:r>
            </a:p>
          </p:txBody>
        </p:sp>
        <p:sp>
          <p:nvSpPr>
            <p:cNvPr id="32795" name="Rectangle 27"/>
            <p:cNvSpPr>
              <a:spLocks noChangeArrowheads="1"/>
            </p:cNvSpPr>
            <p:nvPr/>
          </p:nvSpPr>
          <p:spPr bwMode="auto">
            <a:xfrm>
              <a:off x="4060" y="3562"/>
              <a:ext cx="3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250</a:t>
              </a:r>
            </a:p>
          </p:txBody>
        </p:sp>
        <p:sp>
          <p:nvSpPr>
            <p:cNvPr id="32796" name="Rectangle 28"/>
            <p:cNvSpPr>
              <a:spLocks noChangeArrowheads="1"/>
            </p:cNvSpPr>
            <p:nvPr/>
          </p:nvSpPr>
          <p:spPr bwMode="auto">
            <a:xfrm>
              <a:off x="1879" y="1312"/>
              <a:ext cx="109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1400" b="1"/>
                <a:t>X</a:t>
              </a:r>
              <a:r>
                <a:rPr lang="en-US" sz="1400" b="1" baseline="-25000"/>
                <a:t>1</a:t>
              </a:r>
              <a:r>
                <a:rPr lang="en-US" sz="1400" b="1"/>
                <a:t> + X</a:t>
              </a:r>
              <a:r>
                <a:rPr lang="en-US" sz="1400" b="1" baseline="-25000"/>
                <a:t>2</a:t>
              </a:r>
              <a:r>
                <a:rPr lang="en-US" sz="1400" b="1"/>
                <a:t> = 200</a:t>
              </a:r>
            </a:p>
          </p:txBody>
        </p:sp>
        <p:sp>
          <p:nvSpPr>
            <p:cNvPr id="32797" name="Line 29"/>
            <p:cNvSpPr>
              <a:spLocks noChangeShapeType="1"/>
            </p:cNvSpPr>
            <p:nvPr/>
          </p:nvSpPr>
          <p:spPr bwMode="auto">
            <a:xfrm flipH="1">
              <a:off x="1534" y="1416"/>
              <a:ext cx="482" cy="305"/>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Line 31"/>
            <p:cNvSpPr>
              <a:spLocks noChangeShapeType="1"/>
            </p:cNvSpPr>
            <p:nvPr/>
          </p:nvSpPr>
          <p:spPr bwMode="auto">
            <a:xfrm flipH="1" flipV="1">
              <a:off x="960" y="1896"/>
              <a:ext cx="1974" cy="158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Line 32"/>
            <p:cNvSpPr>
              <a:spLocks noChangeShapeType="1"/>
            </p:cNvSpPr>
            <p:nvPr/>
          </p:nvSpPr>
          <p:spPr bwMode="auto">
            <a:xfrm flipH="1" flipV="1">
              <a:off x="954" y="1368"/>
              <a:ext cx="2634" cy="211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Line 33"/>
            <p:cNvSpPr>
              <a:spLocks noChangeShapeType="1"/>
            </p:cNvSpPr>
            <p:nvPr/>
          </p:nvSpPr>
          <p:spPr bwMode="auto">
            <a:xfrm flipH="1" flipV="1">
              <a:off x="954" y="1902"/>
              <a:ext cx="1980" cy="157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Rectangle 34"/>
            <p:cNvSpPr>
              <a:spLocks noChangeArrowheads="1"/>
            </p:cNvSpPr>
            <p:nvPr/>
          </p:nvSpPr>
          <p:spPr bwMode="auto">
            <a:xfrm>
              <a:off x="823" y="3215"/>
              <a:ext cx="109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1400" b="1"/>
                <a:t>X</a:t>
              </a:r>
              <a:r>
                <a:rPr lang="en-US" sz="1400" b="1" baseline="-25000"/>
                <a:t>1</a:t>
              </a:r>
              <a:r>
                <a:rPr lang="en-US" sz="1400" b="1"/>
                <a:t> + X</a:t>
              </a:r>
              <a:r>
                <a:rPr lang="en-US" sz="1400" b="1" baseline="-25000"/>
                <a:t>2</a:t>
              </a:r>
              <a:r>
                <a:rPr lang="en-US" sz="1400" b="1"/>
                <a:t> = 150</a:t>
              </a:r>
            </a:p>
          </p:txBody>
        </p:sp>
        <p:sp>
          <p:nvSpPr>
            <p:cNvPr id="32803" name="Line 35"/>
            <p:cNvSpPr>
              <a:spLocks noChangeShapeType="1"/>
            </p:cNvSpPr>
            <p:nvPr/>
          </p:nvSpPr>
          <p:spPr bwMode="auto">
            <a:xfrm flipV="1">
              <a:off x="1764" y="3150"/>
              <a:ext cx="579" cy="14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4" name="Rectangle 36"/>
            <p:cNvSpPr>
              <a:spLocks noChangeArrowheads="1"/>
            </p:cNvSpPr>
            <p:nvPr/>
          </p:nvSpPr>
          <p:spPr bwMode="auto">
            <a:xfrm>
              <a:off x="2154" y="1644"/>
              <a:ext cx="1368"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600" b="1"/>
                <a:t>feasible region for second constraint</a:t>
              </a:r>
            </a:p>
          </p:txBody>
        </p:sp>
        <p:sp>
          <p:nvSpPr>
            <p:cNvPr id="32805" name="Rectangle 37"/>
            <p:cNvSpPr>
              <a:spLocks noChangeArrowheads="1"/>
            </p:cNvSpPr>
            <p:nvPr/>
          </p:nvSpPr>
          <p:spPr bwMode="auto">
            <a:xfrm>
              <a:off x="955" y="2771"/>
              <a:ext cx="1219" cy="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600" b="1"/>
                <a:t>feasible region for first constraint</a:t>
              </a:r>
            </a:p>
          </p:txBody>
        </p:sp>
      </p:grpSp>
    </p:spTree>
    <p:extLst>
      <p:ext uri="{BB962C8B-B14F-4D97-AF65-F5344CB8AC3E}">
        <p14:creationId xmlns:p14="http://schemas.microsoft.com/office/powerpoint/2010/main" val="121333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a:xfrm>
            <a:off x="228600" y="838200"/>
            <a:ext cx="8686800" cy="1143000"/>
          </a:xfrm>
          <a:noFill/>
          <a:ln/>
        </p:spPr>
        <p:txBody>
          <a:bodyPr>
            <a:normAutofit/>
          </a:bodyPr>
          <a:lstStyle/>
          <a:p>
            <a:pPr algn="ctr" eaLnBrk="0" hangingPunct="0"/>
            <a:r>
              <a:rPr lang="en-US" altLang="zh-TW" sz="3600">
                <a:ea typeface="新細明體" charset="0"/>
                <a:cs typeface="新細明體" charset="0"/>
              </a:rPr>
              <a:t>Computer Solution of Linear Programs With Any Number of Decision Variables</a:t>
            </a:r>
          </a:p>
        </p:txBody>
      </p:sp>
      <p:sp>
        <p:nvSpPr>
          <p:cNvPr id="86018" name="Rectangle 2"/>
          <p:cNvSpPr>
            <a:spLocks noGrp="1" noChangeArrowheads="1"/>
          </p:cNvSpPr>
          <p:nvPr>
            <p:ph idx="1"/>
          </p:nvPr>
        </p:nvSpPr>
        <p:spPr>
          <a:xfrm>
            <a:off x="685800" y="2514600"/>
            <a:ext cx="7772400" cy="3886200"/>
          </a:xfrm>
          <a:noFill/>
          <a:ln/>
        </p:spPr>
        <p:txBody>
          <a:bodyPr/>
          <a:lstStyle/>
          <a:p>
            <a:pPr eaLnBrk="0" hangingPunct="0">
              <a:lnSpc>
                <a:spcPct val="90000"/>
              </a:lnSpc>
            </a:pPr>
            <a:r>
              <a:rPr lang="en-US" altLang="zh-TW" sz="2800" dirty="0">
                <a:ea typeface="新細明體" charset="0"/>
                <a:cs typeface="新細明體" charset="0"/>
              </a:rPr>
              <a:t>Linear programming software packages solve large linear models.</a:t>
            </a:r>
          </a:p>
          <a:p>
            <a:pPr eaLnBrk="0" hangingPunct="0">
              <a:lnSpc>
                <a:spcPct val="90000"/>
              </a:lnSpc>
            </a:pPr>
            <a:r>
              <a:rPr lang="en-US" altLang="zh-TW" sz="2800" dirty="0">
                <a:ea typeface="新細明體" charset="0"/>
                <a:cs typeface="新細明體" charset="0"/>
              </a:rPr>
              <a:t>Most of the software packages use the algebraic technique called the Simplex algorithm.</a:t>
            </a:r>
          </a:p>
          <a:p>
            <a:pPr eaLnBrk="0" hangingPunct="0">
              <a:lnSpc>
                <a:spcPct val="90000"/>
              </a:lnSpc>
            </a:pPr>
            <a:r>
              <a:rPr lang="en-US" altLang="zh-TW" sz="2800" dirty="0">
                <a:ea typeface="新細明體" charset="0"/>
                <a:cs typeface="新細明體" charset="0"/>
              </a:rPr>
              <a:t>The input to any package includes:</a:t>
            </a:r>
          </a:p>
          <a:p>
            <a:pPr lvl="1" eaLnBrk="0" hangingPunct="0">
              <a:lnSpc>
                <a:spcPct val="90000"/>
              </a:lnSpc>
            </a:pPr>
            <a:r>
              <a:rPr lang="en-US" altLang="zh-TW" sz="2400" dirty="0">
                <a:ea typeface="新細明體" charset="0"/>
                <a:cs typeface="新細明體" charset="0"/>
              </a:rPr>
              <a:t>The objective function criterion (Max or Min).</a:t>
            </a:r>
          </a:p>
          <a:p>
            <a:pPr lvl="1" eaLnBrk="0" hangingPunct="0">
              <a:lnSpc>
                <a:spcPct val="90000"/>
              </a:lnSpc>
            </a:pPr>
            <a:r>
              <a:rPr lang="en-US" altLang="zh-TW" sz="2400" dirty="0">
                <a:ea typeface="新細明體" charset="0"/>
                <a:cs typeface="新細明體" charset="0"/>
              </a:rPr>
              <a:t>The type of each constraint:        </a:t>
            </a:r>
            <a:r>
              <a:rPr lang="en-US" altLang="zh-TW" sz="2400" b="1" dirty="0">
                <a:ea typeface="新細明體" charset="0"/>
                <a:cs typeface="新細明體" charset="0"/>
              </a:rPr>
              <a:t>  </a:t>
            </a:r>
            <a:r>
              <a:rPr lang="en-US" altLang="zh-TW" sz="2400" dirty="0">
                <a:ea typeface="新細明體" charset="0"/>
                <a:cs typeface="新細明體" charset="0"/>
              </a:rPr>
              <a:t>      .</a:t>
            </a:r>
          </a:p>
          <a:p>
            <a:pPr lvl="1" eaLnBrk="0" hangingPunct="0">
              <a:lnSpc>
                <a:spcPct val="90000"/>
              </a:lnSpc>
            </a:pPr>
            <a:r>
              <a:rPr lang="en-US" altLang="zh-TW" sz="2400" dirty="0">
                <a:ea typeface="新細明體" charset="0"/>
                <a:cs typeface="新細明體" charset="0"/>
              </a:rPr>
              <a:t>The actual coefficients for the problem.</a:t>
            </a:r>
          </a:p>
        </p:txBody>
      </p:sp>
      <p:sp>
        <p:nvSpPr>
          <p:cNvPr id="5" name="Slide Number Placeholder 5"/>
          <p:cNvSpPr>
            <a:spLocks noGrp="1"/>
          </p:cNvSpPr>
          <p:nvPr>
            <p:ph type="sldNum" sz="quarter" idx="12"/>
          </p:nvPr>
        </p:nvSpPr>
        <p:spPr/>
        <p:txBody>
          <a:bodyPr/>
          <a:lstStyle/>
          <a:p>
            <a:fld id="{E32D1C5E-0A68-F346-8E41-64E95A76941E}" type="slidenum">
              <a:rPr lang="zh-TW" altLang="en-US"/>
              <a:pPr/>
              <a:t>64</a:t>
            </a:fld>
            <a:endParaRPr lang="zh-TW" altLang="en-US"/>
          </a:p>
        </p:txBody>
      </p:sp>
      <p:graphicFrame>
        <p:nvGraphicFramePr>
          <p:cNvPr id="86020" name="Object 4"/>
          <p:cNvGraphicFramePr>
            <a:graphicFrameLocks/>
          </p:cNvGraphicFramePr>
          <p:nvPr>
            <p:extLst>
              <p:ext uri="{D42A27DB-BD31-4B8C-83A1-F6EECF244321}">
                <p14:modId xmlns:p14="http://schemas.microsoft.com/office/powerpoint/2010/main" val="1862363496"/>
              </p:ext>
            </p:extLst>
          </p:nvPr>
        </p:nvGraphicFramePr>
        <p:xfrm>
          <a:off x="4804743" y="5060726"/>
          <a:ext cx="996969" cy="501374"/>
        </p:xfrm>
        <a:graphic>
          <a:graphicData uri="http://schemas.openxmlformats.org/presentationml/2006/ole">
            <mc:AlternateContent xmlns:mc="http://schemas.openxmlformats.org/markup-compatibility/2006">
              <mc:Choice xmlns:v="urn:schemas-microsoft-com:vml" Requires="v">
                <p:oleObj spid="_x0000_s4123" name="Equation" r:id="rId4" imgW="1479240" imgH="842760" progId="Equation.3">
                  <p:embed/>
                </p:oleObj>
              </mc:Choice>
              <mc:Fallback>
                <p:oleObj name="Equation" r:id="rId4" imgW="1479240" imgH="8427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743" y="5060726"/>
                        <a:ext cx="996969" cy="501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1791222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 calcmode="lin" valueType="num">
                                      <p:cBhvr additive="base">
                                        <p:cTn id="7" dur="500" fill="hold"/>
                                        <p:tgtEl>
                                          <p:spTgt spid="860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8">
                                            <p:txEl>
                                              <p:pRg st="1" end="1"/>
                                            </p:txEl>
                                          </p:spTgt>
                                        </p:tgtEl>
                                        <p:attrNameLst>
                                          <p:attrName>style.visibility</p:attrName>
                                        </p:attrNameLst>
                                      </p:cBhvr>
                                      <p:to>
                                        <p:strVal val="visible"/>
                                      </p:to>
                                    </p:set>
                                    <p:anim calcmode="lin" valueType="num">
                                      <p:cBhvr additive="base">
                                        <p:cTn id="13" dur="500" fill="hold"/>
                                        <p:tgtEl>
                                          <p:spTgt spid="860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8">
                                            <p:txEl>
                                              <p:pRg st="2" end="2"/>
                                            </p:txEl>
                                          </p:spTgt>
                                        </p:tgtEl>
                                        <p:attrNameLst>
                                          <p:attrName>style.visibility</p:attrName>
                                        </p:attrNameLst>
                                      </p:cBhvr>
                                      <p:to>
                                        <p:strVal val="visible"/>
                                      </p:to>
                                    </p:set>
                                    <p:anim calcmode="lin" valueType="num">
                                      <p:cBhvr additive="base">
                                        <p:cTn id="19" dur="500" fill="hold"/>
                                        <p:tgtEl>
                                          <p:spTgt spid="860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8">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6018">
                                            <p:txEl>
                                              <p:pRg st="3" end="3"/>
                                            </p:txEl>
                                          </p:spTgt>
                                        </p:tgtEl>
                                        <p:attrNameLst>
                                          <p:attrName>style.visibility</p:attrName>
                                        </p:attrNameLst>
                                      </p:cBhvr>
                                      <p:to>
                                        <p:strVal val="visible"/>
                                      </p:to>
                                    </p:set>
                                    <p:anim calcmode="lin" valueType="num">
                                      <p:cBhvr additive="base">
                                        <p:cTn id="23" dur="500" fill="hold"/>
                                        <p:tgtEl>
                                          <p:spTgt spid="8601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6018">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6018">
                                            <p:txEl>
                                              <p:pRg st="4" end="4"/>
                                            </p:txEl>
                                          </p:spTgt>
                                        </p:tgtEl>
                                        <p:attrNameLst>
                                          <p:attrName>style.visibility</p:attrName>
                                        </p:attrNameLst>
                                      </p:cBhvr>
                                      <p:to>
                                        <p:strVal val="visible"/>
                                      </p:to>
                                    </p:set>
                                    <p:anim calcmode="lin" valueType="num">
                                      <p:cBhvr additive="base">
                                        <p:cTn id="27" dur="500" fill="hold"/>
                                        <p:tgtEl>
                                          <p:spTgt spid="8601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6018">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6018">
                                            <p:txEl>
                                              <p:pRg st="5" end="5"/>
                                            </p:txEl>
                                          </p:spTgt>
                                        </p:tgtEl>
                                        <p:attrNameLst>
                                          <p:attrName>style.visibility</p:attrName>
                                        </p:attrNameLst>
                                      </p:cBhvr>
                                      <p:to>
                                        <p:strVal val="visible"/>
                                      </p:to>
                                    </p:set>
                                    <p:anim calcmode="lin" valueType="num">
                                      <p:cBhvr additive="base">
                                        <p:cTn id="31" dur="500" fill="hold"/>
                                        <p:tgtEl>
                                          <p:spTgt spid="8601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18">
                                            <p:txEl>
                                              <p:pRg st="5" end="5"/>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2" fill="hold" nodeType="afterEffect">
                                  <p:stCondLst>
                                    <p:cond delay="0"/>
                                  </p:stCondLst>
                                  <p:childTnLst>
                                    <p:set>
                                      <p:cBhvr>
                                        <p:cTn id="35" dur="1" fill="hold">
                                          <p:stCondLst>
                                            <p:cond delay="0"/>
                                          </p:stCondLst>
                                        </p:cTn>
                                        <p:tgtEl>
                                          <p:spTgt spid="86020"/>
                                        </p:tgtEl>
                                        <p:attrNameLst>
                                          <p:attrName>style.visibility</p:attrName>
                                        </p:attrNameLst>
                                      </p:cBhvr>
                                      <p:to>
                                        <p:strVal val="visible"/>
                                      </p:to>
                                    </p:set>
                                    <p:anim calcmode="lin" valueType="num">
                                      <p:cBhvr additive="base">
                                        <p:cTn id="36" dur="500" fill="hold"/>
                                        <p:tgtEl>
                                          <p:spTgt spid="86020"/>
                                        </p:tgtEl>
                                        <p:attrNameLst>
                                          <p:attrName>ppt_x</p:attrName>
                                        </p:attrNameLst>
                                      </p:cBhvr>
                                      <p:tavLst>
                                        <p:tav tm="0">
                                          <p:val>
                                            <p:strVal val="1+#ppt_w/2"/>
                                          </p:val>
                                        </p:tav>
                                        <p:tav tm="100000">
                                          <p:val>
                                            <p:strVal val="#ppt_x"/>
                                          </p:val>
                                        </p:tav>
                                      </p:tavLst>
                                    </p:anim>
                                    <p:anim calcmode="lin" valueType="num">
                                      <p:cBhvr additive="base">
                                        <p:cTn id="37" dur="500" fill="hold"/>
                                        <p:tgtEl>
                                          <p:spTgt spid="86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The Steps in Implementing an LP Model in a Spreadsheet</a:t>
            </a:r>
          </a:p>
        </p:txBody>
      </p:sp>
      <p:sp>
        <p:nvSpPr>
          <p:cNvPr id="9219" name="Rectangle 3"/>
          <p:cNvSpPr>
            <a:spLocks noGrp="1" noChangeArrowheads="1"/>
          </p:cNvSpPr>
          <p:nvPr>
            <p:ph idx="1"/>
          </p:nvPr>
        </p:nvSpPr>
        <p:spPr>
          <a:xfrm>
            <a:off x="533400" y="1828800"/>
            <a:ext cx="8077200" cy="4148138"/>
          </a:xfrm>
          <a:noFill/>
          <a:ln/>
        </p:spPr>
        <p:txBody>
          <a:bodyPr lIns="92075" tIns="46038" rIns="92075" bIns="46038">
            <a:normAutofit/>
          </a:bodyPr>
          <a:lstStyle/>
          <a:p>
            <a:pPr marL="458788" indent="-458788">
              <a:buFont typeface="Wingdings" pitchFamily="2" charset="2"/>
              <a:buNone/>
            </a:pPr>
            <a:r>
              <a:rPr lang="en-US" sz="2800"/>
              <a:t>1.	Organize the data for the model on the spreadsheet.</a:t>
            </a:r>
          </a:p>
          <a:p>
            <a:pPr marL="458788" indent="-458788">
              <a:buFont typeface="Wingdings" pitchFamily="2" charset="2"/>
              <a:buNone/>
            </a:pPr>
            <a:r>
              <a:rPr lang="en-US" sz="2800"/>
              <a:t>2.	Reserve separate cells in the spreadsheet  for each decision variable in the model.</a:t>
            </a:r>
          </a:p>
          <a:p>
            <a:pPr marL="458788" indent="-458788">
              <a:buFont typeface="Wingdings" pitchFamily="2" charset="2"/>
              <a:buNone/>
            </a:pPr>
            <a:r>
              <a:rPr lang="en-US" sz="2800"/>
              <a:t>3.	Create a formula in a cell in the spreadsheet that corresponds to the objective function.</a:t>
            </a:r>
          </a:p>
          <a:p>
            <a:pPr marL="458788" indent="-458788">
              <a:buFont typeface="Wingdings" pitchFamily="2" charset="2"/>
              <a:buNone/>
            </a:pPr>
            <a:r>
              <a:rPr lang="en-US" sz="2800"/>
              <a:t>4.	For each constraint, create a formula in a separate cell in the spreadsheet that corresponds to the left-hand side (LHS) of the constraint.</a:t>
            </a:r>
          </a:p>
        </p:txBody>
      </p:sp>
    </p:spTree>
    <p:extLst>
      <p:ext uri="{BB962C8B-B14F-4D97-AF65-F5344CB8AC3E}">
        <p14:creationId xmlns:p14="http://schemas.microsoft.com/office/powerpoint/2010/main" val="17067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2075" tIns="46038" rIns="92075" bIns="46038">
            <a:normAutofit/>
          </a:bodyPr>
          <a:lstStyle/>
          <a:p>
            <a:r>
              <a:rPr lang="en-US" i="1"/>
              <a:t> </a:t>
            </a:r>
            <a:r>
              <a:rPr lang="en-US" i="1">
                <a:solidFill>
                  <a:schemeClr val="hlink"/>
                </a:solidFill>
              </a:rPr>
              <a:t>Let’s Implement a Model for the </a:t>
            </a:r>
            <a:br>
              <a:rPr lang="en-US" i="1">
                <a:solidFill>
                  <a:schemeClr val="hlink"/>
                </a:solidFill>
              </a:rPr>
            </a:br>
            <a:r>
              <a:rPr lang="en-US" i="1">
                <a:solidFill>
                  <a:schemeClr val="hlink"/>
                </a:solidFill>
              </a:rPr>
              <a:t>Blue Ridge Hot Tubs Example...</a:t>
            </a:r>
          </a:p>
        </p:txBody>
      </p:sp>
      <p:sp>
        <p:nvSpPr>
          <p:cNvPr id="10243" name="Rectangle 3"/>
          <p:cNvSpPr>
            <a:spLocks noChangeArrowheads="1"/>
          </p:cNvSpPr>
          <p:nvPr/>
        </p:nvSpPr>
        <p:spPr bwMode="auto">
          <a:xfrm>
            <a:off x="1271588" y="2119313"/>
            <a:ext cx="7551737" cy="2859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dirty="0"/>
              <a:t>MAX: 350X</a:t>
            </a:r>
            <a:r>
              <a:rPr lang="en-US" sz="2800" baseline="-25000" dirty="0"/>
              <a:t>1</a:t>
            </a:r>
            <a:r>
              <a:rPr lang="en-US" sz="2800" dirty="0"/>
              <a:t> + 300X</a:t>
            </a:r>
            <a:r>
              <a:rPr lang="en-US" sz="2800" baseline="-25000" dirty="0"/>
              <a:t>2		</a:t>
            </a:r>
            <a:r>
              <a:rPr lang="en-US" sz="2800" dirty="0"/>
              <a:t>} profit</a:t>
            </a:r>
          </a:p>
          <a:p>
            <a:pPr eaLnBrk="0" hangingPunct="0">
              <a:spcBef>
                <a:spcPct val="20000"/>
              </a:spcBef>
            </a:pPr>
            <a:r>
              <a:rPr lang="en-US" sz="2800" dirty="0"/>
              <a:t>S.T.:	1X</a:t>
            </a:r>
            <a:r>
              <a:rPr lang="en-US" sz="2800" baseline="-25000" dirty="0"/>
              <a:t>1</a:t>
            </a:r>
            <a:r>
              <a:rPr lang="en-US" sz="2800" dirty="0"/>
              <a:t> + 1X</a:t>
            </a:r>
            <a:r>
              <a:rPr lang="en-US" sz="2800" baseline="-25000" dirty="0"/>
              <a:t>2</a:t>
            </a:r>
            <a:r>
              <a:rPr lang="en-US" sz="2800" dirty="0"/>
              <a:t> &lt;= 200	} pumps</a:t>
            </a:r>
          </a:p>
          <a:p>
            <a:pPr eaLnBrk="0" hangingPunct="0">
              <a:spcBef>
                <a:spcPct val="20000"/>
              </a:spcBef>
            </a:pPr>
            <a:r>
              <a:rPr lang="en-US" sz="2800" dirty="0"/>
              <a:t>	9X</a:t>
            </a:r>
            <a:r>
              <a:rPr lang="en-US" sz="2800" baseline="-25000" dirty="0"/>
              <a:t>1</a:t>
            </a:r>
            <a:r>
              <a:rPr lang="en-US" sz="2800" dirty="0"/>
              <a:t> + 6X</a:t>
            </a:r>
            <a:r>
              <a:rPr lang="en-US" sz="2800" baseline="-25000" dirty="0"/>
              <a:t>2</a:t>
            </a:r>
            <a:r>
              <a:rPr lang="en-US" sz="2800" dirty="0"/>
              <a:t> &lt;= 1566	} labor</a:t>
            </a:r>
          </a:p>
          <a:p>
            <a:pPr eaLnBrk="0" hangingPunct="0">
              <a:spcBef>
                <a:spcPct val="20000"/>
              </a:spcBef>
            </a:pPr>
            <a:r>
              <a:rPr lang="en-US" sz="2800" dirty="0"/>
              <a:t>	12X</a:t>
            </a:r>
            <a:r>
              <a:rPr lang="en-US" sz="2800" baseline="-25000" dirty="0"/>
              <a:t>1</a:t>
            </a:r>
            <a:r>
              <a:rPr lang="en-US" sz="2800" dirty="0"/>
              <a:t> + 16X</a:t>
            </a:r>
            <a:r>
              <a:rPr lang="en-US" sz="2800" baseline="-25000" dirty="0"/>
              <a:t>2</a:t>
            </a:r>
            <a:r>
              <a:rPr lang="en-US" sz="2800" dirty="0"/>
              <a:t> &lt;= 2880	} tubing</a:t>
            </a:r>
          </a:p>
          <a:p>
            <a:pPr eaLnBrk="0" hangingPunct="0">
              <a:spcBef>
                <a:spcPct val="20000"/>
              </a:spcBef>
            </a:pPr>
            <a:r>
              <a:rPr lang="en-US" sz="2800" dirty="0"/>
              <a:t>	X</a:t>
            </a:r>
            <a:r>
              <a:rPr lang="en-US" sz="2800" baseline="-25000" dirty="0"/>
              <a:t>1</a:t>
            </a:r>
            <a:r>
              <a:rPr lang="en-US" sz="2800" dirty="0"/>
              <a:t>, X</a:t>
            </a:r>
            <a:r>
              <a:rPr lang="en-US" sz="2800" baseline="-25000" dirty="0"/>
              <a:t>2</a:t>
            </a:r>
            <a:r>
              <a:rPr lang="en-US" sz="2800" dirty="0"/>
              <a:t> &gt;= 0			} </a:t>
            </a:r>
            <a:r>
              <a:rPr lang="en-US" sz="2800" dirty="0" err="1"/>
              <a:t>non_negativity</a:t>
            </a:r>
            <a:endParaRPr lang="en-US" sz="2800" baseline="-25000" dirty="0"/>
          </a:p>
          <a:p>
            <a:pPr eaLnBrk="0" hangingPunct="0"/>
            <a:endParaRPr lang="en-US" sz="2800" baseline="-25000" dirty="0"/>
          </a:p>
        </p:txBody>
      </p:sp>
    </p:spTree>
    <p:extLst>
      <p:ext uri="{BB962C8B-B14F-4D97-AF65-F5344CB8AC3E}">
        <p14:creationId xmlns:p14="http://schemas.microsoft.com/office/powerpoint/2010/main" val="358257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2075" tIns="46038" rIns="92075" bIns="46038"/>
          <a:lstStyle/>
          <a:p>
            <a:r>
              <a:rPr lang="en-US" i="1">
                <a:solidFill>
                  <a:schemeClr val="hlink"/>
                </a:solidFill>
              </a:rPr>
              <a:t>How Solver Views the Model</a:t>
            </a:r>
          </a:p>
        </p:txBody>
      </p:sp>
      <p:sp>
        <p:nvSpPr>
          <p:cNvPr id="12291" name="Rectangle 3"/>
          <p:cNvSpPr>
            <a:spLocks noGrp="1" noChangeArrowheads="1"/>
          </p:cNvSpPr>
          <p:nvPr>
            <p:ph idx="1"/>
          </p:nvPr>
        </p:nvSpPr>
        <p:spPr>
          <a:xfrm>
            <a:off x="457200" y="1600200"/>
            <a:ext cx="8382000" cy="4525963"/>
          </a:xfrm>
          <a:noFill/>
          <a:ln/>
        </p:spPr>
        <p:txBody>
          <a:bodyPr lIns="92075" tIns="46038" rIns="92075" bIns="46038"/>
          <a:lstStyle/>
          <a:p>
            <a:r>
              <a:rPr lang="en-US" dirty="0"/>
              <a:t>Objective cell - the cell in the spreadsheet that represents the </a:t>
            </a:r>
            <a:r>
              <a:rPr lang="en-US" i="1" dirty="0"/>
              <a:t>objective function</a:t>
            </a:r>
            <a:endParaRPr lang="en-US" dirty="0"/>
          </a:p>
          <a:p>
            <a:r>
              <a:rPr lang="en-US" dirty="0"/>
              <a:t>Variable cells - the cells in the spreadsheet representing the </a:t>
            </a:r>
            <a:r>
              <a:rPr lang="en-US" i="1" dirty="0"/>
              <a:t>decision variables</a:t>
            </a:r>
          </a:p>
          <a:p>
            <a:r>
              <a:rPr lang="en-US" dirty="0"/>
              <a:t>Constraint cells - the cells in the spreadsheet representing the </a:t>
            </a:r>
            <a:r>
              <a:rPr lang="en-US" i="1" dirty="0"/>
              <a:t>LHS formulas</a:t>
            </a:r>
            <a:r>
              <a:rPr lang="en-US" dirty="0"/>
              <a:t> on the constraints</a:t>
            </a:r>
          </a:p>
          <a:p>
            <a:r>
              <a:rPr lang="en-US" dirty="0"/>
              <a:t>Hot tub example </a:t>
            </a:r>
          </a:p>
          <a:p>
            <a:endParaRPr lang="en-US" dirty="0"/>
          </a:p>
          <a:p>
            <a:endParaRPr lang="en-US" dirty="0"/>
          </a:p>
        </p:txBody>
      </p:sp>
    </p:spTree>
    <p:extLst>
      <p:ext uri="{BB962C8B-B14F-4D97-AF65-F5344CB8AC3E}">
        <p14:creationId xmlns:p14="http://schemas.microsoft.com/office/powerpoint/2010/main" val="417402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291">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291">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50875" y="2609850"/>
            <a:ext cx="7772400" cy="1219200"/>
          </a:xfrm>
          <a:noFill/>
          <a:ln/>
        </p:spPr>
        <p:txBody>
          <a:bodyPr lIns="92075" tIns="46038" rIns="92075" bIns="46038">
            <a:normAutofit fontScale="90000"/>
          </a:bodyPr>
          <a:lstStyle/>
          <a:p>
            <a:r>
              <a:rPr lang="en-US" dirty="0">
                <a:solidFill>
                  <a:schemeClr val="tx1"/>
                </a:solidFill>
              </a:rPr>
              <a:t>Let’s go back to Excel and see how “Solver” works... Sensitivity analysis and Ad hoc Analysis</a:t>
            </a:r>
            <a:br>
              <a:rPr lang="en-US" dirty="0">
                <a:solidFill>
                  <a:schemeClr val="tx1"/>
                </a:solidFill>
              </a:rPr>
            </a:br>
            <a:br>
              <a:rPr lang="en-US" dirty="0"/>
            </a:br>
            <a:br>
              <a:rPr lang="en-US" dirty="0"/>
            </a:br>
            <a:r>
              <a:rPr lang="en-US" dirty="0"/>
              <a:t>Excel provides some basic output but does not provide a spider or </a:t>
            </a:r>
            <a:r>
              <a:rPr lang="en-US" dirty="0" err="1"/>
              <a:t>kiviat</a:t>
            </a:r>
            <a:r>
              <a:rPr lang="en-US" dirty="0"/>
              <a:t> chart for how modification to the resources impacts our objective of cost. </a:t>
            </a:r>
            <a:endParaRPr lang="en-US" dirty="0">
              <a:solidFill>
                <a:schemeClr val="tx1"/>
              </a:solidFill>
            </a:endParaRPr>
          </a:p>
        </p:txBody>
      </p:sp>
    </p:spTree>
    <p:extLst>
      <p:ext uri="{BB962C8B-B14F-4D97-AF65-F5344CB8AC3E}">
        <p14:creationId xmlns:p14="http://schemas.microsoft.com/office/powerpoint/2010/main" val="134805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hoc Sensitivity Analysis </a:t>
            </a:r>
          </a:p>
        </p:txBody>
      </p:sp>
      <p:sp>
        <p:nvSpPr>
          <p:cNvPr id="3" name="Content Placeholder 2"/>
          <p:cNvSpPr>
            <a:spLocks noGrp="1"/>
          </p:cNvSpPr>
          <p:nvPr>
            <p:ph idx="1"/>
          </p:nvPr>
        </p:nvSpPr>
        <p:spPr/>
        <p:txBody>
          <a:bodyPr>
            <a:normAutofit lnSpcReduction="10000"/>
          </a:bodyPr>
          <a:lstStyle/>
          <a:p>
            <a:r>
              <a:rPr lang="en-US" dirty="0"/>
              <a:t>Given our tool The Risk Solver Platform we can use some built in functions to generate some interesting out put. </a:t>
            </a:r>
          </a:p>
          <a:p>
            <a:r>
              <a:rPr lang="en-US" dirty="0"/>
              <a:t>There are two main ways to do this: </a:t>
            </a:r>
          </a:p>
          <a:p>
            <a:r>
              <a:rPr lang="en-US" dirty="0"/>
              <a:t>1. uses Current Optimization Number to track scenarios.</a:t>
            </a:r>
          </a:p>
          <a:p>
            <a:r>
              <a:rPr lang="en-US" dirty="0"/>
              <a:t>2. uses a built in function to accomplish the same task. </a:t>
            </a:r>
          </a:p>
          <a:p>
            <a:endParaRPr lang="en-US" dirty="0"/>
          </a:p>
          <a:p>
            <a:r>
              <a:rPr lang="en-US" dirty="0"/>
              <a:t>Method 1: it uses the old solver table method, the good is that it provides a more easily understood break down of what everything in the work book means. The bad, it uses indexes to keep track of what variables to use for each simulation, this takes logical thinking and structure. </a:t>
            </a:r>
          </a:p>
          <a:p>
            <a:r>
              <a:rPr lang="en-US" dirty="0"/>
              <a:t>Method 2: its fast but is somewhat of a black box method as it rely solely on the software provided and its functions not transferable beyond this software package. </a:t>
            </a:r>
          </a:p>
        </p:txBody>
      </p:sp>
    </p:spTree>
    <p:extLst>
      <p:ext uri="{BB962C8B-B14F-4D97-AF65-F5344CB8AC3E}">
        <p14:creationId xmlns:p14="http://schemas.microsoft.com/office/powerpoint/2010/main" val="38851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a:xfrm>
            <a:off x="190500" y="838200"/>
            <a:ext cx="8763000" cy="1143000"/>
          </a:xfrm>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a:ea typeface="新細明體" charset="0"/>
                <a:cs typeface="新細明體" charset="0"/>
              </a:rPr>
              <a:t>The Galaxy Industries Production Problem – </a:t>
            </a:r>
            <a:br>
              <a:rPr lang="en-US" altLang="zh-TW" sz="3600">
                <a:ea typeface="新細明體" charset="0"/>
                <a:cs typeface="新細明體" charset="0"/>
              </a:rPr>
            </a:br>
            <a:r>
              <a:rPr lang="en-US" altLang="zh-TW" sz="3600">
                <a:ea typeface="新細明體" charset="0"/>
                <a:cs typeface="新細明體" charset="0"/>
              </a:rPr>
              <a:t>A Prototype Example</a:t>
            </a:r>
          </a:p>
        </p:txBody>
      </p:sp>
      <p:sp>
        <p:nvSpPr>
          <p:cNvPr id="16386" name="Rectangle 2"/>
          <p:cNvSpPr>
            <a:spLocks noGrp="1" noChangeArrowheads="1"/>
          </p:cNvSpPr>
          <p:nvPr>
            <p:ph idx="1"/>
          </p:nvPr>
        </p:nvSpPr>
        <p:spPr>
          <a:xfrm>
            <a:off x="685800" y="2252663"/>
            <a:ext cx="7772400" cy="2147887"/>
          </a:xfrm>
          <a:noFill/>
          <a:ln/>
        </p:spPr>
        <p:txBody>
          <a:bodyPr/>
          <a:lstStyle/>
          <a:p>
            <a:pPr eaLnBrk="0" hangingPunct="0"/>
            <a:r>
              <a:rPr lang="en-US" altLang="zh-TW" sz="2400" dirty="0">
                <a:ea typeface="新細明體" charset="0"/>
                <a:cs typeface="新細明體" charset="0"/>
              </a:rPr>
              <a:t>Marketing requirement</a:t>
            </a:r>
          </a:p>
          <a:p>
            <a:pPr lvl="1" eaLnBrk="0" hangingPunct="0"/>
            <a:r>
              <a:rPr lang="en-US" altLang="zh-TW" sz="2400" dirty="0">
                <a:ea typeface="新細明體" charset="0"/>
                <a:cs typeface="新細明體" charset="0"/>
              </a:rPr>
              <a:t>Total production cannot exceed 700 dozens.</a:t>
            </a:r>
          </a:p>
          <a:p>
            <a:pPr lvl="1" eaLnBrk="0" hangingPunct="0">
              <a:lnSpc>
                <a:spcPct val="120000"/>
              </a:lnSpc>
            </a:pPr>
            <a:r>
              <a:rPr lang="en-US" altLang="zh-TW" sz="2400" dirty="0">
                <a:ea typeface="新細明體" charset="0"/>
                <a:cs typeface="新細明體" charset="0"/>
              </a:rPr>
              <a:t>Number of dozens of SR cannot exceed  number of dozens of Z by more than 350.</a:t>
            </a:r>
          </a:p>
        </p:txBody>
      </p:sp>
      <p:sp>
        <p:nvSpPr>
          <p:cNvPr id="5" name="Slide Number Placeholder 5"/>
          <p:cNvSpPr>
            <a:spLocks noGrp="1"/>
          </p:cNvSpPr>
          <p:nvPr>
            <p:ph type="sldNum" sz="quarter" idx="12"/>
          </p:nvPr>
        </p:nvSpPr>
        <p:spPr/>
        <p:txBody>
          <a:bodyPr/>
          <a:lstStyle/>
          <a:p>
            <a:fld id="{E9346337-4389-0C4B-8CA9-E69CC232090C}" type="slidenum">
              <a:rPr lang="zh-TW" altLang="en-US"/>
              <a:pPr/>
              <a:t>7</a:t>
            </a:fld>
            <a:endParaRPr lang="zh-TW" altLang="en-US"/>
          </a:p>
        </p:txBody>
      </p:sp>
      <p:sp>
        <p:nvSpPr>
          <p:cNvPr id="16388" name="Rectangle 4"/>
          <p:cNvSpPr>
            <a:spLocks noChangeArrowheads="1"/>
          </p:cNvSpPr>
          <p:nvPr/>
        </p:nvSpPr>
        <p:spPr bwMode="auto">
          <a:xfrm>
            <a:off x="685800" y="4176713"/>
            <a:ext cx="7772400" cy="2376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eaLnBrk="0" hangingPunct="0">
              <a:lnSpc>
                <a:spcPct val="130000"/>
              </a:lnSpc>
              <a:spcBef>
                <a:spcPct val="20000"/>
              </a:spcBef>
              <a:buFontTx/>
              <a:buChar char="•"/>
            </a:pPr>
            <a:r>
              <a:rPr lang="en-US" altLang="zh-TW" sz="2400" dirty="0">
                <a:ea typeface="新細明體" charset="0"/>
                <a:cs typeface="新細明體" charset="0"/>
              </a:rPr>
              <a:t>Technological input</a:t>
            </a:r>
          </a:p>
          <a:p>
            <a:pPr marL="742950" lvl="1" indent="-285750" eaLnBrk="0" hangingPunct="0">
              <a:spcBef>
                <a:spcPct val="20000"/>
              </a:spcBef>
              <a:buFontTx/>
              <a:buChar char="–"/>
            </a:pPr>
            <a:r>
              <a:rPr lang="en-US" altLang="zh-TW" sz="2000" dirty="0">
                <a:ea typeface="新細明體" charset="0"/>
                <a:cs typeface="新細明體" charset="0"/>
              </a:rPr>
              <a:t>SR requires 2 pounds of plastic and </a:t>
            </a:r>
          </a:p>
          <a:p>
            <a:pPr marL="742950" lvl="1" indent="-285750" eaLnBrk="0" hangingPunct="0">
              <a:spcBef>
                <a:spcPct val="20000"/>
              </a:spcBef>
            </a:pPr>
            <a:r>
              <a:rPr lang="en-US" altLang="zh-TW" sz="2000" dirty="0">
                <a:ea typeface="新細明體" charset="0"/>
                <a:cs typeface="新細明體" charset="0"/>
              </a:rPr>
              <a:t>    3 minutes of labor per dozen.</a:t>
            </a:r>
          </a:p>
          <a:p>
            <a:pPr marL="742950" lvl="1" indent="-285750" eaLnBrk="0" hangingPunct="0">
              <a:spcBef>
                <a:spcPct val="20000"/>
              </a:spcBef>
              <a:buFontTx/>
              <a:buChar char="–"/>
            </a:pPr>
            <a:r>
              <a:rPr lang="en-US" altLang="zh-TW" sz="2000" dirty="0">
                <a:ea typeface="新細明體" charset="0"/>
                <a:cs typeface="新細明體" charset="0"/>
              </a:rPr>
              <a:t> Z requires 1 pound of plastic and </a:t>
            </a:r>
          </a:p>
          <a:p>
            <a:pPr marL="742950" lvl="1" indent="-285750" eaLnBrk="0" hangingPunct="0">
              <a:spcBef>
                <a:spcPct val="20000"/>
              </a:spcBef>
            </a:pPr>
            <a:r>
              <a:rPr lang="en-US" altLang="zh-TW" sz="2000" dirty="0">
                <a:ea typeface="新細明體" charset="0"/>
                <a:cs typeface="新細明體" charset="0"/>
              </a:rPr>
              <a:t>    4 minutes of labor per dozen.</a:t>
            </a:r>
          </a:p>
        </p:txBody>
      </p:sp>
    </p:spTree>
    <p:extLst>
      <p:ext uri="{BB962C8B-B14F-4D97-AF65-F5344CB8AC3E}">
        <p14:creationId xmlns:p14="http://schemas.microsoft.com/office/powerpoint/2010/main" val="142614333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3" dur="500"/>
                                        <p:tgtEl>
                                          <p:spTgt spid="1638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18" dur="500"/>
                                        <p:tgtEl>
                                          <p:spTgt spid="16388">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88">
                                            <p:txEl>
                                              <p:pRg st="1" end="1"/>
                                            </p:txEl>
                                          </p:spTgt>
                                        </p:tgtEl>
                                        <p:attrNameLst>
                                          <p:attrName>style.visibility</p:attrName>
                                        </p:attrNameLst>
                                      </p:cBhvr>
                                      <p:to>
                                        <p:strVal val="visible"/>
                                      </p:to>
                                    </p:set>
                                    <p:animEffect transition="in" filter="blinds(horizontal)">
                                      <p:cBhvr>
                                        <p:cTn id="21" dur="500"/>
                                        <p:tgtEl>
                                          <p:spTgt spid="16388">
                                            <p:txEl>
                                              <p:pRg st="1" end="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24" dur="500"/>
                                        <p:tgtEl>
                                          <p:spTgt spid="16388">
                                            <p:txEl>
                                              <p:pRg st="2" end="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27" dur="500"/>
                                        <p:tgtEl>
                                          <p:spTgt spid="16388">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30" dur="500"/>
                                        <p:tgtEl>
                                          <p:spTgt spid="163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advAuto="0"/>
      <p:bldP spid="16388"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needed </a:t>
            </a:r>
          </a:p>
        </p:txBody>
      </p:sp>
      <p:sp>
        <p:nvSpPr>
          <p:cNvPr id="3" name="Content Placeholder 2"/>
          <p:cNvSpPr>
            <a:spLocks noGrp="1"/>
          </p:cNvSpPr>
          <p:nvPr>
            <p:ph sz="half" idx="1"/>
          </p:nvPr>
        </p:nvSpPr>
        <p:spPr/>
        <p:txBody>
          <a:bodyPr>
            <a:normAutofit fontScale="92500"/>
          </a:bodyPr>
          <a:lstStyle/>
          <a:p>
            <a:r>
              <a:rPr lang="en-US" dirty="0" err="1"/>
              <a:t>PsiCurrentOpt</a:t>
            </a:r>
            <a:r>
              <a:rPr lang="en-US" dirty="0"/>
              <a:t>() this will provide the number of the current optimization</a:t>
            </a:r>
          </a:p>
          <a:p>
            <a:r>
              <a:rPr lang="en-US" dirty="0"/>
              <a:t>Row() built in function in excel that returns the row number. Cell G9, Row(G9)=9 </a:t>
            </a:r>
          </a:p>
          <a:p>
            <a:r>
              <a:rPr lang="en-US" dirty="0"/>
              <a:t>Index() returns the a specific element in a matrix or set of cells</a:t>
            </a:r>
          </a:p>
          <a:p>
            <a:r>
              <a:rPr lang="en-US" dirty="0" err="1"/>
              <a:t>Int</a:t>
            </a:r>
            <a:r>
              <a:rPr lang="en-US" dirty="0"/>
              <a:t>() returns the integer of a given number </a:t>
            </a:r>
          </a:p>
          <a:p>
            <a:r>
              <a:rPr lang="en-US" dirty="0" err="1"/>
              <a:t>PsiOptValue</a:t>
            </a:r>
            <a:r>
              <a:rPr lang="en-US" dirty="0"/>
              <a:t>() simply computes the appropriate optimization value. </a:t>
            </a:r>
          </a:p>
        </p:txBody>
      </p:sp>
      <p:sp>
        <p:nvSpPr>
          <p:cNvPr id="4" name="Content Placeholder 3"/>
          <p:cNvSpPr>
            <a:spLocks noGrp="1"/>
          </p:cNvSpPr>
          <p:nvPr>
            <p:ph sz="half" idx="2"/>
          </p:nvPr>
        </p:nvSpPr>
        <p:spPr/>
        <p:txBody>
          <a:bodyPr>
            <a:normAutofit fontScale="92500"/>
          </a:bodyPr>
          <a:lstStyle/>
          <a:p>
            <a:r>
              <a:rPr lang="en-US" dirty="0"/>
              <a:t>Why do this? </a:t>
            </a:r>
          </a:p>
          <a:p>
            <a:r>
              <a:rPr lang="en-US" dirty="0"/>
              <a:t>What is the numbers for current available resources fluctuate from one point in time to the next. </a:t>
            </a:r>
          </a:p>
          <a:p>
            <a:r>
              <a:rPr lang="en-US" dirty="0"/>
              <a:t>For example: we current have 200 pumps what if this number fluctuates by up to +- 10% then the number of pumps can fluctuate from 180 to 220 pumps.</a:t>
            </a:r>
          </a:p>
          <a:p>
            <a:endParaRPr lang="en-US" dirty="0"/>
          </a:p>
          <a:p>
            <a:r>
              <a:rPr lang="en-US" dirty="0"/>
              <a:t>Can we monitor this? And more importantly which of the resources has a higher impact on the profit. </a:t>
            </a:r>
          </a:p>
        </p:txBody>
      </p:sp>
    </p:spTree>
    <p:extLst>
      <p:ext uri="{BB962C8B-B14F-4D97-AF65-F5344CB8AC3E}">
        <p14:creationId xmlns:p14="http://schemas.microsoft.com/office/powerpoint/2010/main" val="229444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Spider Charts (</a:t>
            </a:r>
            <a:r>
              <a:rPr lang="en-US" dirty="0" err="1"/>
              <a:t>Kiviat</a:t>
            </a:r>
            <a:r>
              <a:rPr lang="en-US" dirty="0"/>
              <a:t>)</a:t>
            </a:r>
          </a:p>
        </p:txBody>
      </p:sp>
      <p:sp>
        <p:nvSpPr>
          <p:cNvPr id="3" name="Content Placeholder 2"/>
          <p:cNvSpPr>
            <a:spLocks noGrp="1"/>
          </p:cNvSpPr>
          <p:nvPr>
            <p:ph idx="1"/>
          </p:nvPr>
        </p:nvSpPr>
        <p:spPr>
          <a:xfrm>
            <a:off x="628650" y="1825625"/>
            <a:ext cx="3779400" cy="4851072"/>
          </a:xfrm>
        </p:spPr>
        <p:txBody>
          <a:bodyPr/>
          <a:lstStyle/>
          <a:p>
            <a:r>
              <a:rPr lang="en-US" dirty="0"/>
              <a:t>It allows to see how the profit fluctuates from 90% to 110% of the base level. </a:t>
            </a:r>
          </a:p>
          <a:p>
            <a:r>
              <a:rPr lang="en-US" dirty="0"/>
              <a:t>The base level here is the current estimate we have for the amount of resource.</a:t>
            </a:r>
          </a:p>
          <a:p>
            <a:r>
              <a:rPr lang="en-US" dirty="0"/>
              <a:t>To generate this graph which yields far more information we need to generate the data for the graph. </a:t>
            </a:r>
          </a:p>
          <a:p>
            <a:endParaRPr lang="en-US" dirty="0"/>
          </a:p>
          <a:p>
            <a:r>
              <a:rPr lang="en-US" dirty="0"/>
              <a:t>Let us allow the RHS of each constraint to range from 90% of current level to 110% </a:t>
            </a:r>
          </a:p>
        </p:txBody>
      </p:sp>
      <p:pic>
        <p:nvPicPr>
          <p:cNvPr id="4" name="Picture 3"/>
          <p:cNvPicPr>
            <a:picLocks noChangeAspect="1"/>
          </p:cNvPicPr>
          <p:nvPr/>
        </p:nvPicPr>
        <p:blipFill>
          <a:blip r:embed="rId2"/>
          <a:stretch>
            <a:fillRect/>
          </a:stretch>
        </p:blipFill>
        <p:spPr>
          <a:xfrm>
            <a:off x="4408050" y="1885648"/>
            <a:ext cx="4584589" cy="2755631"/>
          </a:xfrm>
          <a:prstGeom prst="rect">
            <a:avLst/>
          </a:prstGeom>
        </p:spPr>
      </p:pic>
      <p:sp>
        <p:nvSpPr>
          <p:cNvPr id="5" name="TextBox 4"/>
          <p:cNvSpPr txBox="1"/>
          <p:nvPr/>
        </p:nvSpPr>
        <p:spPr>
          <a:xfrm>
            <a:off x="4572000" y="4816366"/>
            <a:ext cx="4272455" cy="1477328"/>
          </a:xfrm>
          <a:prstGeom prst="rect">
            <a:avLst/>
          </a:prstGeom>
          <a:noFill/>
        </p:spPr>
        <p:txBody>
          <a:bodyPr wrap="square" rtlCol="0">
            <a:spAutoFit/>
          </a:bodyPr>
          <a:lstStyle/>
          <a:p>
            <a:r>
              <a:rPr lang="en-US" dirty="0"/>
              <a:t>This variation means we have to solve 11 optimization problems for each of our three constraints: Tubing, pumps, and labor</a:t>
            </a:r>
          </a:p>
          <a:p>
            <a:endParaRPr lang="en-US" dirty="0"/>
          </a:p>
          <a:p>
            <a:r>
              <a:rPr lang="en-US" dirty="0"/>
              <a:t>This is a total of 33 optimization problems</a:t>
            </a:r>
          </a:p>
        </p:txBody>
      </p:sp>
    </p:spTree>
    <p:extLst>
      <p:ext uri="{BB962C8B-B14F-4D97-AF65-F5344CB8AC3E}">
        <p14:creationId xmlns:p14="http://schemas.microsoft.com/office/powerpoint/2010/main" val="217220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use Solver to do this. </a:t>
            </a:r>
          </a:p>
        </p:txBody>
      </p:sp>
      <p:sp>
        <p:nvSpPr>
          <p:cNvPr id="3" name="Content Placeholder 2"/>
          <p:cNvSpPr>
            <a:spLocks noGrp="1"/>
          </p:cNvSpPr>
          <p:nvPr>
            <p:ph idx="1"/>
          </p:nvPr>
        </p:nvSpPr>
        <p:spPr/>
        <p:txBody>
          <a:bodyPr/>
          <a:lstStyle/>
          <a:p>
            <a:r>
              <a:rPr lang="en-US" dirty="0"/>
              <a:t>Method 2 uses the methodology outlined in section 4.7.2 of the textbook. However, I will demonstrate it for you reference.</a:t>
            </a:r>
          </a:p>
          <a:p>
            <a:r>
              <a:rPr lang="en-US" dirty="0"/>
              <a:t>This method is far easier, but it is a black box method. </a:t>
            </a:r>
          </a:p>
          <a:p>
            <a:r>
              <a:rPr lang="en-US" dirty="0"/>
              <a:t>It uses a function </a:t>
            </a:r>
            <a:r>
              <a:rPr lang="en-US" dirty="0" err="1"/>
              <a:t>OptParameter</a:t>
            </a:r>
            <a:r>
              <a:rPr lang="en-US" dirty="0"/>
              <a:t>() where you must provide the output for a range of values and a base case. </a:t>
            </a:r>
          </a:p>
          <a:p>
            <a:r>
              <a:rPr lang="en-US" dirty="0" err="1"/>
              <a:t>optparameter</a:t>
            </a:r>
            <a:r>
              <a:rPr lang="en-US" dirty="0"/>
              <a:t>( min, max, base)</a:t>
            </a:r>
          </a:p>
          <a:p>
            <a:r>
              <a:rPr lang="en-US" dirty="0"/>
              <a:t>Refer to the file </a:t>
            </a:r>
            <a:r>
              <a:rPr lang="en-US" dirty="0" err="1"/>
              <a:t>SolverTable</a:t>
            </a:r>
            <a:r>
              <a:rPr lang="en-US" dirty="0"/>
              <a:t> in the webpages for linear programming. </a:t>
            </a:r>
          </a:p>
        </p:txBody>
      </p:sp>
    </p:spTree>
    <p:extLst>
      <p:ext uri="{BB962C8B-B14F-4D97-AF65-F5344CB8AC3E}">
        <p14:creationId xmlns:p14="http://schemas.microsoft.com/office/powerpoint/2010/main" val="243685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798" y="591207"/>
            <a:ext cx="8892490" cy="5048327"/>
          </a:xfrm>
          <a:prstGeom prst="rect">
            <a:avLst/>
          </a:prstGeom>
        </p:spPr>
      </p:pic>
    </p:spTree>
    <p:extLst>
      <p:ext uri="{BB962C8B-B14F-4D97-AF65-F5344CB8AC3E}">
        <p14:creationId xmlns:p14="http://schemas.microsoft.com/office/powerpoint/2010/main" val="6362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Bang</a:t>
            </a:r>
          </a:p>
        </p:txBody>
      </p:sp>
      <p:sp>
        <p:nvSpPr>
          <p:cNvPr id="3" name="Rectangle 2"/>
          <p:cNvSpPr/>
          <p:nvPr/>
        </p:nvSpPr>
        <p:spPr>
          <a:xfrm>
            <a:off x="457200" y="1417320"/>
            <a:ext cx="8686800" cy="1754327"/>
          </a:xfrm>
          <a:prstGeom prst="rect">
            <a:avLst/>
          </a:prstGeom>
        </p:spPr>
        <p:txBody>
          <a:bodyPr wrap="square">
            <a:spAutoFit/>
          </a:bodyPr>
          <a:lstStyle/>
          <a:p>
            <a:pPr lvl="0"/>
            <a:r>
              <a:rPr lang="en-US" dirty="0"/>
              <a:t>The Big Bang explosives company produces customized blasting compounds for use in the mining industry. The two ingredients for these explosives are agent A and agent B. Big Bang just received an order for 1400 pounds of explosive. Agent A costs $5 per pound and agent B costs $6 per pound. The customer's mixture must contain at least 20% agent A and at least 50% agent B. The company wants to provide the least expensive mixture which will satisfy the customers requirements.</a:t>
            </a:r>
          </a:p>
        </p:txBody>
      </p:sp>
    </p:spTree>
    <p:extLst>
      <p:ext uri="{BB962C8B-B14F-4D97-AF65-F5344CB8AC3E}">
        <p14:creationId xmlns:p14="http://schemas.microsoft.com/office/powerpoint/2010/main" val="119980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rId3"/>
          </p:cNvPr>
          <p:cNvSpPr/>
          <p:nvPr/>
        </p:nvSpPr>
        <p:spPr>
          <a:xfrm>
            <a:off x="1863656" y="2266525"/>
            <a:ext cx="2333023" cy="20548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hlinkClick r:id="rId4"/>
          </p:cNvPr>
          <p:cNvSpPr/>
          <p:nvPr/>
        </p:nvSpPr>
        <p:spPr>
          <a:xfrm>
            <a:off x="4973258" y="4597460"/>
            <a:ext cx="2191469" cy="3704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hlinkClick r:id="rId5" action="ppaction://hlinkfile"/>
          </p:cNvPr>
          <p:cNvSpPr/>
          <p:nvPr/>
        </p:nvSpPr>
        <p:spPr>
          <a:xfrm>
            <a:off x="2912827" y="5194487"/>
            <a:ext cx="3313169" cy="3704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55180" y="1"/>
            <a:ext cx="9199179" cy="5355312"/>
          </a:xfrm>
          <a:prstGeom prst="rect">
            <a:avLst/>
          </a:prstGeom>
          <a:noFill/>
        </p:spPr>
        <p:txBody>
          <a:bodyPr wrap="square" rtlCol="0">
            <a:spAutoFit/>
          </a:bodyPr>
          <a:lstStyle/>
          <a:p>
            <a:r>
              <a:rPr lang="en-US" sz="3600" dirty="0"/>
              <a:t>Let	X1 = Pounds of agent A used </a:t>
            </a:r>
          </a:p>
          <a:p>
            <a:r>
              <a:rPr lang="en-US" sz="3600" dirty="0"/>
              <a:t>Let	X2 = Pounds of agent B used</a:t>
            </a:r>
          </a:p>
          <a:p>
            <a:r>
              <a:rPr lang="en-US" sz="3600" dirty="0"/>
              <a:t> </a:t>
            </a:r>
          </a:p>
          <a:p>
            <a:r>
              <a:rPr lang="en-US" sz="3600" dirty="0"/>
              <a:t>MIN:	5 X1 + 6 X2</a:t>
            </a:r>
          </a:p>
          <a:p>
            <a:r>
              <a:rPr lang="en-US" sz="3600" dirty="0"/>
              <a:t>Subject to:	</a:t>
            </a:r>
          </a:p>
          <a:p>
            <a:r>
              <a:rPr lang="en-US" sz="3600" dirty="0"/>
              <a:t>X1 ≥ 280 				(Agent A requirement)</a:t>
            </a:r>
          </a:p>
          <a:p>
            <a:r>
              <a:rPr lang="en-US" sz="3600" dirty="0"/>
              <a:t>X2 ≥ 700 				(Agent B requirement)</a:t>
            </a:r>
          </a:p>
          <a:p>
            <a:r>
              <a:rPr lang="en-US" sz="3600" dirty="0"/>
              <a:t>X1 + X2 = 1400 	(Total pounds)</a:t>
            </a:r>
          </a:p>
          <a:p>
            <a:r>
              <a:rPr lang="en-US" sz="3600" dirty="0"/>
              <a:t>X1, X2 ≥ 0				(</a:t>
            </a:r>
            <a:r>
              <a:rPr lang="en-US" sz="3600" dirty="0" err="1"/>
              <a:t>non_negativity</a:t>
            </a:r>
            <a:r>
              <a:rPr lang="en-US" sz="3600" dirty="0"/>
              <a:t>)</a:t>
            </a:r>
          </a:p>
          <a:p>
            <a:endParaRPr lang="en-US" dirty="0"/>
          </a:p>
        </p:txBody>
      </p:sp>
    </p:spTree>
    <p:extLst>
      <p:ext uri="{BB962C8B-B14F-4D97-AF65-F5344CB8AC3E}">
        <p14:creationId xmlns:p14="http://schemas.microsoft.com/office/powerpoint/2010/main" val="288447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800100"/>
          </a:xfrm>
          <a:noFill/>
          <a:ln/>
        </p:spPr>
        <p:txBody>
          <a:bodyPr lIns="92075" tIns="46038" rIns="92075" bIns="46038"/>
          <a:lstStyle/>
          <a:p>
            <a:r>
              <a:rPr lang="en-US" i="1">
                <a:solidFill>
                  <a:schemeClr val="hlink"/>
                </a:solidFill>
              </a:rPr>
              <a:t>Goals For Spreadsheet Design</a:t>
            </a:r>
          </a:p>
        </p:txBody>
      </p:sp>
      <p:sp>
        <p:nvSpPr>
          <p:cNvPr id="14339" name="Rectangle 3"/>
          <p:cNvSpPr>
            <a:spLocks noGrp="1" noChangeArrowheads="1"/>
          </p:cNvSpPr>
          <p:nvPr>
            <p:ph idx="1"/>
          </p:nvPr>
        </p:nvSpPr>
        <p:spPr>
          <a:xfrm>
            <a:off x="381000" y="1490663"/>
            <a:ext cx="8305800" cy="4757737"/>
          </a:xfrm>
          <a:noFill/>
          <a:ln/>
        </p:spPr>
        <p:txBody>
          <a:bodyPr lIns="92075" tIns="46038" rIns="92075" bIns="46038"/>
          <a:lstStyle/>
          <a:p>
            <a:r>
              <a:rPr lang="en-US"/>
              <a:t>Communication - </a:t>
            </a:r>
            <a:r>
              <a:rPr lang="en-US" sz="2400"/>
              <a:t>A spreadsheet's primary business purpose is communicating information to managers. </a:t>
            </a:r>
          </a:p>
          <a:p>
            <a:r>
              <a:rPr lang="en-US"/>
              <a:t>Reliability - </a:t>
            </a:r>
            <a:r>
              <a:rPr lang="en-US" sz="2400"/>
              <a:t>The output a spreadsheet generates should be correct and consistent.</a:t>
            </a:r>
            <a:endParaRPr lang="en-US"/>
          </a:p>
          <a:p>
            <a:r>
              <a:rPr lang="en-US"/>
              <a:t>Auditability - </a:t>
            </a:r>
            <a:r>
              <a:rPr lang="en-US" sz="2400"/>
              <a:t>A manager should be able to retrace the steps followed to generate the different outputs from the model in order to understand and verify results.</a:t>
            </a:r>
            <a:endParaRPr lang="en-US"/>
          </a:p>
          <a:p>
            <a:r>
              <a:rPr lang="en-US"/>
              <a:t>Modifiability</a:t>
            </a:r>
            <a:r>
              <a:rPr lang="en-US">
                <a:solidFill>
                  <a:schemeClr val="tx2"/>
                </a:solidFill>
              </a:rPr>
              <a:t> </a:t>
            </a:r>
            <a:r>
              <a:rPr lang="en-US"/>
              <a:t>- </a:t>
            </a:r>
            <a:r>
              <a:rPr lang="en-US" sz="2400"/>
              <a:t>A well-designed spreadsheet should be easy to change or enhance in order to meet dynamic user requirements.</a:t>
            </a:r>
          </a:p>
        </p:txBody>
      </p:sp>
    </p:spTree>
    <p:extLst>
      <p:ext uri="{BB962C8B-B14F-4D97-AF65-F5344CB8AC3E}">
        <p14:creationId xmlns:p14="http://schemas.microsoft.com/office/powerpoint/2010/main" val="158933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33400" y="530225"/>
            <a:ext cx="7772400" cy="722313"/>
          </a:xfrm>
          <a:noFill/>
          <a:ln/>
        </p:spPr>
        <p:txBody>
          <a:bodyPr lIns="92075" tIns="46038" rIns="92075" bIns="46038">
            <a:normAutofit/>
          </a:bodyPr>
          <a:lstStyle/>
          <a:p>
            <a:r>
              <a:rPr lang="en-US" i="1">
                <a:solidFill>
                  <a:schemeClr val="hlink"/>
                </a:solidFill>
              </a:rPr>
              <a:t>Spreadsheet Design Guidelines - I</a:t>
            </a:r>
          </a:p>
        </p:txBody>
      </p:sp>
      <p:sp>
        <p:nvSpPr>
          <p:cNvPr id="86019" name="Rectangle 3"/>
          <p:cNvSpPr>
            <a:spLocks noGrp="1" noChangeArrowheads="1"/>
          </p:cNvSpPr>
          <p:nvPr>
            <p:ph idx="1"/>
          </p:nvPr>
        </p:nvSpPr>
        <p:spPr>
          <a:xfrm>
            <a:off x="457200" y="1635125"/>
            <a:ext cx="8077200" cy="4994275"/>
          </a:xfrm>
          <a:noFill/>
          <a:ln/>
        </p:spPr>
        <p:txBody>
          <a:bodyPr lIns="92075" tIns="46038" rIns="92075" bIns="46038">
            <a:normAutofit/>
          </a:bodyPr>
          <a:lstStyle/>
          <a:p>
            <a:r>
              <a:rPr lang="en-US" sz="3200" dirty="0"/>
              <a:t>Organize the data, then build the model around the data.</a:t>
            </a:r>
          </a:p>
          <a:p>
            <a:r>
              <a:rPr lang="en-US" sz="3200" dirty="0"/>
              <a:t>Do not embed numeric constants in formulas.</a:t>
            </a:r>
          </a:p>
          <a:p>
            <a:r>
              <a:rPr lang="en-US" sz="3200" dirty="0"/>
              <a:t>Things which are logically related should be physically related.</a:t>
            </a:r>
          </a:p>
          <a:p>
            <a:r>
              <a:rPr lang="en-US" sz="3200" dirty="0"/>
              <a:t>Use formulas that can be copied.</a:t>
            </a:r>
          </a:p>
          <a:p>
            <a:r>
              <a:rPr lang="en-US" sz="3200" dirty="0"/>
              <a:t>Column/rows totals should be close to the columns/rows being totaled.</a:t>
            </a:r>
          </a:p>
        </p:txBody>
      </p:sp>
    </p:spTree>
    <p:extLst>
      <p:ext uri="{BB962C8B-B14F-4D97-AF65-F5344CB8AC3E}">
        <p14:creationId xmlns:p14="http://schemas.microsoft.com/office/powerpoint/2010/main" val="211108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3" end="3"/>
                                            </p:txEl>
                                          </p:spTgt>
                                        </p:tgtEl>
                                        <p:attrNameLst>
                                          <p:attrName>ppt_c</p:attrName>
                                        </p:attrNameLst>
                                      </p:cBhvr>
                                      <p:to>
                                        <a:srgbClr val="C0C0C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606425"/>
            <a:ext cx="7772400" cy="722313"/>
          </a:xfrm>
          <a:noFill/>
          <a:ln/>
        </p:spPr>
        <p:txBody>
          <a:bodyPr lIns="92075" tIns="46038" rIns="92075" bIns="46038">
            <a:normAutofit/>
          </a:bodyPr>
          <a:lstStyle/>
          <a:p>
            <a:r>
              <a:rPr lang="en-US" i="1">
                <a:solidFill>
                  <a:schemeClr val="hlink"/>
                </a:solidFill>
              </a:rPr>
              <a:t>Spreadsheet Design Guidelines - II</a:t>
            </a:r>
          </a:p>
        </p:txBody>
      </p:sp>
      <p:sp>
        <p:nvSpPr>
          <p:cNvPr id="15363" name="Rectangle 3"/>
          <p:cNvSpPr>
            <a:spLocks noGrp="1" noChangeArrowheads="1"/>
          </p:cNvSpPr>
          <p:nvPr>
            <p:ph idx="1"/>
          </p:nvPr>
        </p:nvSpPr>
        <p:spPr>
          <a:xfrm>
            <a:off x="304800" y="1787525"/>
            <a:ext cx="8545513" cy="3927475"/>
          </a:xfrm>
          <a:noFill/>
          <a:ln/>
        </p:spPr>
        <p:txBody>
          <a:bodyPr lIns="92075" tIns="46038" rIns="92075" bIns="46038">
            <a:normAutofit/>
          </a:bodyPr>
          <a:lstStyle/>
          <a:p>
            <a:r>
              <a:rPr lang="en-US" sz="3200" dirty="0"/>
              <a:t>The English-reading eye scans left to right, top to bottom.</a:t>
            </a:r>
          </a:p>
          <a:p>
            <a:r>
              <a:rPr lang="en-US" sz="3200" dirty="0"/>
              <a:t>Use color, shading, borders and protection to distinguish changeable parameters from other model elements.</a:t>
            </a:r>
          </a:p>
          <a:p>
            <a:r>
              <a:rPr lang="en-US" sz="3200" dirty="0"/>
              <a:t>Use text boxes and cell notes to document various elements of the model.</a:t>
            </a:r>
          </a:p>
        </p:txBody>
      </p:sp>
    </p:spTree>
    <p:extLst>
      <p:ext uri="{BB962C8B-B14F-4D97-AF65-F5344CB8AC3E}">
        <p14:creationId xmlns:p14="http://schemas.microsoft.com/office/powerpoint/2010/main" val="354529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363">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363">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68338" y="338138"/>
            <a:ext cx="7772400" cy="1109662"/>
          </a:xfrm>
          <a:noFill/>
          <a:ln/>
        </p:spPr>
        <p:txBody>
          <a:bodyPr lIns="92075" tIns="46038" rIns="92075" bIns="46038"/>
          <a:lstStyle/>
          <a:p>
            <a:pPr>
              <a:lnSpc>
                <a:spcPct val="80000"/>
              </a:lnSpc>
            </a:pPr>
            <a:r>
              <a:rPr lang="en-US" sz="4000" i="1">
                <a:solidFill>
                  <a:schemeClr val="hlink"/>
                </a:solidFill>
              </a:rPr>
              <a:t>Make vs. Buy Decisions:</a:t>
            </a:r>
            <a:br>
              <a:rPr lang="en-US" sz="4000" i="1">
                <a:solidFill>
                  <a:schemeClr val="hlink"/>
                </a:solidFill>
              </a:rPr>
            </a:br>
            <a:r>
              <a:rPr lang="en-US" sz="4000" i="1">
                <a:solidFill>
                  <a:schemeClr val="hlink"/>
                </a:solidFill>
              </a:rPr>
              <a:t>The Electro-Poly Corporation</a:t>
            </a:r>
          </a:p>
        </p:txBody>
      </p:sp>
      <p:sp>
        <p:nvSpPr>
          <p:cNvPr id="16387" name="Rectangle 3"/>
          <p:cNvSpPr>
            <a:spLocks noGrp="1" noChangeArrowheads="1"/>
          </p:cNvSpPr>
          <p:nvPr>
            <p:ph idx="1"/>
          </p:nvPr>
        </p:nvSpPr>
        <p:spPr>
          <a:xfrm>
            <a:off x="720725" y="1524000"/>
            <a:ext cx="7772400" cy="1101725"/>
          </a:xfrm>
          <a:noFill/>
          <a:ln/>
        </p:spPr>
        <p:txBody>
          <a:bodyPr lIns="92075" tIns="46038" rIns="92075" bIns="46038"/>
          <a:lstStyle/>
          <a:p>
            <a:r>
              <a:rPr lang="en-US" sz="2800"/>
              <a:t>Electro-Poly is a leading maker of slip-rings.</a:t>
            </a:r>
          </a:p>
          <a:p>
            <a:r>
              <a:rPr lang="en-US" sz="2800"/>
              <a:t>A $750,000 order has just been received. </a:t>
            </a:r>
          </a:p>
        </p:txBody>
      </p:sp>
      <p:sp>
        <p:nvSpPr>
          <p:cNvPr id="16390" name="Rectangle 6"/>
          <p:cNvSpPr>
            <a:spLocks noChangeArrowheads="1"/>
          </p:cNvSpPr>
          <p:nvPr/>
        </p:nvSpPr>
        <p:spPr bwMode="auto">
          <a:xfrm>
            <a:off x="652463" y="5222875"/>
            <a:ext cx="8172450" cy="1101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hlink"/>
              </a:buClr>
              <a:buFont typeface="Wingdings" pitchFamily="2" charset="2"/>
              <a:buChar char="§"/>
            </a:pPr>
            <a:r>
              <a:rPr lang="en-US" sz="2800">
                <a:latin typeface="Tahoma" pitchFamily="34" charset="0"/>
              </a:rPr>
              <a:t>The company has 10,000 hours of wiring capacity and 5,000 hours of harnessing capacity.</a:t>
            </a:r>
          </a:p>
        </p:txBody>
      </p:sp>
      <p:grpSp>
        <p:nvGrpSpPr>
          <p:cNvPr id="16392" name="Group 8"/>
          <p:cNvGrpSpPr>
            <a:grpSpLocks/>
          </p:cNvGrpSpPr>
          <p:nvPr/>
        </p:nvGrpSpPr>
        <p:grpSpPr bwMode="auto">
          <a:xfrm>
            <a:off x="660400" y="2590800"/>
            <a:ext cx="7645400" cy="2536825"/>
            <a:chOff x="416" y="1440"/>
            <a:chExt cx="4816" cy="1598"/>
          </a:xfrm>
        </p:grpSpPr>
        <p:sp>
          <p:nvSpPr>
            <p:cNvPr id="16388" name="Rectangle 4"/>
            <p:cNvSpPr>
              <a:spLocks noChangeArrowheads="1"/>
            </p:cNvSpPr>
            <p:nvPr/>
          </p:nvSpPr>
          <p:spPr bwMode="auto">
            <a:xfrm>
              <a:off x="416" y="1440"/>
              <a:ext cx="4816" cy="15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tabLst>
                  <a:tab pos="3878263" algn="ctr"/>
                  <a:tab pos="5205413" algn="ctr"/>
                  <a:tab pos="6735763" algn="ctr"/>
                </a:tabLst>
              </a:pPr>
              <a:r>
                <a:rPr lang="en-US" sz="2000" b="1"/>
                <a:t>	Model 1	 Model 2	Model 3</a:t>
              </a:r>
            </a:p>
            <a:p>
              <a:pPr eaLnBrk="0" hangingPunct="0">
                <a:lnSpc>
                  <a:spcPct val="90000"/>
                </a:lnSpc>
                <a:spcBef>
                  <a:spcPct val="50000"/>
                </a:spcBef>
                <a:tabLst>
                  <a:tab pos="3878263" algn="ctr"/>
                  <a:tab pos="5205413" algn="ctr"/>
                  <a:tab pos="6735763" algn="ctr"/>
                </a:tabLst>
              </a:pPr>
              <a:r>
                <a:rPr lang="en-US" sz="2000" b="1"/>
                <a:t>Number ordered	3,000	2,000	900</a:t>
              </a:r>
            </a:p>
            <a:p>
              <a:pPr eaLnBrk="0" hangingPunct="0">
                <a:lnSpc>
                  <a:spcPct val="90000"/>
                </a:lnSpc>
                <a:spcBef>
                  <a:spcPct val="50000"/>
                </a:spcBef>
                <a:tabLst>
                  <a:tab pos="3878263" algn="ctr"/>
                  <a:tab pos="5205413" algn="ctr"/>
                  <a:tab pos="6735763" algn="ctr"/>
                </a:tabLst>
              </a:pPr>
              <a:r>
                <a:rPr lang="en-US" sz="2000" b="1"/>
                <a:t>Hours of wiring/unit	2	1.5	3</a:t>
              </a:r>
            </a:p>
            <a:p>
              <a:pPr eaLnBrk="0" hangingPunct="0">
                <a:lnSpc>
                  <a:spcPct val="90000"/>
                </a:lnSpc>
                <a:spcBef>
                  <a:spcPct val="50000"/>
                </a:spcBef>
                <a:tabLst>
                  <a:tab pos="3878263" algn="ctr"/>
                  <a:tab pos="5205413" algn="ctr"/>
                  <a:tab pos="6735763" algn="ctr"/>
                </a:tabLst>
              </a:pPr>
              <a:r>
                <a:rPr lang="en-US" sz="2000" b="1"/>
                <a:t>Hours of harnessing/unit	1	2	1</a:t>
              </a:r>
            </a:p>
            <a:p>
              <a:pPr eaLnBrk="0" hangingPunct="0">
                <a:lnSpc>
                  <a:spcPct val="90000"/>
                </a:lnSpc>
                <a:spcBef>
                  <a:spcPct val="50000"/>
                </a:spcBef>
                <a:tabLst>
                  <a:tab pos="3878263" algn="ctr"/>
                  <a:tab pos="5205413" algn="ctr"/>
                  <a:tab pos="6735763" algn="ctr"/>
                </a:tabLst>
              </a:pPr>
              <a:r>
                <a:rPr lang="en-US" sz="2000" b="1"/>
                <a:t>Cost to Make	$50	$83	$130</a:t>
              </a:r>
            </a:p>
            <a:p>
              <a:pPr eaLnBrk="0" hangingPunct="0">
                <a:lnSpc>
                  <a:spcPct val="90000"/>
                </a:lnSpc>
                <a:spcBef>
                  <a:spcPct val="50000"/>
                </a:spcBef>
                <a:tabLst>
                  <a:tab pos="3878263" algn="ctr"/>
                  <a:tab pos="5205413" algn="ctr"/>
                  <a:tab pos="6735763" algn="ctr"/>
                </a:tabLst>
              </a:pPr>
              <a:r>
                <a:rPr lang="en-US" sz="2000" b="1"/>
                <a:t>Cost to Buy	$61	$97	$145</a:t>
              </a:r>
              <a:endParaRPr lang="en-US" sz="2400"/>
            </a:p>
          </p:txBody>
        </p:sp>
        <p:sp>
          <p:nvSpPr>
            <p:cNvPr id="16389" name="Line 5"/>
            <p:cNvSpPr>
              <a:spLocks noChangeShapeType="1"/>
            </p:cNvSpPr>
            <p:nvPr/>
          </p:nvSpPr>
          <p:spPr bwMode="auto">
            <a:xfrm>
              <a:off x="459" y="1689"/>
              <a:ext cx="4618"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Line 7"/>
            <p:cNvSpPr>
              <a:spLocks noChangeShapeType="1"/>
            </p:cNvSpPr>
            <p:nvPr/>
          </p:nvSpPr>
          <p:spPr bwMode="auto">
            <a:xfrm>
              <a:off x="458" y="3038"/>
              <a:ext cx="4618"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4425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a:xfrm>
            <a:off x="190500" y="838200"/>
            <a:ext cx="8763000" cy="1143000"/>
          </a:xfrm>
          <a:noFill/>
          <a:ln/>
          <a:extLst>
            <a:ext uri="{909E8E84-426E-40dd-AFC4-6F175D3DCCD1}">
              <a14:hiddenFill xmlns="" xmlns:a14="http://schemas.microsoft.com/office/drawing/2010/main">
                <a:solidFill>
                  <a:schemeClr val="accent1"/>
                </a:solidFill>
              </a14:hiddenFill>
            </a:ext>
          </a:extLst>
        </p:spPr>
        <p:txBody>
          <a:bodyPr>
            <a:normAutofit/>
          </a:bodyPr>
          <a:lstStyle/>
          <a:p>
            <a:pPr algn="ctr" eaLnBrk="0" hangingPunct="0"/>
            <a:r>
              <a:rPr lang="en-US" altLang="zh-TW" sz="3600" dirty="0">
                <a:ea typeface="新細明體" charset="0"/>
                <a:cs typeface="新細明體" charset="0"/>
              </a:rPr>
              <a:t>Industries Production Problem –</a:t>
            </a:r>
            <a:br>
              <a:rPr lang="en-US" altLang="zh-TW" sz="3600" dirty="0">
                <a:ea typeface="新細明體" charset="0"/>
                <a:cs typeface="新細明體" charset="0"/>
              </a:rPr>
            </a:br>
            <a:r>
              <a:rPr lang="en-US" altLang="zh-TW" sz="3600" dirty="0">
                <a:ea typeface="新細明體" charset="0"/>
                <a:cs typeface="新細明體" charset="0"/>
              </a:rPr>
              <a:t> A Prototype Example</a:t>
            </a:r>
          </a:p>
        </p:txBody>
      </p:sp>
      <p:sp>
        <p:nvSpPr>
          <p:cNvPr id="18434" name="Rectangle 2"/>
          <p:cNvSpPr>
            <a:spLocks noGrp="1" noChangeArrowheads="1"/>
          </p:cNvSpPr>
          <p:nvPr>
            <p:ph idx="1"/>
          </p:nvPr>
        </p:nvSpPr>
        <p:spPr>
          <a:xfrm>
            <a:off x="685800" y="2209800"/>
            <a:ext cx="8001000" cy="2286000"/>
          </a:xfrm>
          <a:noFill/>
          <a:ln/>
        </p:spPr>
        <p:txBody>
          <a:bodyPr>
            <a:normAutofit lnSpcReduction="10000"/>
          </a:bodyPr>
          <a:lstStyle/>
          <a:p>
            <a:pPr eaLnBrk="0" hangingPunct="0">
              <a:lnSpc>
                <a:spcPct val="70000"/>
              </a:lnSpc>
            </a:pPr>
            <a:r>
              <a:rPr lang="zh-TW" altLang="en-US" sz="2400" dirty="0">
                <a:ea typeface="新細明體" charset="0"/>
                <a:cs typeface="新細明體" charset="0"/>
              </a:rPr>
              <a:t> </a:t>
            </a:r>
            <a:r>
              <a:rPr lang="en-US" altLang="zh-TW" sz="2400" dirty="0">
                <a:ea typeface="新細明體" charset="0"/>
                <a:cs typeface="新細明體" charset="0"/>
              </a:rPr>
              <a:t>The current production plan calls for: </a:t>
            </a:r>
          </a:p>
          <a:p>
            <a:pPr lvl="1" eaLnBrk="0" hangingPunct="0"/>
            <a:r>
              <a:rPr lang="en-US" altLang="zh-TW" sz="2000" dirty="0">
                <a:ea typeface="新細明體" charset="0"/>
                <a:cs typeface="新細明體" charset="0"/>
              </a:rPr>
              <a:t>Producing as much as possible of the more profitable product, SR ($8 profit per dozen).</a:t>
            </a:r>
          </a:p>
          <a:p>
            <a:pPr lvl="1" eaLnBrk="0" hangingPunct="0"/>
            <a:r>
              <a:rPr lang="en-US" altLang="zh-TW" sz="2000" dirty="0">
                <a:ea typeface="新細明體" charset="0"/>
                <a:cs typeface="新細明體" charset="0"/>
              </a:rPr>
              <a:t>Use resources left over to produce Z ($5 profit  </a:t>
            </a:r>
          </a:p>
          <a:p>
            <a:pPr lvl="1" eaLnBrk="0" hangingPunct="0">
              <a:buFontTx/>
              <a:buNone/>
            </a:pPr>
            <a:r>
              <a:rPr lang="en-US" altLang="zh-TW" sz="2000" dirty="0">
                <a:ea typeface="新細明體" charset="0"/>
                <a:cs typeface="新細明體" charset="0"/>
              </a:rPr>
              <a:t>	per dozen), while remaining within the marketing guidelines.</a:t>
            </a:r>
          </a:p>
          <a:p>
            <a:pPr lvl="1" eaLnBrk="0" hangingPunct="0">
              <a:buFontTx/>
              <a:buNone/>
            </a:pPr>
            <a:br>
              <a:rPr lang="en-US" altLang="zh-TW" sz="2000" dirty="0">
                <a:ea typeface="新細明體" charset="0"/>
                <a:cs typeface="新細明體" charset="0"/>
              </a:rPr>
            </a:br>
            <a:r>
              <a:rPr lang="en-US" altLang="zh-TW" sz="2000" dirty="0">
                <a:ea typeface="新細明體" charset="0"/>
                <a:cs typeface="新細明體" charset="0"/>
              </a:rPr>
              <a:t>This defines a decision that has been made. Is there a counter intuitive solution the yields more profit? </a:t>
            </a:r>
          </a:p>
        </p:txBody>
      </p:sp>
      <p:sp>
        <p:nvSpPr>
          <p:cNvPr id="8" name="Slide Number Placeholder 5"/>
          <p:cNvSpPr>
            <a:spLocks noGrp="1"/>
          </p:cNvSpPr>
          <p:nvPr>
            <p:ph type="sldNum" sz="quarter" idx="12"/>
          </p:nvPr>
        </p:nvSpPr>
        <p:spPr/>
        <p:txBody>
          <a:bodyPr/>
          <a:lstStyle/>
          <a:p>
            <a:fld id="{283C8BE0-D855-834D-A213-254F7DA37503}" type="slidenum">
              <a:rPr lang="zh-TW" altLang="en-US"/>
              <a:pPr/>
              <a:t>8</a:t>
            </a:fld>
            <a:endParaRPr lang="zh-TW" altLang="en-US"/>
          </a:p>
        </p:txBody>
      </p:sp>
      <p:sp>
        <p:nvSpPr>
          <p:cNvPr id="18435" name="Rectangle 3"/>
          <p:cNvSpPr>
            <a:spLocks noChangeArrowheads="1"/>
          </p:cNvSpPr>
          <p:nvPr/>
        </p:nvSpPr>
        <p:spPr bwMode="auto">
          <a:xfrm>
            <a:off x="762000" y="4495800"/>
            <a:ext cx="8001000" cy="220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eaLnBrk="0" hangingPunct="0">
              <a:lnSpc>
                <a:spcPct val="70000"/>
              </a:lnSpc>
              <a:spcBef>
                <a:spcPct val="20000"/>
              </a:spcBef>
              <a:buFontTx/>
              <a:buChar char="•"/>
              <a:tabLst>
                <a:tab pos="1493838" algn="l"/>
                <a:tab pos="3025775" algn="l"/>
              </a:tabLst>
            </a:pPr>
            <a:r>
              <a:rPr lang="en-US" altLang="zh-TW" sz="2800" dirty="0">
                <a:ea typeface="新細明體" charset="0"/>
                <a:cs typeface="新細明體" charset="0"/>
              </a:rPr>
              <a:t>The current production plan consists of:</a:t>
            </a:r>
          </a:p>
          <a:p>
            <a:pPr marL="342900" indent="-342900" eaLnBrk="0" hangingPunct="0">
              <a:lnSpc>
                <a:spcPct val="20000"/>
              </a:lnSpc>
              <a:spcBef>
                <a:spcPct val="20000"/>
              </a:spcBef>
              <a:tabLst>
                <a:tab pos="1493838" algn="l"/>
                <a:tab pos="3025775" algn="l"/>
              </a:tabLst>
            </a:pPr>
            <a:endParaRPr lang="en-US" altLang="zh-TW" sz="2800" dirty="0">
              <a:ea typeface="新細明體" charset="0"/>
              <a:cs typeface="新細明體" charset="0"/>
            </a:endParaRPr>
          </a:p>
          <a:p>
            <a:pPr marL="342900" indent="-342900" eaLnBrk="0" hangingPunct="0">
              <a:lnSpc>
                <a:spcPct val="70000"/>
              </a:lnSpc>
              <a:spcBef>
                <a:spcPct val="20000"/>
              </a:spcBef>
              <a:tabLst>
                <a:tab pos="1493838" algn="l"/>
                <a:tab pos="3025775" algn="l"/>
              </a:tabLst>
            </a:pPr>
            <a:r>
              <a:rPr lang="en-US" altLang="zh-TW" sz="2800" dirty="0">
                <a:ea typeface="新細明體" charset="0"/>
                <a:cs typeface="新細明體" charset="0"/>
              </a:rPr>
              <a:t>		</a:t>
            </a:r>
            <a:r>
              <a:rPr lang="en-US" altLang="zh-TW" sz="2400" dirty="0">
                <a:ea typeface="新細明體" charset="0"/>
                <a:cs typeface="新細明體" charset="0"/>
              </a:rPr>
              <a:t>SR	= 450 dozen</a:t>
            </a:r>
          </a:p>
          <a:p>
            <a:pPr marL="342900" indent="-342900" eaLnBrk="0" hangingPunct="0">
              <a:lnSpc>
                <a:spcPct val="70000"/>
              </a:lnSpc>
              <a:spcBef>
                <a:spcPct val="20000"/>
              </a:spcBef>
              <a:tabLst>
                <a:tab pos="1493838" algn="l"/>
                <a:tab pos="3025775" algn="l"/>
              </a:tabLst>
            </a:pPr>
            <a:r>
              <a:rPr lang="en-US" altLang="zh-TW" sz="2400" dirty="0">
                <a:ea typeface="新細明體" charset="0"/>
                <a:cs typeface="新細明體" charset="0"/>
              </a:rPr>
              <a:t>		Z         	= 100 dozen</a:t>
            </a:r>
          </a:p>
          <a:p>
            <a:pPr marL="342900" indent="-342900" eaLnBrk="0" hangingPunct="0">
              <a:lnSpc>
                <a:spcPct val="90000"/>
              </a:lnSpc>
              <a:spcBef>
                <a:spcPct val="20000"/>
              </a:spcBef>
              <a:tabLst>
                <a:tab pos="1493838" algn="l"/>
                <a:tab pos="3025775" algn="l"/>
              </a:tabLst>
            </a:pPr>
            <a:r>
              <a:rPr lang="en-US" altLang="zh-TW" sz="2400" dirty="0">
                <a:ea typeface="新細明體" charset="0"/>
                <a:cs typeface="新細明體" charset="0"/>
              </a:rPr>
              <a:t>		Profit        	= $4100 per week</a:t>
            </a:r>
          </a:p>
        </p:txBody>
      </p:sp>
      <p:grpSp>
        <p:nvGrpSpPr>
          <p:cNvPr id="18441" name="Group 9"/>
          <p:cNvGrpSpPr>
            <a:grpSpLocks/>
          </p:cNvGrpSpPr>
          <p:nvPr/>
        </p:nvGrpSpPr>
        <p:grpSpPr bwMode="auto">
          <a:xfrm>
            <a:off x="4876800" y="4953000"/>
            <a:ext cx="2459038" cy="879475"/>
            <a:chOff x="3072" y="3382"/>
            <a:chExt cx="1549" cy="554"/>
          </a:xfrm>
        </p:grpSpPr>
        <p:sp>
          <p:nvSpPr>
            <p:cNvPr id="18439" name="Text Box 7"/>
            <p:cNvSpPr txBox="1">
              <a:spLocks noChangeArrowheads="1"/>
            </p:cNvSpPr>
            <p:nvPr/>
          </p:nvSpPr>
          <p:spPr bwMode="auto">
            <a:xfrm>
              <a:off x="3686" y="3382"/>
              <a:ext cx="9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TW" altLang="en-US">
                  <a:ea typeface="新細明體" charset="0"/>
                  <a:cs typeface="新細明體" charset="0"/>
                </a:rPr>
                <a:t>8(450) + 5(100)</a:t>
              </a:r>
            </a:p>
          </p:txBody>
        </p:sp>
        <p:sp>
          <p:nvSpPr>
            <p:cNvPr id="18440" name="Line 8"/>
            <p:cNvSpPr>
              <a:spLocks noChangeShapeType="1"/>
            </p:cNvSpPr>
            <p:nvPr/>
          </p:nvSpPr>
          <p:spPr bwMode="auto">
            <a:xfrm flipH="1">
              <a:off x="3072" y="3600"/>
              <a:ext cx="1008" cy="336"/>
            </a:xfrm>
            <a:prstGeom prst="line">
              <a:avLst/>
            </a:prstGeom>
            <a:noFill/>
            <a:ln w="12700">
              <a:solidFill>
                <a:schemeClr val="accent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64397918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anim calcmode="lin" valueType="num">
                                      <p:cBhvr additive="base">
                                        <p:cTn id="11"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4">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anim calcmode="lin" valueType="num">
                                      <p:cBhvr additive="base">
                                        <p:cTn id="15"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4">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 calcmode="lin" valueType="num">
                                      <p:cBhvr additive="base">
                                        <p:cTn id="23"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435">
                                            <p:txEl>
                                              <p:pRg st="0" end="0"/>
                                            </p:txEl>
                                          </p:spTgt>
                                        </p:tgtEl>
                                        <p:attrNameLst>
                                          <p:attrName>style.visibility</p:attrName>
                                        </p:attrNameLst>
                                      </p:cBhvr>
                                      <p:to>
                                        <p:strVal val="visible"/>
                                      </p:to>
                                    </p:set>
                                    <p:anim calcmode="lin" valueType="num">
                                      <p:cBhvr additive="base">
                                        <p:cTn id="29"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8435">
                                            <p:txEl>
                                              <p:pRg st="2" end="2"/>
                                            </p:txEl>
                                          </p:spTgt>
                                        </p:tgtEl>
                                        <p:attrNameLst>
                                          <p:attrName>style.visibility</p:attrName>
                                        </p:attrNameLst>
                                      </p:cBhvr>
                                      <p:to>
                                        <p:strVal val="visible"/>
                                      </p:to>
                                    </p:set>
                                    <p:anim calcmode="lin" valueType="num">
                                      <p:cBhvr additive="base">
                                        <p:cTn id="35"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8435">
                                            <p:txEl>
                                              <p:pRg st="3" end="3"/>
                                            </p:txEl>
                                          </p:spTgt>
                                        </p:tgtEl>
                                        <p:attrNameLst>
                                          <p:attrName>style.visibility</p:attrName>
                                        </p:attrNameLst>
                                      </p:cBhvr>
                                      <p:to>
                                        <p:strVal val="visible"/>
                                      </p:to>
                                    </p:set>
                                    <p:anim calcmode="lin" valueType="num">
                                      <p:cBhvr additive="base">
                                        <p:cTn id="4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43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8435">
                                            <p:txEl>
                                              <p:pRg st="4" end="4"/>
                                            </p:txEl>
                                          </p:spTgt>
                                        </p:tgtEl>
                                        <p:attrNameLst>
                                          <p:attrName>style.visibility</p:attrName>
                                        </p:attrNameLst>
                                      </p:cBhvr>
                                      <p:to>
                                        <p:strVal val="visible"/>
                                      </p:to>
                                    </p:set>
                                    <p:anim calcmode="lin" valueType="num">
                                      <p:cBhvr additive="base">
                                        <p:cTn id="4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5">
                                            <p:txEl>
                                              <p:pRg st="4" end="4"/>
                                            </p:txEl>
                                          </p:spTgt>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499"/>
                                          </p:stCondLst>
                                        </p:cTn>
                                        <p:tgtEl>
                                          <p:spTgt spid="18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advAuto="0"/>
      <p:bldP spid="1843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Decision Variables</a:t>
            </a:r>
          </a:p>
        </p:txBody>
      </p:sp>
      <p:sp>
        <p:nvSpPr>
          <p:cNvPr id="17411" name="Rectangle 3"/>
          <p:cNvSpPr>
            <a:spLocks noChangeArrowheads="1"/>
          </p:cNvSpPr>
          <p:nvPr/>
        </p:nvSpPr>
        <p:spPr bwMode="auto">
          <a:xfrm>
            <a:off x="609600" y="2025650"/>
            <a:ext cx="8001000" cy="3155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Aft>
                <a:spcPct val="48000"/>
              </a:spcAft>
            </a:pPr>
            <a:r>
              <a:rPr lang="en-US" sz="2400">
                <a:latin typeface="Tahoma" pitchFamily="34" charset="0"/>
              </a:rPr>
              <a:t>M</a:t>
            </a:r>
            <a:r>
              <a:rPr lang="en-US" sz="2400" baseline="-25000">
                <a:latin typeface="Tahoma" pitchFamily="34" charset="0"/>
              </a:rPr>
              <a:t>1</a:t>
            </a:r>
            <a:r>
              <a:rPr lang="en-US" sz="2400">
                <a:latin typeface="Tahoma" pitchFamily="34" charset="0"/>
              </a:rPr>
              <a:t> = Number of model 1 slip rings to make in-house</a:t>
            </a:r>
          </a:p>
          <a:p>
            <a:pPr eaLnBrk="0" hangingPunct="0">
              <a:spcAft>
                <a:spcPct val="48000"/>
              </a:spcAft>
            </a:pPr>
            <a:r>
              <a:rPr lang="en-US" sz="2400">
                <a:latin typeface="Tahoma" pitchFamily="34" charset="0"/>
              </a:rPr>
              <a:t>M</a:t>
            </a:r>
            <a:r>
              <a:rPr lang="en-US" sz="2400" baseline="-25000">
                <a:latin typeface="Tahoma" pitchFamily="34" charset="0"/>
              </a:rPr>
              <a:t>2</a:t>
            </a:r>
            <a:r>
              <a:rPr lang="en-US" sz="2400">
                <a:latin typeface="Tahoma" pitchFamily="34" charset="0"/>
              </a:rPr>
              <a:t> = Number of model 2 slip rings to make in-house</a:t>
            </a:r>
          </a:p>
          <a:p>
            <a:pPr eaLnBrk="0" hangingPunct="0">
              <a:spcAft>
                <a:spcPct val="48000"/>
              </a:spcAft>
            </a:pPr>
            <a:r>
              <a:rPr lang="en-US" sz="2400">
                <a:latin typeface="Tahoma" pitchFamily="34" charset="0"/>
              </a:rPr>
              <a:t>M</a:t>
            </a:r>
            <a:r>
              <a:rPr lang="en-US" sz="2400" baseline="-25000">
                <a:latin typeface="Tahoma" pitchFamily="34" charset="0"/>
              </a:rPr>
              <a:t>3</a:t>
            </a:r>
            <a:r>
              <a:rPr lang="en-US" sz="2400">
                <a:latin typeface="Tahoma" pitchFamily="34" charset="0"/>
              </a:rPr>
              <a:t> = Number of model 3 slip rings to make in-house</a:t>
            </a:r>
          </a:p>
          <a:p>
            <a:pPr eaLnBrk="0" hangingPunct="0">
              <a:spcAft>
                <a:spcPct val="48000"/>
              </a:spcAft>
            </a:pPr>
            <a:r>
              <a:rPr lang="en-US" sz="2400">
                <a:latin typeface="Tahoma" pitchFamily="34" charset="0"/>
              </a:rPr>
              <a:t>B</a:t>
            </a:r>
            <a:r>
              <a:rPr lang="en-US" sz="2400" baseline="-25000">
                <a:latin typeface="Tahoma" pitchFamily="34" charset="0"/>
              </a:rPr>
              <a:t>1</a:t>
            </a:r>
            <a:r>
              <a:rPr lang="en-US" sz="2400">
                <a:latin typeface="Tahoma" pitchFamily="34" charset="0"/>
              </a:rPr>
              <a:t> = Number of model 1 slip rings to buy from competitor</a:t>
            </a:r>
          </a:p>
          <a:p>
            <a:pPr eaLnBrk="0" hangingPunct="0">
              <a:spcAft>
                <a:spcPct val="48000"/>
              </a:spcAft>
            </a:pPr>
            <a:r>
              <a:rPr lang="en-US" sz="2400">
                <a:latin typeface="Tahoma" pitchFamily="34" charset="0"/>
              </a:rPr>
              <a:t>B</a:t>
            </a:r>
            <a:r>
              <a:rPr lang="en-US" sz="2400" baseline="-25000">
                <a:latin typeface="Tahoma" pitchFamily="34" charset="0"/>
              </a:rPr>
              <a:t>2</a:t>
            </a:r>
            <a:r>
              <a:rPr lang="en-US" sz="2400">
                <a:latin typeface="Tahoma" pitchFamily="34" charset="0"/>
              </a:rPr>
              <a:t> = Number of model 2 slip rings to buy from competitor</a:t>
            </a:r>
          </a:p>
          <a:p>
            <a:pPr eaLnBrk="0" hangingPunct="0">
              <a:spcAft>
                <a:spcPct val="48000"/>
              </a:spcAft>
            </a:pPr>
            <a:r>
              <a:rPr lang="en-US" sz="2400">
                <a:latin typeface="Tahoma" pitchFamily="34" charset="0"/>
              </a:rPr>
              <a:t>B</a:t>
            </a:r>
            <a:r>
              <a:rPr lang="en-US" sz="2400" baseline="-25000">
                <a:latin typeface="Tahoma" pitchFamily="34" charset="0"/>
              </a:rPr>
              <a:t>3</a:t>
            </a:r>
            <a:r>
              <a:rPr lang="en-US" sz="2400">
                <a:latin typeface="Tahoma" pitchFamily="34" charset="0"/>
              </a:rPr>
              <a:t> = Number of model 3 slip rings to buy from competitor</a:t>
            </a:r>
          </a:p>
        </p:txBody>
      </p:sp>
    </p:spTree>
    <p:extLst>
      <p:ext uri="{BB962C8B-B14F-4D97-AF65-F5344CB8AC3E}">
        <p14:creationId xmlns:p14="http://schemas.microsoft.com/office/powerpoint/2010/main" val="29835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18435" name="Rectangle 3"/>
          <p:cNvSpPr>
            <a:spLocks noChangeArrowheads="1"/>
          </p:cNvSpPr>
          <p:nvPr/>
        </p:nvSpPr>
        <p:spPr bwMode="auto">
          <a:xfrm>
            <a:off x="354013" y="1728788"/>
            <a:ext cx="8256587" cy="1220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3200">
                <a:latin typeface="Tahoma" pitchFamily="34" charset="0"/>
              </a:rPr>
              <a:t>Minimize the total cost of filling the order.</a:t>
            </a:r>
          </a:p>
          <a:p>
            <a:pPr eaLnBrk="0" hangingPunct="0">
              <a:spcBef>
                <a:spcPct val="50000"/>
              </a:spcBef>
            </a:pPr>
            <a:r>
              <a:rPr lang="en-US" sz="2800">
                <a:latin typeface="Tahoma" pitchFamily="34" charset="0"/>
              </a:rPr>
              <a:t>MIN:	50M</a:t>
            </a:r>
            <a:r>
              <a:rPr lang="en-US" sz="2800" baseline="-25000">
                <a:latin typeface="Tahoma" pitchFamily="34" charset="0"/>
              </a:rPr>
              <a:t>1</a:t>
            </a:r>
            <a:r>
              <a:rPr lang="en-US" sz="2800">
                <a:latin typeface="Tahoma" pitchFamily="34" charset="0"/>
              </a:rPr>
              <a:t>+ 83M</a:t>
            </a:r>
            <a:r>
              <a:rPr lang="en-US" sz="2800" baseline="-25000">
                <a:latin typeface="Tahoma" pitchFamily="34" charset="0"/>
              </a:rPr>
              <a:t>2</a:t>
            </a:r>
            <a:r>
              <a:rPr lang="en-US" sz="2800">
                <a:latin typeface="Tahoma" pitchFamily="34" charset="0"/>
              </a:rPr>
              <a:t>+ 130M</a:t>
            </a:r>
            <a:r>
              <a:rPr lang="en-US" sz="2800" baseline="-25000">
                <a:latin typeface="Tahoma" pitchFamily="34" charset="0"/>
              </a:rPr>
              <a:t>3</a:t>
            </a:r>
            <a:r>
              <a:rPr lang="en-US" sz="2800">
                <a:latin typeface="Tahoma" pitchFamily="34" charset="0"/>
              </a:rPr>
              <a:t>+ 61B</a:t>
            </a:r>
            <a:r>
              <a:rPr lang="en-US" sz="2800" baseline="-25000">
                <a:latin typeface="Tahoma" pitchFamily="34" charset="0"/>
              </a:rPr>
              <a:t>1</a:t>
            </a:r>
            <a:r>
              <a:rPr lang="en-US" sz="2800">
                <a:latin typeface="Tahoma" pitchFamily="34" charset="0"/>
              </a:rPr>
              <a:t>+ 97B</a:t>
            </a:r>
            <a:r>
              <a:rPr lang="en-US" sz="2800" baseline="-25000">
                <a:latin typeface="Tahoma" pitchFamily="34" charset="0"/>
              </a:rPr>
              <a:t>2</a:t>
            </a:r>
            <a:r>
              <a:rPr lang="en-US" sz="2800">
                <a:latin typeface="Tahoma" pitchFamily="34" charset="0"/>
              </a:rPr>
              <a:t>+ 145B</a:t>
            </a:r>
            <a:r>
              <a:rPr lang="en-US" sz="2800" baseline="-25000">
                <a:latin typeface="Tahoma" pitchFamily="34" charset="0"/>
              </a:rPr>
              <a:t>3</a:t>
            </a:r>
          </a:p>
        </p:txBody>
      </p:sp>
    </p:spTree>
    <p:extLst>
      <p:ext uri="{BB962C8B-B14F-4D97-AF65-F5344CB8AC3E}">
        <p14:creationId xmlns:p14="http://schemas.microsoft.com/office/powerpoint/2010/main" val="194883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2075" tIns="46038" rIns="92075" bIns="46038"/>
          <a:lstStyle/>
          <a:p>
            <a:r>
              <a:rPr lang="en-US" i="1">
                <a:solidFill>
                  <a:schemeClr val="hlink"/>
                </a:solidFill>
              </a:rPr>
              <a:t>Defining the Constraints</a:t>
            </a:r>
          </a:p>
        </p:txBody>
      </p:sp>
      <p:sp>
        <p:nvSpPr>
          <p:cNvPr id="19459" name="Rectangle 3"/>
          <p:cNvSpPr>
            <a:spLocks noGrp="1" noChangeArrowheads="1"/>
          </p:cNvSpPr>
          <p:nvPr>
            <p:ph idx="1"/>
          </p:nvPr>
        </p:nvSpPr>
        <p:spPr>
          <a:xfrm>
            <a:off x="652463" y="1357313"/>
            <a:ext cx="7772400" cy="4587875"/>
          </a:xfrm>
          <a:noFill/>
          <a:ln/>
        </p:spPr>
        <p:txBody>
          <a:bodyPr lIns="92075" tIns="46038" rIns="92075" bIns="46038"/>
          <a:lstStyle/>
          <a:p>
            <a:pPr>
              <a:lnSpc>
                <a:spcPct val="110000"/>
              </a:lnSpc>
              <a:spcBef>
                <a:spcPct val="0"/>
              </a:spcBef>
            </a:pPr>
            <a:r>
              <a:rPr lang="en-US" sz="2800"/>
              <a:t>Demand Constraints</a:t>
            </a:r>
          </a:p>
          <a:p>
            <a:pPr lvl="1">
              <a:lnSpc>
                <a:spcPct val="110000"/>
              </a:lnSpc>
              <a:buFontTx/>
              <a:buNone/>
            </a:pPr>
            <a:r>
              <a:rPr lang="en-US" sz="2400"/>
              <a:t>M</a:t>
            </a:r>
            <a:r>
              <a:rPr lang="en-US" sz="2400" baseline="-25000"/>
              <a:t>1</a:t>
            </a:r>
            <a:r>
              <a:rPr lang="en-US" sz="2400"/>
              <a:t> + B</a:t>
            </a:r>
            <a:r>
              <a:rPr lang="en-US" sz="2400" baseline="-25000"/>
              <a:t>1</a:t>
            </a:r>
            <a:r>
              <a:rPr lang="en-US" sz="2400"/>
              <a:t> = 3,000	} model 1</a:t>
            </a:r>
          </a:p>
          <a:p>
            <a:pPr lvl="1">
              <a:lnSpc>
                <a:spcPct val="110000"/>
              </a:lnSpc>
              <a:buFontTx/>
              <a:buNone/>
            </a:pPr>
            <a:r>
              <a:rPr lang="en-US" sz="2400"/>
              <a:t>M</a:t>
            </a:r>
            <a:r>
              <a:rPr lang="en-US" sz="2400" baseline="-25000"/>
              <a:t>2</a:t>
            </a:r>
            <a:r>
              <a:rPr lang="en-US" sz="2400"/>
              <a:t> + B</a:t>
            </a:r>
            <a:r>
              <a:rPr lang="en-US" sz="2400" baseline="-25000"/>
              <a:t>2</a:t>
            </a:r>
            <a:r>
              <a:rPr lang="en-US" sz="2400"/>
              <a:t> = 2,000	} model 2</a:t>
            </a:r>
          </a:p>
          <a:p>
            <a:pPr lvl="1">
              <a:lnSpc>
                <a:spcPct val="110000"/>
              </a:lnSpc>
              <a:buFontTx/>
              <a:buNone/>
            </a:pPr>
            <a:r>
              <a:rPr lang="en-US" sz="2400"/>
              <a:t>M</a:t>
            </a:r>
            <a:r>
              <a:rPr lang="en-US" sz="2400" baseline="-25000"/>
              <a:t>3</a:t>
            </a:r>
            <a:r>
              <a:rPr lang="en-US" sz="2400"/>
              <a:t> + B</a:t>
            </a:r>
            <a:r>
              <a:rPr lang="en-US" sz="2400" baseline="-25000"/>
              <a:t>3</a:t>
            </a:r>
            <a:r>
              <a:rPr lang="en-US" sz="2400"/>
              <a:t> =    900	} model 3</a:t>
            </a:r>
          </a:p>
          <a:p>
            <a:pPr>
              <a:lnSpc>
                <a:spcPct val="110000"/>
              </a:lnSpc>
              <a:spcBef>
                <a:spcPct val="0"/>
              </a:spcBef>
            </a:pPr>
            <a:r>
              <a:rPr lang="en-US" sz="2800"/>
              <a:t>Resource </a:t>
            </a:r>
            <a:r>
              <a:rPr lang="en-US"/>
              <a:t>Constraints</a:t>
            </a:r>
            <a:endParaRPr lang="en-US" sz="2400"/>
          </a:p>
          <a:p>
            <a:pPr lvl="1">
              <a:lnSpc>
                <a:spcPct val="110000"/>
              </a:lnSpc>
              <a:buFontTx/>
              <a:buNone/>
            </a:pPr>
            <a:r>
              <a:rPr lang="en-US" sz="2400"/>
              <a:t>2M</a:t>
            </a:r>
            <a:r>
              <a:rPr lang="en-US" sz="2400" baseline="-25000"/>
              <a:t>1</a:t>
            </a:r>
            <a:r>
              <a:rPr lang="en-US" sz="2400"/>
              <a:t> + 1.5M</a:t>
            </a:r>
            <a:r>
              <a:rPr lang="en-US" sz="2400" baseline="-25000"/>
              <a:t>2</a:t>
            </a:r>
            <a:r>
              <a:rPr lang="en-US" sz="2400"/>
              <a:t> + 3M</a:t>
            </a:r>
            <a:r>
              <a:rPr lang="en-US" sz="2400" baseline="-25000"/>
              <a:t>3 </a:t>
            </a:r>
            <a:r>
              <a:rPr lang="en-US" sz="2400"/>
              <a:t>&lt;= 10,000 } wiring</a:t>
            </a:r>
          </a:p>
          <a:p>
            <a:pPr lvl="1">
              <a:lnSpc>
                <a:spcPct val="110000"/>
              </a:lnSpc>
              <a:buFontTx/>
              <a:buNone/>
            </a:pPr>
            <a:r>
              <a:rPr lang="en-US" sz="2400"/>
              <a:t>1M</a:t>
            </a:r>
            <a:r>
              <a:rPr lang="en-US" sz="2400" baseline="-25000"/>
              <a:t>1</a:t>
            </a:r>
            <a:r>
              <a:rPr lang="en-US" sz="2400"/>
              <a:t> + 2.0M</a:t>
            </a:r>
            <a:r>
              <a:rPr lang="en-US" sz="2400" baseline="-25000"/>
              <a:t>2</a:t>
            </a:r>
            <a:r>
              <a:rPr lang="en-US" sz="2400"/>
              <a:t> + 1M</a:t>
            </a:r>
            <a:r>
              <a:rPr lang="en-US" sz="2400" baseline="-25000"/>
              <a:t>3 </a:t>
            </a:r>
            <a:r>
              <a:rPr lang="en-US" sz="2400"/>
              <a:t>&lt;=   5,000 } harnessing</a:t>
            </a:r>
          </a:p>
          <a:p>
            <a:pPr>
              <a:lnSpc>
                <a:spcPct val="110000"/>
              </a:lnSpc>
              <a:spcBef>
                <a:spcPct val="0"/>
              </a:spcBef>
            </a:pPr>
            <a:r>
              <a:rPr lang="en-US" sz="2800"/>
              <a:t>Nonnegativity Conditions</a:t>
            </a:r>
          </a:p>
          <a:p>
            <a:pPr lvl="1">
              <a:lnSpc>
                <a:spcPct val="110000"/>
              </a:lnSpc>
              <a:buFontTx/>
              <a:buNone/>
            </a:pPr>
            <a:r>
              <a:rPr lang="en-US" sz="2400"/>
              <a:t>M</a:t>
            </a:r>
            <a:r>
              <a:rPr lang="en-US" sz="2400" baseline="-25000"/>
              <a:t>1</a:t>
            </a:r>
            <a:r>
              <a:rPr lang="en-US" sz="2400"/>
              <a:t>, M</a:t>
            </a:r>
            <a:r>
              <a:rPr lang="en-US" sz="2400" baseline="-25000"/>
              <a:t>2</a:t>
            </a:r>
            <a:r>
              <a:rPr lang="en-US" sz="2400"/>
              <a:t>, M</a:t>
            </a:r>
            <a:r>
              <a:rPr lang="en-US" sz="2400" baseline="-25000"/>
              <a:t>3</a:t>
            </a:r>
            <a:r>
              <a:rPr lang="en-US" sz="2400"/>
              <a:t>, B</a:t>
            </a:r>
            <a:r>
              <a:rPr lang="en-US" sz="2400" baseline="-25000"/>
              <a:t>1</a:t>
            </a:r>
            <a:r>
              <a:rPr lang="en-US" sz="2400"/>
              <a:t>, B</a:t>
            </a:r>
            <a:r>
              <a:rPr lang="en-US" sz="2400" baseline="-25000"/>
              <a:t>2</a:t>
            </a:r>
            <a:r>
              <a:rPr lang="en-US" sz="2400"/>
              <a:t>, B</a:t>
            </a:r>
            <a:r>
              <a:rPr lang="en-US" sz="2400" baseline="-25000"/>
              <a:t>3</a:t>
            </a:r>
            <a:r>
              <a:rPr lang="en-US" sz="2400"/>
              <a:t> &gt;=  0</a:t>
            </a:r>
          </a:p>
        </p:txBody>
      </p:sp>
    </p:spTree>
    <p:extLst>
      <p:ext uri="{BB962C8B-B14F-4D97-AF65-F5344CB8AC3E}">
        <p14:creationId xmlns:p14="http://schemas.microsoft.com/office/powerpoint/2010/main" val="273512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45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68338" y="338138"/>
            <a:ext cx="8094662" cy="1109662"/>
          </a:xfrm>
          <a:noFill/>
          <a:ln/>
        </p:spPr>
        <p:txBody>
          <a:bodyPr lIns="92075" tIns="46038" rIns="92075" bIns="46038"/>
          <a:lstStyle/>
          <a:p>
            <a:pPr>
              <a:lnSpc>
                <a:spcPct val="80000"/>
              </a:lnSpc>
            </a:pPr>
            <a:r>
              <a:rPr lang="en-US" sz="4000" i="1">
                <a:solidFill>
                  <a:schemeClr val="hlink"/>
                </a:solidFill>
              </a:rPr>
              <a:t>An Investment Problem:</a:t>
            </a:r>
            <a:br>
              <a:rPr lang="en-US" sz="4000" i="1">
                <a:solidFill>
                  <a:schemeClr val="hlink"/>
                </a:solidFill>
              </a:rPr>
            </a:br>
            <a:r>
              <a:rPr lang="en-US" sz="4000" i="1">
                <a:solidFill>
                  <a:schemeClr val="hlink"/>
                </a:solidFill>
              </a:rPr>
              <a:t>Retirement Planning Services, Inc.</a:t>
            </a:r>
          </a:p>
        </p:txBody>
      </p:sp>
      <p:sp>
        <p:nvSpPr>
          <p:cNvPr id="21507" name="Rectangle 3"/>
          <p:cNvSpPr>
            <a:spLocks noGrp="1" noChangeArrowheads="1"/>
          </p:cNvSpPr>
          <p:nvPr>
            <p:ph idx="1"/>
          </p:nvPr>
        </p:nvSpPr>
        <p:spPr>
          <a:xfrm>
            <a:off x="720725" y="1641475"/>
            <a:ext cx="7772400" cy="1100138"/>
          </a:xfrm>
          <a:noFill/>
          <a:ln/>
        </p:spPr>
        <p:txBody>
          <a:bodyPr lIns="92075" tIns="46038" rIns="92075" bIns="46038"/>
          <a:lstStyle/>
          <a:p>
            <a:r>
              <a:rPr lang="en-US" sz="2800"/>
              <a:t>A client wishes to invest $750,000 in the following bonds.</a:t>
            </a:r>
          </a:p>
        </p:txBody>
      </p:sp>
      <p:grpSp>
        <p:nvGrpSpPr>
          <p:cNvPr id="21511" name="Group 7"/>
          <p:cNvGrpSpPr>
            <a:grpSpLocks/>
          </p:cNvGrpSpPr>
          <p:nvPr/>
        </p:nvGrpSpPr>
        <p:grpSpPr bwMode="auto">
          <a:xfrm>
            <a:off x="660400" y="2965450"/>
            <a:ext cx="7874000" cy="3130550"/>
            <a:chOff x="416" y="1440"/>
            <a:chExt cx="4960" cy="1972"/>
          </a:xfrm>
        </p:grpSpPr>
        <p:sp>
          <p:nvSpPr>
            <p:cNvPr id="21508" name="Rectangle 4"/>
            <p:cNvSpPr>
              <a:spLocks noChangeArrowheads="1"/>
            </p:cNvSpPr>
            <p:nvPr/>
          </p:nvSpPr>
          <p:spPr bwMode="auto">
            <a:xfrm>
              <a:off x="416" y="1440"/>
              <a:ext cx="4960" cy="1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40000"/>
                </a:lnSpc>
                <a:spcBef>
                  <a:spcPct val="50000"/>
                </a:spcBef>
                <a:tabLst>
                  <a:tab pos="3878263" algn="ctr"/>
                  <a:tab pos="5205413" algn="ctr"/>
                  <a:tab pos="6735763" algn="ctr"/>
                </a:tabLst>
              </a:pPr>
              <a:r>
                <a:rPr lang="en-US" sz="2000" b="1"/>
                <a:t>		Years to</a:t>
              </a:r>
            </a:p>
            <a:p>
              <a:pPr eaLnBrk="0" hangingPunct="0">
                <a:lnSpc>
                  <a:spcPct val="40000"/>
                </a:lnSpc>
                <a:spcBef>
                  <a:spcPct val="50000"/>
                </a:spcBef>
                <a:tabLst>
                  <a:tab pos="3878263" algn="ctr"/>
                  <a:tab pos="5205413" algn="ctr"/>
                  <a:tab pos="6735763" algn="ctr"/>
                </a:tabLst>
              </a:pPr>
              <a:r>
                <a:rPr lang="en-US" sz="2000" b="1"/>
                <a:t>Company	Return 	 Maturity	Rating</a:t>
              </a:r>
            </a:p>
            <a:p>
              <a:pPr eaLnBrk="0" hangingPunct="0">
                <a:lnSpc>
                  <a:spcPct val="90000"/>
                </a:lnSpc>
                <a:spcBef>
                  <a:spcPct val="50000"/>
                </a:spcBef>
                <a:tabLst>
                  <a:tab pos="3878263" algn="ctr"/>
                  <a:tab pos="5205413" algn="ctr"/>
                  <a:tab pos="6735763" algn="ctr"/>
                </a:tabLst>
              </a:pPr>
              <a:r>
                <a:rPr lang="en-US" sz="2000" b="1"/>
                <a:t>Acme Chemical	8.65%	11	1-Excellent</a:t>
              </a:r>
            </a:p>
            <a:p>
              <a:pPr eaLnBrk="0" hangingPunct="0">
                <a:lnSpc>
                  <a:spcPct val="90000"/>
                </a:lnSpc>
                <a:spcBef>
                  <a:spcPct val="50000"/>
                </a:spcBef>
                <a:tabLst>
                  <a:tab pos="3878263" algn="ctr"/>
                  <a:tab pos="5205413" algn="ctr"/>
                  <a:tab pos="6735763" algn="ctr"/>
                </a:tabLst>
              </a:pPr>
              <a:r>
                <a:rPr lang="en-US" sz="2000" b="1"/>
                <a:t>DynaStar	9.50%	10	3-Good</a:t>
              </a:r>
            </a:p>
            <a:p>
              <a:pPr eaLnBrk="0" hangingPunct="0">
                <a:lnSpc>
                  <a:spcPct val="90000"/>
                </a:lnSpc>
                <a:spcBef>
                  <a:spcPct val="50000"/>
                </a:spcBef>
                <a:tabLst>
                  <a:tab pos="3878263" algn="ctr"/>
                  <a:tab pos="5205413" algn="ctr"/>
                  <a:tab pos="6735763" algn="ctr"/>
                </a:tabLst>
              </a:pPr>
              <a:r>
                <a:rPr lang="en-US" sz="2000" b="1"/>
                <a:t>Eagle Vision	10.00%	6	4-Fair</a:t>
              </a:r>
            </a:p>
            <a:p>
              <a:pPr eaLnBrk="0" hangingPunct="0">
                <a:lnSpc>
                  <a:spcPct val="90000"/>
                </a:lnSpc>
                <a:spcBef>
                  <a:spcPct val="50000"/>
                </a:spcBef>
                <a:tabLst>
                  <a:tab pos="3878263" algn="ctr"/>
                  <a:tab pos="5205413" algn="ctr"/>
                  <a:tab pos="6735763" algn="ctr"/>
                </a:tabLst>
              </a:pPr>
              <a:r>
                <a:rPr lang="en-US" sz="2000" b="1"/>
                <a:t>Micro Modeling	8.75%	10	1-Excellent</a:t>
              </a:r>
            </a:p>
            <a:p>
              <a:pPr eaLnBrk="0" hangingPunct="0">
                <a:lnSpc>
                  <a:spcPct val="90000"/>
                </a:lnSpc>
                <a:spcBef>
                  <a:spcPct val="50000"/>
                </a:spcBef>
                <a:tabLst>
                  <a:tab pos="3878263" algn="ctr"/>
                  <a:tab pos="5205413" algn="ctr"/>
                  <a:tab pos="6735763" algn="ctr"/>
                </a:tabLst>
              </a:pPr>
              <a:r>
                <a:rPr lang="en-US" sz="2000" b="1"/>
                <a:t>OptiPro	9.25%	7	3-Good</a:t>
              </a:r>
              <a:endParaRPr lang="en-US" sz="2000"/>
            </a:p>
            <a:p>
              <a:pPr eaLnBrk="0" hangingPunct="0">
                <a:spcBef>
                  <a:spcPct val="50000"/>
                </a:spcBef>
                <a:tabLst>
                  <a:tab pos="3878263" algn="ctr"/>
                  <a:tab pos="5205413" algn="ctr"/>
                  <a:tab pos="6735763" algn="ctr"/>
                </a:tabLst>
              </a:pPr>
              <a:r>
                <a:rPr lang="en-US" sz="2000" b="1"/>
                <a:t>Sabre Systems	9.00%	13	2-Very Good</a:t>
              </a:r>
            </a:p>
          </p:txBody>
        </p:sp>
        <p:sp>
          <p:nvSpPr>
            <p:cNvPr id="21509" name="Line 5"/>
            <p:cNvSpPr>
              <a:spLocks noChangeShapeType="1"/>
            </p:cNvSpPr>
            <p:nvPr/>
          </p:nvSpPr>
          <p:spPr bwMode="auto">
            <a:xfrm>
              <a:off x="459" y="1764"/>
              <a:ext cx="4789"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p:cNvSpPr>
              <a:spLocks noChangeShapeType="1"/>
            </p:cNvSpPr>
            <p:nvPr/>
          </p:nvSpPr>
          <p:spPr bwMode="auto">
            <a:xfrm>
              <a:off x="457" y="3412"/>
              <a:ext cx="4855"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1182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lIns="92075" tIns="46038" rIns="92075" bIns="46038"/>
          <a:lstStyle/>
          <a:p>
            <a:r>
              <a:rPr lang="en-US" i="1">
                <a:solidFill>
                  <a:schemeClr val="hlink"/>
                </a:solidFill>
              </a:rPr>
              <a:t>Investment Restrictions</a:t>
            </a:r>
          </a:p>
        </p:txBody>
      </p:sp>
      <p:sp>
        <p:nvSpPr>
          <p:cNvPr id="22531" name="Rectangle 3"/>
          <p:cNvSpPr>
            <a:spLocks noGrp="1" noChangeArrowheads="1"/>
          </p:cNvSpPr>
          <p:nvPr>
            <p:ph idx="1"/>
          </p:nvPr>
        </p:nvSpPr>
        <p:spPr>
          <a:noFill/>
          <a:ln/>
        </p:spPr>
        <p:txBody>
          <a:bodyPr lIns="92075" tIns="46038" rIns="92075" bIns="46038"/>
          <a:lstStyle/>
          <a:p>
            <a:r>
              <a:rPr lang="en-US"/>
              <a:t>No more than 25% can be invested in any single company.</a:t>
            </a:r>
          </a:p>
          <a:p>
            <a:r>
              <a:rPr lang="en-US"/>
              <a:t>At least 50% should be invested in long-term bonds (maturing in 10+ years).</a:t>
            </a:r>
          </a:p>
          <a:p>
            <a:r>
              <a:rPr lang="en-US"/>
              <a:t>No more than 35% can be invested in DynaStar, Eagle Vision, and OptiPro.</a:t>
            </a:r>
          </a:p>
        </p:txBody>
      </p:sp>
    </p:spTree>
    <p:extLst>
      <p:ext uri="{BB962C8B-B14F-4D97-AF65-F5344CB8AC3E}">
        <p14:creationId xmlns:p14="http://schemas.microsoft.com/office/powerpoint/2010/main" val="289503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Decision Variables</a:t>
            </a:r>
          </a:p>
        </p:txBody>
      </p:sp>
      <p:sp>
        <p:nvSpPr>
          <p:cNvPr id="24579" name="Rectangle 3"/>
          <p:cNvSpPr>
            <a:spLocks noChangeArrowheads="1"/>
          </p:cNvSpPr>
          <p:nvPr/>
        </p:nvSpPr>
        <p:spPr bwMode="auto">
          <a:xfrm>
            <a:off x="762000" y="2057400"/>
            <a:ext cx="7821613" cy="318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30000"/>
              </a:lnSpc>
            </a:pPr>
            <a:r>
              <a:rPr lang="en-US" sz="2600">
                <a:latin typeface="Tahoma" pitchFamily="34" charset="0"/>
              </a:rPr>
              <a:t>X</a:t>
            </a:r>
            <a:r>
              <a:rPr lang="en-US" sz="2600" baseline="-25000">
                <a:latin typeface="Tahoma" pitchFamily="34" charset="0"/>
              </a:rPr>
              <a:t>1</a:t>
            </a:r>
            <a:r>
              <a:rPr lang="en-US" sz="2600">
                <a:latin typeface="Tahoma" pitchFamily="34" charset="0"/>
              </a:rPr>
              <a:t> = amount of money to invest in Acme Chemical</a:t>
            </a:r>
          </a:p>
          <a:p>
            <a:pPr eaLnBrk="0" hangingPunct="0">
              <a:lnSpc>
                <a:spcPct val="130000"/>
              </a:lnSpc>
            </a:pPr>
            <a:r>
              <a:rPr lang="en-US" sz="2600">
                <a:latin typeface="Tahoma" pitchFamily="34" charset="0"/>
              </a:rPr>
              <a:t>X</a:t>
            </a:r>
            <a:r>
              <a:rPr lang="en-US" sz="2600" baseline="-25000">
                <a:latin typeface="Tahoma" pitchFamily="34" charset="0"/>
              </a:rPr>
              <a:t>2</a:t>
            </a:r>
            <a:r>
              <a:rPr lang="en-US" sz="2600">
                <a:latin typeface="Tahoma" pitchFamily="34" charset="0"/>
              </a:rPr>
              <a:t> = amount of money to invest in DynaStar</a:t>
            </a:r>
          </a:p>
          <a:p>
            <a:pPr eaLnBrk="0" hangingPunct="0">
              <a:lnSpc>
                <a:spcPct val="130000"/>
              </a:lnSpc>
            </a:pPr>
            <a:r>
              <a:rPr lang="en-US" sz="2600">
                <a:latin typeface="Tahoma" pitchFamily="34" charset="0"/>
              </a:rPr>
              <a:t>X</a:t>
            </a:r>
            <a:r>
              <a:rPr lang="en-US" sz="2600" baseline="-25000">
                <a:latin typeface="Tahoma" pitchFamily="34" charset="0"/>
              </a:rPr>
              <a:t>3</a:t>
            </a:r>
            <a:r>
              <a:rPr lang="en-US" sz="2600">
                <a:latin typeface="Tahoma" pitchFamily="34" charset="0"/>
              </a:rPr>
              <a:t> = amount of money to invest in Eagle Vision</a:t>
            </a:r>
          </a:p>
          <a:p>
            <a:pPr eaLnBrk="0" hangingPunct="0">
              <a:lnSpc>
                <a:spcPct val="130000"/>
              </a:lnSpc>
            </a:pPr>
            <a:r>
              <a:rPr lang="en-US" sz="2600">
                <a:latin typeface="Tahoma" pitchFamily="34" charset="0"/>
              </a:rPr>
              <a:t>X</a:t>
            </a:r>
            <a:r>
              <a:rPr lang="en-US" sz="2600" baseline="-25000">
                <a:latin typeface="Tahoma" pitchFamily="34" charset="0"/>
              </a:rPr>
              <a:t>4</a:t>
            </a:r>
            <a:r>
              <a:rPr lang="en-US" sz="2600">
                <a:latin typeface="Tahoma" pitchFamily="34" charset="0"/>
              </a:rPr>
              <a:t> = amount of money to invest in MicroModeling</a:t>
            </a:r>
          </a:p>
          <a:p>
            <a:pPr eaLnBrk="0" hangingPunct="0">
              <a:lnSpc>
                <a:spcPct val="130000"/>
              </a:lnSpc>
            </a:pPr>
            <a:r>
              <a:rPr lang="en-US" sz="2600">
                <a:latin typeface="Tahoma" pitchFamily="34" charset="0"/>
              </a:rPr>
              <a:t>X</a:t>
            </a:r>
            <a:r>
              <a:rPr lang="en-US" sz="2600" baseline="-25000">
                <a:latin typeface="Tahoma" pitchFamily="34" charset="0"/>
              </a:rPr>
              <a:t>5</a:t>
            </a:r>
            <a:r>
              <a:rPr lang="en-US" sz="2600">
                <a:latin typeface="Tahoma" pitchFamily="34" charset="0"/>
              </a:rPr>
              <a:t> = amount of money to invest in OptiPro</a:t>
            </a:r>
          </a:p>
          <a:p>
            <a:pPr eaLnBrk="0" hangingPunct="0">
              <a:lnSpc>
                <a:spcPct val="130000"/>
              </a:lnSpc>
            </a:pPr>
            <a:r>
              <a:rPr lang="en-US" sz="2600">
                <a:latin typeface="Tahoma" pitchFamily="34" charset="0"/>
              </a:rPr>
              <a:t>X</a:t>
            </a:r>
            <a:r>
              <a:rPr lang="en-US" sz="2600" baseline="-25000">
                <a:latin typeface="Tahoma" pitchFamily="34" charset="0"/>
              </a:rPr>
              <a:t>6</a:t>
            </a:r>
            <a:r>
              <a:rPr lang="en-US" sz="2600">
                <a:latin typeface="Tahoma" pitchFamily="34" charset="0"/>
              </a:rPr>
              <a:t> = amount of money to invest in Sabre Systems</a:t>
            </a:r>
          </a:p>
        </p:txBody>
      </p:sp>
    </p:spTree>
    <p:extLst>
      <p:ext uri="{BB962C8B-B14F-4D97-AF65-F5344CB8AC3E}">
        <p14:creationId xmlns:p14="http://schemas.microsoft.com/office/powerpoint/2010/main" val="278760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25603" name="Rectangle 3"/>
          <p:cNvSpPr>
            <a:spLocks noChangeArrowheads="1"/>
          </p:cNvSpPr>
          <p:nvPr/>
        </p:nvSpPr>
        <p:spPr bwMode="auto">
          <a:xfrm>
            <a:off x="388938" y="1627188"/>
            <a:ext cx="8502650" cy="1957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65000"/>
              </a:lnSpc>
              <a:spcBef>
                <a:spcPct val="50000"/>
              </a:spcBef>
            </a:pPr>
            <a:r>
              <a:rPr lang="en-US" sz="3200">
                <a:latin typeface="Tahoma" pitchFamily="34" charset="0"/>
              </a:rPr>
              <a:t>Maximize the total </a:t>
            </a:r>
          </a:p>
          <a:p>
            <a:pPr algn="ctr" eaLnBrk="0" hangingPunct="0">
              <a:lnSpc>
                <a:spcPct val="65000"/>
              </a:lnSpc>
              <a:spcBef>
                <a:spcPct val="50000"/>
              </a:spcBef>
            </a:pPr>
            <a:r>
              <a:rPr lang="en-US" sz="3200">
                <a:latin typeface="Tahoma" pitchFamily="34" charset="0"/>
              </a:rPr>
              <a:t>annual investment return:</a:t>
            </a:r>
          </a:p>
          <a:p>
            <a:pPr algn="ctr" eaLnBrk="0" hangingPunct="0">
              <a:lnSpc>
                <a:spcPct val="60000"/>
              </a:lnSpc>
              <a:spcBef>
                <a:spcPct val="30000"/>
              </a:spcBef>
            </a:pPr>
            <a:endParaRPr lang="en-US" sz="3200">
              <a:latin typeface="Tahoma" pitchFamily="34" charset="0"/>
            </a:endParaRPr>
          </a:p>
          <a:p>
            <a:pPr algn="ctr" eaLnBrk="0" hangingPunct="0">
              <a:spcBef>
                <a:spcPct val="50000"/>
              </a:spcBef>
            </a:pPr>
            <a:r>
              <a:rPr lang="en-US" sz="2400">
                <a:latin typeface="Tahoma" pitchFamily="34" charset="0"/>
              </a:rPr>
              <a:t>MAX: .0865X</a:t>
            </a:r>
            <a:r>
              <a:rPr lang="en-US" sz="2400" baseline="-25000">
                <a:latin typeface="Tahoma" pitchFamily="34" charset="0"/>
              </a:rPr>
              <a:t>1</a:t>
            </a:r>
            <a:r>
              <a:rPr lang="en-US" sz="2400">
                <a:latin typeface="Tahoma" pitchFamily="34" charset="0"/>
              </a:rPr>
              <a:t>+ .095X</a:t>
            </a:r>
            <a:r>
              <a:rPr lang="en-US" sz="2400" baseline="-25000">
                <a:latin typeface="Tahoma" pitchFamily="34" charset="0"/>
              </a:rPr>
              <a:t>2</a:t>
            </a:r>
            <a:r>
              <a:rPr lang="en-US" sz="2400">
                <a:latin typeface="Tahoma" pitchFamily="34" charset="0"/>
              </a:rPr>
              <a:t>+ .10X</a:t>
            </a:r>
            <a:r>
              <a:rPr lang="en-US" sz="2400" baseline="-25000">
                <a:latin typeface="Tahoma" pitchFamily="34" charset="0"/>
              </a:rPr>
              <a:t>3</a:t>
            </a:r>
            <a:r>
              <a:rPr lang="en-US" sz="2400">
                <a:latin typeface="Tahoma" pitchFamily="34" charset="0"/>
              </a:rPr>
              <a:t>+ .0875X</a:t>
            </a:r>
            <a:r>
              <a:rPr lang="en-US" sz="2400" baseline="-25000">
                <a:latin typeface="Tahoma" pitchFamily="34" charset="0"/>
              </a:rPr>
              <a:t>4</a:t>
            </a:r>
            <a:r>
              <a:rPr lang="en-US" sz="2400">
                <a:latin typeface="Tahoma" pitchFamily="34" charset="0"/>
              </a:rPr>
              <a:t>+ .0925X</a:t>
            </a:r>
            <a:r>
              <a:rPr lang="en-US" sz="2400" baseline="-25000">
                <a:latin typeface="Tahoma" pitchFamily="34" charset="0"/>
              </a:rPr>
              <a:t>5</a:t>
            </a:r>
            <a:r>
              <a:rPr lang="en-US" sz="2400">
                <a:latin typeface="Tahoma" pitchFamily="34" charset="0"/>
              </a:rPr>
              <a:t>+ .09X</a:t>
            </a:r>
            <a:r>
              <a:rPr lang="en-US" sz="2400" baseline="-25000">
                <a:latin typeface="Tahoma" pitchFamily="34" charset="0"/>
              </a:rPr>
              <a:t>6</a:t>
            </a:r>
          </a:p>
        </p:txBody>
      </p:sp>
    </p:spTree>
    <p:extLst>
      <p:ext uri="{BB962C8B-B14F-4D97-AF65-F5344CB8AC3E}">
        <p14:creationId xmlns:p14="http://schemas.microsoft.com/office/powerpoint/2010/main" val="377330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7538" y="341313"/>
            <a:ext cx="7772400" cy="722312"/>
          </a:xfrm>
          <a:noFill/>
          <a:ln/>
        </p:spPr>
        <p:txBody>
          <a:bodyPr lIns="92075" tIns="46038" rIns="92075" bIns="46038">
            <a:normAutofit/>
          </a:bodyPr>
          <a:lstStyle/>
          <a:p>
            <a:r>
              <a:rPr lang="en-US" i="1">
                <a:solidFill>
                  <a:schemeClr val="hlink"/>
                </a:solidFill>
              </a:rPr>
              <a:t>Defining the Constraints</a:t>
            </a:r>
          </a:p>
        </p:txBody>
      </p:sp>
      <p:sp>
        <p:nvSpPr>
          <p:cNvPr id="26627" name="Rectangle 3"/>
          <p:cNvSpPr>
            <a:spLocks noGrp="1" noChangeArrowheads="1"/>
          </p:cNvSpPr>
          <p:nvPr>
            <p:ph idx="1"/>
          </p:nvPr>
        </p:nvSpPr>
        <p:spPr>
          <a:xfrm>
            <a:off x="457200" y="1143000"/>
            <a:ext cx="8553450" cy="5337175"/>
          </a:xfrm>
          <a:noFill/>
          <a:ln/>
        </p:spPr>
        <p:txBody>
          <a:bodyPr lIns="92075" tIns="46038" rIns="92075" bIns="46038"/>
          <a:lstStyle/>
          <a:p>
            <a:pPr>
              <a:lnSpc>
                <a:spcPct val="110000"/>
              </a:lnSpc>
              <a:spcBef>
                <a:spcPct val="0"/>
              </a:spcBef>
            </a:pPr>
            <a:r>
              <a:rPr lang="en-US" sz="2800"/>
              <a:t>Total amount is invested</a:t>
            </a:r>
          </a:p>
          <a:p>
            <a:pPr lvl="1">
              <a:lnSpc>
                <a:spcPct val="110000"/>
              </a:lnSpc>
              <a:buFontTx/>
              <a:buNone/>
            </a:pPr>
            <a:r>
              <a:rPr lang="en-US" sz="2400"/>
              <a:t>X</a:t>
            </a:r>
            <a:r>
              <a:rPr lang="en-US" sz="2400" baseline="-25000"/>
              <a:t>1</a:t>
            </a:r>
            <a:r>
              <a:rPr lang="en-US" sz="2400"/>
              <a:t> + X</a:t>
            </a:r>
            <a:r>
              <a:rPr lang="en-US" sz="2400" baseline="-25000"/>
              <a:t>2</a:t>
            </a:r>
            <a:r>
              <a:rPr lang="en-US" sz="2400"/>
              <a:t> + X</a:t>
            </a:r>
            <a:r>
              <a:rPr lang="en-US" sz="2400" baseline="-25000"/>
              <a:t>3</a:t>
            </a:r>
            <a:r>
              <a:rPr lang="en-US" sz="2400"/>
              <a:t> + X</a:t>
            </a:r>
            <a:r>
              <a:rPr lang="en-US" sz="2400" baseline="-25000"/>
              <a:t>4</a:t>
            </a:r>
            <a:r>
              <a:rPr lang="en-US" sz="2400"/>
              <a:t> + X</a:t>
            </a:r>
            <a:r>
              <a:rPr lang="en-US" sz="2400" baseline="-25000"/>
              <a:t>5</a:t>
            </a:r>
            <a:r>
              <a:rPr lang="en-US" sz="2400"/>
              <a:t> + X</a:t>
            </a:r>
            <a:r>
              <a:rPr lang="en-US" sz="2400" baseline="-25000"/>
              <a:t>6</a:t>
            </a:r>
            <a:r>
              <a:rPr lang="en-US" sz="2400"/>
              <a:t>  = 750,000 </a:t>
            </a:r>
          </a:p>
          <a:p>
            <a:pPr>
              <a:lnSpc>
                <a:spcPct val="110000"/>
              </a:lnSpc>
              <a:spcBef>
                <a:spcPct val="0"/>
              </a:spcBef>
            </a:pPr>
            <a:r>
              <a:rPr lang="en-US" sz="2800"/>
              <a:t>No more than 25% in any one investment</a:t>
            </a:r>
            <a:endParaRPr lang="en-US" sz="2400">
              <a:latin typeface="Times New Roman" pitchFamily="18" charset="0"/>
            </a:endParaRPr>
          </a:p>
          <a:p>
            <a:pPr lvl="1">
              <a:lnSpc>
                <a:spcPct val="110000"/>
              </a:lnSpc>
              <a:buFontTx/>
              <a:buNone/>
            </a:pPr>
            <a:r>
              <a:rPr lang="en-US" sz="2400"/>
              <a:t>X</a:t>
            </a:r>
            <a:r>
              <a:rPr lang="en-US" sz="2400" i="1" baseline="-25000">
                <a:latin typeface="Times New Roman" pitchFamily="18" charset="0"/>
              </a:rPr>
              <a:t>i</a:t>
            </a:r>
            <a:r>
              <a:rPr lang="en-US" sz="2400"/>
              <a:t> &lt;= 187,500,  for all </a:t>
            </a:r>
            <a:r>
              <a:rPr lang="en-US" sz="2400" b="1" i="1">
                <a:latin typeface="Times New Roman" pitchFamily="18" charset="0"/>
              </a:rPr>
              <a:t>i</a:t>
            </a:r>
            <a:r>
              <a:rPr lang="en-US" sz="2400" b="1" i="1"/>
              <a:t> </a:t>
            </a:r>
            <a:endParaRPr lang="en-US" sz="2400"/>
          </a:p>
          <a:p>
            <a:pPr>
              <a:lnSpc>
                <a:spcPct val="110000"/>
              </a:lnSpc>
              <a:spcBef>
                <a:spcPct val="0"/>
              </a:spcBef>
            </a:pPr>
            <a:r>
              <a:rPr lang="en-US" sz="2800"/>
              <a:t>50% long term investment restriction.</a:t>
            </a:r>
          </a:p>
          <a:p>
            <a:pPr lvl="1">
              <a:lnSpc>
                <a:spcPct val="110000"/>
              </a:lnSpc>
              <a:buFontTx/>
              <a:buNone/>
            </a:pPr>
            <a:r>
              <a:rPr lang="en-US"/>
              <a:t>X</a:t>
            </a:r>
            <a:r>
              <a:rPr lang="en-US" baseline="-25000"/>
              <a:t>1</a:t>
            </a:r>
            <a:r>
              <a:rPr lang="en-US"/>
              <a:t> + X</a:t>
            </a:r>
            <a:r>
              <a:rPr lang="en-US" baseline="-25000"/>
              <a:t>2</a:t>
            </a:r>
            <a:r>
              <a:rPr lang="en-US"/>
              <a:t> + X</a:t>
            </a:r>
            <a:r>
              <a:rPr lang="en-US" baseline="-25000"/>
              <a:t>4</a:t>
            </a:r>
            <a:r>
              <a:rPr lang="en-US"/>
              <a:t> + X</a:t>
            </a:r>
            <a:r>
              <a:rPr lang="en-US" baseline="-25000"/>
              <a:t>6</a:t>
            </a:r>
            <a:r>
              <a:rPr lang="en-US"/>
              <a:t> &gt;= 375,000</a:t>
            </a:r>
          </a:p>
          <a:p>
            <a:r>
              <a:rPr lang="en-US" sz="2800"/>
              <a:t>35% Restriction on DynaStar, Eagle Vision, and OptiPro.</a:t>
            </a:r>
          </a:p>
          <a:p>
            <a:pPr lvl="1">
              <a:buFontTx/>
              <a:buNone/>
            </a:pPr>
            <a:r>
              <a:rPr lang="en-US" sz="2400"/>
              <a:t>X</a:t>
            </a:r>
            <a:r>
              <a:rPr lang="en-US" sz="2400" baseline="-25000"/>
              <a:t>2</a:t>
            </a:r>
            <a:r>
              <a:rPr lang="en-US" sz="2400"/>
              <a:t> + X</a:t>
            </a:r>
            <a:r>
              <a:rPr lang="en-US" sz="2400" baseline="-25000"/>
              <a:t>3</a:t>
            </a:r>
            <a:r>
              <a:rPr lang="en-US" sz="2400"/>
              <a:t> + X</a:t>
            </a:r>
            <a:r>
              <a:rPr lang="en-US" sz="2400" baseline="-25000"/>
              <a:t>5</a:t>
            </a:r>
            <a:r>
              <a:rPr lang="en-US" sz="2400"/>
              <a:t>  &lt;= 262,500</a:t>
            </a:r>
          </a:p>
          <a:p>
            <a:r>
              <a:rPr lang="en-US" sz="2800"/>
              <a:t>Nonnegativity conditions</a:t>
            </a:r>
          </a:p>
          <a:p>
            <a:pPr lvl="1">
              <a:lnSpc>
                <a:spcPct val="110000"/>
              </a:lnSpc>
              <a:buFontTx/>
              <a:buNone/>
            </a:pPr>
            <a:r>
              <a:rPr lang="en-US" sz="2400"/>
              <a:t>X</a:t>
            </a:r>
            <a:r>
              <a:rPr lang="en-US" sz="2400" i="1" baseline="-25000">
                <a:latin typeface="Times New Roman" pitchFamily="18" charset="0"/>
              </a:rPr>
              <a:t>i</a:t>
            </a:r>
            <a:r>
              <a:rPr lang="en-US" sz="2400"/>
              <a:t> &gt;= 0  for all </a:t>
            </a:r>
            <a:r>
              <a:rPr lang="en-US" sz="2400" b="1" i="1">
                <a:latin typeface="Times New Roman" pitchFamily="18" charset="0"/>
              </a:rPr>
              <a:t>i</a:t>
            </a:r>
            <a:r>
              <a:rPr lang="en-US" sz="2400" b="1" i="1"/>
              <a:t> </a:t>
            </a:r>
          </a:p>
        </p:txBody>
      </p:sp>
    </p:spTree>
    <p:extLst>
      <p:ext uri="{BB962C8B-B14F-4D97-AF65-F5344CB8AC3E}">
        <p14:creationId xmlns:p14="http://schemas.microsoft.com/office/powerpoint/2010/main" val="338350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66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2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77825"/>
            <a:ext cx="8229600" cy="855663"/>
          </a:xfrm>
          <a:noFill/>
          <a:ln/>
        </p:spPr>
        <p:txBody>
          <a:bodyPr lIns="92075" tIns="46038" rIns="92075" bIns="46038"/>
          <a:lstStyle/>
          <a:p>
            <a:pPr>
              <a:lnSpc>
                <a:spcPct val="80000"/>
              </a:lnSpc>
            </a:pPr>
            <a:r>
              <a:rPr lang="en-US" sz="4000" i="1">
                <a:solidFill>
                  <a:schemeClr val="hlink"/>
                </a:solidFill>
              </a:rPr>
              <a:t>A Transportation Problem: Tropicsun</a:t>
            </a:r>
          </a:p>
        </p:txBody>
      </p:sp>
      <p:grpSp>
        <p:nvGrpSpPr>
          <p:cNvPr id="33843" name="Group 51"/>
          <p:cNvGrpSpPr>
            <a:grpSpLocks/>
          </p:cNvGrpSpPr>
          <p:nvPr/>
        </p:nvGrpSpPr>
        <p:grpSpPr bwMode="auto">
          <a:xfrm>
            <a:off x="919163" y="1295400"/>
            <a:ext cx="7310437" cy="4991100"/>
            <a:chOff x="732" y="707"/>
            <a:chExt cx="4605" cy="3144"/>
          </a:xfrm>
        </p:grpSpPr>
        <p:sp>
          <p:nvSpPr>
            <p:cNvPr id="33795" name="Freeform 3"/>
            <p:cNvSpPr>
              <a:spLocks/>
            </p:cNvSpPr>
            <p:nvPr/>
          </p:nvSpPr>
          <p:spPr bwMode="auto">
            <a:xfrm>
              <a:off x="1484" y="1171"/>
              <a:ext cx="616" cy="607"/>
            </a:xfrm>
            <a:custGeom>
              <a:avLst/>
              <a:gdLst>
                <a:gd name="T0" fmla="*/ 615 w 616"/>
                <a:gd name="T1" fmla="*/ 303 h 607"/>
                <a:gd name="T2" fmla="*/ 609 w 616"/>
                <a:gd name="T3" fmla="*/ 242 h 607"/>
                <a:gd name="T4" fmla="*/ 591 w 616"/>
                <a:gd name="T5" fmla="*/ 185 h 607"/>
                <a:gd name="T6" fmla="*/ 563 w 616"/>
                <a:gd name="T7" fmla="*/ 134 h 607"/>
                <a:gd name="T8" fmla="*/ 525 w 616"/>
                <a:gd name="T9" fmla="*/ 89 h 607"/>
                <a:gd name="T10" fmla="*/ 480 w 616"/>
                <a:gd name="T11" fmla="*/ 52 h 607"/>
                <a:gd name="T12" fmla="*/ 427 w 616"/>
                <a:gd name="T13" fmla="*/ 24 h 607"/>
                <a:gd name="T14" fmla="*/ 370 w 616"/>
                <a:gd name="T15" fmla="*/ 6 h 607"/>
                <a:gd name="T16" fmla="*/ 308 w 616"/>
                <a:gd name="T17" fmla="*/ 0 h 607"/>
                <a:gd name="T18" fmla="*/ 245 w 616"/>
                <a:gd name="T19" fmla="*/ 6 h 607"/>
                <a:gd name="T20" fmla="*/ 188 w 616"/>
                <a:gd name="T21" fmla="*/ 24 h 607"/>
                <a:gd name="T22" fmla="*/ 136 w 616"/>
                <a:gd name="T23" fmla="*/ 52 h 607"/>
                <a:gd name="T24" fmla="*/ 90 w 616"/>
                <a:gd name="T25" fmla="*/ 89 h 607"/>
                <a:gd name="T26" fmla="*/ 53 w 616"/>
                <a:gd name="T27" fmla="*/ 134 h 607"/>
                <a:gd name="T28" fmla="*/ 24 w 616"/>
                <a:gd name="T29" fmla="*/ 185 h 607"/>
                <a:gd name="T30" fmla="*/ 6 w 616"/>
                <a:gd name="T31" fmla="*/ 242 h 607"/>
                <a:gd name="T32" fmla="*/ 0 w 616"/>
                <a:gd name="T33" fmla="*/ 303 h 607"/>
                <a:gd name="T34" fmla="*/ 6 w 616"/>
                <a:gd name="T35" fmla="*/ 364 h 607"/>
                <a:gd name="T36" fmla="*/ 24 w 616"/>
                <a:gd name="T37" fmla="*/ 421 h 607"/>
                <a:gd name="T38" fmla="*/ 53 w 616"/>
                <a:gd name="T39" fmla="*/ 472 h 607"/>
                <a:gd name="T40" fmla="*/ 90 w 616"/>
                <a:gd name="T41" fmla="*/ 517 h 607"/>
                <a:gd name="T42" fmla="*/ 136 w 616"/>
                <a:gd name="T43" fmla="*/ 554 h 607"/>
                <a:gd name="T44" fmla="*/ 188 w 616"/>
                <a:gd name="T45" fmla="*/ 582 h 607"/>
                <a:gd name="T46" fmla="*/ 245 w 616"/>
                <a:gd name="T47" fmla="*/ 600 h 607"/>
                <a:gd name="T48" fmla="*/ 308 w 616"/>
                <a:gd name="T49" fmla="*/ 606 h 607"/>
                <a:gd name="T50" fmla="*/ 370 w 616"/>
                <a:gd name="T51" fmla="*/ 600 h 607"/>
                <a:gd name="T52" fmla="*/ 427 w 616"/>
                <a:gd name="T53" fmla="*/ 582 h 607"/>
                <a:gd name="T54" fmla="*/ 480 w 616"/>
                <a:gd name="T55" fmla="*/ 554 h 607"/>
                <a:gd name="T56" fmla="*/ 525 w 616"/>
                <a:gd name="T57" fmla="*/ 517 h 607"/>
                <a:gd name="T58" fmla="*/ 563 w 616"/>
                <a:gd name="T59" fmla="*/ 472 h 607"/>
                <a:gd name="T60" fmla="*/ 591 w 616"/>
                <a:gd name="T61" fmla="*/ 421 h 607"/>
                <a:gd name="T62" fmla="*/ 609 w 616"/>
                <a:gd name="T63" fmla="*/ 364 h 607"/>
                <a:gd name="T64" fmla="*/ 615 w 616"/>
                <a:gd name="T65" fmla="*/ 303 h 607"/>
                <a:gd name="T66" fmla="*/ 615 w 616"/>
                <a:gd name="T67" fmla="*/ 303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6" h="607">
                  <a:moveTo>
                    <a:pt x="615" y="303"/>
                  </a:moveTo>
                  <a:lnTo>
                    <a:pt x="609" y="242"/>
                  </a:lnTo>
                  <a:lnTo>
                    <a:pt x="591" y="185"/>
                  </a:lnTo>
                  <a:lnTo>
                    <a:pt x="563" y="134"/>
                  </a:lnTo>
                  <a:lnTo>
                    <a:pt x="525" y="89"/>
                  </a:lnTo>
                  <a:lnTo>
                    <a:pt x="480" y="52"/>
                  </a:lnTo>
                  <a:lnTo>
                    <a:pt x="427" y="24"/>
                  </a:lnTo>
                  <a:lnTo>
                    <a:pt x="370" y="6"/>
                  </a:lnTo>
                  <a:lnTo>
                    <a:pt x="308" y="0"/>
                  </a:lnTo>
                  <a:lnTo>
                    <a:pt x="245" y="6"/>
                  </a:lnTo>
                  <a:lnTo>
                    <a:pt x="188" y="24"/>
                  </a:lnTo>
                  <a:lnTo>
                    <a:pt x="136" y="52"/>
                  </a:lnTo>
                  <a:lnTo>
                    <a:pt x="90" y="89"/>
                  </a:lnTo>
                  <a:lnTo>
                    <a:pt x="53" y="134"/>
                  </a:lnTo>
                  <a:lnTo>
                    <a:pt x="24" y="185"/>
                  </a:lnTo>
                  <a:lnTo>
                    <a:pt x="6" y="242"/>
                  </a:lnTo>
                  <a:lnTo>
                    <a:pt x="0" y="303"/>
                  </a:lnTo>
                  <a:lnTo>
                    <a:pt x="6" y="364"/>
                  </a:lnTo>
                  <a:lnTo>
                    <a:pt x="24" y="421"/>
                  </a:lnTo>
                  <a:lnTo>
                    <a:pt x="53" y="472"/>
                  </a:lnTo>
                  <a:lnTo>
                    <a:pt x="90" y="517"/>
                  </a:lnTo>
                  <a:lnTo>
                    <a:pt x="136" y="554"/>
                  </a:lnTo>
                  <a:lnTo>
                    <a:pt x="188" y="582"/>
                  </a:lnTo>
                  <a:lnTo>
                    <a:pt x="245" y="600"/>
                  </a:lnTo>
                  <a:lnTo>
                    <a:pt x="308" y="606"/>
                  </a:lnTo>
                  <a:lnTo>
                    <a:pt x="370" y="600"/>
                  </a:lnTo>
                  <a:lnTo>
                    <a:pt x="427" y="582"/>
                  </a:lnTo>
                  <a:lnTo>
                    <a:pt x="480" y="554"/>
                  </a:lnTo>
                  <a:lnTo>
                    <a:pt x="525" y="517"/>
                  </a:lnTo>
                  <a:lnTo>
                    <a:pt x="563" y="472"/>
                  </a:lnTo>
                  <a:lnTo>
                    <a:pt x="591" y="421"/>
                  </a:lnTo>
                  <a:lnTo>
                    <a:pt x="609" y="364"/>
                  </a:lnTo>
                  <a:lnTo>
                    <a:pt x="615" y="303"/>
                  </a:lnTo>
                  <a:lnTo>
                    <a:pt x="615" y="303"/>
                  </a:lnTo>
                </a:path>
              </a:pathLst>
            </a:custGeom>
            <a:noFill/>
            <a:ln w="25400" cap="rnd"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6" name="Rectangle 4"/>
            <p:cNvSpPr>
              <a:spLocks noChangeArrowheads="1"/>
            </p:cNvSpPr>
            <p:nvPr/>
          </p:nvSpPr>
          <p:spPr bwMode="auto">
            <a:xfrm>
              <a:off x="1503" y="1273"/>
              <a:ext cx="56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Mt. Dora</a:t>
              </a:r>
            </a:p>
          </p:txBody>
        </p:sp>
        <p:sp>
          <p:nvSpPr>
            <p:cNvPr id="33797" name="Rectangle 5"/>
            <p:cNvSpPr>
              <a:spLocks noChangeArrowheads="1"/>
            </p:cNvSpPr>
            <p:nvPr/>
          </p:nvSpPr>
          <p:spPr bwMode="auto">
            <a:xfrm>
              <a:off x="1665" y="1446"/>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1</a:t>
              </a:r>
            </a:p>
          </p:txBody>
        </p:sp>
        <p:sp>
          <p:nvSpPr>
            <p:cNvPr id="33798" name="Freeform 6"/>
            <p:cNvSpPr>
              <a:spLocks/>
            </p:cNvSpPr>
            <p:nvPr/>
          </p:nvSpPr>
          <p:spPr bwMode="auto">
            <a:xfrm>
              <a:off x="1484" y="2181"/>
              <a:ext cx="616" cy="607"/>
            </a:xfrm>
            <a:custGeom>
              <a:avLst/>
              <a:gdLst>
                <a:gd name="T0" fmla="*/ 615 w 616"/>
                <a:gd name="T1" fmla="*/ 303 h 607"/>
                <a:gd name="T2" fmla="*/ 609 w 616"/>
                <a:gd name="T3" fmla="*/ 242 h 607"/>
                <a:gd name="T4" fmla="*/ 591 w 616"/>
                <a:gd name="T5" fmla="*/ 185 h 607"/>
                <a:gd name="T6" fmla="*/ 563 w 616"/>
                <a:gd name="T7" fmla="*/ 134 h 607"/>
                <a:gd name="T8" fmla="*/ 525 w 616"/>
                <a:gd name="T9" fmla="*/ 89 h 607"/>
                <a:gd name="T10" fmla="*/ 480 w 616"/>
                <a:gd name="T11" fmla="*/ 52 h 607"/>
                <a:gd name="T12" fmla="*/ 427 w 616"/>
                <a:gd name="T13" fmla="*/ 24 h 607"/>
                <a:gd name="T14" fmla="*/ 370 w 616"/>
                <a:gd name="T15" fmla="*/ 6 h 607"/>
                <a:gd name="T16" fmla="*/ 308 w 616"/>
                <a:gd name="T17" fmla="*/ 0 h 607"/>
                <a:gd name="T18" fmla="*/ 245 w 616"/>
                <a:gd name="T19" fmla="*/ 6 h 607"/>
                <a:gd name="T20" fmla="*/ 188 w 616"/>
                <a:gd name="T21" fmla="*/ 24 h 607"/>
                <a:gd name="T22" fmla="*/ 136 w 616"/>
                <a:gd name="T23" fmla="*/ 52 h 607"/>
                <a:gd name="T24" fmla="*/ 90 w 616"/>
                <a:gd name="T25" fmla="*/ 89 h 607"/>
                <a:gd name="T26" fmla="*/ 53 w 616"/>
                <a:gd name="T27" fmla="*/ 134 h 607"/>
                <a:gd name="T28" fmla="*/ 24 w 616"/>
                <a:gd name="T29" fmla="*/ 185 h 607"/>
                <a:gd name="T30" fmla="*/ 6 w 616"/>
                <a:gd name="T31" fmla="*/ 242 h 607"/>
                <a:gd name="T32" fmla="*/ 0 w 616"/>
                <a:gd name="T33" fmla="*/ 303 h 607"/>
                <a:gd name="T34" fmla="*/ 6 w 616"/>
                <a:gd name="T35" fmla="*/ 364 h 607"/>
                <a:gd name="T36" fmla="*/ 24 w 616"/>
                <a:gd name="T37" fmla="*/ 421 h 607"/>
                <a:gd name="T38" fmla="*/ 53 w 616"/>
                <a:gd name="T39" fmla="*/ 472 h 607"/>
                <a:gd name="T40" fmla="*/ 90 w 616"/>
                <a:gd name="T41" fmla="*/ 517 h 607"/>
                <a:gd name="T42" fmla="*/ 136 w 616"/>
                <a:gd name="T43" fmla="*/ 554 h 607"/>
                <a:gd name="T44" fmla="*/ 188 w 616"/>
                <a:gd name="T45" fmla="*/ 582 h 607"/>
                <a:gd name="T46" fmla="*/ 245 w 616"/>
                <a:gd name="T47" fmla="*/ 599 h 607"/>
                <a:gd name="T48" fmla="*/ 308 w 616"/>
                <a:gd name="T49" fmla="*/ 606 h 607"/>
                <a:gd name="T50" fmla="*/ 370 w 616"/>
                <a:gd name="T51" fmla="*/ 599 h 607"/>
                <a:gd name="T52" fmla="*/ 427 w 616"/>
                <a:gd name="T53" fmla="*/ 582 h 607"/>
                <a:gd name="T54" fmla="*/ 480 w 616"/>
                <a:gd name="T55" fmla="*/ 554 h 607"/>
                <a:gd name="T56" fmla="*/ 525 w 616"/>
                <a:gd name="T57" fmla="*/ 517 h 607"/>
                <a:gd name="T58" fmla="*/ 563 w 616"/>
                <a:gd name="T59" fmla="*/ 472 h 607"/>
                <a:gd name="T60" fmla="*/ 591 w 616"/>
                <a:gd name="T61" fmla="*/ 421 h 607"/>
                <a:gd name="T62" fmla="*/ 609 w 616"/>
                <a:gd name="T63" fmla="*/ 364 h 607"/>
                <a:gd name="T64" fmla="*/ 615 w 616"/>
                <a:gd name="T65" fmla="*/ 303 h 607"/>
                <a:gd name="T66" fmla="*/ 615 w 616"/>
                <a:gd name="T67" fmla="*/ 303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6" h="607">
                  <a:moveTo>
                    <a:pt x="615" y="303"/>
                  </a:moveTo>
                  <a:lnTo>
                    <a:pt x="609" y="242"/>
                  </a:lnTo>
                  <a:lnTo>
                    <a:pt x="591" y="185"/>
                  </a:lnTo>
                  <a:lnTo>
                    <a:pt x="563" y="134"/>
                  </a:lnTo>
                  <a:lnTo>
                    <a:pt x="525" y="89"/>
                  </a:lnTo>
                  <a:lnTo>
                    <a:pt x="480" y="52"/>
                  </a:lnTo>
                  <a:lnTo>
                    <a:pt x="427" y="24"/>
                  </a:lnTo>
                  <a:lnTo>
                    <a:pt x="370" y="6"/>
                  </a:lnTo>
                  <a:lnTo>
                    <a:pt x="308" y="0"/>
                  </a:lnTo>
                  <a:lnTo>
                    <a:pt x="245" y="6"/>
                  </a:lnTo>
                  <a:lnTo>
                    <a:pt x="188" y="24"/>
                  </a:lnTo>
                  <a:lnTo>
                    <a:pt x="136" y="52"/>
                  </a:lnTo>
                  <a:lnTo>
                    <a:pt x="90" y="89"/>
                  </a:lnTo>
                  <a:lnTo>
                    <a:pt x="53" y="134"/>
                  </a:lnTo>
                  <a:lnTo>
                    <a:pt x="24" y="185"/>
                  </a:lnTo>
                  <a:lnTo>
                    <a:pt x="6" y="242"/>
                  </a:lnTo>
                  <a:lnTo>
                    <a:pt x="0" y="303"/>
                  </a:lnTo>
                  <a:lnTo>
                    <a:pt x="6" y="364"/>
                  </a:lnTo>
                  <a:lnTo>
                    <a:pt x="24" y="421"/>
                  </a:lnTo>
                  <a:lnTo>
                    <a:pt x="53" y="472"/>
                  </a:lnTo>
                  <a:lnTo>
                    <a:pt x="90" y="517"/>
                  </a:lnTo>
                  <a:lnTo>
                    <a:pt x="136" y="554"/>
                  </a:lnTo>
                  <a:lnTo>
                    <a:pt x="188" y="582"/>
                  </a:lnTo>
                  <a:lnTo>
                    <a:pt x="245" y="599"/>
                  </a:lnTo>
                  <a:lnTo>
                    <a:pt x="308" y="606"/>
                  </a:lnTo>
                  <a:lnTo>
                    <a:pt x="370" y="599"/>
                  </a:lnTo>
                  <a:lnTo>
                    <a:pt x="427" y="582"/>
                  </a:lnTo>
                  <a:lnTo>
                    <a:pt x="480" y="554"/>
                  </a:lnTo>
                  <a:lnTo>
                    <a:pt x="525" y="517"/>
                  </a:lnTo>
                  <a:lnTo>
                    <a:pt x="563" y="472"/>
                  </a:lnTo>
                  <a:lnTo>
                    <a:pt x="591" y="421"/>
                  </a:lnTo>
                  <a:lnTo>
                    <a:pt x="609" y="364"/>
                  </a:lnTo>
                  <a:lnTo>
                    <a:pt x="615" y="303"/>
                  </a:lnTo>
                  <a:lnTo>
                    <a:pt x="615" y="303"/>
                  </a:lnTo>
                </a:path>
              </a:pathLst>
            </a:custGeom>
            <a:noFill/>
            <a:ln w="25400" cap="rnd"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Rectangle 7"/>
            <p:cNvSpPr>
              <a:spLocks noChangeArrowheads="1"/>
            </p:cNvSpPr>
            <p:nvPr/>
          </p:nvSpPr>
          <p:spPr bwMode="auto">
            <a:xfrm>
              <a:off x="1568" y="2289"/>
              <a:ext cx="45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Eustis</a:t>
              </a:r>
            </a:p>
          </p:txBody>
        </p:sp>
        <p:sp>
          <p:nvSpPr>
            <p:cNvPr id="33800" name="Rectangle 8"/>
            <p:cNvSpPr>
              <a:spLocks noChangeArrowheads="1"/>
            </p:cNvSpPr>
            <p:nvPr/>
          </p:nvSpPr>
          <p:spPr bwMode="auto">
            <a:xfrm>
              <a:off x="1666" y="2456"/>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2</a:t>
              </a:r>
            </a:p>
          </p:txBody>
        </p:sp>
        <p:sp>
          <p:nvSpPr>
            <p:cNvPr id="33801" name="Freeform 9"/>
            <p:cNvSpPr>
              <a:spLocks/>
            </p:cNvSpPr>
            <p:nvPr/>
          </p:nvSpPr>
          <p:spPr bwMode="auto">
            <a:xfrm>
              <a:off x="1466" y="3243"/>
              <a:ext cx="617" cy="607"/>
            </a:xfrm>
            <a:custGeom>
              <a:avLst/>
              <a:gdLst>
                <a:gd name="T0" fmla="*/ 616 w 617"/>
                <a:gd name="T1" fmla="*/ 303 h 607"/>
                <a:gd name="T2" fmla="*/ 609 w 617"/>
                <a:gd name="T3" fmla="*/ 242 h 607"/>
                <a:gd name="T4" fmla="*/ 591 w 617"/>
                <a:gd name="T5" fmla="*/ 185 h 607"/>
                <a:gd name="T6" fmla="*/ 563 w 617"/>
                <a:gd name="T7" fmla="*/ 134 h 607"/>
                <a:gd name="T8" fmla="*/ 525 w 617"/>
                <a:gd name="T9" fmla="*/ 89 h 607"/>
                <a:gd name="T10" fmla="*/ 480 w 617"/>
                <a:gd name="T11" fmla="*/ 52 h 607"/>
                <a:gd name="T12" fmla="*/ 428 w 617"/>
                <a:gd name="T13" fmla="*/ 24 h 607"/>
                <a:gd name="T14" fmla="*/ 370 w 617"/>
                <a:gd name="T15" fmla="*/ 6 h 607"/>
                <a:gd name="T16" fmla="*/ 308 w 617"/>
                <a:gd name="T17" fmla="*/ 0 h 607"/>
                <a:gd name="T18" fmla="*/ 246 w 617"/>
                <a:gd name="T19" fmla="*/ 6 h 607"/>
                <a:gd name="T20" fmla="*/ 188 w 617"/>
                <a:gd name="T21" fmla="*/ 24 h 607"/>
                <a:gd name="T22" fmla="*/ 136 w 617"/>
                <a:gd name="T23" fmla="*/ 52 h 607"/>
                <a:gd name="T24" fmla="*/ 90 w 617"/>
                <a:gd name="T25" fmla="*/ 89 h 607"/>
                <a:gd name="T26" fmla="*/ 53 w 617"/>
                <a:gd name="T27" fmla="*/ 134 h 607"/>
                <a:gd name="T28" fmla="*/ 24 w 617"/>
                <a:gd name="T29" fmla="*/ 185 h 607"/>
                <a:gd name="T30" fmla="*/ 6 w 617"/>
                <a:gd name="T31" fmla="*/ 242 h 607"/>
                <a:gd name="T32" fmla="*/ 0 w 617"/>
                <a:gd name="T33" fmla="*/ 303 h 607"/>
                <a:gd name="T34" fmla="*/ 6 w 617"/>
                <a:gd name="T35" fmla="*/ 364 h 607"/>
                <a:gd name="T36" fmla="*/ 24 w 617"/>
                <a:gd name="T37" fmla="*/ 421 h 607"/>
                <a:gd name="T38" fmla="*/ 53 w 617"/>
                <a:gd name="T39" fmla="*/ 472 h 607"/>
                <a:gd name="T40" fmla="*/ 90 w 617"/>
                <a:gd name="T41" fmla="*/ 517 h 607"/>
                <a:gd name="T42" fmla="*/ 136 w 617"/>
                <a:gd name="T43" fmla="*/ 554 h 607"/>
                <a:gd name="T44" fmla="*/ 188 w 617"/>
                <a:gd name="T45" fmla="*/ 582 h 607"/>
                <a:gd name="T46" fmla="*/ 246 w 617"/>
                <a:gd name="T47" fmla="*/ 600 h 607"/>
                <a:gd name="T48" fmla="*/ 308 w 617"/>
                <a:gd name="T49" fmla="*/ 606 h 607"/>
                <a:gd name="T50" fmla="*/ 370 w 617"/>
                <a:gd name="T51" fmla="*/ 600 h 607"/>
                <a:gd name="T52" fmla="*/ 428 w 617"/>
                <a:gd name="T53" fmla="*/ 582 h 607"/>
                <a:gd name="T54" fmla="*/ 480 w 617"/>
                <a:gd name="T55" fmla="*/ 554 h 607"/>
                <a:gd name="T56" fmla="*/ 525 w 617"/>
                <a:gd name="T57" fmla="*/ 517 h 607"/>
                <a:gd name="T58" fmla="*/ 563 w 617"/>
                <a:gd name="T59" fmla="*/ 472 h 607"/>
                <a:gd name="T60" fmla="*/ 591 w 617"/>
                <a:gd name="T61" fmla="*/ 421 h 607"/>
                <a:gd name="T62" fmla="*/ 609 w 617"/>
                <a:gd name="T63" fmla="*/ 364 h 607"/>
                <a:gd name="T64" fmla="*/ 616 w 617"/>
                <a:gd name="T65" fmla="*/ 303 h 607"/>
                <a:gd name="T66" fmla="*/ 616 w 617"/>
                <a:gd name="T67" fmla="*/ 303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7" h="607">
                  <a:moveTo>
                    <a:pt x="616" y="303"/>
                  </a:moveTo>
                  <a:lnTo>
                    <a:pt x="609" y="242"/>
                  </a:lnTo>
                  <a:lnTo>
                    <a:pt x="591" y="185"/>
                  </a:lnTo>
                  <a:lnTo>
                    <a:pt x="563" y="134"/>
                  </a:lnTo>
                  <a:lnTo>
                    <a:pt x="525" y="89"/>
                  </a:lnTo>
                  <a:lnTo>
                    <a:pt x="480" y="52"/>
                  </a:lnTo>
                  <a:lnTo>
                    <a:pt x="428" y="24"/>
                  </a:lnTo>
                  <a:lnTo>
                    <a:pt x="370" y="6"/>
                  </a:lnTo>
                  <a:lnTo>
                    <a:pt x="308" y="0"/>
                  </a:lnTo>
                  <a:lnTo>
                    <a:pt x="246" y="6"/>
                  </a:lnTo>
                  <a:lnTo>
                    <a:pt x="188" y="24"/>
                  </a:lnTo>
                  <a:lnTo>
                    <a:pt x="136" y="52"/>
                  </a:lnTo>
                  <a:lnTo>
                    <a:pt x="90" y="89"/>
                  </a:lnTo>
                  <a:lnTo>
                    <a:pt x="53" y="134"/>
                  </a:lnTo>
                  <a:lnTo>
                    <a:pt x="24" y="185"/>
                  </a:lnTo>
                  <a:lnTo>
                    <a:pt x="6" y="242"/>
                  </a:lnTo>
                  <a:lnTo>
                    <a:pt x="0" y="303"/>
                  </a:lnTo>
                  <a:lnTo>
                    <a:pt x="6" y="364"/>
                  </a:lnTo>
                  <a:lnTo>
                    <a:pt x="24" y="421"/>
                  </a:lnTo>
                  <a:lnTo>
                    <a:pt x="53" y="472"/>
                  </a:lnTo>
                  <a:lnTo>
                    <a:pt x="90" y="517"/>
                  </a:lnTo>
                  <a:lnTo>
                    <a:pt x="136" y="554"/>
                  </a:lnTo>
                  <a:lnTo>
                    <a:pt x="188" y="582"/>
                  </a:lnTo>
                  <a:lnTo>
                    <a:pt x="246" y="600"/>
                  </a:lnTo>
                  <a:lnTo>
                    <a:pt x="308" y="606"/>
                  </a:lnTo>
                  <a:lnTo>
                    <a:pt x="370" y="600"/>
                  </a:lnTo>
                  <a:lnTo>
                    <a:pt x="428" y="582"/>
                  </a:lnTo>
                  <a:lnTo>
                    <a:pt x="480" y="554"/>
                  </a:lnTo>
                  <a:lnTo>
                    <a:pt x="525" y="517"/>
                  </a:lnTo>
                  <a:lnTo>
                    <a:pt x="563" y="472"/>
                  </a:lnTo>
                  <a:lnTo>
                    <a:pt x="591" y="421"/>
                  </a:lnTo>
                  <a:lnTo>
                    <a:pt x="609" y="364"/>
                  </a:lnTo>
                  <a:lnTo>
                    <a:pt x="616" y="303"/>
                  </a:lnTo>
                  <a:lnTo>
                    <a:pt x="616" y="303"/>
                  </a:lnTo>
                </a:path>
              </a:pathLst>
            </a:custGeom>
            <a:noFill/>
            <a:ln w="25400" cap="rnd"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Rectangle 10"/>
            <p:cNvSpPr>
              <a:spLocks noChangeArrowheads="1"/>
            </p:cNvSpPr>
            <p:nvPr/>
          </p:nvSpPr>
          <p:spPr bwMode="auto">
            <a:xfrm>
              <a:off x="1480" y="3351"/>
              <a:ext cx="572" cy="1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300" b="1"/>
                <a:t>Clermont</a:t>
              </a:r>
            </a:p>
          </p:txBody>
        </p:sp>
        <p:sp>
          <p:nvSpPr>
            <p:cNvPr id="33803" name="Rectangle 11"/>
            <p:cNvSpPr>
              <a:spLocks noChangeArrowheads="1"/>
            </p:cNvSpPr>
            <p:nvPr/>
          </p:nvSpPr>
          <p:spPr bwMode="auto">
            <a:xfrm>
              <a:off x="1653" y="3513"/>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3</a:t>
              </a:r>
            </a:p>
          </p:txBody>
        </p:sp>
        <p:sp>
          <p:nvSpPr>
            <p:cNvPr id="33804" name="Freeform 12"/>
            <p:cNvSpPr>
              <a:spLocks/>
            </p:cNvSpPr>
            <p:nvPr/>
          </p:nvSpPr>
          <p:spPr bwMode="auto">
            <a:xfrm>
              <a:off x="3999" y="1172"/>
              <a:ext cx="616" cy="606"/>
            </a:xfrm>
            <a:custGeom>
              <a:avLst/>
              <a:gdLst>
                <a:gd name="T0" fmla="*/ 615 w 616"/>
                <a:gd name="T1" fmla="*/ 303 h 606"/>
                <a:gd name="T2" fmla="*/ 609 w 616"/>
                <a:gd name="T3" fmla="*/ 241 h 606"/>
                <a:gd name="T4" fmla="*/ 591 w 616"/>
                <a:gd name="T5" fmla="*/ 184 h 606"/>
                <a:gd name="T6" fmla="*/ 562 w 616"/>
                <a:gd name="T7" fmla="*/ 133 h 606"/>
                <a:gd name="T8" fmla="*/ 525 w 616"/>
                <a:gd name="T9" fmla="*/ 88 h 606"/>
                <a:gd name="T10" fmla="*/ 479 w 616"/>
                <a:gd name="T11" fmla="*/ 51 h 606"/>
                <a:gd name="T12" fmla="*/ 427 w 616"/>
                <a:gd name="T13" fmla="*/ 23 h 606"/>
                <a:gd name="T14" fmla="*/ 369 w 616"/>
                <a:gd name="T15" fmla="*/ 6 h 606"/>
                <a:gd name="T16" fmla="*/ 308 w 616"/>
                <a:gd name="T17" fmla="*/ 0 h 606"/>
                <a:gd name="T18" fmla="*/ 245 w 616"/>
                <a:gd name="T19" fmla="*/ 6 h 606"/>
                <a:gd name="T20" fmla="*/ 188 w 616"/>
                <a:gd name="T21" fmla="*/ 23 h 606"/>
                <a:gd name="T22" fmla="*/ 135 w 616"/>
                <a:gd name="T23" fmla="*/ 51 h 606"/>
                <a:gd name="T24" fmla="*/ 90 w 616"/>
                <a:gd name="T25" fmla="*/ 88 h 606"/>
                <a:gd name="T26" fmla="*/ 52 w 616"/>
                <a:gd name="T27" fmla="*/ 133 h 606"/>
                <a:gd name="T28" fmla="*/ 24 w 616"/>
                <a:gd name="T29" fmla="*/ 184 h 606"/>
                <a:gd name="T30" fmla="*/ 6 w 616"/>
                <a:gd name="T31" fmla="*/ 241 h 606"/>
                <a:gd name="T32" fmla="*/ 0 w 616"/>
                <a:gd name="T33" fmla="*/ 303 h 606"/>
                <a:gd name="T34" fmla="*/ 6 w 616"/>
                <a:gd name="T35" fmla="*/ 363 h 606"/>
                <a:gd name="T36" fmla="*/ 24 w 616"/>
                <a:gd name="T37" fmla="*/ 420 h 606"/>
                <a:gd name="T38" fmla="*/ 52 w 616"/>
                <a:gd name="T39" fmla="*/ 472 h 606"/>
                <a:gd name="T40" fmla="*/ 90 w 616"/>
                <a:gd name="T41" fmla="*/ 517 h 606"/>
                <a:gd name="T42" fmla="*/ 135 w 616"/>
                <a:gd name="T43" fmla="*/ 553 h 606"/>
                <a:gd name="T44" fmla="*/ 188 w 616"/>
                <a:gd name="T45" fmla="*/ 581 h 606"/>
                <a:gd name="T46" fmla="*/ 245 w 616"/>
                <a:gd name="T47" fmla="*/ 599 h 606"/>
                <a:gd name="T48" fmla="*/ 308 w 616"/>
                <a:gd name="T49" fmla="*/ 605 h 606"/>
                <a:gd name="T50" fmla="*/ 369 w 616"/>
                <a:gd name="T51" fmla="*/ 599 h 606"/>
                <a:gd name="T52" fmla="*/ 427 w 616"/>
                <a:gd name="T53" fmla="*/ 581 h 606"/>
                <a:gd name="T54" fmla="*/ 479 w 616"/>
                <a:gd name="T55" fmla="*/ 553 h 606"/>
                <a:gd name="T56" fmla="*/ 525 w 616"/>
                <a:gd name="T57" fmla="*/ 517 h 606"/>
                <a:gd name="T58" fmla="*/ 562 w 616"/>
                <a:gd name="T59" fmla="*/ 472 h 606"/>
                <a:gd name="T60" fmla="*/ 591 w 616"/>
                <a:gd name="T61" fmla="*/ 420 h 606"/>
                <a:gd name="T62" fmla="*/ 609 w 616"/>
                <a:gd name="T63" fmla="*/ 363 h 606"/>
                <a:gd name="T64" fmla="*/ 615 w 616"/>
                <a:gd name="T65" fmla="*/ 303 h 606"/>
                <a:gd name="T66" fmla="*/ 615 w 616"/>
                <a:gd name="T67" fmla="*/ 303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6" h="606">
                  <a:moveTo>
                    <a:pt x="615" y="303"/>
                  </a:moveTo>
                  <a:lnTo>
                    <a:pt x="609" y="241"/>
                  </a:lnTo>
                  <a:lnTo>
                    <a:pt x="591" y="184"/>
                  </a:lnTo>
                  <a:lnTo>
                    <a:pt x="562" y="133"/>
                  </a:lnTo>
                  <a:lnTo>
                    <a:pt x="525" y="88"/>
                  </a:lnTo>
                  <a:lnTo>
                    <a:pt x="479" y="51"/>
                  </a:lnTo>
                  <a:lnTo>
                    <a:pt x="427" y="23"/>
                  </a:lnTo>
                  <a:lnTo>
                    <a:pt x="369" y="6"/>
                  </a:lnTo>
                  <a:lnTo>
                    <a:pt x="308" y="0"/>
                  </a:lnTo>
                  <a:lnTo>
                    <a:pt x="245" y="6"/>
                  </a:lnTo>
                  <a:lnTo>
                    <a:pt x="188" y="23"/>
                  </a:lnTo>
                  <a:lnTo>
                    <a:pt x="135" y="51"/>
                  </a:lnTo>
                  <a:lnTo>
                    <a:pt x="90" y="88"/>
                  </a:lnTo>
                  <a:lnTo>
                    <a:pt x="52" y="133"/>
                  </a:lnTo>
                  <a:lnTo>
                    <a:pt x="24" y="184"/>
                  </a:lnTo>
                  <a:lnTo>
                    <a:pt x="6" y="241"/>
                  </a:lnTo>
                  <a:lnTo>
                    <a:pt x="0" y="303"/>
                  </a:lnTo>
                  <a:lnTo>
                    <a:pt x="6" y="363"/>
                  </a:lnTo>
                  <a:lnTo>
                    <a:pt x="24" y="420"/>
                  </a:lnTo>
                  <a:lnTo>
                    <a:pt x="52" y="472"/>
                  </a:lnTo>
                  <a:lnTo>
                    <a:pt x="90" y="517"/>
                  </a:lnTo>
                  <a:lnTo>
                    <a:pt x="135" y="553"/>
                  </a:lnTo>
                  <a:lnTo>
                    <a:pt x="188" y="581"/>
                  </a:lnTo>
                  <a:lnTo>
                    <a:pt x="245" y="599"/>
                  </a:lnTo>
                  <a:lnTo>
                    <a:pt x="308" y="605"/>
                  </a:lnTo>
                  <a:lnTo>
                    <a:pt x="369" y="599"/>
                  </a:lnTo>
                  <a:lnTo>
                    <a:pt x="427" y="581"/>
                  </a:lnTo>
                  <a:lnTo>
                    <a:pt x="479" y="553"/>
                  </a:lnTo>
                  <a:lnTo>
                    <a:pt x="525" y="517"/>
                  </a:lnTo>
                  <a:lnTo>
                    <a:pt x="562" y="472"/>
                  </a:lnTo>
                  <a:lnTo>
                    <a:pt x="591" y="420"/>
                  </a:lnTo>
                  <a:lnTo>
                    <a:pt x="609" y="363"/>
                  </a:lnTo>
                  <a:lnTo>
                    <a:pt x="615" y="303"/>
                  </a:lnTo>
                  <a:lnTo>
                    <a:pt x="615" y="303"/>
                  </a:lnTo>
                </a:path>
              </a:pathLst>
            </a:custGeom>
            <a:noFill/>
            <a:ln w="25400" cap="rnd"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Rectangle 13"/>
            <p:cNvSpPr>
              <a:spLocks noChangeArrowheads="1"/>
            </p:cNvSpPr>
            <p:nvPr/>
          </p:nvSpPr>
          <p:spPr bwMode="auto">
            <a:xfrm>
              <a:off x="4101" y="1279"/>
              <a:ext cx="42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Ocala</a:t>
              </a:r>
            </a:p>
          </p:txBody>
        </p:sp>
        <p:sp>
          <p:nvSpPr>
            <p:cNvPr id="33806" name="Rectangle 14"/>
            <p:cNvSpPr>
              <a:spLocks noChangeArrowheads="1"/>
            </p:cNvSpPr>
            <p:nvPr/>
          </p:nvSpPr>
          <p:spPr bwMode="auto">
            <a:xfrm>
              <a:off x="4181" y="1447"/>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4</a:t>
              </a:r>
            </a:p>
          </p:txBody>
        </p:sp>
        <p:sp>
          <p:nvSpPr>
            <p:cNvPr id="33807" name="Freeform 15"/>
            <p:cNvSpPr>
              <a:spLocks/>
            </p:cNvSpPr>
            <p:nvPr/>
          </p:nvSpPr>
          <p:spPr bwMode="auto">
            <a:xfrm>
              <a:off x="3999" y="2181"/>
              <a:ext cx="616" cy="607"/>
            </a:xfrm>
            <a:custGeom>
              <a:avLst/>
              <a:gdLst>
                <a:gd name="T0" fmla="*/ 615 w 616"/>
                <a:gd name="T1" fmla="*/ 303 h 607"/>
                <a:gd name="T2" fmla="*/ 609 w 616"/>
                <a:gd name="T3" fmla="*/ 242 h 607"/>
                <a:gd name="T4" fmla="*/ 591 w 616"/>
                <a:gd name="T5" fmla="*/ 185 h 607"/>
                <a:gd name="T6" fmla="*/ 562 w 616"/>
                <a:gd name="T7" fmla="*/ 134 h 607"/>
                <a:gd name="T8" fmla="*/ 525 w 616"/>
                <a:gd name="T9" fmla="*/ 89 h 607"/>
                <a:gd name="T10" fmla="*/ 479 w 616"/>
                <a:gd name="T11" fmla="*/ 52 h 607"/>
                <a:gd name="T12" fmla="*/ 427 w 616"/>
                <a:gd name="T13" fmla="*/ 24 h 607"/>
                <a:gd name="T14" fmla="*/ 369 w 616"/>
                <a:gd name="T15" fmla="*/ 6 h 607"/>
                <a:gd name="T16" fmla="*/ 308 w 616"/>
                <a:gd name="T17" fmla="*/ 0 h 607"/>
                <a:gd name="T18" fmla="*/ 245 w 616"/>
                <a:gd name="T19" fmla="*/ 6 h 607"/>
                <a:gd name="T20" fmla="*/ 188 w 616"/>
                <a:gd name="T21" fmla="*/ 24 h 607"/>
                <a:gd name="T22" fmla="*/ 135 w 616"/>
                <a:gd name="T23" fmla="*/ 52 h 607"/>
                <a:gd name="T24" fmla="*/ 90 w 616"/>
                <a:gd name="T25" fmla="*/ 89 h 607"/>
                <a:gd name="T26" fmla="*/ 52 w 616"/>
                <a:gd name="T27" fmla="*/ 134 h 607"/>
                <a:gd name="T28" fmla="*/ 24 w 616"/>
                <a:gd name="T29" fmla="*/ 185 h 607"/>
                <a:gd name="T30" fmla="*/ 6 w 616"/>
                <a:gd name="T31" fmla="*/ 242 h 607"/>
                <a:gd name="T32" fmla="*/ 0 w 616"/>
                <a:gd name="T33" fmla="*/ 303 h 607"/>
                <a:gd name="T34" fmla="*/ 6 w 616"/>
                <a:gd name="T35" fmla="*/ 364 h 607"/>
                <a:gd name="T36" fmla="*/ 24 w 616"/>
                <a:gd name="T37" fmla="*/ 421 h 607"/>
                <a:gd name="T38" fmla="*/ 52 w 616"/>
                <a:gd name="T39" fmla="*/ 472 h 607"/>
                <a:gd name="T40" fmla="*/ 90 w 616"/>
                <a:gd name="T41" fmla="*/ 517 h 607"/>
                <a:gd name="T42" fmla="*/ 135 w 616"/>
                <a:gd name="T43" fmla="*/ 554 h 607"/>
                <a:gd name="T44" fmla="*/ 188 w 616"/>
                <a:gd name="T45" fmla="*/ 582 h 607"/>
                <a:gd name="T46" fmla="*/ 245 w 616"/>
                <a:gd name="T47" fmla="*/ 600 h 607"/>
                <a:gd name="T48" fmla="*/ 308 w 616"/>
                <a:gd name="T49" fmla="*/ 606 h 607"/>
                <a:gd name="T50" fmla="*/ 369 w 616"/>
                <a:gd name="T51" fmla="*/ 600 h 607"/>
                <a:gd name="T52" fmla="*/ 427 w 616"/>
                <a:gd name="T53" fmla="*/ 582 h 607"/>
                <a:gd name="T54" fmla="*/ 479 w 616"/>
                <a:gd name="T55" fmla="*/ 554 h 607"/>
                <a:gd name="T56" fmla="*/ 525 w 616"/>
                <a:gd name="T57" fmla="*/ 517 h 607"/>
                <a:gd name="T58" fmla="*/ 562 w 616"/>
                <a:gd name="T59" fmla="*/ 472 h 607"/>
                <a:gd name="T60" fmla="*/ 591 w 616"/>
                <a:gd name="T61" fmla="*/ 421 h 607"/>
                <a:gd name="T62" fmla="*/ 609 w 616"/>
                <a:gd name="T63" fmla="*/ 364 h 607"/>
                <a:gd name="T64" fmla="*/ 615 w 616"/>
                <a:gd name="T65" fmla="*/ 303 h 607"/>
                <a:gd name="T66" fmla="*/ 615 w 616"/>
                <a:gd name="T67" fmla="*/ 303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6" h="607">
                  <a:moveTo>
                    <a:pt x="615" y="303"/>
                  </a:moveTo>
                  <a:lnTo>
                    <a:pt x="609" y="242"/>
                  </a:lnTo>
                  <a:lnTo>
                    <a:pt x="591" y="185"/>
                  </a:lnTo>
                  <a:lnTo>
                    <a:pt x="562" y="134"/>
                  </a:lnTo>
                  <a:lnTo>
                    <a:pt x="525" y="89"/>
                  </a:lnTo>
                  <a:lnTo>
                    <a:pt x="479" y="52"/>
                  </a:lnTo>
                  <a:lnTo>
                    <a:pt x="427" y="24"/>
                  </a:lnTo>
                  <a:lnTo>
                    <a:pt x="369" y="6"/>
                  </a:lnTo>
                  <a:lnTo>
                    <a:pt x="308" y="0"/>
                  </a:lnTo>
                  <a:lnTo>
                    <a:pt x="245" y="6"/>
                  </a:lnTo>
                  <a:lnTo>
                    <a:pt x="188" y="24"/>
                  </a:lnTo>
                  <a:lnTo>
                    <a:pt x="135" y="52"/>
                  </a:lnTo>
                  <a:lnTo>
                    <a:pt x="90" y="89"/>
                  </a:lnTo>
                  <a:lnTo>
                    <a:pt x="52" y="134"/>
                  </a:lnTo>
                  <a:lnTo>
                    <a:pt x="24" y="185"/>
                  </a:lnTo>
                  <a:lnTo>
                    <a:pt x="6" y="242"/>
                  </a:lnTo>
                  <a:lnTo>
                    <a:pt x="0" y="303"/>
                  </a:lnTo>
                  <a:lnTo>
                    <a:pt x="6" y="364"/>
                  </a:lnTo>
                  <a:lnTo>
                    <a:pt x="24" y="421"/>
                  </a:lnTo>
                  <a:lnTo>
                    <a:pt x="52" y="472"/>
                  </a:lnTo>
                  <a:lnTo>
                    <a:pt x="90" y="517"/>
                  </a:lnTo>
                  <a:lnTo>
                    <a:pt x="135" y="554"/>
                  </a:lnTo>
                  <a:lnTo>
                    <a:pt x="188" y="582"/>
                  </a:lnTo>
                  <a:lnTo>
                    <a:pt x="245" y="600"/>
                  </a:lnTo>
                  <a:lnTo>
                    <a:pt x="308" y="606"/>
                  </a:lnTo>
                  <a:lnTo>
                    <a:pt x="369" y="600"/>
                  </a:lnTo>
                  <a:lnTo>
                    <a:pt x="427" y="582"/>
                  </a:lnTo>
                  <a:lnTo>
                    <a:pt x="479" y="554"/>
                  </a:lnTo>
                  <a:lnTo>
                    <a:pt x="525" y="517"/>
                  </a:lnTo>
                  <a:lnTo>
                    <a:pt x="562" y="472"/>
                  </a:lnTo>
                  <a:lnTo>
                    <a:pt x="591" y="421"/>
                  </a:lnTo>
                  <a:lnTo>
                    <a:pt x="609" y="364"/>
                  </a:lnTo>
                  <a:lnTo>
                    <a:pt x="615" y="303"/>
                  </a:lnTo>
                  <a:lnTo>
                    <a:pt x="615" y="303"/>
                  </a:lnTo>
                </a:path>
              </a:pathLst>
            </a:custGeom>
            <a:noFill/>
            <a:ln w="25400" cap="rnd"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Rectangle 16"/>
            <p:cNvSpPr>
              <a:spLocks noChangeArrowheads="1"/>
            </p:cNvSpPr>
            <p:nvPr/>
          </p:nvSpPr>
          <p:spPr bwMode="auto">
            <a:xfrm>
              <a:off x="4083" y="2289"/>
              <a:ext cx="515" cy="1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300" b="1"/>
                <a:t>Orlando</a:t>
              </a:r>
            </a:p>
          </p:txBody>
        </p:sp>
        <p:sp>
          <p:nvSpPr>
            <p:cNvPr id="33809" name="Rectangle 17"/>
            <p:cNvSpPr>
              <a:spLocks noChangeArrowheads="1"/>
            </p:cNvSpPr>
            <p:nvPr/>
          </p:nvSpPr>
          <p:spPr bwMode="auto">
            <a:xfrm>
              <a:off x="4181" y="2456"/>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5</a:t>
              </a:r>
            </a:p>
          </p:txBody>
        </p:sp>
        <p:sp>
          <p:nvSpPr>
            <p:cNvPr id="33810" name="Freeform 18"/>
            <p:cNvSpPr>
              <a:spLocks/>
            </p:cNvSpPr>
            <p:nvPr/>
          </p:nvSpPr>
          <p:spPr bwMode="auto">
            <a:xfrm>
              <a:off x="3981" y="3244"/>
              <a:ext cx="617" cy="607"/>
            </a:xfrm>
            <a:custGeom>
              <a:avLst/>
              <a:gdLst>
                <a:gd name="T0" fmla="*/ 616 w 617"/>
                <a:gd name="T1" fmla="*/ 303 h 607"/>
                <a:gd name="T2" fmla="*/ 609 w 617"/>
                <a:gd name="T3" fmla="*/ 242 h 607"/>
                <a:gd name="T4" fmla="*/ 591 w 617"/>
                <a:gd name="T5" fmla="*/ 185 h 607"/>
                <a:gd name="T6" fmla="*/ 563 w 617"/>
                <a:gd name="T7" fmla="*/ 133 h 607"/>
                <a:gd name="T8" fmla="*/ 525 w 617"/>
                <a:gd name="T9" fmla="*/ 88 h 607"/>
                <a:gd name="T10" fmla="*/ 480 w 617"/>
                <a:gd name="T11" fmla="*/ 51 h 607"/>
                <a:gd name="T12" fmla="*/ 428 w 617"/>
                <a:gd name="T13" fmla="*/ 23 h 607"/>
                <a:gd name="T14" fmla="*/ 370 w 617"/>
                <a:gd name="T15" fmla="*/ 6 h 607"/>
                <a:gd name="T16" fmla="*/ 308 w 617"/>
                <a:gd name="T17" fmla="*/ 0 h 607"/>
                <a:gd name="T18" fmla="*/ 246 w 617"/>
                <a:gd name="T19" fmla="*/ 6 h 607"/>
                <a:gd name="T20" fmla="*/ 188 w 617"/>
                <a:gd name="T21" fmla="*/ 23 h 607"/>
                <a:gd name="T22" fmla="*/ 136 w 617"/>
                <a:gd name="T23" fmla="*/ 51 h 607"/>
                <a:gd name="T24" fmla="*/ 90 w 617"/>
                <a:gd name="T25" fmla="*/ 88 h 607"/>
                <a:gd name="T26" fmla="*/ 53 w 617"/>
                <a:gd name="T27" fmla="*/ 133 h 607"/>
                <a:gd name="T28" fmla="*/ 24 w 617"/>
                <a:gd name="T29" fmla="*/ 185 h 607"/>
                <a:gd name="T30" fmla="*/ 6 w 617"/>
                <a:gd name="T31" fmla="*/ 242 h 607"/>
                <a:gd name="T32" fmla="*/ 0 w 617"/>
                <a:gd name="T33" fmla="*/ 303 h 607"/>
                <a:gd name="T34" fmla="*/ 6 w 617"/>
                <a:gd name="T35" fmla="*/ 363 h 607"/>
                <a:gd name="T36" fmla="*/ 24 w 617"/>
                <a:gd name="T37" fmla="*/ 420 h 607"/>
                <a:gd name="T38" fmla="*/ 53 w 617"/>
                <a:gd name="T39" fmla="*/ 472 h 607"/>
                <a:gd name="T40" fmla="*/ 90 w 617"/>
                <a:gd name="T41" fmla="*/ 517 h 607"/>
                <a:gd name="T42" fmla="*/ 136 w 617"/>
                <a:gd name="T43" fmla="*/ 553 h 607"/>
                <a:gd name="T44" fmla="*/ 188 w 617"/>
                <a:gd name="T45" fmla="*/ 582 h 607"/>
                <a:gd name="T46" fmla="*/ 246 w 617"/>
                <a:gd name="T47" fmla="*/ 599 h 607"/>
                <a:gd name="T48" fmla="*/ 308 w 617"/>
                <a:gd name="T49" fmla="*/ 606 h 607"/>
                <a:gd name="T50" fmla="*/ 370 w 617"/>
                <a:gd name="T51" fmla="*/ 599 h 607"/>
                <a:gd name="T52" fmla="*/ 428 w 617"/>
                <a:gd name="T53" fmla="*/ 582 h 607"/>
                <a:gd name="T54" fmla="*/ 480 w 617"/>
                <a:gd name="T55" fmla="*/ 553 h 607"/>
                <a:gd name="T56" fmla="*/ 525 w 617"/>
                <a:gd name="T57" fmla="*/ 517 h 607"/>
                <a:gd name="T58" fmla="*/ 563 w 617"/>
                <a:gd name="T59" fmla="*/ 472 h 607"/>
                <a:gd name="T60" fmla="*/ 591 w 617"/>
                <a:gd name="T61" fmla="*/ 420 h 607"/>
                <a:gd name="T62" fmla="*/ 609 w 617"/>
                <a:gd name="T63" fmla="*/ 363 h 607"/>
                <a:gd name="T64" fmla="*/ 616 w 617"/>
                <a:gd name="T65" fmla="*/ 303 h 607"/>
                <a:gd name="T66" fmla="*/ 616 w 617"/>
                <a:gd name="T67" fmla="*/ 303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7" h="607">
                  <a:moveTo>
                    <a:pt x="616" y="303"/>
                  </a:moveTo>
                  <a:lnTo>
                    <a:pt x="609" y="242"/>
                  </a:lnTo>
                  <a:lnTo>
                    <a:pt x="591" y="185"/>
                  </a:lnTo>
                  <a:lnTo>
                    <a:pt x="563" y="133"/>
                  </a:lnTo>
                  <a:lnTo>
                    <a:pt x="525" y="88"/>
                  </a:lnTo>
                  <a:lnTo>
                    <a:pt x="480" y="51"/>
                  </a:lnTo>
                  <a:lnTo>
                    <a:pt x="428" y="23"/>
                  </a:lnTo>
                  <a:lnTo>
                    <a:pt x="370" y="6"/>
                  </a:lnTo>
                  <a:lnTo>
                    <a:pt x="308" y="0"/>
                  </a:lnTo>
                  <a:lnTo>
                    <a:pt x="246" y="6"/>
                  </a:lnTo>
                  <a:lnTo>
                    <a:pt x="188" y="23"/>
                  </a:lnTo>
                  <a:lnTo>
                    <a:pt x="136" y="51"/>
                  </a:lnTo>
                  <a:lnTo>
                    <a:pt x="90" y="88"/>
                  </a:lnTo>
                  <a:lnTo>
                    <a:pt x="53" y="133"/>
                  </a:lnTo>
                  <a:lnTo>
                    <a:pt x="24" y="185"/>
                  </a:lnTo>
                  <a:lnTo>
                    <a:pt x="6" y="242"/>
                  </a:lnTo>
                  <a:lnTo>
                    <a:pt x="0" y="303"/>
                  </a:lnTo>
                  <a:lnTo>
                    <a:pt x="6" y="363"/>
                  </a:lnTo>
                  <a:lnTo>
                    <a:pt x="24" y="420"/>
                  </a:lnTo>
                  <a:lnTo>
                    <a:pt x="53" y="472"/>
                  </a:lnTo>
                  <a:lnTo>
                    <a:pt x="90" y="517"/>
                  </a:lnTo>
                  <a:lnTo>
                    <a:pt x="136" y="553"/>
                  </a:lnTo>
                  <a:lnTo>
                    <a:pt x="188" y="582"/>
                  </a:lnTo>
                  <a:lnTo>
                    <a:pt x="246" y="599"/>
                  </a:lnTo>
                  <a:lnTo>
                    <a:pt x="308" y="606"/>
                  </a:lnTo>
                  <a:lnTo>
                    <a:pt x="370" y="599"/>
                  </a:lnTo>
                  <a:lnTo>
                    <a:pt x="428" y="582"/>
                  </a:lnTo>
                  <a:lnTo>
                    <a:pt x="480" y="553"/>
                  </a:lnTo>
                  <a:lnTo>
                    <a:pt x="525" y="517"/>
                  </a:lnTo>
                  <a:lnTo>
                    <a:pt x="563" y="472"/>
                  </a:lnTo>
                  <a:lnTo>
                    <a:pt x="591" y="420"/>
                  </a:lnTo>
                  <a:lnTo>
                    <a:pt x="609" y="363"/>
                  </a:lnTo>
                  <a:lnTo>
                    <a:pt x="616" y="303"/>
                  </a:lnTo>
                  <a:lnTo>
                    <a:pt x="616" y="303"/>
                  </a:lnTo>
                </a:path>
              </a:pathLst>
            </a:custGeom>
            <a:noFill/>
            <a:ln w="25400" cap="rnd"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Rectangle 19"/>
            <p:cNvSpPr>
              <a:spLocks noChangeArrowheads="1"/>
            </p:cNvSpPr>
            <p:nvPr/>
          </p:nvSpPr>
          <p:spPr bwMode="auto">
            <a:xfrm>
              <a:off x="3995" y="3351"/>
              <a:ext cx="586" cy="1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300" b="1"/>
                <a:t>Leesburg</a:t>
              </a:r>
            </a:p>
          </p:txBody>
        </p:sp>
        <p:sp>
          <p:nvSpPr>
            <p:cNvPr id="33812" name="Rectangle 20"/>
            <p:cNvSpPr>
              <a:spLocks noChangeArrowheads="1"/>
            </p:cNvSpPr>
            <p:nvPr/>
          </p:nvSpPr>
          <p:spPr bwMode="auto">
            <a:xfrm>
              <a:off x="4163" y="3519"/>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6</a:t>
              </a:r>
            </a:p>
          </p:txBody>
        </p:sp>
        <p:sp>
          <p:nvSpPr>
            <p:cNvPr id="33813" name="Line 21"/>
            <p:cNvSpPr>
              <a:spLocks noChangeShapeType="1"/>
            </p:cNvSpPr>
            <p:nvPr/>
          </p:nvSpPr>
          <p:spPr bwMode="auto">
            <a:xfrm>
              <a:off x="2099" y="1452"/>
              <a:ext cx="1797" cy="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4" name="Line 22"/>
            <p:cNvSpPr>
              <a:spLocks noChangeShapeType="1"/>
            </p:cNvSpPr>
            <p:nvPr/>
          </p:nvSpPr>
          <p:spPr bwMode="auto">
            <a:xfrm>
              <a:off x="2099" y="1443"/>
              <a:ext cx="1775" cy="92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Line 23"/>
            <p:cNvSpPr>
              <a:spLocks noChangeShapeType="1"/>
            </p:cNvSpPr>
            <p:nvPr/>
          </p:nvSpPr>
          <p:spPr bwMode="auto">
            <a:xfrm>
              <a:off x="2099" y="1452"/>
              <a:ext cx="1842" cy="1906"/>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24"/>
            <p:cNvSpPr>
              <a:spLocks noChangeShapeType="1"/>
            </p:cNvSpPr>
            <p:nvPr/>
          </p:nvSpPr>
          <p:spPr bwMode="auto">
            <a:xfrm flipV="1">
              <a:off x="2099" y="1575"/>
              <a:ext cx="1784" cy="903"/>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Line 25"/>
            <p:cNvSpPr>
              <a:spLocks noChangeShapeType="1"/>
            </p:cNvSpPr>
            <p:nvPr/>
          </p:nvSpPr>
          <p:spPr bwMode="auto">
            <a:xfrm>
              <a:off x="2099" y="2470"/>
              <a:ext cx="1736" cy="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8" name="Line 26"/>
            <p:cNvSpPr>
              <a:spLocks noChangeShapeType="1"/>
            </p:cNvSpPr>
            <p:nvPr/>
          </p:nvSpPr>
          <p:spPr bwMode="auto">
            <a:xfrm>
              <a:off x="2108" y="2470"/>
              <a:ext cx="1767" cy="954"/>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Line 27"/>
            <p:cNvSpPr>
              <a:spLocks noChangeShapeType="1"/>
            </p:cNvSpPr>
            <p:nvPr/>
          </p:nvSpPr>
          <p:spPr bwMode="auto">
            <a:xfrm>
              <a:off x="2091" y="3541"/>
              <a:ext cx="1761" cy="8"/>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0" name="Line 28"/>
            <p:cNvSpPr>
              <a:spLocks noChangeShapeType="1"/>
            </p:cNvSpPr>
            <p:nvPr/>
          </p:nvSpPr>
          <p:spPr bwMode="auto">
            <a:xfrm flipV="1">
              <a:off x="2082" y="2586"/>
              <a:ext cx="1757" cy="946"/>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1" name="Line 29"/>
            <p:cNvSpPr>
              <a:spLocks noChangeShapeType="1"/>
            </p:cNvSpPr>
            <p:nvPr/>
          </p:nvSpPr>
          <p:spPr bwMode="auto">
            <a:xfrm flipV="1">
              <a:off x="2082" y="1692"/>
              <a:ext cx="1817" cy="184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Rectangle 30"/>
            <p:cNvSpPr>
              <a:spLocks noChangeArrowheads="1"/>
            </p:cNvSpPr>
            <p:nvPr/>
          </p:nvSpPr>
          <p:spPr bwMode="auto">
            <a:xfrm>
              <a:off x="2372" y="922"/>
              <a:ext cx="1243"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Distances (in miles)</a:t>
              </a:r>
            </a:p>
          </p:txBody>
        </p:sp>
        <p:sp>
          <p:nvSpPr>
            <p:cNvPr id="33823" name="Rectangle 31"/>
            <p:cNvSpPr>
              <a:spLocks noChangeArrowheads="1"/>
            </p:cNvSpPr>
            <p:nvPr/>
          </p:nvSpPr>
          <p:spPr bwMode="auto">
            <a:xfrm>
              <a:off x="4610" y="1040"/>
              <a:ext cx="61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Capacity</a:t>
              </a:r>
            </a:p>
          </p:txBody>
        </p:sp>
        <p:sp>
          <p:nvSpPr>
            <p:cNvPr id="33824" name="Rectangle 32"/>
            <p:cNvSpPr>
              <a:spLocks noChangeArrowheads="1"/>
            </p:cNvSpPr>
            <p:nvPr/>
          </p:nvSpPr>
          <p:spPr bwMode="auto">
            <a:xfrm>
              <a:off x="760" y="1014"/>
              <a:ext cx="516"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Supply</a:t>
              </a:r>
            </a:p>
          </p:txBody>
        </p:sp>
        <p:sp>
          <p:nvSpPr>
            <p:cNvPr id="33825" name="Rectangle 33"/>
            <p:cNvSpPr>
              <a:spLocks noChangeArrowheads="1"/>
            </p:cNvSpPr>
            <p:nvPr/>
          </p:nvSpPr>
          <p:spPr bwMode="auto">
            <a:xfrm>
              <a:off x="732" y="1392"/>
              <a:ext cx="550"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275,000</a:t>
              </a:r>
            </a:p>
          </p:txBody>
        </p:sp>
        <p:sp>
          <p:nvSpPr>
            <p:cNvPr id="33826" name="Rectangle 34"/>
            <p:cNvSpPr>
              <a:spLocks noChangeArrowheads="1"/>
            </p:cNvSpPr>
            <p:nvPr/>
          </p:nvSpPr>
          <p:spPr bwMode="auto">
            <a:xfrm>
              <a:off x="759" y="2357"/>
              <a:ext cx="550"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400,000</a:t>
              </a:r>
            </a:p>
          </p:txBody>
        </p:sp>
        <p:sp>
          <p:nvSpPr>
            <p:cNvPr id="33827" name="Rectangle 35"/>
            <p:cNvSpPr>
              <a:spLocks noChangeArrowheads="1"/>
            </p:cNvSpPr>
            <p:nvPr/>
          </p:nvSpPr>
          <p:spPr bwMode="auto">
            <a:xfrm>
              <a:off x="768" y="3454"/>
              <a:ext cx="550"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300,000</a:t>
              </a:r>
            </a:p>
          </p:txBody>
        </p:sp>
        <p:sp>
          <p:nvSpPr>
            <p:cNvPr id="33828" name="Rectangle 36"/>
            <p:cNvSpPr>
              <a:spLocks noChangeArrowheads="1"/>
            </p:cNvSpPr>
            <p:nvPr/>
          </p:nvSpPr>
          <p:spPr bwMode="auto">
            <a:xfrm>
              <a:off x="4787" y="3437"/>
              <a:ext cx="550"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225,000</a:t>
              </a:r>
            </a:p>
          </p:txBody>
        </p:sp>
        <p:sp>
          <p:nvSpPr>
            <p:cNvPr id="33829" name="Rectangle 37"/>
            <p:cNvSpPr>
              <a:spLocks noChangeArrowheads="1"/>
            </p:cNvSpPr>
            <p:nvPr/>
          </p:nvSpPr>
          <p:spPr bwMode="auto">
            <a:xfrm>
              <a:off x="4718" y="2340"/>
              <a:ext cx="550"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600,000</a:t>
              </a:r>
            </a:p>
          </p:txBody>
        </p:sp>
        <p:sp>
          <p:nvSpPr>
            <p:cNvPr id="33830" name="Rectangle 38"/>
            <p:cNvSpPr>
              <a:spLocks noChangeArrowheads="1"/>
            </p:cNvSpPr>
            <p:nvPr/>
          </p:nvSpPr>
          <p:spPr bwMode="auto">
            <a:xfrm>
              <a:off x="4692" y="1348"/>
              <a:ext cx="550"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t>200,000</a:t>
              </a:r>
            </a:p>
          </p:txBody>
        </p:sp>
        <p:sp>
          <p:nvSpPr>
            <p:cNvPr id="33831" name="Rectangle 39"/>
            <p:cNvSpPr>
              <a:spLocks noChangeArrowheads="1"/>
            </p:cNvSpPr>
            <p:nvPr/>
          </p:nvSpPr>
          <p:spPr bwMode="auto">
            <a:xfrm>
              <a:off x="1452" y="882"/>
              <a:ext cx="6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b="1"/>
                <a:t>Groves</a:t>
              </a:r>
            </a:p>
          </p:txBody>
        </p:sp>
        <p:sp>
          <p:nvSpPr>
            <p:cNvPr id="33832" name="Rectangle 40"/>
            <p:cNvSpPr>
              <a:spLocks noChangeArrowheads="1"/>
            </p:cNvSpPr>
            <p:nvPr/>
          </p:nvSpPr>
          <p:spPr bwMode="auto">
            <a:xfrm>
              <a:off x="3845" y="707"/>
              <a:ext cx="10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b="1"/>
                <a:t>Processing </a:t>
              </a:r>
            </a:p>
          </p:txBody>
        </p:sp>
        <p:sp>
          <p:nvSpPr>
            <p:cNvPr id="33833" name="Rectangle 41"/>
            <p:cNvSpPr>
              <a:spLocks noChangeArrowheads="1"/>
            </p:cNvSpPr>
            <p:nvPr/>
          </p:nvSpPr>
          <p:spPr bwMode="auto">
            <a:xfrm>
              <a:off x="3845" y="875"/>
              <a:ext cx="70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b="1"/>
                <a:t>    Plants</a:t>
              </a:r>
            </a:p>
          </p:txBody>
        </p:sp>
        <p:sp>
          <p:nvSpPr>
            <p:cNvPr id="33834" name="Rectangle 42"/>
            <p:cNvSpPr>
              <a:spLocks noChangeArrowheads="1"/>
            </p:cNvSpPr>
            <p:nvPr/>
          </p:nvSpPr>
          <p:spPr bwMode="auto">
            <a:xfrm>
              <a:off x="2361" y="1236"/>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21</a:t>
              </a:r>
            </a:p>
          </p:txBody>
        </p:sp>
        <p:sp>
          <p:nvSpPr>
            <p:cNvPr id="33835" name="Rectangle 43"/>
            <p:cNvSpPr>
              <a:spLocks noChangeArrowheads="1"/>
            </p:cNvSpPr>
            <p:nvPr/>
          </p:nvSpPr>
          <p:spPr bwMode="auto">
            <a:xfrm>
              <a:off x="2441" y="1456"/>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50</a:t>
              </a:r>
            </a:p>
          </p:txBody>
        </p:sp>
        <p:sp>
          <p:nvSpPr>
            <p:cNvPr id="33836" name="Rectangle 44"/>
            <p:cNvSpPr>
              <a:spLocks noChangeArrowheads="1"/>
            </p:cNvSpPr>
            <p:nvPr/>
          </p:nvSpPr>
          <p:spPr bwMode="auto">
            <a:xfrm>
              <a:off x="2170" y="1728"/>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40</a:t>
              </a:r>
            </a:p>
          </p:txBody>
        </p:sp>
        <p:sp>
          <p:nvSpPr>
            <p:cNvPr id="33837" name="Rectangle 45"/>
            <p:cNvSpPr>
              <a:spLocks noChangeArrowheads="1"/>
            </p:cNvSpPr>
            <p:nvPr/>
          </p:nvSpPr>
          <p:spPr bwMode="auto">
            <a:xfrm>
              <a:off x="2181" y="2140"/>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35</a:t>
              </a:r>
            </a:p>
          </p:txBody>
        </p:sp>
        <p:sp>
          <p:nvSpPr>
            <p:cNvPr id="33838" name="Rectangle 46"/>
            <p:cNvSpPr>
              <a:spLocks noChangeArrowheads="1"/>
            </p:cNvSpPr>
            <p:nvPr/>
          </p:nvSpPr>
          <p:spPr bwMode="auto">
            <a:xfrm>
              <a:off x="2402" y="2272"/>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30</a:t>
              </a:r>
            </a:p>
          </p:txBody>
        </p:sp>
        <p:sp>
          <p:nvSpPr>
            <p:cNvPr id="33839" name="Rectangle 47"/>
            <p:cNvSpPr>
              <a:spLocks noChangeArrowheads="1"/>
            </p:cNvSpPr>
            <p:nvPr/>
          </p:nvSpPr>
          <p:spPr bwMode="auto">
            <a:xfrm>
              <a:off x="2132" y="2580"/>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22</a:t>
              </a:r>
            </a:p>
          </p:txBody>
        </p:sp>
        <p:sp>
          <p:nvSpPr>
            <p:cNvPr id="33840" name="Rectangle 48"/>
            <p:cNvSpPr>
              <a:spLocks noChangeArrowheads="1"/>
            </p:cNvSpPr>
            <p:nvPr/>
          </p:nvSpPr>
          <p:spPr bwMode="auto">
            <a:xfrm>
              <a:off x="2089" y="3115"/>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55</a:t>
              </a:r>
            </a:p>
          </p:txBody>
        </p:sp>
        <p:sp>
          <p:nvSpPr>
            <p:cNvPr id="33841" name="Rectangle 49"/>
            <p:cNvSpPr>
              <a:spLocks noChangeArrowheads="1"/>
            </p:cNvSpPr>
            <p:nvPr/>
          </p:nvSpPr>
          <p:spPr bwMode="auto">
            <a:xfrm>
              <a:off x="2136" y="3572"/>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25</a:t>
              </a:r>
            </a:p>
          </p:txBody>
        </p:sp>
        <p:sp>
          <p:nvSpPr>
            <p:cNvPr id="33842" name="Rectangle 50"/>
            <p:cNvSpPr>
              <a:spLocks noChangeArrowheads="1"/>
            </p:cNvSpPr>
            <p:nvPr/>
          </p:nvSpPr>
          <p:spPr bwMode="auto">
            <a:xfrm>
              <a:off x="2350" y="3343"/>
              <a:ext cx="24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400" b="1"/>
                <a:t>20</a:t>
              </a:r>
            </a:p>
          </p:txBody>
        </p:sp>
      </p:grpSp>
    </p:spTree>
    <p:extLst>
      <p:ext uri="{BB962C8B-B14F-4D97-AF65-F5344CB8AC3E}">
        <p14:creationId xmlns:p14="http://schemas.microsoft.com/office/powerpoint/2010/main" val="137248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28600"/>
            <a:ext cx="7772400" cy="990600"/>
          </a:xfrm>
          <a:noFill/>
          <a:ln/>
        </p:spPr>
        <p:txBody>
          <a:bodyPr lIns="92075" tIns="46038" rIns="92075" bIns="46038">
            <a:normAutofit/>
          </a:bodyPr>
          <a:lstStyle/>
          <a:p>
            <a:r>
              <a:rPr lang="en-US" i="1">
                <a:solidFill>
                  <a:schemeClr val="hlink"/>
                </a:solidFill>
              </a:rPr>
              <a:t>Defining the Decision Variables</a:t>
            </a:r>
          </a:p>
        </p:txBody>
      </p:sp>
      <p:sp>
        <p:nvSpPr>
          <p:cNvPr id="34819" name="Rectangle 3"/>
          <p:cNvSpPr>
            <a:spLocks noChangeArrowheads="1"/>
          </p:cNvSpPr>
          <p:nvPr/>
        </p:nvSpPr>
        <p:spPr bwMode="auto">
          <a:xfrm>
            <a:off x="381000" y="1193800"/>
            <a:ext cx="8469313" cy="474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30000"/>
              </a:lnSpc>
            </a:pPr>
            <a:r>
              <a:rPr lang="en-US" sz="2400">
                <a:latin typeface="Tahoma" pitchFamily="34" charset="0"/>
              </a:rPr>
              <a:t>X</a:t>
            </a:r>
            <a:r>
              <a:rPr lang="en-US" sz="2400" i="1" baseline="-25000">
                <a:latin typeface="Times New Roman" pitchFamily="18" charset="0"/>
              </a:rPr>
              <a:t>ij</a:t>
            </a:r>
            <a:r>
              <a:rPr lang="en-US" sz="2400">
                <a:latin typeface="Times New Roman" pitchFamily="18" charset="0"/>
              </a:rPr>
              <a:t> </a:t>
            </a:r>
            <a:r>
              <a:rPr lang="en-US" sz="2400">
                <a:latin typeface="Tahoma" pitchFamily="34" charset="0"/>
              </a:rPr>
              <a:t>= # of bushels shipped from node </a:t>
            </a:r>
            <a:r>
              <a:rPr lang="en-US" sz="2400" i="1">
                <a:latin typeface="Times New Roman" pitchFamily="18" charset="0"/>
              </a:rPr>
              <a:t>i</a:t>
            </a:r>
            <a:r>
              <a:rPr lang="en-US" sz="2400">
                <a:latin typeface="Times New Roman" pitchFamily="18" charset="0"/>
              </a:rPr>
              <a:t> </a:t>
            </a:r>
            <a:r>
              <a:rPr lang="en-US" sz="2400">
                <a:latin typeface="Tahoma" pitchFamily="34" charset="0"/>
              </a:rPr>
              <a:t>to node </a:t>
            </a:r>
            <a:r>
              <a:rPr lang="en-US" sz="2400" i="1">
                <a:latin typeface="Times New Roman" pitchFamily="18" charset="0"/>
              </a:rPr>
              <a:t>j</a:t>
            </a:r>
          </a:p>
          <a:p>
            <a:pPr eaLnBrk="0" hangingPunct="0">
              <a:lnSpc>
                <a:spcPct val="30000"/>
              </a:lnSpc>
            </a:pPr>
            <a:endParaRPr lang="en-US" sz="2000">
              <a:latin typeface="Times New Roman" pitchFamily="18" charset="0"/>
            </a:endParaRPr>
          </a:p>
          <a:p>
            <a:pPr eaLnBrk="0" hangingPunct="0">
              <a:lnSpc>
                <a:spcPct val="130000"/>
              </a:lnSpc>
            </a:pPr>
            <a:r>
              <a:rPr lang="en-US" sz="2000">
                <a:latin typeface="Tahoma" pitchFamily="34" charset="0"/>
              </a:rPr>
              <a:t>Specifically, the nine decision variables are:</a:t>
            </a:r>
          </a:p>
          <a:p>
            <a:pPr eaLnBrk="0" hangingPunct="0">
              <a:lnSpc>
                <a:spcPct val="40000"/>
              </a:lnSpc>
            </a:pPr>
            <a:endParaRPr lang="en-US" sz="2000">
              <a:latin typeface="Tahoma" pitchFamily="34" charset="0"/>
            </a:endParaRPr>
          </a:p>
          <a:p>
            <a:pPr eaLnBrk="0" hangingPunct="0">
              <a:lnSpc>
                <a:spcPct val="130000"/>
              </a:lnSpc>
            </a:pPr>
            <a:r>
              <a:rPr lang="en-US" sz="2000">
                <a:latin typeface="Tahoma" pitchFamily="34" charset="0"/>
              </a:rPr>
              <a:t>X</a:t>
            </a:r>
            <a:r>
              <a:rPr lang="en-US" sz="2000" baseline="-25000">
                <a:latin typeface="Tahoma" pitchFamily="34" charset="0"/>
              </a:rPr>
              <a:t>14</a:t>
            </a:r>
            <a:r>
              <a:rPr lang="en-US" sz="2000">
                <a:latin typeface="Tahoma" pitchFamily="34" charset="0"/>
              </a:rPr>
              <a:t> = # of bushels shipped from Mt. Dora (node 1) to Ocala (node 4)	</a:t>
            </a:r>
          </a:p>
          <a:p>
            <a:pPr eaLnBrk="0" hangingPunct="0">
              <a:lnSpc>
                <a:spcPct val="130000"/>
              </a:lnSpc>
            </a:pPr>
            <a:r>
              <a:rPr lang="en-US" sz="2000">
                <a:latin typeface="Tahoma" pitchFamily="34" charset="0"/>
              </a:rPr>
              <a:t>X</a:t>
            </a:r>
            <a:r>
              <a:rPr lang="en-US" sz="2000" baseline="-25000">
                <a:latin typeface="Tahoma" pitchFamily="34" charset="0"/>
              </a:rPr>
              <a:t>15 </a:t>
            </a:r>
            <a:r>
              <a:rPr lang="en-US" sz="2000">
                <a:latin typeface="Tahoma" pitchFamily="34" charset="0"/>
              </a:rPr>
              <a:t>= # of bushels shipped from Mt. Dora (node 1) to Orlando (node 5)</a:t>
            </a:r>
          </a:p>
          <a:p>
            <a:pPr eaLnBrk="0" hangingPunct="0">
              <a:lnSpc>
                <a:spcPct val="130000"/>
              </a:lnSpc>
            </a:pPr>
            <a:r>
              <a:rPr lang="en-US" sz="2000">
                <a:latin typeface="Tahoma" pitchFamily="34" charset="0"/>
              </a:rPr>
              <a:t>X</a:t>
            </a:r>
            <a:r>
              <a:rPr lang="en-US" sz="2000" baseline="-25000">
                <a:latin typeface="Tahoma" pitchFamily="34" charset="0"/>
              </a:rPr>
              <a:t>16</a:t>
            </a:r>
            <a:r>
              <a:rPr lang="en-US" sz="2000">
                <a:latin typeface="Tahoma" pitchFamily="34" charset="0"/>
              </a:rPr>
              <a:t> = # of bushels shipped from Mt. Dora (node 1) to Leesburg (node 6)</a:t>
            </a:r>
          </a:p>
          <a:p>
            <a:pPr eaLnBrk="0" hangingPunct="0">
              <a:lnSpc>
                <a:spcPct val="130000"/>
              </a:lnSpc>
            </a:pPr>
            <a:r>
              <a:rPr lang="en-US" sz="2000">
                <a:latin typeface="Tahoma" pitchFamily="34" charset="0"/>
              </a:rPr>
              <a:t>X</a:t>
            </a:r>
            <a:r>
              <a:rPr lang="en-US" sz="2000" baseline="-25000">
                <a:latin typeface="Tahoma" pitchFamily="34" charset="0"/>
              </a:rPr>
              <a:t>24</a:t>
            </a:r>
            <a:r>
              <a:rPr lang="en-US" sz="2000">
                <a:latin typeface="Tahoma" pitchFamily="34" charset="0"/>
              </a:rPr>
              <a:t> = # of bushels shipped from Eustis (node 2) to Ocala (node 4)</a:t>
            </a:r>
          </a:p>
          <a:p>
            <a:pPr eaLnBrk="0" hangingPunct="0">
              <a:lnSpc>
                <a:spcPct val="130000"/>
              </a:lnSpc>
            </a:pPr>
            <a:r>
              <a:rPr lang="en-US" sz="2000">
                <a:latin typeface="Tahoma" pitchFamily="34" charset="0"/>
              </a:rPr>
              <a:t>X</a:t>
            </a:r>
            <a:r>
              <a:rPr lang="en-US" sz="2000" baseline="-25000">
                <a:latin typeface="Tahoma" pitchFamily="34" charset="0"/>
              </a:rPr>
              <a:t>25</a:t>
            </a:r>
            <a:r>
              <a:rPr lang="en-US" sz="2000">
                <a:latin typeface="Tahoma" pitchFamily="34" charset="0"/>
              </a:rPr>
              <a:t> = # of bushels shipped from Eustis (node 2) to Orlando (node 5)</a:t>
            </a:r>
          </a:p>
          <a:p>
            <a:pPr eaLnBrk="0" hangingPunct="0">
              <a:lnSpc>
                <a:spcPct val="130000"/>
              </a:lnSpc>
            </a:pPr>
            <a:r>
              <a:rPr lang="en-US" sz="2000">
                <a:latin typeface="Tahoma" pitchFamily="34" charset="0"/>
              </a:rPr>
              <a:t>X</a:t>
            </a:r>
            <a:r>
              <a:rPr lang="en-US" sz="2000" baseline="-25000">
                <a:latin typeface="Tahoma" pitchFamily="34" charset="0"/>
              </a:rPr>
              <a:t>26</a:t>
            </a:r>
            <a:r>
              <a:rPr lang="en-US" sz="2000">
                <a:latin typeface="Tahoma" pitchFamily="34" charset="0"/>
              </a:rPr>
              <a:t> = # of bushels shipped from Eustis (node 2) to Leesburg (node 6)</a:t>
            </a:r>
          </a:p>
          <a:p>
            <a:pPr eaLnBrk="0" hangingPunct="0">
              <a:lnSpc>
                <a:spcPct val="130000"/>
              </a:lnSpc>
            </a:pPr>
            <a:r>
              <a:rPr lang="en-US" sz="2000">
                <a:latin typeface="Tahoma" pitchFamily="34" charset="0"/>
              </a:rPr>
              <a:t>X</a:t>
            </a:r>
            <a:r>
              <a:rPr lang="en-US" sz="2000" baseline="-25000">
                <a:latin typeface="Tahoma" pitchFamily="34" charset="0"/>
              </a:rPr>
              <a:t>34</a:t>
            </a:r>
            <a:r>
              <a:rPr lang="en-US" sz="2000">
                <a:latin typeface="Tahoma" pitchFamily="34" charset="0"/>
              </a:rPr>
              <a:t> = # of bushels shipped from Clermont (node 3) to Ocala (node 4)</a:t>
            </a:r>
          </a:p>
          <a:p>
            <a:pPr eaLnBrk="0" hangingPunct="0">
              <a:lnSpc>
                <a:spcPct val="130000"/>
              </a:lnSpc>
            </a:pPr>
            <a:r>
              <a:rPr lang="en-US" sz="2000">
                <a:latin typeface="Tahoma" pitchFamily="34" charset="0"/>
              </a:rPr>
              <a:t>X</a:t>
            </a:r>
            <a:r>
              <a:rPr lang="en-US" sz="2000" baseline="-25000">
                <a:latin typeface="Tahoma" pitchFamily="34" charset="0"/>
              </a:rPr>
              <a:t>35</a:t>
            </a:r>
            <a:r>
              <a:rPr lang="en-US" sz="2000">
                <a:latin typeface="Tahoma" pitchFamily="34" charset="0"/>
              </a:rPr>
              <a:t> = # of bushels shipped from Clermont (node 3) to Orlando (node 5)</a:t>
            </a:r>
          </a:p>
          <a:p>
            <a:pPr eaLnBrk="0" hangingPunct="0">
              <a:lnSpc>
                <a:spcPct val="130000"/>
              </a:lnSpc>
            </a:pPr>
            <a:r>
              <a:rPr lang="en-US" sz="2000">
                <a:latin typeface="Tahoma" pitchFamily="34" charset="0"/>
              </a:rPr>
              <a:t>X</a:t>
            </a:r>
            <a:r>
              <a:rPr lang="en-US" sz="2000" baseline="-25000">
                <a:latin typeface="Tahoma" pitchFamily="34" charset="0"/>
              </a:rPr>
              <a:t>36</a:t>
            </a:r>
            <a:r>
              <a:rPr lang="en-US" sz="2000">
                <a:latin typeface="Tahoma" pitchFamily="34" charset="0"/>
              </a:rPr>
              <a:t> = # of bushels shipped from Clermont (node 3) to Leesburg (node 6)</a:t>
            </a:r>
          </a:p>
        </p:txBody>
      </p:sp>
    </p:spTree>
    <p:extLst>
      <p:ext uri="{BB962C8B-B14F-4D97-AF65-F5344CB8AC3E}">
        <p14:creationId xmlns:p14="http://schemas.microsoft.com/office/powerpoint/2010/main" val="45958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9B81970-AE99-6B47-B2E5-DB10279B33F5}" type="slidenum">
              <a:rPr lang="zh-TW" altLang="en-US"/>
              <a:pPr/>
              <a:t>9</a:t>
            </a:fld>
            <a:endParaRPr lang="zh-TW" altLang="en-US"/>
          </a:p>
        </p:txBody>
      </p:sp>
      <p:sp>
        <p:nvSpPr>
          <p:cNvPr id="22530" name="Rectangle 2"/>
          <p:cNvSpPr>
            <a:spLocks noChangeArrowheads="1"/>
          </p:cNvSpPr>
          <p:nvPr/>
        </p:nvSpPr>
        <p:spPr bwMode="auto">
          <a:xfrm>
            <a:off x="838200" y="1066800"/>
            <a:ext cx="7696200" cy="4191000"/>
          </a:xfrm>
          <a:prstGeom prst="rect">
            <a:avLst/>
          </a:prstGeom>
          <a:solidFill>
            <a:schemeClr val="accent3">
              <a:lumMod val="75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indent="454025" defTabSz="890588" eaLnBrk="0" hangingPunct="0">
              <a:lnSpc>
                <a:spcPct val="90000"/>
              </a:lnSpc>
              <a:spcBef>
                <a:spcPct val="20000"/>
              </a:spcBef>
              <a:tabLst>
                <a:tab pos="627063" algn="l"/>
              </a:tabLst>
            </a:pPr>
            <a:r>
              <a:rPr lang="zh-TW" altLang="en-US" sz="3600" b="1" dirty="0">
                <a:solidFill>
                  <a:schemeClr val="tx1"/>
                </a:solidFill>
                <a:ea typeface="新細明體" charset="0"/>
                <a:cs typeface="新細明體" charset="0"/>
              </a:rPr>
              <a:t>	</a:t>
            </a:r>
            <a:r>
              <a:rPr lang="en-US" altLang="zh-TW" sz="3600" dirty="0">
                <a:solidFill>
                  <a:schemeClr val="tx1"/>
                </a:solidFill>
                <a:ea typeface="新細明體" charset="0"/>
                <a:cs typeface="新細明體" charset="0"/>
              </a:rPr>
              <a:t>A linear programming model </a:t>
            </a:r>
          </a:p>
          <a:p>
            <a:pPr indent="454025" defTabSz="890588" eaLnBrk="0" hangingPunct="0">
              <a:lnSpc>
                <a:spcPct val="90000"/>
              </a:lnSpc>
              <a:spcBef>
                <a:spcPct val="20000"/>
              </a:spcBef>
              <a:tabLst>
                <a:tab pos="627063" algn="l"/>
              </a:tabLst>
            </a:pPr>
            <a:r>
              <a:rPr lang="en-US" altLang="zh-TW" sz="3600" dirty="0">
                <a:solidFill>
                  <a:schemeClr val="tx1"/>
                </a:solidFill>
                <a:ea typeface="新細明體" charset="0"/>
                <a:cs typeface="新細明體" charset="0"/>
              </a:rPr>
              <a:t>	can provide an insight and an </a:t>
            </a:r>
          </a:p>
          <a:p>
            <a:pPr indent="454025" defTabSz="890588" eaLnBrk="0" hangingPunct="0">
              <a:lnSpc>
                <a:spcPct val="90000"/>
              </a:lnSpc>
              <a:spcBef>
                <a:spcPct val="20000"/>
              </a:spcBef>
              <a:tabLst>
                <a:tab pos="627063" algn="l"/>
              </a:tabLst>
            </a:pPr>
            <a:r>
              <a:rPr lang="en-US" altLang="zh-TW" sz="3600" dirty="0">
                <a:solidFill>
                  <a:schemeClr val="tx1"/>
                </a:solidFill>
                <a:ea typeface="新細明體" charset="0"/>
                <a:cs typeface="新細明體" charset="0"/>
              </a:rPr>
              <a:t>	intelligent solution to this problem.</a:t>
            </a:r>
            <a:endParaRPr lang="en-US" altLang="zh-TW" sz="3600" dirty="0">
              <a:effectLst>
                <a:outerShdw blurRad="38100" dist="38100" dir="2700000" algn="tl">
                  <a:srgbClr val="000000"/>
                </a:outerShdw>
              </a:effectLst>
              <a:ea typeface="新細明體" charset="0"/>
              <a:cs typeface="新細明體" charset="0"/>
            </a:endParaRPr>
          </a:p>
        </p:txBody>
      </p:sp>
    </p:spTree>
    <p:extLst>
      <p:ext uri="{BB962C8B-B14F-4D97-AF65-F5344CB8AC3E}">
        <p14:creationId xmlns:p14="http://schemas.microsoft.com/office/powerpoint/2010/main" val="3349742588"/>
      </p:ext>
    </p:extLst>
  </p:cSld>
  <p:clrMapOvr>
    <a:masterClrMapping/>
  </p:clrMapOvr>
  <p:transition spd="med">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35843" name="Rectangle 3"/>
          <p:cNvSpPr>
            <a:spLocks noChangeArrowheads="1"/>
          </p:cNvSpPr>
          <p:nvPr/>
        </p:nvSpPr>
        <p:spPr bwMode="auto">
          <a:xfrm>
            <a:off x="354013" y="1728788"/>
            <a:ext cx="7977187" cy="2649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919163" indent="-919163" algn="ctr" eaLnBrk="0" hangingPunct="0">
              <a:lnSpc>
                <a:spcPct val="130000"/>
              </a:lnSpc>
              <a:spcBef>
                <a:spcPct val="50000"/>
              </a:spcBef>
              <a:tabLst>
                <a:tab pos="1836738" algn="l"/>
              </a:tabLst>
            </a:pPr>
            <a:r>
              <a:rPr lang="en-US" sz="3200">
                <a:latin typeface="Tahoma" pitchFamily="34" charset="0"/>
              </a:rPr>
              <a:t>Minimize the total number of bushel-miles.</a:t>
            </a:r>
            <a:endParaRPr lang="en-US" sz="2800">
              <a:latin typeface="Tahoma" pitchFamily="34" charset="0"/>
            </a:endParaRPr>
          </a:p>
          <a:p>
            <a:pPr marL="919163" indent="-919163" eaLnBrk="0" hangingPunct="0">
              <a:spcBef>
                <a:spcPct val="50000"/>
              </a:spcBef>
              <a:tabLst>
                <a:tab pos="1836738" algn="l"/>
              </a:tabLst>
            </a:pPr>
            <a:r>
              <a:rPr lang="en-US" sz="2400">
                <a:latin typeface="Tahoma" pitchFamily="34" charset="0"/>
              </a:rPr>
              <a:t>		</a:t>
            </a:r>
            <a:r>
              <a:rPr lang="en-US" sz="2800">
                <a:latin typeface="Tahoma" pitchFamily="34" charset="0"/>
              </a:rPr>
              <a:t>MIN:	21X</a:t>
            </a:r>
            <a:r>
              <a:rPr lang="en-US" sz="2800" baseline="-25000">
                <a:latin typeface="Tahoma" pitchFamily="34" charset="0"/>
              </a:rPr>
              <a:t>14</a:t>
            </a:r>
            <a:r>
              <a:rPr lang="en-US" sz="2800">
                <a:latin typeface="Tahoma" pitchFamily="34" charset="0"/>
              </a:rPr>
              <a:t> + 50X</a:t>
            </a:r>
            <a:r>
              <a:rPr lang="en-US" sz="2800" baseline="-25000">
                <a:latin typeface="Tahoma" pitchFamily="34" charset="0"/>
              </a:rPr>
              <a:t>15</a:t>
            </a:r>
            <a:r>
              <a:rPr lang="en-US" sz="2800">
                <a:latin typeface="Tahoma" pitchFamily="34" charset="0"/>
              </a:rPr>
              <a:t> + 40X</a:t>
            </a:r>
            <a:r>
              <a:rPr lang="en-US" sz="2800" baseline="-25000">
                <a:latin typeface="Tahoma" pitchFamily="34" charset="0"/>
              </a:rPr>
              <a:t>16</a:t>
            </a:r>
            <a:r>
              <a:rPr lang="en-US" sz="2800">
                <a:latin typeface="Tahoma" pitchFamily="34" charset="0"/>
              </a:rPr>
              <a:t> +</a:t>
            </a:r>
          </a:p>
          <a:p>
            <a:pPr marL="919163" indent="-919163" eaLnBrk="0" hangingPunct="0">
              <a:spcBef>
                <a:spcPct val="50000"/>
              </a:spcBef>
              <a:tabLst>
                <a:tab pos="1836738" algn="l"/>
              </a:tabLst>
            </a:pPr>
            <a:r>
              <a:rPr lang="en-US" sz="2800">
                <a:latin typeface="Tahoma" pitchFamily="34" charset="0"/>
              </a:rPr>
              <a:t>			35X</a:t>
            </a:r>
            <a:r>
              <a:rPr lang="en-US" sz="2800" baseline="-25000">
                <a:latin typeface="Tahoma" pitchFamily="34" charset="0"/>
              </a:rPr>
              <a:t>24</a:t>
            </a:r>
            <a:r>
              <a:rPr lang="en-US" sz="2800">
                <a:latin typeface="Tahoma" pitchFamily="34" charset="0"/>
              </a:rPr>
              <a:t> + 30X</a:t>
            </a:r>
            <a:r>
              <a:rPr lang="en-US" sz="2800" baseline="-25000">
                <a:latin typeface="Tahoma" pitchFamily="34" charset="0"/>
              </a:rPr>
              <a:t>25</a:t>
            </a:r>
            <a:r>
              <a:rPr lang="en-US" sz="2800">
                <a:latin typeface="Tahoma" pitchFamily="34" charset="0"/>
              </a:rPr>
              <a:t> + 22X</a:t>
            </a:r>
            <a:r>
              <a:rPr lang="en-US" sz="2800" baseline="-25000">
                <a:latin typeface="Tahoma" pitchFamily="34" charset="0"/>
              </a:rPr>
              <a:t>26</a:t>
            </a:r>
            <a:r>
              <a:rPr lang="en-US" sz="2800">
                <a:latin typeface="Tahoma" pitchFamily="34" charset="0"/>
              </a:rPr>
              <a:t> + </a:t>
            </a:r>
          </a:p>
          <a:p>
            <a:pPr marL="919163" indent="-919163" eaLnBrk="0" hangingPunct="0">
              <a:spcBef>
                <a:spcPct val="50000"/>
              </a:spcBef>
              <a:tabLst>
                <a:tab pos="1836738" algn="l"/>
              </a:tabLst>
            </a:pPr>
            <a:r>
              <a:rPr lang="en-US" sz="2800">
                <a:latin typeface="Tahoma" pitchFamily="34" charset="0"/>
              </a:rPr>
              <a:t>			55X</a:t>
            </a:r>
            <a:r>
              <a:rPr lang="en-US" sz="2800" baseline="-25000">
                <a:latin typeface="Tahoma" pitchFamily="34" charset="0"/>
              </a:rPr>
              <a:t>34</a:t>
            </a:r>
            <a:r>
              <a:rPr lang="en-US" sz="2800">
                <a:latin typeface="Tahoma" pitchFamily="34" charset="0"/>
              </a:rPr>
              <a:t> + 20X</a:t>
            </a:r>
            <a:r>
              <a:rPr lang="en-US" sz="2800" baseline="-25000">
                <a:latin typeface="Tahoma" pitchFamily="34" charset="0"/>
              </a:rPr>
              <a:t>35</a:t>
            </a:r>
            <a:r>
              <a:rPr lang="en-US" sz="2800">
                <a:latin typeface="Tahoma" pitchFamily="34" charset="0"/>
              </a:rPr>
              <a:t> + 25X</a:t>
            </a:r>
            <a:r>
              <a:rPr lang="en-US" sz="2800" baseline="-25000">
                <a:latin typeface="Tahoma" pitchFamily="34" charset="0"/>
              </a:rPr>
              <a:t>36</a:t>
            </a:r>
          </a:p>
        </p:txBody>
      </p:sp>
    </p:spTree>
    <p:extLst>
      <p:ext uri="{BB962C8B-B14F-4D97-AF65-F5344CB8AC3E}">
        <p14:creationId xmlns:p14="http://schemas.microsoft.com/office/powerpoint/2010/main" val="1220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7538" y="341313"/>
            <a:ext cx="7772400" cy="722312"/>
          </a:xfrm>
          <a:noFill/>
          <a:ln/>
        </p:spPr>
        <p:txBody>
          <a:bodyPr lIns="92075" tIns="46038" rIns="92075" bIns="46038">
            <a:normAutofit/>
          </a:bodyPr>
          <a:lstStyle/>
          <a:p>
            <a:r>
              <a:rPr lang="en-US" i="1">
                <a:solidFill>
                  <a:schemeClr val="hlink"/>
                </a:solidFill>
              </a:rPr>
              <a:t>Defining the Constraints</a:t>
            </a:r>
          </a:p>
        </p:txBody>
      </p:sp>
      <p:sp>
        <p:nvSpPr>
          <p:cNvPr id="36867" name="Rectangle 3"/>
          <p:cNvSpPr>
            <a:spLocks noGrp="1" noChangeArrowheads="1"/>
          </p:cNvSpPr>
          <p:nvPr>
            <p:ph idx="1"/>
          </p:nvPr>
        </p:nvSpPr>
        <p:spPr>
          <a:xfrm>
            <a:off x="685800" y="1295400"/>
            <a:ext cx="6429375" cy="4945063"/>
          </a:xfrm>
          <a:noFill/>
          <a:ln/>
        </p:spPr>
        <p:txBody>
          <a:bodyPr lIns="92075" tIns="46038" rIns="92075" bIns="46038"/>
          <a:lstStyle/>
          <a:p>
            <a:pPr>
              <a:lnSpc>
                <a:spcPct val="110000"/>
              </a:lnSpc>
              <a:spcBef>
                <a:spcPct val="0"/>
              </a:spcBef>
            </a:pPr>
            <a:r>
              <a:rPr lang="en-US" sz="2800"/>
              <a:t>Capacity constraints</a:t>
            </a:r>
          </a:p>
          <a:p>
            <a:pPr lvl="1" indent="-284163">
              <a:buFontTx/>
              <a:buNone/>
            </a:pPr>
            <a:r>
              <a:rPr lang="en-US" sz="2400"/>
              <a:t>X</a:t>
            </a:r>
            <a:r>
              <a:rPr lang="en-US" sz="2400" baseline="-25000"/>
              <a:t>14</a:t>
            </a:r>
            <a:r>
              <a:rPr lang="en-US" sz="2400"/>
              <a:t> + X</a:t>
            </a:r>
            <a:r>
              <a:rPr lang="en-US" sz="2400" baseline="-25000"/>
              <a:t>24</a:t>
            </a:r>
            <a:r>
              <a:rPr lang="en-US" sz="2400"/>
              <a:t> + X</a:t>
            </a:r>
            <a:r>
              <a:rPr lang="en-US" sz="2400" baseline="-25000"/>
              <a:t>34</a:t>
            </a:r>
            <a:r>
              <a:rPr lang="en-US" sz="2400"/>
              <a:t> &lt;= 200,000	} Ocala</a:t>
            </a:r>
          </a:p>
          <a:p>
            <a:pPr lvl="1" indent="-284163">
              <a:buFontTx/>
              <a:buNone/>
            </a:pPr>
            <a:r>
              <a:rPr lang="en-US" sz="2400"/>
              <a:t>X</a:t>
            </a:r>
            <a:r>
              <a:rPr lang="en-US" sz="2400" baseline="-25000"/>
              <a:t>15</a:t>
            </a:r>
            <a:r>
              <a:rPr lang="en-US" sz="2400"/>
              <a:t> + X</a:t>
            </a:r>
            <a:r>
              <a:rPr lang="en-US" sz="2400" baseline="-25000"/>
              <a:t>25</a:t>
            </a:r>
            <a:r>
              <a:rPr lang="en-US" sz="2400"/>
              <a:t> + X</a:t>
            </a:r>
            <a:r>
              <a:rPr lang="en-US" sz="2400" baseline="-25000"/>
              <a:t>35</a:t>
            </a:r>
            <a:r>
              <a:rPr lang="en-US" sz="2400"/>
              <a:t> &lt;= 600,000	} Orlando</a:t>
            </a:r>
          </a:p>
          <a:p>
            <a:pPr lvl="1" indent="-284163">
              <a:buFontTx/>
              <a:buNone/>
            </a:pPr>
            <a:r>
              <a:rPr lang="en-US" sz="2400"/>
              <a:t>X</a:t>
            </a:r>
            <a:r>
              <a:rPr lang="en-US" sz="2400" baseline="-25000"/>
              <a:t>16</a:t>
            </a:r>
            <a:r>
              <a:rPr lang="en-US" sz="2400"/>
              <a:t> + X</a:t>
            </a:r>
            <a:r>
              <a:rPr lang="en-US" sz="2400" baseline="-25000"/>
              <a:t>26</a:t>
            </a:r>
            <a:r>
              <a:rPr lang="en-US" sz="2400"/>
              <a:t> + X</a:t>
            </a:r>
            <a:r>
              <a:rPr lang="en-US" sz="2400" baseline="-25000"/>
              <a:t>36</a:t>
            </a:r>
            <a:r>
              <a:rPr lang="en-US" sz="2400"/>
              <a:t> &lt;= 225,000	} Leesburg</a:t>
            </a:r>
          </a:p>
          <a:p>
            <a:pPr>
              <a:lnSpc>
                <a:spcPct val="140000"/>
              </a:lnSpc>
              <a:spcBef>
                <a:spcPct val="0"/>
              </a:spcBef>
            </a:pPr>
            <a:r>
              <a:rPr lang="en-US" sz="2800"/>
              <a:t>Supply constraints</a:t>
            </a:r>
            <a:endParaRPr lang="en-US" sz="2400"/>
          </a:p>
          <a:p>
            <a:pPr lvl="1" indent="-284163">
              <a:buFontTx/>
              <a:buNone/>
            </a:pPr>
            <a:r>
              <a:rPr lang="en-US" sz="2400"/>
              <a:t>X</a:t>
            </a:r>
            <a:r>
              <a:rPr lang="en-US" sz="2400" baseline="-25000"/>
              <a:t>14</a:t>
            </a:r>
            <a:r>
              <a:rPr lang="en-US" sz="2400"/>
              <a:t> + X</a:t>
            </a:r>
            <a:r>
              <a:rPr lang="en-US" sz="2400" baseline="-25000"/>
              <a:t>15</a:t>
            </a:r>
            <a:r>
              <a:rPr lang="en-US" sz="2400"/>
              <a:t> + X</a:t>
            </a:r>
            <a:r>
              <a:rPr lang="en-US" sz="2400" baseline="-25000"/>
              <a:t>16</a:t>
            </a:r>
            <a:r>
              <a:rPr lang="en-US" sz="2400"/>
              <a:t> = 275,000	} Mt. Dora</a:t>
            </a:r>
          </a:p>
          <a:p>
            <a:pPr lvl="1" indent="-284163">
              <a:buFontTx/>
              <a:buNone/>
            </a:pPr>
            <a:r>
              <a:rPr lang="en-US" sz="2400"/>
              <a:t>X</a:t>
            </a:r>
            <a:r>
              <a:rPr lang="en-US" sz="2400" baseline="-25000"/>
              <a:t>24</a:t>
            </a:r>
            <a:r>
              <a:rPr lang="en-US" sz="2400"/>
              <a:t> + X</a:t>
            </a:r>
            <a:r>
              <a:rPr lang="en-US" sz="2400" baseline="-25000"/>
              <a:t>25</a:t>
            </a:r>
            <a:r>
              <a:rPr lang="en-US" sz="2400"/>
              <a:t> + X</a:t>
            </a:r>
            <a:r>
              <a:rPr lang="en-US" sz="2400" baseline="-25000"/>
              <a:t>26</a:t>
            </a:r>
            <a:r>
              <a:rPr lang="en-US" sz="2400"/>
              <a:t> = 400,000	} Eustis</a:t>
            </a:r>
          </a:p>
          <a:p>
            <a:pPr lvl="1" indent="-284163">
              <a:buFontTx/>
              <a:buNone/>
            </a:pPr>
            <a:r>
              <a:rPr lang="en-US" sz="2400"/>
              <a:t>X</a:t>
            </a:r>
            <a:r>
              <a:rPr lang="en-US" sz="2400" baseline="-25000"/>
              <a:t>34</a:t>
            </a:r>
            <a:r>
              <a:rPr lang="en-US" sz="2400"/>
              <a:t> + X</a:t>
            </a:r>
            <a:r>
              <a:rPr lang="en-US" sz="2400" baseline="-25000"/>
              <a:t>35</a:t>
            </a:r>
            <a:r>
              <a:rPr lang="en-US" sz="2400"/>
              <a:t> + X</a:t>
            </a:r>
            <a:r>
              <a:rPr lang="en-US" sz="2400" baseline="-25000"/>
              <a:t>36</a:t>
            </a:r>
            <a:r>
              <a:rPr lang="en-US" sz="2400"/>
              <a:t> = 300,000	} Clermont</a:t>
            </a:r>
          </a:p>
          <a:p>
            <a:r>
              <a:rPr lang="en-US" sz="2800"/>
              <a:t>Nonnegativity conditions</a:t>
            </a:r>
          </a:p>
          <a:p>
            <a:pPr lvl="1" indent="-284163">
              <a:lnSpc>
                <a:spcPct val="70000"/>
              </a:lnSpc>
              <a:buFontTx/>
              <a:buNone/>
            </a:pPr>
            <a:r>
              <a:rPr lang="en-US" sz="2400"/>
              <a:t>X</a:t>
            </a:r>
            <a:r>
              <a:rPr lang="en-US" sz="2400" i="1" baseline="-25000">
                <a:latin typeface="Times New Roman" pitchFamily="18" charset="0"/>
              </a:rPr>
              <a:t>ij</a:t>
            </a:r>
            <a:r>
              <a:rPr lang="en-US" sz="2400">
                <a:latin typeface="Times New Roman" pitchFamily="18" charset="0"/>
              </a:rPr>
              <a:t> </a:t>
            </a:r>
            <a:r>
              <a:rPr lang="en-US" sz="2400"/>
              <a:t>&gt;= 0  for all </a:t>
            </a:r>
            <a:r>
              <a:rPr lang="en-US" sz="2400" i="1">
                <a:latin typeface="Times New Roman" pitchFamily="18" charset="0"/>
              </a:rPr>
              <a:t>i</a:t>
            </a:r>
            <a:r>
              <a:rPr lang="en-US" sz="2400" i="1"/>
              <a:t> </a:t>
            </a:r>
            <a:r>
              <a:rPr lang="en-US" sz="2400"/>
              <a:t>and</a:t>
            </a:r>
            <a:r>
              <a:rPr lang="en-US" sz="2400" i="1"/>
              <a:t> </a:t>
            </a:r>
            <a:r>
              <a:rPr lang="en-US" sz="2400" i="1">
                <a:latin typeface="Times New Roman" pitchFamily="18" charset="0"/>
              </a:rPr>
              <a:t>j</a:t>
            </a:r>
          </a:p>
        </p:txBody>
      </p:sp>
    </p:spTree>
    <p:extLst>
      <p:ext uri="{BB962C8B-B14F-4D97-AF65-F5344CB8AC3E}">
        <p14:creationId xmlns:p14="http://schemas.microsoft.com/office/powerpoint/2010/main" val="75741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6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6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68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8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8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77825"/>
            <a:ext cx="8059738" cy="838200"/>
          </a:xfrm>
          <a:noFill/>
          <a:ln/>
        </p:spPr>
        <p:txBody>
          <a:bodyPr lIns="92075" tIns="46038" rIns="92075" bIns="46038">
            <a:normAutofit fontScale="90000"/>
          </a:bodyPr>
          <a:lstStyle/>
          <a:p>
            <a:pPr>
              <a:lnSpc>
                <a:spcPct val="80000"/>
              </a:lnSpc>
            </a:pPr>
            <a:r>
              <a:rPr lang="en-US" sz="4000" i="1">
                <a:solidFill>
                  <a:schemeClr val="hlink"/>
                </a:solidFill>
              </a:rPr>
              <a:t>A Blending Problem:</a:t>
            </a:r>
            <a:br>
              <a:rPr lang="en-US" sz="4000" i="1">
                <a:solidFill>
                  <a:schemeClr val="hlink"/>
                </a:solidFill>
              </a:rPr>
            </a:br>
            <a:r>
              <a:rPr lang="en-US" sz="4000" i="1">
                <a:solidFill>
                  <a:schemeClr val="hlink"/>
                </a:solidFill>
              </a:rPr>
              <a:t>The Agri-Pro Company</a:t>
            </a:r>
          </a:p>
        </p:txBody>
      </p:sp>
      <p:sp>
        <p:nvSpPr>
          <p:cNvPr id="38915" name="Rectangle 3"/>
          <p:cNvSpPr>
            <a:spLocks noGrp="1" noChangeArrowheads="1"/>
          </p:cNvSpPr>
          <p:nvPr>
            <p:ph idx="1"/>
          </p:nvPr>
        </p:nvSpPr>
        <p:spPr>
          <a:xfrm>
            <a:off x="315913" y="1239838"/>
            <a:ext cx="8758237" cy="1900237"/>
          </a:xfrm>
          <a:noFill/>
          <a:ln/>
        </p:spPr>
        <p:txBody>
          <a:bodyPr lIns="92075" tIns="46038" rIns="92075" bIns="46038"/>
          <a:lstStyle/>
          <a:p>
            <a:r>
              <a:rPr lang="en-US" sz="2800"/>
              <a:t>Agri-Pro has received an order for 8,000 pounds of chicken feed to be mixed from the following feeds.</a:t>
            </a:r>
          </a:p>
        </p:txBody>
      </p:sp>
      <p:grpSp>
        <p:nvGrpSpPr>
          <p:cNvPr id="38919" name="Group 7"/>
          <p:cNvGrpSpPr>
            <a:grpSpLocks/>
          </p:cNvGrpSpPr>
          <p:nvPr/>
        </p:nvGrpSpPr>
        <p:grpSpPr bwMode="auto">
          <a:xfrm>
            <a:off x="642938" y="2293938"/>
            <a:ext cx="7993062" cy="2524125"/>
            <a:chOff x="405" y="1445"/>
            <a:chExt cx="5035" cy="1590"/>
          </a:xfrm>
        </p:grpSpPr>
        <p:sp>
          <p:nvSpPr>
            <p:cNvPr id="38916" name="Rectangle 4"/>
            <p:cNvSpPr>
              <a:spLocks noChangeArrowheads="1"/>
            </p:cNvSpPr>
            <p:nvPr/>
          </p:nvSpPr>
          <p:spPr bwMode="auto">
            <a:xfrm>
              <a:off x="458" y="1690"/>
              <a:ext cx="4779" cy="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10000"/>
                </a:lnSpc>
                <a:spcBef>
                  <a:spcPct val="50000"/>
                </a:spcBef>
                <a:tabLst>
                  <a:tab pos="2738438" algn="ctr"/>
                  <a:tab pos="4116388" algn="ctr"/>
                  <a:tab pos="5494338" algn="ctr"/>
                  <a:tab pos="6854825" algn="ctr"/>
                </a:tabLst>
              </a:pPr>
              <a:r>
                <a:rPr lang="en-US" sz="2000" b="1"/>
                <a:t>Nutrient	Feed 1	Feed 2 	 Feed 3	Feed 4</a:t>
              </a:r>
            </a:p>
            <a:p>
              <a:pPr eaLnBrk="0" hangingPunct="0">
                <a:lnSpc>
                  <a:spcPct val="90000"/>
                </a:lnSpc>
                <a:spcBef>
                  <a:spcPct val="50000"/>
                </a:spcBef>
                <a:tabLst>
                  <a:tab pos="2738438" algn="ctr"/>
                  <a:tab pos="4116388" algn="ctr"/>
                  <a:tab pos="5494338" algn="ctr"/>
                  <a:tab pos="6854825" algn="ctr"/>
                </a:tabLst>
              </a:pPr>
              <a:r>
                <a:rPr lang="en-US" sz="2000" b="1"/>
                <a:t>Corn	30%	5%	20%	10%</a:t>
              </a:r>
            </a:p>
            <a:p>
              <a:pPr eaLnBrk="0" hangingPunct="0">
                <a:lnSpc>
                  <a:spcPct val="90000"/>
                </a:lnSpc>
                <a:spcBef>
                  <a:spcPct val="50000"/>
                </a:spcBef>
                <a:tabLst>
                  <a:tab pos="2738438" algn="ctr"/>
                  <a:tab pos="4116388" algn="ctr"/>
                  <a:tab pos="5494338" algn="ctr"/>
                  <a:tab pos="6854825" algn="ctr"/>
                </a:tabLst>
              </a:pPr>
              <a:r>
                <a:rPr lang="en-US" sz="2000" b="1"/>
                <a:t>Grain	10%	3%	15%	10%</a:t>
              </a:r>
            </a:p>
            <a:p>
              <a:pPr eaLnBrk="0" hangingPunct="0">
                <a:lnSpc>
                  <a:spcPct val="90000"/>
                </a:lnSpc>
                <a:spcBef>
                  <a:spcPct val="50000"/>
                </a:spcBef>
                <a:tabLst>
                  <a:tab pos="2738438" algn="ctr"/>
                  <a:tab pos="4116388" algn="ctr"/>
                  <a:tab pos="5494338" algn="ctr"/>
                  <a:tab pos="6854825" algn="ctr"/>
                </a:tabLst>
              </a:pPr>
              <a:r>
                <a:rPr lang="en-US" sz="2000" b="1"/>
                <a:t>Minerals	20%	20%	20%	30%</a:t>
              </a:r>
            </a:p>
            <a:p>
              <a:pPr eaLnBrk="0" hangingPunct="0">
                <a:lnSpc>
                  <a:spcPct val="90000"/>
                </a:lnSpc>
                <a:spcBef>
                  <a:spcPct val="50000"/>
                </a:spcBef>
                <a:tabLst>
                  <a:tab pos="2738438" algn="ctr"/>
                  <a:tab pos="4116388" algn="ctr"/>
                  <a:tab pos="5494338" algn="ctr"/>
                  <a:tab pos="6854825" algn="ctr"/>
                </a:tabLst>
              </a:pPr>
              <a:r>
                <a:rPr lang="en-US" sz="2000" b="1"/>
                <a:t>Cost per pound	$0.25	$0.30	$0.32	$0.15</a:t>
              </a:r>
            </a:p>
          </p:txBody>
        </p:sp>
        <p:sp>
          <p:nvSpPr>
            <p:cNvPr id="38917" name="Line 5"/>
            <p:cNvSpPr>
              <a:spLocks noChangeShapeType="1"/>
            </p:cNvSpPr>
            <p:nvPr/>
          </p:nvSpPr>
          <p:spPr bwMode="auto">
            <a:xfrm>
              <a:off x="489" y="1935"/>
              <a:ext cx="4662"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ChangeArrowheads="1"/>
            </p:cNvSpPr>
            <p:nvPr/>
          </p:nvSpPr>
          <p:spPr bwMode="auto">
            <a:xfrm>
              <a:off x="405" y="1445"/>
              <a:ext cx="503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tabLst>
                  <a:tab pos="4694238" algn="ctr"/>
                </a:tabLst>
              </a:pPr>
              <a:r>
                <a:rPr lang="en-US" sz="2000" b="1"/>
                <a:t>	Percent of Nutrient in</a:t>
              </a:r>
            </a:p>
          </p:txBody>
        </p:sp>
      </p:grpSp>
      <p:sp>
        <p:nvSpPr>
          <p:cNvPr id="38920" name="Rectangle 8"/>
          <p:cNvSpPr>
            <a:spLocks noChangeArrowheads="1"/>
          </p:cNvSpPr>
          <p:nvPr/>
        </p:nvSpPr>
        <p:spPr bwMode="auto">
          <a:xfrm>
            <a:off x="304800" y="5065713"/>
            <a:ext cx="8758238" cy="1031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hlink"/>
              </a:buClr>
              <a:buFont typeface="Wingdings" pitchFamily="2" charset="2"/>
              <a:buChar char="§"/>
            </a:pPr>
            <a:r>
              <a:rPr lang="en-US" sz="2800">
                <a:latin typeface="Tahoma" pitchFamily="34" charset="0"/>
              </a:rPr>
              <a:t>The order must contain at least 20% corn, 15% grain, and 15% minerals.</a:t>
            </a:r>
          </a:p>
        </p:txBody>
      </p:sp>
    </p:spTree>
    <p:extLst>
      <p:ext uri="{BB962C8B-B14F-4D97-AF65-F5344CB8AC3E}">
        <p14:creationId xmlns:p14="http://schemas.microsoft.com/office/powerpoint/2010/main" val="69993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Decision Variables</a:t>
            </a:r>
          </a:p>
        </p:txBody>
      </p:sp>
      <p:sp>
        <p:nvSpPr>
          <p:cNvPr id="39939" name="Rectangle 3"/>
          <p:cNvSpPr>
            <a:spLocks noChangeArrowheads="1"/>
          </p:cNvSpPr>
          <p:nvPr/>
        </p:nvSpPr>
        <p:spPr bwMode="auto">
          <a:xfrm>
            <a:off x="1828800" y="1905000"/>
            <a:ext cx="5811838" cy="2282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50000"/>
              </a:lnSpc>
            </a:pPr>
            <a:r>
              <a:rPr lang="en-US" sz="2400">
                <a:latin typeface="Tahoma" pitchFamily="34" charset="0"/>
              </a:rPr>
              <a:t>X</a:t>
            </a:r>
            <a:r>
              <a:rPr lang="en-US" sz="2400" baseline="-25000">
                <a:latin typeface="Tahoma" pitchFamily="34" charset="0"/>
              </a:rPr>
              <a:t>1</a:t>
            </a:r>
            <a:r>
              <a:rPr lang="en-US" sz="2400">
                <a:latin typeface="Tahoma" pitchFamily="34" charset="0"/>
              </a:rPr>
              <a:t> = pounds of feed 1 to use in the mix</a:t>
            </a:r>
          </a:p>
          <a:p>
            <a:pPr eaLnBrk="0" hangingPunct="0">
              <a:lnSpc>
                <a:spcPct val="150000"/>
              </a:lnSpc>
            </a:pPr>
            <a:r>
              <a:rPr lang="en-US" sz="2400">
                <a:latin typeface="Tahoma" pitchFamily="34" charset="0"/>
              </a:rPr>
              <a:t>X</a:t>
            </a:r>
            <a:r>
              <a:rPr lang="en-US" sz="2400" baseline="-25000">
                <a:latin typeface="Tahoma" pitchFamily="34" charset="0"/>
              </a:rPr>
              <a:t>2</a:t>
            </a:r>
            <a:r>
              <a:rPr lang="en-US" sz="2400">
                <a:latin typeface="Tahoma" pitchFamily="34" charset="0"/>
              </a:rPr>
              <a:t> = pounds of feed 2 to use in the mix</a:t>
            </a:r>
          </a:p>
          <a:p>
            <a:pPr eaLnBrk="0" hangingPunct="0">
              <a:lnSpc>
                <a:spcPct val="150000"/>
              </a:lnSpc>
            </a:pPr>
            <a:r>
              <a:rPr lang="en-US" sz="2400">
                <a:latin typeface="Tahoma" pitchFamily="34" charset="0"/>
              </a:rPr>
              <a:t>X</a:t>
            </a:r>
            <a:r>
              <a:rPr lang="en-US" sz="2400" baseline="-25000">
                <a:latin typeface="Tahoma" pitchFamily="34" charset="0"/>
              </a:rPr>
              <a:t>3</a:t>
            </a:r>
            <a:r>
              <a:rPr lang="en-US" sz="2400">
                <a:latin typeface="Tahoma" pitchFamily="34" charset="0"/>
              </a:rPr>
              <a:t> = pounds of feed 3 to use in the mix</a:t>
            </a:r>
          </a:p>
          <a:p>
            <a:pPr eaLnBrk="0" hangingPunct="0">
              <a:lnSpc>
                <a:spcPct val="150000"/>
              </a:lnSpc>
            </a:pPr>
            <a:r>
              <a:rPr lang="en-US" sz="2400">
                <a:latin typeface="Tahoma" pitchFamily="34" charset="0"/>
              </a:rPr>
              <a:t>X</a:t>
            </a:r>
            <a:r>
              <a:rPr lang="en-US" sz="2400" baseline="-25000">
                <a:latin typeface="Tahoma" pitchFamily="34" charset="0"/>
              </a:rPr>
              <a:t>4</a:t>
            </a:r>
            <a:r>
              <a:rPr lang="en-US" sz="2400">
                <a:latin typeface="Tahoma" pitchFamily="34" charset="0"/>
              </a:rPr>
              <a:t> = pounds of feed 4 to use in the mix</a:t>
            </a:r>
          </a:p>
        </p:txBody>
      </p:sp>
    </p:spTree>
    <p:extLst>
      <p:ext uri="{BB962C8B-B14F-4D97-AF65-F5344CB8AC3E}">
        <p14:creationId xmlns:p14="http://schemas.microsoft.com/office/powerpoint/2010/main" val="215949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Defining the Objective Function</a:t>
            </a:r>
          </a:p>
        </p:txBody>
      </p:sp>
      <p:sp>
        <p:nvSpPr>
          <p:cNvPr id="40963" name="Rectangle 3"/>
          <p:cNvSpPr>
            <a:spLocks noChangeArrowheads="1"/>
          </p:cNvSpPr>
          <p:nvPr/>
        </p:nvSpPr>
        <p:spPr bwMode="auto">
          <a:xfrm>
            <a:off x="354013" y="1728788"/>
            <a:ext cx="7977187" cy="160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919163" indent="-919163" algn="ctr" eaLnBrk="0" hangingPunct="0">
              <a:lnSpc>
                <a:spcPct val="130000"/>
              </a:lnSpc>
              <a:spcBef>
                <a:spcPct val="50000"/>
              </a:spcBef>
              <a:tabLst>
                <a:tab pos="1836738" algn="l"/>
              </a:tabLst>
            </a:pPr>
            <a:r>
              <a:rPr lang="en-US" sz="3200">
                <a:latin typeface="Tahoma" pitchFamily="34" charset="0"/>
              </a:rPr>
              <a:t>Minimize the total cost of filling the order.</a:t>
            </a:r>
            <a:endParaRPr lang="en-US" sz="2800">
              <a:latin typeface="Tahoma" pitchFamily="34" charset="0"/>
            </a:endParaRPr>
          </a:p>
          <a:p>
            <a:pPr marL="919163" indent="-919163" algn="ctr" eaLnBrk="0" hangingPunct="0">
              <a:lnSpc>
                <a:spcPct val="130000"/>
              </a:lnSpc>
              <a:spcBef>
                <a:spcPct val="50000"/>
              </a:spcBef>
              <a:tabLst>
                <a:tab pos="1836738" algn="l"/>
              </a:tabLst>
            </a:pPr>
            <a:r>
              <a:rPr lang="en-US" sz="3200">
                <a:latin typeface="Tahoma" pitchFamily="34" charset="0"/>
              </a:rPr>
              <a:t>MIN:	   0.25X</a:t>
            </a:r>
            <a:r>
              <a:rPr lang="en-US" sz="3200" baseline="-25000">
                <a:latin typeface="Tahoma" pitchFamily="34" charset="0"/>
              </a:rPr>
              <a:t>1</a:t>
            </a:r>
            <a:r>
              <a:rPr lang="en-US" sz="3200">
                <a:latin typeface="Tahoma" pitchFamily="34" charset="0"/>
              </a:rPr>
              <a:t> + 0.30X</a:t>
            </a:r>
            <a:r>
              <a:rPr lang="en-US" sz="3200" baseline="-25000">
                <a:latin typeface="Tahoma" pitchFamily="34" charset="0"/>
              </a:rPr>
              <a:t>2</a:t>
            </a:r>
            <a:r>
              <a:rPr lang="en-US" sz="3200">
                <a:latin typeface="Tahoma" pitchFamily="34" charset="0"/>
              </a:rPr>
              <a:t> + 0.32X</a:t>
            </a:r>
            <a:r>
              <a:rPr lang="en-US" sz="3200" baseline="-25000">
                <a:latin typeface="Tahoma" pitchFamily="34" charset="0"/>
              </a:rPr>
              <a:t>3</a:t>
            </a:r>
            <a:r>
              <a:rPr lang="en-US" sz="3200">
                <a:latin typeface="Tahoma" pitchFamily="34" charset="0"/>
              </a:rPr>
              <a:t> + 0.15X</a:t>
            </a:r>
            <a:r>
              <a:rPr lang="en-US" sz="3200" baseline="-25000">
                <a:latin typeface="Tahoma" pitchFamily="34" charset="0"/>
              </a:rPr>
              <a:t>4</a:t>
            </a:r>
          </a:p>
        </p:txBody>
      </p:sp>
    </p:spTree>
    <p:extLst>
      <p:ext uri="{BB962C8B-B14F-4D97-AF65-F5344CB8AC3E}">
        <p14:creationId xmlns:p14="http://schemas.microsoft.com/office/powerpoint/2010/main" val="155769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7538" y="417513"/>
            <a:ext cx="7772400" cy="722312"/>
          </a:xfrm>
          <a:noFill/>
          <a:ln/>
        </p:spPr>
        <p:txBody>
          <a:bodyPr lIns="92075" tIns="46038" rIns="92075" bIns="46038">
            <a:normAutofit/>
          </a:bodyPr>
          <a:lstStyle/>
          <a:p>
            <a:r>
              <a:rPr lang="en-US" i="1">
                <a:solidFill>
                  <a:schemeClr val="hlink"/>
                </a:solidFill>
              </a:rPr>
              <a:t>Defining the Constraints</a:t>
            </a:r>
          </a:p>
        </p:txBody>
      </p:sp>
      <p:sp>
        <p:nvSpPr>
          <p:cNvPr id="41987" name="Rectangle 3"/>
          <p:cNvSpPr>
            <a:spLocks noGrp="1" noChangeArrowheads="1"/>
          </p:cNvSpPr>
          <p:nvPr>
            <p:ph idx="1"/>
          </p:nvPr>
        </p:nvSpPr>
        <p:spPr>
          <a:xfrm>
            <a:off x="533400" y="1455738"/>
            <a:ext cx="8077200" cy="4945062"/>
          </a:xfrm>
          <a:noFill/>
          <a:ln/>
        </p:spPr>
        <p:txBody>
          <a:bodyPr lIns="92075" tIns="46038" rIns="92075" bIns="46038"/>
          <a:lstStyle/>
          <a:p>
            <a:pPr>
              <a:lnSpc>
                <a:spcPct val="110000"/>
              </a:lnSpc>
              <a:spcBef>
                <a:spcPct val="0"/>
              </a:spcBef>
            </a:pPr>
            <a:r>
              <a:rPr lang="en-US" sz="2800"/>
              <a:t>Produce 8,000 pounds of feed</a:t>
            </a:r>
          </a:p>
          <a:p>
            <a:pPr lvl="1" indent="-284163">
              <a:buFontTx/>
              <a:buNone/>
            </a:pPr>
            <a:r>
              <a:rPr lang="en-US" sz="2400"/>
              <a:t>X</a:t>
            </a:r>
            <a:r>
              <a:rPr lang="en-US" sz="2400" baseline="-25000"/>
              <a:t>1</a:t>
            </a:r>
            <a:r>
              <a:rPr lang="en-US" sz="2400"/>
              <a:t> + X</a:t>
            </a:r>
            <a:r>
              <a:rPr lang="en-US" sz="2400" baseline="-25000"/>
              <a:t>2</a:t>
            </a:r>
            <a:r>
              <a:rPr lang="en-US" sz="2400"/>
              <a:t> + X</a:t>
            </a:r>
            <a:r>
              <a:rPr lang="en-US" sz="2400" baseline="-25000"/>
              <a:t>3</a:t>
            </a:r>
            <a:r>
              <a:rPr lang="en-US" sz="2400"/>
              <a:t> + X</a:t>
            </a:r>
            <a:r>
              <a:rPr lang="en-US" sz="2400" baseline="-25000"/>
              <a:t>4</a:t>
            </a:r>
            <a:r>
              <a:rPr lang="en-US" sz="2400"/>
              <a:t> = 8,000</a:t>
            </a:r>
          </a:p>
          <a:p>
            <a:r>
              <a:rPr lang="en-US" sz="2800"/>
              <a:t>Mix consists of  at least 20% corn </a:t>
            </a:r>
            <a:endParaRPr lang="en-US"/>
          </a:p>
          <a:p>
            <a:pPr lvl="1" indent="-284163">
              <a:buFontTx/>
              <a:buNone/>
            </a:pPr>
            <a:r>
              <a:rPr lang="en-US" sz="2400"/>
              <a:t>(0.3X</a:t>
            </a:r>
            <a:r>
              <a:rPr lang="en-US" sz="2400" baseline="-25000"/>
              <a:t>1</a:t>
            </a:r>
            <a:r>
              <a:rPr lang="en-US" sz="2400"/>
              <a:t> + 0.5X</a:t>
            </a:r>
            <a:r>
              <a:rPr lang="en-US" sz="2400" baseline="-25000"/>
              <a:t>2</a:t>
            </a:r>
            <a:r>
              <a:rPr lang="en-US" sz="2400"/>
              <a:t> + 0.2X</a:t>
            </a:r>
            <a:r>
              <a:rPr lang="en-US" sz="2400" baseline="-25000"/>
              <a:t>3</a:t>
            </a:r>
            <a:r>
              <a:rPr lang="en-US" sz="2400"/>
              <a:t> + 0.1X</a:t>
            </a:r>
            <a:r>
              <a:rPr lang="en-US" sz="2400" baseline="-25000"/>
              <a:t>4</a:t>
            </a:r>
            <a:r>
              <a:rPr lang="en-US" sz="2400"/>
              <a:t>)/8000 &gt;= 0.2</a:t>
            </a:r>
          </a:p>
          <a:p>
            <a:r>
              <a:rPr lang="en-US" sz="2800"/>
              <a:t>Mix consists of  at least 15% grain</a:t>
            </a:r>
            <a:endParaRPr lang="en-US"/>
          </a:p>
          <a:p>
            <a:pPr lvl="1" indent="-284163">
              <a:buFontTx/>
              <a:buNone/>
            </a:pPr>
            <a:r>
              <a:rPr lang="en-US" sz="2400"/>
              <a:t>(0.1X</a:t>
            </a:r>
            <a:r>
              <a:rPr lang="en-US" sz="2400" baseline="-25000"/>
              <a:t>1</a:t>
            </a:r>
            <a:r>
              <a:rPr lang="en-US" sz="2400"/>
              <a:t> + 0.3X</a:t>
            </a:r>
            <a:r>
              <a:rPr lang="en-US" sz="2400" baseline="-25000"/>
              <a:t>2</a:t>
            </a:r>
            <a:r>
              <a:rPr lang="en-US" sz="2400"/>
              <a:t> + 0.15X</a:t>
            </a:r>
            <a:r>
              <a:rPr lang="en-US" sz="2400" baseline="-25000"/>
              <a:t>3</a:t>
            </a:r>
            <a:r>
              <a:rPr lang="en-US" sz="2400"/>
              <a:t> + 0.1X</a:t>
            </a:r>
            <a:r>
              <a:rPr lang="en-US" sz="2400" baseline="-25000"/>
              <a:t>4</a:t>
            </a:r>
            <a:r>
              <a:rPr lang="en-US" sz="2400"/>
              <a:t>)/8000 &gt;= 0.15</a:t>
            </a:r>
          </a:p>
          <a:p>
            <a:r>
              <a:rPr lang="en-US" sz="2800"/>
              <a:t>Mix consists of  at least 15% minerals</a:t>
            </a:r>
          </a:p>
          <a:p>
            <a:pPr lvl="1" indent="-284163">
              <a:buFontTx/>
              <a:buNone/>
            </a:pPr>
            <a:r>
              <a:rPr lang="en-US" sz="2400"/>
              <a:t>(0.2X</a:t>
            </a:r>
            <a:r>
              <a:rPr lang="en-US" sz="2400" baseline="-25000"/>
              <a:t>1</a:t>
            </a:r>
            <a:r>
              <a:rPr lang="en-US" sz="2400"/>
              <a:t> + 0.2X</a:t>
            </a:r>
            <a:r>
              <a:rPr lang="en-US" sz="2400" baseline="-25000"/>
              <a:t>2</a:t>
            </a:r>
            <a:r>
              <a:rPr lang="en-US" sz="2400"/>
              <a:t> + 0.2X</a:t>
            </a:r>
            <a:r>
              <a:rPr lang="en-US" sz="2400" baseline="-25000"/>
              <a:t>3</a:t>
            </a:r>
            <a:r>
              <a:rPr lang="en-US" sz="2400"/>
              <a:t> + 0.3X</a:t>
            </a:r>
            <a:r>
              <a:rPr lang="en-US" sz="2400" baseline="-25000"/>
              <a:t>4</a:t>
            </a:r>
            <a:r>
              <a:rPr lang="en-US" sz="2400"/>
              <a:t>)/8000 &gt;= 0.15</a:t>
            </a:r>
          </a:p>
          <a:p>
            <a:r>
              <a:rPr lang="en-US" sz="2800"/>
              <a:t>Nonnegativity conditions</a:t>
            </a:r>
          </a:p>
          <a:p>
            <a:pPr lvl="1" indent="-284163">
              <a:buFontTx/>
              <a:buNone/>
            </a:pPr>
            <a:r>
              <a:rPr lang="en-US" sz="2400"/>
              <a:t>X</a:t>
            </a:r>
            <a:r>
              <a:rPr lang="en-US" sz="2400" baseline="-25000"/>
              <a:t>1</a:t>
            </a:r>
            <a:r>
              <a:rPr lang="en-US" sz="2400"/>
              <a:t>, X</a:t>
            </a:r>
            <a:r>
              <a:rPr lang="en-US" sz="2400" baseline="-25000"/>
              <a:t>2</a:t>
            </a:r>
            <a:r>
              <a:rPr lang="en-US" sz="2400"/>
              <a:t>, X</a:t>
            </a:r>
            <a:r>
              <a:rPr lang="en-US" sz="2400" baseline="-25000"/>
              <a:t>3</a:t>
            </a:r>
            <a:r>
              <a:rPr lang="en-US" sz="2400"/>
              <a:t>, X</a:t>
            </a:r>
            <a:r>
              <a:rPr lang="en-US" sz="2400" baseline="-25000"/>
              <a:t>4 </a:t>
            </a:r>
            <a:r>
              <a:rPr lang="en-US" sz="2400"/>
              <a:t> &gt;= 0</a:t>
            </a:r>
          </a:p>
        </p:txBody>
      </p:sp>
    </p:spTree>
    <p:extLst>
      <p:ext uri="{BB962C8B-B14F-4D97-AF65-F5344CB8AC3E}">
        <p14:creationId xmlns:p14="http://schemas.microsoft.com/office/powerpoint/2010/main" val="38723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198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19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98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77825"/>
            <a:ext cx="7772400" cy="522288"/>
          </a:xfrm>
          <a:noFill/>
          <a:ln/>
        </p:spPr>
        <p:txBody>
          <a:bodyPr lIns="92075" tIns="46038" rIns="92075" bIns="46038">
            <a:normAutofit fontScale="90000"/>
          </a:bodyPr>
          <a:lstStyle/>
          <a:p>
            <a:r>
              <a:rPr lang="en-US" sz="4000" i="1">
                <a:solidFill>
                  <a:schemeClr val="hlink"/>
                </a:solidFill>
              </a:rPr>
              <a:t>A Comment About Scaling</a:t>
            </a:r>
          </a:p>
        </p:txBody>
      </p:sp>
      <p:sp>
        <p:nvSpPr>
          <p:cNvPr id="43011" name="Rectangle 3"/>
          <p:cNvSpPr>
            <a:spLocks noGrp="1" noChangeArrowheads="1"/>
          </p:cNvSpPr>
          <p:nvPr>
            <p:ph idx="1"/>
          </p:nvPr>
        </p:nvSpPr>
        <p:spPr>
          <a:xfrm>
            <a:off x="381000" y="1071563"/>
            <a:ext cx="8229600" cy="5557837"/>
          </a:xfrm>
          <a:noFill/>
          <a:ln/>
        </p:spPr>
        <p:txBody>
          <a:bodyPr lIns="92075" tIns="46038" rIns="92075" bIns="46038"/>
          <a:lstStyle/>
          <a:p>
            <a:r>
              <a:rPr lang="en-US" sz="2800"/>
              <a:t>Notice the coefficient for X</a:t>
            </a:r>
            <a:r>
              <a:rPr lang="en-US" sz="2800" baseline="-25000"/>
              <a:t>2</a:t>
            </a:r>
            <a:r>
              <a:rPr lang="en-US" sz="2800"/>
              <a:t> in the ‘corn’ constraint is 0.05/8000 = 0.00000625</a:t>
            </a:r>
          </a:p>
          <a:p>
            <a:r>
              <a:rPr lang="en-US" sz="2800"/>
              <a:t>As Solver runs, intermediate calculations are made that make coefficients larger or smaller.</a:t>
            </a:r>
          </a:p>
          <a:p>
            <a:r>
              <a:rPr lang="en-US" sz="2800"/>
              <a:t>Storage problems may force the computer to use approximations of the actual numbers.</a:t>
            </a:r>
          </a:p>
          <a:p>
            <a:r>
              <a:rPr lang="en-US" sz="2800"/>
              <a:t>Such ‘scaling’ problems sometimes prevents Solver from being able to solve the problem accurately.</a:t>
            </a:r>
          </a:p>
          <a:p>
            <a:r>
              <a:rPr lang="en-US" sz="2800"/>
              <a:t>Most problems can be formulated in a way to minimize scaling errors...</a:t>
            </a:r>
          </a:p>
        </p:txBody>
      </p:sp>
    </p:spTree>
    <p:extLst>
      <p:ext uri="{BB962C8B-B14F-4D97-AF65-F5344CB8AC3E}">
        <p14:creationId xmlns:p14="http://schemas.microsoft.com/office/powerpoint/2010/main" val="251534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Re-Defining the Decision Variables</a:t>
            </a:r>
          </a:p>
        </p:txBody>
      </p:sp>
      <p:sp>
        <p:nvSpPr>
          <p:cNvPr id="44035" name="Rectangle 3"/>
          <p:cNvSpPr>
            <a:spLocks noChangeArrowheads="1"/>
          </p:cNvSpPr>
          <p:nvPr/>
        </p:nvSpPr>
        <p:spPr bwMode="auto">
          <a:xfrm>
            <a:off x="533400" y="1524000"/>
            <a:ext cx="8001000" cy="2282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50000"/>
              </a:lnSpc>
            </a:pPr>
            <a:r>
              <a:rPr lang="en-US" sz="2400">
                <a:latin typeface="Tahoma" pitchFamily="34" charset="0"/>
              </a:rPr>
              <a:t>X</a:t>
            </a:r>
            <a:r>
              <a:rPr lang="en-US" sz="2400" baseline="-25000">
                <a:latin typeface="Tahoma" pitchFamily="34" charset="0"/>
              </a:rPr>
              <a:t>1</a:t>
            </a:r>
            <a:r>
              <a:rPr lang="en-US" sz="2400">
                <a:latin typeface="Tahoma" pitchFamily="34" charset="0"/>
              </a:rPr>
              <a:t> = </a:t>
            </a:r>
            <a:r>
              <a:rPr lang="en-US" sz="2400" b="1" i="1">
                <a:latin typeface="Tahoma" pitchFamily="34" charset="0"/>
              </a:rPr>
              <a:t>thousands of pounds</a:t>
            </a:r>
            <a:r>
              <a:rPr lang="en-US" sz="2400">
                <a:latin typeface="Tahoma" pitchFamily="34" charset="0"/>
              </a:rPr>
              <a:t> of feed 1 to use in the mix</a:t>
            </a:r>
          </a:p>
          <a:p>
            <a:pPr eaLnBrk="0" hangingPunct="0">
              <a:lnSpc>
                <a:spcPct val="150000"/>
              </a:lnSpc>
            </a:pPr>
            <a:r>
              <a:rPr lang="en-US" sz="2400">
                <a:latin typeface="Tahoma" pitchFamily="34" charset="0"/>
              </a:rPr>
              <a:t>X</a:t>
            </a:r>
            <a:r>
              <a:rPr lang="en-US" sz="2400" baseline="-25000">
                <a:latin typeface="Tahoma" pitchFamily="34" charset="0"/>
              </a:rPr>
              <a:t>2</a:t>
            </a:r>
            <a:r>
              <a:rPr lang="en-US" sz="2400">
                <a:latin typeface="Tahoma" pitchFamily="34" charset="0"/>
              </a:rPr>
              <a:t> = </a:t>
            </a:r>
            <a:r>
              <a:rPr lang="en-US" sz="2400" b="1" i="1">
                <a:latin typeface="Tahoma" pitchFamily="34" charset="0"/>
              </a:rPr>
              <a:t>thousands of pounds</a:t>
            </a:r>
            <a:r>
              <a:rPr lang="en-US" sz="2400">
                <a:latin typeface="Tahoma" pitchFamily="34" charset="0"/>
              </a:rPr>
              <a:t> of feed 2 to use in the mix</a:t>
            </a:r>
          </a:p>
          <a:p>
            <a:pPr eaLnBrk="0" hangingPunct="0">
              <a:lnSpc>
                <a:spcPct val="150000"/>
              </a:lnSpc>
            </a:pPr>
            <a:r>
              <a:rPr lang="en-US" sz="2400">
                <a:latin typeface="Tahoma" pitchFamily="34" charset="0"/>
              </a:rPr>
              <a:t>X</a:t>
            </a:r>
            <a:r>
              <a:rPr lang="en-US" sz="2400" baseline="-25000">
                <a:latin typeface="Tahoma" pitchFamily="34" charset="0"/>
              </a:rPr>
              <a:t>3</a:t>
            </a:r>
            <a:r>
              <a:rPr lang="en-US" sz="2400">
                <a:latin typeface="Tahoma" pitchFamily="34" charset="0"/>
              </a:rPr>
              <a:t> = </a:t>
            </a:r>
            <a:r>
              <a:rPr lang="en-US" sz="2400" b="1" i="1">
                <a:latin typeface="Tahoma" pitchFamily="34" charset="0"/>
              </a:rPr>
              <a:t>thousands of pounds</a:t>
            </a:r>
            <a:r>
              <a:rPr lang="en-US" sz="2400">
                <a:latin typeface="Tahoma" pitchFamily="34" charset="0"/>
              </a:rPr>
              <a:t> of feed 3 to use in the mix</a:t>
            </a:r>
          </a:p>
          <a:p>
            <a:pPr eaLnBrk="0" hangingPunct="0">
              <a:lnSpc>
                <a:spcPct val="150000"/>
              </a:lnSpc>
            </a:pPr>
            <a:r>
              <a:rPr lang="en-US" sz="2400">
                <a:latin typeface="Tahoma" pitchFamily="34" charset="0"/>
              </a:rPr>
              <a:t>X</a:t>
            </a:r>
            <a:r>
              <a:rPr lang="en-US" sz="2400" baseline="-25000">
                <a:latin typeface="Tahoma" pitchFamily="34" charset="0"/>
              </a:rPr>
              <a:t>4</a:t>
            </a:r>
            <a:r>
              <a:rPr lang="en-US" sz="2400">
                <a:latin typeface="Tahoma" pitchFamily="34" charset="0"/>
              </a:rPr>
              <a:t> = </a:t>
            </a:r>
            <a:r>
              <a:rPr lang="en-US" sz="2400" b="1" i="1">
                <a:latin typeface="Tahoma" pitchFamily="34" charset="0"/>
              </a:rPr>
              <a:t>thousands of pounds</a:t>
            </a:r>
            <a:r>
              <a:rPr lang="en-US" sz="2400">
                <a:latin typeface="Tahoma" pitchFamily="34" charset="0"/>
              </a:rPr>
              <a:t> of feed 4 to use in the mix</a:t>
            </a:r>
          </a:p>
        </p:txBody>
      </p:sp>
    </p:spTree>
    <p:extLst>
      <p:ext uri="{BB962C8B-B14F-4D97-AF65-F5344CB8AC3E}">
        <p14:creationId xmlns:p14="http://schemas.microsoft.com/office/powerpoint/2010/main" val="39861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lIns="92075" tIns="46038" rIns="92075" bIns="46038">
            <a:normAutofit/>
          </a:bodyPr>
          <a:lstStyle/>
          <a:p>
            <a:r>
              <a:rPr lang="en-US" i="1">
                <a:solidFill>
                  <a:schemeClr val="hlink"/>
                </a:solidFill>
              </a:rPr>
              <a:t>Re-Defining the </a:t>
            </a:r>
            <a:br>
              <a:rPr lang="en-US" i="1">
                <a:solidFill>
                  <a:schemeClr val="hlink"/>
                </a:solidFill>
              </a:rPr>
            </a:br>
            <a:r>
              <a:rPr lang="en-US" i="1">
                <a:solidFill>
                  <a:schemeClr val="hlink"/>
                </a:solidFill>
              </a:rPr>
              <a:t>Objective Function</a:t>
            </a:r>
          </a:p>
        </p:txBody>
      </p:sp>
      <p:sp>
        <p:nvSpPr>
          <p:cNvPr id="45059" name="Rectangle 3"/>
          <p:cNvSpPr>
            <a:spLocks noChangeArrowheads="1"/>
          </p:cNvSpPr>
          <p:nvPr/>
        </p:nvSpPr>
        <p:spPr bwMode="auto">
          <a:xfrm>
            <a:off x="354013" y="1728788"/>
            <a:ext cx="7977187" cy="160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919163" indent="-919163" algn="ctr" eaLnBrk="0" hangingPunct="0">
              <a:lnSpc>
                <a:spcPct val="130000"/>
              </a:lnSpc>
              <a:spcBef>
                <a:spcPct val="50000"/>
              </a:spcBef>
              <a:tabLst>
                <a:tab pos="1836738" algn="l"/>
              </a:tabLst>
            </a:pPr>
            <a:r>
              <a:rPr lang="en-US" sz="3200">
                <a:latin typeface="Tahoma" pitchFamily="34" charset="0"/>
              </a:rPr>
              <a:t>Minimize the total cost of filling the order.</a:t>
            </a:r>
            <a:endParaRPr lang="en-US" sz="2800">
              <a:latin typeface="Tahoma" pitchFamily="34" charset="0"/>
            </a:endParaRPr>
          </a:p>
          <a:p>
            <a:pPr marL="919163" indent="-919163" algn="ctr" eaLnBrk="0" hangingPunct="0">
              <a:lnSpc>
                <a:spcPct val="130000"/>
              </a:lnSpc>
              <a:spcBef>
                <a:spcPct val="50000"/>
              </a:spcBef>
              <a:tabLst>
                <a:tab pos="1836738" algn="l"/>
              </a:tabLst>
            </a:pPr>
            <a:r>
              <a:rPr lang="en-US" sz="3200">
                <a:latin typeface="Tahoma" pitchFamily="34" charset="0"/>
              </a:rPr>
              <a:t>MIN:	   250X</a:t>
            </a:r>
            <a:r>
              <a:rPr lang="en-US" sz="3200" baseline="-25000">
                <a:latin typeface="Tahoma" pitchFamily="34" charset="0"/>
              </a:rPr>
              <a:t>1</a:t>
            </a:r>
            <a:r>
              <a:rPr lang="en-US" sz="3200">
                <a:latin typeface="Tahoma" pitchFamily="34" charset="0"/>
              </a:rPr>
              <a:t> + 300X</a:t>
            </a:r>
            <a:r>
              <a:rPr lang="en-US" sz="3200" baseline="-25000">
                <a:latin typeface="Tahoma" pitchFamily="34" charset="0"/>
              </a:rPr>
              <a:t>2</a:t>
            </a:r>
            <a:r>
              <a:rPr lang="en-US" sz="3200">
                <a:latin typeface="Tahoma" pitchFamily="34" charset="0"/>
              </a:rPr>
              <a:t> + 320X</a:t>
            </a:r>
            <a:r>
              <a:rPr lang="en-US" sz="3200" baseline="-25000">
                <a:latin typeface="Tahoma" pitchFamily="34" charset="0"/>
              </a:rPr>
              <a:t>3</a:t>
            </a:r>
            <a:r>
              <a:rPr lang="en-US" sz="3200">
                <a:latin typeface="Tahoma" pitchFamily="34" charset="0"/>
              </a:rPr>
              <a:t> + 150X</a:t>
            </a:r>
            <a:r>
              <a:rPr lang="en-US" sz="3200" baseline="-25000">
                <a:latin typeface="Tahoma" pitchFamily="34" charset="0"/>
              </a:rPr>
              <a:t>4</a:t>
            </a:r>
          </a:p>
        </p:txBody>
      </p:sp>
    </p:spTree>
    <p:extLst>
      <p:ext uri="{BB962C8B-B14F-4D97-AF65-F5344CB8AC3E}">
        <p14:creationId xmlns:p14="http://schemas.microsoft.com/office/powerpoint/2010/main" val="92121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606425"/>
            <a:ext cx="7772400" cy="722313"/>
          </a:xfrm>
          <a:noFill/>
          <a:ln/>
        </p:spPr>
        <p:txBody>
          <a:bodyPr lIns="92075" tIns="46038" rIns="92075" bIns="46038">
            <a:normAutofit/>
          </a:bodyPr>
          <a:lstStyle/>
          <a:p>
            <a:r>
              <a:rPr lang="en-US" i="1">
                <a:solidFill>
                  <a:schemeClr val="hlink"/>
                </a:solidFill>
              </a:rPr>
              <a:t>Re-Defining the Constraints</a:t>
            </a:r>
          </a:p>
        </p:txBody>
      </p:sp>
      <p:sp>
        <p:nvSpPr>
          <p:cNvPr id="46083" name="Rectangle 3"/>
          <p:cNvSpPr>
            <a:spLocks noGrp="1" noChangeArrowheads="1"/>
          </p:cNvSpPr>
          <p:nvPr>
            <p:ph idx="1"/>
          </p:nvPr>
        </p:nvSpPr>
        <p:spPr>
          <a:xfrm>
            <a:off x="533400" y="1447800"/>
            <a:ext cx="6927850" cy="4945063"/>
          </a:xfrm>
          <a:noFill/>
          <a:ln/>
        </p:spPr>
        <p:txBody>
          <a:bodyPr lIns="92075" tIns="46038" rIns="92075" bIns="46038"/>
          <a:lstStyle/>
          <a:p>
            <a:pPr>
              <a:lnSpc>
                <a:spcPct val="110000"/>
              </a:lnSpc>
              <a:spcBef>
                <a:spcPct val="0"/>
              </a:spcBef>
            </a:pPr>
            <a:r>
              <a:rPr lang="en-US" sz="2800"/>
              <a:t>Produce 8,000 pounds of feed</a:t>
            </a:r>
          </a:p>
          <a:p>
            <a:pPr lvl="1" indent="-284163">
              <a:buFontTx/>
              <a:buNone/>
            </a:pPr>
            <a:r>
              <a:rPr lang="en-US" sz="2400"/>
              <a:t>X</a:t>
            </a:r>
            <a:r>
              <a:rPr lang="en-US" sz="2400" baseline="-25000"/>
              <a:t>1</a:t>
            </a:r>
            <a:r>
              <a:rPr lang="en-US" sz="2400"/>
              <a:t> + X</a:t>
            </a:r>
            <a:r>
              <a:rPr lang="en-US" sz="2400" baseline="-25000"/>
              <a:t>2</a:t>
            </a:r>
            <a:r>
              <a:rPr lang="en-US" sz="2400"/>
              <a:t> + X</a:t>
            </a:r>
            <a:r>
              <a:rPr lang="en-US" sz="2400" baseline="-25000"/>
              <a:t>3</a:t>
            </a:r>
            <a:r>
              <a:rPr lang="en-US" sz="2400"/>
              <a:t> + X</a:t>
            </a:r>
            <a:r>
              <a:rPr lang="en-US" sz="2400" baseline="-25000"/>
              <a:t>4</a:t>
            </a:r>
            <a:r>
              <a:rPr lang="en-US" sz="2400"/>
              <a:t> = 8</a:t>
            </a:r>
          </a:p>
          <a:p>
            <a:r>
              <a:rPr lang="en-US" sz="2800"/>
              <a:t>Mix consists of  at least 20% corn </a:t>
            </a:r>
            <a:endParaRPr lang="en-US"/>
          </a:p>
          <a:p>
            <a:pPr lvl="1" indent="-284163">
              <a:buFontTx/>
              <a:buNone/>
            </a:pPr>
            <a:r>
              <a:rPr lang="en-US" sz="2400"/>
              <a:t>(0.3X</a:t>
            </a:r>
            <a:r>
              <a:rPr lang="en-US" sz="2400" baseline="-25000"/>
              <a:t>1</a:t>
            </a:r>
            <a:r>
              <a:rPr lang="en-US" sz="2400"/>
              <a:t> + 0.5X</a:t>
            </a:r>
            <a:r>
              <a:rPr lang="en-US" sz="2400" baseline="-25000"/>
              <a:t>2</a:t>
            </a:r>
            <a:r>
              <a:rPr lang="en-US" sz="2400"/>
              <a:t> + 0.2X</a:t>
            </a:r>
            <a:r>
              <a:rPr lang="en-US" sz="2400" baseline="-25000"/>
              <a:t>3</a:t>
            </a:r>
            <a:r>
              <a:rPr lang="en-US" sz="2400"/>
              <a:t> + 0.1X</a:t>
            </a:r>
            <a:r>
              <a:rPr lang="en-US" sz="2400" baseline="-25000"/>
              <a:t>4</a:t>
            </a:r>
            <a:r>
              <a:rPr lang="en-US" sz="2400"/>
              <a:t>)/8 &gt;= 0.2</a:t>
            </a:r>
          </a:p>
          <a:p>
            <a:r>
              <a:rPr lang="en-US" sz="2800"/>
              <a:t>Mix consists of  at least 15% grain</a:t>
            </a:r>
            <a:endParaRPr lang="en-US"/>
          </a:p>
          <a:p>
            <a:pPr lvl="1" indent="-284163">
              <a:buFontTx/>
              <a:buNone/>
            </a:pPr>
            <a:r>
              <a:rPr lang="en-US" sz="2400"/>
              <a:t>(0.1X</a:t>
            </a:r>
            <a:r>
              <a:rPr lang="en-US" sz="2400" baseline="-25000"/>
              <a:t>1</a:t>
            </a:r>
            <a:r>
              <a:rPr lang="en-US" sz="2400"/>
              <a:t> + 0.3X</a:t>
            </a:r>
            <a:r>
              <a:rPr lang="en-US" sz="2400" baseline="-25000"/>
              <a:t>2</a:t>
            </a:r>
            <a:r>
              <a:rPr lang="en-US" sz="2400"/>
              <a:t> + 0.15X</a:t>
            </a:r>
            <a:r>
              <a:rPr lang="en-US" sz="2400" baseline="-25000"/>
              <a:t>3</a:t>
            </a:r>
            <a:r>
              <a:rPr lang="en-US" sz="2400"/>
              <a:t> + 0.1X</a:t>
            </a:r>
            <a:r>
              <a:rPr lang="en-US" sz="2400" baseline="-25000"/>
              <a:t>4</a:t>
            </a:r>
            <a:r>
              <a:rPr lang="en-US" sz="2400"/>
              <a:t>)/8 &gt;= 0.15</a:t>
            </a:r>
          </a:p>
          <a:p>
            <a:r>
              <a:rPr lang="en-US" sz="2800"/>
              <a:t>Mix consists of  at least 15% minerals</a:t>
            </a:r>
          </a:p>
          <a:p>
            <a:pPr lvl="1" indent="-284163">
              <a:buFontTx/>
              <a:buNone/>
            </a:pPr>
            <a:r>
              <a:rPr lang="en-US" sz="2400"/>
              <a:t>(0.2X</a:t>
            </a:r>
            <a:r>
              <a:rPr lang="en-US" sz="2400" baseline="-25000"/>
              <a:t>1</a:t>
            </a:r>
            <a:r>
              <a:rPr lang="en-US" sz="2400"/>
              <a:t> + 0.2X</a:t>
            </a:r>
            <a:r>
              <a:rPr lang="en-US" sz="2400" baseline="-25000"/>
              <a:t>2</a:t>
            </a:r>
            <a:r>
              <a:rPr lang="en-US" sz="2400"/>
              <a:t> + 0.2X</a:t>
            </a:r>
            <a:r>
              <a:rPr lang="en-US" sz="2400" baseline="-25000"/>
              <a:t>3</a:t>
            </a:r>
            <a:r>
              <a:rPr lang="en-US" sz="2400"/>
              <a:t> + 0.3X</a:t>
            </a:r>
            <a:r>
              <a:rPr lang="en-US" sz="2400" baseline="-25000"/>
              <a:t>4</a:t>
            </a:r>
            <a:r>
              <a:rPr lang="en-US" sz="2400"/>
              <a:t>)/8 &gt;= 0.15</a:t>
            </a:r>
          </a:p>
          <a:p>
            <a:r>
              <a:rPr lang="en-US" sz="2800"/>
              <a:t>Nonnegativity conditions</a:t>
            </a:r>
          </a:p>
          <a:p>
            <a:pPr lvl="1" indent="-284163">
              <a:buFontTx/>
              <a:buNone/>
            </a:pPr>
            <a:r>
              <a:rPr lang="en-US" sz="2400"/>
              <a:t>X</a:t>
            </a:r>
            <a:r>
              <a:rPr lang="en-US" sz="2400" baseline="-25000"/>
              <a:t>1</a:t>
            </a:r>
            <a:r>
              <a:rPr lang="en-US" sz="2400"/>
              <a:t>, X</a:t>
            </a:r>
            <a:r>
              <a:rPr lang="en-US" sz="2400" baseline="-25000"/>
              <a:t>2</a:t>
            </a:r>
            <a:r>
              <a:rPr lang="en-US" sz="2400"/>
              <a:t>, X</a:t>
            </a:r>
            <a:r>
              <a:rPr lang="en-US" sz="2400" baseline="-25000"/>
              <a:t>3</a:t>
            </a:r>
            <a:r>
              <a:rPr lang="en-US" sz="2400"/>
              <a:t>, X</a:t>
            </a:r>
            <a:r>
              <a:rPr lang="en-US" sz="2400" baseline="-25000"/>
              <a:t>4 </a:t>
            </a:r>
            <a:r>
              <a:rPr lang="en-US" sz="2400"/>
              <a:t> &gt;= 0</a:t>
            </a:r>
          </a:p>
        </p:txBody>
      </p:sp>
    </p:spTree>
    <p:extLst>
      <p:ext uri="{BB962C8B-B14F-4D97-AF65-F5344CB8AC3E}">
        <p14:creationId xmlns:p14="http://schemas.microsoft.com/office/powerpoint/2010/main" val="290323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0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0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0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08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608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08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theme/theme1.xml><?xml version="1.0" encoding="utf-8"?>
<a:theme xmlns:a="http://schemas.openxmlformats.org/drawingml/2006/main" name="Lectur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 1</Template>
  <TotalTime>469</TotalTime>
  <Words>5243</Words>
  <Application>Microsoft Office PowerPoint</Application>
  <PresentationFormat>On-screen Show (4:3)</PresentationFormat>
  <Paragraphs>1248</Paragraphs>
  <Slides>120</Slides>
  <Notes>115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30" baseType="lpstr">
      <vt:lpstr>新細明體</vt:lpstr>
      <vt:lpstr>Arial</vt:lpstr>
      <vt:lpstr>Calibri</vt:lpstr>
      <vt:lpstr>Calibri Light</vt:lpstr>
      <vt:lpstr>Symbol</vt:lpstr>
      <vt:lpstr>Tahoma</vt:lpstr>
      <vt:lpstr>Times New Roman</vt:lpstr>
      <vt:lpstr>Wingdings</vt:lpstr>
      <vt:lpstr>Lecture 1</vt:lpstr>
      <vt:lpstr>Equation</vt:lpstr>
      <vt:lpstr>Spreadsheet Modeling</vt:lpstr>
      <vt:lpstr>Introduction to Linear Programming</vt:lpstr>
      <vt:lpstr>Introduction to Linear Programming</vt:lpstr>
      <vt:lpstr>Introduction to Linear Programming</vt:lpstr>
      <vt:lpstr>Introduction to Linear Programming</vt:lpstr>
      <vt:lpstr>Industries Production Problem –  A Prototype Example</vt:lpstr>
      <vt:lpstr>The Galaxy Industries Production Problem –  A Prototype Example</vt:lpstr>
      <vt:lpstr>Industries Production Problem –  A Prototype Example</vt:lpstr>
      <vt:lpstr>PowerPoint Presentation</vt:lpstr>
      <vt:lpstr>The Linear Programming Model</vt:lpstr>
      <vt:lpstr>The Galaxy Linear Programming Model</vt:lpstr>
      <vt:lpstr>The Graphical Analysis of Linear     Programming</vt:lpstr>
      <vt:lpstr>PowerPoint Presentation</vt:lpstr>
      <vt:lpstr>Graphical Analysis – the Feasible Region</vt:lpstr>
      <vt:lpstr>Graphical Analysis – the Feasible Region</vt:lpstr>
      <vt:lpstr>Graphical Analysis – the Feasible Region</vt:lpstr>
      <vt:lpstr>The search for an optimal solution</vt:lpstr>
      <vt:lpstr>   Summary of the optimal solution </vt:lpstr>
      <vt:lpstr>Extreme points and optimal solutions</vt:lpstr>
      <vt:lpstr>Multiple optimal solutions</vt:lpstr>
      <vt:lpstr>  The Role of Sensitivity Analysis of the Optimal Solution </vt:lpstr>
      <vt:lpstr>Sensitivity Analysis of  Objective Function Coefficients.</vt:lpstr>
      <vt:lpstr>Sensitivity Analysis of  Objective Function Coefficients.</vt:lpstr>
      <vt:lpstr>Sensitivity Analysis of  Objective Function Coefficients.</vt:lpstr>
      <vt:lpstr>PowerPoint Presentation</vt:lpstr>
      <vt:lpstr>Sensitivity Analysis of  Right-Hand Side Values</vt:lpstr>
      <vt:lpstr>Sensitivity Analysis of  Right-Hand Side Values</vt:lpstr>
      <vt:lpstr>Shadow Prices</vt:lpstr>
      <vt:lpstr>Shadow Price – graphical demonstration</vt:lpstr>
      <vt:lpstr>Range of Feasibility</vt:lpstr>
      <vt:lpstr>Range of Feasibility</vt:lpstr>
      <vt:lpstr>Range of Feasibility</vt:lpstr>
      <vt:lpstr>Range of Feasibility</vt:lpstr>
      <vt:lpstr>The correct interpretation of shadow prices </vt:lpstr>
      <vt:lpstr>Other Post - Optimality Changes </vt:lpstr>
      <vt:lpstr>Infeasible Model</vt:lpstr>
      <vt:lpstr>Unbounded solution</vt:lpstr>
      <vt:lpstr>Solver – An Alternate Optimal Solution</vt:lpstr>
      <vt:lpstr>Solver – An Alternate Optimal Solution</vt:lpstr>
      <vt:lpstr>Cost Minimization Diet Problem  </vt:lpstr>
      <vt:lpstr>Cost Minimization Diet Problem  </vt:lpstr>
      <vt:lpstr>The Diet Problem - Graphical solution </vt:lpstr>
      <vt:lpstr>Cost Minimization Diet Problem  </vt:lpstr>
      <vt:lpstr>An Example LP Problem</vt:lpstr>
      <vt:lpstr>5 Steps In Formulating LP Models:</vt:lpstr>
      <vt:lpstr>5 Steps In Formulating LP Models (continued)</vt:lpstr>
      <vt:lpstr>LP Model for  Blue Ridge Hot Tubs</vt:lpstr>
      <vt:lpstr>Solving LP Problems:  An Intuitive Approach</vt:lpstr>
      <vt:lpstr>Solving LP Problems: A Graphical Approach</vt:lpstr>
      <vt:lpstr>PowerPoint Presentation</vt:lpstr>
      <vt:lpstr>PowerPoint Presentation</vt:lpstr>
      <vt:lpstr>PowerPoint Presentation</vt:lpstr>
      <vt:lpstr>PowerPoint Presentation</vt:lpstr>
      <vt:lpstr>PowerPoint Presentation</vt:lpstr>
      <vt:lpstr>PowerPoint Presentation</vt:lpstr>
      <vt:lpstr>Calculating the Optimal Solution</vt:lpstr>
      <vt:lpstr>PowerPoint Presentation</vt:lpstr>
      <vt:lpstr>Summary of Graphical Solution  to LP Problems</vt:lpstr>
      <vt:lpstr>Special Conditions in LP Models</vt:lpstr>
      <vt:lpstr>PowerPoint Presentation</vt:lpstr>
      <vt:lpstr>PowerPoint Presentation</vt:lpstr>
      <vt:lpstr>PowerPoint Presentation</vt:lpstr>
      <vt:lpstr>PowerPoint Presentation</vt:lpstr>
      <vt:lpstr>Computer Solution of Linear Programs With Any Number of Decision Variables</vt:lpstr>
      <vt:lpstr>The Steps in Implementing an LP Model in a Spreadsheet</vt:lpstr>
      <vt:lpstr> Let’s Implement a Model for the  Blue Ridge Hot Tubs Example...</vt:lpstr>
      <vt:lpstr>How Solver Views the Model</vt:lpstr>
      <vt:lpstr>Let’s go back to Excel and see how “Solver” works... Sensitivity analysis and Ad hoc Analysis   Excel provides some basic output but does not provide a spider or kiviat chart for how modification to the resources impacts our objective of cost. </vt:lpstr>
      <vt:lpstr>Ad hoc Sensitivity Analysis </vt:lpstr>
      <vt:lpstr>Functions needed </vt:lpstr>
      <vt:lpstr>Spider Charts (Kiviat)</vt:lpstr>
      <vt:lpstr>Let use Solver to do this. </vt:lpstr>
      <vt:lpstr>PowerPoint Presentation</vt:lpstr>
      <vt:lpstr>Big Bang</vt:lpstr>
      <vt:lpstr>PowerPoint Presentation</vt:lpstr>
      <vt:lpstr>Goals For Spreadsheet Design</vt:lpstr>
      <vt:lpstr>Spreadsheet Design Guidelines - I</vt:lpstr>
      <vt:lpstr>Spreadsheet Design Guidelines - II</vt:lpstr>
      <vt:lpstr>Make vs. Buy Decisions: The Electro-Poly Corporation</vt:lpstr>
      <vt:lpstr>Defining the Decision Variables</vt:lpstr>
      <vt:lpstr>Defining the Objective Function</vt:lpstr>
      <vt:lpstr>Defining the Constraints</vt:lpstr>
      <vt:lpstr>An Investment Problem: Retirement Planning Services, Inc.</vt:lpstr>
      <vt:lpstr>Investment Restrictions</vt:lpstr>
      <vt:lpstr>Defining the Decision Variables</vt:lpstr>
      <vt:lpstr>Defining the Objective Function</vt:lpstr>
      <vt:lpstr>Defining the Constraints</vt:lpstr>
      <vt:lpstr>A Transportation Problem: Tropicsun</vt:lpstr>
      <vt:lpstr>Defining the Decision Variables</vt:lpstr>
      <vt:lpstr>Defining the Objective Function</vt:lpstr>
      <vt:lpstr>Defining the Constraints</vt:lpstr>
      <vt:lpstr>A Blending Problem: The Agri-Pro Company</vt:lpstr>
      <vt:lpstr>Defining the Decision Variables</vt:lpstr>
      <vt:lpstr>Defining the Objective Function</vt:lpstr>
      <vt:lpstr>Defining the Constraints</vt:lpstr>
      <vt:lpstr>A Comment About Scaling</vt:lpstr>
      <vt:lpstr>Re-Defining the Decision Variables</vt:lpstr>
      <vt:lpstr>Re-Defining the  Objective Function</vt:lpstr>
      <vt:lpstr>Re-Defining the Constraints</vt:lpstr>
      <vt:lpstr>Scaling: Before and After</vt:lpstr>
      <vt:lpstr>A Production Planning Problem: The Upton Corporation</vt:lpstr>
      <vt:lpstr>Defining the Decision Variables</vt:lpstr>
      <vt:lpstr>Defining the Objective Function</vt:lpstr>
      <vt:lpstr>Defining the Constraints - I</vt:lpstr>
      <vt:lpstr>Defining the Constraints - II</vt:lpstr>
      <vt:lpstr>Defining the Constraints - III</vt:lpstr>
      <vt:lpstr>A Multi-Period Cash Flow Problem: The Taco-Viva Sinking Fund - I</vt:lpstr>
      <vt:lpstr>Summary of Possible Cash Flows</vt:lpstr>
      <vt:lpstr>Defining the Decision Variables</vt:lpstr>
      <vt:lpstr>Defining the Objective Function</vt:lpstr>
      <vt:lpstr>Defining the Constraints</vt:lpstr>
      <vt:lpstr>Risk Management: The Taco-Viva Sinking Fund - II</vt:lpstr>
      <vt:lpstr>Defining the Constraints</vt:lpstr>
      <vt:lpstr>An Alternate Version of  the Risk Constraints</vt:lpstr>
      <vt:lpstr>Data Envelopment Analysis (DEA): Steak &amp; Burger</vt:lpstr>
      <vt:lpstr>Defining the Decision Variables</vt:lpstr>
      <vt:lpstr>Defining the Objective Function</vt:lpstr>
      <vt:lpstr>Defining the Constraints</vt:lpstr>
      <vt:lpstr>Important Point</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guardiolai</dc:creator>
  <cp:lastModifiedBy>Guardiola Porras, Ivan</cp:lastModifiedBy>
  <cp:revision>36</cp:revision>
  <dcterms:created xsi:type="dcterms:W3CDTF">2016-06-21T01:39:15Z</dcterms:created>
  <dcterms:modified xsi:type="dcterms:W3CDTF">2018-08-24T16:05:55Z</dcterms:modified>
</cp:coreProperties>
</file>