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boldItalic.fntdata"/><Relationship Id="rId25" Type="http://schemas.openxmlformats.org/officeDocument/2006/relationships/font" Target="fonts/DM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Lato-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ce77b0cd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ce77b0cd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ce77b0cd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ce77b0cd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ce77b0cd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ce77b0cd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ce77b0cd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ce77b0cd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ce77b0cd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ce77b0cd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ce77b0cd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ce77b0cd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ce77b0cd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ce77b0cd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ce77b0cd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ce77b0cd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Analyzing Global Food Prices: Trends and Insights</a:t>
            </a:r>
            <a:endParaRPr b="1">
              <a:latin typeface="DM Sans"/>
              <a:ea typeface="DM Sans"/>
              <a:cs typeface="DM Sans"/>
              <a:sym typeface="DM Sans"/>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b</a:t>
            </a:r>
            <a:r>
              <a:rPr b="1" lang="en">
                <a:latin typeface="DM Sans"/>
                <a:ea typeface="DM Sans"/>
                <a:cs typeface="DM Sans"/>
                <a:sym typeface="DM Sans"/>
              </a:rPr>
              <a:t>y Alden Celic</a:t>
            </a:r>
            <a:endParaRPr b="1">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Introduction</a:t>
            </a:r>
            <a:endParaRPr b="1">
              <a:latin typeface="DM Sans"/>
              <a:ea typeface="DM Sans"/>
              <a:cs typeface="DM Sans"/>
              <a:sym typeface="DM Sans"/>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Purpose</a:t>
            </a:r>
            <a:r>
              <a:rPr lang="en">
                <a:latin typeface="DM Sans"/>
                <a:ea typeface="DM Sans"/>
                <a:cs typeface="DM Sans"/>
                <a:sym typeface="DM Sans"/>
              </a:rPr>
              <a:t>: This analysis intends to explore the trends in global food prices over the past decade, particularly on understanding how and why these prices fluctuate.</a:t>
            </a:r>
            <a:endParaRPr>
              <a:latin typeface="DM Sans"/>
              <a:ea typeface="DM Sans"/>
              <a:cs typeface="DM Sans"/>
              <a:sym typeface="DM Sans"/>
            </a:endParaRPr>
          </a:p>
          <a:p>
            <a:pPr indent="0" lvl="0" marL="0" rtl="0" algn="l">
              <a:spcBef>
                <a:spcPts val="1200"/>
              </a:spcBef>
              <a:spcAft>
                <a:spcPts val="0"/>
              </a:spcAft>
              <a:buNone/>
            </a:pPr>
            <a:r>
              <a:rPr b="1" lang="en">
                <a:latin typeface="DM Sans"/>
                <a:ea typeface="DM Sans"/>
                <a:cs typeface="DM Sans"/>
                <a:sym typeface="DM Sans"/>
              </a:rPr>
              <a:t>Research Question</a:t>
            </a:r>
            <a:r>
              <a:rPr lang="en">
                <a:latin typeface="DM Sans"/>
                <a:ea typeface="DM Sans"/>
                <a:cs typeface="DM Sans"/>
                <a:sym typeface="DM Sans"/>
              </a:rPr>
              <a:t>: “How have global food prices changed over the last decade, and what factors influence these changes?”</a:t>
            </a:r>
            <a:endParaRPr>
              <a:latin typeface="DM Sans"/>
              <a:ea typeface="DM Sans"/>
              <a:cs typeface="DM Sans"/>
              <a:sym typeface="DM Sans"/>
            </a:endParaRPr>
          </a:p>
          <a:p>
            <a:pPr indent="0" lvl="0" marL="0" rtl="0" algn="l">
              <a:spcBef>
                <a:spcPts val="1200"/>
              </a:spcBef>
              <a:spcAft>
                <a:spcPts val="1200"/>
              </a:spcAft>
              <a:buNone/>
            </a:pPr>
            <a:r>
              <a:rPr b="1" lang="en">
                <a:latin typeface="DM Sans"/>
                <a:ea typeface="DM Sans"/>
                <a:cs typeface="DM Sans"/>
                <a:sym typeface="DM Sans"/>
              </a:rPr>
              <a:t>Importance</a:t>
            </a:r>
            <a:r>
              <a:rPr lang="en">
                <a:latin typeface="DM Sans"/>
                <a:ea typeface="DM Sans"/>
                <a:cs typeface="DM Sans"/>
                <a:sym typeface="DM Sans"/>
              </a:rPr>
              <a:t>: Coming to an understanding of food price dynamics is extremely important for policymakers, economists, and consumers, </a:t>
            </a:r>
            <a:r>
              <a:rPr lang="en">
                <a:latin typeface="DM Sans"/>
                <a:ea typeface="DM Sans"/>
                <a:cs typeface="DM Sans"/>
                <a:sym typeface="DM Sans"/>
              </a:rPr>
              <a:t>especially in connection to global food security.</a:t>
            </a:r>
            <a:endParaRPr>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Dataset Overview</a:t>
            </a:r>
            <a:endParaRPr b="1">
              <a:latin typeface="DM Sans"/>
              <a:ea typeface="DM Sans"/>
              <a:cs typeface="DM Sans"/>
              <a:sym typeface="DM Sans"/>
            </a:endParaRPr>
          </a:p>
        </p:txBody>
      </p:sp>
      <p:sp>
        <p:nvSpPr>
          <p:cNvPr id="147" name="Google Shape;147;p15"/>
          <p:cNvSpPr txBox="1"/>
          <p:nvPr>
            <p:ph idx="1" type="body"/>
          </p:nvPr>
        </p:nvSpPr>
        <p:spPr>
          <a:xfrm>
            <a:off x="1297500" y="1567550"/>
            <a:ext cx="6073200" cy="2389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DM Sans"/>
              <a:buChar char="-"/>
            </a:pPr>
            <a:r>
              <a:rPr b="1" lang="en">
                <a:latin typeface="DM Sans"/>
                <a:ea typeface="DM Sans"/>
                <a:cs typeface="DM Sans"/>
                <a:sym typeface="DM Sans"/>
              </a:rPr>
              <a:t>Dataset Structure</a:t>
            </a:r>
            <a:r>
              <a:rPr lang="en">
                <a:latin typeface="DM Sans"/>
                <a:ea typeface="DM Sans"/>
                <a:cs typeface="DM Sans"/>
                <a:sym typeface="DM Sans"/>
              </a:rPr>
              <a:t>:</a:t>
            </a:r>
            <a:endParaRPr>
              <a:latin typeface="DM Sans"/>
              <a:ea typeface="DM Sans"/>
              <a:cs typeface="DM Sans"/>
              <a:sym typeface="DM Sans"/>
            </a:endParaRPr>
          </a:p>
          <a:p>
            <a:pPr indent="-298450" lvl="1" marL="914400" rtl="0" algn="l">
              <a:spcBef>
                <a:spcPts val="0"/>
              </a:spcBef>
              <a:spcAft>
                <a:spcPts val="0"/>
              </a:spcAft>
              <a:buSzPts val="1100"/>
              <a:buChar char="-"/>
            </a:pPr>
            <a:r>
              <a:rPr b="1" lang="en">
                <a:latin typeface="DM Sans"/>
                <a:ea typeface="DM Sans"/>
                <a:cs typeface="DM Sans"/>
                <a:sym typeface="DM Sans"/>
              </a:rPr>
              <a:t>Total Rows</a:t>
            </a:r>
            <a:r>
              <a:rPr lang="en">
                <a:latin typeface="DM Sans"/>
                <a:ea typeface="DM Sans"/>
                <a:cs typeface="DM Sans"/>
                <a:sym typeface="DM Sans"/>
              </a:rPr>
              <a:t>: </a:t>
            </a:r>
            <a:r>
              <a:rPr lang="en">
                <a:latin typeface="DM Sans"/>
                <a:ea typeface="DM Sans"/>
                <a:cs typeface="DM Sans"/>
                <a:sym typeface="DM Sans"/>
              </a:rPr>
              <a:t>Over 1.2 million</a:t>
            </a:r>
            <a:endParaRPr>
              <a:latin typeface="DM Sans"/>
              <a:ea typeface="DM Sans"/>
              <a:cs typeface="DM Sans"/>
              <a:sym typeface="DM Sans"/>
            </a:endParaRPr>
          </a:p>
          <a:p>
            <a:pPr indent="-298450" lvl="1" marL="914400" rtl="0" algn="l">
              <a:spcBef>
                <a:spcPts val="0"/>
              </a:spcBef>
              <a:spcAft>
                <a:spcPts val="0"/>
              </a:spcAft>
              <a:buSzPts val="1100"/>
              <a:buChar char="-"/>
            </a:pPr>
            <a:r>
              <a:rPr b="1" lang="en">
                <a:latin typeface="DM Sans"/>
                <a:ea typeface="DM Sans"/>
                <a:cs typeface="DM Sans"/>
                <a:sym typeface="DM Sans"/>
              </a:rPr>
              <a:t>Total Columns</a:t>
            </a:r>
            <a:r>
              <a:rPr lang="en">
                <a:latin typeface="DM Sans"/>
                <a:ea typeface="DM Sans"/>
                <a:cs typeface="DM Sans"/>
                <a:sym typeface="DM Sans"/>
              </a:rPr>
              <a:t>: 18</a:t>
            </a:r>
            <a:endParaRPr>
              <a:latin typeface="DM Sans"/>
              <a:ea typeface="DM Sans"/>
              <a:cs typeface="DM Sans"/>
              <a:sym typeface="DM Sans"/>
            </a:endParaRPr>
          </a:p>
          <a:p>
            <a:pPr indent="-298450" lvl="1" marL="914400" rtl="0" algn="l">
              <a:spcBef>
                <a:spcPts val="0"/>
              </a:spcBef>
              <a:spcAft>
                <a:spcPts val="0"/>
              </a:spcAft>
              <a:buSzPts val="1100"/>
              <a:buChar char="-"/>
            </a:pPr>
            <a:r>
              <a:rPr b="1" lang="en">
                <a:latin typeface="DM Sans"/>
                <a:ea typeface="DM Sans"/>
                <a:cs typeface="DM Sans"/>
                <a:sym typeface="DM Sans"/>
              </a:rPr>
              <a:t>Key Columns</a:t>
            </a:r>
            <a:r>
              <a:rPr lang="en">
                <a:latin typeface="DM Sans"/>
                <a:ea typeface="DM Sans"/>
                <a:cs typeface="DM Sans"/>
                <a:sym typeface="DM Sans"/>
              </a:rPr>
              <a:t>:</a:t>
            </a:r>
            <a:endParaRPr>
              <a:latin typeface="DM Sans"/>
              <a:ea typeface="DM Sans"/>
              <a:cs typeface="DM Sans"/>
              <a:sym typeface="DM Sans"/>
            </a:endParaRPr>
          </a:p>
          <a:p>
            <a:pPr indent="-298450" lvl="2" marL="1371600" rtl="0" algn="l">
              <a:spcBef>
                <a:spcPts val="0"/>
              </a:spcBef>
              <a:spcAft>
                <a:spcPts val="0"/>
              </a:spcAft>
              <a:buSzPts val="1100"/>
              <a:buFont typeface="Arial"/>
              <a:buChar char="-"/>
            </a:pPr>
            <a:r>
              <a:rPr b="1" lang="en">
                <a:latin typeface="DM Sans"/>
                <a:ea typeface="DM Sans"/>
                <a:cs typeface="DM Sans"/>
                <a:sym typeface="DM Sans"/>
              </a:rPr>
              <a:t>Country </a:t>
            </a:r>
            <a:r>
              <a:rPr lang="en">
                <a:latin typeface="DM Sans"/>
                <a:ea typeface="DM Sans"/>
                <a:cs typeface="DM Sans"/>
                <a:sym typeface="DM Sans"/>
              </a:rPr>
              <a:t>(string)</a:t>
            </a:r>
            <a:endParaRPr>
              <a:latin typeface="DM Sans"/>
              <a:ea typeface="DM Sans"/>
              <a:cs typeface="DM Sans"/>
              <a:sym typeface="DM Sans"/>
            </a:endParaRPr>
          </a:p>
          <a:p>
            <a:pPr indent="-298450" lvl="2" marL="1371600" rtl="0" algn="l">
              <a:spcBef>
                <a:spcPts val="0"/>
              </a:spcBef>
              <a:spcAft>
                <a:spcPts val="0"/>
              </a:spcAft>
              <a:buSzPts val="1100"/>
              <a:buFont typeface="Arial"/>
              <a:buChar char="-"/>
            </a:pPr>
            <a:r>
              <a:rPr b="1" lang="en">
                <a:latin typeface="DM Sans"/>
                <a:ea typeface="DM Sans"/>
                <a:cs typeface="DM Sans"/>
                <a:sym typeface="DM Sans"/>
              </a:rPr>
              <a:t>Food Item </a:t>
            </a:r>
            <a:r>
              <a:rPr lang="en">
                <a:latin typeface="DM Sans"/>
                <a:ea typeface="DM Sans"/>
                <a:cs typeface="DM Sans"/>
                <a:sym typeface="DM Sans"/>
              </a:rPr>
              <a:t>(string)</a:t>
            </a:r>
            <a:endParaRPr>
              <a:latin typeface="DM Sans"/>
              <a:ea typeface="DM Sans"/>
              <a:cs typeface="DM Sans"/>
              <a:sym typeface="DM Sans"/>
            </a:endParaRPr>
          </a:p>
          <a:p>
            <a:pPr indent="-298450" lvl="2" marL="1371600" rtl="0" algn="l">
              <a:spcBef>
                <a:spcPts val="0"/>
              </a:spcBef>
              <a:spcAft>
                <a:spcPts val="0"/>
              </a:spcAft>
              <a:buSzPts val="1100"/>
              <a:buFont typeface="Arial"/>
              <a:buChar char="-"/>
            </a:pPr>
            <a:r>
              <a:rPr b="1" lang="en">
                <a:latin typeface="DM Sans"/>
                <a:ea typeface="DM Sans"/>
                <a:cs typeface="DM Sans"/>
                <a:sym typeface="DM Sans"/>
              </a:rPr>
              <a:t>Price </a:t>
            </a:r>
            <a:r>
              <a:rPr lang="en">
                <a:latin typeface="DM Sans"/>
                <a:ea typeface="DM Sans"/>
                <a:cs typeface="DM Sans"/>
                <a:sym typeface="DM Sans"/>
              </a:rPr>
              <a:t>(float, in local currency)</a:t>
            </a:r>
            <a:endParaRPr>
              <a:latin typeface="DM Sans"/>
              <a:ea typeface="DM Sans"/>
              <a:cs typeface="DM Sans"/>
              <a:sym typeface="DM Sans"/>
            </a:endParaRPr>
          </a:p>
          <a:p>
            <a:pPr indent="-298450" lvl="2" marL="1371600" rtl="0" algn="l">
              <a:spcBef>
                <a:spcPts val="0"/>
              </a:spcBef>
              <a:spcAft>
                <a:spcPts val="0"/>
              </a:spcAft>
              <a:buSzPts val="1100"/>
              <a:buFont typeface="Arial"/>
              <a:buChar char="-"/>
            </a:pPr>
            <a:r>
              <a:rPr b="1" lang="en">
                <a:latin typeface="DM Sans"/>
                <a:ea typeface="DM Sans"/>
                <a:cs typeface="DM Sans"/>
                <a:sym typeface="DM Sans"/>
              </a:rPr>
              <a:t>Date </a:t>
            </a:r>
            <a:r>
              <a:rPr lang="en">
                <a:latin typeface="DM Sans"/>
                <a:ea typeface="DM Sans"/>
                <a:cs typeface="DM Sans"/>
                <a:sym typeface="DM Sans"/>
              </a:rPr>
              <a:t>(datetime)</a:t>
            </a:r>
            <a:endParaRPr>
              <a:latin typeface="DM Sans"/>
              <a:ea typeface="DM Sans"/>
              <a:cs typeface="DM Sans"/>
              <a:sym typeface="DM Sans"/>
            </a:endParaRPr>
          </a:p>
          <a:p>
            <a:pPr indent="-298450" lvl="2" marL="1371600" rtl="0" algn="l">
              <a:spcBef>
                <a:spcPts val="0"/>
              </a:spcBef>
              <a:spcAft>
                <a:spcPts val="0"/>
              </a:spcAft>
              <a:buSzPts val="1100"/>
              <a:buFont typeface="Arial"/>
              <a:buChar char="-"/>
            </a:pPr>
            <a:r>
              <a:rPr b="1" lang="en">
                <a:latin typeface="DM Sans"/>
                <a:ea typeface="DM Sans"/>
                <a:cs typeface="DM Sans"/>
                <a:sym typeface="DM Sans"/>
              </a:rPr>
              <a:t>Source </a:t>
            </a:r>
            <a:r>
              <a:rPr lang="en">
                <a:latin typeface="DM Sans"/>
                <a:ea typeface="DM Sans"/>
                <a:cs typeface="DM Sans"/>
                <a:sym typeface="DM Sans"/>
              </a:rPr>
              <a:t>(string)</a:t>
            </a:r>
            <a:endParaRPr>
              <a:latin typeface="DM Sans"/>
              <a:ea typeface="DM Sans"/>
              <a:cs typeface="DM Sans"/>
              <a:sym typeface="DM Sans"/>
            </a:endParaRPr>
          </a:p>
          <a:p>
            <a:pPr indent="-298450" lvl="2" marL="1371600" rtl="0" algn="l">
              <a:spcBef>
                <a:spcPts val="0"/>
              </a:spcBef>
              <a:spcAft>
                <a:spcPts val="0"/>
              </a:spcAft>
              <a:buSzPts val="1100"/>
              <a:buFont typeface="Arial"/>
              <a:buChar char="-"/>
            </a:pPr>
            <a:r>
              <a:rPr b="1" lang="en">
                <a:latin typeface="DM Sans"/>
                <a:ea typeface="DM Sans"/>
                <a:cs typeface="DM Sans"/>
                <a:sym typeface="DM Sans"/>
              </a:rPr>
              <a:t>Market </a:t>
            </a:r>
            <a:r>
              <a:rPr lang="en">
                <a:latin typeface="DM Sans"/>
                <a:ea typeface="DM Sans"/>
                <a:cs typeface="DM Sans"/>
                <a:sym typeface="DM Sans"/>
              </a:rPr>
              <a:t>(string)</a:t>
            </a:r>
            <a:endParaRPr>
              <a:latin typeface="DM Sans"/>
              <a:ea typeface="DM Sans"/>
              <a:cs typeface="DM Sans"/>
              <a:sym typeface="DM Sans"/>
            </a:endParaRPr>
          </a:p>
          <a:p>
            <a:pPr indent="-311150" lvl="0" marL="457200" rtl="0" algn="l">
              <a:spcBef>
                <a:spcPts val="0"/>
              </a:spcBef>
              <a:spcAft>
                <a:spcPts val="0"/>
              </a:spcAft>
              <a:buSzPts val="1300"/>
              <a:buFont typeface="DM Sans"/>
              <a:buChar char="-"/>
            </a:pPr>
            <a:r>
              <a:rPr b="1" lang="en">
                <a:latin typeface="DM Sans"/>
                <a:ea typeface="DM Sans"/>
                <a:cs typeface="DM Sans"/>
                <a:sym typeface="DM Sans"/>
              </a:rPr>
              <a:t>Data Types</a:t>
            </a:r>
            <a:r>
              <a:rPr lang="en">
                <a:latin typeface="DM Sans"/>
                <a:ea typeface="DM Sans"/>
                <a:cs typeface="DM Sans"/>
                <a:sym typeface="DM Sans"/>
              </a:rPr>
              <a:t>: Dates are in ‘YYYY-MM-D’ format, prices are floats representing local currencies</a:t>
            </a:r>
            <a:endParaRPr>
              <a:latin typeface="DM Sans"/>
              <a:ea typeface="DM Sans"/>
              <a:cs typeface="DM Sans"/>
              <a:sym typeface="DM Sans"/>
            </a:endParaRPr>
          </a:p>
          <a:p>
            <a:pPr indent="-311150" lvl="0" marL="457200" rtl="0" algn="l">
              <a:spcBef>
                <a:spcPts val="0"/>
              </a:spcBef>
              <a:spcAft>
                <a:spcPts val="0"/>
              </a:spcAft>
              <a:buSzPts val="1300"/>
              <a:buFont typeface="DM Sans"/>
              <a:buChar char="-"/>
            </a:pPr>
            <a:r>
              <a:rPr b="1" lang="en">
                <a:latin typeface="DM Sans"/>
                <a:ea typeface="DM Sans"/>
                <a:cs typeface="DM Sans"/>
                <a:sym typeface="DM Sans"/>
              </a:rPr>
              <a:t>Code</a:t>
            </a:r>
            <a:r>
              <a:rPr lang="en">
                <a:latin typeface="DM Sans"/>
                <a:ea typeface="DM Sans"/>
                <a:cs typeface="DM Sans"/>
                <a:sym typeface="DM Sans"/>
              </a:rPr>
              <a:t>:</a:t>
            </a:r>
            <a:endParaRPr>
              <a:latin typeface="DM Sans"/>
              <a:ea typeface="DM Sans"/>
              <a:cs typeface="DM Sans"/>
              <a:sym typeface="DM Sans"/>
            </a:endParaRPr>
          </a:p>
        </p:txBody>
      </p:sp>
      <p:pic>
        <p:nvPicPr>
          <p:cNvPr id="148" name="Google Shape;148;p15"/>
          <p:cNvPicPr preferRelativeResize="0"/>
          <p:nvPr/>
        </p:nvPicPr>
        <p:blipFill>
          <a:blip r:embed="rId3">
            <a:alphaModFix/>
          </a:blip>
          <a:stretch>
            <a:fillRect/>
          </a:stretch>
        </p:blipFill>
        <p:spPr>
          <a:xfrm>
            <a:off x="2487050" y="3755471"/>
            <a:ext cx="3062124" cy="95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Key Variables of Interest</a:t>
            </a:r>
            <a:endParaRPr b="1"/>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DM Sans"/>
              <a:buChar char="-"/>
            </a:pPr>
            <a:r>
              <a:rPr b="1" lang="en" sz="1100">
                <a:latin typeface="DM Sans"/>
                <a:ea typeface="DM Sans"/>
                <a:cs typeface="DM Sans"/>
                <a:sym typeface="DM Sans"/>
              </a:rPr>
              <a:t>Selected Variables for Analysis:</a:t>
            </a:r>
            <a:endParaRPr b="1" sz="1100">
              <a:latin typeface="DM Sans"/>
              <a:ea typeface="DM Sans"/>
              <a:cs typeface="DM Sans"/>
              <a:sym typeface="DM Sans"/>
            </a:endParaRPr>
          </a:p>
          <a:p>
            <a:pPr indent="-298450" lvl="1" marL="914400" rtl="0" algn="l">
              <a:spcBef>
                <a:spcPts val="0"/>
              </a:spcBef>
              <a:spcAft>
                <a:spcPts val="0"/>
              </a:spcAft>
              <a:buSzPts val="1100"/>
              <a:buFont typeface="DM Sans"/>
              <a:buChar char="-"/>
            </a:pPr>
            <a:r>
              <a:rPr b="1" lang="en">
                <a:latin typeface="DM Sans"/>
                <a:ea typeface="DM Sans"/>
                <a:cs typeface="DM Sans"/>
                <a:sym typeface="DM Sans"/>
              </a:rPr>
              <a:t>Country</a:t>
            </a:r>
            <a:r>
              <a:rPr lang="en">
                <a:latin typeface="DM Sans"/>
                <a:ea typeface="DM Sans"/>
                <a:cs typeface="DM Sans"/>
                <a:sym typeface="DM Sans"/>
              </a:rPr>
              <a:t>: Allows for geographic comparisons.</a:t>
            </a:r>
            <a:endParaRPr>
              <a:latin typeface="DM Sans"/>
              <a:ea typeface="DM Sans"/>
              <a:cs typeface="DM Sans"/>
              <a:sym typeface="DM Sans"/>
            </a:endParaRPr>
          </a:p>
          <a:p>
            <a:pPr indent="-298450" lvl="1" marL="914400" rtl="0" algn="l">
              <a:spcBef>
                <a:spcPts val="0"/>
              </a:spcBef>
              <a:spcAft>
                <a:spcPts val="0"/>
              </a:spcAft>
              <a:buSzPts val="1100"/>
              <a:buFont typeface="DM Sans"/>
              <a:buChar char="-"/>
            </a:pPr>
            <a:r>
              <a:rPr b="1" lang="en">
                <a:latin typeface="DM Sans"/>
                <a:ea typeface="DM Sans"/>
                <a:cs typeface="DM Sans"/>
                <a:sym typeface="DM Sans"/>
              </a:rPr>
              <a:t>Food Item:</a:t>
            </a:r>
            <a:r>
              <a:rPr lang="en">
                <a:latin typeface="DM Sans"/>
                <a:ea typeface="DM Sans"/>
                <a:cs typeface="DM Sans"/>
                <a:sym typeface="DM Sans"/>
              </a:rPr>
              <a:t> Differentiate between types of food.</a:t>
            </a:r>
            <a:endParaRPr>
              <a:latin typeface="DM Sans"/>
              <a:ea typeface="DM Sans"/>
              <a:cs typeface="DM Sans"/>
              <a:sym typeface="DM Sans"/>
            </a:endParaRPr>
          </a:p>
          <a:p>
            <a:pPr indent="-298450" lvl="1" marL="914400" rtl="0" algn="l">
              <a:spcBef>
                <a:spcPts val="0"/>
              </a:spcBef>
              <a:spcAft>
                <a:spcPts val="0"/>
              </a:spcAft>
              <a:buSzPts val="1100"/>
              <a:buFont typeface="DM Sans"/>
              <a:buChar char="-"/>
            </a:pPr>
            <a:r>
              <a:rPr b="1" lang="en">
                <a:latin typeface="DM Sans"/>
                <a:ea typeface="DM Sans"/>
                <a:cs typeface="DM Sans"/>
                <a:sym typeface="DM Sans"/>
              </a:rPr>
              <a:t>Price</a:t>
            </a:r>
            <a:r>
              <a:rPr lang="en">
                <a:latin typeface="DM Sans"/>
                <a:ea typeface="DM Sans"/>
                <a:cs typeface="DM Sans"/>
                <a:sym typeface="DM Sans"/>
              </a:rPr>
              <a:t>: The focus of our analysis.</a:t>
            </a:r>
            <a:endParaRPr>
              <a:latin typeface="DM Sans"/>
              <a:ea typeface="DM Sans"/>
              <a:cs typeface="DM Sans"/>
              <a:sym typeface="DM Sans"/>
            </a:endParaRPr>
          </a:p>
          <a:p>
            <a:pPr indent="-298450" lvl="1" marL="914400" rtl="0" algn="l">
              <a:spcBef>
                <a:spcPts val="0"/>
              </a:spcBef>
              <a:spcAft>
                <a:spcPts val="0"/>
              </a:spcAft>
              <a:buSzPts val="1100"/>
              <a:buFont typeface="DM Sans"/>
              <a:buChar char="-"/>
            </a:pPr>
            <a:r>
              <a:rPr b="1" lang="en">
                <a:latin typeface="DM Sans"/>
                <a:ea typeface="DM Sans"/>
                <a:cs typeface="DM Sans"/>
                <a:sym typeface="DM Sans"/>
              </a:rPr>
              <a:t>Date</a:t>
            </a:r>
            <a:r>
              <a:rPr lang="en">
                <a:latin typeface="DM Sans"/>
                <a:ea typeface="DM Sans"/>
                <a:cs typeface="DM Sans"/>
                <a:sym typeface="DM Sans"/>
              </a:rPr>
              <a:t>: Enables time series analysis.</a:t>
            </a:r>
            <a:endParaRPr>
              <a:latin typeface="DM Sans"/>
              <a:ea typeface="DM Sans"/>
              <a:cs typeface="DM Sans"/>
              <a:sym typeface="DM Sans"/>
            </a:endParaRPr>
          </a:p>
          <a:p>
            <a:pPr indent="-298450" lvl="0" marL="457200" rtl="0" algn="l">
              <a:spcBef>
                <a:spcPts val="0"/>
              </a:spcBef>
              <a:spcAft>
                <a:spcPts val="0"/>
              </a:spcAft>
              <a:buSzPts val="1100"/>
              <a:buFont typeface="DM Sans"/>
              <a:buChar char="-"/>
            </a:pPr>
            <a:r>
              <a:rPr b="1" lang="en" sz="1100">
                <a:latin typeface="DM Sans"/>
                <a:ea typeface="DM Sans"/>
                <a:cs typeface="DM Sans"/>
                <a:sym typeface="DM Sans"/>
              </a:rPr>
              <a:t>Initial Observations:</a:t>
            </a:r>
            <a:endParaRPr b="1" sz="1100">
              <a:latin typeface="DM Sans"/>
              <a:ea typeface="DM Sans"/>
              <a:cs typeface="DM Sans"/>
              <a:sym typeface="DM Sans"/>
            </a:endParaRPr>
          </a:p>
          <a:p>
            <a:pPr indent="-298450" lvl="1" marL="914400" rtl="0" algn="l">
              <a:spcBef>
                <a:spcPts val="0"/>
              </a:spcBef>
              <a:spcAft>
                <a:spcPts val="0"/>
              </a:spcAft>
              <a:buSzPts val="1100"/>
              <a:buFont typeface="DM Sans"/>
              <a:buChar char="-"/>
            </a:pPr>
            <a:r>
              <a:rPr lang="en">
                <a:latin typeface="DM Sans"/>
                <a:ea typeface="DM Sans"/>
                <a:cs typeface="DM Sans"/>
                <a:sym typeface="DM Sans"/>
              </a:rPr>
              <a:t>The dataset covers a wide range of food items (e.g., cereals, dairy, fruits).</a:t>
            </a:r>
            <a:endParaRPr>
              <a:latin typeface="DM Sans"/>
              <a:ea typeface="DM Sans"/>
              <a:cs typeface="DM Sans"/>
              <a:sym typeface="DM Sans"/>
            </a:endParaRPr>
          </a:p>
          <a:p>
            <a:pPr indent="-298450" lvl="1" marL="914400" rtl="0" algn="l">
              <a:spcBef>
                <a:spcPts val="0"/>
              </a:spcBef>
              <a:spcAft>
                <a:spcPts val="0"/>
              </a:spcAft>
              <a:buSzPts val="1100"/>
              <a:buFont typeface="DM Sans"/>
              <a:buChar char="-"/>
            </a:pPr>
            <a:r>
              <a:rPr lang="en">
                <a:latin typeface="DM Sans"/>
                <a:ea typeface="DM Sans"/>
                <a:cs typeface="DM Sans"/>
                <a:sym typeface="DM Sans"/>
              </a:rPr>
              <a:t>Data is available for numerous countries, which provides a global perspective.</a:t>
            </a:r>
            <a:endParaRPr>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Basic Statistical Overview</a:t>
            </a:r>
            <a:endParaRPr b="1">
              <a:latin typeface="DM Sans"/>
              <a:ea typeface="DM Sans"/>
              <a:cs typeface="DM Sans"/>
              <a:sym typeface="DM Sans"/>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DM Sans"/>
              <a:buChar char="-"/>
            </a:pPr>
            <a:r>
              <a:rPr b="1" lang="en">
                <a:latin typeface="DM Sans"/>
                <a:ea typeface="DM Sans"/>
                <a:cs typeface="DM Sans"/>
                <a:sym typeface="DM Sans"/>
              </a:rPr>
              <a:t>Descriptive Statistics</a:t>
            </a:r>
            <a:r>
              <a:rPr lang="en">
                <a:latin typeface="DM Sans"/>
                <a:ea typeface="DM Sans"/>
                <a:cs typeface="DM Sans"/>
                <a:sym typeface="DM Sans"/>
              </a:rPr>
              <a:t>:</a:t>
            </a:r>
            <a:endParaRPr>
              <a:latin typeface="DM Sans"/>
              <a:ea typeface="DM Sans"/>
              <a:cs typeface="DM Sans"/>
              <a:sym typeface="DM Sans"/>
            </a:endParaRPr>
          </a:p>
          <a:p>
            <a:pPr indent="-298450" lvl="1" marL="914400" rtl="0" algn="l">
              <a:spcBef>
                <a:spcPts val="0"/>
              </a:spcBef>
              <a:spcAft>
                <a:spcPts val="0"/>
              </a:spcAft>
              <a:buSzPts val="1100"/>
              <a:buFont typeface="DM Sans"/>
              <a:buChar char="-"/>
            </a:pPr>
            <a:r>
              <a:rPr b="1" lang="en">
                <a:latin typeface="DM Sans"/>
                <a:ea typeface="DM Sans"/>
                <a:cs typeface="DM Sans"/>
                <a:sym typeface="DM Sans"/>
              </a:rPr>
              <a:t>Price Range</a:t>
            </a:r>
            <a:r>
              <a:rPr lang="en">
                <a:latin typeface="DM Sans"/>
                <a:ea typeface="DM Sans"/>
                <a:cs typeface="DM Sans"/>
                <a:sym typeface="DM Sans"/>
              </a:rPr>
              <a:t>: $0.10 (min) to $15.00 (max)</a:t>
            </a:r>
            <a:endParaRPr>
              <a:latin typeface="DM Sans"/>
              <a:ea typeface="DM Sans"/>
              <a:cs typeface="DM Sans"/>
              <a:sym typeface="DM Sans"/>
            </a:endParaRPr>
          </a:p>
          <a:p>
            <a:pPr indent="-298450" lvl="1" marL="914400" rtl="0" algn="l">
              <a:spcBef>
                <a:spcPts val="0"/>
              </a:spcBef>
              <a:spcAft>
                <a:spcPts val="0"/>
              </a:spcAft>
              <a:buSzPts val="1100"/>
              <a:buFont typeface="DM Sans"/>
              <a:buChar char="-"/>
            </a:pPr>
            <a:r>
              <a:rPr b="1" lang="en">
                <a:latin typeface="DM Sans"/>
                <a:ea typeface="DM Sans"/>
                <a:cs typeface="DM Sans"/>
                <a:sym typeface="DM Sans"/>
              </a:rPr>
              <a:t>Mean Price</a:t>
            </a:r>
            <a:r>
              <a:rPr lang="en">
                <a:latin typeface="DM Sans"/>
                <a:ea typeface="DM Sans"/>
                <a:cs typeface="DM Sans"/>
                <a:sym typeface="DM Sans"/>
              </a:rPr>
              <a:t>: $1.50</a:t>
            </a:r>
            <a:endParaRPr>
              <a:latin typeface="DM Sans"/>
              <a:ea typeface="DM Sans"/>
              <a:cs typeface="DM Sans"/>
              <a:sym typeface="DM Sans"/>
            </a:endParaRPr>
          </a:p>
          <a:p>
            <a:pPr indent="-298450" lvl="1" marL="914400" rtl="0" algn="l">
              <a:spcBef>
                <a:spcPts val="0"/>
              </a:spcBef>
              <a:spcAft>
                <a:spcPts val="0"/>
              </a:spcAft>
              <a:buSzPts val="1100"/>
              <a:buFont typeface="DM Sans"/>
              <a:buChar char="-"/>
            </a:pPr>
            <a:r>
              <a:rPr b="1" lang="en">
                <a:latin typeface="DM Sans"/>
                <a:ea typeface="DM Sans"/>
                <a:cs typeface="DM Sans"/>
                <a:sym typeface="DM Sans"/>
              </a:rPr>
              <a:t>Median Price</a:t>
            </a:r>
            <a:r>
              <a:rPr lang="en">
                <a:latin typeface="DM Sans"/>
                <a:ea typeface="DM Sans"/>
                <a:cs typeface="DM Sans"/>
                <a:sym typeface="DM Sans"/>
              </a:rPr>
              <a:t>: $1.20</a:t>
            </a:r>
            <a:endParaRPr>
              <a:latin typeface="DM Sans"/>
              <a:ea typeface="DM Sans"/>
              <a:cs typeface="DM Sans"/>
              <a:sym typeface="DM Sans"/>
            </a:endParaRPr>
          </a:p>
          <a:p>
            <a:pPr indent="-298450" lvl="1" marL="914400" rtl="0" algn="l">
              <a:spcBef>
                <a:spcPts val="0"/>
              </a:spcBef>
              <a:spcAft>
                <a:spcPts val="0"/>
              </a:spcAft>
              <a:buSzPts val="1100"/>
              <a:buFont typeface="DM Sans"/>
              <a:buChar char="-"/>
            </a:pPr>
            <a:r>
              <a:rPr b="1" lang="en">
                <a:latin typeface="DM Sans"/>
                <a:ea typeface="DM Sans"/>
                <a:cs typeface="DM Sans"/>
                <a:sym typeface="DM Sans"/>
              </a:rPr>
              <a:t>Standard Deviation</a:t>
            </a:r>
            <a:r>
              <a:rPr lang="en">
                <a:latin typeface="DM Sans"/>
                <a:ea typeface="DM Sans"/>
                <a:cs typeface="DM Sans"/>
                <a:sym typeface="DM Sans"/>
              </a:rPr>
              <a:t>: $2.00</a:t>
            </a:r>
            <a:endParaRPr>
              <a:latin typeface="DM Sans"/>
              <a:ea typeface="DM Sans"/>
              <a:cs typeface="DM Sans"/>
              <a:sym typeface="DM Sans"/>
            </a:endParaRPr>
          </a:p>
          <a:p>
            <a:pPr indent="-311150" lvl="0" marL="457200" rtl="0" algn="l">
              <a:spcBef>
                <a:spcPts val="0"/>
              </a:spcBef>
              <a:spcAft>
                <a:spcPts val="0"/>
              </a:spcAft>
              <a:buSzPts val="1300"/>
              <a:buFont typeface="DM Sans"/>
              <a:buChar char="-"/>
            </a:pPr>
            <a:r>
              <a:rPr b="1" lang="en">
                <a:latin typeface="DM Sans"/>
                <a:ea typeface="DM Sans"/>
                <a:cs typeface="DM Sans"/>
                <a:sym typeface="DM Sans"/>
              </a:rPr>
              <a:t>Code</a:t>
            </a:r>
            <a:r>
              <a:rPr lang="en">
                <a:latin typeface="DM Sans"/>
                <a:ea typeface="DM Sans"/>
                <a:cs typeface="DM Sans"/>
                <a:sym typeface="DM Sans"/>
              </a:rPr>
              <a:t>:</a:t>
            </a:r>
            <a:endParaRPr>
              <a:latin typeface="DM Sans"/>
              <a:ea typeface="DM Sans"/>
              <a:cs typeface="DM Sans"/>
              <a:sym typeface="DM Sans"/>
            </a:endParaRPr>
          </a:p>
          <a:p>
            <a:pPr indent="-311150" lvl="0" marL="457200" rtl="0" algn="l">
              <a:spcBef>
                <a:spcPts val="0"/>
              </a:spcBef>
              <a:spcAft>
                <a:spcPts val="0"/>
              </a:spcAft>
              <a:buSzPts val="1300"/>
              <a:buFont typeface="DM Sans"/>
              <a:buChar char="-"/>
            </a:pPr>
            <a:r>
              <a:rPr b="1" lang="en">
                <a:latin typeface="DM Sans"/>
                <a:ea typeface="DM Sans"/>
                <a:cs typeface="DM Sans"/>
                <a:sym typeface="DM Sans"/>
              </a:rPr>
              <a:t>Insights</a:t>
            </a:r>
            <a:r>
              <a:rPr lang="en">
                <a:latin typeface="DM Sans"/>
                <a:ea typeface="DM Sans"/>
                <a:cs typeface="DM Sans"/>
                <a:sym typeface="DM Sans"/>
              </a:rPr>
              <a:t>: Through this code, I noticed there had been a high </a:t>
            </a:r>
            <a:r>
              <a:rPr lang="en">
                <a:latin typeface="DM Sans"/>
                <a:ea typeface="DM Sans"/>
                <a:cs typeface="DM Sans"/>
                <a:sym typeface="DM Sans"/>
              </a:rPr>
              <a:t>variability</a:t>
            </a:r>
            <a:r>
              <a:rPr lang="en">
                <a:latin typeface="DM Sans"/>
                <a:ea typeface="DM Sans"/>
                <a:cs typeface="DM Sans"/>
                <a:sym typeface="DM Sans"/>
              </a:rPr>
              <a:t> in prices, indicating the </a:t>
            </a:r>
            <a:r>
              <a:rPr lang="en">
                <a:latin typeface="DM Sans"/>
                <a:ea typeface="DM Sans"/>
                <a:cs typeface="DM Sans"/>
                <a:sym typeface="DM Sans"/>
              </a:rPr>
              <a:t>presence</a:t>
            </a:r>
            <a:r>
              <a:rPr lang="en">
                <a:latin typeface="DM Sans"/>
                <a:ea typeface="DM Sans"/>
                <a:cs typeface="DM Sans"/>
                <a:sym typeface="DM Sans"/>
              </a:rPr>
              <a:t> of both affordable and premium food items. I had also noticed a wide standard deviation, indicating significant differences in prices based on food type and region.</a:t>
            </a:r>
            <a:endParaRPr>
              <a:latin typeface="DM Sans"/>
              <a:ea typeface="DM Sans"/>
              <a:cs typeface="DM Sans"/>
              <a:sym typeface="DM Sans"/>
            </a:endParaRPr>
          </a:p>
          <a:p>
            <a:pPr indent="0" lvl="0" marL="0" rtl="0" algn="l">
              <a:spcBef>
                <a:spcPts val="1200"/>
              </a:spcBef>
              <a:spcAft>
                <a:spcPts val="1200"/>
              </a:spcAft>
              <a:buNone/>
            </a:pPr>
            <a:r>
              <a:t/>
            </a:r>
            <a:endParaRPr>
              <a:latin typeface="DM Sans"/>
              <a:ea typeface="DM Sans"/>
              <a:cs typeface="DM Sans"/>
              <a:sym typeface="DM Sans"/>
            </a:endParaRPr>
          </a:p>
        </p:txBody>
      </p:sp>
      <p:pic>
        <p:nvPicPr>
          <p:cNvPr id="161" name="Google Shape;161;p17"/>
          <p:cNvPicPr preferRelativeResize="0"/>
          <p:nvPr/>
        </p:nvPicPr>
        <p:blipFill>
          <a:blip r:embed="rId3">
            <a:alphaModFix/>
          </a:blip>
          <a:stretch>
            <a:fillRect/>
          </a:stretch>
        </p:blipFill>
        <p:spPr>
          <a:xfrm>
            <a:off x="2464575" y="2693225"/>
            <a:ext cx="1423650" cy="20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Time Analysis</a:t>
            </a:r>
            <a:endParaRPr b="1">
              <a:latin typeface="DM Sans"/>
              <a:ea typeface="DM Sans"/>
              <a:cs typeface="DM Sans"/>
              <a:sym typeface="DM Sans"/>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Objective</a:t>
            </a:r>
            <a:r>
              <a:rPr lang="en">
                <a:latin typeface="DM Sans"/>
                <a:ea typeface="DM Sans"/>
                <a:cs typeface="DM Sans"/>
                <a:sym typeface="DM Sans"/>
              </a:rPr>
              <a:t>: Examine how average food prices have changed over time.</a:t>
            </a:r>
            <a:endParaRPr>
              <a:latin typeface="DM Sans"/>
              <a:ea typeface="DM Sans"/>
              <a:cs typeface="DM Sans"/>
              <a:sym typeface="DM Sans"/>
            </a:endParaRPr>
          </a:p>
          <a:p>
            <a:pPr indent="0" lvl="0" marL="0" rtl="0" algn="l">
              <a:spcBef>
                <a:spcPts val="1200"/>
              </a:spcBef>
              <a:spcAft>
                <a:spcPts val="0"/>
              </a:spcAft>
              <a:buNone/>
            </a:pPr>
            <a:r>
              <a:rPr b="1" lang="en">
                <a:latin typeface="DM Sans"/>
                <a:ea typeface="DM Sans"/>
                <a:cs typeface="DM Sans"/>
                <a:sym typeface="DM Sans"/>
              </a:rPr>
              <a:t>Line Chart</a:t>
            </a:r>
            <a:r>
              <a:rPr lang="en">
                <a:latin typeface="DM Sans"/>
                <a:ea typeface="DM Sans"/>
                <a:cs typeface="DM Sans"/>
                <a:sym typeface="DM Sans"/>
              </a:rPr>
              <a:t>: Displayed global food price trends from the 2000 to 2023.</a:t>
            </a:r>
            <a:endParaRPr>
              <a:latin typeface="DM Sans"/>
              <a:ea typeface="DM Sans"/>
              <a:cs typeface="DM Sans"/>
              <a:sym typeface="DM Sans"/>
            </a:endParaRPr>
          </a:p>
          <a:p>
            <a:pPr indent="0" lvl="0" marL="0" rtl="0" algn="l">
              <a:spcBef>
                <a:spcPts val="1200"/>
              </a:spcBef>
              <a:spcAft>
                <a:spcPts val="1200"/>
              </a:spcAft>
              <a:buNone/>
            </a:pPr>
            <a:r>
              <a:rPr b="1" lang="en">
                <a:latin typeface="DM Sans"/>
                <a:ea typeface="DM Sans"/>
                <a:cs typeface="DM Sans"/>
                <a:sym typeface="DM Sans"/>
              </a:rPr>
              <a:t>Code</a:t>
            </a:r>
            <a:r>
              <a:rPr lang="en">
                <a:latin typeface="DM Sans"/>
                <a:ea typeface="DM Sans"/>
                <a:cs typeface="DM Sans"/>
                <a:sym typeface="DM Sans"/>
              </a:rPr>
              <a:t>:</a:t>
            </a:r>
            <a:endParaRPr>
              <a:latin typeface="DM Sans"/>
              <a:ea typeface="DM Sans"/>
              <a:cs typeface="DM Sans"/>
              <a:sym typeface="DM Sans"/>
            </a:endParaRPr>
          </a:p>
        </p:txBody>
      </p:sp>
      <p:pic>
        <p:nvPicPr>
          <p:cNvPr id="168" name="Google Shape;168;p18"/>
          <p:cNvPicPr preferRelativeResize="0"/>
          <p:nvPr/>
        </p:nvPicPr>
        <p:blipFill>
          <a:blip r:embed="rId3">
            <a:alphaModFix/>
          </a:blip>
          <a:stretch>
            <a:fillRect/>
          </a:stretch>
        </p:blipFill>
        <p:spPr>
          <a:xfrm>
            <a:off x="1941400" y="2433975"/>
            <a:ext cx="3266950" cy="1482350"/>
          </a:xfrm>
          <a:prstGeom prst="rect">
            <a:avLst/>
          </a:prstGeom>
          <a:noFill/>
          <a:ln>
            <a:noFill/>
          </a:ln>
        </p:spPr>
      </p:pic>
      <p:sp>
        <p:nvSpPr>
          <p:cNvPr id="169" name="Google Shape;169;p18"/>
          <p:cNvSpPr txBox="1"/>
          <p:nvPr/>
        </p:nvSpPr>
        <p:spPr>
          <a:xfrm>
            <a:off x="1362425" y="4026025"/>
            <a:ext cx="46002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DM Sans"/>
                <a:ea typeface="DM Sans"/>
                <a:cs typeface="DM Sans"/>
                <a:sym typeface="DM Sans"/>
              </a:rPr>
              <a:t>Insights</a:t>
            </a:r>
            <a:r>
              <a:rPr lang="en" sz="1300">
                <a:solidFill>
                  <a:schemeClr val="lt1"/>
                </a:solidFill>
                <a:latin typeface="DM Sans"/>
                <a:ea typeface="DM Sans"/>
                <a:cs typeface="DM Sans"/>
                <a:sym typeface="DM Sans"/>
              </a:rPr>
              <a:t>: Prices have shown a general upward trend, particularly noticeable between 2020 and 2022, likely influenced by the COVID-19 pandemic.</a:t>
            </a:r>
            <a:endParaRPr sz="1300">
              <a:solidFill>
                <a:schemeClr val="lt1"/>
              </a:solidFill>
              <a:latin typeface="DM Sans"/>
              <a:ea typeface="DM Sans"/>
              <a:cs typeface="DM Sans"/>
              <a:sym typeface="DM Sans"/>
            </a:endParaRPr>
          </a:p>
        </p:txBody>
      </p:sp>
      <p:pic>
        <p:nvPicPr>
          <p:cNvPr id="170" name="Google Shape;170;p18"/>
          <p:cNvPicPr preferRelativeResize="0"/>
          <p:nvPr/>
        </p:nvPicPr>
        <p:blipFill>
          <a:blip r:embed="rId4">
            <a:alphaModFix/>
          </a:blip>
          <a:stretch>
            <a:fillRect/>
          </a:stretch>
        </p:blipFill>
        <p:spPr>
          <a:xfrm>
            <a:off x="5632695" y="2357425"/>
            <a:ext cx="3026224" cy="181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Price Trends by Country</a:t>
            </a:r>
            <a:endParaRPr b="1">
              <a:latin typeface="DM Sans"/>
              <a:ea typeface="DM Sans"/>
              <a:cs typeface="DM Sans"/>
              <a:sym typeface="DM Sans"/>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Objective</a:t>
            </a:r>
            <a:r>
              <a:rPr lang="en">
                <a:latin typeface="DM Sans"/>
                <a:ea typeface="DM Sans"/>
                <a:cs typeface="DM Sans"/>
                <a:sym typeface="DM Sans"/>
              </a:rPr>
              <a:t>: Compare average food prices across </a:t>
            </a:r>
            <a:r>
              <a:rPr lang="en">
                <a:latin typeface="DM Sans"/>
                <a:ea typeface="DM Sans"/>
                <a:cs typeface="DM Sans"/>
                <a:sym typeface="DM Sans"/>
              </a:rPr>
              <a:t>different</a:t>
            </a:r>
            <a:r>
              <a:rPr lang="en">
                <a:latin typeface="DM Sans"/>
                <a:ea typeface="DM Sans"/>
                <a:cs typeface="DM Sans"/>
                <a:sym typeface="DM Sans"/>
              </a:rPr>
              <a:t> countries.</a:t>
            </a:r>
            <a:endParaRPr>
              <a:latin typeface="DM Sans"/>
              <a:ea typeface="DM Sans"/>
              <a:cs typeface="DM Sans"/>
              <a:sym typeface="DM Sans"/>
            </a:endParaRPr>
          </a:p>
          <a:p>
            <a:pPr indent="0" lvl="0" marL="0" rtl="0" algn="l">
              <a:spcBef>
                <a:spcPts val="1200"/>
              </a:spcBef>
              <a:spcAft>
                <a:spcPts val="0"/>
              </a:spcAft>
              <a:buNone/>
            </a:pPr>
            <a:r>
              <a:rPr b="1" lang="en">
                <a:latin typeface="DM Sans"/>
                <a:ea typeface="DM Sans"/>
                <a:cs typeface="DM Sans"/>
                <a:sym typeface="DM Sans"/>
              </a:rPr>
              <a:t>Bar Chart</a:t>
            </a:r>
            <a:r>
              <a:rPr lang="en">
                <a:latin typeface="DM Sans"/>
                <a:ea typeface="DM Sans"/>
                <a:cs typeface="DM Sans"/>
                <a:sym typeface="DM Sans"/>
              </a:rPr>
              <a:t>: Visualizing </a:t>
            </a:r>
            <a:r>
              <a:rPr lang="en">
                <a:latin typeface="DM Sans"/>
                <a:ea typeface="DM Sans"/>
                <a:cs typeface="DM Sans"/>
                <a:sym typeface="DM Sans"/>
              </a:rPr>
              <a:t>average</a:t>
            </a:r>
            <a:r>
              <a:rPr lang="en">
                <a:latin typeface="DM Sans"/>
                <a:ea typeface="DM Sans"/>
                <a:cs typeface="DM Sans"/>
                <a:sym typeface="DM Sans"/>
              </a:rPr>
              <a:t> prices by country.</a:t>
            </a:r>
            <a:endParaRPr>
              <a:latin typeface="DM Sans"/>
              <a:ea typeface="DM Sans"/>
              <a:cs typeface="DM Sans"/>
              <a:sym typeface="DM Sans"/>
            </a:endParaRPr>
          </a:p>
          <a:p>
            <a:pPr indent="0" lvl="0" marL="0" rtl="0" algn="l">
              <a:spcBef>
                <a:spcPts val="1200"/>
              </a:spcBef>
              <a:spcAft>
                <a:spcPts val="0"/>
              </a:spcAft>
              <a:buNone/>
            </a:pPr>
            <a:r>
              <a:rPr b="1" lang="en">
                <a:latin typeface="DM Sans"/>
                <a:ea typeface="DM Sans"/>
                <a:cs typeface="DM Sans"/>
                <a:sym typeface="DM Sans"/>
              </a:rPr>
              <a:t>Code</a:t>
            </a:r>
            <a:r>
              <a:rPr lang="en">
                <a:latin typeface="DM Sans"/>
                <a:ea typeface="DM Sans"/>
                <a:cs typeface="DM Sans"/>
                <a:sym typeface="DM Sans"/>
              </a:rPr>
              <a:t>:</a:t>
            </a:r>
            <a:endParaRPr>
              <a:latin typeface="DM Sans"/>
              <a:ea typeface="DM Sans"/>
              <a:cs typeface="DM Sans"/>
              <a:sym typeface="DM Sans"/>
            </a:endParaRPr>
          </a:p>
          <a:p>
            <a:pPr indent="0" lvl="0" marL="0" rtl="0" algn="l">
              <a:spcBef>
                <a:spcPts val="1200"/>
              </a:spcBef>
              <a:spcAft>
                <a:spcPts val="1200"/>
              </a:spcAft>
              <a:buNone/>
            </a:pPr>
            <a:r>
              <a:t/>
            </a:r>
            <a:endParaRPr>
              <a:latin typeface="DM Sans"/>
              <a:ea typeface="DM Sans"/>
              <a:cs typeface="DM Sans"/>
              <a:sym typeface="DM Sans"/>
            </a:endParaRPr>
          </a:p>
        </p:txBody>
      </p:sp>
      <p:pic>
        <p:nvPicPr>
          <p:cNvPr id="177" name="Google Shape;177;p19"/>
          <p:cNvPicPr preferRelativeResize="0"/>
          <p:nvPr/>
        </p:nvPicPr>
        <p:blipFill>
          <a:blip r:embed="rId3">
            <a:alphaModFix/>
          </a:blip>
          <a:stretch>
            <a:fillRect/>
          </a:stretch>
        </p:blipFill>
        <p:spPr>
          <a:xfrm>
            <a:off x="5955850" y="2020650"/>
            <a:ext cx="2559450" cy="1909425"/>
          </a:xfrm>
          <a:prstGeom prst="rect">
            <a:avLst/>
          </a:prstGeom>
          <a:noFill/>
          <a:ln>
            <a:noFill/>
          </a:ln>
        </p:spPr>
      </p:pic>
      <p:pic>
        <p:nvPicPr>
          <p:cNvPr id="178" name="Google Shape;178;p19"/>
          <p:cNvPicPr preferRelativeResize="0"/>
          <p:nvPr/>
        </p:nvPicPr>
        <p:blipFill>
          <a:blip r:embed="rId4">
            <a:alphaModFix/>
          </a:blip>
          <a:stretch>
            <a:fillRect/>
          </a:stretch>
        </p:blipFill>
        <p:spPr>
          <a:xfrm>
            <a:off x="2050598" y="2438550"/>
            <a:ext cx="3016350" cy="1073600"/>
          </a:xfrm>
          <a:prstGeom prst="rect">
            <a:avLst/>
          </a:prstGeom>
          <a:noFill/>
          <a:ln>
            <a:noFill/>
          </a:ln>
        </p:spPr>
      </p:pic>
      <p:sp>
        <p:nvSpPr>
          <p:cNvPr id="179" name="Google Shape;179;p19"/>
          <p:cNvSpPr txBox="1"/>
          <p:nvPr/>
        </p:nvSpPr>
        <p:spPr>
          <a:xfrm>
            <a:off x="1297500" y="3597400"/>
            <a:ext cx="4255500" cy="14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DM Sans"/>
                <a:ea typeface="DM Sans"/>
                <a:cs typeface="DM Sans"/>
                <a:sym typeface="DM Sans"/>
              </a:rPr>
              <a:t>Insights</a:t>
            </a:r>
            <a:r>
              <a:rPr lang="en" sz="1300">
                <a:solidFill>
                  <a:schemeClr val="lt1"/>
                </a:solidFill>
                <a:latin typeface="DM Sans"/>
                <a:ea typeface="DM Sans"/>
                <a:cs typeface="DM Sans"/>
                <a:sym typeface="DM Sans"/>
              </a:rPr>
              <a:t>:</a:t>
            </a:r>
            <a:endParaRPr sz="1300">
              <a:solidFill>
                <a:schemeClr val="lt1"/>
              </a:solidFill>
              <a:latin typeface="DM Sans"/>
              <a:ea typeface="DM Sans"/>
              <a:cs typeface="DM Sans"/>
              <a:sym typeface="DM Sans"/>
            </a:endParaRPr>
          </a:p>
          <a:p>
            <a:pPr indent="-285750" lvl="0" marL="457200" rtl="0" algn="l">
              <a:spcBef>
                <a:spcPts val="0"/>
              </a:spcBef>
              <a:spcAft>
                <a:spcPts val="0"/>
              </a:spcAft>
              <a:buClr>
                <a:schemeClr val="lt1"/>
              </a:buClr>
              <a:buSzPts val="900"/>
              <a:buFont typeface="DM Sans"/>
              <a:buChar char="-"/>
            </a:pPr>
            <a:r>
              <a:rPr lang="en" sz="900">
                <a:solidFill>
                  <a:schemeClr val="lt1"/>
                </a:solidFill>
                <a:latin typeface="DM Sans"/>
                <a:ea typeface="DM Sans"/>
                <a:cs typeface="DM Sans"/>
                <a:sym typeface="DM Sans"/>
              </a:rPr>
              <a:t>Through using MatLab in analyzing average food prices of countries, I found that countries such as Australia and South Korea had significantly less averaged prices than countries such as Brazil, Mexico, and Russia.</a:t>
            </a:r>
            <a:endParaRPr sz="900">
              <a:solidFill>
                <a:schemeClr val="lt1"/>
              </a:solidFill>
              <a:latin typeface="DM Sans"/>
              <a:ea typeface="DM Sans"/>
              <a:cs typeface="DM Sans"/>
              <a:sym typeface="DM Sans"/>
            </a:endParaRPr>
          </a:p>
          <a:p>
            <a:pPr indent="-285750" lvl="0" marL="457200" rtl="0" algn="l">
              <a:spcBef>
                <a:spcPts val="0"/>
              </a:spcBef>
              <a:spcAft>
                <a:spcPts val="0"/>
              </a:spcAft>
              <a:buClr>
                <a:schemeClr val="lt1"/>
              </a:buClr>
              <a:buSzPts val="900"/>
              <a:buFont typeface="DM Sans"/>
              <a:buChar char="-"/>
            </a:pPr>
            <a:r>
              <a:rPr lang="en" sz="900">
                <a:solidFill>
                  <a:schemeClr val="lt1"/>
                </a:solidFill>
                <a:latin typeface="DM Sans"/>
                <a:ea typeface="DM Sans"/>
                <a:cs typeface="DM Sans"/>
                <a:sym typeface="DM Sans"/>
              </a:rPr>
              <a:t>Regional economic conditions and agricultural </a:t>
            </a:r>
            <a:r>
              <a:rPr lang="en" sz="900">
                <a:solidFill>
                  <a:schemeClr val="lt1"/>
                </a:solidFill>
                <a:latin typeface="DM Sans"/>
                <a:ea typeface="DM Sans"/>
                <a:cs typeface="DM Sans"/>
                <a:sym typeface="DM Sans"/>
              </a:rPr>
              <a:t>policies may contribute to these differences. For example, the Russo-Ukrainian war has completely disrupted global food supply chains, resulting in sanctions placed upon their economy.</a:t>
            </a:r>
            <a:r>
              <a:rPr lang="en" sz="900">
                <a:solidFill>
                  <a:schemeClr val="lt1"/>
                </a:solidFill>
                <a:latin typeface="DM Sans"/>
                <a:ea typeface="DM Sans"/>
                <a:cs typeface="DM Sans"/>
                <a:sym typeface="DM Sans"/>
              </a:rPr>
              <a:t> </a:t>
            </a:r>
            <a:endParaRPr sz="900">
              <a:solidFill>
                <a:schemeClr val="lt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Correlation Analysis</a:t>
            </a:r>
            <a:endParaRPr b="1">
              <a:latin typeface="DM Sans"/>
              <a:ea typeface="DM Sans"/>
              <a:cs typeface="DM Sans"/>
              <a:sym typeface="DM Sans"/>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latin typeface="DM Sans"/>
                <a:ea typeface="DM Sans"/>
                <a:cs typeface="DM Sans"/>
                <a:sym typeface="DM Sans"/>
              </a:rPr>
              <a:t>Objective</a:t>
            </a:r>
            <a:r>
              <a:rPr lang="en">
                <a:latin typeface="DM Sans"/>
                <a:ea typeface="DM Sans"/>
                <a:cs typeface="DM Sans"/>
                <a:sym typeface="DM Sans"/>
              </a:rPr>
              <a:t>: To examine the average prices of different food types and understand their price dynamics across various countries.</a:t>
            </a:r>
            <a:endParaRPr>
              <a:latin typeface="DM Sans"/>
              <a:ea typeface="DM Sans"/>
              <a:cs typeface="DM Sans"/>
              <a:sym typeface="DM Sans"/>
            </a:endParaRPr>
          </a:p>
          <a:p>
            <a:pPr indent="0" lvl="0" marL="0" rtl="0" algn="l">
              <a:spcBef>
                <a:spcPts val="1200"/>
              </a:spcBef>
              <a:spcAft>
                <a:spcPts val="0"/>
              </a:spcAft>
              <a:buNone/>
            </a:pPr>
            <a:r>
              <a:rPr b="1" lang="en">
                <a:latin typeface="DM Sans"/>
                <a:ea typeface="DM Sans"/>
                <a:cs typeface="DM Sans"/>
                <a:sym typeface="DM Sans"/>
              </a:rPr>
              <a:t>Approach</a:t>
            </a:r>
            <a:r>
              <a:rPr lang="en">
                <a:latin typeface="DM Sans"/>
                <a:ea typeface="DM Sans"/>
                <a:cs typeface="DM Sans"/>
                <a:sym typeface="DM Sans"/>
              </a:rPr>
              <a:t>: Analyze selected food items, comparing their average prices to identify trends, patterns, and potential economic implications.</a:t>
            </a:r>
            <a:endParaRPr>
              <a:latin typeface="DM Sans"/>
              <a:ea typeface="DM Sans"/>
              <a:cs typeface="DM Sans"/>
              <a:sym typeface="DM Sans"/>
            </a:endParaRPr>
          </a:p>
          <a:p>
            <a:pPr indent="0" lvl="0" marL="0" rtl="0" algn="l">
              <a:spcBef>
                <a:spcPts val="1200"/>
              </a:spcBef>
              <a:spcAft>
                <a:spcPts val="0"/>
              </a:spcAft>
              <a:buNone/>
            </a:pPr>
            <a:r>
              <a:rPr b="1" lang="en" sz="1100">
                <a:latin typeface="DM Sans"/>
                <a:ea typeface="DM Sans"/>
                <a:cs typeface="DM Sans"/>
                <a:sym typeface="DM Sans"/>
              </a:rPr>
              <a:t>Selected Food Items for Analysis</a:t>
            </a:r>
            <a:endParaRPr b="1" sz="1100">
              <a:latin typeface="DM Sans"/>
              <a:ea typeface="DM Sans"/>
              <a:cs typeface="DM Sans"/>
              <a:sym typeface="DM Sans"/>
            </a:endParaRPr>
          </a:p>
          <a:p>
            <a:pPr indent="-277495" lvl="0" marL="457200" rtl="0" algn="l">
              <a:spcBef>
                <a:spcPts val="1200"/>
              </a:spcBef>
              <a:spcAft>
                <a:spcPts val="0"/>
              </a:spcAft>
              <a:buSzPct val="100000"/>
              <a:buFont typeface="DM Sans"/>
              <a:buChar char="-"/>
            </a:pPr>
            <a:r>
              <a:rPr b="1" lang="en" sz="1100">
                <a:latin typeface="DM Sans"/>
                <a:ea typeface="DM Sans"/>
                <a:cs typeface="DM Sans"/>
                <a:sym typeface="DM Sans"/>
              </a:rPr>
              <a:t>Cereals</a:t>
            </a:r>
            <a:r>
              <a:rPr lang="en" sz="1100">
                <a:latin typeface="DM Sans"/>
                <a:ea typeface="DM Sans"/>
                <a:cs typeface="DM Sans"/>
                <a:sym typeface="DM Sans"/>
              </a:rPr>
              <a:t>: Rice, Wheat, Maize</a:t>
            </a:r>
            <a:endParaRPr sz="1100">
              <a:latin typeface="DM Sans"/>
              <a:ea typeface="DM Sans"/>
              <a:cs typeface="DM Sans"/>
              <a:sym typeface="DM Sans"/>
            </a:endParaRPr>
          </a:p>
          <a:p>
            <a:pPr indent="-277495" lvl="0" marL="457200" rtl="0" algn="l">
              <a:spcBef>
                <a:spcPts val="0"/>
              </a:spcBef>
              <a:spcAft>
                <a:spcPts val="0"/>
              </a:spcAft>
              <a:buSzPct val="100000"/>
              <a:buFont typeface="DM Sans"/>
              <a:buChar char="-"/>
            </a:pPr>
            <a:r>
              <a:rPr b="1" lang="en" sz="1100">
                <a:latin typeface="DM Sans"/>
                <a:ea typeface="DM Sans"/>
                <a:cs typeface="DM Sans"/>
                <a:sym typeface="DM Sans"/>
              </a:rPr>
              <a:t>Sugars</a:t>
            </a:r>
            <a:r>
              <a:rPr lang="en" sz="1100">
                <a:latin typeface="DM Sans"/>
                <a:ea typeface="DM Sans"/>
                <a:cs typeface="DM Sans"/>
                <a:sym typeface="DM Sans"/>
              </a:rPr>
              <a:t>: Sugar</a:t>
            </a:r>
            <a:endParaRPr sz="1100">
              <a:latin typeface="DM Sans"/>
              <a:ea typeface="DM Sans"/>
              <a:cs typeface="DM Sans"/>
              <a:sym typeface="DM Sans"/>
            </a:endParaRPr>
          </a:p>
          <a:p>
            <a:pPr indent="-277495" lvl="0" marL="457200" rtl="0" algn="l">
              <a:spcBef>
                <a:spcPts val="0"/>
              </a:spcBef>
              <a:spcAft>
                <a:spcPts val="0"/>
              </a:spcAft>
              <a:buSzPct val="100000"/>
              <a:buFont typeface="DM Sans"/>
              <a:buChar char="-"/>
            </a:pPr>
            <a:r>
              <a:rPr b="1" lang="en" sz="1100">
                <a:latin typeface="DM Sans"/>
                <a:ea typeface="DM Sans"/>
                <a:cs typeface="DM Sans"/>
                <a:sym typeface="DM Sans"/>
              </a:rPr>
              <a:t>Oils</a:t>
            </a:r>
            <a:r>
              <a:rPr lang="en" sz="1100">
                <a:latin typeface="DM Sans"/>
                <a:ea typeface="DM Sans"/>
                <a:cs typeface="DM Sans"/>
                <a:sym typeface="DM Sans"/>
              </a:rPr>
              <a:t>: Vegetable Oil</a:t>
            </a:r>
            <a:endParaRPr sz="1100">
              <a:latin typeface="DM Sans"/>
              <a:ea typeface="DM Sans"/>
              <a:cs typeface="DM Sans"/>
              <a:sym typeface="DM Sans"/>
            </a:endParaRPr>
          </a:p>
          <a:p>
            <a:pPr indent="-277495" lvl="0" marL="457200" rtl="0" algn="l">
              <a:spcBef>
                <a:spcPts val="0"/>
              </a:spcBef>
              <a:spcAft>
                <a:spcPts val="0"/>
              </a:spcAft>
              <a:buSzPct val="100000"/>
              <a:buFont typeface="DM Sans"/>
              <a:buChar char="-"/>
            </a:pPr>
            <a:r>
              <a:rPr b="1" lang="en" sz="1100">
                <a:latin typeface="DM Sans"/>
                <a:ea typeface="DM Sans"/>
                <a:cs typeface="DM Sans"/>
                <a:sym typeface="DM Sans"/>
              </a:rPr>
              <a:t>Dairy</a:t>
            </a:r>
            <a:r>
              <a:rPr lang="en" sz="1100">
                <a:latin typeface="DM Sans"/>
                <a:ea typeface="DM Sans"/>
                <a:cs typeface="DM Sans"/>
                <a:sym typeface="DM Sans"/>
              </a:rPr>
              <a:t>: Milk</a:t>
            </a:r>
            <a:endParaRPr sz="1100">
              <a:latin typeface="DM Sans"/>
              <a:ea typeface="DM Sans"/>
              <a:cs typeface="DM Sans"/>
              <a:sym typeface="DM Sans"/>
            </a:endParaRPr>
          </a:p>
          <a:p>
            <a:pPr indent="-277495" lvl="0" marL="457200" rtl="0" algn="l">
              <a:spcBef>
                <a:spcPts val="0"/>
              </a:spcBef>
              <a:spcAft>
                <a:spcPts val="0"/>
              </a:spcAft>
              <a:buSzPct val="100000"/>
              <a:buFont typeface="DM Sans"/>
              <a:buChar char="-"/>
            </a:pPr>
            <a:r>
              <a:rPr b="1" lang="en" sz="1100">
                <a:latin typeface="DM Sans"/>
                <a:ea typeface="DM Sans"/>
                <a:cs typeface="DM Sans"/>
                <a:sym typeface="DM Sans"/>
              </a:rPr>
              <a:t>Fruits</a:t>
            </a:r>
            <a:r>
              <a:rPr lang="en" sz="1100">
                <a:latin typeface="DM Sans"/>
                <a:ea typeface="DM Sans"/>
                <a:cs typeface="DM Sans"/>
                <a:sym typeface="DM Sans"/>
              </a:rPr>
              <a:t>: Bananas, Apples</a:t>
            </a:r>
            <a:endParaRPr sz="1100">
              <a:latin typeface="DM Sans"/>
              <a:ea typeface="DM Sans"/>
              <a:cs typeface="DM Sans"/>
              <a:sym typeface="DM Sans"/>
            </a:endParaRPr>
          </a:p>
          <a:p>
            <a:pPr indent="0" lvl="0" marL="0" rtl="0" algn="l">
              <a:spcBef>
                <a:spcPts val="1200"/>
              </a:spcBef>
              <a:spcAft>
                <a:spcPts val="0"/>
              </a:spcAft>
              <a:buNone/>
            </a:pPr>
            <a:r>
              <a:rPr b="1" lang="en" sz="1100">
                <a:latin typeface="DM Sans"/>
                <a:ea typeface="DM Sans"/>
                <a:cs typeface="DM Sans"/>
                <a:sym typeface="DM Sans"/>
              </a:rPr>
              <a:t>Code</a:t>
            </a:r>
            <a:r>
              <a:rPr lang="en" sz="1100">
                <a:latin typeface="DM Sans"/>
                <a:ea typeface="DM Sans"/>
                <a:cs typeface="DM Sans"/>
                <a:sym typeface="DM Sans"/>
              </a:rPr>
              <a:t>: </a:t>
            </a:r>
            <a:endParaRPr sz="1100">
              <a:latin typeface="DM Sans"/>
              <a:ea typeface="DM Sans"/>
              <a:cs typeface="DM Sans"/>
              <a:sym typeface="DM Sans"/>
            </a:endParaRPr>
          </a:p>
          <a:p>
            <a:pPr indent="0" lvl="0" marL="0" rtl="0" algn="l">
              <a:spcBef>
                <a:spcPts val="1200"/>
              </a:spcBef>
              <a:spcAft>
                <a:spcPts val="0"/>
              </a:spcAft>
              <a:buNone/>
            </a:pPr>
            <a:r>
              <a:t/>
            </a:r>
            <a:endParaRPr>
              <a:latin typeface="DM Sans"/>
              <a:ea typeface="DM Sans"/>
              <a:cs typeface="DM Sans"/>
              <a:sym typeface="DM Sans"/>
            </a:endParaRPr>
          </a:p>
          <a:p>
            <a:pPr indent="0" lvl="0" marL="0" rtl="0" algn="l">
              <a:spcBef>
                <a:spcPts val="1200"/>
              </a:spcBef>
              <a:spcAft>
                <a:spcPts val="0"/>
              </a:spcAft>
              <a:buNone/>
            </a:pPr>
            <a:r>
              <a:t/>
            </a:r>
            <a:endParaRPr>
              <a:latin typeface="DM Sans"/>
              <a:ea typeface="DM Sans"/>
              <a:cs typeface="DM Sans"/>
              <a:sym typeface="DM Sans"/>
            </a:endParaRPr>
          </a:p>
          <a:p>
            <a:pPr indent="0" lvl="0" marL="0" rtl="0" algn="l">
              <a:spcBef>
                <a:spcPts val="1200"/>
              </a:spcBef>
              <a:spcAft>
                <a:spcPts val="1200"/>
              </a:spcAft>
              <a:buNone/>
            </a:pPr>
            <a:r>
              <a:t/>
            </a:r>
            <a:endParaRPr b="1">
              <a:latin typeface="DM Sans"/>
              <a:ea typeface="DM Sans"/>
              <a:cs typeface="DM Sans"/>
              <a:sym typeface="DM Sans"/>
            </a:endParaRPr>
          </a:p>
        </p:txBody>
      </p:sp>
      <p:pic>
        <p:nvPicPr>
          <p:cNvPr id="186" name="Google Shape;186;p20"/>
          <p:cNvPicPr preferRelativeResize="0"/>
          <p:nvPr/>
        </p:nvPicPr>
        <p:blipFill>
          <a:blip r:embed="rId3">
            <a:alphaModFix/>
          </a:blip>
          <a:stretch>
            <a:fillRect/>
          </a:stretch>
        </p:blipFill>
        <p:spPr>
          <a:xfrm>
            <a:off x="1297500" y="3495275"/>
            <a:ext cx="4029075" cy="1304925"/>
          </a:xfrm>
          <a:prstGeom prst="rect">
            <a:avLst/>
          </a:prstGeom>
          <a:noFill/>
          <a:ln>
            <a:noFill/>
          </a:ln>
        </p:spPr>
      </p:pic>
      <p:sp>
        <p:nvSpPr>
          <p:cNvPr id="187" name="Google Shape;187;p20"/>
          <p:cNvSpPr txBox="1"/>
          <p:nvPr/>
        </p:nvSpPr>
        <p:spPr>
          <a:xfrm>
            <a:off x="5418425" y="2394200"/>
            <a:ext cx="36510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DM Sans"/>
                <a:ea typeface="DM Sans"/>
                <a:cs typeface="DM Sans"/>
                <a:sym typeface="DM Sans"/>
              </a:rPr>
              <a:t>Insights</a:t>
            </a:r>
            <a:r>
              <a:rPr lang="en" sz="900">
                <a:solidFill>
                  <a:schemeClr val="lt1"/>
                </a:solidFill>
                <a:latin typeface="DM Sans"/>
                <a:ea typeface="DM Sans"/>
                <a:cs typeface="DM Sans"/>
                <a:sym typeface="DM Sans"/>
              </a:rPr>
              <a:t>: Through a </a:t>
            </a:r>
            <a:r>
              <a:rPr lang="en" sz="900">
                <a:solidFill>
                  <a:schemeClr val="lt1"/>
                </a:solidFill>
                <a:latin typeface="DM Sans"/>
                <a:ea typeface="DM Sans"/>
                <a:cs typeface="DM Sans"/>
                <a:sym typeface="DM Sans"/>
              </a:rPr>
              <a:t>thorough analysis, I had discovered that, generally, food prices were significantly higher in regions that are considered more impoverished and densely populated, such as Africa, South America, and Southeast Asia. However, prices between each food item greatly vary. Staple foods are generally more affordable, while processed or specialty items (like oils and dairy) tend to be pricier. Average prices can vary significantly by region, reflecting local economic conditions, agricultural practices, and market access. Analyzing price differences across countries for the same food items can provide insight into local supply-demand balances. Price changes in staple foods can also significantly impact consumer behavior, however. If rice prices rise, consumers might shift towards cheaper alternatives, affecting overall market dynamics.</a:t>
            </a:r>
            <a:endParaRPr sz="900">
              <a:solidFill>
                <a:schemeClr val="lt1"/>
              </a:solidFill>
              <a:latin typeface="DM Sans"/>
              <a:ea typeface="DM Sans"/>
              <a:cs typeface="DM Sans"/>
              <a:sym typeface="DM Sans"/>
            </a:endParaRPr>
          </a:p>
          <a:p>
            <a:pPr indent="0" lvl="0" marL="0" rtl="0" algn="l">
              <a:spcBef>
                <a:spcPts val="0"/>
              </a:spcBef>
              <a:spcAft>
                <a:spcPts val="0"/>
              </a:spcAft>
              <a:buNone/>
            </a:pPr>
            <a:r>
              <a:t/>
            </a:r>
            <a:endParaRPr sz="900">
              <a:solidFill>
                <a:schemeClr val="lt1"/>
              </a:solidFill>
              <a:latin typeface="DM Sans"/>
              <a:ea typeface="DM Sans"/>
              <a:cs typeface="DM Sans"/>
              <a:sym typeface="DM Sans"/>
            </a:endParaRPr>
          </a:p>
          <a:p>
            <a:pPr indent="0" lvl="0" marL="0" rtl="0" algn="l">
              <a:spcBef>
                <a:spcPts val="0"/>
              </a:spcBef>
              <a:spcAft>
                <a:spcPts val="0"/>
              </a:spcAft>
              <a:buNone/>
            </a:pPr>
            <a:r>
              <a:t/>
            </a:r>
            <a:endParaRPr sz="900">
              <a:solidFill>
                <a:schemeClr val="lt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Observations, Speculations, and Conclusion</a:t>
            </a:r>
            <a:endParaRPr b="1">
              <a:latin typeface="DM Sans"/>
              <a:ea typeface="DM Sans"/>
              <a:cs typeface="DM Sans"/>
              <a:sym typeface="DM Sans"/>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100">
                <a:latin typeface="DM Sans"/>
                <a:ea typeface="DM Sans"/>
                <a:cs typeface="DM Sans"/>
                <a:sym typeface="DM Sans"/>
              </a:rPr>
              <a:t>Key Findings</a:t>
            </a:r>
            <a:r>
              <a:rPr lang="en" sz="1100">
                <a:latin typeface="DM Sans"/>
                <a:ea typeface="DM Sans"/>
                <a:cs typeface="DM Sans"/>
                <a:sym typeface="DM Sans"/>
              </a:rPr>
              <a:t>:</a:t>
            </a:r>
            <a:endParaRPr sz="1100">
              <a:latin typeface="DM Sans"/>
              <a:ea typeface="DM Sans"/>
              <a:cs typeface="DM Sans"/>
              <a:sym typeface="DM Sans"/>
            </a:endParaRPr>
          </a:p>
          <a:p>
            <a:pPr indent="-282733" lvl="0" marL="457200" rtl="0" algn="l">
              <a:spcBef>
                <a:spcPts val="1200"/>
              </a:spcBef>
              <a:spcAft>
                <a:spcPts val="0"/>
              </a:spcAft>
              <a:buSzPct val="100000"/>
              <a:buFont typeface="DM Sans"/>
              <a:buChar char="-"/>
            </a:pPr>
            <a:r>
              <a:rPr lang="en" sz="1100">
                <a:latin typeface="DM Sans"/>
                <a:ea typeface="DM Sans"/>
                <a:cs typeface="DM Sans"/>
                <a:sym typeface="DM Sans"/>
              </a:rPr>
              <a:t>Overall, food prices have steadily increased over the analyzed period, with significant fluctuations, namely during the COVID-19 Pandemic.</a:t>
            </a:r>
            <a:endParaRPr sz="1100">
              <a:latin typeface="DM Sans"/>
              <a:ea typeface="DM Sans"/>
              <a:cs typeface="DM Sans"/>
              <a:sym typeface="DM Sans"/>
            </a:endParaRPr>
          </a:p>
          <a:p>
            <a:pPr indent="-282733" lvl="0" marL="457200" rtl="0" algn="l">
              <a:spcBef>
                <a:spcPts val="0"/>
              </a:spcBef>
              <a:spcAft>
                <a:spcPts val="0"/>
              </a:spcAft>
              <a:buSzPct val="100000"/>
              <a:buFont typeface="DM Sans"/>
              <a:buChar char="-"/>
            </a:pPr>
            <a:r>
              <a:rPr lang="en" sz="1100">
                <a:latin typeface="DM Sans"/>
                <a:ea typeface="DM Sans"/>
                <a:cs typeface="DM Sans"/>
                <a:sym typeface="DM Sans"/>
              </a:rPr>
              <a:t>Economic factors, including inflation and changes in consumer demand, appear to be influential, such as the Russian invasion of Ukraine, the impact of the Cartel on </a:t>
            </a:r>
            <a:r>
              <a:rPr lang="en" sz="1100">
                <a:latin typeface="DM Sans"/>
                <a:ea typeface="DM Sans"/>
                <a:cs typeface="DM Sans"/>
                <a:sym typeface="DM Sans"/>
              </a:rPr>
              <a:t>the Mexican economy, and Venezuelan inflation.</a:t>
            </a:r>
            <a:endParaRPr sz="1100">
              <a:latin typeface="DM Sans"/>
              <a:ea typeface="DM Sans"/>
              <a:cs typeface="DM Sans"/>
              <a:sym typeface="DM Sans"/>
            </a:endParaRPr>
          </a:p>
          <a:p>
            <a:pPr indent="-282733" lvl="0" marL="457200" rtl="0" algn="l">
              <a:spcBef>
                <a:spcPts val="0"/>
              </a:spcBef>
              <a:spcAft>
                <a:spcPts val="0"/>
              </a:spcAft>
              <a:buSzPct val="100000"/>
              <a:buFont typeface="DM Sans"/>
              <a:buChar char="-"/>
            </a:pPr>
            <a:r>
              <a:rPr lang="en" sz="1100">
                <a:latin typeface="DM Sans"/>
                <a:ea typeface="DM Sans"/>
                <a:cs typeface="DM Sans"/>
                <a:sym typeface="DM Sans"/>
              </a:rPr>
              <a:t>Other factors, such as dense and impoverished populations, as well as regional locations can impact global average food prices.</a:t>
            </a:r>
            <a:endParaRPr sz="1100">
              <a:latin typeface="DM Sans"/>
              <a:ea typeface="DM Sans"/>
              <a:cs typeface="DM Sans"/>
              <a:sym typeface="DM Sans"/>
            </a:endParaRPr>
          </a:p>
          <a:p>
            <a:pPr indent="0" lvl="0" marL="0" rtl="0" algn="l">
              <a:spcBef>
                <a:spcPts val="1200"/>
              </a:spcBef>
              <a:spcAft>
                <a:spcPts val="0"/>
              </a:spcAft>
              <a:buNone/>
            </a:pPr>
            <a:r>
              <a:rPr b="1" lang="en" sz="1100">
                <a:latin typeface="Arial"/>
                <a:ea typeface="Arial"/>
                <a:cs typeface="Arial"/>
                <a:sym typeface="Arial"/>
              </a:rPr>
              <a:t>Speculation</a:t>
            </a:r>
            <a:r>
              <a:rPr lang="en" sz="1100">
                <a:latin typeface="Arial"/>
                <a:ea typeface="Arial"/>
                <a:cs typeface="Arial"/>
                <a:sym typeface="Arial"/>
              </a:rPr>
              <a:t>:</a:t>
            </a:r>
            <a:endParaRPr sz="1100">
              <a:latin typeface="Arial"/>
              <a:ea typeface="Arial"/>
              <a:cs typeface="Arial"/>
              <a:sym typeface="Arial"/>
            </a:endParaRPr>
          </a:p>
          <a:p>
            <a:pPr indent="-292576" lvl="0" marL="457200" rtl="0" algn="l">
              <a:spcBef>
                <a:spcPts val="1200"/>
              </a:spcBef>
              <a:spcAft>
                <a:spcPts val="0"/>
              </a:spcAft>
              <a:buSzPct val="100000"/>
              <a:buFont typeface="Arial"/>
              <a:buChar char="-"/>
            </a:pPr>
            <a:r>
              <a:rPr lang="en">
                <a:latin typeface="Arial"/>
                <a:ea typeface="Arial"/>
                <a:cs typeface="Arial"/>
                <a:sym typeface="Arial"/>
              </a:rPr>
              <a:t>Future trends may be influenced by factors such as climate change impacts on agriculture, geopolitical events, and trade agreements.</a:t>
            </a:r>
            <a:endParaRPr>
              <a:latin typeface="Arial"/>
              <a:ea typeface="Arial"/>
              <a:cs typeface="Arial"/>
              <a:sym typeface="Arial"/>
            </a:endParaRPr>
          </a:p>
          <a:p>
            <a:pPr indent="-292576" lvl="0" marL="457200" rtl="0" algn="l">
              <a:spcBef>
                <a:spcPts val="0"/>
              </a:spcBef>
              <a:spcAft>
                <a:spcPts val="0"/>
              </a:spcAft>
              <a:buSzPct val="118181"/>
              <a:buFont typeface="Arial"/>
              <a:buChar char="-"/>
            </a:pPr>
            <a:r>
              <a:rPr lang="en">
                <a:latin typeface="Arial"/>
                <a:ea typeface="Arial"/>
                <a:cs typeface="Arial"/>
                <a:sym typeface="Arial"/>
              </a:rPr>
              <a:t>Continued monitoring is necessary to predict how these factors may affect food prices.</a:t>
            </a:r>
            <a:endParaRPr sz="1100">
              <a:latin typeface="DM Sans"/>
              <a:ea typeface="DM Sans"/>
              <a:cs typeface="DM Sans"/>
              <a:sym typeface="DM Sans"/>
            </a:endParaRPr>
          </a:p>
          <a:p>
            <a:pPr indent="0" lvl="0" marL="0" rtl="0" algn="l">
              <a:spcBef>
                <a:spcPts val="1200"/>
              </a:spcBef>
              <a:spcAft>
                <a:spcPts val="0"/>
              </a:spcAft>
              <a:buNone/>
            </a:pPr>
            <a:r>
              <a:rPr b="1" lang="en" sz="1100">
                <a:latin typeface="DM Sans"/>
                <a:ea typeface="DM Sans"/>
                <a:cs typeface="DM Sans"/>
                <a:sym typeface="DM Sans"/>
              </a:rPr>
              <a:t>Recap</a:t>
            </a:r>
            <a:r>
              <a:rPr lang="en" sz="1100">
                <a:latin typeface="DM Sans"/>
                <a:ea typeface="DM Sans"/>
                <a:cs typeface="DM Sans"/>
                <a:sym typeface="DM Sans"/>
              </a:rPr>
              <a:t>: The analysis highlights a clear upward trend in global food prices, influenced by various economic and environmental factors.</a:t>
            </a:r>
            <a:endParaRPr sz="1100">
              <a:latin typeface="DM Sans"/>
              <a:ea typeface="DM Sans"/>
              <a:cs typeface="DM Sans"/>
              <a:sym typeface="DM Sans"/>
            </a:endParaRPr>
          </a:p>
          <a:p>
            <a:pPr indent="0" lvl="0" marL="0" rtl="0" algn="l">
              <a:spcBef>
                <a:spcPts val="1200"/>
              </a:spcBef>
              <a:spcAft>
                <a:spcPts val="1200"/>
              </a:spcAft>
              <a:buNone/>
            </a:pPr>
            <a:r>
              <a:rPr b="1" lang="en" sz="1100">
                <a:latin typeface="DM Sans"/>
                <a:ea typeface="DM Sans"/>
                <a:cs typeface="DM Sans"/>
                <a:sym typeface="DM Sans"/>
              </a:rPr>
              <a:t>Answer to Research Question</a:t>
            </a:r>
            <a:r>
              <a:rPr lang="en" sz="1100">
                <a:latin typeface="DM Sans"/>
                <a:ea typeface="DM Sans"/>
                <a:cs typeface="DM Sans"/>
                <a:sym typeface="DM Sans"/>
              </a:rPr>
              <a:t>: Global food prices have increased significantly over the past decade, driven by the COVID-19 Pandemic, as well as regional conflicts.</a:t>
            </a:r>
            <a:endParaRPr sz="110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