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55F6-E990-474A-BA31-9DA70CFEE2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33DA70-6F8B-4854-A56F-E1107DBFA1A2}">
      <dgm:prSet/>
      <dgm:spPr/>
      <dgm:t>
        <a:bodyPr/>
        <a:lstStyle/>
        <a:p>
          <a:r>
            <a:rPr lang="en-US" dirty="0"/>
            <a:t>Methodology: How effective is Twitter as a form of public survey?</a:t>
          </a:r>
        </a:p>
      </dgm:t>
    </dgm:pt>
    <dgm:pt modelId="{876E0602-CB12-42C3-B4BA-30BB2D3024DF}" type="parTrans" cxnId="{53B1A783-0AA6-43CF-87D4-172CB10F1F48}">
      <dgm:prSet/>
      <dgm:spPr/>
      <dgm:t>
        <a:bodyPr/>
        <a:lstStyle/>
        <a:p>
          <a:endParaRPr lang="en-US"/>
        </a:p>
      </dgm:t>
    </dgm:pt>
    <dgm:pt modelId="{4793CEF6-7418-4E33-9B8A-CF2E0E3F2436}" type="sibTrans" cxnId="{53B1A783-0AA6-43CF-87D4-172CB10F1F48}">
      <dgm:prSet/>
      <dgm:spPr/>
      <dgm:t>
        <a:bodyPr/>
        <a:lstStyle/>
        <a:p>
          <a:endParaRPr lang="en-US"/>
        </a:p>
      </dgm:t>
    </dgm:pt>
    <dgm:pt modelId="{9E20258A-377A-4075-BD77-0480D175ECA3}">
      <dgm:prSet/>
      <dgm:spPr/>
      <dgm:t>
        <a:bodyPr/>
        <a:lstStyle/>
        <a:p>
          <a:r>
            <a:rPr lang="en-US" dirty="0"/>
            <a:t>Area of application: How well can tweets communicate the effect of the COVID-19 pandemic on mental health?</a:t>
          </a:r>
        </a:p>
      </dgm:t>
    </dgm:pt>
    <dgm:pt modelId="{C79EA3D7-A153-4779-B43E-05ECFBB2032B}" type="parTrans" cxnId="{59B26F57-831A-4AED-8C75-5D931C14F8D2}">
      <dgm:prSet/>
      <dgm:spPr/>
      <dgm:t>
        <a:bodyPr/>
        <a:lstStyle/>
        <a:p>
          <a:endParaRPr lang="en-US"/>
        </a:p>
      </dgm:t>
    </dgm:pt>
    <dgm:pt modelId="{CA3CD6AD-C04D-4C9E-8DAC-498F32433872}" type="sibTrans" cxnId="{59B26F57-831A-4AED-8C75-5D931C14F8D2}">
      <dgm:prSet/>
      <dgm:spPr/>
      <dgm:t>
        <a:bodyPr/>
        <a:lstStyle/>
        <a:p>
          <a:endParaRPr lang="en-US"/>
        </a:p>
      </dgm:t>
    </dgm:pt>
    <dgm:pt modelId="{126D1878-472F-4356-831A-9C1BEF8F372F}" type="pres">
      <dgm:prSet presAssocID="{8DBE55F6-E990-474A-BA31-9DA70CFEE26A}" presName="root" presStyleCnt="0">
        <dgm:presLayoutVars>
          <dgm:dir/>
          <dgm:resizeHandles val="exact"/>
        </dgm:presLayoutVars>
      </dgm:prSet>
      <dgm:spPr/>
    </dgm:pt>
    <dgm:pt modelId="{86C98E22-D41C-40C2-831B-58C1FBCA9391}" type="pres">
      <dgm:prSet presAssocID="{5133DA70-6F8B-4854-A56F-E1107DBFA1A2}" presName="compNode" presStyleCnt="0"/>
      <dgm:spPr/>
    </dgm:pt>
    <dgm:pt modelId="{1A74A161-C322-4791-9240-5196039FB741}" type="pres">
      <dgm:prSet presAssocID="{5133DA70-6F8B-4854-A56F-E1107DBFA1A2}" presName="bgRect" presStyleLbl="bgShp" presStyleIdx="0" presStyleCnt="2"/>
      <dgm:spPr/>
    </dgm:pt>
    <dgm:pt modelId="{8D9E4405-00A7-4C82-9734-7643DE79EC2D}" type="pres">
      <dgm:prSet presAssocID="{5133DA70-6F8B-4854-A56F-E1107DBFA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CC4DE3-CD37-49C1-8C43-C4EE0C355504}" type="pres">
      <dgm:prSet presAssocID="{5133DA70-6F8B-4854-A56F-E1107DBFA1A2}" presName="spaceRect" presStyleCnt="0"/>
      <dgm:spPr/>
    </dgm:pt>
    <dgm:pt modelId="{34E58BDB-0772-4916-99D1-1068C01793D0}" type="pres">
      <dgm:prSet presAssocID="{5133DA70-6F8B-4854-A56F-E1107DBFA1A2}" presName="parTx" presStyleLbl="revTx" presStyleIdx="0" presStyleCnt="2">
        <dgm:presLayoutVars>
          <dgm:chMax val="0"/>
          <dgm:chPref val="0"/>
        </dgm:presLayoutVars>
      </dgm:prSet>
      <dgm:spPr/>
    </dgm:pt>
    <dgm:pt modelId="{AA0A7050-B31A-4540-8AB4-5DFB9D583DEE}" type="pres">
      <dgm:prSet presAssocID="{4793CEF6-7418-4E33-9B8A-CF2E0E3F2436}" presName="sibTrans" presStyleCnt="0"/>
      <dgm:spPr/>
    </dgm:pt>
    <dgm:pt modelId="{693FBDE4-7CAB-4DF8-8B77-F632DC145C97}" type="pres">
      <dgm:prSet presAssocID="{9E20258A-377A-4075-BD77-0480D175ECA3}" presName="compNode" presStyleCnt="0"/>
      <dgm:spPr/>
    </dgm:pt>
    <dgm:pt modelId="{405A6F54-023D-44E7-8FF9-297FB58E31AE}" type="pres">
      <dgm:prSet presAssocID="{9E20258A-377A-4075-BD77-0480D175ECA3}" presName="bgRect" presStyleLbl="bgShp" presStyleIdx="1" presStyleCnt="2"/>
      <dgm:spPr/>
    </dgm:pt>
    <dgm:pt modelId="{883B7200-A684-4142-8139-A3727D4FD3A1}" type="pres">
      <dgm:prSet presAssocID="{9E20258A-377A-4075-BD77-0480D175EC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7EF1BCE-BA16-4920-8008-3B6AE3E5D3F7}" type="pres">
      <dgm:prSet presAssocID="{9E20258A-377A-4075-BD77-0480D175ECA3}" presName="spaceRect" presStyleCnt="0"/>
      <dgm:spPr/>
    </dgm:pt>
    <dgm:pt modelId="{F49F30DF-1FFC-49D7-900E-2746E34D98AD}" type="pres">
      <dgm:prSet presAssocID="{9E20258A-377A-4075-BD77-0480D175EC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B26F57-831A-4AED-8C75-5D931C14F8D2}" srcId="{8DBE55F6-E990-474A-BA31-9DA70CFEE26A}" destId="{9E20258A-377A-4075-BD77-0480D175ECA3}" srcOrd="1" destOrd="0" parTransId="{C79EA3D7-A153-4779-B43E-05ECFBB2032B}" sibTransId="{CA3CD6AD-C04D-4C9E-8DAC-498F32433872}"/>
    <dgm:cxn modelId="{53B1A783-0AA6-43CF-87D4-172CB10F1F48}" srcId="{8DBE55F6-E990-474A-BA31-9DA70CFEE26A}" destId="{5133DA70-6F8B-4854-A56F-E1107DBFA1A2}" srcOrd="0" destOrd="0" parTransId="{876E0602-CB12-42C3-B4BA-30BB2D3024DF}" sibTransId="{4793CEF6-7418-4E33-9B8A-CF2E0E3F2436}"/>
    <dgm:cxn modelId="{C9DD25BC-9BFF-4FA1-B5D6-BDE669281073}" type="presOf" srcId="{9E20258A-377A-4075-BD77-0480D175ECA3}" destId="{F49F30DF-1FFC-49D7-900E-2746E34D98AD}" srcOrd="0" destOrd="0" presId="urn:microsoft.com/office/officeart/2018/2/layout/IconVerticalSolidList"/>
    <dgm:cxn modelId="{B7FA38CD-FBCE-4DF1-BE29-E523620AC8AE}" type="presOf" srcId="{8DBE55F6-E990-474A-BA31-9DA70CFEE26A}" destId="{126D1878-472F-4356-831A-9C1BEF8F372F}" srcOrd="0" destOrd="0" presId="urn:microsoft.com/office/officeart/2018/2/layout/IconVerticalSolidList"/>
    <dgm:cxn modelId="{F5728DDE-8D3E-4115-B937-3056743D36ED}" type="presOf" srcId="{5133DA70-6F8B-4854-A56F-E1107DBFA1A2}" destId="{34E58BDB-0772-4916-99D1-1068C01793D0}" srcOrd="0" destOrd="0" presId="urn:microsoft.com/office/officeart/2018/2/layout/IconVerticalSolidList"/>
    <dgm:cxn modelId="{D2DCFC64-B796-4F8E-BFBE-619DE312A1FA}" type="presParOf" srcId="{126D1878-472F-4356-831A-9C1BEF8F372F}" destId="{86C98E22-D41C-40C2-831B-58C1FBCA9391}" srcOrd="0" destOrd="0" presId="urn:microsoft.com/office/officeart/2018/2/layout/IconVerticalSolidList"/>
    <dgm:cxn modelId="{62585FDB-355F-48AD-8385-94B4FCAA27A4}" type="presParOf" srcId="{86C98E22-D41C-40C2-831B-58C1FBCA9391}" destId="{1A74A161-C322-4791-9240-5196039FB741}" srcOrd="0" destOrd="0" presId="urn:microsoft.com/office/officeart/2018/2/layout/IconVerticalSolidList"/>
    <dgm:cxn modelId="{A318DA6B-9D7E-4E63-8891-A861CCB3E750}" type="presParOf" srcId="{86C98E22-D41C-40C2-831B-58C1FBCA9391}" destId="{8D9E4405-00A7-4C82-9734-7643DE79EC2D}" srcOrd="1" destOrd="0" presId="urn:microsoft.com/office/officeart/2018/2/layout/IconVerticalSolidList"/>
    <dgm:cxn modelId="{7D40468B-B1EE-47CE-B799-F7ECE4863F39}" type="presParOf" srcId="{86C98E22-D41C-40C2-831B-58C1FBCA9391}" destId="{3CCC4DE3-CD37-49C1-8C43-C4EE0C355504}" srcOrd="2" destOrd="0" presId="urn:microsoft.com/office/officeart/2018/2/layout/IconVerticalSolidList"/>
    <dgm:cxn modelId="{88B34CDF-449F-4C4D-9F6E-0B9C2D012B25}" type="presParOf" srcId="{86C98E22-D41C-40C2-831B-58C1FBCA9391}" destId="{34E58BDB-0772-4916-99D1-1068C01793D0}" srcOrd="3" destOrd="0" presId="urn:microsoft.com/office/officeart/2018/2/layout/IconVerticalSolidList"/>
    <dgm:cxn modelId="{134FE294-5047-4409-ADD0-E779BBDA3EC1}" type="presParOf" srcId="{126D1878-472F-4356-831A-9C1BEF8F372F}" destId="{AA0A7050-B31A-4540-8AB4-5DFB9D583DEE}" srcOrd="1" destOrd="0" presId="urn:microsoft.com/office/officeart/2018/2/layout/IconVerticalSolidList"/>
    <dgm:cxn modelId="{DE3EF65F-CD02-426C-8AE4-382C4D4C168F}" type="presParOf" srcId="{126D1878-472F-4356-831A-9C1BEF8F372F}" destId="{693FBDE4-7CAB-4DF8-8B77-F632DC145C97}" srcOrd="2" destOrd="0" presId="urn:microsoft.com/office/officeart/2018/2/layout/IconVerticalSolidList"/>
    <dgm:cxn modelId="{8A15CFCD-EFBD-4F6B-B936-D4E198C6EBAD}" type="presParOf" srcId="{693FBDE4-7CAB-4DF8-8B77-F632DC145C97}" destId="{405A6F54-023D-44E7-8FF9-297FB58E31AE}" srcOrd="0" destOrd="0" presId="urn:microsoft.com/office/officeart/2018/2/layout/IconVerticalSolidList"/>
    <dgm:cxn modelId="{3785F9E4-2458-455C-A633-5D4D08E67299}" type="presParOf" srcId="{693FBDE4-7CAB-4DF8-8B77-F632DC145C97}" destId="{883B7200-A684-4142-8139-A3727D4FD3A1}" srcOrd="1" destOrd="0" presId="urn:microsoft.com/office/officeart/2018/2/layout/IconVerticalSolidList"/>
    <dgm:cxn modelId="{F0813E34-4E82-4076-B30D-14B27AA86F68}" type="presParOf" srcId="{693FBDE4-7CAB-4DF8-8B77-F632DC145C97}" destId="{A7EF1BCE-BA16-4920-8008-3B6AE3E5D3F7}" srcOrd="2" destOrd="0" presId="urn:microsoft.com/office/officeart/2018/2/layout/IconVerticalSolidList"/>
    <dgm:cxn modelId="{90D26E74-295F-480B-B36F-475C2F5AD9CC}" type="presParOf" srcId="{693FBDE4-7CAB-4DF8-8B77-F632DC145C97}" destId="{F49F30DF-1FFC-49D7-900E-2746E34D98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0CC8A-0242-4854-94B7-71EA3B5D110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8C22AE-186A-4CE6-8106-54F249333807}">
      <dgm:prSet/>
      <dgm:spPr/>
      <dgm:t>
        <a:bodyPr/>
        <a:lstStyle/>
        <a:p>
          <a:pPr>
            <a:defRPr b="1"/>
          </a:pPr>
          <a:r>
            <a:rPr lang="en-US" dirty="0"/>
            <a:t>Self collected from a previous project</a:t>
          </a:r>
        </a:p>
      </dgm:t>
    </dgm:pt>
    <dgm:pt modelId="{20D5AEE7-D974-4F63-8C8E-4D7BAB0893D9}" type="parTrans" cxnId="{FC18AA98-D22D-4FD3-97BA-7E9756D141CC}">
      <dgm:prSet/>
      <dgm:spPr/>
      <dgm:t>
        <a:bodyPr/>
        <a:lstStyle/>
        <a:p>
          <a:endParaRPr lang="en-US"/>
        </a:p>
      </dgm:t>
    </dgm:pt>
    <dgm:pt modelId="{F278CB27-B108-4586-AE43-BB75AD97D660}" type="sibTrans" cxnId="{FC18AA98-D22D-4FD3-97BA-7E9756D141CC}">
      <dgm:prSet/>
      <dgm:spPr/>
      <dgm:t>
        <a:bodyPr/>
        <a:lstStyle/>
        <a:p>
          <a:endParaRPr lang="en-US"/>
        </a:p>
      </dgm:t>
    </dgm:pt>
    <dgm:pt modelId="{454890AB-65EB-4801-A754-93091CDF500C}">
      <dgm:prSet/>
      <dgm:spPr/>
      <dgm:t>
        <a:bodyPr/>
        <a:lstStyle/>
        <a:p>
          <a:pPr>
            <a:defRPr b="1"/>
          </a:pPr>
          <a:r>
            <a:rPr lang="en-US" dirty="0"/>
            <a:t>480,000 tweets from users in the Dallas Fort Worth Metroplex</a:t>
          </a:r>
        </a:p>
      </dgm:t>
    </dgm:pt>
    <dgm:pt modelId="{C36E9FA6-2C26-4E9C-985C-C7C814F3477F}" type="parTrans" cxnId="{76671208-2F0E-4DB5-BD6C-38E6633823DA}">
      <dgm:prSet/>
      <dgm:spPr/>
      <dgm:t>
        <a:bodyPr/>
        <a:lstStyle/>
        <a:p>
          <a:endParaRPr lang="en-US"/>
        </a:p>
      </dgm:t>
    </dgm:pt>
    <dgm:pt modelId="{59EC768F-7075-4E7D-9C22-6DDD4D1EC1BE}" type="sibTrans" cxnId="{76671208-2F0E-4DB5-BD6C-38E6633823DA}">
      <dgm:prSet/>
      <dgm:spPr/>
      <dgm:t>
        <a:bodyPr/>
        <a:lstStyle/>
        <a:p>
          <a:endParaRPr lang="en-US"/>
        </a:p>
      </dgm:t>
    </dgm:pt>
    <dgm:pt modelId="{63746414-C93F-479D-8621-1261A8B0694D}">
      <dgm:prSet/>
      <dgm:spPr/>
      <dgm:t>
        <a:bodyPr/>
        <a:lstStyle/>
        <a:p>
          <a:pPr>
            <a:defRPr b="1"/>
          </a:pPr>
          <a:r>
            <a:rPr lang="en-US" dirty="0"/>
            <a:t>3 periods</a:t>
          </a:r>
        </a:p>
      </dgm:t>
    </dgm:pt>
    <dgm:pt modelId="{E73815DF-03FE-4FB6-A6CB-884486F79C7E}" type="parTrans" cxnId="{DC07A71A-E85A-496C-A568-1F2446A872BA}">
      <dgm:prSet/>
      <dgm:spPr/>
      <dgm:t>
        <a:bodyPr/>
        <a:lstStyle/>
        <a:p>
          <a:endParaRPr lang="en-US"/>
        </a:p>
      </dgm:t>
    </dgm:pt>
    <dgm:pt modelId="{35AD1B22-1A55-4F19-A951-CFDBD0EC46EC}" type="sibTrans" cxnId="{DC07A71A-E85A-496C-A568-1F2446A872BA}">
      <dgm:prSet/>
      <dgm:spPr/>
      <dgm:t>
        <a:bodyPr/>
        <a:lstStyle/>
        <a:p>
          <a:endParaRPr lang="en-US"/>
        </a:p>
      </dgm:t>
    </dgm:pt>
    <dgm:pt modelId="{A4E8C7FB-30E4-4EAA-9020-3C14BCFDA1CC}">
      <dgm:prSet custT="1"/>
      <dgm:spPr/>
      <dgm:t>
        <a:bodyPr/>
        <a:lstStyle/>
        <a:p>
          <a:r>
            <a:rPr lang="en-US" sz="1600" dirty="0"/>
            <a:t>March 2018 to October 2018</a:t>
          </a:r>
        </a:p>
      </dgm:t>
    </dgm:pt>
    <dgm:pt modelId="{771AA53F-1CF7-43C1-9A0F-C6FBD0194527}" type="parTrans" cxnId="{01B47528-3E43-4D58-B3B8-3E3B3DCEB0B9}">
      <dgm:prSet/>
      <dgm:spPr/>
      <dgm:t>
        <a:bodyPr/>
        <a:lstStyle/>
        <a:p>
          <a:endParaRPr lang="en-US"/>
        </a:p>
      </dgm:t>
    </dgm:pt>
    <dgm:pt modelId="{5C4C0B8F-7986-4695-BBC0-BF3849A108EA}" type="sibTrans" cxnId="{01B47528-3E43-4D58-B3B8-3E3B3DCEB0B9}">
      <dgm:prSet/>
      <dgm:spPr/>
      <dgm:t>
        <a:bodyPr/>
        <a:lstStyle/>
        <a:p>
          <a:endParaRPr lang="en-US"/>
        </a:p>
      </dgm:t>
    </dgm:pt>
    <dgm:pt modelId="{E5543BC1-74FF-4758-9235-0B75CA8540A1}">
      <dgm:prSet custT="1"/>
      <dgm:spPr/>
      <dgm:t>
        <a:bodyPr/>
        <a:lstStyle/>
        <a:p>
          <a:r>
            <a:rPr lang="en-US" sz="1600" dirty="0"/>
            <a:t>September 2019 to July 2020</a:t>
          </a:r>
        </a:p>
      </dgm:t>
    </dgm:pt>
    <dgm:pt modelId="{50EB6020-71CE-4368-9F03-5444FF4BD5D1}" type="parTrans" cxnId="{4FFD2C8C-F339-4EE0-9573-3FD4D7BC198D}">
      <dgm:prSet/>
      <dgm:spPr/>
      <dgm:t>
        <a:bodyPr/>
        <a:lstStyle/>
        <a:p>
          <a:endParaRPr lang="en-US"/>
        </a:p>
      </dgm:t>
    </dgm:pt>
    <dgm:pt modelId="{461D010B-0FFB-4FB5-B57D-2522DD719E9D}" type="sibTrans" cxnId="{4FFD2C8C-F339-4EE0-9573-3FD4D7BC198D}">
      <dgm:prSet/>
      <dgm:spPr/>
      <dgm:t>
        <a:bodyPr/>
        <a:lstStyle/>
        <a:p>
          <a:endParaRPr lang="en-US"/>
        </a:p>
      </dgm:t>
    </dgm:pt>
    <dgm:pt modelId="{76228BF6-81F3-40F8-955C-2B2EB6FBB875}">
      <dgm:prSet custT="1"/>
      <dgm:spPr/>
      <dgm:t>
        <a:bodyPr/>
        <a:lstStyle/>
        <a:p>
          <a:r>
            <a:rPr lang="en-US" sz="1600" dirty="0"/>
            <a:t>September 2021 to July 2022</a:t>
          </a:r>
        </a:p>
      </dgm:t>
    </dgm:pt>
    <dgm:pt modelId="{55C27623-575F-49DD-BF3F-F85ADE570269}" type="parTrans" cxnId="{9788DF68-2B8B-4E47-AF2E-9D9D85A8F90D}">
      <dgm:prSet/>
      <dgm:spPr/>
      <dgm:t>
        <a:bodyPr/>
        <a:lstStyle/>
        <a:p>
          <a:endParaRPr lang="en-US"/>
        </a:p>
      </dgm:t>
    </dgm:pt>
    <dgm:pt modelId="{56D4870B-5416-4051-AC5B-881ECA5BF0AC}" type="sibTrans" cxnId="{9788DF68-2B8B-4E47-AF2E-9D9D85A8F90D}">
      <dgm:prSet/>
      <dgm:spPr/>
      <dgm:t>
        <a:bodyPr/>
        <a:lstStyle/>
        <a:p>
          <a:endParaRPr lang="en-US"/>
        </a:p>
      </dgm:t>
    </dgm:pt>
    <dgm:pt modelId="{0055A90A-8C27-4183-B60A-8AEBE80BE192}" type="pres">
      <dgm:prSet presAssocID="{6410CC8A-0242-4854-94B7-71EA3B5D1109}" presName="root" presStyleCnt="0">
        <dgm:presLayoutVars>
          <dgm:dir/>
          <dgm:resizeHandles val="exact"/>
        </dgm:presLayoutVars>
      </dgm:prSet>
      <dgm:spPr/>
    </dgm:pt>
    <dgm:pt modelId="{438A9CA4-3513-4CA2-9AC5-0838FEBA1B19}" type="pres">
      <dgm:prSet presAssocID="{EF8C22AE-186A-4CE6-8106-54F249333807}" presName="compNode" presStyleCnt="0"/>
      <dgm:spPr/>
    </dgm:pt>
    <dgm:pt modelId="{1751C432-06B9-423A-9AD2-355B07B2D20C}" type="pres">
      <dgm:prSet presAssocID="{EF8C22AE-186A-4CE6-8106-54F249333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2FA3D64-AB28-4549-8B3B-E25895FEB0CB}" type="pres">
      <dgm:prSet presAssocID="{EF8C22AE-186A-4CE6-8106-54F249333807}" presName="iconSpace" presStyleCnt="0"/>
      <dgm:spPr/>
    </dgm:pt>
    <dgm:pt modelId="{5361E759-CF29-40D1-A9D2-63CB03EEE4F8}" type="pres">
      <dgm:prSet presAssocID="{EF8C22AE-186A-4CE6-8106-54F249333807}" presName="parTx" presStyleLbl="revTx" presStyleIdx="0" presStyleCnt="6">
        <dgm:presLayoutVars>
          <dgm:chMax val="0"/>
          <dgm:chPref val="0"/>
        </dgm:presLayoutVars>
      </dgm:prSet>
      <dgm:spPr/>
    </dgm:pt>
    <dgm:pt modelId="{04830A0E-85B3-4D54-B4F0-6A17CBE5457E}" type="pres">
      <dgm:prSet presAssocID="{EF8C22AE-186A-4CE6-8106-54F249333807}" presName="txSpace" presStyleCnt="0"/>
      <dgm:spPr/>
    </dgm:pt>
    <dgm:pt modelId="{F40F48A0-9FEB-4C77-8EA0-9E69AA88C6B3}" type="pres">
      <dgm:prSet presAssocID="{EF8C22AE-186A-4CE6-8106-54F249333807}" presName="desTx" presStyleLbl="revTx" presStyleIdx="1" presStyleCnt="6">
        <dgm:presLayoutVars/>
      </dgm:prSet>
      <dgm:spPr/>
    </dgm:pt>
    <dgm:pt modelId="{E45B4E79-0180-4EEF-9DB7-85B1AD437670}" type="pres">
      <dgm:prSet presAssocID="{F278CB27-B108-4586-AE43-BB75AD97D660}" presName="sibTrans" presStyleCnt="0"/>
      <dgm:spPr/>
    </dgm:pt>
    <dgm:pt modelId="{C6737EA2-0D67-4A4C-936B-A3C9DDB6B924}" type="pres">
      <dgm:prSet presAssocID="{454890AB-65EB-4801-A754-93091CDF500C}" presName="compNode" presStyleCnt="0"/>
      <dgm:spPr/>
    </dgm:pt>
    <dgm:pt modelId="{6D35356D-F371-4B43-A5A5-5B53045070F4}" type="pres">
      <dgm:prSet presAssocID="{454890AB-65EB-4801-A754-93091CDF50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482966C-AFB0-4AEA-A959-D4617D92C44E}" type="pres">
      <dgm:prSet presAssocID="{454890AB-65EB-4801-A754-93091CDF500C}" presName="iconSpace" presStyleCnt="0"/>
      <dgm:spPr/>
    </dgm:pt>
    <dgm:pt modelId="{83586FE8-E911-4871-855C-3C59CE279B9B}" type="pres">
      <dgm:prSet presAssocID="{454890AB-65EB-4801-A754-93091CDF500C}" presName="parTx" presStyleLbl="revTx" presStyleIdx="2" presStyleCnt="6">
        <dgm:presLayoutVars>
          <dgm:chMax val="0"/>
          <dgm:chPref val="0"/>
        </dgm:presLayoutVars>
      </dgm:prSet>
      <dgm:spPr/>
    </dgm:pt>
    <dgm:pt modelId="{B843FF36-9A7E-4C35-82BF-08E9D2035832}" type="pres">
      <dgm:prSet presAssocID="{454890AB-65EB-4801-A754-93091CDF500C}" presName="txSpace" presStyleCnt="0"/>
      <dgm:spPr/>
    </dgm:pt>
    <dgm:pt modelId="{2D576F38-4691-4337-BE0F-DA118865BA85}" type="pres">
      <dgm:prSet presAssocID="{454890AB-65EB-4801-A754-93091CDF500C}" presName="desTx" presStyleLbl="revTx" presStyleIdx="3" presStyleCnt="6">
        <dgm:presLayoutVars/>
      </dgm:prSet>
      <dgm:spPr/>
    </dgm:pt>
    <dgm:pt modelId="{5CDD87D2-5147-4A03-A730-1969AC835104}" type="pres">
      <dgm:prSet presAssocID="{59EC768F-7075-4E7D-9C22-6DDD4D1EC1BE}" presName="sibTrans" presStyleCnt="0"/>
      <dgm:spPr/>
    </dgm:pt>
    <dgm:pt modelId="{CF4394AC-5F6A-4B23-AF02-83207EDC1B6B}" type="pres">
      <dgm:prSet presAssocID="{63746414-C93F-479D-8621-1261A8B0694D}" presName="compNode" presStyleCnt="0"/>
      <dgm:spPr/>
    </dgm:pt>
    <dgm:pt modelId="{76F26928-9A11-48F8-9AF2-20F1AF7A579A}" type="pres">
      <dgm:prSet presAssocID="{63746414-C93F-479D-8621-1261A8B069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D75447D-8A31-4C06-B5FD-95525767DE2C}" type="pres">
      <dgm:prSet presAssocID="{63746414-C93F-479D-8621-1261A8B0694D}" presName="iconSpace" presStyleCnt="0"/>
      <dgm:spPr/>
    </dgm:pt>
    <dgm:pt modelId="{C4F14FBD-B1B5-428C-ABB5-6BC296A8D505}" type="pres">
      <dgm:prSet presAssocID="{63746414-C93F-479D-8621-1261A8B0694D}" presName="parTx" presStyleLbl="revTx" presStyleIdx="4" presStyleCnt="6">
        <dgm:presLayoutVars>
          <dgm:chMax val="0"/>
          <dgm:chPref val="0"/>
        </dgm:presLayoutVars>
      </dgm:prSet>
      <dgm:spPr/>
    </dgm:pt>
    <dgm:pt modelId="{83611C63-0732-4551-AC1D-D053613DD684}" type="pres">
      <dgm:prSet presAssocID="{63746414-C93F-479D-8621-1261A8B0694D}" presName="txSpace" presStyleCnt="0"/>
      <dgm:spPr/>
    </dgm:pt>
    <dgm:pt modelId="{D11D5109-CC05-4873-B234-DA64723CAB49}" type="pres">
      <dgm:prSet presAssocID="{63746414-C93F-479D-8621-1261A8B0694D}" presName="desTx" presStyleLbl="revTx" presStyleIdx="5" presStyleCnt="6">
        <dgm:presLayoutVars/>
      </dgm:prSet>
      <dgm:spPr/>
    </dgm:pt>
  </dgm:ptLst>
  <dgm:cxnLst>
    <dgm:cxn modelId="{76671208-2F0E-4DB5-BD6C-38E6633823DA}" srcId="{6410CC8A-0242-4854-94B7-71EA3B5D1109}" destId="{454890AB-65EB-4801-A754-93091CDF500C}" srcOrd="1" destOrd="0" parTransId="{C36E9FA6-2C26-4E9C-985C-C7C814F3477F}" sibTransId="{59EC768F-7075-4E7D-9C22-6DDD4D1EC1BE}"/>
    <dgm:cxn modelId="{DC07A71A-E85A-496C-A568-1F2446A872BA}" srcId="{6410CC8A-0242-4854-94B7-71EA3B5D1109}" destId="{63746414-C93F-479D-8621-1261A8B0694D}" srcOrd="2" destOrd="0" parTransId="{E73815DF-03FE-4FB6-A6CB-884486F79C7E}" sibTransId="{35AD1B22-1A55-4F19-A951-CFDBD0EC46EC}"/>
    <dgm:cxn modelId="{01B47528-3E43-4D58-B3B8-3E3B3DCEB0B9}" srcId="{63746414-C93F-479D-8621-1261A8B0694D}" destId="{A4E8C7FB-30E4-4EAA-9020-3C14BCFDA1CC}" srcOrd="0" destOrd="0" parTransId="{771AA53F-1CF7-43C1-9A0F-C6FBD0194527}" sibTransId="{5C4C0B8F-7986-4695-BBC0-BF3849A108EA}"/>
    <dgm:cxn modelId="{E4EBBA2D-A6AC-4247-B26D-08872F649AC7}" type="presOf" srcId="{E5543BC1-74FF-4758-9235-0B75CA8540A1}" destId="{D11D5109-CC05-4873-B234-DA64723CAB49}" srcOrd="0" destOrd="1" presId="urn:microsoft.com/office/officeart/2018/2/layout/IconLabelDescriptionList"/>
    <dgm:cxn modelId="{FEE01560-247D-4E08-A959-EE4C4A1736F3}" type="presOf" srcId="{454890AB-65EB-4801-A754-93091CDF500C}" destId="{83586FE8-E911-4871-855C-3C59CE279B9B}" srcOrd="0" destOrd="0" presId="urn:microsoft.com/office/officeart/2018/2/layout/IconLabelDescriptionList"/>
    <dgm:cxn modelId="{9788DF68-2B8B-4E47-AF2E-9D9D85A8F90D}" srcId="{63746414-C93F-479D-8621-1261A8B0694D}" destId="{76228BF6-81F3-40F8-955C-2B2EB6FBB875}" srcOrd="2" destOrd="0" parTransId="{55C27623-575F-49DD-BF3F-F85ADE570269}" sibTransId="{56D4870B-5416-4051-AC5B-881ECA5BF0AC}"/>
    <dgm:cxn modelId="{F8D69D6E-CAEC-4161-BF46-E3CFA56BF7CA}" type="presOf" srcId="{6410CC8A-0242-4854-94B7-71EA3B5D1109}" destId="{0055A90A-8C27-4183-B60A-8AEBE80BE192}" srcOrd="0" destOrd="0" presId="urn:microsoft.com/office/officeart/2018/2/layout/IconLabelDescriptionList"/>
    <dgm:cxn modelId="{3DB1958B-F083-4F03-87EF-620BF942064F}" type="presOf" srcId="{EF8C22AE-186A-4CE6-8106-54F249333807}" destId="{5361E759-CF29-40D1-A9D2-63CB03EEE4F8}" srcOrd="0" destOrd="0" presId="urn:microsoft.com/office/officeart/2018/2/layout/IconLabelDescriptionList"/>
    <dgm:cxn modelId="{4FFD2C8C-F339-4EE0-9573-3FD4D7BC198D}" srcId="{63746414-C93F-479D-8621-1261A8B0694D}" destId="{E5543BC1-74FF-4758-9235-0B75CA8540A1}" srcOrd="1" destOrd="0" parTransId="{50EB6020-71CE-4368-9F03-5444FF4BD5D1}" sibTransId="{461D010B-0FFB-4FB5-B57D-2522DD719E9D}"/>
    <dgm:cxn modelId="{FC18AA98-D22D-4FD3-97BA-7E9756D141CC}" srcId="{6410CC8A-0242-4854-94B7-71EA3B5D1109}" destId="{EF8C22AE-186A-4CE6-8106-54F249333807}" srcOrd="0" destOrd="0" parTransId="{20D5AEE7-D974-4F63-8C8E-4D7BAB0893D9}" sibTransId="{F278CB27-B108-4586-AE43-BB75AD97D660}"/>
    <dgm:cxn modelId="{FE58D1CE-6917-47CF-9710-B05C2E757BB1}" type="presOf" srcId="{A4E8C7FB-30E4-4EAA-9020-3C14BCFDA1CC}" destId="{D11D5109-CC05-4873-B234-DA64723CAB49}" srcOrd="0" destOrd="0" presId="urn:microsoft.com/office/officeart/2018/2/layout/IconLabelDescriptionList"/>
    <dgm:cxn modelId="{1BD453D7-53AE-44A3-B56F-31DD1E9024B6}" type="presOf" srcId="{76228BF6-81F3-40F8-955C-2B2EB6FBB875}" destId="{D11D5109-CC05-4873-B234-DA64723CAB49}" srcOrd="0" destOrd="2" presId="urn:microsoft.com/office/officeart/2018/2/layout/IconLabelDescriptionList"/>
    <dgm:cxn modelId="{9406FFF7-951A-4275-8DC3-5B18CE6C942D}" type="presOf" srcId="{63746414-C93F-479D-8621-1261A8B0694D}" destId="{C4F14FBD-B1B5-428C-ABB5-6BC296A8D505}" srcOrd="0" destOrd="0" presId="urn:microsoft.com/office/officeart/2018/2/layout/IconLabelDescriptionList"/>
    <dgm:cxn modelId="{E1C5855F-E6A5-45B0-B8D1-01737E62E569}" type="presParOf" srcId="{0055A90A-8C27-4183-B60A-8AEBE80BE192}" destId="{438A9CA4-3513-4CA2-9AC5-0838FEBA1B19}" srcOrd="0" destOrd="0" presId="urn:microsoft.com/office/officeart/2018/2/layout/IconLabelDescriptionList"/>
    <dgm:cxn modelId="{9BB613F7-B412-4B38-8E91-6CB3CC2C0FF5}" type="presParOf" srcId="{438A9CA4-3513-4CA2-9AC5-0838FEBA1B19}" destId="{1751C432-06B9-423A-9AD2-355B07B2D20C}" srcOrd="0" destOrd="0" presId="urn:microsoft.com/office/officeart/2018/2/layout/IconLabelDescriptionList"/>
    <dgm:cxn modelId="{278405F5-FC9A-4C57-AB42-647B5EE158F3}" type="presParOf" srcId="{438A9CA4-3513-4CA2-9AC5-0838FEBA1B19}" destId="{12FA3D64-AB28-4549-8B3B-E25895FEB0CB}" srcOrd="1" destOrd="0" presId="urn:microsoft.com/office/officeart/2018/2/layout/IconLabelDescriptionList"/>
    <dgm:cxn modelId="{0C837777-369B-412A-AB08-80D541739F5B}" type="presParOf" srcId="{438A9CA4-3513-4CA2-9AC5-0838FEBA1B19}" destId="{5361E759-CF29-40D1-A9D2-63CB03EEE4F8}" srcOrd="2" destOrd="0" presId="urn:microsoft.com/office/officeart/2018/2/layout/IconLabelDescriptionList"/>
    <dgm:cxn modelId="{CA3C6A62-1C01-43B3-A931-B8028F083C75}" type="presParOf" srcId="{438A9CA4-3513-4CA2-9AC5-0838FEBA1B19}" destId="{04830A0E-85B3-4D54-B4F0-6A17CBE5457E}" srcOrd="3" destOrd="0" presId="urn:microsoft.com/office/officeart/2018/2/layout/IconLabelDescriptionList"/>
    <dgm:cxn modelId="{0636FA65-3A86-402B-A400-66A548C7E679}" type="presParOf" srcId="{438A9CA4-3513-4CA2-9AC5-0838FEBA1B19}" destId="{F40F48A0-9FEB-4C77-8EA0-9E69AA88C6B3}" srcOrd="4" destOrd="0" presId="urn:microsoft.com/office/officeart/2018/2/layout/IconLabelDescriptionList"/>
    <dgm:cxn modelId="{DB5DE85C-A7D0-487D-B5DB-3179404B0E49}" type="presParOf" srcId="{0055A90A-8C27-4183-B60A-8AEBE80BE192}" destId="{E45B4E79-0180-4EEF-9DB7-85B1AD437670}" srcOrd="1" destOrd="0" presId="urn:microsoft.com/office/officeart/2018/2/layout/IconLabelDescriptionList"/>
    <dgm:cxn modelId="{09C84CC5-C685-4F8F-958B-0B743A3CED65}" type="presParOf" srcId="{0055A90A-8C27-4183-B60A-8AEBE80BE192}" destId="{C6737EA2-0D67-4A4C-936B-A3C9DDB6B924}" srcOrd="2" destOrd="0" presId="urn:microsoft.com/office/officeart/2018/2/layout/IconLabelDescriptionList"/>
    <dgm:cxn modelId="{2B0FE156-2A66-41DE-AB2D-4A88BF89F8E8}" type="presParOf" srcId="{C6737EA2-0D67-4A4C-936B-A3C9DDB6B924}" destId="{6D35356D-F371-4B43-A5A5-5B53045070F4}" srcOrd="0" destOrd="0" presId="urn:microsoft.com/office/officeart/2018/2/layout/IconLabelDescriptionList"/>
    <dgm:cxn modelId="{DEC2A45A-4E4E-4377-9939-9A99C59CA20D}" type="presParOf" srcId="{C6737EA2-0D67-4A4C-936B-A3C9DDB6B924}" destId="{0482966C-AFB0-4AEA-A959-D4617D92C44E}" srcOrd="1" destOrd="0" presId="urn:microsoft.com/office/officeart/2018/2/layout/IconLabelDescriptionList"/>
    <dgm:cxn modelId="{CDFEAB58-37A0-4339-A4AD-EB333F0C1460}" type="presParOf" srcId="{C6737EA2-0D67-4A4C-936B-A3C9DDB6B924}" destId="{83586FE8-E911-4871-855C-3C59CE279B9B}" srcOrd="2" destOrd="0" presId="urn:microsoft.com/office/officeart/2018/2/layout/IconLabelDescriptionList"/>
    <dgm:cxn modelId="{96D0BFB1-3F21-4BB7-9DB1-304143087CA2}" type="presParOf" srcId="{C6737EA2-0D67-4A4C-936B-A3C9DDB6B924}" destId="{B843FF36-9A7E-4C35-82BF-08E9D2035832}" srcOrd="3" destOrd="0" presId="urn:microsoft.com/office/officeart/2018/2/layout/IconLabelDescriptionList"/>
    <dgm:cxn modelId="{B1192FFA-A3E3-46BD-96EE-BFED5DE44B04}" type="presParOf" srcId="{C6737EA2-0D67-4A4C-936B-A3C9DDB6B924}" destId="{2D576F38-4691-4337-BE0F-DA118865BA85}" srcOrd="4" destOrd="0" presId="urn:microsoft.com/office/officeart/2018/2/layout/IconLabelDescriptionList"/>
    <dgm:cxn modelId="{2877A4DB-7AB9-4240-8337-9CF36194AD33}" type="presParOf" srcId="{0055A90A-8C27-4183-B60A-8AEBE80BE192}" destId="{5CDD87D2-5147-4A03-A730-1969AC835104}" srcOrd="3" destOrd="0" presId="urn:microsoft.com/office/officeart/2018/2/layout/IconLabelDescriptionList"/>
    <dgm:cxn modelId="{54B02E96-1DA1-4A87-AE39-E27212752306}" type="presParOf" srcId="{0055A90A-8C27-4183-B60A-8AEBE80BE192}" destId="{CF4394AC-5F6A-4B23-AF02-83207EDC1B6B}" srcOrd="4" destOrd="0" presId="urn:microsoft.com/office/officeart/2018/2/layout/IconLabelDescriptionList"/>
    <dgm:cxn modelId="{DEE0DC74-B17E-4B98-A8AB-766E0843A167}" type="presParOf" srcId="{CF4394AC-5F6A-4B23-AF02-83207EDC1B6B}" destId="{76F26928-9A11-48F8-9AF2-20F1AF7A579A}" srcOrd="0" destOrd="0" presId="urn:microsoft.com/office/officeart/2018/2/layout/IconLabelDescriptionList"/>
    <dgm:cxn modelId="{C407E7EA-FF6A-4E1A-A697-61675044B798}" type="presParOf" srcId="{CF4394AC-5F6A-4B23-AF02-83207EDC1B6B}" destId="{AD75447D-8A31-4C06-B5FD-95525767DE2C}" srcOrd="1" destOrd="0" presId="urn:microsoft.com/office/officeart/2018/2/layout/IconLabelDescriptionList"/>
    <dgm:cxn modelId="{AC17C277-DB6D-4A7B-92BB-4B4842BAC09A}" type="presParOf" srcId="{CF4394AC-5F6A-4B23-AF02-83207EDC1B6B}" destId="{C4F14FBD-B1B5-428C-ABB5-6BC296A8D505}" srcOrd="2" destOrd="0" presId="urn:microsoft.com/office/officeart/2018/2/layout/IconLabelDescriptionList"/>
    <dgm:cxn modelId="{415C33E6-9EF7-415C-A784-2B72B087B701}" type="presParOf" srcId="{CF4394AC-5F6A-4B23-AF02-83207EDC1B6B}" destId="{83611C63-0732-4551-AC1D-D053613DD684}" srcOrd="3" destOrd="0" presId="urn:microsoft.com/office/officeart/2018/2/layout/IconLabelDescriptionList"/>
    <dgm:cxn modelId="{262E087A-D7DB-4689-AE29-9539E12E825E}" type="presParOf" srcId="{CF4394AC-5F6A-4B23-AF02-83207EDC1B6B}" destId="{D11D5109-CC05-4873-B234-DA64723CAB4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4A161-C322-4791-9240-5196039FB741}">
      <dsp:nvSpPr>
        <dsp:cNvPr id="0" name=""/>
        <dsp:cNvSpPr/>
      </dsp:nvSpPr>
      <dsp:spPr>
        <a:xfrm>
          <a:off x="0" y="634370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E4405-00A7-4C82-9734-7643DE79EC2D}">
      <dsp:nvSpPr>
        <dsp:cNvPr id="0" name=""/>
        <dsp:cNvSpPr/>
      </dsp:nvSpPr>
      <dsp:spPr>
        <a:xfrm>
          <a:off x="354271" y="897878"/>
          <a:ext cx="644130" cy="64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8BDB-0772-4916-99D1-1068C01793D0}">
      <dsp:nvSpPr>
        <dsp:cNvPr id="0" name=""/>
        <dsp:cNvSpPr/>
      </dsp:nvSpPr>
      <dsp:spPr>
        <a:xfrm>
          <a:off x="1352673" y="634370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Methodology: How effective is Twitter as a form of public survey?</a:t>
          </a:r>
        </a:p>
      </dsp:txBody>
      <dsp:txXfrm>
        <a:off x="1352673" y="634370"/>
        <a:ext cx="9089774" cy="1171145"/>
      </dsp:txXfrm>
    </dsp:sp>
    <dsp:sp modelId="{405A6F54-023D-44E7-8FF9-297FB58E31AE}">
      <dsp:nvSpPr>
        <dsp:cNvPr id="0" name=""/>
        <dsp:cNvSpPr/>
      </dsp:nvSpPr>
      <dsp:spPr>
        <a:xfrm>
          <a:off x="0" y="2098302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B7200-A684-4142-8139-A3727D4FD3A1}">
      <dsp:nvSpPr>
        <dsp:cNvPr id="0" name=""/>
        <dsp:cNvSpPr/>
      </dsp:nvSpPr>
      <dsp:spPr>
        <a:xfrm>
          <a:off x="354271" y="2361810"/>
          <a:ext cx="644130" cy="64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F30DF-1FFC-49D7-900E-2746E34D98AD}">
      <dsp:nvSpPr>
        <dsp:cNvPr id="0" name=""/>
        <dsp:cNvSpPr/>
      </dsp:nvSpPr>
      <dsp:spPr>
        <a:xfrm>
          <a:off x="1352673" y="2098302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Area of application: How well can tweets communicate the effect of the COVID-19 pandemic on mental health?</a:t>
          </a:r>
        </a:p>
      </dsp:txBody>
      <dsp:txXfrm>
        <a:off x="1352673" y="2098302"/>
        <a:ext cx="9089774" cy="117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1C432-06B9-423A-9AD2-355B07B2D20C}">
      <dsp:nvSpPr>
        <dsp:cNvPr id="0" name=""/>
        <dsp:cNvSpPr/>
      </dsp:nvSpPr>
      <dsp:spPr>
        <a:xfrm>
          <a:off x="6216" y="667823"/>
          <a:ext cx="1089703" cy="1089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1E759-CF29-40D1-A9D2-63CB03EEE4F8}">
      <dsp:nvSpPr>
        <dsp:cNvPr id="0" name=""/>
        <dsp:cNvSpPr/>
      </dsp:nvSpPr>
      <dsp:spPr>
        <a:xfrm>
          <a:off x="6216" y="1867958"/>
          <a:ext cx="3113437" cy="46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Self collected from a previous project</a:t>
          </a:r>
        </a:p>
      </dsp:txBody>
      <dsp:txXfrm>
        <a:off x="6216" y="1867958"/>
        <a:ext cx="3113437" cy="467015"/>
      </dsp:txXfrm>
    </dsp:sp>
    <dsp:sp modelId="{F40F48A0-9FEB-4C77-8EA0-9E69AA88C6B3}">
      <dsp:nvSpPr>
        <dsp:cNvPr id="0" name=""/>
        <dsp:cNvSpPr/>
      </dsp:nvSpPr>
      <dsp:spPr>
        <a:xfrm>
          <a:off x="6216" y="2386337"/>
          <a:ext cx="3113437" cy="84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356D-F371-4B43-A5A5-5B53045070F4}">
      <dsp:nvSpPr>
        <dsp:cNvPr id="0" name=""/>
        <dsp:cNvSpPr/>
      </dsp:nvSpPr>
      <dsp:spPr>
        <a:xfrm>
          <a:off x="3664505" y="667823"/>
          <a:ext cx="1089703" cy="1089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6FE8-E911-4871-855C-3C59CE279B9B}">
      <dsp:nvSpPr>
        <dsp:cNvPr id="0" name=""/>
        <dsp:cNvSpPr/>
      </dsp:nvSpPr>
      <dsp:spPr>
        <a:xfrm>
          <a:off x="3664505" y="1867958"/>
          <a:ext cx="3113437" cy="46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480,000 tweets from users in the Dallas Fort Worth Metroplex</a:t>
          </a:r>
        </a:p>
      </dsp:txBody>
      <dsp:txXfrm>
        <a:off x="3664505" y="1867958"/>
        <a:ext cx="3113437" cy="467015"/>
      </dsp:txXfrm>
    </dsp:sp>
    <dsp:sp modelId="{2D576F38-4691-4337-BE0F-DA118865BA85}">
      <dsp:nvSpPr>
        <dsp:cNvPr id="0" name=""/>
        <dsp:cNvSpPr/>
      </dsp:nvSpPr>
      <dsp:spPr>
        <a:xfrm>
          <a:off x="3664505" y="2386337"/>
          <a:ext cx="3113437" cy="84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26928-9A11-48F8-9AF2-20F1AF7A579A}">
      <dsp:nvSpPr>
        <dsp:cNvPr id="0" name=""/>
        <dsp:cNvSpPr/>
      </dsp:nvSpPr>
      <dsp:spPr>
        <a:xfrm>
          <a:off x="7322794" y="667823"/>
          <a:ext cx="1089703" cy="1089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4FBD-B1B5-428C-ABB5-6BC296A8D505}">
      <dsp:nvSpPr>
        <dsp:cNvPr id="0" name=""/>
        <dsp:cNvSpPr/>
      </dsp:nvSpPr>
      <dsp:spPr>
        <a:xfrm>
          <a:off x="7322794" y="1867958"/>
          <a:ext cx="3113437" cy="46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3 periods</a:t>
          </a:r>
        </a:p>
      </dsp:txBody>
      <dsp:txXfrm>
        <a:off x="7322794" y="1867958"/>
        <a:ext cx="3113437" cy="467015"/>
      </dsp:txXfrm>
    </dsp:sp>
    <dsp:sp modelId="{D11D5109-CC05-4873-B234-DA64723CAB49}">
      <dsp:nvSpPr>
        <dsp:cNvPr id="0" name=""/>
        <dsp:cNvSpPr/>
      </dsp:nvSpPr>
      <dsp:spPr>
        <a:xfrm>
          <a:off x="7322794" y="2386337"/>
          <a:ext cx="3113437" cy="84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March 2018 to October 2018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 2019 to July 2020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 2021 to July 2022</a:t>
          </a:r>
        </a:p>
      </dsp:txBody>
      <dsp:txXfrm>
        <a:off x="7322794" y="2386337"/>
        <a:ext cx="3113437" cy="849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6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ompbiomed.2020.1037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nes in a dark background&#10;&#10;Description automatically generated with medium confidence">
            <a:extLst>
              <a:ext uri="{FF2B5EF4-FFF2-40B4-BE49-F238E27FC236}">
                <a16:creationId xmlns:a16="http://schemas.microsoft.com/office/drawing/2014/main" id="{23106A2D-D0E4-0F98-F683-A988A22A1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E55D6-12F0-2D46-8A06-51649628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398945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/>
              <a:t>Exploring the Effect of the COVID-19 Pandemic on Mental Health through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8DBF3-C80F-1FA8-350B-8F7B7553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Alden Felix</a:t>
            </a:r>
          </a:p>
          <a:p>
            <a:pPr algn="l"/>
            <a:r>
              <a:rPr lang="en-US" sz="2000"/>
              <a:t>EPPS 6355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9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1CDC-11A1-CFBB-8E79-3EAA8DC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5FC8-E4AF-2137-D8BE-B34AF399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Brooks, S. K., Webster, R. K., Smith, L. E., Woodland, L., Wessely, S., Greenberg, N., &amp; Rubin, G. J. (2020). The psychological impact of quarantine and how to reduce it: rapid review of the evidence. </a:t>
            </a:r>
            <a:r>
              <a:rPr lang="en-US" sz="1400" i="1"/>
              <a:t>The lancet</a:t>
            </a:r>
            <a:r>
              <a:rPr lang="en-US" sz="1400"/>
              <a:t>, </a:t>
            </a:r>
            <a:r>
              <a:rPr lang="en-US" sz="1400" i="1"/>
              <a:t>395</a:t>
            </a:r>
            <a:r>
              <a:rPr lang="en-US" sz="1400"/>
              <a:t>(10227), 912-920.</a:t>
            </a:r>
          </a:p>
          <a:p>
            <a:pPr marL="0" indent="0">
              <a:buNone/>
            </a:pPr>
            <a:r>
              <a:rPr lang="en-US" sz="1400"/>
              <a:t>Cowan, K. (2020). Survey results: Understanding people’s concerns about the mental health impacts of the COVID-19 pandemic. </a:t>
            </a:r>
            <a:r>
              <a:rPr lang="en-US" sz="1400" i="1"/>
              <a:t>MQ: Transforming mental health and the academy of medical Sciences</a:t>
            </a:r>
            <a:r>
              <a:rPr lang="en-US" sz="1400"/>
              <a:t>, </a:t>
            </a:r>
            <a:r>
              <a:rPr lang="en-US" sz="1400" i="1"/>
              <a:t>2020</a:t>
            </a:r>
            <a:r>
              <a:rPr lang="en-US" sz="1400"/>
              <a:t>.</a:t>
            </a:r>
          </a:p>
          <a:p>
            <a:pPr marL="0" indent="0">
              <a:buNone/>
            </a:pPr>
            <a:r>
              <a:rPr lang="en-US" sz="1400"/>
              <a:t>Edo-Osagie, O., De La Iglesia, B., Lake, I., &amp; Edeghere, O. (2020). A scoping review of the use of Twitter for public health research. Computers in biology and medicine, 122, 103770. </a:t>
            </a:r>
            <a:r>
              <a:rPr lang="en-US" sz="1400">
                <a:hlinkClick r:id="rId2"/>
              </a:rPr>
              <a:t>https://doi.org/10.1016/j.compbiomed.2020.103770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Junjun Yin, Guangqing Chi, and Jennifer Van Hook. (2018). Evaluating the Representativeness in the Geographic Distribution of Twitter User Population. https://doi.org/10.1145/3281354.3281360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DFEB-7832-3811-1A18-1FC861B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59A0-AF5A-B5ED-F062-2B09805A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3144-F625-ADF0-C514-04A4843D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04A8-64C4-94F8-003D-DB2EAC95A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3700"/>
          <a:stretch/>
        </p:blipFill>
        <p:spPr>
          <a:xfrm>
            <a:off x="6916469" y="3281923"/>
            <a:ext cx="4513530" cy="298783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B2A611-9BF5-1243-5FC1-018C08A3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44" y="2153353"/>
            <a:ext cx="10442448" cy="2767897"/>
          </a:xfrm>
        </p:spPr>
        <p:txBody>
          <a:bodyPr>
            <a:normAutofit/>
          </a:bodyPr>
          <a:lstStyle/>
          <a:p>
            <a:r>
              <a:rPr lang="en-US" sz="1800" dirty="0"/>
              <a:t>COVID-19 Pandemic introduced conditions that increased anxiety for many people</a:t>
            </a:r>
          </a:p>
          <a:p>
            <a:pPr lvl="1"/>
            <a:r>
              <a:rPr lang="en-US" sz="1600" dirty="0"/>
              <a:t>Social Isolation</a:t>
            </a:r>
          </a:p>
          <a:p>
            <a:pPr lvl="1"/>
            <a:r>
              <a:rPr lang="en-US" sz="1600" dirty="0"/>
              <a:t>Health concerns</a:t>
            </a:r>
          </a:p>
          <a:p>
            <a:pPr lvl="1"/>
            <a:r>
              <a:rPr lang="en-US" sz="1600" dirty="0"/>
              <a:t>Uncertainty</a:t>
            </a:r>
          </a:p>
          <a:p>
            <a:pPr lvl="1"/>
            <a:endParaRPr lang="en-US" sz="1600" dirty="0"/>
          </a:p>
          <a:p>
            <a:r>
              <a:rPr lang="en-US" sz="1800" dirty="0"/>
              <a:t>Affected people in different ways, different intensities</a:t>
            </a:r>
          </a:p>
          <a:p>
            <a:r>
              <a:rPr lang="en-US" sz="1800" dirty="0"/>
              <a:t>How can we understand its impact?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16198A0-E4A0-BDC3-4F1C-D89C73FF7BCF}"/>
              </a:ext>
            </a:extLst>
          </p:cNvPr>
          <p:cNvSpPr txBox="1">
            <a:spLocks/>
          </p:cNvSpPr>
          <p:nvPr/>
        </p:nvSpPr>
        <p:spPr>
          <a:xfrm>
            <a:off x="6916469" y="6269755"/>
            <a:ext cx="2131456" cy="36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/>
              <a:t>Source: New York Times (2021) 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5CF2836D-1911-83C1-0B73-79D7A9E41152}"/>
              </a:ext>
            </a:extLst>
          </p:cNvPr>
          <p:cNvSpPr txBox="1">
            <a:spLocks/>
          </p:cNvSpPr>
          <p:nvPr/>
        </p:nvSpPr>
        <p:spPr>
          <a:xfrm>
            <a:off x="762000" y="6269755"/>
            <a:ext cx="4013200" cy="36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/>
              <a:t>Source: Brooks et al., (2020), Cowan (2020)</a:t>
            </a:r>
          </a:p>
        </p:txBody>
      </p:sp>
    </p:spTree>
    <p:extLst>
      <p:ext uri="{BB962C8B-B14F-4D97-AF65-F5344CB8AC3E}">
        <p14:creationId xmlns:p14="http://schemas.microsoft.com/office/powerpoint/2010/main" val="116981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A1B-0C3A-911D-2866-49239C2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9587-49FD-B637-122C-C64F0EB4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Alternative to traditional survey methods</a:t>
            </a:r>
          </a:p>
          <a:p>
            <a:r>
              <a:rPr lang="en-US" sz="1800" dirty="0"/>
              <a:t>Feasible as a tool for public survey?</a:t>
            </a:r>
          </a:p>
          <a:p>
            <a:r>
              <a:rPr lang="en-US" sz="1800" dirty="0"/>
              <a:t>Insight into thoughts, concerns, actions</a:t>
            </a:r>
          </a:p>
          <a:p>
            <a:r>
              <a:rPr lang="en-US" sz="1800" dirty="0"/>
              <a:t>Short answer survey with no questions – Gold Mine or Random Mess?</a:t>
            </a:r>
          </a:p>
          <a:p>
            <a:endParaRPr lang="en-US" sz="1800" dirty="0"/>
          </a:p>
          <a:p>
            <a:r>
              <a:rPr lang="en-US" sz="1800" dirty="0"/>
              <a:t>Use in public health studies: surveillance, event detection, pharmacovigilance, forecasting, disease tracking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7A29-CD68-4EBB-6A1E-7B01279C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2396351-EACC-0B75-347E-21C3F88A049A}"/>
              </a:ext>
            </a:extLst>
          </p:cNvPr>
          <p:cNvSpPr txBox="1">
            <a:spLocks/>
          </p:cNvSpPr>
          <p:nvPr/>
        </p:nvSpPr>
        <p:spPr>
          <a:xfrm>
            <a:off x="762000" y="6269755"/>
            <a:ext cx="4013200" cy="36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/>
              <a:t>Source: Edo-Osagie et al., (2020)</a:t>
            </a:r>
          </a:p>
        </p:txBody>
      </p:sp>
    </p:spTree>
    <p:extLst>
      <p:ext uri="{BB962C8B-B14F-4D97-AF65-F5344CB8AC3E}">
        <p14:creationId xmlns:p14="http://schemas.microsoft.com/office/powerpoint/2010/main" val="149976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F70-6C65-EE4C-E519-CA5605F0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6209-F802-0226-C288-933EA673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4385077-19BF-3665-FDC1-E7BD3F70F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410760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58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9F4B-522B-C001-6E76-9C742A4E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25F6-337D-D760-7415-8FA9F40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4870829-90C7-03EA-0F0E-C8459C1FA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865491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76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3097-C51C-3286-FCE9-49B672F9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87338"/>
            <a:ext cx="10449784" cy="628623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EDE3-6ABB-BDDD-4A10-E5544A94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14" name="Content Placeholder 13" descr="A screenshot of a text box&#10;&#10;Description automatically generated">
            <a:extLst>
              <a:ext uri="{FF2B5EF4-FFF2-40B4-BE49-F238E27FC236}">
                <a16:creationId xmlns:a16="http://schemas.microsoft.com/office/drawing/2014/main" id="{50CC5748-799E-71B6-733D-EF2F592F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t="7760" r="3659" b="9835"/>
          <a:stretch/>
        </p:blipFill>
        <p:spPr>
          <a:xfrm>
            <a:off x="546100" y="2187396"/>
            <a:ext cx="3683000" cy="4168954"/>
          </a:xfrm>
        </p:spPr>
      </p:pic>
      <p:pic>
        <p:nvPicPr>
          <p:cNvPr id="16" name="Picture 15" descr="A white text box with black text&#10;&#10;Description automatically generated">
            <a:extLst>
              <a:ext uri="{FF2B5EF4-FFF2-40B4-BE49-F238E27FC236}">
                <a16:creationId xmlns:a16="http://schemas.microsoft.com/office/drawing/2014/main" id="{A353A266-2AD6-FC88-4967-68FB3B9AA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7760" r="3359" b="9835"/>
          <a:stretch/>
        </p:blipFill>
        <p:spPr>
          <a:xfrm>
            <a:off x="4276063" y="2187396"/>
            <a:ext cx="3683000" cy="4168954"/>
          </a:xfrm>
          <a:prstGeom prst="rect">
            <a:avLst/>
          </a:prstGeom>
        </p:spPr>
      </p:pic>
      <p:pic>
        <p:nvPicPr>
          <p:cNvPr id="18" name="Picture 17" descr="A screenshot of a white page&#10;&#10;Description automatically generated">
            <a:extLst>
              <a:ext uri="{FF2B5EF4-FFF2-40B4-BE49-F238E27FC236}">
                <a16:creationId xmlns:a16="http://schemas.microsoft.com/office/drawing/2014/main" id="{E3B66C89-1AFE-E64C-FAA9-176E3820F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4" t="7760" r="3059" b="9835"/>
          <a:stretch/>
        </p:blipFill>
        <p:spPr>
          <a:xfrm>
            <a:off x="8006026" y="2187396"/>
            <a:ext cx="3683000" cy="4168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DBBF48-B073-89ED-71F1-14BA00B0CB20}"/>
              </a:ext>
            </a:extLst>
          </p:cNvPr>
          <p:cNvSpPr txBox="1"/>
          <p:nvPr/>
        </p:nvSpPr>
        <p:spPr>
          <a:xfrm>
            <a:off x="961941" y="1725731"/>
            <a:ext cx="284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Period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39E3DD-59DB-B996-C421-08790735A5F4}"/>
              </a:ext>
            </a:extLst>
          </p:cNvPr>
          <p:cNvSpPr txBox="1"/>
          <p:nvPr/>
        </p:nvSpPr>
        <p:spPr>
          <a:xfrm>
            <a:off x="4691904" y="1725730"/>
            <a:ext cx="284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Period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1C244-DC0B-5D9A-5219-6FF02E506F43}"/>
              </a:ext>
            </a:extLst>
          </p:cNvPr>
          <p:cNvSpPr txBox="1"/>
          <p:nvPr/>
        </p:nvSpPr>
        <p:spPr>
          <a:xfrm>
            <a:off x="8421867" y="1725729"/>
            <a:ext cx="284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Period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E3551-9BEF-E935-D064-F4E160C4C98B}"/>
              </a:ext>
            </a:extLst>
          </p:cNvPr>
          <p:cNvSpPr txBox="1"/>
          <p:nvPr/>
        </p:nvSpPr>
        <p:spPr>
          <a:xfrm>
            <a:off x="546100" y="991272"/>
            <a:ext cx="792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 of 10,000 tweets from each period</a:t>
            </a:r>
          </a:p>
        </p:txBody>
      </p:sp>
    </p:spTree>
    <p:extLst>
      <p:ext uri="{BB962C8B-B14F-4D97-AF65-F5344CB8AC3E}">
        <p14:creationId xmlns:p14="http://schemas.microsoft.com/office/powerpoint/2010/main" val="70017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B74F-0E67-CE29-3C61-35AD74C3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0524A6-09CE-1047-8F40-2E07583C5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915219"/>
              </p:ext>
            </p:extLst>
          </p:nvPr>
        </p:nvGraphicFramePr>
        <p:xfrm>
          <a:off x="877888" y="2157413"/>
          <a:ext cx="757396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524">
                  <a:extLst>
                    <a:ext uri="{9D8B030D-6E8A-4147-A177-3AD203B41FA5}">
                      <a16:colId xmlns:a16="http://schemas.microsoft.com/office/drawing/2014/main" val="784385477"/>
                    </a:ext>
                  </a:extLst>
                </a:gridCol>
                <a:gridCol w="5387438">
                  <a:extLst>
                    <a:ext uri="{9D8B030D-6E8A-4147-A177-3AD203B41FA5}">
                      <a16:colId xmlns:a16="http://schemas.microsoft.com/office/drawing/2014/main" val="701894624"/>
                    </a:ext>
                  </a:extLst>
                </a:gridCol>
              </a:tblGrid>
              <a:tr h="18811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Mental Health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depress, anxiety, anxious,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stress, strain, </a:t>
                      </a:r>
                      <a:r>
                        <a:rPr lang="en-US" sz="2400" dirty="0" err="1"/>
                        <a:t>frustrat</a:t>
                      </a:r>
                      <a:r>
                        <a:rPr lang="en-US" sz="2400" dirty="0"/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fear, frighten,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alone, lone,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scari</a:t>
                      </a:r>
                      <a:r>
                        <a:rPr lang="en-US" sz="2400" dirty="0"/>
                        <a:t>, scare, scared, scary, </a:t>
                      </a:r>
                    </a:p>
                    <a:p>
                      <a:r>
                        <a:rPr lang="en-US" sz="2400" dirty="0"/>
                        <a:t>danger, racist, racism, 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8972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8C92-B31E-8A17-1E56-368D130C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927D-DAB9-5C0F-0B44-C88CEA13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 descr="A graph showing a number of times&#10;&#10;Description automatically generated">
            <a:extLst>
              <a:ext uri="{FF2B5EF4-FFF2-40B4-BE49-F238E27FC236}">
                <a16:creationId xmlns:a16="http://schemas.microsoft.com/office/drawing/2014/main" id="{1E8129F8-61F6-C1B4-4094-FAA50D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61" y="761868"/>
            <a:ext cx="8924078" cy="5334264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56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EDE1-9B1A-F5CC-0793-8ABF0E40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So…Gold Mine or Random Mess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BB87-226C-882E-B582-C7483F4F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Could not effectively explore the effect of COVID-19 on mental health</a:t>
            </a:r>
          </a:p>
          <a:p>
            <a:r>
              <a:rPr lang="en-US" sz="1800" dirty="0"/>
              <a:t>Problem with methodology employed in this case</a:t>
            </a:r>
          </a:p>
          <a:p>
            <a:pPr lvl="1"/>
            <a:r>
              <a:rPr lang="en-US" sz="1600" dirty="0"/>
              <a:t>Filter pulled tweets using dictionary terms (with API)</a:t>
            </a:r>
          </a:p>
          <a:p>
            <a:pPr lvl="1"/>
            <a:endParaRPr lang="en-US" sz="1600" dirty="0"/>
          </a:p>
          <a:p>
            <a:r>
              <a:rPr lang="en-US" sz="1800" dirty="0"/>
              <a:t>Other issues</a:t>
            </a:r>
          </a:p>
          <a:p>
            <a:pPr lvl="1"/>
            <a:r>
              <a:rPr lang="en-US" sz="1600" dirty="0"/>
              <a:t>Generalizability of Twitter users</a:t>
            </a:r>
          </a:p>
          <a:p>
            <a:pPr lvl="1"/>
            <a:r>
              <a:rPr lang="en-US" sz="1600" dirty="0"/>
              <a:t>Hardware limitations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56CA-FA71-0636-43E7-8CA49B9A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82E0291-5087-9376-AA78-284A33A0954B}"/>
              </a:ext>
            </a:extLst>
          </p:cNvPr>
          <p:cNvSpPr txBox="1">
            <a:spLocks/>
          </p:cNvSpPr>
          <p:nvPr/>
        </p:nvSpPr>
        <p:spPr>
          <a:xfrm>
            <a:off x="762000" y="6269755"/>
            <a:ext cx="4013200" cy="36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/>
              <a:t>Source: Junjun et al., (2018)</a:t>
            </a:r>
          </a:p>
        </p:txBody>
      </p:sp>
    </p:spTree>
    <p:extLst>
      <p:ext uri="{BB962C8B-B14F-4D97-AF65-F5344CB8AC3E}">
        <p14:creationId xmlns:p14="http://schemas.microsoft.com/office/powerpoint/2010/main" val="1765112536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509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Light</vt:lpstr>
      <vt:lpstr>Arial</vt:lpstr>
      <vt:lpstr>Calibri</vt:lpstr>
      <vt:lpstr>Walbaum Display</vt:lpstr>
      <vt:lpstr>BohoVogueVTI</vt:lpstr>
      <vt:lpstr>Exploring the Effect of the COVID-19 Pandemic on Mental Health through Tweets</vt:lpstr>
      <vt:lpstr>Background</vt:lpstr>
      <vt:lpstr>Twitter (X)</vt:lpstr>
      <vt:lpstr>Research Question</vt:lpstr>
      <vt:lpstr>Data</vt:lpstr>
      <vt:lpstr>Topic Modeling</vt:lpstr>
      <vt:lpstr>Dictionary Method</vt:lpstr>
      <vt:lpstr>PowerPoint Presentation</vt:lpstr>
      <vt:lpstr>So…Gold Mine or Random Mess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 of the COVID-19 Pandemic on Mental Health through Tweets</dc:title>
  <dc:creator>Felix, Alden Jeren</dc:creator>
  <cp:lastModifiedBy>Felix, Alden Jeren</cp:lastModifiedBy>
  <cp:revision>3</cp:revision>
  <dcterms:created xsi:type="dcterms:W3CDTF">2023-12-07T03:55:36Z</dcterms:created>
  <dcterms:modified xsi:type="dcterms:W3CDTF">2023-12-07T07:08:28Z</dcterms:modified>
</cp:coreProperties>
</file>