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3" r:id="rId5"/>
    <p:sldId id="264" r:id="rId6"/>
    <p:sldId id="265" r:id="rId7"/>
    <p:sldId id="266" r:id="rId8"/>
    <p:sldId id="268" r:id="rId9"/>
    <p:sldId id="267" r:id="rId10"/>
    <p:sldId id="269" r:id="rId11"/>
    <p:sldId id="270" r:id="rId12"/>
    <p:sldId id="271" r:id="rId13"/>
    <p:sldId id="272" r:id="rId14"/>
    <p:sldId id="273" r:id="rId15"/>
    <p:sldId id="286"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61" r:id="rId29"/>
    <p:sldId id="26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116" d="100"/>
          <a:sy n="116"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CD7E-8808-22C2-1A72-2C942FBFA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D5425-FB2E-A87D-CB3F-443A2A715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424F8A-A835-3AF6-6252-B8F66A99ED78}"/>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1CB5AFD0-850A-8DE4-154B-760D6CCA9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6119A-A077-569B-C4DF-02C3DBC31B80}"/>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84595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DC58-0522-4807-7EFE-0D5AF3D7F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839CC-4A35-AD0E-AEC3-EBA009259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C9353-749F-34FF-D17B-72CCE65E1071}"/>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B6555DD6-93D6-AD65-4DAE-AF31C92C8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95A25-EAD3-ABB3-F9D8-6713607EF8EC}"/>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76655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F5E9B-CC2A-80E3-3E93-998EB4B7D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473918-DB68-1A21-5530-95E80976DE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9E11E-04E5-9DFA-647D-1B1D40596509}"/>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EDDDDC5B-BD73-0383-228E-8B97DA0D5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F5894-028A-7155-31CC-E7C7A11547C5}"/>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06489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5FD3-94AB-9967-366D-A6DB8C75F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F263B-47E1-12B8-4CAD-2FA96AFB8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87B4B-83A4-2C41-547E-C66DDB950584}"/>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88372364-A2A6-2DAB-E289-70DAC3E10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4AA2-7131-A76B-FBC8-7089671EA86E}"/>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66967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BDB-0B16-E0E2-120D-64B5CD1F58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3EF795-AE96-03D3-692E-619B80D0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6136E-5E94-3572-EF5B-E618B3CD0BD7}"/>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4EB56335-7B8F-C57C-7118-C30C65C0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F3056-E34A-235C-297D-892190CC167D}"/>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157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206-8504-4D73-5F02-D2A385E32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3635E-C47A-381F-8965-24BF2CB5F2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320EC9-EA67-5312-B1A8-C178DE010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70E138-3672-F8D9-4362-F2492A809C0A}"/>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6" name="Footer Placeholder 5">
            <a:extLst>
              <a:ext uri="{FF2B5EF4-FFF2-40B4-BE49-F238E27FC236}">
                <a16:creationId xmlns:a16="http://schemas.microsoft.com/office/drawing/2014/main" id="{57719EC5-5CAC-BB02-99BE-0F7E529BF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12CEA-0BFB-9F63-EF5D-E36835DBFFB2}"/>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48468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25C0-BEC6-ABFD-FAEC-067121155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65481-6FA5-9605-8A6C-6D10C5F1E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E2690-9C10-D7C6-D1AA-19DCDF287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43D74-AC53-DB43-5BC6-BE68026D1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0CABF-8337-0FB9-FFB8-E371394E89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F17E55-B65E-C841-69A9-50CE2E8B99D4}"/>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8" name="Footer Placeholder 7">
            <a:extLst>
              <a:ext uri="{FF2B5EF4-FFF2-40B4-BE49-F238E27FC236}">
                <a16:creationId xmlns:a16="http://schemas.microsoft.com/office/drawing/2014/main" id="{9E44F868-9ADC-18D3-5B54-42FD4E704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9C74C-B88F-AA0C-C7E7-995A4981256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19576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5AD5-1E16-19D5-A289-9C4B66C09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2B449-3722-FD89-C9C1-19EB81BE031B}"/>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4" name="Footer Placeholder 3">
            <a:extLst>
              <a:ext uri="{FF2B5EF4-FFF2-40B4-BE49-F238E27FC236}">
                <a16:creationId xmlns:a16="http://schemas.microsoft.com/office/drawing/2014/main" id="{3E7CD62B-27C8-03AC-50B6-082741B0B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FD296-65EC-AA28-ACE4-FA800DA8012F}"/>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21253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41D5D-CF39-2E00-AFA4-2609FA4A309D}"/>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3" name="Footer Placeholder 2">
            <a:extLst>
              <a:ext uri="{FF2B5EF4-FFF2-40B4-BE49-F238E27FC236}">
                <a16:creationId xmlns:a16="http://schemas.microsoft.com/office/drawing/2014/main" id="{6346DF34-F7F5-D8F4-0095-ECD68F46E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4EE3CD-A243-B40D-2A8B-681BE3D756F3}"/>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98923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0C32-CF8E-129E-EBD4-C1978E0A3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071B-9563-32F5-DEB1-A4841C9ED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7CFCF-AC89-C5B9-409B-EA1DA9037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98867-BA4F-C7D1-77F9-5AA4E6872059}"/>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6" name="Footer Placeholder 5">
            <a:extLst>
              <a:ext uri="{FF2B5EF4-FFF2-40B4-BE49-F238E27FC236}">
                <a16:creationId xmlns:a16="http://schemas.microsoft.com/office/drawing/2014/main" id="{B62E5761-15F8-B2AC-F0B9-CA5601DEF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B258E-03D3-B874-9580-F1058100A0C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613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79A7-A7D5-9CA0-C780-74E1A392A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855EF-06E0-28B5-0797-2A4AFC5D1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1CA0C-8679-87E6-428B-A49427460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8FDEE-5DC1-DAA8-1969-6C563668A7D2}"/>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6" name="Footer Placeholder 5">
            <a:extLst>
              <a:ext uri="{FF2B5EF4-FFF2-40B4-BE49-F238E27FC236}">
                <a16:creationId xmlns:a16="http://schemas.microsoft.com/office/drawing/2014/main" id="{DF9ED421-C586-72F3-69EE-4148B10D8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B030F-DD8F-2B06-7DD5-92CA6747768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8580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94AD7-E388-CFBA-13DD-37D0FC8BA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A4CF6-143D-E0E7-7378-A4BD244E0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986A9-686F-4E07-A96A-5FE07F726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5B609053-8679-A758-5DC0-D13F096EB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9A8836-B592-5408-DFAD-74AE96CFD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25BD-B405-6D4F-ABD0-63C4EAAF3552}" type="slidenum">
              <a:rPr lang="en-US" smtClean="0"/>
              <a:t>‹#›</a:t>
            </a:fld>
            <a:endParaRPr lang="en-US"/>
          </a:p>
        </p:txBody>
      </p:sp>
    </p:spTree>
    <p:extLst>
      <p:ext uri="{BB962C8B-B14F-4D97-AF65-F5344CB8AC3E}">
        <p14:creationId xmlns:p14="http://schemas.microsoft.com/office/powerpoint/2010/main" val="188455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8B85DE-A992-7586-BA58-AD824B85C954}"/>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8621E95-B7FA-4F49-A5BD-ED23377DD6AB}"/>
              </a:ext>
            </a:extLst>
          </p:cNvPr>
          <p:cNvPicPr>
            <a:picLocks noChangeAspect="1"/>
          </p:cNvPicPr>
          <p:nvPr/>
        </p:nvPicPr>
        <p:blipFill>
          <a:blip r:embed="rId2" cstate="screen">
            <a:extLst>
              <a:ext uri="{28A0092B-C50C-407E-A947-70E740481C1C}">
                <a14:useLocalDpi xmlns:a14="http://schemas.microsoft.com/office/drawing/2010/main"/>
              </a:ext>
            </a:extLst>
          </a:blip>
          <a:srcRect t="11208" b="11208"/>
          <a:stretch/>
        </p:blipFill>
        <p:spPr>
          <a:xfrm flipH="1">
            <a:off x="0" y="1540013"/>
            <a:ext cx="12191999" cy="5316333"/>
          </a:xfrm>
          <a:prstGeom prst="round1Rect">
            <a:avLst>
              <a:gd name="adj" fmla="val 34204"/>
            </a:avLst>
          </a:prstGeom>
        </p:spPr>
      </p:pic>
      <p:pic>
        <p:nvPicPr>
          <p:cNvPr id="5" name="Picture 4" descr="Shape, rectangle&#10;&#10;Description automatically generated">
            <a:extLst>
              <a:ext uri="{FF2B5EF4-FFF2-40B4-BE49-F238E27FC236}">
                <a16:creationId xmlns:a16="http://schemas.microsoft.com/office/drawing/2014/main" id="{AF8EBBAA-6D3B-A43E-ED10-FBCC7BDA80F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7141" b="19900"/>
          <a:stretch/>
        </p:blipFill>
        <p:spPr>
          <a:xfrm>
            <a:off x="4781916" y="4040142"/>
            <a:ext cx="7410083" cy="2817858"/>
          </a:xfrm>
          <a:prstGeom prst="rect">
            <a:avLst/>
          </a:prstGeom>
        </p:spPr>
      </p:pic>
      <p:pic>
        <p:nvPicPr>
          <p:cNvPr id="6" name="Picture 5">
            <a:extLst>
              <a:ext uri="{FF2B5EF4-FFF2-40B4-BE49-F238E27FC236}">
                <a16:creationId xmlns:a16="http://schemas.microsoft.com/office/drawing/2014/main" id="{B22B6113-85B0-90C6-BBA2-F1F6B495B90F}"/>
              </a:ext>
            </a:extLst>
          </p:cNvPr>
          <p:cNvPicPr>
            <a:picLocks noChangeAspect="1"/>
          </p:cNvPicPr>
          <p:nvPr/>
        </p:nvPicPr>
        <p:blipFill>
          <a:blip r:embed="rId4"/>
          <a:stretch>
            <a:fillRect/>
          </a:stretch>
        </p:blipFill>
        <p:spPr>
          <a:xfrm>
            <a:off x="581532" y="311888"/>
            <a:ext cx="3874695" cy="1000672"/>
          </a:xfrm>
          <a:prstGeom prst="rect">
            <a:avLst/>
          </a:prstGeom>
        </p:spPr>
      </p:pic>
      <p:pic>
        <p:nvPicPr>
          <p:cNvPr id="7" name="Picture 6">
            <a:extLst>
              <a:ext uri="{FF2B5EF4-FFF2-40B4-BE49-F238E27FC236}">
                <a16:creationId xmlns:a16="http://schemas.microsoft.com/office/drawing/2014/main" id="{3166CA29-72E6-3550-E71F-5ECCA08FBDA8}"/>
              </a:ext>
            </a:extLst>
          </p:cNvPr>
          <p:cNvPicPr>
            <a:picLocks noChangeAspect="1"/>
          </p:cNvPicPr>
          <p:nvPr/>
        </p:nvPicPr>
        <p:blipFill>
          <a:blip r:embed="rId5"/>
          <a:stretch>
            <a:fillRect/>
          </a:stretch>
        </p:blipFill>
        <p:spPr>
          <a:xfrm>
            <a:off x="11324966" y="6087941"/>
            <a:ext cx="347607" cy="369332"/>
          </a:xfrm>
          <a:prstGeom prst="rect">
            <a:avLst/>
          </a:prstGeom>
        </p:spPr>
      </p:pic>
      <p:sp>
        <p:nvSpPr>
          <p:cNvPr id="8" name="TextBox 7">
            <a:extLst>
              <a:ext uri="{FF2B5EF4-FFF2-40B4-BE49-F238E27FC236}">
                <a16:creationId xmlns:a16="http://schemas.microsoft.com/office/drawing/2014/main" id="{D27E718F-9452-D007-C9F3-1008AFB9461C}"/>
              </a:ext>
            </a:extLst>
          </p:cNvPr>
          <p:cNvSpPr txBox="1"/>
          <p:nvPr/>
        </p:nvSpPr>
        <p:spPr>
          <a:xfrm>
            <a:off x="10724707" y="463496"/>
            <a:ext cx="1467293" cy="646331"/>
          </a:xfrm>
          <a:prstGeom prst="rect">
            <a:avLst/>
          </a:prstGeom>
          <a:noFill/>
        </p:spPr>
        <p:txBody>
          <a:bodyPr wrap="square" rtlCol="0">
            <a:spAutoFit/>
          </a:bodyPr>
          <a:lstStyle/>
          <a:p>
            <a:r>
              <a:rPr lang="en-US" sz="3600" dirty="0">
                <a:solidFill>
                  <a:srgbClr val="50235C"/>
                </a:solidFill>
              </a:rPr>
              <a:t>2023</a:t>
            </a:r>
            <a:endParaRPr lang="x-none" sz="3600" dirty="0">
              <a:solidFill>
                <a:srgbClr val="50235C"/>
              </a:solidFill>
            </a:endParaRPr>
          </a:p>
        </p:txBody>
      </p:sp>
      <p:pic>
        <p:nvPicPr>
          <p:cNvPr id="9" name="Picture 8" descr="Shape, rectangle&#10;&#10;Description automatically generated">
            <a:extLst>
              <a:ext uri="{FF2B5EF4-FFF2-40B4-BE49-F238E27FC236}">
                <a16:creationId xmlns:a16="http://schemas.microsoft.com/office/drawing/2014/main" id="{77C21939-1DD6-7485-435D-EF8AABF8DCE0}"/>
              </a:ext>
            </a:extLst>
          </p:cNvPr>
          <p:cNvPicPr>
            <a:picLocks noChangeAspect="1"/>
          </p:cNvPicPr>
          <p:nvPr/>
        </p:nvPicPr>
        <p:blipFill rotWithShape="1">
          <a:blip r:embed="rId6"/>
          <a:srcRect r="16223"/>
          <a:stretch/>
        </p:blipFill>
        <p:spPr>
          <a:xfrm>
            <a:off x="10498164" y="470698"/>
            <a:ext cx="1648047" cy="683052"/>
          </a:xfrm>
          <a:prstGeom prst="rect">
            <a:avLst/>
          </a:prstGeom>
        </p:spPr>
      </p:pic>
      <p:sp>
        <p:nvSpPr>
          <p:cNvPr id="10" name="TextBox 9">
            <a:extLst>
              <a:ext uri="{FF2B5EF4-FFF2-40B4-BE49-F238E27FC236}">
                <a16:creationId xmlns:a16="http://schemas.microsoft.com/office/drawing/2014/main" id="{33BAB0F5-89E6-6470-C1D0-07EEC1DEEA0C}"/>
              </a:ext>
            </a:extLst>
          </p:cNvPr>
          <p:cNvSpPr txBox="1"/>
          <p:nvPr/>
        </p:nvSpPr>
        <p:spPr>
          <a:xfrm>
            <a:off x="5450521" y="4424851"/>
            <a:ext cx="6552538" cy="1815882"/>
          </a:xfrm>
          <a:prstGeom prst="rect">
            <a:avLst/>
          </a:prstGeom>
          <a:noFill/>
        </p:spPr>
        <p:txBody>
          <a:bodyPr wrap="square" lIns="91440" tIns="45720" rIns="91440" bIns="45720" rtlCol="0" anchor="t">
            <a:spAutoFit/>
          </a:bodyPr>
          <a:lstStyle/>
          <a:p>
            <a:pPr algn="r"/>
            <a:r>
              <a:rPr lang="en-CA" sz="3600" b="1">
                <a:solidFill>
                  <a:schemeClr val="bg1"/>
                </a:solidFill>
                <a:latin typeface="Open Sans"/>
                <a:ea typeface="Open Sans"/>
                <a:cs typeface="Open Sans"/>
              </a:rPr>
              <a:t>Canadian College of Technology and Business</a:t>
            </a:r>
            <a:r>
              <a:rPr lang="en-CA" sz="4000" b="1" dirty="0">
                <a:solidFill>
                  <a:schemeClr val="bg1"/>
                </a:solidFill>
                <a:latin typeface="Open Sans"/>
                <a:ea typeface="Open Sans"/>
                <a:cs typeface="Open Sans"/>
              </a:rPr>
              <a:t> </a:t>
            </a:r>
            <a:endParaRPr lang="en-CA" sz="4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r>
              <a:rPr lang="en-CA" sz="3600">
                <a:solidFill>
                  <a:schemeClr val="bg1"/>
                </a:solidFill>
                <a:latin typeface="Open Sans Light"/>
                <a:ea typeface="Open Sans Light"/>
                <a:cs typeface="Open Sans Light"/>
              </a:rPr>
              <a:t>Invest in Yourself</a:t>
            </a:r>
          </a:p>
          <a:p>
            <a:pPr algn="r"/>
            <a:endParaRPr lang="en-CA" dirty="0">
              <a:solidFill>
                <a:schemeClr val="bg1"/>
              </a:solidFill>
            </a:endParaRPr>
          </a:p>
          <a:p>
            <a:pPr algn="r"/>
            <a:endParaRPr lang="en-CA"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3591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Gathering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Purpose	</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310982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Gathering requirements is the initial step in understanding what stakeholders need and expect from a project or system.</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If you're developing an e-commerce website, gathering requirements might involve interviewing the business owner to understand the product catalog structure, conducting user surveys to identify preferred payment methods, and observing customer behavior on competitor websites to gather ideas for features.</a:t>
            </a:r>
          </a:p>
          <a:p>
            <a:pPr marL="1085850" lvl="2"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gathering requirements as assembling ingredients for a recipe. You need to ask people about their dietary preferences (interviews), send out questionnaires to find out allergies and food restrictions (surveys), and observe how they cook and eat (observation) to create a recipe that satisfies everyone's tastes.</a:t>
            </a:r>
          </a:p>
          <a:p>
            <a:pPr marL="1085850" lvl="2" indent="-171450">
              <a:lnSpc>
                <a:spcPct val="150000"/>
              </a:lnSpc>
              <a:buFont typeface="Arial" panose="020B0604020202020204" pitchFamily="34" charset="0"/>
              <a:buChar char="•"/>
            </a:pPr>
            <a:endPar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403528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Gathering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Techniques for Gathering User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3663823"/>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Interviews with Stakeholders: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Engaging in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one-on-one or group discussions with project stakeholders </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extract their needs and preferences. </a:t>
            </a:r>
          </a:p>
          <a:p>
            <a:pPr marL="1085850" lvl="2"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543050" lvl="3"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 software developer interviewing a client to understand their software requirements.</a:t>
            </a: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Surveys and Questionnaires: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Distributing structured surveys or questionnaires to collect feedback and requirements from a broader audience. </a:t>
            </a:r>
          </a:p>
          <a:p>
            <a:pPr marL="1085850" lvl="2"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543050" lvl="3"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organization sends out a survey to its employees to gather feedback on potential office layout changes.</a:t>
            </a: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Observation: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Actively observing users or stakeholders in their natural environment to identify requirements. </a:t>
            </a:r>
          </a:p>
          <a:p>
            <a:pPr marL="1085850" lvl="2"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543050" lvl="3"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 architect observing how people use a building to improve its design.</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107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Eliciting User Needs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Definition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61683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Eliciting user needs is the process of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actively engaging with users and stakeholders to discover, understand, and clarify what they require from a product or system.</a:t>
            </a:r>
          </a:p>
        </p:txBody>
      </p:sp>
      <p:sp>
        <p:nvSpPr>
          <p:cNvPr id="4" name="Rectangle 3">
            <a:extLst>
              <a:ext uri="{FF2B5EF4-FFF2-40B4-BE49-F238E27FC236}">
                <a16:creationId xmlns:a16="http://schemas.microsoft.com/office/drawing/2014/main" id="{EDADA904-A2D7-F9A2-C97E-689DB6023C62}"/>
              </a:ext>
            </a:extLst>
          </p:cNvPr>
          <p:cNvSpPr/>
          <p:nvPr/>
        </p:nvSpPr>
        <p:spPr>
          <a:xfrm>
            <a:off x="818375" y="2478468"/>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Importance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Rectangle 8">
            <a:extLst>
              <a:ext uri="{FF2B5EF4-FFF2-40B4-BE49-F238E27FC236}">
                <a16:creationId xmlns:a16="http://schemas.microsoft.com/office/drawing/2014/main" id="{9689742F-CE4B-AFEA-89D7-EB33BA43D5A4}"/>
              </a:ext>
            </a:extLst>
          </p:cNvPr>
          <p:cNvSpPr/>
          <p:nvPr/>
        </p:nvSpPr>
        <p:spPr>
          <a:xfrm>
            <a:off x="818375" y="3045013"/>
            <a:ext cx="9498463" cy="310982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ensures that the final product addresses the actual needs and preferences of the end-users.</a:t>
            </a:r>
          </a:p>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helps avoid building features that users don't want or need.</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If you are developing a new social media platform, you might elicit user needs by interviewing potential users. You discover that they value privacy, easy content sharing, and customizable profiles. These insights guide the development process.</a:t>
            </a:r>
          </a:p>
          <a:p>
            <a:pPr marL="1085850" lvl="2"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eliciting user needs as being a detective. You gather clues (user preferences) from various sources (interviews, surveys) to solve the mystery of what users truly want.</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9833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Eliciting User Needs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Steps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310982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Identifying User Groups: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Recognize the various groups of users who will interact with the product.</a:t>
            </a: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User Interviews: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Conduct one-on-one or group interviews to gather insights and preferences.</a:t>
            </a: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User Stories: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Create narratives that describe how users will interact with the product in real-life situations.</a:t>
            </a: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 Cases: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 detailed scenarios that outline the steps a user takes to achieve specific goals.</a:t>
            </a: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Prototyping:</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Build rough, visual representations of the product to gather feedback and refine user needs.</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511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Eliciting User Needs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Common Pitfall</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893834"/>
          </a:xfrm>
          <a:prstGeom prst="rect">
            <a:avLst/>
          </a:prstGeom>
        </p:spPr>
        <p:txBody>
          <a:bodyPr wrap="square">
            <a:spAutoFit/>
          </a:bodyPr>
          <a:lstStyle/>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Assuming that what users say they want is exactly what they need can be a pitfall.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Sometimes,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users may not articulate their needs accurately</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so it's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important to dig deeper and understand the underlying problems they want to solve.</a:t>
            </a:r>
            <a:endPar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219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smtClean="0">
                <a:solidFill>
                  <a:srgbClr val="50235C"/>
                </a:solidFill>
                <a:latin typeface="Open Sans" panose="020B0606030504020204" pitchFamily="34" charset="0"/>
                <a:ea typeface="Open Sans" panose="020B0606030504020204" pitchFamily="34" charset="0"/>
                <a:cs typeface="Open Sans" panose="020B0606030504020204" pitchFamily="34" charset="0"/>
              </a:rPr>
              <a:t>Break</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261400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Documenting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Creating Requirement Documents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involves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documenting all the necessary information and details about a project's requirements.</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software development, this could mean creating a detailed document that outlines what features a new mobile app needs, including user interface specifications, functional requirements, and performance expectations.</a:t>
            </a:r>
          </a:p>
          <a:p>
            <a:pPr marL="1085850" lvl="2"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it like creating a recipe book for a new dish. You document all the ingredients, steps, and cooking times to ensure the final result meets your expectations.</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21323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Documenting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Traceability and Management</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Managing and tracking requirements throughout the project's lifecycle to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ensure they are properly implemented and any changes are well-documented.</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construction project, tracing requirements might involve tracking how each architectural specification is implemented from the blueprint to the actual building, making sure everything aligns with the initial plans.</a:t>
            </a:r>
          </a:p>
          <a:p>
            <a:pPr marL="1085850" lvl="2"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Imagine you're planning a road trip, and you have a map that you continuously update to track your progress, check off visited destinations, and adapt your route based on road closures or detours.</a:t>
            </a:r>
          </a:p>
        </p:txBody>
      </p:sp>
    </p:spTree>
    <p:extLst>
      <p:ext uri="{BB962C8B-B14F-4D97-AF65-F5344CB8AC3E}">
        <p14:creationId xmlns:p14="http://schemas.microsoft.com/office/powerpoint/2010/main" val="838553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Documenting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Use of Tools and Templates in Requirement Documentation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Leveraging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software tools and predefined templates to streamline and standardize the requirement documentation process.</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business analysis, professionals often use specialized software like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Microsoft Visio or </a:t>
            </a:r>
            <a:r>
              <a:rPr lang="en-CA" sz="1200"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Lucidchart</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to create flowcharts and diagrams that visualize complex system requirements.</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using tools and templates like assembling furniture with an instruction manual and the provided tools. It makes the process smoother and ensures all the pieces fit together correctly.</a:t>
            </a:r>
          </a:p>
        </p:txBody>
      </p:sp>
    </p:spTree>
    <p:extLst>
      <p:ext uri="{BB962C8B-B14F-4D97-AF65-F5344CB8AC3E}">
        <p14:creationId xmlns:p14="http://schemas.microsoft.com/office/powerpoint/2010/main" val="3242267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Analyzing Stakeholder Expectations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Identifying and Prioritizing Stakeholders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8328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Identify all individuals or groups with a vested interest in the project or product. </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Prioritize stakeholders based on their influence, impact, or level of interest in the project. </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software development project, stakeholders might include end-users, project managers, developers, and investors.</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stakeholders as players in a game; some players have more power or influence than others, and their moves should be considered strategically.</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29009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301D28-B3F9-C53E-2227-CAA2A96C426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9742" b="19743"/>
          <a:stretch/>
        </p:blipFill>
        <p:spPr>
          <a:xfrm>
            <a:off x="0" y="0"/>
            <a:ext cx="12191999" cy="6857999"/>
          </a:xfrm>
          <a:prstGeom prst="rect">
            <a:avLst/>
          </a:prstGeom>
        </p:spPr>
      </p:pic>
      <p:sp>
        <p:nvSpPr>
          <p:cNvPr id="3" name="Rectangle 2">
            <a:extLst>
              <a:ext uri="{FF2B5EF4-FFF2-40B4-BE49-F238E27FC236}">
                <a16:creationId xmlns:a16="http://schemas.microsoft.com/office/drawing/2014/main" id="{C2762909-ADC4-BF66-9EA6-F78A6BD0D952}"/>
              </a:ext>
            </a:extLst>
          </p:cNvPr>
          <p:cNvSpPr/>
          <p:nvPr/>
        </p:nvSpPr>
        <p:spPr>
          <a:xfrm rot="10800000">
            <a:off x="1" y="0"/>
            <a:ext cx="12191999"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4" name="Picture 3">
            <a:extLst>
              <a:ext uri="{FF2B5EF4-FFF2-40B4-BE49-F238E27FC236}">
                <a16:creationId xmlns:a16="http://schemas.microsoft.com/office/drawing/2014/main" id="{45A2BC93-FA12-F929-72CA-383B51E2A158}"/>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5" name="Picture 4">
            <a:extLst>
              <a:ext uri="{FF2B5EF4-FFF2-40B4-BE49-F238E27FC236}">
                <a16:creationId xmlns:a16="http://schemas.microsoft.com/office/drawing/2014/main" id="{237DD817-FF08-F087-6FBA-27644047D9B7}"/>
              </a:ext>
            </a:extLst>
          </p:cNvPr>
          <p:cNvPicPr>
            <a:picLocks noChangeAspect="1"/>
          </p:cNvPicPr>
          <p:nvPr/>
        </p:nvPicPr>
        <p:blipFill>
          <a:blip r:embed="rId4"/>
          <a:stretch>
            <a:fillRect/>
          </a:stretch>
        </p:blipFill>
        <p:spPr>
          <a:xfrm rot="10800000">
            <a:off x="1088572" y="2743633"/>
            <a:ext cx="11190512" cy="84878"/>
          </a:xfrm>
          <a:prstGeom prst="rect">
            <a:avLst/>
          </a:prstGeom>
        </p:spPr>
      </p:pic>
      <p:sp>
        <p:nvSpPr>
          <p:cNvPr id="6" name="TextBox 5">
            <a:extLst>
              <a:ext uri="{FF2B5EF4-FFF2-40B4-BE49-F238E27FC236}">
                <a16:creationId xmlns:a16="http://schemas.microsoft.com/office/drawing/2014/main" id="{4F4B2438-1646-3258-9CC8-C55EAACA6D59}"/>
              </a:ext>
            </a:extLst>
          </p:cNvPr>
          <p:cNvSpPr txBox="1"/>
          <p:nvPr/>
        </p:nvSpPr>
        <p:spPr>
          <a:xfrm>
            <a:off x="914400" y="1912635"/>
            <a:ext cx="11277600" cy="830997"/>
          </a:xfrm>
          <a:prstGeom prst="rect">
            <a:avLst/>
          </a:prstGeom>
          <a:noFill/>
        </p:spPr>
        <p:txBody>
          <a:bodyPr wrap="squar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Analyzing </a:t>
            </a:r>
            <a:r>
              <a:rPr lang="en-US" sz="4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Requirements I </a:t>
            </a:r>
            <a:endParaRPr lang="x-none"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17C3DAE8-2198-365C-6B9B-2E70C0744D00}"/>
              </a:ext>
            </a:extLst>
          </p:cNvPr>
          <p:cNvSpPr/>
          <p:nvPr/>
        </p:nvSpPr>
        <p:spPr>
          <a:xfrm>
            <a:off x="11368480" y="5949113"/>
            <a:ext cx="301686" cy="338554"/>
          </a:xfrm>
          <a:prstGeom prst="rect">
            <a:avLst/>
          </a:prstGeom>
        </p:spPr>
        <p:txBody>
          <a:bodyPr wrap="none">
            <a:spAutoFit/>
          </a:bodyPr>
          <a:lstStyle/>
          <a:p>
            <a:fld id="{05476A8D-DDC5-DD4A-BA98-5E7D058C537D}" type="slidenum">
              <a:rPr lang="x-none" sz="16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a:t>
            </a:fld>
            <a:endParaRPr lang="x-none"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F7F0C6E2-AC8F-867A-0789-8F9B5949B0E5}"/>
              </a:ext>
            </a:extLst>
          </p:cNvPr>
          <p:cNvPicPr>
            <a:picLocks noChangeAspect="1"/>
          </p:cNvPicPr>
          <p:nvPr/>
        </p:nvPicPr>
        <p:blipFill rotWithShape="1">
          <a:blip r:embed="rId5"/>
          <a:srcRect t="12377" r="19085"/>
          <a:stretch/>
        </p:blipFill>
        <p:spPr>
          <a:xfrm>
            <a:off x="9570813" y="0"/>
            <a:ext cx="2621186" cy="1582741"/>
          </a:xfrm>
          <a:prstGeom prst="rect">
            <a:avLst/>
          </a:prstGeom>
        </p:spPr>
      </p:pic>
      <p:sp>
        <p:nvSpPr>
          <p:cNvPr id="9" name="Round Same Side Corner Rectangle 8">
            <a:extLst>
              <a:ext uri="{FF2B5EF4-FFF2-40B4-BE49-F238E27FC236}">
                <a16:creationId xmlns:a16="http://schemas.microsoft.com/office/drawing/2014/main" id="{088C3E3A-FA1B-FC31-4DE3-BF89A9908010}"/>
              </a:ext>
            </a:extLst>
          </p:cNvPr>
          <p:cNvSpPr/>
          <p:nvPr/>
        </p:nvSpPr>
        <p:spPr>
          <a:xfrm rot="16200000">
            <a:off x="11335464" y="5576013"/>
            <a:ext cx="624500" cy="1088572"/>
          </a:xfrm>
          <a:prstGeom prst="round2SameRect">
            <a:avLst>
              <a:gd name="adj1" fmla="val 50000"/>
              <a:gd name="adj2"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85598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Analyzing Stakeholder Expectations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Managing Conflicting Stakeholder Expectations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Recognize and address situations where stakeholders have conflicting goals or requirements</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Facilitate discussions and negotiations to find common ground or alternative solutions. </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marketing team may prioritize a flashy user interface, while the development team focuses on system performance.</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Imagine stakeholders as passengers on a bus, each with their preferred route. The driver (project manager) must find a route that satisfies most passengers or provides an acceptable compromise.</a:t>
            </a:r>
          </a:p>
        </p:txBody>
      </p:sp>
    </p:spTree>
    <p:extLst>
      <p:ext uri="{BB962C8B-B14F-4D97-AF65-F5344CB8AC3E}">
        <p14:creationId xmlns:p14="http://schemas.microsoft.com/office/powerpoint/2010/main" val="952689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Analyzing Stakeholder Expectations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Techniques for Stakeholder Analysis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Utilize various techniques to understand stakeholders' needs and expectations. </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Create stakeholder profiles or personas to document their characteristics, interests, and requirements. </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Conduct surveys, interviews, or focus groups to gather feedback from stakeholders.</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stakeholder analysis as detective work; you gather clues (data) from various sources to create a profile (understanding) of each stakeholder's desires and motivations.</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8061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Functional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Decomposing high-level requirements into functional specifications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8328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involves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breaking down complex, high-level requirements into smaller, more manageable functional specifications</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helps in understanding the specific tasks and features </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that a system or software must perform.</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Suppose you're designing a website, and a high-level requirement is "User authentication." Decomposing this requirement would involve specifying the exact functionalities like user registration, login, password reset, and user profile management.</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it as disassembling a puzzle. High-level requirements are like a big puzzle picture, and decomposing them is breaking it into smaller, more understandable pieces.</a:t>
            </a:r>
          </a:p>
        </p:txBody>
      </p:sp>
    </p:spTree>
    <p:extLst>
      <p:ext uri="{BB962C8B-B14F-4D97-AF65-F5344CB8AC3E}">
        <p14:creationId xmlns:p14="http://schemas.microsoft.com/office/powerpoint/2010/main" val="487391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Functional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Use of data flow diagrams (DFD) and flowcharts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flow diagrams (DFD) and flowcharts are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visual tools used to represent how data and processes flow within a system</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They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help in illustrating the interactions and relationships between different parts of the system</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Imagine you're designing an inventory management system. You can use a DFD to show how orders are placed, how inventory is updated, and how reports are generated based on this data flow.</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a DFD or flowchart as a map that guides you through a city's streets and intersections. It shows you the routes data takes within a system, just like a map shows the routes through a city.</a:t>
            </a:r>
          </a:p>
        </p:txBody>
      </p:sp>
    </p:spTree>
    <p:extLst>
      <p:ext uri="{BB962C8B-B14F-4D97-AF65-F5344CB8AC3E}">
        <p14:creationId xmlns:p14="http://schemas.microsoft.com/office/powerpoint/2010/main" val="19887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Functional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Creating process models to analyze functional needs: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Process models are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visual representations that depict how processes or tasks are performed within a system</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They help in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understanding the sequence and dependencies of activities required to meet functional needs</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banking system, a process model can show the steps involved in processing a customer's loan application, including document verification, credit check, and approval.</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a process model as a recipe for baking a cake. It outlines the step-by-step instructions, ingredients, and the order in which they should be combined to achieve the desired result (the functional need in this case).</a:t>
            </a:r>
          </a:p>
        </p:txBody>
      </p:sp>
    </p:spTree>
    <p:extLst>
      <p:ext uri="{BB962C8B-B14F-4D97-AF65-F5344CB8AC3E}">
        <p14:creationId xmlns:p14="http://schemas.microsoft.com/office/powerpoint/2010/main" val="422979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Non-Functional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Classifying Non-Functional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Non-functional requirements are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qualities or characteristics that describe how a system should perform, rather than what it should do.</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banking application, a non-functional requirement could be "Security," which specifies that the system must have robust measures to protect sensitive customer data.</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non-functional requirements as the "personality traits" of a software system. Just like individuals can be described as friendly, punctual, or organized, software systems have non-functional traits like security, speed, and reliability.</a:t>
            </a:r>
          </a:p>
        </p:txBody>
      </p:sp>
    </p:spTree>
    <p:extLst>
      <p:ext uri="{BB962C8B-B14F-4D97-AF65-F5344CB8AC3E}">
        <p14:creationId xmlns:p14="http://schemas.microsoft.com/office/powerpoint/2010/main" val="192490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Non-Functional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Quantifying Non-Functional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278829"/>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Quantifying non-functional requirements </a:t>
            </a:r>
            <a:r>
              <a:rPr lang="en-CA" sz="1200" b="1" dirty="0">
                <a:latin typeface="Open Sans" panose="020B0606030504020204" pitchFamily="34" charset="0"/>
                <a:ea typeface="Open Sans" panose="020B0606030504020204" pitchFamily="34" charset="0"/>
                <a:cs typeface="Open Sans" panose="020B0606030504020204" pitchFamily="34" charset="0"/>
              </a:rPr>
              <a:t>involves putting specific metrics or numbers to describe how well a system needs to perform.</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For a website, the non-functional requirement "Response Time" might specify that pages should load in under 2 seconds.</a:t>
            </a:r>
          </a:p>
          <a:p>
            <a:pPr marL="628650" lvl="1"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Imagine you're buying a car, and you want to quantify the non-functional requirement of "Fuel Efficiency." You might say you want a car that can travel at least 30 miles per gallon, giving you a clear, measurable target.</a:t>
            </a:r>
          </a:p>
        </p:txBody>
      </p:sp>
    </p:spTree>
    <p:extLst>
      <p:ext uri="{BB962C8B-B14F-4D97-AF65-F5344CB8AC3E}">
        <p14:creationId xmlns:p14="http://schemas.microsoft.com/office/powerpoint/2010/main" val="3932642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Non-Functional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Assessing the impact of Non-functional requirements on system design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8328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This </a:t>
            </a:r>
            <a:r>
              <a:rPr lang="en-CA" sz="1200" b="1" dirty="0">
                <a:latin typeface="Open Sans" panose="020B0606030504020204" pitchFamily="34" charset="0"/>
                <a:ea typeface="Open Sans" panose="020B0606030504020204" pitchFamily="34" charset="0"/>
                <a:cs typeface="Open Sans" panose="020B0606030504020204" pitchFamily="34" charset="0"/>
              </a:rPr>
              <a:t>involves understanding how non-functional requirements influence the overall design and architecture of the system</a:t>
            </a:r>
            <a:r>
              <a:rPr lang="en-CA" sz="1200" dirty="0">
                <a:latin typeface="Open Sans" panose="020B0606030504020204" pitchFamily="34" charset="0"/>
                <a:ea typeface="Open Sans" panose="020B0606030504020204" pitchFamily="34" charset="0"/>
                <a:cs typeface="Open Sans" panose="020B0606030504020204" pitchFamily="34" charset="0"/>
              </a:rPr>
              <a:t>.</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If a system has a high-performance non-functional requirement, it may require a distributed architecture with multiple servers to handle heavy traffic loads.</a:t>
            </a:r>
          </a:p>
          <a:p>
            <a:pPr marL="628650" lvl="1"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Think of a building's architectural design. If a building needs to withstand earthquakes (a non-functional requirement for safety), it will influence the design with features like reinforced foundations and materials to ensure it meets that requirement.</a:t>
            </a:r>
          </a:p>
        </p:txBody>
      </p:sp>
    </p:spTree>
    <p:extLst>
      <p:ext uri="{BB962C8B-B14F-4D97-AF65-F5344CB8AC3E}">
        <p14:creationId xmlns:p14="http://schemas.microsoft.com/office/powerpoint/2010/main" val="988167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93A8B36-B274-3971-0C98-554FDB3A107B}"/>
              </a:ext>
            </a:extLst>
          </p:cNvPr>
          <p:cNvPicPr>
            <a:picLocks noChangeAspect="1"/>
          </p:cNvPicPr>
          <p:nvPr/>
        </p:nvPicPr>
        <p:blipFill rotWithShape="1">
          <a:blip r:embed="rId2"/>
          <a:srcRect t="8018" b="7799"/>
          <a:stretch/>
        </p:blipFill>
        <p:spPr>
          <a:xfrm>
            <a:off x="-12962" y="0"/>
            <a:ext cx="12244698" cy="6858000"/>
          </a:xfrm>
          <a:prstGeom prst="rect">
            <a:avLst/>
          </a:prstGeom>
        </p:spPr>
      </p:pic>
      <p:sp>
        <p:nvSpPr>
          <p:cNvPr id="14" name="Rectangle 13">
            <a:extLst>
              <a:ext uri="{FF2B5EF4-FFF2-40B4-BE49-F238E27FC236}">
                <a16:creationId xmlns:a16="http://schemas.microsoft.com/office/drawing/2014/main" id="{2126C963-2554-9858-00DC-74D03F7C75E6}"/>
              </a:ext>
            </a:extLst>
          </p:cNvPr>
          <p:cNvSpPr/>
          <p:nvPr/>
        </p:nvSpPr>
        <p:spPr>
          <a:xfrm rot="10800000">
            <a:off x="-12964" y="-2"/>
            <a:ext cx="12244697"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5" name="Picture 14">
            <a:extLst>
              <a:ext uri="{FF2B5EF4-FFF2-40B4-BE49-F238E27FC236}">
                <a16:creationId xmlns:a16="http://schemas.microsoft.com/office/drawing/2014/main" id="{C34C426D-57F6-7E03-D1E1-5478A0611343}"/>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16" name="Picture 15">
            <a:extLst>
              <a:ext uri="{FF2B5EF4-FFF2-40B4-BE49-F238E27FC236}">
                <a16:creationId xmlns:a16="http://schemas.microsoft.com/office/drawing/2014/main" id="{64A0AEED-2E8C-FC8A-EB8A-2D391112310D}"/>
              </a:ext>
            </a:extLst>
          </p:cNvPr>
          <p:cNvPicPr>
            <a:picLocks noChangeAspect="1"/>
          </p:cNvPicPr>
          <p:nvPr/>
        </p:nvPicPr>
        <p:blipFill>
          <a:blip r:embed="rId4"/>
          <a:stretch>
            <a:fillRect/>
          </a:stretch>
        </p:blipFill>
        <p:spPr>
          <a:xfrm rot="10800000">
            <a:off x="1088572" y="3165485"/>
            <a:ext cx="11190512" cy="84878"/>
          </a:xfrm>
          <a:prstGeom prst="rect">
            <a:avLst/>
          </a:prstGeom>
        </p:spPr>
      </p:pic>
      <p:sp>
        <p:nvSpPr>
          <p:cNvPr id="17" name="TextBox 16">
            <a:extLst>
              <a:ext uri="{FF2B5EF4-FFF2-40B4-BE49-F238E27FC236}">
                <a16:creationId xmlns:a16="http://schemas.microsoft.com/office/drawing/2014/main" id="{240AC3DB-ADB0-D1A8-3F79-07E08876C5D1}"/>
              </a:ext>
            </a:extLst>
          </p:cNvPr>
          <p:cNvSpPr txBox="1"/>
          <p:nvPr/>
        </p:nvSpPr>
        <p:spPr>
          <a:xfrm>
            <a:off x="1001483" y="975026"/>
            <a:ext cx="9258797" cy="1938992"/>
          </a:xfrm>
          <a:prstGeom prst="rect">
            <a:avLst/>
          </a:prstGeom>
          <a:noFill/>
        </p:spPr>
        <p:txBody>
          <a:bodyPr wrap="square" rtlCol="0">
            <a:spAutoFit/>
          </a:bodyPr>
          <a:lstStyle/>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Any</a:t>
            </a:r>
          </a:p>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Questions?</a:t>
            </a:r>
            <a:endParaRPr lang="x-none"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9" name="Picture 18">
            <a:extLst>
              <a:ext uri="{FF2B5EF4-FFF2-40B4-BE49-F238E27FC236}">
                <a16:creationId xmlns:a16="http://schemas.microsoft.com/office/drawing/2014/main" id="{F568E084-7831-D3CF-87BD-E4C658114343}"/>
              </a:ext>
            </a:extLst>
          </p:cNvPr>
          <p:cNvPicPr>
            <a:picLocks noChangeAspect="1"/>
          </p:cNvPicPr>
          <p:nvPr/>
        </p:nvPicPr>
        <p:blipFill rotWithShape="1">
          <a:blip r:embed="rId5"/>
          <a:srcRect t="12377" r="19085"/>
          <a:stretch/>
        </p:blipFill>
        <p:spPr>
          <a:xfrm>
            <a:off x="9570813" y="0"/>
            <a:ext cx="2621186" cy="1582741"/>
          </a:xfrm>
          <a:prstGeom prst="rect">
            <a:avLst/>
          </a:prstGeom>
        </p:spPr>
      </p:pic>
    </p:spTree>
    <p:extLst>
      <p:ext uri="{BB962C8B-B14F-4D97-AF65-F5344CB8AC3E}">
        <p14:creationId xmlns:p14="http://schemas.microsoft.com/office/powerpoint/2010/main" val="383669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24E52-8058-D57E-BF9D-8275DBE950E8}"/>
              </a:ext>
            </a:extLst>
          </p:cNvPr>
          <p:cNvPicPr>
            <a:picLocks noChangeAspect="1"/>
          </p:cNvPicPr>
          <p:nvPr/>
        </p:nvPicPr>
        <p:blipFill>
          <a:blip r:embed="rId2" cstate="screen">
            <a:extLst>
              <a:ext uri="{28A0092B-C50C-407E-A947-70E740481C1C}">
                <a14:useLocalDpi xmlns:a14="http://schemas.microsoft.com/office/drawing/2010/main"/>
              </a:ext>
            </a:extLst>
          </a:blip>
          <a:srcRect t="7980" b="7980"/>
          <a:stretch/>
        </p:blipFill>
        <p:spPr>
          <a:xfrm flipH="1">
            <a:off x="-6482" y="-2"/>
            <a:ext cx="12244698" cy="6858000"/>
          </a:xfrm>
          <a:prstGeom prst="rect">
            <a:avLst/>
          </a:prstGeom>
        </p:spPr>
      </p:pic>
      <p:sp>
        <p:nvSpPr>
          <p:cNvPr id="3" name="Rectangle 2">
            <a:extLst>
              <a:ext uri="{FF2B5EF4-FFF2-40B4-BE49-F238E27FC236}">
                <a16:creationId xmlns:a16="http://schemas.microsoft.com/office/drawing/2014/main" id="{ADF2F45E-A841-1541-8F4A-A08A62E56158}"/>
              </a:ext>
            </a:extLst>
          </p:cNvPr>
          <p:cNvSpPr/>
          <p:nvPr/>
        </p:nvSpPr>
        <p:spPr>
          <a:xfrm rot="10800000">
            <a:off x="-6481" y="-1"/>
            <a:ext cx="12244696" cy="6857998"/>
          </a:xfrm>
          <a:prstGeom prst="rect">
            <a:avLst/>
          </a:prstGeom>
          <a:gradFill flip="none" rotWithShape="1">
            <a:gsLst>
              <a:gs pos="100000">
                <a:srgbClr val="50235C">
                  <a:alpha val="92000"/>
                </a:srgbClr>
              </a:gs>
              <a:gs pos="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400"/>
          </a:p>
        </p:txBody>
      </p:sp>
      <p:pic>
        <p:nvPicPr>
          <p:cNvPr id="4" name="Picture 3">
            <a:extLst>
              <a:ext uri="{FF2B5EF4-FFF2-40B4-BE49-F238E27FC236}">
                <a16:creationId xmlns:a16="http://schemas.microsoft.com/office/drawing/2014/main" id="{CFB88FDA-6416-E3E3-3C44-AE4BB31A051D}"/>
              </a:ext>
            </a:extLst>
          </p:cNvPr>
          <p:cNvPicPr>
            <a:picLocks noChangeAspect="1"/>
          </p:cNvPicPr>
          <p:nvPr/>
        </p:nvPicPr>
        <p:blipFill>
          <a:blip r:embed="rId3"/>
          <a:stretch>
            <a:fillRect/>
          </a:stretch>
        </p:blipFill>
        <p:spPr>
          <a:xfrm>
            <a:off x="5982257" y="852509"/>
            <a:ext cx="3975098" cy="1024352"/>
          </a:xfrm>
          <a:prstGeom prst="rect">
            <a:avLst/>
          </a:prstGeom>
        </p:spPr>
      </p:pic>
      <p:sp>
        <p:nvSpPr>
          <p:cNvPr id="5" name="Rectangle 4">
            <a:extLst>
              <a:ext uri="{FF2B5EF4-FFF2-40B4-BE49-F238E27FC236}">
                <a16:creationId xmlns:a16="http://schemas.microsoft.com/office/drawing/2014/main" id="{D67D6B3B-15E9-D0F2-FD99-940537F8CEE3}"/>
              </a:ext>
            </a:extLst>
          </p:cNvPr>
          <p:cNvSpPr/>
          <p:nvPr/>
        </p:nvSpPr>
        <p:spPr>
          <a:xfrm>
            <a:off x="7360977" y="2466904"/>
            <a:ext cx="4238625" cy="1923604"/>
          </a:xfrm>
          <a:prstGeom prst="rect">
            <a:avLst/>
          </a:prstGeom>
        </p:spPr>
        <p:txBody>
          <a:bodyPr wrap="square">
            <a:spAutoFit/>
          </a:bodyPr>
          <a:lstStyle/>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www.canadianctb.ca</a:t>
            </a:r>
          </a:p>
          <a:p>
            <a:pPr>
              <a:lnSpc>
                <a:spcPct val="150000"/>
              </a:lnSpc>
            </a:pP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studentservices</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@canadianctb.ca</a:t>
            </a:r>
          </a:p>
          <a:p>
            <a:pP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academics@canadianctb.ca</a:t>
            </a: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+1 604-</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300</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0977</a:t>
            </a:r>
            <a:endPar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626 West Pender Street - Suite 600</a:t>
            </a:r>
          </a:p>
          <a:p>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Vancouver, British Columbia, V6B 1V9, Canada</a:t>
            </a:r>
          </a:p>
        </p:txBody>
      </p:sp>
      <p:pic>
        <p:nvPicPr>
          <p:cNvPr id="6" name="Picture 5">
            <a:extLst>
              <a:ext uri="{FF2B5EF4-FFF2-40B4-BE49-F238E27FC236}">
                <a16:creationId xmlns:a16="http://schemas.microsoft.com/office/drawing/2014/main" id="{F828B326-73DB-9D85-5681-7BB3126B34E5}"/>
              </a:ext>
            </a:extLst>
          </p:cNvPr>
          <p:cNvPicPr>
            <a:picLocks noChangeAspect="1"/>
          </p:cNvPicPr>
          <p:nvPr/>
        </p:nvPicPr>
        <p:blipFill>
          <a:blip r:embed="rId4"/>
          <a:stretch>
            <a:fillRect/>
          </a:stretch>
        </p:blipFill>
        <p:spPr>
          <a:xfrm>
            <a:off x="1385685" y="2210458"/>
            <a:ext cx="2073217" cy="2788752"/>
          </a:xfrm>
          <a:prstGeom prst="rect">
            <a:avLst/>
          </a:prstGeom>
        </p:spPr>
      </p:pic>
      <p:sp>
        <p:nvSpPr>
          <p:cNvPr id="7" name="Rectangle 6">
            <a:extLst>
              <a:ext uri="{FF2B5EF4-FFF2-40B4-BE49-F238E27FC236}">
                <a16:creationId xmlns:a16="http://schemas.microsoft.com/office/drawing/2014/main" id="{6F4111BF-C96C-873B-F6EC-F81F7AFF05ED}"/>
              </a:ext>
            </a:extLst>
          </p:cNvPr>
          <p:cNvSpPr/>
          <p:nvPr/>
        </p:nvSpPr>
        <p:spPr>
          <a:xfrm>
            <a:off x="5396948" y="2466904"/>
            <a:ext cx="1918309" cy="1673728"/>
          </a:xfrm>
          <a:prstGeom prst="rect">
            <a:avLst/>
          </a:prstGeom>
        </p:spPr>
        <p:txBody>
          <a:bodyPr wrap="square">
            <a:spAutoFit/>
          </a:bodyPr>
          <a:lstStyle/>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Student Services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 Services</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Telephone</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Address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4BBE889B-459F-C6D4-4CE7-38E41E269D3B}"/>
              </a:ext>
            </a:extLst>
          </p:cNvPr>
          <p:cNvPicPr>
            <a:picLocks noChangeAspect="1"/>
          </p:cNvPicPr>
          <p:nvPr/>
        </p:nvPicPr>
        <p:blipFill>
          <a:blip r:embed="rId5"/>
          <a:stretch>
            <a:fillRect/>
          </a:stretch>
        </p:blipFill>
        <p:spPr>
          <a:xfrm>
            <a:off x="6054320" y="4873402"/>
            <a:ext cx="1738457" cy="251619"/>
          </a:xfrm>
          <a:prstGeom prst="rect">
            <a:avLst/>
          </a:prstGeom>
        </p:spPr>
      </p:pic>
      <p:sp>
        <p:nvSpPr>
          <p:cNvPr id="9" name="Rectangle 8">
            <a:extLst>
              <a:ext uri="{FF2B5EF4-FFF2-40B4-BE49-F238E27FC236}">
                <a16:creationId xmlns:a16="http://schemas.microsoft.com/office/drawing/2014/main" id="{53A80EED-33AE-86C8-C946-AE3BDF2D99E9}"/>
              </a:ext>
            </a:extLst>
          </p:cNvPr>
          <p:cNvSpPr/>
          <p:nvPr/>
        </p:nvSpPr>
        <p:spPr>
          <a:xfrm>
            <a:off x="5944925" y="4438861"/>
            <a:ext cx="2113784" cy="338554"/>
          </a:xfrm>
          <a:prstGeom prst="rect">
            <a:avLst/>
          </a:prstGeom>
        </p:spPr>
        <p:txBody>
          <a:bodyPr wrap="none">
            <a:spAutoFit/>
          </a:bodyPr>
          <a:lstStyle/>
          <a:p>
            <a:r>
              <a:rPr lang="en-BR"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Connect with CCTB</a:t>
            </a:r>
          </a:p>
        </p:txBody>
      </p:sp>
      <p:sp>
        <p:nvSpPr>
          <p:cNvPr id="10" name="Rectangle 9">
            <a:extLst>
              <a:ext uri="{FF2B5EF4-FFF2-40B4-BE49-F238E27FC236}">
                <a16:creationId xmlns:a16="http://schemas.microsoft.com/office/drawing/2014/main" id="{CFDEB947-1587-CD99-FD8A-751C85DA8A3D}"/>
              </a:ext>
            </a:extLst>
          </p:cNvPr>
          <p:cNvSpPr/>
          <p:nvPr/>
        </p:nvSpPr>
        <p:spPr>
          <a:xfrm>
            <a:off x="8060919" y="4845322"/>
            <a:ext cx="1465466" cy="307777"/>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CanadianCTB</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697CBB27-22B7-96B8-4BDD-257201B76641}"/>
              </a:ext>
            </a:extLst>
          </p:cNvPr>
          <p:cNvSpPr/>
          <p:nvPr/>
        </p:nvSpPr>
        <p:spPr>
          <a:xfrm>
            <a:off x="4697720" y="452436"/>
            <a:ext cx="45719" cy="5953125"/>
          </a:xfrm>
          <a:prstGeom prst="rect">
            <a:avLst/>
          </a:prstGeom>
          <a:gradFill>
            <a:gsLst>
              <a:gs pos="100000">
                <a:schemeClr val="bg1">
                  <a:alpha val="0"/>
                </a:schemeClr>
              </a:gs>
              <a:gs pos="53000">
                <a:schemeClr val="bg1"/>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12" name="Picture 11">
            <a:extLst>
              <a:ext uri="{FF2B5EF4-FFF2-40B4-BE49-F238E27FC236}">
                <a16:creationId xmlns:a16="http://schemas.microsoft.com/office/drawing/2014/main" id="{2E77C515-94F5-823B-8893-B3F76D0A232A}"/>
              </a:ext>
            </a:extLst>
          </p:cNvPr>
          <p:cNvPicPr>
            <a:picLocks noChangeAspect="1"/>
          </p:cNvPicPr>
          <p:nvPr/>
        </p:nvPicPr>
        <p:blipFill rotWithShape="1">
          <a:blip r:embed="rId6"/>
          <a:srcRect l="62031" r="163"/>
          <a:stretch/>
        </p:blipFill>
        <p:spPr>
          <a:xfrm>
            <a:off x="-6484" y="-2"/>
            <a:ext cx="4704203" cy="6881004"/>
          </a:xfrm>
          <a:prstGeom prst="rect">
            <a:avLst/>
          </a:prstGeom>
        </p:spPr>
      </p:pic>
    </p:spTree>
    <p:extLst>
      <p:ext uri="{BB962C8B-B14F-4D97-AF65-F5344CB8AC3E}">
        <p14:creationId xmlns:p14="http://schemas.microsoft.com/office/powerpoint/2010/main" val="265622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Introduction to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Role of Requirements Analysis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1170833"/>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Requirements analysis is the process of gathering, documenting, and understanding the needs and constraints of a system or project. </a:t>
            </a:r>
          </a:p>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serves as the foundation for successful Information Systems Management (ISM). </a:t>
            </a:r>
          </a:p>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helps ensure that the final product meets the stakeholders' expectations and aligns with the project's objectives.</a:t>
            </a: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126352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Introduction to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Functional vs. Non-functional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3109826"/>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Functional Requirements: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These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specify what the system should do</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They describe the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system's functionality, features, and interactions with users or other systems. </a:t>
            </a:r>
          </a:p>
          <a:p>
            <a:pPr marL="1085850" lvl="2"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in a social media platform, a functional requirement could be "Users can post text, images, and videos.”</a:t>
            </a:r>
          </a:p>
          <a:p>
            <a:pPr marL="1085850" lvl="2"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Non-functional Requirements: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These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describe how the system should perform rather than what it should do</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They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address qualities like performance, security, reliability, and usability. </a:t>
            </a:r>
          </a:p>
          <a:p>
            <a:pPr marL="1085850" lvl="2"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comparing a car's functional requirement (it should have four wheels) to non-functional requirements (it should accelerate smoothly and have excellent brakes).</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128226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The Process of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Elicitation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1724831"/>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step involves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gathering information from stakeholders, users, and existing documentation </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 understand their needs and expectations. </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a detective gathering clues at a crime scene, elicitation collects the data necessary to solve the system's "problem."</a:t>
            </a: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12371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The Process of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Analysis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1170833"/>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During analysis,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collected data is examined, refined, and organized into clear and concise requirements</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this as sorting and categorizing the clues to form a coherent picture of the case.</a:t>
            </a: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409661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The Process of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Documentation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1447832"/>
          </a:xfrm>
          <a:prstGeom prst="rect">
            <a:avLst/>
          </a:prstGeom>
        </p:spPr>
        <p:txBody>
          <a:bodyPr wrap="square">
            <a:spAutoFit/>
          </a:bodyPr>
          <a:lstStyle/>
          <a:p>
            <a:pPr marL="628650" lvl="1"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requirements are documented in a format that is understandable to all stakeholders</a:t>
            </a: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often using </a:t>
            </a: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tools like requirement documents, use cases, or user stories. </a:t>
            </a:r>
          </a:p>
          <a:p>
            <a:pPr marL="628650" lvl="1" indent="-171450">
              <a:lnSpc>
                <a:spcPct val="150000"/>
              </a:lnSpc>
              <a:buFont typeface="Arial" panose="020B0604020202020204" pitchFamily="34" charset="0"/>
              <a:buChar char="•"/>
            </a:pP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is like compiling all the evidence and presenting it in a structured report for further review.</a:t>
            </a: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426956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Importance of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Cost Savings	</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616836"/>
          </a:xfrm>
          <a:prstGeom prst="rect">
            <a:avLst/>
          </a:prstGeom>
        </p:spPr>
        <p:txBody>
          <a:bodyPr wrap="square">
            <a:spAutoFit/>
          </a:bodyPr>
          <a:lstStyle/>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Properly analyzed requirements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reduce the risk of costly rework or changes late in the project</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Similar to avoiding the need to reopen a closed case due to overlooked evidence.</a:t>
            </a: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A5311F01-053E-2CD4-B553-ED398618AEE6}"/>
              </a:ext>
            </a:extLst>
          </p:cNvPr>
          <p:cNvSpPr/>
          <p:nvPr/>
        </p:nvSpPr>
        <p:spPr>
          <a:xfrm>
            <a:off x="818374" y="257150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Improved Communication	</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B9BE3CA0-2B93-B700-FA74-BF390476EBFD}"/>
              </a:ext>
            </a:extLst>
          </p:cNvPr>
          <p:cNvSpPr/>
          <p:nvPr/>
        </p:nvSpPr>
        <p:spPr>
          <a:xfrm>
            <a:off x="818374" y="3138045"/>
            <a:ext cx="9498463" cy="617541"/>
          </a:xfrm>
          <a:prstGeom prst="rect">
            <a:avLst/>
          </a:prstGeom>
        </p:spPr>
        <p:txBody>
          <a:bodyPr wrap="square">
            <a:spAutoFit/>
          </a:bodyPr>
          <a:lstStyle/>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Clear requirements serve as a common language for project stakeholders, like a shared investigative report, ensuring everyone understands the goals.</a:t>
            </a:r>
            <a:endParaRPr lang="en-US" sz="1200" b="1" u="sng"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831317A5-221A-C5BE-37BA-D0C4B877A4C1}"/>
              </a:ext>
            </a:extLst>
          </p:cNvPr>
          <p:cNvSpPr/>
          <p:nvPr/>
        </p:nvSpPr>
        <p:spPr>
          <a:xfrm>
            <a:off x="818374" y="3984369"/>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Quality Assurance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Rectangle 16">
            <a:extLst>
              <a:ext uri="{FF2B5EF4-FFF2-40B4-BE49-F238E27FC236}">
                <a16:creationId xmlns:a16="http://schemas.microsoft.com/office/drawing/2014/main" id="{B86722CB-1E8F-31D2-A061-D09E303F4176}"/>
              </a:ext>
            </a:extLst>
          </p:cNvPr>
          <p:cNvSpPr/>
          <p:nvPr/>
        </p:nvSpPr>
        <p:spPr>
          <a:xfrm>
            <a:off x="818374" y="4550914"/>
            <a:ext cx="9498463" cy="616836"/>
          </a:xfrm>
          <a:prstGeom prst="rect">
            <a:avLst/>
          </a:prstGeom>
        </p:spPr>
        <p:txBody>
          <a:bodyPr wrap="square">
            <a:spAutoFit/>
          </a:bodyPr>
          <a:lstStyle/>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Analyzing requirements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helps identify potential issues early</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ensuring that the final product meets expectations and functions as intended, just as thorough investigation ensures justice is served.</a:t>
            </a:r>
            <a:endParaRPr lang="en-US" sz="1200" b="1" u="sng"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648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US"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Challenges in Requirements Analysis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sp>
        <p:nvSpPr>
          <p:cNvPr id="4" name="Rectangle 3">
            <a:extLst>
              <a:ext uri="{FF2B5EF4-FFF2-40B4-BE49-F238E27FC236}">
                <a16:creationId xmlns:a16="http://schemas.microsoft.com/office/drawing/2014/main" id="{FCE03419-1C4C-CC2E-3495-E7B107F9D3B8}"/>
              </a:ext>
            </a:extLst>
          </p:cNvPr>
          <p:cNvSpPr/>
          <p:nvPr/>
        </p:nvSpPr>
        <p:spPr>
          <a:xfrm>
            <a:off x="818376" y="138559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Ambiguity	</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sp>
        <p:nvSpPr>
          <p:cNvPr id="9" name="Rectangle 8">
            <a:extLst>
              <a:ext uri="{FF2B5EF4-FFF2-40B4-BE49-F238E27FC236}">
                <a16:creationId xmlns:a16="http://schemas.microsoft.com/office/drawing/2014/main" id="{C5AD187B-8E67-F299-F89F-E6F221A300D1}"/>
              </a:ext>
            </a:extLst>
          </p:cNvPr>
          <p:cNvSpPr/>
          <p:nvPr/>
        </p:nvSpPr>
        <p:spPr>
          <a:xfrm>
            <a:off x="818374" y="1953959"/>
            <a:ext cx="9498463" cy="617541"/>
          </a:xfrm>
          <a:prstGeom prst="rect">
            <a:avLst/>
          </a:prstGeom>
        </p:spPr>
        <p:txBody>
          <a:bodyPr wrap="square">
            <a:spAutoFit/>
          </a:bodyPr>
          <a:lstStyle/>
          <a:p>
            <a:pPr marL="628650" lvl="1"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Requirements can be vague or open to interpretation</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like a witness providing a blurry description of a suspect.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Clarification and refinement are essential.</a:t>
            </a: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A5311F01-053E-2CD4-B553-ED398618AEE6}"/>
              </a:ext>
            </a:extLst>
          </p:cNvPr>
          <p:cNvSpPr/>
          <p:nvPr/>
        </p:nvSpPr>
        <p:spPr>
          <a:xfrm>
            <a:off x="818374" y="2571500"/>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Changing Requirements	</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5" name="Rectangle 14">
            <a:extLst>
              <a:ext uri="{FF2B5EF4-FFF2-40B4-BE49-F238E27FC236}">
                <a16:creationId xmlns:a16="http://schemas.microsoft.com/office/drawing/2014/main" id="{B9BE3CA0-2B93-B700-FA74-BF390476EBFD}"/>
              </a:ext>
            </a:extLst>
          </p:cNvPr>
          <p:cNvSpPr/>
          <p:nvPr/>
        </p:nvSpPr>
        <p:spPr>
          <a:xfrm>
            <a:off x="818374" y="3138045"/>
            <a:ext cx="9498463" cy="893834"/>
          </a:xfrm>
          <a:prstGeom prst="rect">
            <a:avLst/>
          </a:prstGeom>
        </p:spPr>
        <p:txBody>
          <a:bodyPr wrap="square">
            <a:spAutoFit/>
          </a:bodyPr>
          <a:lstStyle/>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Just as new evidence can surface in an investigation,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requirements can change over time due to evolving project needs or stakeholder feedback</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b="1" u="sng"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Adaptability is crucial.</a:t>
            </a:r>
            <a:endParaRPr lang="en-US" sz="1200" b="1" u="sng"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831317A5-221A-C5BE-37BA-D0C4B877A4C1}"/>
              </a:ext>
            </a:extLst>
          </p:cNvPr>
          <p:cNvSpPr/>
          <p:nvPr/>
        </p:nvSpPr>
        <p:spPr>
          <a:xfrm>
            <a:off x="818374" y="3984369"/>
            <a:ext cx="7584960"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Conflict Resolution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7" name="Rectangle 16">
            <a:extLst>
              <a:ext uri="{FF2B5EF4-FFF2-40B4-BE49-F238E27FC236}">
                <a16:creationId xmlns:a16="http://schemas.microsoft.com/office/drawing/2014/main" id="{B86722CB-1E8F-31D2-A061-D09E303F4176}"/>
              </a:ext>
            </a:extLst>
          </p:cNvPr>
          <p:cNvSpPr/>
          <p:nvPr/>
        </p:nvSpPr>
        <p:spPr>
          <a:xfrm>
            <a:off x="818374" y="4550914"/>
            <a:ext cx="9498463" cy="616836"/>
          </a:xfrm>
          <a:prstGeom prst="rect">
            <a:avLst/>
          </a:prstGeom>
        </p:spPr>
        <p:txBody>
          <a:bodyPr wrap="square">
            <a:spAutoFit/>
          </a:bodyPr>
          <a:lstStyle/>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When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stakeholders have conflicting requirements</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it's akin to different witnesses giving contradictory statements.</a:t>
            </a:r>
          </a:p>
          <a:p>
            <a:pPr marL="628650" lvl="1"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Mediation and negotiation may be necessary to reach a consensus.</a:t>
            </a:r>
            <a:endParaRPr lang="en-US" sz="1200" b="1" u="sng"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16709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2552</Words>
  <Application>Microsoft Office PowerPoint</Application>
  <PresentationFormat>Widescreen</PresentationFormat>
  <Paragraphs>299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Arora</dc:creator>
  <cp:lastModifiedBy>Arzan Italia</cp:lastModifiedBy>
  <cp:revision>7</cp:revision>
  <dcterms:created xsi:type="dcterms:W3CDTF">2023-07-15T22:01:34Z</dcterms:created>
  <dcterms:modified xsi:type="dcterms:W3CDTF">2024-09-17T15:27:12Z</dcterms:modified>
</cp:coreProperties>
</file>