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86" r:id="rId4"/>
    <p:sldId id="287" r:id="rId5"/>
    <p:sldId id="288" r:id="rId6"/>
    <p:sldId id="289" r:id="rId7"/>
    <p:sldId id="290" r:id="rId8"/>
    <p:sldId id="291" r:id="rId9"/>
    <p:sldId id="292" r:id="rId10"/>
    <p:sldId id="293" r:id="rId11"/>
    <p:sldId id="294" r:id="rId12"/>
    <p:sldId id="295" r:id="rId13"/>
    <p:sldId id="296" r:id="rId14"/>
    <p:sldId id="308" r:id="rId15"/>
    <p:sldId id="297" r:id="rId16"/>
    <p:sldId id="298" r:id="rId17"/>
    <p:sldId id="299" r:id="rId18"/>
    <p:sldId id="300" r:id="rId19"/>
    <p:sldId id="301" r:id="rId20"/>
    <p:sldId id="302" r:id="rId21"/>
    <p:sldId id="303" r:id="rId22"/>
    <p:sldId id="304" r:id="rId23"/>
    <p:sldId id="305" r:id="rId24"/>
    <p:sldId id="306" r:id="rId25"/>
    <p:sldId id="307" r:id="rId26"/>
    <p:sldId id="261" r:id="rId27"/>
    <p:sldId id="26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19"/>
  </p:normalViewPr>
  <p:slideViewPr>
    <p:cSldViewPr snapToGrid="0">
      <p:cViewPr varScale="1">
        <p:scale>
          <a:sx n="116" d="100"/>
          <a:sy n="116" d="100"/>
        </p:scale>
        <p:origin x="76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CD7E-8808-22C2-1A72-2C942FBFA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0D5425-FB2E-A87D-CB3F-443A2A715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424F8A-A835-3AF6-6252-B8F66A99ED78}"/>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5" name="Footer Placeholder 4">
            <a:extLst>
              <a:ext uri="{FF2B5EF4-FFF2-40B4-BE49-F238E27FC236}">
                <a16:creationId xmlns:a16="http://schemas.microsoft.com/office/drawing/2014/main" id="{1CB5AFD0-850A-8DE4-154B-760D6CCA9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6119A-A077-569B-C4DF-02C3DBC31B80}"/>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845958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DC58-0522-4807-7EFE-0D5AF3D7F9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B839CC-4A35-AD0E-AEC3-EBA009259E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C9353-749F-34FF-D17B-72CCE65E1071}"/>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5" name="Footer Placeholder 4">
            <a:extLst>
              <a:ext uri="{FF2B5EF4-FFF2-40B4-BE49-F238E27FC236}">
                <a16:creationId xmlns:a16="http://schemas.microsoft.com/office/drawing/2014/main" id="{B6555DD6-93D6-AD65-4DAE-AF31C92C8F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95A25-EAD3-ABB3-F9D8-6713607EF8EC}"/>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76655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4F5E9B-CC2A-80E3-3E93-998EB4B7DD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473918-DB68-1A21-5530-95E80976DE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9E11E-04E5-9DFA-647D-1B1D40596509}"/>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5" name="Footer Placeholder 4">
            <a:extLst>
              <a:ext uri="{FF2B5EF4-FFF2-40B4-BE49-F238E27FC236}">
                <a16:creationId xmlns:a16="http://schemas.microsoft.com/office/drawing/2014/main" id="{EDDDDC5B-BD73-0383-228E-8B97DA0D5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F5894-028A-7155-31CC-E7C7A11547C5}"/>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306489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5FD3-94AB-9967-366D-A6DB8C75F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F263B-47E1-12B8-4CAD-2FA96AFB8A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87B4B-83A4-2C41-547E-C66DDB950584}"/>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5" name="Footer Placeholder 4">
            <a:extLst>
              <a:ext uri="{FF2B5EF4-FFF2-40B4-BE49-F238E27FC236}">
                <a16:creationId xmlns:a16="http://schemas.microsoft.com/office/drawing/2014/main" id="{88372364-A2A6-2DAB-E289-70DAC3E10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E4AA2-7131-A76B-FBC8-7089671EA86E}"/>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366967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0BDB-0B16-E0E2-120D-64B5CD1F58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3EF795-AE96-03D3-692E-619B80D03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D6136E-5E94-3572-EF5B-E618B3CD0BD7}"/>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5" name="Footer Placeholder 4">
            <a:extLst>
              <a:ext uri="{FF2B5EF4-FFF2-40B4-BE49-F238E27FC236}">
                <a16:creationId xmlns:a16="http://schemas.microsoft.com/office/drawing/2014/main" id="{4EB56335-7B8F-C57C-7118-C30C65C04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1F3056-E34A-235C-297D-892190CC167D}"/>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41157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9206-8504-4D73-5F02-D2A385E32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3635E-C47A-381F-8965-24BF2CB5F2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320EC9-EA67-5312-B1A8-C178DE0108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70E138-3672-F8D9-4362-F2492A809C0A}"/>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6" name="Footer Placeholder 5">
            <a:extLst>
              <a:ext uri="{FF2B5EF4-FFF2-40B4-BE49-F238E27FC236}">
                <a16:creationId xmlns:a16="http://schemas.microsoft.com/office/drawing/2014/main" id="{57719EC5-5CAC-BB02-99BE-0F7E529BF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12CEA-0BFB-9F63-EF5D-E36835DBFFB2}"/>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484683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25C0-BEC6-ABFD-FAEC-0671211557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365481-6FA5-9605-8A6C-6D10C5F1E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E2690-9C10-D7C6-D1AA-19DCDF287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C43D74-AC53-DB43-5BC6-BE68026D10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10CABF-8337-0FB9-FFB8-E371394E89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F17E55-B65E-C841-69A9-50CE2E8B99D4}"/>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8" name="Footer Placeholder 7">
            <a:extLst>
              <a:ext uri="{FF2B5EF4-FFF2-40B4-BE49-F238E27FC236}">
                <a16:creationId xmlns:a16="http://schemas.microsoft.com/office/drawing/2014/main" id="{9E44F868-9ADC-18D3-5B54-42FD4E7044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9C74C-B88F-AA0C-C7E7-995A49812564}"/>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195767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5AD5-1E16-19D5-A289-9C4B66C09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32B449-3722-FD89-C9C1-19EB81BE031B}"/>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4" name="Footer Placeholder 3">
            <a:extLst>
              <a:ext uri="{FF2B5EF4-FFF2-40B4-BE49-F238E27FC236}">
                <a16:creationId xmlns:a16="http://schemas.microsoft.com/office/drawing/2014/main" id="{3E7CD62B-27C8-03AC-50B6-082741B0B8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7FD296-65EC-AA28-ACE4-FA800DA8012F}"/>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4212530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41D5D-CF39-2E00-AFA4-2609FA4A309D}"/>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3" name="Footer Placeholder 2">
            <a:extLst>
              <a:ext uri="{FF2B5EF4-FFF2-40B4-BE49-F238E27FC236}">
                <a16:creationId xmlns:a16="http://schemas.microsoft.com/office/drawing/2014/main" id="{6346DF34-F7F5-D8F4-0095-ECD68F46E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4EE3CD-A243-B40D-2A8B-681BE3D756F3}"/>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98923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80C32-CF8E-129E-EBD4-C1978E0A36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9071B-9563-32F5-DEB1-A4841C9ED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47CFCF-AC89-C5B9-409B-EA1DA9037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98867-BA4F-C7D1-77F9-5AA4E6872059}"/>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6" name="Footer Placeholder 5">
            <a:extLst>
              <a:ext uri="{FF2B5EF4-FFF2-40B4-BE49-F238E27FC236}">
                <a16:creationId xmlns:a16="http://schemas.microsoft.com/office/drawing/2014/main" id="{B62E5761-15F8-B2AC-F0B9-CA5601DEF5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BB258E-03D3-B874-9580-F1058100A0C4}"/>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1613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79A7-A7D5-9CA0-C780-74E1A392A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5855EF-06E0-28B5-0797-2A4AFC5D1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A1CA0C-8679-87E6-428B-A49427460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8FDEE-5DC1-DAA8-1969-6C563668A7D2}"/>
              </a:ext>
            </a:extLst>
          </p:cNvPr>
          <p:cNvSpPr>
            <a:spLocks noGrp="1"/>
          </p:cNvSpPr>
          <p:nvPr>
            <p:ph type="dt" sz="half" idx="10"/>
          </p:nvPr>
        </p:nvSpPr>
        <p:spPr/>
        <p:txBody>
          <a:bodyPr/>
          <a:lstStyle/>
          <a:p>
            <a:fld id="{39B81FC3-3AB7-804A-B735-A62A04375A14}" type="datetimeFigureOut">
              <a:rPr lang="en-US" smtClean="0"/>
              <a:t>9/17/2024</a:t>
            </a:fld>
            <a:endParaRPr lang="en-US"/>
          </a:p>
        </p:txBody>
      </p:sp>
      <p:sp>
        <p:nvSpPr>
          <p:cNvPr id="6" name="Footer Placeholder 5">
            <a:extLst>
              <a:ext uri="{FF2B5EF4-FFF2-40B4-BE49-F238E27FC236}">
                <a16:creationId xmlns:a16="http://schemas.microsoft.com/office/drawing/2014/main" id="{DF9ED421-C586-72F3-69EE-4148B10D8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3B030F-DD8F-2B06-7DD5-92CA67477684}"/>
              </a:ext>
            </a:extLst>
          </p:cNvPr>
          <p:cNvSpPr>
            <a:spLocks noGrp="1"/>
          </p:cNvSpPr>
          <p:nvPr>
            <p:ph type="sldNum" sz="quarter" idx="12"/>
          </p:nvPr>
        </p:nvSpPr>
        <p:spPr/>
        <p:txBody>
          <a:bodyPr/>
          <a:lstStyle/>
          <a:p>
            <a:fld id="{EF2825BD-B405-6D4F-ABD0-63C4EAAF3552}" type="slidenum">
              <a:rPr lang="en-US" smtClean="0"/>
              <a:t>‹#›</a:t>
            </a:fld>
            <a:endParaRPr lang="en-US"/>
          </a:p>
        </p:txBody>
      </p:sp>
    </p:spTree>
    <p:extLst>
      <p:ext uri="{BB962C8B-B14F-4D97-AF65-F5344CB8AC3E}">
        <p14:creationId xmlns:p14="http://schemas.microsoft.com/office/powerpoint/2010/main" val="4185801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894AD7-E388-CFBA-13DD-37D0FC8BA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8A4CF6-143D-E0E7-7378-A4BD244E04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986A9-686F-4E07-A96A-5FE07F726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81FC3-3AB7-804A-B735-A62A04375A14}" type="datetimeFigureOut">
              <a:rPr lang="en-US" smtClean="0"/>
              <a:t>9/17/2024</a:t>
            </a:fld>
            <a:endParaRPr lang="en-US"/>
          </a:p>
        </p:txBody>
      </p:sp>
      <p:sp>
        <p:nvSpPr>
          <p:cNvPr id="5" name="Footer Placeholder 4">
            <a:extLst>
              <a:ext uri="{FF2B5EF4-FFF2-40B4-BE49-F238E27FC236}">
                <a16:creationId xmlns:a16="http://schemas.microsoft.com/office/drawing/2014/main" id="{5B609053-8679-A758-5DC0-D13F096EB2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9A8836-B592-5408-DFAD-74AE96CFDA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825BD-B405-6D4F-ABD0-63C4EAAF3552}" type="slidenum">
              <a:rPr lang="en-US" smtClean="0"/>
              <a:t>‹#›</a:t>
            </a:fld>
            <a:endParaRPr lang="en-US"/>
          </a:p>
        </p:txBody>
      </p:sp>
    </p:spTree>
    <p:extLst>
      <p:ext uri="{BB962C8B-B14F-4D97-AF65-F5344CB8AC3E}">
        <p14:creationId xmlns:p14="http://schemas.microsoft.com/office/powerpoint/2010/main" val="188455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8B85DE-A992-7586-BA58-AD824B85C954}"/>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58621E95-B7FA-4F49-A5BD-ED23377DD6AB}"/>
              </a:ext>
            </a:extLst>
          </p:cNvPr>
          <p:cNvPicPr>
            <a:picLocks noChangeAspect="1"/>
          </p:cNvPicPr>
          <p:nvPr/>
        </p:nvPicPr>
        <p:blipFill>
          <a:blip r:embed="rId2" cstate="screen">
            <a:extLst>
              <a:ext uri="{28A0092B-C50C-407E-A947-70E740481C1C}">
                <a14:useLocalDpi xmlns:a14="http://schemas.microsoft.com/office/drawing/2010/main"/>
              </a:ext>
            </a:extLst>
          </a:blip>
          <a:srcRect t="11208" b="11208"/>
          <a:stretch/>
        </p:blipFill>
        <p:spPr>
          <a:xfrm flipH="1">
            <a:off x="0" y="1540013"/>
            <a:ext cx="12191999" cy="5316333"/>
          </a:xfrm>
          <a:prstGeom prst="round1Rect">
            <a:avLst>
              <a:gd name="adj" fmla="val 34204"/>
            </a:avLst>
          </a:prstGeom>
        </p:spPr>
      </p:pic>
      <p:pic>
        <p:nvPicPr>
          <p:cNvPr id="5" name="Picture 4" descr="Shape, rectangle&#10;&#10;Description automatically generated">
            <a:extLst>
              <a:ext uri="{FF2B5EF4-FFF2-40B4-BE49-F238E27FC236}">
                <a16:creationId xmlns:a16="http://schemas.microsoft.com/office/drawing/2014/main" id="{AF8EBBAA-6D3B-A43E-ED10-FBCC7BDA80F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 r="17141" b="19900"/>
          <a:stretch/>
        </p:blipFill>
        <p:spPr>
          <a:xfrm>
            <a:off x="4781916" y="4040142"/>
            <a:ext cx="7410083" cy="2817858"/>
          </a:xfrm>
          <a:prstGeom prst="rect">
            <a:avLst/>
          </a:prstGeom>
        </p:spPr>
      </p:pic>
      <p:pic>
        <p:nvPicPr>
          <p:cNvPr id="6" name="Picture 5">
            <a:extLst>
              <a:ext uri="{FF2B5EF4-FFF2-40B4-BE49-F238E27FC236}">
                <a16:creationId xmlns:a16="http://schemas.microsoft.com/office/drawing/2014/main" id="{B22B6113-85B0-90C6-BBA2-F1F6B495B90F}"/>
              </a:ext>
            </a:extLst>
          </p:cNvPr>
          <p:cNvPicPr>
            <a:picLocks noChangeAspect="1"/>
          </p:cNvPicPr>
          <p:nvPr/>
        </p:nvPicPr>
        <p:blipFill>
          <a:blip r:embed="rId4"/>
          <a:stretch>
            <a:fillRect/>
          </a:stretch>
        </p:blipFill>
        <p:spPr>
          <a:xfrm>
            <a:off x="581532" y="311888"/>
            <a:ext cx="3874695" cy="1000672"/>
          </a:xfrm>
          <a:prstGeom prst="rect">
            <a:avLst/>
          </a:prstGeom>
        </p:spPr>
      </p:pic>
      <p:pic>
        <p:nvPicPr>
          <p:cNvPr id="7" name="Picture 6">
            <a:extLst>
              <a:ext uri="{FF2B5EF4-FFF2-40B4-BE49-F238E27FC236}">
                <a16:creationId xmlns:a16="http://schemas.microsoft.com/office/drawing/2014/main" id="{3166CA29-72E6-3550-E71F-5ECCA08FBDA8}"/>
              </a:ext>
            </a:extLst>
          </p:cNvPr>
          <p:cNvPicPr>
            <a:picLocks noChangeAspect="1"/>
          </p:cNvPicPr>
          <p:nvPr/>
        </p:nvPicPr>
        <p:blipFill>
          <a:blip r:embed="rId5"/>
          <a:stretch>
            <a:fillRect/>
          </a:stretch>
        </p:blipFill>
        <p:spPr>
          <a:xfrm>
            <a:off x="11324966" y="6087941"/>
            <a:ext cx="347607" cy="369332"/>
          </a:xfrm>
          <a:prstGeom prst="rect">
            <a:avLst/>
          </a:prstGeom>
        </p:spPr>
      </p:pic>
      <p:sp>
        <p:nvSpPr>
          <p:cNvPr id="8" name="TextBox 7">
            <a:extLst>
              <a:ext uri="{FF2B5EF4-FFF2-40B4-BE49-F238E27FC236}">
                <a16:creationId xmlns:a16="http://schemas.microsoft.com/office/drawing/2014/main" id="{D27E718F-9452-D007-C9F3-1008AFB9461C}"/>
              </a:ext>
            </a:extLst>
          </p:cNvPr>
          <p:cNvSpPr txBox="1"/>
          <p:nvPr/>
        </p:nvSpPr>
        <p:spPr>
          <a:xfrm>
            <a:off x="10724707" y="463496"/>
            <a:ext cx="1467293" cy="646331"/>
          </a:xfrm>
          <a:prstGeom prst="rect">
            <a:avLst/>
          </a:prstGeom>
          <a:noFill/>
        </p:spPr>
        <p:txBody>
          <a:bodyPr wrap="square" rtlCol="0">
            <a:spAutoFit/>
          </a:bodyPr>
          <a:lstStyle/>
          <a:p>
            <a:r>
              <a:rPr lang="en-US" sz="3600" dirty="0">
                <a:solidFill>
                  <a:srgbClr val="50235C"/>
                </a:solidFill>
              </a:rPr>
              <a:t>2023</a:t>
            </a:r>
            <a:endParaRPr lang="x-none" sz="3600" dirty="0">
              <a:solidFill>
                <a:srgbClr val="50235C"/>
              </a:solidFill>
            </a:endParaRPr>
          </a:p>
        </p:txBody>
      </p:sp>
      <p:pic>
        <p:nvPicPr>
          <p:cNvPr id="9" name="Picture 8" descr="Shape, rectangle&#10;&#10;Description automatically generated">
            <a:extLst>
              <a:ext uri="{FF2B5EF4-FFF2-40B4-BE49-F238E27FC236}">
                <a16:creationId xmlns:a16="http://schemas.microsoft.com/office/drawing/2014/main" id="{77C21939-1DD6-7485-435D-EF8AABF8DCE0}"/>
              </a:ext>
            </a:extLst>
          </p:cNvPr>
          <p:cNvPicPr>
            <a:picLocks noChangeAspect="1"/>
          </p:cNvPicPr>
          <p:nvPr/>
        </p:nvPicPr>
        <p:blipFill rotWithShape="1">
          <a:blip r:embed="rId6"/>
          <a:srcRect r="16223"/>
          <a:stretch/>
        </p:blipFill>
        <p:spPr>
          <a:xfrm>
            <a:off x="10498164" y="470698"/>
            <a:ext cx="1648047" cy="683052"/>
          </a:xfrm>
          <a:prstGeom prst="rect">
            <a:avLst/>
          </a:prstGeom>
        </p:spPr>
      </p:pic>
      <p:sp>
        <p:nvSpPr>
          <p:cNvPr id="10" name="TextBox 9">
            <a:extLst>
              <a:ext uri="{FF2B5EF4-FFF2-40B4-BE49-F238E27FC236}">
                <a16:creationId xmlns:a16="http://schemas.microsoft.com/office/drawing/2014/main" id="{33BAB0F5-89E6-6470-C1D0-07EEC1DEEA0C}"/>
              </a:ext>
            </a:extLst>
          </p:cNvPr>
          <p:cNvSpPr txBox="1"/>
          <p:nvPr/>
        </p:nvSpPr>
        <p:spPr>
          <a:xfrm>
            <a:off x="5450521" y="4424851"/>
            <a:ext cx="6552538" cy="1815882"/>
          </a:xfrm>
          <a:prstGeom prst="rect">
            <a:avLst/>
          </a:prstGeom>
          <a:noFill/>
        </p:spPr>
        <p:txBody>
          <a:bodyPr wrap="square" lIns="91440" tIns="45720" rIns="91440" bIns="45720" rtlCol="0" anchor="t">
            <a:spAutoFit/>
          </a:bodyPr>
          <a:lstStyle/>
          <a:p>
            <a:pPr algn="r"/>
            <a:r>
              <a:rPr lang="en-CA" sz="3600" b="1">
                <a:solidFill>
                  <a:schemeClr val="bg1"/>
                </a:solidFill>
                <a:latin typeface="Open Sans"/>
                <a:ea typeface="Open Sans"/>
                <a:cs typeface="Open Sans"/>
              </a:rPr>
              <a:t>Canadian College of Technology and Business</a:t>
            </a:r>
            <a:r>
              <a:rPr lang="en-CA" sz="4000" b="1" dirty="0">
                <a:solidFill>
                  <a:schemeClr val="bg1"/>
                </a:solidFill>
                <a:latin typeface="Open Sans"/>
                <a:ea typeface="Open Sans"/>
                <a:cs typeface="Open Sans"/>
              </a:rPr>
              <a:t> </a:t>
            </a:r>
            <a:endParaRPr lang="en-CA" sz="4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r"/>
            <a:r>
              <a:rPr lang="en-CA" sz="3600">
                <a:solidFill>
                  <a:schemeClr val="bg1"/>
                </a:solidFill>
                <a:latin typeface="Open Sans Light"/>
                <a:ea typeface="Open Sans Light"/>
                <a:cs typeface="Open Sans Light"/>
              </a:rPr>
              <a:t>Invest in Yourself</a:t>
            </a:r>
          </a:p>
          <a:p>
            <a:pPr algn="r"/>
            <a:endParaRPr lang="en-CA" dirty="0">
              <a:solidFill>
                <a:schemeClr val="bg1"/>
              </a:solidFill>
            </a:endParaRPr>
          </a:p>
          <a:p>
            <a:pPr algn="r"/>
            <a:endParaRPr lang="en-CA" sz="3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435913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8328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Automated testing tools and techniques involve using software to execute tests and compare the actual results with expected results. </a:t>
            </a:r>
          </a:p>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This helps in efficient and repeatable testing.</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Using a tool like Selenium to automate the testing of a web application, where the tool simulates user interactions like clicking buttons and filling out forms to ensure the application functions correctly.</a:t>
            </a:r>
          </a:p>
          <a:p>
            <a:pPr marL="628650" lvl="1"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Automated testing tools are like a spell checker in a word processor. They automatically find and highlight errors in your document, saving you time and effort compared to manually proofreading it.</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Verification &amp; Testing</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Automated Testing Tools &amp; Techniques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20200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8328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Quality assurance in requirements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involves verifying and validating that requirement specifications are accurate, complete, consistent, and meet stakeholder needs.</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Suppose you are building a software application, and a requirement states that users should be able to upload files. Quality assurance ensures that this requirement is clear, unambiguous, and testable. If it merely said, "Enable file uploads," it would lack quality.</a:t>
            </a:r>
          </a:p>
          <a:p>
            <a:pPr marL="628650" lvl="1"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requirement specifications as building blueprints. Quality assurance ensures that the blueprints are error-free, with precise measurements and instructions, so the construction (development) team can follow them accurately.</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Quality Assurance in Requirements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Ensuring the quality of requirement specifications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088893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8328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Peer reviews involve having fellow team members or subject matter experts examine requirement documents to identify errors, ambiguities, or inconsistencies.</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A team member reviews a requirement document and notices that it mentions both "user" and "customer" interchangeably. This inconsistency could lead to confusion during development.</a:t>
            </a:r>
          </a:p>
          <a:p>
            <a:pPr marL="628650" lvl="1"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Imagine you're proofreading a friend's essay before they submit it. You're checking for spelling and grammar mistakes and making sure their ideas flow logically. Similarly, peer reviews ensure that requirement documents are error-free and make sense.</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Quality Assurance in Requirements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Peer reviews and inspections of requirements documents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24229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555828"/>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These are established guidelines and techniques for creating high-quality requirement documents.</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One best practice is to use clear and concise language when writing requirements. Instead of saying, "The system should be able to handle a large number of simultaneous users," you could specify, "The system should support at least 1,000 concurrent users.”</a:t>
            </a:r>
          </a:p>
          <a:p>
            <a:pPr marL="628650" lvl="1"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Think of best practices as rules of the road when driving. They help ensure safety and order on the streets. Similarly, following best practices for requirement quality ensures that the development process proceeds smoothly and efficiently.</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Quality Assurance in Requirements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Best practices for requirement quality</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969729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smtClean="0">
                <a:solidFill>
                  <a:srgbClr val="50235C"/>
                </a:solidFill>
                <a:latin typeface="Open Sans" panose="020B0606030504020204" pitchFamily="34" charset="0"/>
                <a:ea typeface="Open Sans" panose="020B0606030504020204" pitchFamily="34" charset="0"/>
                <a:cs typeface="Open Sans" panose="020B0606030504020204" pitchFamily="34" charset="0"/>
              </a:rPr>
              <a:t>Break</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Tree>
    <p:extLst>
      <p:ext uri="{BB962C8B-B14F-4D97-AF65-F5344CB8AC3E}">
        <p14:creationId xmlns:p14="http://schemas.microsoft.com/office/powerpoint/2010/main" val="307211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4494820"/>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Effective Communication with Development Teams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Clearly articulate project requirements to the development team.</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Imagine you're ordering a custom cake; you need to convey the cake flavor, size, decoration, and delivery date precisely to the baker.</a:t>
            </a:r>
          </a:p>
          <a:p>
            <a:pPr marL="171450" indent="-171450">
              <a:lnSpc>
                <a:spcPct val="150000"/>
              </a:lnSpc>
              <a:buFont typeface="Arial" panose="020B0604020202020204" pitchFamily="34" charset="0"/>
              <a:buChar char="•"/>
            </a:pPr>
            <a:endParaRPr lang="en-CA" sz="1200" b="1"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Use of Visual Aids and Documentation Tools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Employ diagrams, charts, and documentation software to enhance understanding.</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Creating flowcharts to illustrate the user journey in a mobile app.</a:t>
            </a:r>
          </a:p>
          <a:p>
            <a:pPr marL="171450" indent="-171450">
              <a:lnSpc>
                <a:spcPct val="150000"/>
              </a:lnSpc>
              <a:buFont typeface="Arial" panose="020B0604020202020204" pitchFamily="34" charset="0"/>
              <a:buChar char="•"/>
            </a:pPr>
            <a:endParaRPr lang="en-CA" sz="1200" b="1"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Bridging the Gap Between Business and Technical Stakeholders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Act as a translator between non-technical business stakeholders and technical developers.</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Think of yourself as a bilingual guide helping tourists (business) communicate with locals (developers) in a foreign land.</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Communication</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Strategies to Effectively Communicate</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416992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4494820"/>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Clear and Concise Requirements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Ensure that requirements are concise and free from ambiguity.</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Rather than saying "fast response time," specify a numerical target like "respond to user inputs within 100 milliseconds.”</a:t>
            </a:r>
          </a:p>
          <a:p>
            <a:pPr marL="171450" indent="-171450">
              <a:lnSpc>
                <a:spcPct val="150000"/>
              </a:lnSpc>
              <a:buFont typeface="Arial" panose="020B0604020202020204" pitchFamily="34" charset="0"/>
              <a:buChar char="•"/>
            </a:pPr>
            <a:endParaRPr lang="en-CA" sz="1200" b="1"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Feedback Loop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Establish a feedback mechanism for stakeholders to provide input and clarify doubts.</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It's like fine-tuning a musical instrument based on the musician's feedback to get the desired sound.</a:t>
            </a:r>
          </a:p>
          <a:p>
            <a:pPr marL="171450" indent="-171450">
              <a:lnSpc>
                <a:spcPct val="150000"/>
              </a:lnSpc>
              <a:buFont typeface="Arial" panose="020B0604020202020204" pitchFamily="34" charset="0"/>
              <a:buChar char="•"/>
            </a:pPr>
            <a:endParaRPr lang="en-CA" sz="1200" b="1"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Alignment with Project Goals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Ensure that requirements align with the project's objectives and strategic goals.</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If the project goal is to increase user engagement, requirements should focus on features that enhance user interaction.</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Communication</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Strategies to Effectively Communicate</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859276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4217821"/>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Prioritization</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Rank requirements based on importance, urgency, and feasibility.</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Similar to sorting tasks on a to-do list based on deadlines and importance.</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Documentation Standards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Establish clear documentation standards and templates for consistency.</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Using a predefined template for writing user stories in Agile development.</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Version Control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Implement version control for requirements documents to track changes.</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Like keeping track of revisions in a book with page numbers and notes.</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Communication</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Strategies to Effectively Communicate</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666116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4217821"/>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User Stories and Use Cases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Use user stories (user perspective) and use cases (system interactions) to capture requirements from different angles.</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User story - "As a customer, I want to easily reset my password." Use case - "System should send a password reset email upon request."</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Prototyping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Create prototypes or mock-ups to visualize how requirements will translate into the final product.</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Similar to creating a model car to see how the real car will look and function.</a:t>
            </a:r>
          </a:p>
          <a:p>
            <a:pPr marL="171450" indent="-171450">
              <a:lnSpc>
                <a:spcPct val="150000"/>
              </a:lnSpc>
              <a:buFont typeface="Arial" panose="020B0604020202020204" pitchFamily="34" charset="0"/>
              <a:buChar char="•"/>
            </a:pPr>
            <a:endParaRPr lang="en-CA" sz="1200" b="1"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Review Meetings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Conduct regular requirement review meetings with stakeholders to ensure alignment.</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Weekly project status meetings to discuss and refine requirements.</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Communication</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Strategies to Effectively Communicate</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710175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3940822"/>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Scenario Analysis</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Analyze different scenarios and edge cases to ensure requirements cover all possible situations.</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Like preparing for various weather conditions when packing for a trip.</a:t>
            </a:r>
          </a:p>
          <a:p>
            <a:pPr marL="1085850" lvl="2" indent="-171450">
              <a:lnSpc>
                <a:spcPct val="150000"/>
              </a:lnSpc>
              <a:buFont typeface="Arial" panose="020B0604020202020204" pitchFamily="34" charset="0"/>
              <a:buChar char="•"/>
            </a:pPr>
            <a:endParaRPr lang="en-CA" sz="1200" b="1"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Traceability</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Establish traceability between requirements and test cases to ensure complete coverage.</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Linking a requirement to a specific test case that verifies its functionality.</a:t>
            </a:r>
          </a:p>
          <a:p>
            <a:pPr marL="1085850" lvl="2" indent="-171450">
              <a:lnSpc>
                <a:spcPct val="150000"/>
              </a:lnSpc>
              <a:buFont typeface="Arial" panose="020B0604020202020204" pitchFamily="34" charset="0"/>
              <a:buChar char="•"/>
            </a:pPr>
            <a:endParaRPr lang="en-CA" sz="1200" b="1"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Change Management</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Have a process in place to handle requirement changes and their impact on the project.</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Like adjusting a recipe if you decide to add or remove an ingredient during cooking.</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Communication</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19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Strategies to Effectively Communicate</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94964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301D28-B3F9-C53E-2227-CAA2A96C426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9742" b="19743"/>
          <a:stretch/>
        </p:blipFill>
        <p:spPr>
          <a:xfrm>
            <a:off x="0" y="0"/>
            <a:ext cx="12191999" cy="6857999"/>
          </a:xfrm>
          <a:prstGeom prst="rect">
            <a:avLst/>
          </a:prstGeom>
        </p:spPr>
      </p:pic>
      <p:sp>
        <p:nvSpPr>
          <p:cNvPr id="3" name="Rectangle 2">
            <a:extLst>
              <a:ext uri="{FF2B5EF4-FFF2-40B4-BE49-F238E27FC236}">
                <a16:creationId xmlns:a16="http://schemas.microsoft.com/office/drawing/2014/main" id="{C2762909-ADC4-BF66-9EA6-F78A6BD0D952}"/>
              </a:ext>
            </a:extLst>
          </p:cNvPr>
          <p:cNvSpPr/>
          <p:nvPr/>
        </p:nvSpPr>
        <p:spPr>
          <a:xfrm rot="10800000">
            <a:off x="1" y="0"/>
            <a:ext cx="12191999" cy="6857998"/>
          </a:xfrm>
          <a:prstGeom prst="rect">
            <a:avLst/>
          </a:prstGeom>
          <a:gradFill flip="none" rotWithShape="1">
            <a:gsLst>
              <a:gs pos="100000">
                <a:srgbClr val="50235C">
                  <a:alpha val="85000"/>
                </a:srgbClr>
              </a:gs>
              <a:gs pos="0">
                <a:srgbClr val="7D1D59">
                  <a:alpha val="93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4" name="Picture 3">
            <a:extLst>
              <a:ext uri="{FF2B5EF4-FFF2-40B4-BE49-F238E27FC236}">
                <a16:creationId xmlns:a16="http://schemas.microsoft.com/office/drawing/2014/main" id="{45A2BC93-FA12-F929-72CA-383B51E2A158}"/>
              </a:ext>
            </a:extLst>
          </p:cNvPr>
          <p:cNvPicPr>
            <a:picLocks noChangeAspect="1"/>
          </p:cNvPicPr>
          <p:nvPr/>
        </p:nvPicPr>
        <p:blipFill>
          <a:blip r:embed="rId3"/>
          <a:stretch>
            <a:fillRect/>
          </a:stretch>
        </p:blipFill>
        <p:spPr>
          <a:xfrm>
            <a:off x="1088572" y="5581649"/>
            <a:ext cx="3302000" cy="850900"/>
          </a:xfrm>
          <a:prstGeom prst="rect">
            <a:avLst/>
          </a:prstGeom>
        </p:spPr>
      </p:pic>
      <p:pic>
        <p:nvPicPr>
          <p:cNvPr id="5" name="Picture 4">
            <a:extLst>
              <a:ext uri="{FF2B5EF4-FFF2-40B4-BE49-F238E27FC236}">
                <a16:creationId xmlns:a16="http://schemas.microsoft.com/office/drawing/2014/main" id="{237DD817-FF08-F087-6FBA-27644047D9B7}"/>
              </a:ext>
            </a:extLst>
          </p:cNvPr>
          <p:cNvPicPr>
            <a:picLocks noChangeAspect="1"/>
          </p:cNvPicPr>
          <p:nvPr/>
        </p:nvPicPr>
        <p:blipFill>
          <a:blip r:embed="rId4"/>
          <a:stretch>
            <a:fillRect/>
          </a:stretch>
        </p:blipFill>
        <p:spPr>
          <a:xfrm rot="10800000">
            <a:off x="1088572" y="2743633"/>
            <a:ext cx="11190512" cy="84878"/>
          </a:xfrm>
          <a:prstGeom prst="rect">
            <a:avLst/>
          </a:prstGeom>
        </p:spPr>
      </p:pic>
      <p:sp>
        <p:nvSpPr>
          <p:cNvPr id="6" name="TextBox 5">
            <a:extLst>
              <a:ext uri="{FF2B5EF4-FFF2-40B4-BE49-F238E27FC236}">
                <a16:creationId xmlns:a16="http://schemas.microsoft.com/office/drawing/2014/main" id="{4F4B2438-1646-3258-9CC8-C55EAACA6D59}"/>
              </a:ext>
            </a:extLst>
          </p:cNvPr>
          <p:cNvSpPr txBox="1"/>
          <p:nvPr/>
        </p:nvSpPr>
        <p:spPr>
          <a:xfrm>
            <a:off x="914400" y="1912635"/>
            <a:ext cx="11277600" cy="830997"/>
          </a:xfrm>
          <a:prstGeom prst="rect">
            <a:avLst/>
          </a:prstGeom>
          <a:noFill/>
        </p:spPr>
        <p:txBody>
          <a:bodyPr wrap="squar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Analyzing </a:t>
            </a:r>
            <a:r>
              <a:rPr lang="en-US" sz="4800" b="1" dirty="0" smtClean="0">
                <a:solidFill>
                  <a:schemeClr val="bg1"/>
                </a:solidFill>
                <a:latin typeface="Open Sans" panose="020B0606030504020204" pitchFamily="34" charset="0"/>
                <a:ea typeface="Open Sans" panose="020B0606030504020204" pitchFamily="34" charset="0"/>
                <a:cs typeface="Open Sans" panose="020B0606030504020204" pitchFamily="34" charset="0"/>
              </a:rPr>
              <a:t>Requirements II </a:t>
            </a:r>
            <a:endParaRPr lang="x-none" sz="48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17C3DAE8-2198-365C-6B9B-2E70C0744D00}"/>
              </a:ext>
            </a:extLst>
          </p:cNvPr>
          <p:cNvSpPr/>
          <p:nvPr/>
        </p:nvSpPr>
        <p:spPr>
          <a:xfrm>
            <a:off x="11368480" y="5949113"/>
            <a:ext cx="301686" cy="338554"/>
          </a:xfrm>
          <a:prstGeom prst="rect">
            <a:avLst/>
          </a:prstGeom>
        </p:spPr>
        <p:txBody>
          <a:bodyPr wrap="none">
            <a:spAutoFit/>
          </a:bodyPr>
          <a:lstStyle/>
          <a:p>
            <a:fld id="{05476A8D-DDC5-DD4A-BA98-5E7D058C537D}" type="slidenum">
              <a:rPr lang="x-none" sz="16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a:t>
            </a:fld>
            <a:endParaRPr lang="x-none" sz="16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F7F0C6E2-AC8F-867A-0789-8F9B5949B0E5}"/>
              </a:ext>
            </a:extLst>
          </p:cNvPr>
          <p:cNvPicPr>
            <a:picLocks noChangeAspect="1"/>
          </p:cNvPicPr>
          <p:nvPr/>
        </p:nvPicPr>
        <p:blipFill rotWithShape="1">
          <a:blip r:embed="rId5"/>
          <a:srcRect t="12377" r="19085"/>
          <a:stretch/>
        </p:blipFill>
        <p:spPr>
          <a:xfrm>
            <a:off x="9570813" y="0"/>
            <a:ext cx="2621186" cy="1582741"/>
          </a:xfrm>
          <a:prstGeom prst="rect">
            <a:avLst/>
          </a:prstGeom>
        </p:spPr>
      </p:pic>
      <p:sp>
        <p:nvSpPr>
          <p:cNvPr id="9" name="Round Same Side Corner Rectangle 8">
            <a:extLst>
              <a:ext uri="{FF2B5EF4-FFF2-40B4-BE49-F238E27FC236}">
                <a16:creationId xmlns:a16="http://schemas.microsoft.com/office/drawing/2014/main" id="{088C3E3A-FA1B-FC31-4DE3-BF89A9908010}"/>
              </a:ext>
            </a:extLst>
          </p:cNvPr>
          <p:cNvSpPr/>
          <p:nvPr/>
        </p:nvSpPr>
        <p:spPr>
          <a:xfrm rot="16200000">
            <a:off x="11335464" y="5576013"/>
            <a:ext cx="624500" cy="1088572"/>
          </a:xfrm>
          <a:prstGeom prst="round2SameRect">
            <a:avLst>
              <a:gd name="adj1" fmla="val 50000"/>
              <a:gd name="adj2" fmla="val 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3855980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278829"/>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Requirement management software is a type of application used to capture, track, and manage requirements for a project or product development.</a:t>
            </a:r>
          </a:p>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it as a digital workspace where you can document and organize all the needs, goals, and specifications for your project in one place.</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Imagine you're building a house, and the requirement management software is like an organized blueprint that lists all the materials, dimensions, and designs needed for construction.</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Management Tools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20</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Introduction to Requirement Management Software</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62903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3386825"/>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JIRA: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JIRA is an agile project management tool that helps teams plan, track, and manage work efficiently. It's widely used for software development projects. </a:t>
            </a:r>
          </a:p>
          <a:p>
            <a:pPr marL="628650" lvl="1"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 software development team, JIRA allows you to create tasks, assign them to team members, and track the progress of each task, just like a digital task board.</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IBM DOORS: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IBM DOORS is a specialized tool for requirements engineering, often used in industries like aerospace and defense. </a:t>
            </a:r>
          </a:p>
          <a:p>
            <a:pPr marL="628650" lvl="1"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Think of IBM DOORS as a highly organized filing cabinet where you store and manage all the intricate technical requirements for building a spacecraft.</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Management Tools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21</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Features and Benefits of Popular Tools (e.g., JIRA, IBM DOORS):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236138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1724831"/>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To gain proficiency with requirement management tools, it's essential to get hands-on experience.</a:t>
            </a:r>
          </a:p>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Practicing with these tools allows you to learn how to create, modify, and trace requirements effectively.</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It's similar to learning how to use a new smartphone. By actively using the device, you become proficient in its features, such as texting, making calls, and taking photos.</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Management Tools</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22</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Hands-on Experience with a Requirement Management Tool</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055085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278829"/>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Privacy and data protection requirements involve safeguarding sensitive information collected during the requirements analysis process.</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In a healthcare software project, patient data such as medical records and personal information must be protected to comply with privacy laws.</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Think of these requirements as the locks on a vault door. They ensure that only authorized individuals can access valuable information.</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701417" cy="461665"/>
          </a:xfrm>
          <a:prstGeom prst="rect">
            <a:avLst/>
          </a:prstGeom>
          <a:noFill/>
        </p:spPr>
        <p:txBody>
          <a:bodyPr wrap="square" rtlCol="0">
            <a:spAutoFit/>
          </a:bodyPr>
          <a:lstStyle/>
          <a:p>
            <a:r>
              <a:rPr lang="en-CA" sz="24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Ethical and Legal Considerations in Requirements Analysis</a:t>
            </a:r>
            <a:endParaRPr lang="x-none" sz="24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Privacy &amp; Data Protection Requirements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891809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555828"/>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Compliance with industry regulations means adhering to specific legal frameworks, such as the General Data Protection Regulation (GDPR) for data privacy or the Health Insurance Portability and Accountability Act (HIPAA) for healthcare data.</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A financial software project must comply with financial industry regulations to protect customer financial data from unauthorized access</a:t>
            </a:r>
          </a:p>
          <a:p>
            <a:pPr marL="628650" lvl="1"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Imagine these regulations as traffic rules. Just as drivers must follow speed limits and stop at red lights, businesses must follow regulations to avoid penalties.</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701417" cy="461665"/>
          </a:xfrm>
          <a:prstGeom prst="rect">
            <a:avLst/>
          </a:prstGeom>
          <a:noFill/>
        </p:spPr>
        <p:txBody>
          <a:bodyPr wrap="square" rtlCol="0">
            <a:spAutoFit/>
          </a:bodyPr>
          <a:lstStyle/>
          <a:p>
            <a:r>
              <a:rPr lang="en-CA" sz="24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Ethical and Legal Considerations in Requirements Analysis</a:t>
            </a:r>
            <a:endParaRPr lang="x-none" sz="24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Compliance with Industry Regulations (e.g., GDPR, HIPAA):</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245190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555828"/>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Ethical dilemmas in requirements analysis involve situations where gathering or managing requirements may raise moral concerns or conflicts.</a:t>
            </a:r>
          </a:p>
          <a:p>
            <a:pPr marL="171450" indent="-171450">
              <a:lnSpc>
                <a:spcPct val="150000"/>
              </a:lnSpc>
              <a:buFont typeface="Arial" panose="020B0604020202020204" pitchFamily="34" charset="0"/>
              <a:buChar char="•"/>
            </a:pPr>
            <a:endParaRPr lang="en-CA" sz="1200" b="1"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An e-commerce project manager faces a dilemma when deciding whether to collect more customer data than necessary for marketing purposes, potentially invading their privacy.</a:t>
            </a:r>
          </a:p>
          <a:p>
            <a:pPr marL="628650" lvl="1"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Consider these dilemmas as forks in the road, where one path represents ethical behavior and the other unethical behavior. Making the right choice is like choosing the right path at the fork.</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701417" cy="461665"/>
          </a:xfrm>
          <a:prstGeom prst="rect">
            <a:avLst/>
          </a:prstGeom>
          <a:noFill/>
        </p:spPr>
        <p:txBody>
          <a:bodyPr wrap="square" rtlCol="0">
            <a:spAutoFit/>
          </a:bodyPr>
          <a:lstStyle/>
          <a:p>
            <a:r>
              <a:rPr lang="en-CA" sz="24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Ethical and Legal Considerations in Requirements Analysis</a:t>
            </a:r>
            <a:endParaRPr lang="x-none" sz="24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25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Ethical Dilemmas in Gathering and Management Requirements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604152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93A8B36-B274-3971-0C98-554FDB3A107B}"/>
              </a:ext>
            </a:extLst>
          </p:cNvPr>
          <p:cNvPicPr>
            <a:picLocks noChangeAspect="1"/>
          </p:cNvPicPr>
          <p:nvPr/>
        </p:nvPicPr>
        <p:blipFill rotWithShape="1">
          <a:blip r:embed="rId2"/>
          <a:srcRect t="8018" b="7799"/>
          <a:stretch/>
        </p:blipFill>
        <p:spPr>
          <a:xfrm>
            <a:off x="-12962" y="0"/>
            <a:ext cx="12244698" cy="6858000"/>
          </a:xfrm>
          <a:prstGeom prst="rect">
            <a:avLst/>
          </a:prstGeom>
        </p:spPr>
      </p:pic>
      <p:sp>
        <p:nvSpPr>
          <p:cNvPr id="14" name="Rectangle 13">
            <a:extLst>
              <a:ext uri="{FF2B5EF4-FFF2-40B4-BE49-F238E27FC236}">
                <a16:creationId xmlns:a16="http://schemas.microsoft.com/office/drawing/2014/main" id="{2126C963-2554-9858-00DC-74D03F7C75E6}"/>
              </a:ext>
            </a:extLst>
          </p:cNvPr>
          <p:cNvSpPr/>
          <p:nvPr/>
        </p:nvSpPr>
        <p:spPr>
          <a:xfrm rot="10800000">
            <a:off x="-12964" y="-2"/>
            <a:ext cx="12244697" cy="6857998"/>
          </a:xfrm>
          <a:prstGeom prst="rect">
            <a:avLst/>
          </a:prstGeom>
          <a:gradFill flip="none" rotWithShape="1">
            <a:gsLst>
              <a:gs pos="100000">
                <a:srgbClr val="50235C">
                  <a:alpha val="85000"/>
                </a:srgbClr>
              </a:gs>
              <a:gs pos="0">
                <a:srgbClr val="7D1D59">
                  <a:alpha val="93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5" name="Picture 14">
            <a:extLst>
              <a:ext uri="{FF2B5EF4-FFF2-40B4-BE49-F238E27FC236}">
                <a16:creationId xmlns:a16="http://schemas.microsoft.com/office/drawing/2014/main" id="{C34C426D-57F6-7E03-D1E1-5478A0611343}"/>
              </a:ext>
            </a:extLst>
          </p:cNvPr>
          <p:cNvPicPr>
            <a:picLocks noChangeAspect="1"/>
          </p:cNvPicPr>
          <p:nvPr/>
        </p:nvPicPr>
        <p:blipFill>
          <a:blip r:embed="rId3"/>
          <a:stretch>
            <a:fillRect/>
          </a:stretch>
        </p:blipFill>
        <p:spPr>
          <a:xfrm>
            <a:off x="1088572" y="5581649"/>
            <a:ext cx="3302000" cy="850900"/>
          </a:xfrm>
          <a:prstGeom prst="rect">
            <a:avLst/>
          </a:prstGeom>
        </p:spPr>
      </p:pic>
      <p:pic>
        <p:nvPicPr>
          <p:cNvPr id="16" name="Picture 15">
            <a:extLst>
              <a:ext uri="{FF2B5EF4-FFF2-40B4-BE49-F238E27FC236}">
                <a16:creationId xmlns:a16="http://schemas.microsoft.com/office/drawing/2014/main" id="{64A0AEED-2E8C-FC8A-EB8A-2D391112310D}"/>
              </a:ext>
            </a:extLst>
          </p:cNvPr>
          <p:cNvPicPr>
            <a:picLocks noChangeAspect="1"/>
          </p:cNvPicPr>
          <p:nvPr/>
        </p:nvPicPr>
        <p:blipFill>
          <a:blip r:embed="rId4"/>
          <a:stretch>
            <a:fillRect/>
          </a:stretch>
        </p:blipFill>
        <p:spPr>
          <a:xfrm rot="10800000">
            <a:off x="1088572" y="3165485"/>
            <a:ext cx="11190512" cy="84878"/>
          </a:xfrm>
          <a:prstGeom prst="rect">
            <a:avLst/>
          </a:prstGeom>
        </p:spPr>
      </p:pic>
      <p:sp>
        <p:nvSpPr>
          <p:cNvPr id="17" name="TextBox 16">
            <a:extLst>
              <a:ext uri="{FF2B5EF4-FFF2-40B4-BE49-F238E27FC236}">
                <a16:creationId xmlns:a16="http://schemas.microsoft.com/office/drawing/2014/main" id="{240AC3DB-ADB0-D1A8-3F79-07E08876C5D1}"/>
              </a:ext>
            </a:extLst>
          </p:cNvPr>
          <p:cNvSpPr txBox="1"/>
          <p:nvPr/>
        </p:nvSpPr>
        <p:spPr>
          <a:xfrm>
            <a:off x="1001483" y="975026"/>
            <a:ext cx="9258797" cy="1938992"/>
          </a:xfrm>
          <a:prstGeom prst="rect">
            <a:avLst/>
          </a:prstGeom>
          <a:noFill/>
        </p:spPr>
        <p:txBody>
          <a:bodyPr wrap="square" rtlCol="0">
            <a:spAutoFit/>
          </a:bodyPr>
          <a:lstStyle/>
          <a:p>
            <a:r>
              <a:rPr lang="en-US"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Any</a:t>
            </a:r>
          </a:p>
          <a:p>
            <a:r>
              <a:rPr lang="en-US"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Questions?</a:t>
            </a:r>
            <a:endParaRPr lang="x-none"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19" name="Picture 18">
            <a:extLst>
              <a:ext uri="{FF2B5EF4-FFF2-40B4-BE49-F238E27FC236}">
                <a16:creationId xmlns:a16="http://schemas.microsoft.com/office/drawing/2014/main" id="{F568E084-7831-D3CF-87BD-E4C658114343}"/>
              </a:ext>
            </a:extLst>
          </p:cNvPr>
          <p:cNvPicPr>
            <a:picLocks noChangeAspect="1"/>
          </p:cNvPicPr>
          <p:nvPr/>
        </p:nvPicPr>
        <p:blipFill rotWithShape="1">
          <a:blip r:embed="rId5"/>
          <a:srcRect t="12377" r="19085"/>
          <a:stretch/>
        </p:blipFill>
        <p:spPr>
          <a:xfrm>
            <a:off x="9570813" y="0"/>
            <a:ext cx="2621186" cy="1582741"/>
          </a:xfrm>
          <a:prstGeom prst="rect">
            <a:avLst/>
          </a:prstGeom>
        </p:spPr>
      </p:pic>
    </p:spTree>
    <p:extLst>
      <p:ext uri="{BB962C8B-B14F-4D97-AF65-F5344CB8AC3E}">
        <p14:creationId xmlns:p14="http://schemas.microsoft.com/office/powerpoint/2010/main" val="3836693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E24E52-8058-D57E-BF9D-8275DBE950E8}"/>
              </a:ext>
            </a:extLst>
          </p:cNvPr>
          <p:cNvPicPr>
            <a:picLocks noChangeAspect="1"/>
          </p:cNvPicPr>
          <p:nvPr/>
        </p:nvPicPr>
        <p:blipFill>
          <a:blip r:embed="rId2" cstate="screen">
            <a:extLst>
              <a:ext uri="{28A0092B-C50C-407E-A947-70E740481C1C}">
                <a14:useLocalDpi xmlns:a14="http://schemas.microsoft.com/office/drawing/2010/main"/>
              </a:ext>
            </a:extLst>
          </a:blip>
          <a:srcRect t="7980" b="7980"/>
          <a:stretch/>
        </p:blipFill>
        <p:spPr>
          <a:xfrm flipH="1">
            <a:off x="-6482" y="-2"/>
            <a:ext cx="12244698" cy="6858000"/>
          </a:xfrm>
          <a:prstGeom prst="rect">
            <a:avLst/>
          </a:prstGeom>
        </p:spPr>
      </p:pic>
      <p:sp>
        <p:nvSpPr>
          <p:cNvPr id="3" name="Rectangle 2">
            <a:extLst>
              <a:ext uri="{FF2B5EF4-FFF2-40B4-BE49-F238E27FC236}">
                <a16:creationId xmlns:a16="http://schemas.microsoft.com/office/drawing/2014/main" id="{ADF2F45E-A841-1541-8F4A-A08A62E56158}"/>
              </a:ext>
            </a:extLst>
          </p:cNvPr>
          <p:cNvSpPr/>
          <p:nvPr/>
        </p:nvSpPr>
        <p:spPr>
          <a:xfrm rot="10800000">
            <a:off x="-6481" y="-1"/>
            <a:ext cx="12244696" cy="6857998"/>
          </a:xfrm>
          <a:prstGeom prst="rect">
            <a:avLst/>
          </a:prstGeom>
          <a:gradFill flip="none" rotWithShape="1">
            <a:gsLst>
              <a:gs pos="100000">
                <a:srgbClr val="50235C">
                  <a:alpha val="92000"/>
                </a:srgbClr>
              </a:gs>
              <a:gs pos="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400"/>
          </a:p>
        </p:txBody>
      </p:sp>
      <p:pic>
        <p:nvPicPr>
          <p:cNvPr id="4" name="Picture 3">
            <a:extLst>
              <a:ext uri="{FF2B5EF4-FFF2-40B4-BE49-F238E27FC236}">
                <a16:creationId xmlns:a16="http://schemas.microsoft.com/office/drawing/2014/main" id="{CFB88FDA-6416-E3E3-3C44-AE4BB31A051D}"/>
              </a:ext>
            </a:extLst>
          </p:cNvPr>
          <p:cNvPicPr>
            <a:picLocks noChangeAspect="1"/>
          </p:cNvPicPr>
          <p:nvPr/>
        </p:nvPicPr>
        <p:blipFill>
          <a:blip r:embed="rId3"/>
          <a:stretch>
            <a:fillRect/>
          </a:stretch>
        </p:blipFill>
        <p:spPr>
          <a:xfrm>
            <a:off x="5982257" y="852509"/>
            <a:ext cx="3975098" cy="1024352"/>
          </a:xfrm>
          <a:prstGeom prst="rect">
            <a:avLst/>
          </a:prstGeom>
        </p:spPr>
      </p:pic>
      <p:sp>
        <p:nvSpPr>
          <p:cNvPr id="5" name="Rectangle 4">
            <a:extLst>
              <a:ext uri="{FF2B5EF4-FFF2-40B4-BE49-F238E27FC236}">
                <a16:creationId xmlns:a16="http://schemas.microsoft.com/office/drawing/2014/main" id="{D67D6B3B-15E9-D0F2-FD99-940537F8CEE3}"/>
              </a:ext>
            </a:extLst>
          </p:cNvPr>
          <p:cNvSpPr/>
          <p:nvPr/>
        </p:nvSpPr>
        <p:spPr>
          <a:xfrm>
            <a:off x="7360977" y="2466904"/>
            <a:ext cx="4238625" cy="1923604"/>
          </a:xfrm>
          <a:prstGeom prst="rect">
            <a:avLst/>
          </a:prstGeom>
        </p:spPr>
        <p:txBody>
          <a:bodyPr wrap="square">
            <a:spAutoFit/>
          </a:bodyPr>
          <a:lstStyle/>
          <a:p>
            <a:pPr>
              <a:lnSpc>
                <a:spcPct val="150000"/>
              </a:lnSpc>
            </a:pP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www.canadianctb.ca</a:t>
            </a:r>
          </a:p>
          <a:p>
            <a:pPr>
              <a:lnSpc>
                <a:spcPct val="150000"/>
              </a:lnSpc>
            </a:pPr>
            <a:r>
              <a:rPr lang="en-US" sz="1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studentservices</a:t>
            </a: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@canadianctb.ca</a:t>
            </a:r>
          </a:p>
          <a:p>
            <a:pP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academics@canadianctb.ca</a:t>
            </a:r>
          </a:p>
          <a:p>
            <a:pPr>
              <a:lnSpc>
                <a:spcPct val="150000"/>
              </a:lnSpc>
            </a:pP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+1 604-</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300</a:t>
            </a: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0977</a:t>
            </a:r>
            <a:endPar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626 West Pender Street - Suite 600</a:t>
            </a:r>
          </a:p>
          <a:p>
            <a:r>
              <a:rPr lang="en-BR"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Vancouver, British Columbia, V6B 1V9, Canada</a:t>
            </a:r>
          </a:p>
        </p:txBody>
      </p:sp>
      <p:pic>
        <p:nvPicPr>
          <p:cNvPr id="6" name="Picture 5">
            <a:extLst>
              <a:ext uri="{FF2B5EF4-FFF2-40B4-BE49-F238E27FC236}">
                <a16:creationId xmlns:a16="http://schemas.microsoft.com/office/drawing/2014/main" id="{F828B326-73DB-9D85-5681-7BB3126B34E5}"/>
              </a:ext>
            </a:extLst>
          </p:cNvPr>
          <p:cNvPicPr>
            <a:picLocks noChangeAspect="1"/>
          </p:cNvPicPr>
          <p:nvPr/>
        </p:nvPicPr>
        <p:blipFill>
          <a:blip r:embed="rId4"/>
          <a:stretch>
            <a:fillRect/>
          </a:stretch>
        </p:blipFill>
        <p:spPr>
          <a:xfrm>
            <a:off x="1385685" y="2210458"/>
            <a:ext cx="2073217" cy="2788752"/>
          </a:xfrm>
          <a:prstGeom prst="rect">
            <a:avLst/>
          </a:prstGeom>
        </p:spPr>
      </p:pic>
      <p:sp>
        <p:nvSpPr>
          <p:cNvPr id="7" name="Rectangle 6">
            <a:extLst>
              <a:ext uri="{FF2B5EF4-FFF2-40B4-BE49-F238E27FC236}">
                <a16:creationId xmlns:a16="http://schemas.microsoft.com/office/drawing/2014/main" id="{6F4111BF-C96C-873B-F6EC-F81F7AFF05ED}"/>
              </a:ext>
            </a:extLst>
          </p:cNvPr>
          <p:cNvSpPr/>
          <p:nvPr/>
        </p:nvSpPr>
        <p:spPr>
          <a:xfrm>
            <a:off x="5396948" y="2466904"/>
            <a:ext cx="1918309" cy="1673728"/>
          </a:xfrm>
          <a:prstGeom prst="rect">
            <a:avLst/>
          </a:prstGeom>
        </p:spPr>
        <p:txBody>
          <a:bodyPr wrap="square">
            <a:spAutoFit/>
          </a:bodyPr>
          <a:lstStyle/>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Website</a:t>
            </a: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Student Services</a:t>
            </a:r>
            <a:endParaRPr lang="en-BR"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Academic Services</a:t>
            </a: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Telephone</a:t>
            </a:r>
            <a:endParaRPr lang="en-BR"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Address</a:t>
            </a:r>
            <a:endParaRPr lang="en-BR" sz="1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4BBE889B-459F-C6D4-4CE7-38E41E269D3B}"/>
              </a:ext>
            </a:extLst>
          </p:cNvPr>
          <p:cNvPicPr>
            <a:picLocks noChangeAspect="1"/>
          </p:cNvPicPr>
          <p:nvPr/>
        </p:nvPicPr>
        <p:blipFill>
          <a:blip r:embed="rId5"/>
          <a:stretch>
            <a:fillRect/>
          </a:stretch>
        </p:blipFill>
        <p:spPr>
          <a:xfrm>
            <a:off x="6054320" y="4873402"/>
            <a:ext cx="1738457" cy="251619"/>
          </a:xfrm>
          <a:prstGeom prst="rect">
            <a:avLst/>
          </a:prstGeom>
        </p:spPr>
      </p:pic>
      <p:sp>
        <p:nvSpPr>
          <p:cNvPr id="9" name="Rectangle 8">
            <a:extLst>
              <a:ext uri="{FF2B5EF4-FFF2-40B4-BE49-F238E27FC236}">
                <a16:creationId xmlns:a16="http://schemas.microsoft.com/office/drawing/2014/main" id="{53A80EED-33AE-86C8-C946-AE3BDF2D99E9}"/>
              </a:ext>
            </a:extLst>
          </p:cNvPr>
          <p:cNvSpPr/>
          <p:nvPr/>
        </p:nvSpPr>
        <p:spPr>
          <a:xfrm>
            <a:off x="5944925" y="4438861"/>
            <a:ext cx="2113784" cy="338554"/>
          </a:xfrm>
          <a:prstGeom prst="rect">
            <a:avLst/>
          </a:prstGeom>
        </p:spPr>
        <p:txBody>
          <a:bodyPr wrap="none">
            <a:spAutoFit/>
          </a:bodyPr>
          <a:lstStyle/>
          <a:p>
            <a:r>
              <a:rPr lang="en-BR"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Connect with CCTB</a:t>
            </a:r>
          </a:p>
        </p:txBody>
      </p:sp>
      <p:sp>
        <p:nvSpPr>
          <p:cNvPr id="10" name="Rectangle 9">
            <a:extLst>
              <a:ext uri="{FF2B5EF4-FFF2-40B4-BE49-F238E27FC236}">
                <a16:creationId xmlns:a16="http://schemas.microsoft.com/office/drawing/2014/main" id="{CFDEB947-1587-CD99-FD8A-751C85DA8A3D}"/>
              </a:ext>
            </a:extLst>
          </p:cNvPr>
          <p:cNvSpPr/>
          <p:nvPr/>
        </p:nvSpPr>
        <p:spPr>
          <a:xfrm>
            <a:off x="8060919" y="4845322"/>
            <a:ext cx="1465466" cy="307777"/>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14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CanadianCTB</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0">
            <a:extLst>
              <a:ext uri="{FF2B5EF4-FFF2-40B4-BE49-F238E27FC236}">
                <a16:creationId xmlns:a16="http://schemas.microsoft.com/office/drawing/2014/main" id="{697CBB27-22B7-96B8-4BDD-257201B76641}"/>
              </a:ext>
            </a:extLst>
          </p:cNvPr>
          <p:cNvSpPr/>
          <p:nvPr/>
        </p:nvSpPr>
        <p:spPr>
          <a:xfrm>
            <a:off x="4697720" y="452436"/>
            <a:ext cx="45719" cy="5953125"/>
          </a:xfrm>
          <a:prstGeom prst="rect">
            <a:avLst/>
          </a:prstGeom>
          <a:gradFill>
            <a:gsLst>
              <a:gs pos="100000">
                <a:schemeClr val="bg1">
                  <a:alpha val="0"/>
                </a:schemeClr>
              </a:gs>
              <a:gs pos="53000">
                <a:schemeClr val="bg1"/>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R"/>
          </a:p>
        </p:txBody>
      </p:sp>
      <p:pic>
        <p:nvPicPr>
          <p:cNvPr id="12" name="Picture 11">
            <a:extLst>
              <a:ext uri="{FF2B5EF4-FFF2-40B4-BE49-F238E27FC236}">
                <a16:creationId xmlns:a16="http://schemas.microsoft.com/office/drawing/2014/main" id="{2E77C515-94F5-823B-8893-B3F76D0A232A}"/>
              </a:ext>
            </a:extLst>
          </p:cNvPr>
          <p:cNvPicPr>
            <a:picLocks noChangeAspect="1"/>
          </p:cNvPicPr>
          <p:nvPr/>
        </p:nvPicPr>
        <p:blipFill rotWithShape="1">
          <a:blip r:embed="rId6"/>
          <a:srcRect l="62031" r="163"/>
          <a:stretch/>
        </p:blipFill>
        <p:spPr>
          <a:xfrm>
            <a:off x="-6484" y="-2"/>
            <a:ext cx="4704203" cy="6881004"/>
          </a:xfrm>
          <a:prstGeom prst="rect">
            <a:avLst/>
          </a:prstGeom>
        </p:spPr>
      </p:pic>
    </p:spTree>
    <p:extLst>
      <p:ext uri="{BB962C8B-B14F-4D97-AF65-F5344CB8AC3E}">
        <p14:creationId xmlns:p14="http://schemas.microsoft.com/office/powerpoint/2010/main" val="265622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4494820"/>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Requirements prioritization is the process of determining the relative importance or urgency of different requirements in a project. </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Several methods can be used for this purpose, such as: </a:t>
            </a: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Weighted Scoring:</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Assign a numerical weight to each requirement based on its importance and then calculate a total score for each requirement. </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In a software project, the requirement for data security might be assigned a higher weight than a requirement for a specific font style in the user interface.</a:t>
            </a: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Kano Model:</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Categorize requirements into different types, including basic, performance, and excitement factors, to prioritize based on customer satisfaction. </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Think of these categories as layers in a cake. The basic requirements are like the foundation, while the excitement factors are the icing on top.</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Prioritization</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3</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8845742"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Methods for prioritizing requirements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22025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278829"/>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Several methods can be used for this purpose, such as: </a:t>
            </a: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Cost-Benefit Analysis:</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Evaluate the cost of implementing a requirement versus the expected benefits it will provide. </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If adding a feature will increase the project cost significantly but only marginally improve user satisfaction, it may not be a high priority.</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Prioritization</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4</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5" y="1295087"/>
            <a:ext cx="8845742"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Methods for prioritizing requirements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260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3940822"/>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b="1" dirty="0" err="1">
                <a:latin typeface="Open Sans" panose="020B0606030504020204" pitchFamily="34" charset="0"/>
                <a:ea typeface="Open Sans" panose="020B0606030504020204" pitchFamily="34" charset="0"/>
                <a:cs typeface="Open Sans" panose="020B0606030504020204" pitchFamily="34" charset="0"/>
              </a:rPr>
              <a:t>MoSCoW</a:t>
            </a:r>
            <a:r>
              <a:rPr lang="en-CA" sz="1200" b="1" dirty="0">
                <a:latin typeface="Open Sans" panose="020B0606030504020204" pitchFamily="34" charset="0"/>
                <a:ea typeface="Open Sans" panose="020B0606030504020204" pitchFamily="34" charset="0"/>
                <a:cs typeface="Open Sans" panose="020B0606030504020204" pitchFamily="34" charset="0"/>
              </a:rPr>
              <a:t> </a:t>
            </a:r>
            <a:r>
              <a:rPr lang="en-CA" sz="1200" dirty="0">
                <a:latin typeface="Open Sans" panose="020B0606030504020204" pitchFamily="34" charset="0"/>
                <a:ea typeface="Open Sans" panose="020B0606030504020204" pitchFamily="34" charset="0"/>
                <a:cs typeface="Open Sans" panose="020B0606030504020204" pitchFamily="34" charset="0"/>
              </a:rPr>
              <a:t>is a </a:t>
            </a:r>
            <a:r>
              <a:rPr lang="en-CA" sz="1200" b="1" dirty="0">
                <a:latin typeface="Open Sans" panose="020B0606030504020204" pitchFamily="34" charset="0"/>
                <a:ea typeface="Open Sans" panose="020B0606030504020204" pitchFamily="34" charset="0"/>
                <a:cs typeface="Open Sans" panose="020B0606030504020204" pitchFamily="34" charset="0"/>
              </a:rPr>
              <a:t>simple and widely-used technique for categorizing requirements </a:t>
            </a:r>
            <a:r>
              <a:rPr lang="en-CA" sz="1200" dirty="0">
                <a:latin typeface="Open Sans" panose="020B0606030504020204" pitchFamily="34" charset="0"/>
                <a:ea typeface="Open Sans" panose="020B0606030504020204" pitchFamily="34" charset="0"/>
                <a:cs typeface="Open Sans" panose="020B0606030504020204" pitchFamily="34" charset="0"/>
              </a:rPr>
              <a:t>into </a:t>
            </a:r>
            <a:r>
              <a:rPr lang="en-CA" sz="1200" b="1" dirty="0">
                <a:latin typeface="Open Sans" panose="020B0606030504020204" pitchFamily="34" charset="0"/>
                <a:ea typeface="Open Sans" panose="020B0606030504020204" pitchFamily="34" charset="0"/>
                <a:cs typeface="Open Sans" panose="020B0606030504020204" pitchFamily="34" charset="0"/>
              </a:rPr>
              <a:t>four main groups</a:t>
            </a:r>
            <a:r>
              <a:rPr lang="en-CA" sz="1200" dirty="0">
                <a:latin typeface="Open Sans" panose="020B0606030504020204" pitchFamily="34" charset="0"/>
                <a:ea typeface="Open Sans" panose="020B0606030504020204" pitchFamily="34" charset="0"/>
                <a:cs typeface="Open Sans" panose="020B0606030504020204" pitchFamily="34" charset="0"/>
              </a:rPr>
              <a:t>:</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Must-have: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These are non-negotiable requirements that must be implemented for the project to be considered successful. </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In a car, functioning brakes are a "must-have" requirement.</a:t>
            </a: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Should-have:</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Important but not critical requirements that enhance the project's value. </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Air conditioning in a car is a "should-have" feature – it's not essential, but it greatly improves comfort.</a:t>
            </a: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Could-have: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Requirements that are nice to have but not essential. These can be considered if time and resources allow. </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Fancy seat covers in a car fall into the "could-have" category.</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Prioritization</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5</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err="1">
                <a:solidFill>
                  <a:srgbClr val="50235C"/>
                </a:solidFill>
                <a:latin typeface="Open Sans" panose="020B0606030504020204" pitchFamily="34" charset="0"/>
                <a:ea typeface="Open Sans" panose="020B0606030504020204" pitchFamily="34" charset="0"/>
                <a:cs typeface="Open Sans" panose="020B0606030504020204" pitchFamily="34" charset="0"/>
              </a:rPr>
              <a:t>MoSCoW</a:t>
            </a: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 (Must-have, Should-have, Could-have, Won't-have) prioritization:</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383396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001830"/>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b="1" dirty="0" err="1">
                <a:latin typeface="Open Sans" panose="020B0606030504020204" pitchFamily="34" charset="0"/>
                <a:ea typeface="Open Sans" panose="020B0606030504020204" pitchFamily="34" charset="0"/>
                <a:cs typeface="Open Sans" panose="020B0606030504020204" pitchFamily="34" charset="0"/>
              </a:rPr>
              <a:t>MoSCoW</a:t>
            </a:r>
            <a:r>
              <a:rPr lang="en-CA" sz="1200" b="1" dirty="0">
                <a:latin typeface="Open Sans" panose="020B0606030504020204" pitchFamily="34" charset="0"/>
                <a:ea typeface="Open Sans" panose="020B0606030504020204" pitchFamily="34" charset="0"/>
                <a:cs typeface="Open Sans" panose="020B0606030504020204" pitchFamily="34" charset="0"/>
              </a:rPr>
              <a:t> </a:t>
            </a:r>
            <a:r>
              <a:rPr lang="en-CA" sz="1200" dirty="0">
                <a:latin typeface="Open Sans" panose="020B0606030504020204" pitchFamily="34" charset="0"/>
                <a:ea typeface="Open Sans" panose="020B0606030504020204" pitchFamily="34" charset="0"/>
                <a:cs typeface="Open Sans" panose="020B0606030504020204" pitchFamily="34" charset="0"/>
              </a:rPr>
              <a:t>is a </a:t>
            </a:r>
            <a:r>
              <a:rPr lang="en-CA" sz="1200" b="1" dirty="0">
                <a:latin typeface="Open Sans" panose="020B0606030504020204" pitchFamily="34" charset="0"/>
                <a:ea typeface="Open Sans" panose="020B0606030504020204" pitchFamily="34" charset="0"/>
                <a:cs typeface="Open Sans" panose="020B0606030504020204" pitchFamily="34" charset="0"/>
              </a:rPr>
              <a:t>simple and widely-used technique for categorizing requirements </a:t>
            </a:r>
            <a:r>
              <a:rPr lang="en-CA" sz="1200" dirty="0">
                <a:latin typeface="Open Sans" panose="020B0606030504020204" pitchFamily="34" charset="0"/>
                <a:ea typeface="Open Sans" panose="020B0606030504020204" pitchFamily="34" charset="0"/>
                <a:cs typeface="Open Sans" panose="020B0606030504020204" pitchFamily="34" charset="0"/>
              </a:rPr>
              <a:t>into </a:t>
            </a:r>
            <a:r>
              <a:rPr lang="en-CA" sz="1200" b="1" dirty="0">
                <a:latin typeface="Open Sans" panose="020B0606030504020204" pitchFamily="34" charset="0"/>
                <a:ea typeface="Open Sans" panose="020B0606030504020204" pitchFamily="34" charset="0"/>
                <a:cs typeface="Open Sans" panose="020B0606030504020204" pitchFamily="34" charset="0"/>
              </a:rPr>
              <a:t>four main groups</a:t>
            </a:r>
            <a:r>
              <a:rPr lang="en-CA" sz="1200" dirty="0">
                <a:latin typeface="Open Sans" panose="020B0606030504020204" pitchFamily="34" charset="0"/>
                <a:ea typeface="Open Sans" panose="020B0606030504020204" pitchFamily="34" charset="0"/>
                <a:cs typeface="Open Sans" panose="020B0606030504020204" pitchFamily="34" charset="0"/>
              </a:rPr>
              <a:t>:</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Won't-have: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Requirements that are explicitly excluded from the current project scope. </a:t>
            </a:r>
          </a:p>
          <a:p>
            <a:pPr marL="628650" lvl="1"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a:t>
            </a:r>
            <a:r>
              <a:rPr lang="en-CA" sz="1200" dirty="0">
                <a:latin typeface="Open Sans" panose="020B0606030504020204" pitchFamily="34" charset="0"/>
                <a:ea typeface="Open Sans" panose="020B0606030504020204" pitchFamily="34" charset="0"/>
                <a:cs typeface="Open Sans" panose="020B0606030504020204" pitchFamily="34" charset="0"/>
              </a:rPr>
              <a:t>: </a:t>
            </a:r>
          </a:p>
          <a:p>
            <a:pPr marL="1085850" lvl="2"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If you're designing a basic bicycle, adding a motor falls into the "won't-have" category.</a:t>
            </a:r>
          </a:p>
          <a:p>
            <a:pPr>
              <a:lnSpc>
                <a:spcPct val="150000"/>
              </a:lnSpc>
            </a:pPr>
            <a:endParaRPr lang="en-CA" sz="120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Prioritization</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6</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err="1">
                <a:solidFill>
                  <a:srgbClr val="50235C"/>
                </a:solidFill>
                <a:latin typeface="Open Sans" panose="020B0606030504020204" pitchFamily="34" charset="0"/>
                <a:ea typeface="Open Sans" panose="020B0606030504020204" pitchFamily="34" charset="0"/>
                <a:cs typeface="Open Sans" panose="020B0606030504020204" pitchFamily="34" charset="0"/>
              </a:rPr>
              <a:t>MoSCoW</a:t>
            </a: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 (Must-have, Should-have, Could-have, Won't-have) prioritization:</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31278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2832827"/>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Prioritizing based on business value involves assessing which requirements align most closely with the organization's strategic goals and objectives. </a:t>
            </a: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If a company's goal is to increase online sales, a requirement related to improving the website's checkout process might have high business value.</a:t>
            </a:r>
          </a:p>
          <a:p>
            <a:pPr marL="171450" indent="-171450">
              <a:lnSpc>
                <a:spcPct val="150000"/>
              </a:lnSpc>
              <a:buFont typeface="Arial" panose="020B0604020202020204" pitchFamily="34" charset="0"/>
              <a:buChar char="•"/>
            </a:pPr>
            <a:endParaRPr lang="en-CA" sz="1200" dirty="0">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Risk-based prioritization focuses on identifying requirements that address significant project risks. </a:t>
            </a:r>
          </a:p>
          <a:p>
            <a:pPr marL="171450" indent="-171450">
              <a:lnSpc>
                <a:spcPct val="150000"/>
              </a:lnSpc>
              <a:buFont typeface="Arial" panose="020B0604020202020204" pitchFamily="34" charset="0"/>
              <a:buChar char="•"/>
            </a:pPr>
            <a:r>
              <a:rPr lang="en-CA" sz="1200" b="1" dirty="0">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latin typeface="Open Sans" panose="020B0606030504020204" pitchFamily="34" charset="0"/>
                <a:ea typeface="Open Sans" panose="020B0606030504020204" pitchFamily="34" charset="0"/>
                <a:cs typeface="Open Sans" panose="020B0606030504020204" pitchFamily="34" charset="0"/>
              </a:rPr>
              <a:t>In a construction project, reinforcing a building's foundation might be prioritized if it's in an earthquake-prone area, as it mitigates a high-risk factor.</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Prioritization</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7</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Business value and risk-based prioritization</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47092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1724831"/>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Test plans outline the process for evaluating whether the software meets its requirements. </a:t>
            </a:r>
          </a:p>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They specify what will be tested, how it will be tested, and what success criteria to use.</a:t>
            </a:r>
          </a:p>
          <a:p>
            <a:pPr marL="171450" indent="-171450">
              <a:lnSpc>
                <a:spcPct val="150000"/>
              </a:lnSpc>
              <a:buFont typeface="Arial" panose="020B0604020202020204" pitchFamily="34" charset="0"/>
              <a:buChar char="•"/>
            </a:pPr>
            <a:endPar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 project to develop a weather app, a test plan might include verifying that the app accurately displays current temperatures, forecasts, and provides alerts for severe weather events.</a:t>
            </a: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Verification &amp; Testing</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8</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Creating Test Plans based on requirements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17513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3B23EE7-6203-2FDF-001F-7D8682AE5002}"/>
              </a:ext>
            </a:extLst>
          </p:cNvPr>
          <p:cNvSpPr/>
          <p:nvPr/>
        </p:nvSpPr>
        <p:spPr>
          <a:xfrm>
            <a:off x="818375" y="1861632"/>
            <a:ext cx="9498463" cy="3663823"/>
          </a:xfrm>
          <a:prstGeom prst="rect">
            <a:avLst/>
          </a:prstGeom>
        </p:spPr>
        <p:txBody>
          <a:bodyPr wrap="square">
            <a:spAutoFit/>
          </a:bodyPr>
          <a:lstStyle/>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Verification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ensures that the requirements are correctly documented</a:t>
            </a: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marL="171450"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Validation </a:t>
            </a: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ensures that the requirements meet the user's needs.</a:t>
            </a:r>
          </a:p>
          <a:p>
            <a:pPr marL="171450"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Font typeface="Arial" panose="020B0604020202020204" pitchFamily="34" charset="0"/>
              <a:buChar char="•"/>
            </a:pPr>
            <a:r>
              <a:rPr lang="en-CA"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Example: </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 a restaurant management software project, verifying the requirement may involve checking if the system allows menu items to be added, while validating it means ensuring that the menu items can be easily customized to accommodate daily specials.</a:t>
            </a:r>
          </a:p>
          <a:p>
            <a:pPr marL="628650" lvl="1"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Verification is like checking if a building's blueprints match the actual construction plans, while validation is like ensuring the finished building is safe and comfortable to live in.</a:t>
            </a:r>
          </a:p>
          <a:p>
            <a:pPr marL="628650" lvl="1" indent="-171450">
              <a:lnSpc>
                <a:spcPct val="150000"/>
              </a:lnSpc>
              <a:buFont typeface="Arial" panose="020B0604020202020204" pitchFamily="34" charset="0"/>
              <a:buChar char="•"/>
            </a:pPr>
            <a:r>
              <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Verification is like checking if all the ingredients are available for a recipe, and validation is tasting the dish to ensure it's delicious and meets your expectations.</a:t>
            </a:r>
          </a:p>
          <a:p>
            <a:pPr marL="628650" lvl="1" indent="-171450">
              <a:lnSpc>
                <a:spcPct val="150000"/>
              </a:lnSpc>
              <a:buFont typeface="Arial" panose="020B0604020202020204" pitchFamily="34" charset="0"/>
              <a:buChar char="•"/>
            </a:pPr>
            <a:endParaRPr lang="en-CA" sz="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D42BDDF3-2016-06BD-2397-7AA809487554}"/>
              </a:ext>
            </a:extLst>
          </p:cNvPr>
          <p:cNvSpPr txBox="1"/>
          <p:nvPr/>
        </p:nvSpPr>
        <p:spPr>
          <a:xfrm>
            <a:off x="818377" y="415809"/>
            <a:ext cx="9122577" cy="646331"/>
          </a:xfrm>
          <a:prstGeom prst="rect">
            <a:avLst/>
          </a:prstGeom>
          <a:noFill/>
        </p:spPr>
        <p:txBody>
          <a:bodyPr wrap="square" rtlCol="0">
            <a:spAutoFit/>
          </a:bodyPr>
          <a:lstStyle/>
          <a:p>
            <a:r>
              <a:rPr lang="en-CA" sz="36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Requirements Verification &amp; Testing</a:t>
            </a:r>
            <a:endParaRPr lang="x-none" sz="3600" b="1" dirty="0">
              <a:solidFill>
                <a:srgbClr val="50235C"/>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9642FBF7-D502-8471-4FB5-598AA6906D0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97299" y="1109328"/>
            <a:ext cx="4876714" cy="45719"/>
          </a:xfrm>
          <a:prstGeom prst="rect">
            <a:avLst/>
          </a:prstGeom>
        </p:spPr>
      </p:pic>
      <p:pic>
        <p:nvPicPr>
          <p:cNvPr id="5" name="Picture 4">
            <a:extLst>
              <a:ext uri="{FF2B5EF4-FFF2-40B4-BE49-F238E27FC236}">
                <a16:creationId xmlns:a16="http://schemas.microsoft.com/office/drawing/2014/main" id="{500D219D-737C-8689-2C12-4DE45591355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9871" r="24184"/>
          <a:stretch/>
        </p:blipFill>
        <p:spPr>
          <a:xfrm>
            <a:off x="10316838" y="-1"/>
            <a:ext cx="1875161" cy="1109329"/>
          </a:xfrm>
          <a:prstGeom prst="rect">
            <a:avLst/>
          </a:prstGeom>
        </p:spPr>
      </p:pic>
      <p:sp>
        <p:nvSpPr>
          <p:cNvPr id="6" name="Rounded Rectangle 11">
            <a:extLst>
              <a:ext uri="{FF2B5EF4-FFF2-40B4-BE49-F238E27FC236}">
                <a16:creationId xmlns:a16="http://schemas.microsoft.com/office/drawing/2014/main" id="{ADC0C4FA-75B6-60FD-912C-9AEC6FAB8CE9}"/>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Rectangle 6">
            <a:extLst>
              <a:ext uri="{FF2B5EF4-FFF2-40B4-BE49-F238E27FC236}">
                <a16:creationId xmlns:a16="http://schemas.microsoft.com/office/drawing/2014/main" id="{620A87CB-E08C-7433-57F7-0E5DFDF57EAA}"/>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pic>
        <p:nvPicPr>
          <p:cNvPr id="8" name="Picture 7">
            <a:extLst>
              <a:ext uri="{FF2B5EF4-FFF2-40B4-BE49-F238E27FC236}">
                <a16:creationId xmlns:a16="http://schemas.microsoft.com/office/drawing/2014/main" id="{8E0B1F14-931E-444A-9E14-95FACDD7FBC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2109" y="6356127"/>
            <a:ext cx="319377" cy="362682"/>
          </a:xfrm>
          <a:prstGeom prst="rect">
            <a:avLst/>
          </a:prstGeom>
        </p:spPr>
      </p:pic>
      <p:pic>
        <p:nvPicPr>
          <p:cNvPr id="11" name="Picture 10">
            <a:extLst>
              <a:ext uri="{FF2B5EF4-FFF2-40B4-BE49-F238E27FC236}">
                <a16:creationId xmlns:a16="http://schemas.microsoft.com/office/drawing/2014/main" id="{9CF39E6F-4DF5-FB0B-BCFC-5F87848E9B5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020" t="-23951" r="72653" b="-12276"/>
          <a:stretch/>
        </p:blipFill>
        <p:spPr>
          <a:xfrm>
            <a:off x="104503" y="6413772"/>
            <a:ext cx="335923" cy="365125"/>
          </a:xfrm>
          <a:prstGeom prst="rect">
            <a:avLst/>
          </a:prstGeom>
        </p:spPr>
      </p:pic>
      <p:sp>
        <p:nvSpPr>
          <p:cNvPr id="12" name="Rounded Rectangle 11">
            <a:extLst>
              <a:ext uri="{FF2B5EF4-FFF2-40B4-BE49-F238E27FC236}">
                <a16:creationId xmlns:a16="http://schemas.microsoft.com/office/drawing/2014/main" id="{7B9E095B-AEA3-03E3-00C3-EF70C0F8B5F5}"/>
              </a:ext>
            </a:extLst>
          </p:cNvPr>
          <p:cNvSpPr/>
          <p:nvPr/>
        </p:nvSpPr>
        <p:spPr>
          <a:xfrm rot="5400000">
            <a:off x="11478039" y="6400129"/>
            <a:ext cx="510253" cy="422250"/>
          </a:xfrm>
          <a:custGeom>
            <a:avLst/>
            <a:gdLst>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721378 w 721378"/>
              <a:gd name="connsiteY4" fmla="*/ 211125 h 422250"/>
              <a:gd name="connsiteX5" fmla="*/ 510253 w 721378"/>
              <a:gd name="connsiteY5" fmla="*/ 422250 h 422250"/>
              <a:gd name="connsiteX6" fmla="*/ 211125 w 721378"/>
              <a:gd name="connsiteY6" fmla="*/ 422250 h 422250"/>
              <a:gd name="connsiteX7" fmla="*/ 0 w 721378"/>
              <a:gd name="connsiteY7" fmla="*/ 211125 h 422250"/>
              <a:gd name="connsiteX0" fmla="*/ 0 w 721378"/>
              <a:gd name="connsiteY0" fmla="*/ 211125 h 422250"/>
              <a:gd name="connsiteX1" fmla="*/ 211125 w 721378"/>
              <a:gd name="connsiteY1" fmla="*/ 0 h 422250"/>
              <a:gd name="connsiteX2" fmla="*/ 510253 w 721378"/>
              <a:gd name="connsiteY2" fmla="*/ 0 h 422250"/>
              <a:gd name="connsiteX3" fmla="*/ 721378 w 721378"/>
              <a:gd name="connsiteY3" fmla="*/ 211125 h 422250"/>
              <a:gd name="connsiteX4" fmla="*/ 510253 w 721378"/>
              <a:gd name="connsiteY4" fmla="*/ 422250 h 422250"/>
              <a:gd name="connsiteX5" fmla="*/ 211125 w 721378"/>
              <a:gd name="connsiteY5" fmla="*/ 422250 h 422250"/>
              <a:gd name="connsiteX6" fmla="*/ 0 w 721378"/>
              <a:gd name="connsiteY6" fmla="*/ 211125 h 422250"/>
              <a:gd name="connsiteX0" fmla="*/ 0 w 547644"/>
              <a:gd name="connsiteY0" fmla="*/ 211125 h 422250"/>
              <a:gd name="connsiteX1" fmla="*/ 211125 w 547644"/>
              <a:gd name="connsiteY1" fmla="*/ 0 h 422250"/>
              <a:gd name="connsiteX2" fmla="*/ 510253 w 547644"/>
              <a:gd name="connsiteY2" fmla="*/ 0 h 422250"/>
              <a:gd name="connsiteX3" fmla="*/ 510253 w 547644"/>
              <a:gd name="connsiteY3" fmla="*/ 422250 h 422250"/>
              <a:gd name="connsiteX4" fmla="*/ 211125 w 547644"/>
              <a:gd name="connsiteY4" fmla="*/ 422250 h 422250"/>
              <a:gd name="connsiteX5" fmla="*/ 0 w 547644"/>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62172"/>
              <a:gd name="connsiteY0" fmla="*/ 211125 h 422250"/>
              <a:gd name="connsiteX1" fmla="*/ 211125 w 562172"/>
              <a:gd name="connsiteY1" fmla="*/ 0 h 422250"/>
              <a:gd name="connsiteX2" fmla="*/ 510253 w 562172"/>
              <a:gd name="connsiteY2" fmla="*/ 0 h 422250"/>
              <a:gd name="connsiteX3" fmla="*/ 510253 w 562172"/>
              <a:gd name="connsiteY3" fmla="*/ 422250 h 422250"/>
              <a:gd name="connsiteX4" fmla="*/ 211125 w 562172"/>
              <a:gd name="connsiteY4" fmla="*/ 422250 h 422250"/>
              <a:gd name="connsiteX5" fmla="*/ 0 w 562172"/>
              <a:gd name="connsiteY5" fmla="*/ 211125 h 422250"/>
              <a:gd name="connsiteX0" fmla="*/ 0 w 532410"/>
              <a:gd name="connsiteY0" fmla="*/ 211125 h 422250"/>
              <a:gd name="connsiteX1" fmla="*/ 211125 w 532410"/>
              <a:gd name="connsiteY1" fmla="*/ 0 h 422250"/>
              <a:gd name="connsiteX2" fmla="*/ 510253 w 532410"/>
              <a:gd name="connsiteY2" fmla="*/ 0 h 422250"/>
              <a:gd name="connsiteX3" fmla="*/ 510253 w 532410"/>
              <a:gd name="connsiteY3" fmla="*/ 422250 h 422250"/>
              <a:gd name="connsiteX4" fmla="*/ 211125 w 532410"/>
              <a:gd name="connsiteY4" fmla="*/ 422250 h 422250"/>
              <a:gd name="connsiteX5" fmla="*/ 0 w 532410"/>
              <a:gd name="connsiteY5" fmla="*/ 211125 h 422250"/>
              <a:gd name="connsiteX0" fmla="*/ 0 w 510253"/>
              <a:gd name="connsiteY0" fmla="*/ 211125 h 422250"/>
              <a:gd name="connsiteX1" fmla="*/ 211125 w 510253"/>
              <a:gd name="connsiteY1" fmla="*/ 0 h 422250"/>
              <a:gd name="connsiteX2" fmla="*/ 510253 w 510253"/>
              <a:gd name="connsiteY2" fmla="*/ 0 h 422250"/>
              <a:gd name="connsiteX3" fmla="*/ 510253 w 510253"/>
              <a:gd name="connsiteY3" fmla="*/ 422250 h 422250"/>
              <a:gd name="connsiteX4" fmla="*/ 211125 w 510253"/>
              <a:gd name="connsiteY4" fmla="*/ 422250 h 422250"/>
              <a:gd name="connsiteX5" fmla="*/ 0 w 510253"/>
              <a:gd name="connsiteY5" fmla="*/ 211125 h 4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253" h="422250">
                <a:moveTo>
                  <a:pt x="0" y="211125"/>
                </a:moveTo>
                <a:cubicBezTo>
                  <a:pt x="0" y="94524"/>
                  <a:pt x="94524" y="0"/>
                  <a:pt x="211125" y="0"/>
                </a:cubicBezTo>
                <a:lnTo>
                  <a:pt x="510253" y="0"/>
                </a:lnTo>
                <a:lnTo>
                  <a:pt x="510253" y="422250"/>
                </a:lnTo>
                <a:lnTo>
                  <a:pt x="211125" y="422250"/>
                </a:lnTo>
                <a:cubicBezTo>
                  <a:pt x="94524" y="422250"/>
                  <a:pt x="0" y="327726"/>
                  <a:pt x="0" y="211125"/>
                </a:cubicBezTo>
                <a:close/>
              </a:path>
            </a:pathLst>
          </a:custGeom>
          <a:gradFill flip="none" rotWithShape="1">
            <a:gsLst>
              <a:gs pos="22000">
                <a:srgbClr val="50235C">
                  <a:alpha val="90000"/>
                </a:srgbClr>
              </a:gs>
              <a:gs pos="100000">
                <a:srgbClr val="7D1D59"/>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8DCD719E-06F7-4432-BDCC-BDD53B36BA3D}"/>
              </a:ext>
            </a:extLst>
          </p:cNvPr>
          <p:cNvSpPr/>
          <p:nvPr/>
        </p:nvSpPr>
        <p:spPr>
          <a:xfrm>
            <a:off x="11575308" y="6428553"/>
            <a:ext cx="287258" cy="307777"/>
          </a:xfrm>
          <a:prstGeom prst="rect">
            <a:avLst/>
          </a:prstGeom>
        </p:spPr>
        <p:txBody>
          <a:bodyPr wrap="none">
            <a:spAutoFit/>
          </a:bodyPr>
          <a:lstStyle/>
          <a:p>
            <a:fld id="{05476A8D-DDC5-DD4A-BA98-5E7D058C537D}" type="slidenum">
              <a:rPr lang="x-none" sz="140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9</a:t>
            </a:fld>
            <a:endParaRPr lang="x-none" sz="14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4" name="Rectangle 13">
            <a:extLst>
              <a:ext uri="{FF2B5EF4-FFF2-40B4-BE49-F238E27FC236}">
                <a16:creationId xmlns:a16="http://schemas.microsoft.com/office/drawing/2014/main" id="{0BB4DE04-953D-82FE-67C2-82AA2AB5A4A6}"/>
              </a:ext>
            </a:extLst>
          </p:cNvPr>
          <p:cNvSpPr/>
          <p:nvPr/>
        </p:nvSpPr>
        <p:spPr>
          <a:xfrm>
            <a:off x="592642" y="6503365"/>
            <a:ext cx="6570158" cy="430887"/>
          </a:xfrm>
          <a:prstGeom prst="rect">
            <a:avLst/>
          </a:prstGeom>
        </p:spPr>
        <p:txBody>
          <a:bodyPr wrap="square">
            <a:spAutoFit/>
          </a:bodyPr>
          <a:lstStyle/>
          <a:p>
            <a:r>
              <a:rPr lang="en-BR" sz="1100" dirty="0">
                <a:solidFill>
                  <a:srgbClr val="50235C"/>
                </a:solidFill>
              </a:rPr>
              <a:t>Canadian College of Technology &amp; Business (CCTB)               </a:t>
            </a:r>
            <a:r>
              <a:rPr lang="en-BR" sz="1100" b="1" dirty="0">
                <a:solidFill>
                  <a:srgbClr val="50235C"/>
                </a:solidFill>
                <a:latin typeface="Open Sans" panose="020B0606030504020204" pitchFamily="34" charset="0"/>
                <a:ea typeface="Open Sans" panose="020B0606030504020204" pitchFamily="34" charset="0"/>
                <a:cs typeface="Open Sans" panose="020B0606030504020204" pitchFamily="34" charset="0"/>
              </a:rPr>
              <a:t>www.canadianctb.ca</a:t>
            </a:r>
          </a:p>
          <a:p>
            <a:endParaRPr lang="en-BR" sz="1100" dirty="0">
              <a:solidFill>
                <a:srgbClr val="50235C"/>
              </a:solidFill>
            </a:endParaRPr>
          </a:p>
        </p:txBody>
      </p:sp>
      <p:sp>
        <p:nvSpPr>
          <p:cNvPr id="10" name="Rectangle 9">
            <a:extLst>
              <a:ext uri="{FF2B5EF4-FFF2-40B4-BE49-F238E27FC236}">
                <a16:creationId xmlns:a16="http://schemas.microsoft.com/office/drawing/2014/main" id="{1661CD2E-CC96-EC3C-D8C5-0A557A6A2E2F}"/>
              </a:ext>
            </a:extLst>
          </p:cNvPr>
          <p:cNvSpPr/>
          <p:nvPr/>
        </p:nvSpPr>
        <p:spPr>
          <a:xfrm>
            <a:off x="818374" y="1295087"/>
            <a:ext cx="9869199" cy="504818"/>
          </a:xfrm>
          <a:prstGeom prst="rect">
            <a:avLst/>
          </a:prstGeom>
        </p:spPr>
        <p:txBody>
          <a:bodyPr wrap="square">
            <a:spAutoFit/>
          </a:bodyPr>
          <a:lstStyle/>
          <a:p>
            <a:pPr>
              <a:lnSpc>
                <a:spcPct val="150000"/>
              </a:lnSpc>
            </a:pPr>
            <a:r>
              <a:rPr lang="en-US" sz="2000" dirty="0">
                <a:solidFill>
                  <a:srgbClr val="50235C"/>
                </a:solidFill>
                <a:latin typeface="Open Sans" panose="020B0606030504020204" pitchFamily="34" charset="0"/>
                <a:ea typeface="Open Sans" panose="020B0606030504020204" pitchFamily="34" charset="0"/>
                <a:cs typeface="Open Sans" panose="020B0606030504020204" pitchFamily="34" charset="0"/>
              </a:rPr>
              <a:t>Verification vs Validation of Requirements</a:t>
            </a:r>
            <a:endParaRPr lang="x-none" sz="1600" dirty="0">
              <a:latin typeface="Open Sans Light" panose="020B0306030504020204" pitchFamily="34" charset="0"/>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647172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2626</Words>
  <Application>Microsoft Office PowerPoint</Application>
  <PresentationFormat>Widescreen</PresentationFormat>
  <Paragraphs>321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Arora</dc:creator>
  <cp:lastModifiedBy>Arzan Italia</cp:lastModifiedBy>
  <cp:revision>7</cp:revision>
  <dcterms:created xsi:type="dcterms:W3CDTF">2023-07-15T22:01:34Z</dcterms:created>
  <dcterms:modified xsi:type="dcterms:W3CDTF">2024-09-17T15:30:18Z</dcterms:modified>
</cp:coreProperties>
</file>