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01" r:id="rId4"/>
    <p:sldId id="302" r:id="rId5"/>
    <p:sldId id="303" r:id="rId6"/>
    <p:sldId id="304" r:id="rId7"/>
    <p:sldId id="305" r:id="rId8"/>
    <p:sldId id="306" r:id="rId9"/>
    <p:sldId id="307" r:id="rId10"/>
    <p:sldId id="308" r:id="rId11"/>
    <p:sldId id="309" r:id="rId12"/>
    <p:sldId id="310" r:id="rId13"/>
    <p:sldId id="311" r:id="rId14"/>
    <p:sldId id="312" r:id="rId15"/>
    <p:sldId id="339" r:id="rId16"/>
    <p:sldId id="313" r:id="rId17"/>
    <p:sldId id="314" r:id="rId18"/>
    <p:sldId id="315" r:id="rId19"/>
    <p:sldId id="316" r:id="rId20"/>
    <p:sldId id="317" r:id="rId21"/>
    <p:sldId id="318" r:id="rId22"/>
    <p:sldId id="319" r:id="rId23"/>
    <p:sldId id="320" r:id="rId24"/>
    <p:sldId id="261" r:id="rId25"/>
    <p:sldId id="2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23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719"/>
  </p:normalViewPr>
  <p:slideViewPr>
    <p:cSldViewPr snapToGrid="0">
      <p:cViewPr varScale="1">
        <p:scale>
          <a:sx n="116" d="100"/>
          <a:sy n="116" d="100"/>
        </p:scale>
        <p:origin x="763"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CD7E-8808-22C2-1A72-2C942FBFA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0D5425-FB2E-A87D-CB3F-443A2A715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424F8A-A835-3AF6-6252-B8F66A99ED78}"/>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5" name="Footer Placeholder 4">
            <a:extLst>
              <a:ext uri="{FF2B5EF4-FFF2-40B4-BE49-F238E27FC236}">
                <a16:creationId xmlns:a16="http://schemas.microsoft.com/office/drawing/2014/main" id="{1CB5AFD0-850A-8DE4-154B-760D6CCA9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6119A-A077-569B-C4DF-02C3DBC31B80}"/>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84595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DC58-0522-4807-7EFE-0D5AF3D7F9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839CC-4A35-AD0E-AEC3-EBA009259E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C9353-749F-34FF-D17B-72CCE65E1071}"/>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5" name="Footer Placeholder 4">
            <a:extLst>
              <a:ext uri="{FF2B5EF4-FFF2-40B4-BE49-F238E27FC236}">
                <a16:creationId xmlns:a16="http://schemas.microsoft.com/office/drawing/2014/main" id="{B6555DD6-93D6-AD65-4DAE-AF31C92C8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95A25-EAD3-ABB3-F9D8-6713607EF8EC}"/>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76655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4F5E9B-CC2A-80E3-3E93-998EB4B7DD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473918-DB68-1A21-5530-95E80976DE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9E11E-04E5-9DFA-647D-1B1D40596509}"/>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5" name="Footer Placeholder 4">
            <a:extLst>
              <a:ext uri="{FF2B5EF4-FFF2-40B4-BE49-F238E27FC236}">
                <a16:creationId xmlns:a16="http://schemas.microsoft.com/office/drawing/2014/main" id="{EDDDDC5B-BD73-0383-228E-8B97DA0D5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F5894-028A-7155-31CC-E7C7A11547C5}"/>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306489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5FD3-94AB-9967-366D-A6DB8C75F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F263B-47E1-12B8-4CAD-2FA96AFB8A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87B4B-83A4-2C41-547E-C66DDB950584}"/>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5" name="Footer Placeholder 4">
            <a:extLst>
              <a:ext uri="{FF2B5EF4-FFF2-40B4-BE49-F238E27FC236}">
                <a16:creationId xmlns:a16="http://schemas.microsoft.com/office/drawing/2014/main" id="{88372364-A2A6-2DAB-E289-70DAC3E10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E4AA2-7131-A76B-FBC8-7089671EA86E}"/>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366967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0BDB-0B16-E0E2-120D-64B5CD1F58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3EF795-AE96-03D3-692E-619B80D03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6136E-5E94-3572-EF5B-E618B3CD0BD7}"/>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5" name="Footer Placeholder 4">
            <a:extLst>
              <a:ext uri="{FF2B5EF4-FFF2-40B4-BE49-F238E27FC236}">
                <a16:creationId xmlns:a16="http://schemas.microsoft.com/office/drawing/2014/main" id="{4EB56335-7B8F-C57C-7118-C30C65C04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F3056-E34A-235C-297D-892190CC167D}"/>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41157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9206-8504-4D73-5F02-D2A385E32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3635E-C47A-381F-8965-24BF2CB5F2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320EC9-EA67-5312-B1A8-C178DE0108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70E138-3672-F8D9-4362-F2492A809C0A}"/>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6" name="Footer Placeholder 5">
            <a:extLst>
              <a:ext uri="{FF2B5EF4-FFF2-40B4-BE49-F238E27FC236}">
                <a16:creationId xmlns:a16="http://schemas.microsoft.com/office/drawing/2014/main" id="{57719EC5-5CAC-BB02-99BE-0F7E529BF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12CEA-0BFB-9F63-EF5D-E36835DBFFB2}"/>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48468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25C0-BEC6-ABFD-FAEC-0671211557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365481-6FA5-9605-8A6C-6D10C5F1E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E2690-9C10-D7C6-D1AA-19DCDF287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C43D74-AC53-DB43-5BC6-BE68026D1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10CABF-8337-0FB9-FFB8-E371394E89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F17E55-B65E-C841-69A9-50CE2E8B99D4}"/>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8" name="Footer Placeholder 7">
            <a:extLst>
              <a:ext uri="{FF2B5EF4-FFF2-40B4-BE49-F238E27FC236}">
                <a16:creationId xmlns:a16="http://schemas.microsoft.com/office/drawing/2014/main" id="{9E44F868-9ADC-18D3-5B54-42FD4E7044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9C74C-B88F-AA0C-C7E7-995A49812564}"/>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19576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5AD5-1E16-19D5-A289-9C4B66C09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2B449-3722-FD89-C9C1-19EB81BE031B}"/>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4" name="Footer Placeholder 3">
            <a:extLst>
              <a:ext uri="{FF2B5EF4-FFF2-40B4-BE49-F238E27FC236}">
                <a16:creationId xmlns:a16="http://schemas.microsoft.com/office/drawing/2014/main" id="{3E7CD62B-27C8-03AC-50B6-082741B0B8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FD296-65EC-AA28-ACE4-FA800DA8012F}"/>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421253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41D5D-CF39-2E00-AFA4-2609FA4A309D}"/>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3" name="Footer Placeholder 2">
            <a:extLst>
              <a:ext uri="{FF2B5EF4-FFF2-40B4-BE49-F238E27FC236}">
                <a16:creationId xmlns:a16="http://schemas.microsoft.com/office/drawing/2014/main" id="{6346DF34-F7F5-D8F4-0095-ECD68F46E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4EE3CD-A243-B40D-2A8B-681BE3D756F3}"/>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98923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0C32-CF8E-129E-EBD4-C1978E0A3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9071B-9563-32F5-DEB1-A4841C9ED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47CFCF-AC89-C5B9-409B-EA1DA9037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98867-BA4F-C7D1-77F9-5AA4E6872059}"/>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6" name="Footer Placeholder 5">
            <a:extLst>
              <a:ext uri="{FF2B5EF4-FFF2-40B4-BE49-F238E27FC236}">
                <a16:creationId xmlns:a16="http://schemas.microsoft.com/office/drawing/2014/main" id="{B62E5761-15F8-B2AC-F0B9-CA5601DEF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B258E-03D3-B874-9580-F1058100A0C4}"/>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613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79A7-A7D5-9CA0-C780-74E1A392A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5855EF-06E0-28B5-0797-2A4AFC5D1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A1CA0C-8679-87E6-428B-A49427460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8FDEE-5DC1-DAA8-1969-6C563668A7D2}"/>
              </a:ext>
            </a:extLst>
          </p:cNvPr>
          <p:cNvSpPr>
            <a:spLocks noGrp="1"/>
          </p:cNvSpPr>
          <p:nvPr>
            <p:ph type="dt" sz="half" idx="10"/>
          </p:nvPr>
        </p:nvSpPr>
        <p:spPr/>
        <p:txBody>
          <a:bodyPr/>
          <a:lstStyle/>
          <a:p>
            <a:fld id="{39B81FC3-3AB7-804A-B735-A62A04375A14}" type="datetimeFigureOut">
              <a:rPr lang="en-US" smtClean="0"/>
              <a:t>9/24/2024</a:t>
            </a:fld>
            <a:endParaRPr lang="en-US"/>
          </a:p>
        </p:txBody>
      </p:sp>
      <p:sp>
        <p:nvSpPr>
          <p:cNvPr id="6" name="Footer Placeholder 5">
            <a:extLst>
              <a:ext uri="{FF2B5EF4-FFF2-40B4-BE49-F238E27FC236}">
                <a16:creationId xmlns:a16="http://schemas.microsoft.com/office/drawing/2014/main" id="{DF9ED421-C586-72F3-69EE-4148B10D8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B030F-DD8F-2B06-7DD5-92CA67477684}"/>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4185801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94AD7-E388-CFBA-13DD-37D0FC8BA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8A4CF6-143D-E0E7-7378-A4BD244E0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986A9-686F-4E07-A96A-5FE07F726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81FC3-3AB7-804A-B735-A62A04375A14}" type="datetimeFigureOut">
              <a:rPr lang="en-US" smtClean="0"/>
              <a:t>9/24/2024</a:t>
            </a:fld>
            <a:endParaRPr lang="en-US"/>
          </a:p>
        </p:txBody>
      </p:sp>
      <p:sp>
        <p:nvSpPr>
          <p:cNvPr id="5" name="Footer Placeholder 4">
            <a:extLst>
              <a:ext uri="{FF2B5EF4-FFF2-40B4-BE49-F238E27FC236}">
                <a16:creationId xmlns:a16="http://schemas.microsoft.com/office/drawing/2014/main" id="{5B609053-8679-A758-5DC0-D13F096EB2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9A8836-B592-5408-DFAD-74AE96CFD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825BD-B405-6D4F-ABD0-63C4EAAF3552}" type="slidenum">
              <a:rPr lang="en-US" smtClean="0"/>
              <a:t>‹#›</a:t>
            </a:fld>
            <a:endParaRPr lang="en-US"/>
          </a:p>
        </p:txBody>
      </p:sp>
    </p:spTree>
    <p:extLst>
      <p:ext uri="{BB962C8B-B14F-4D97-AF65-F5344CB8AC3E}">
        <p14:creationId xmlns:p14="http://schemas.microsoft.com/office/powerpoint/2010/main" val="188455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8B85DE-A992-7586-BA58-AD824B85C954}"/>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58621E95-B7FA-4F49-A5BD-ED23377DD6AB}"/>
              </a:ext>
            </a:extLst>
          </p:cNvPr>
          <p:cNvPicPr>
            <a:picLocks noChangeAspect="1"/>
          </p:cNvPicPr>
          <p:nvPr/>
        </p:nvPicPr>
        <p:blipFill>
          <a:blip r:embed="rId2" cstate="screen">
            <a:extLst>
              <a:ext uri="{28A0092B-C50C-407E-A947-70E740481C1C}">
                <a14:useLocalDpi xmlns:a14="http://schemas.microsoft.com/office/drawing/2010/main"/>
              </a:ext>
            </a:extLst>
          </a:blip>
          <a:srcRect t="11208" b="11208"/>
          <a:stretch/>
        </p:blipFill>
        <p:spPr>
          <a:xfrm flipH="1">
            <a:off x="0" y="1540013"/>
            <a:ext cx="12191999" cy="5316333"/>
          </a:xfrm>
          <a:prstGeom prst="round1Rect">
            <a:avLst>
              <a:gd name="adj" fmla="val 34204"/>
            </a:avLst>
          </a:prstGeom>
        </p:spPr>
      </p:pic>
      <p:pic>
        <p:nvPicPr>
          <p:cNvPr id="5" name="Picture 4" descr="Shape, rectangle&#10;&#10;Description automatically generated">
            <a:extLst>
              <a:ext uri="{FF2B5EF4-FFF2-40B4-BE49-F238E27FC236}">
                <a16:creationId xmlns:a16="http://schemas.microsoft.com/office/drawing/2014/main" id="{AF8EBBAA-6D3B-A43E-ED10-FBCC7BDA80F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r="17141" b="19900"/>
          <a:stretch/>
        </p:blipFill>
        <p:spPr>
          <a:xfrm>
            <a:off x="4781916" y="4040142"/>
            <a:ext cx="7410083" cy="2817858"/>
          </a:xfrm>
          <a:prstGeom prst="rect">
            <a:avLst/>
          </a:prstGeom>
        </p:spPr>
      </p:pic>
      <p:pic>
        <p:nvPicPr>
          <p:cNvPr id="6" name="Picture 5">
            <a:extLst>
              <a:ext uri="{FF2B5EF4-FFF2-40B4-BE49-F238E27FC236}">
                <a16:creationId xmlns:a16="http://schemas.microsoft.com/office/drawing/2014/main" id="{B22B6113-85B0-90C6-BBA2-F1F6B495B90F}"/>
              </a:ext>
            </a:extLst>
          </p:cNvPr>
          <p:cNvPicPr>
            <a:picLocks noChangeAspect="1"/>
          </p:cNvPicPr>
          <p:nvPr/>
        </p:nvPicPr>
        <p:blipFill>
          <a:blip r:embed="rId4"/>
          <a:stretch>
            <a:fillRect/>
          </a:stretch>
        </p:blipFill>
        <p:spPr>
          <a:xfrm>
            <a:off x="581532" y="311888"/>
            <a:ext cx="3874695" cy="1000672"/>
          </a:xfrm>
          <a:prstGeom prst="rect">
            <a:avLst/>
          </a:prstGeom>
        </p:spPr>
      </p:pic>
      <p:pic>
        <p:nvPicPr>
          <p:cNvPr id="7" name="Picture 6">
            <a:extLst>
              <a:ext uri="{FF2B5EF4-FFF2-40B4-BE49-F238E27FC236}">
                <a16:creationId xmlns:a16="http://schemas.microsoft.com/office/drawing/2014/main" id="{3166CA29-72E6-3550-E71F-5ECCA08FBDA8}"/>
              </a:ext>
            </a:extLst>
          </p:cNvPr>
          <p:cNvPicPr>
            <a:picLocks noChangeAspect="1"/>
          </p:cNvPicPr>
          <p:nvPr/>
        </p:nvPicPr>
        <p:blipFill>
          <a:blip r:embed="rId5"/>
          <a:stretch>
            <a:fillRect/>
          </a:stretch>
        </p:blipFill>
        <p:spPr>
          <a:xfrm>
            <a:off x="11324966" y="6087941"/>
            <a:ext cx="347607" cy="369332"/>
          </a:xfrm>
          <a:prstGeom prst="rect">
            <a:avLst/>
          </a:prstGeom>
        </p:spPr>
      </p:pic>
      <p:sp>
        <p:nvSpPr>
          <p:cNvPr id="8" name="TextBox 7">
            <a:extLst>
              <a:ext uri="{FF2B5EF4-FFF2-40B4-BE49-F238E27FC236}">
                <a16:creationId xmlns:a16="http://schemas.microsoft.com/office/drawing/2014/main" id="{D27E718F-9452-D007-C9F3-1008AFB9461C}"/>
              </a:ext>
            </a:extLst>
          </p:cNvPr>
          <p:cNvSpPr txBox="1"/>
          <p:nvPr/>
        </p:nvSpPr>
        <p:spPr>
          <a:xfrm>
            <a:off x="10724707" y="463496"/>
            <a:ext cx="1467293" cy="646331"/>
          </a:xfrm>
          <a:prstGeom prst="rect">
            <a:avLst/>
          </a:prstGeom>
          <a:noFill/>
        </p:spPr>
        <p:txBody>
          <a:bodyPr wrap="square" rtlCol="0">
            <a:spAutoFit/>
          </a:bodyPr>
          <a:lstStyle/>
          <a:p>
            <a:r>
              <a:rPr lang="en-US" sz="3600" dirty="0">
                <a:solidFill>
                  <a:srgbClr val="50235C"/>
                </a:solidFill>
              </a:rPr>
              <a:t>2023</a:t>
            </a:r>
            <a:endParaRPr lang="x-none" sz="3600" dirty="0">
              <a:solidFill>
                <a:srgbClr val="50235C"/>
              </a:solidFill>
            </a:endParaRPr>
          </a:p>
        </p:txBody>
      </p:sp>
      <p:pic>
        <p:nvPicPr>
          <p:cNvPr id="9" name="Picture 8" descr="Shape, rectangle&#10;&#10;Description automatically generated">
            <a:extLst>
              <a:ext uri="{FF2B5EF4-FFF2-40B4-BE49-F238E27FC236}">
                <a16:creationId xmlns:a16="http://schemas.microsoft.com/office/drawing/2014/main" id="{77C21939-1DD6-7485-435D-EF8AABF8DCE0}"/>
              </a:ext>
            </a:extLst>
          </p:cNvPr>
          <p:cNvPicPr>
            <a:picLocks noChangeAspect="1"/>
          </p:cNvPicPr>
          <p:nvPr/>
        </p:nvPicPr>
        <p:blipFill rotWithShape="1">
          <a:blip r:embed="rId6"/>
          <a:srcRect r="16223"/>
          <a:stretch/>
        </p:blipFill>
        <p:spPr>
          <a:xfrm>
            <a:off x="10498164" y="470698"/>
            <a:ext cx="1648047" cy="683052"/>
          </a:xfrm>
          <a:prstGeom prst="rect">
            <a:avLst/>
          </a:prstGeom>
        </p:spPr>
      </p:pic>
      <p:sp>
        <p:nvSpPr>
          <p:cNvPr id="10" name="TextBox 9">
            <a:extLst>
              <a:ext uri="{FF2B5EF4-FFF2-40B4-BE49-F238E27FC236}">
                <a16:creationId xmlns:a16="http://schemas.microsoft.com/office/drawing/2014/main" id="{33BAB0F5-89E6-6470-C1D0-07EEC1DEEA0C}"/>
              </a:ext>
            </a:extLst>
          </p:cNvPr>
          <p:cNvSpPr txBox="1"/>
          <p:nvPr/>
        </p:nvSpPr>
        <p:spPr>
          <a:xfrm>
            <a:off x="5450521" y="4424851"/>
            <a:ext cx="6552538" cy="1815882"/>
          </a:xfrm>
          <a:prstGeom prst="rect">
            <a:avLst/>
          </a:prstGeom>
          <a:noFill/>
        </p:spPr>
        <p:txBody>
          <a:bodyPr wrap="square" lIns="91440" tIns="45720" rIns="91440" bIns="45720" rtlCol="0" anchor="t">
            <a:spAutoFit/>
          </a:bodyPr>
          <a:lstStyle/>
          <a:p>
            <a:pPr algn="r"/>
            <a:r>
              <a:rPr lang="en-CA" sz="3600" b="1">
                <a:solidFill>
                  <a:schemeClr val="bg1"/>
                </a:solidFill>
                <a:latin typeface="Open Sans"/>
                <a:ea typeface="Open Sans"/>
                <a:cs typeface="Open Sans"/>
              </a:rPr>
              <a:t>Canadian College of Technology and Business</a:t>
            </a:r>
            <a:r>
              <a:rPr lang="en-CA" sz="4000" b="1" dirty="0">
                <a:solidFill>
                  <a:schemeClr val="bg1"/>
                </a:solidFill>
                <a:latin typeface="Open Sans"/>
                <a:ea typeface="Open Sans"/>
                <a:cs typeface="Open Sans"/>
              </a:rPr>
              <a:t> </a:t>
            </a:r>
            <a:endParaRPr lang="en-CA" sz="4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r"/>
            <a:r>
              <a:rPr lang="en-CA" sz="3600">
                <a:solidFill>
                  <a:schemeClr val="bg1"/>
                </a:solidFill>
                <a:latin typeface="Open Sans Light"/>
                <a:ea typeface="Open Sans Light"/>
                <a:cs typeface="Open Sans Light"/>
              </a:rPr>
              <a:t>Invest in Yourself</a:t>
            </a:r>
          </a:p>
          <a:p>
            <a:pPr algn="r"/>
            <a:endParaRPr lang="en-CA" dirty="0">
              <a:solidFill>
                <a:schemeClr val="bg1"/>
              </a:solidFill>
            </a:endParaRPr>
          </a:p>
          <a:p>
            <a:pPr algn="r"/>
            <a:endParaRPr lang="en-CA"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43591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Documentation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2638286"/>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These documents outline what the software is supposed to do. They include detailed descriptions of features, functionality, and user expectations.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 document for a social media app, you'd specify that users can post text, images, and videos, with character limits, tagging, and privacy settings.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Requirement Specification Documents:</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7246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Documentation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2638286"/>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These documents describe how the software will be built, including architecture, data flow, and user interfaces.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it as the blueprint for a building. Just as architects plan every detail of a house before construction begins, software designers plan the structure of the software.</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Design Documents:</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41590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Documentation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2638286"/>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Test plans outline how the software will be tested to ensure it works correctly. Test reports document the results of these tests.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test plan might specify that all login scenarios (normal, incorrect password, forgotten password) need to be tested and reported on.</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Test Plans and Reports:</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3138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Documentation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2268954"/>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User manuals provide instructions on how to use the software, helping end-users navigate and make the most of its features.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It's like the user manual for a new gadget, explaining how to assemble, use, and troubleshoot it.</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User Manuals:</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31796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Documentation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2638286"/>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Change requests are formal requests to modify the software after initial development. They document the proposed changes and their impact.</a:t>
            </a:r>
          </a:p>
          <a:p>
            <a:pPr marL="628650" lvl="1" indent="-171450">
              <a:lnSpc>
                <a:spcPct val="150000"/>
              </a:lnSpc>
              <a:buFont typeface="Arial" panose="020B0604020202020204" pitchFamily="34" charset="0"/>
              <a:buChar char="•"/>
            </a:pPr>
            <a:endPar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If users request the ability to edit comments on a social media platform, a change request would outline this feature's details and how it affects the existing system.</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Change Requests:</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5539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smtClean="0">
                <a:solidFill>
                  <a:srgbClr val="50235C"/>
                </a:solidFill>
                <a:latin typeface="Open Sans" panose="020B0606030504020204" pitchFamily="34" charset="0"/>
                <a:ea typeface="Open Sans" panose="020B0606030504020204" pitchFamily="34" charset="0"/>
                <a:cs typeface="Open Sans" panose="020B0606030504020204" pitchFamily="34" charset="0"/>
              </a:rPr>
              <a:t>Break</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Tree>
    <p:extLst>
      <p:ext uri="{BB962C8B-B14F-4D97-AF65-F5344CB8AC3E}">
        <p14:creationId xmlns:p14="http://schemas.microsoft.com/office/powerpoint/2010/main" val="99702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Quality Assurance and Compliance</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746282"/>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Quality Control (QC):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QC is the process of identifying and fixing defects in the final product. It involves testing and inspecting the software to find and correct issues. It's like checking a completed puzzle for missing or misfitting pieces before packaging it.</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Quality Assurance (QA):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QA is the process of preventing defects from occurring in the first place. It focuses on creating processes and standards to ensure quality throughout the development cycle. It's like designing a puzzle with pieces that fit perfectly from the start, reducing the chances of errors.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Quality Control vs. Quality Assurance:</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401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Quality Assurance and Compliance</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376950"/>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ISO (International Organization for Standardization):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ISO standards ensure that software development processes meet global quality and efficiency benchmarks. It's like following international cooking standards to ensure consistency and quality in a recipe.</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CMMI (Capability Maturity Model Integration):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CMMI provides a framework for improving and optimizing development processes. It's like upgrading the machinery in a car factory to produce vehicles with higher quality and efficiency.</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Compliance with Industry Standards (e.g., ISO, CMMI):</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04325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Quality Assurance and Compliance</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746282"/>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Code Reviews: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Code reviews involve peers or experts examining a programmer's code to find defects, improve code quality, and ensure adherence to coding standards. It's like having a second set of eyes proofread an essay to catch errors and suggest improvements.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Inspections: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Inspections are a formal and structured approach to reviewing code, design, or documents. It's like conducting a detailed examination of a building's architectural plans to identify potential flaws before construction begins.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Code Reviews and Inspections:</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84424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Challenges and Risks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2638286"/>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Challenge: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Uncontrolled expansion of project scope, leading to delays and budget overruns.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Initially building a simple e-commerce site, but constantly adding new features without assessing the impact.</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Scope Creep:</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9826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301D28-B3F9-C53E-2227-CAA2A96C426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9742" b="19743"/>
          <a:stretch/>
        </p:blipFill>
        <p:spPr>
          <a:xfrm>
            <a:off x="0" y="0"/>
            <a:ext cx="12191999" cy="6857999"/>
          </a:xfrm>
          <a:prstGeom prst="rect">
            <a:avLst/>
          </a:prstGeom>
        </p:spPr>
      </p:pic>
      <p:sp>
        <p:nvSpPr>
          <p:cNvPr id="3" name="Rectangle 2">
            <a:extLst>
              <a:ext uri="{FF2B5EF4-FFF2-40B4-BE49-F238E27FC236}">
                <a16:creationId xmlns:a16="http://schemas.microsoft.com/office/drawing/2014/main" id="{C2762909-ADC4-BF66-9EA6-F78A6BD0D952}"/>
              </a:ext>
            </a:extLst>
          </p:cNvPr>
          <p:cNvSpPr/>
          <p:nvPr/>
        </p:nvSpPr>
        <p:spPr>
          <a:xfrm rot="10800000">
            <a:off x="1" y="0"/>
            <a:ext cx="12191999" cy="6857998"/>
          </a:xfrm>
          <a:prstGeom prst="rect">
            <a:avLst/>
          </a:prstGeom>
          <a:gradFill flip="none" rotWithShape="1">
            <a:gsLst>
              <a:gs pos="100000">
                <a:srgbClr val="50235C">
                  <a:alpha val="85000"/>
                </a:srgbClr>
              </a:gs>
              <a:gs pos="0">
                <a:srgbClr val="7D1D59">
                  <a:alpha val="93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4" name="Picture 3">
            <a:extLst>
              <a:ext uri="{FF2B5EF4-FFF2-40B4-BE49-F238E27FC236}">
                <a16:creationId xmlns:a16="http://schemas.microsoft.com/office/drawing/2014/main" id="{45A2BC93-FA12-F929-72CA-383B51E2A158}"/>
              </a:ext>
            </a:extLst>
          </p:cNvPr>
          <p:cNvPicPr>
            <a:picLocks noChangeAspect="1"/>
          </p:cNvPicPr>
          <p:nvPr/>
        </p:nvPicPr>
        <p:blipFill>
          <a:blip r:embed="rId3"/>
          <a:stretch>
            <a:fillRect/>
          </a:stretch>
        </p:blipFill>
        <p:spPr>
          <a:xfrm>
            <a:off x="1088572" y="5581649"/>
            <a:ext cx="3302000" cy="850900"/>
          </a:xfrm>
          <a:prstGeom prst="rect">
            <a:avLst/>
          </a:prstGeom>
        </p:spPr>
      </p:pic>
      <p:pic>
        <p:nvPicPr>
          <p:cNvPr id="5" name="Picture 4">
            <a:extLst>
              <a:ext uri="{FF2B5EF4-FFF2-40B4-BE49-F238E27FC236}">
                <a16:creationId xmlns:a16="http://schemas.microsoft.com/office/drawing/2014/main" id="{237DD817-FF08-F087-6FBA-27644047D9B7}"/>
              </a:ext>
            </a:extLst>
          </p:cNvPr>
          <p:cNvPicPr>
            <a:picLocks noChangeAspect="1"/>
          </p:cNvPicPr>
          <p:nvPr/>
        </p:nvPicPr>
        <p:blipFill>
          <a:blip r:embed="rId4"/>
          <a:stretch>
            <a:fillRect/>
          </a:stretch>
        </p:blipFill>
        <p:spPr>
          <a:xfrm rot="10800000">
            <a:off x="457199" y="2773631"/>
            <a:ext cx="14643067" cy="111065"/>
          </a:xfrm>
          <a:prstGeom prst="rect">
            <a:avLst/>
          </a:prstGeom>
        </p:spPr>
      </p:pic>
      <p:sp>
        <p:nvSpPr>
          <p:cNvPr id="6" name="TextBox 5">
            <a:extLst>
              <a:ext uri="{FF2B5EF4-FFF2-40B4-BE49-F238E27FC236}">
                <a16:creationId xmlns:a16="http://schemas.microsoft.com/office/drawing/2014/main" id="{4F4B2438-1646-3258-9CC8-C55EAACA6D59}"/>
              </a:ext>
            </a:extLst>
          </p:cNvPr>
          <p:cNvSpPr txBox="1"/>
          <p:nvPr/>
        </p:nvSpPr>
        <p:spPr>
          <a:xfrm>
            <a:off x="315310" y="1912635"/>
            <a:ext cx="11876690" cy="830997"/>
          </a:xfrm>
          <a:prstGeom prst="rect">
            <a:avLst/>
          </a:prstGeom>
          <a:noFill/>
        </p:spPr>
        <p:txBody>
          <a:bodyPr wrap="squar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Software Development Life Cycle </a:t>
            </a:r>
            <a:r>
              <a:rPr lang="en-US" sz="4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III</a:t>
            </a:r>
            <a:endParaRPr lang="x-none"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17C3DAE8-2198-365C-6B9B-2E70C0744D00}"/>
              </a:ext>
            </a:extLst>
          </p:cNvPr>
          <p:cNvSpPr/>
          <p:nvPr/>
        </p:nvSpPr>
        <p:spPr>
          <a:xfrm>
            <a:off x="11368480" y="5949113"/>
            <a:ext cx="301686" cy="338554"/>
          </a:xfrm>
          <a:prstGeom prst="rect">
            <a:avLst/>
          </a:prstGeom>
        </p:spPr>
        <p:txBody>
          <a:bodyPr wrap="none">
            <a:spAutoFit/>
          </a:bodyPr>
          <a:lstStyle/>
          <a:p>
            <a:fld id="{05476A8D-DDC5-DD4A-BA98-5E7D058C537D}" type="slidenum">
              <a:rPr lang="x-none" sz="16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a:t>
            </a:fld>
            <a:endParaRPr lang="x-none"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F7F0C6E2-AC8F-867A-0789-8F9B5949B0E5}"/>
              </a:ext>
            </a:extLst>
          </p:cNvPr>
          <p:cNvPicPr>
            <a:picLocks noChangeAspect="1"/>
          </p:cNvPicPr>
          <p:nvPr/>
        </p:nvPicPr>
        <p:blipFill rotWithShape="1">
          <a:blip r:embed="rId5"/>
          <a:srcRect t="12377" r="19085"/>
          <a:stretch/>
        </p:blipFill>
        <p:spPr>
          <a:xfrm>
            <a:off x="9570813" y="0"/>
            <a:ext cx="2621186" cy="1582741"/>
          </a:xfrm>
          <a:prstGeom prst="rect">
            <a:avLst/>
          </a:prstGeom>
        </p:spPr>
      </p:pic>
      <p:sp>
        <p:nvSpPr>
          <p:cNvPr id="9" name="Round Same Side Corner Rectangle 8">
            <a:extLst>
              <a:ext uri="{FF2B5EF4-FFF2-40B4-BE49-F238E27FC236}">
                <a16:creationId xmlns:a16="http://schemas.microsoft.com/office/drawing/2014/main" id="{088C3E3A-FA1B-FC31-4DE3-BF89A9908010}"/>
              </a:ext>
            </a:extLst>
          </p:cNvPr>
          <p:cNvSpPr/>
          <p:nvPr/>
        </p:nvSpPr>
        <p:spPr>
          <a:xfrm rot="16200000">
            <a:off x="11335464" y="5576013"/>
            <a:ext cx="624500" cy="1088572"/>
          </a:xfrm>
          <a:prstGeom prst="round2SameRect">
            <a:avLst>
              <a:gd name="adj1" fmla="val 50000"/>
              <a:gd name="adj2"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855980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Challenges and Risks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2268954"/>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Challenge: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Limited resources (e.g., time, money, skilled personnel) can hinder project success.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Trying to complete a marathon with limited energy reserves.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Budget and Resource Constraints:</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5269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Challenges and Risks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2268954"/>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Challenge: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Delays in any phase can push back the project's completion date.</a:t>
            </a:r>
          </a:p>
          <a:p>
            <a:pPr marL="628650" lvl="1" indent="-171450">
              <a:lnSpc>
                <a:spcPct val="150000"/>
              </a:lnSpc>
              <a:buFont typeface="Arial" panose="020B0604020202020204" pitchFamily="34" charset="0"/>
              <a:buChar char="•"/>
            </a:pPr>
            <a:endPar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Bad weather delaying the construction of a building.</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Project Delays:</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59183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Challenges and Risks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2268954"/>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Challenge: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Ensuring the software is secure against cyber threats and data breaches.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Safeguarding a house with strong locks and security systems.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Security Concerns:</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21743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Challenges and Risks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2268954"/>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Challenge: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Handling changes in project requirements or goals effectively.</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Adapting to new regulations that impact a software's functionality.</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Change Management:</a:t>
            </a:r>
            <a:endParaRPr lang="x-none" sz="20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23520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93A8B36-B274-3971-0C98-554FDB3A107B}"/>
              </a:ext>
            </a:extLst>
          </p:cNvPr>
          <p:cNvPicPr>
            <a:picLocks noChangeAspect="1"/>
          </p:cNvPicPr>
          <p:nvPr/>
        </p:nvPicPr>
        <p:blipFill rotWithShape="1">
          <a:blip r:embed="rId2"/>
          <a:srcRect t="8018" b="7799"/>
          <a:stretch/>
        </p:blipFill>
        <p:spPr>
          <a:xfrm>
            <a:off x="-12962" y="0"/>
            <a:ext cx="12244698" cy="6858000"/>
          </a:xfrm>
          <a:prstGeom prst="rect">
            <a:avLst/>
          </a:prstGeom>
        </p:spPr>
      </p:pic>
      <p:sp>
        <p:nvSpPr>
          <p:cNvPr id="14" name="Rectangle 13">
            <a:extLst>
              <a:ext uri="{FF2B5EF4-FFF2-40B4-BE49-F238E27FC236}">
                <a16:creationId xmlns:a16="http://schemas.microsoft.com/office/drawing/2014/main" id="{2126C963-2554-9858-00DC-74D03F7C75E6}"/>
              </a:ext>
            </a:extLst>
          </p:cNvPr>
          <p:cNvSpPr/>
          <p:nvPr/>
        </p:nvSpPr>
        <p:spPr>
          <a:xfrm rot="10800000">
            <a:off x="-12964" y="-2"/>
            <a:ext cx="12244697" cy="6857998"/>
          </a:xfrm>
          <a:prstGeom prst="rect">
            <a:avLst/>
          </a:prstGeom>
          <a:gradFill flip="none" rotWithShape="1">
            <a:gsLst>
              <a:gs pos="100000">
                <a:srgbClr val="50235C">
                  <a:alpha val="85000"/>
                </a:srgbClr>
              </a:gs>
              <a:gs pos="0">
                <a:srgbClr val="7D1D59">
                  <a:alpha val="93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5" name="Picture 14">
            <a:extLst>
              <a:ext uri="{FF2B5EF4-FFF2-40B4-BE49-F238E27FC236}">
                <a16:creationId xmlns:a16="http://schemas.microsoft.com/office/drawing/2014/main" id="{C34C426D-57F6-7E03-D1E1-5478A0611343}"/>
              </a:ext>
            </a:extLst>
          </p:cNvPr>
          <p:cNvPicPr>
            <a:picLocks noChangeAspect="1"/>
          </p:cNvPicPr>
          <p:nvPr/>
        </p:nvPicPr>
        <p:blipFill>
          <a:blip r:embed="rId3"/>
          <a:stretch>
            <a:fillRect/>
          </a:stretch>
        </p:blipFill>
        <p:spPr>
          <a:xfrm>
            <a:off x="1088572" y="5581649"/>
            <a:ext cx="3302000" cy="850900"/>
          </a:xfrm>
          <a:prstGeom prst="rect">
            <a:avLst/>
          </a:prstGeom>
        </p:spPr>
      </p:pic>
      <p:pic>
        <p:nvPicPr>
          <p:cNvPr id="16" name="Picture 15">
            <a:extLst>
              <a:ext uri="{FF2B5EF4-FFF2-40B4-BE49-F238E27FC236}">
                <a16:creationId xmlns:a16="http://schemas.microsoft.com/office/drawing/2014/main" id="{64A0AEED-2E8C-FC8A-EB8A-2D391112310D}"/>
              </a:ext>
            </a:extLst>
          </p:cNvPr>
          <p:cNvPicPr>
            <a:picLocks noChangeAspect="1"/>
          </p:cNvPicPr>
          <p:nvPr/>
        </p:nvPicPr>
        <p:blipFill>
          <a:blip r:embed="rId4"/>
          <a:stretch>
            <a:fillRect/>
          </a:stretch>
        </p:blipFill>
        <p:spPr>
          <a:xfrm rot="10800000">
            <a:off x="1088572" y="3165485"/>
            <a:ext cx="11190512" cy="84878"/>
          </a:xfrm>
          <a:prstGeom prst="rect">
            <a:avLst/>
          </a:prstGeom>
        </p:spPr>
      </p:pic>
      <p:sp>
        <p:nvSpPr>
          <p:cNvPr id="17" name="TextBox 16">
            <a:extLst>
              <a:ext uri="{FF2B5EF4-FFF2-40B4-BE49-F238E27FC236}">
                <a16:creationId xmlns:a16="http://schemas.microsoft.com/office/drawing/2014/main" id="{240AC3DB-ADB0-D1A8-3F79-07E08876C5D1}"/>
              </a:ext>
            </a:extLst>
          </p:cNvPr>
          <p:cNvSpPr txBox="1"/>
          <p:nvPr/>
        </p:nvSpPr>
        <p:spPr>
          <a:xfrm>
            <a:off x="1001483" y="975026"/>
            <a:ext cx="9258797" cy="1938992"/>
          </a:xfrm>
          <a:prstGeom prst="rect">
            <a:avLst/>
          </a:prstGeom>
          <a:noFill/>
        </p:spPr>
        <p:txBody>
          <a:bodyPr wrap="square" rtlCol="0">
            <a:spAutoFit/>
          </a:bodyPr>
          <a:lstStyle/>
          <a:p>
            <a:r>
              <a:rPr lang="en-US"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Any</a:t>
            </a:r>
          </a:p>
          <a:p>
            <a:r>
              <a:rPr lang="en-US"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Questions?</a:t>
            </a:r>
            <a:endParaRPr lang="x-none"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9" name="Picture 18">
            <a:extLst>
              <a:ext uri="{FF2B5EF4-FFF2-40B4-BE49-F238E27FC236}">
                <a16:creationId xmlns:a16="http://schemas.microsoft.com/office/drawing/2014/main" id="{F568E084-7831-D3CF-87BD-E4C658114343}"/>
              </a:ext>
            </a:extLst>
          </p:cNvPr>
          <p:cNvPicPr>
            <a:picLocks noChangeAspect="1"/>
          </p:cNvPicPr>
          <p:nvPr/>
        </p:nvPicPr>
        <p:blipFill rotWithShape="1">
          <a:blip r:embed="rId5"/>
          <a:srcRect t="12377" r="19085"/>
          <a:stretch/>
        </p:blipFill>
        <p:spPr>
          <a:xfrm>
            <a:off x="9570813" y="0"/>
            <a:ext cx="2621186" cy="1582741"/>
          </a:xfrm>
          <a:prstGeom prst="rect">
            <a:avLst/>
          </a:prstGeom>
        </p:spPr>
      </p:pic>
    </p:spTree>
    <p:extLst>
      <p:ext uri="{BB962C8B-B14F-4D97-AF65-F5344CB8AC3E}">
        <p14:creationId xmlns:p14="http://schemas.microsoft.com/office/powerpoint/2010/main" val="3836693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E24E52-8058-D57E-BF9D-8275DBE950E8}"/>
              </a:ext>
            </a:extLst>
          </p:cNvPr>
          <p:cNvPicPr>
            <a:picLocks noChangeAspect="1"/>
          </p:cNvPicPr>
          <p:nvPr/>
        </p:nvPicPr>
        <p:blipFill>
          <a:blip r:embed="rId2" cstate="screen">
            <a:extLst>
              <a:ext uri="{28A0092B-C50C-407E-A947-70E740481C1C}">
                <a14:useLocalDpi xmlns:a14="http://schemas.microsoft.com/office/drawing/2010/main"/>
              </a:ext>
            </a:extLst>
          </a:blip>
          <a:srcRect t="7980" b="7980"/>
          <a:stretch/>
        </p:blipFill>
        <p:spPr>
          <a:xfrm flipH="1">
            <a:off x="-6482" y="-2"/>
            <a:ext cx="12244698" cy="6858000"/>
          </a:xfrm>
          <a:prstGeom prst="rect">
            <a:avLst/>
          </a:prstGeom>
        </p:spPr>
      </p:pic>
      <p:sp>
        <p:nvSpPr>
          <p:cNvPr id="3" name="Rectangle 2">
            <a:extLst>
              <a:ext uri="{FF2B5EF4-FFF2-40B4-BE49-F238E27FC236}">
                <a16:creationId xmlns:a16="http://schemas.microsoft.com/office/drawing/2014/main" id="{ADF2F45E-A841-1541-8F4A-A08A62E56158}"/>
              </a:ext>
            </a:extLst>
          </p:cNvPr>
          <p:cNvSpPr/>
          <p:nvPr/>
        </p:nvSpPr>
        <p:spPr>
          <a:xfrm rot="10800000">
            <a:off x="-6481" y="-1"/>
            <a:ext cx="12244696" cy="6857998"/>
          </a:xfrm>
          <a:prstGeom prst="rect">
            <a:avLst/>
          </a:prstGeom>
          <a:gradFill flip="none" rotWithShape="1">
            <a:gsLst>
              <a:gs pos="100000">
                <a:srgbClr val="50235C">
                  <a:alpha val="92000"/>
                </a:srgbClr>
              </a:gs>
              <a:gs pos="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400"/>
          </a:p>
        </p:txBody>
      </p:sp>
      <p:pic>
        <p:nvPicPr>
          <p:cNvPr id="4" name="Picture 3">
            <a:extLst>
              <a:ext uri="{FF2B5EF4-FFF2-40B4-BE49-F238E27FC236}">
                <a16:creationId xmlns:a16="http://schemas.microsoft.com/office/drawing/2014/main" id="{CFB88FDA-6416-E3E3-3C44-AE4BB31A051D}"/>
              </a:ext>
            </a:extLst>
          </p:cNvPr>
          <p:cNvPicPr>
            <a:picLocks noChangeAspect="1"/>
          </p:cNvPicPr>
          <p:nvPr/>
        </p:nvPicPr>
        <p:blipFill>
          <a:blip r:embed="rId3"/>
          <a:stretch>
            <a:fillRect/>
          </a:stretch>
        </p:blipFill>
        <p:spPr>
          <a:xfrm>
            <a:off x="5982257" y="852509"/>
            <a:ext cx="3975098" cy="1024352"/>
          </a:xfrm>
          <a:prstGeom prst="rect">
            <a:avLst/>
          </a:prstGeom>
        </p:spPr>
      </p:pic>
      <p:sp>
        <p:nvSpPr>
          <p:cNvPr id="5" name="Rectangle 4">
            <a:extLst>
              <a:ext uri="{FF2B5EF4-FFF2-40B4-BE49-F238E27FC236}">
                <a16:creationId xmlns:a16="http://schemas.microsoft.com/office/drawing/2014/main" id="{D67D6B3B-15E9-D0F2-FD99-940537F8CEE3}"/>
              </a:ext>
            </a:extLst>
          </p:cNvPr>
          <p:cNvSpPr/>
          <p:nvPr/>
        </p:nvSpPr>
        <p:spPr>
          <a:xfrm>
            <a:off x="7360977" y="2466904"/>
            <a:ext cx="4238625" cy="1923604"/>
          </a:xfrm>
          <a:prstGeom prst="rect">
            <a:avLst/>
          </a:prstGeom>
        </p:spPr>
        <p:txBody>
          <a:bodyPr wrap="square">
            <a:spAutoFit/>
          </a:bodyPr>
          <a:lstStyle/>
          <a:p>
            <a:pPr>
              <a:lnSpc>
                <a:spcPct val="150000"/>
              </a:lnSpc>
            </a:pP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www.canadianctb.ca</a:t>
            </a:r>
          </a:p>
          <a:p>
            <a:pPr>
              <a:lnSpc>
                <a:spcPct val="150000"/>
              </a:lnSpc>
            </a:pPr>
            <a:r>
              <a:rPr lang="en-US" sz="1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studentservices</a:t>
            </a: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@canadianctb.ca</a:t>
            </a:r>
          </a:p>
          <a:p>
            <a:pP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academics@canadianctb.ca</a:t>
            </a:r>
          </a:p>
          <a:p>
            <a:pPr>
              <a:lnSpc>
                <a:spcPct val="150000"/>
              </a:lnSpc>
            </a:pP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+1 604-</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300</a:t>
            </a: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0977</a:t>
            </a:r>
            <a:endPar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626 West Pender Street - Suite 600</a:t>
            </a:r>
          </a:p>
          <a:p>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Vancouver, British Columbia, V6B 1V9, Canada</a:t>
            </a:r>
          </a:p>
        </p:txBody>
      </p:sp>
      <p:pic>
        <p:nvPicPr>
          <p:cNvPr id="6" name="Picture 5">
            <a:extLst>
              <a:ext uri="{FF2B5EF4-FFF2-40B4-BE49-F238E27FC236}">
                <a16:creationId xmlns:a16="http://schemas.microsoft.com/office/drawing/2014/main" id="{F828B326-73DB-9D85-5681-7BB3126B34E5}"/>
              </a:ext>
            </a:extLst>
          </p:cNvPr>
          <p:cNvPicPr>
            <a:picLocks noChangeAspect="1"/>
          </p:cNvPicPr>
          <p:nvPr/>
        </p:nvPicPr>
        <p:blipFill>
          <a:blip r:embed="rId4"/>
          <a:stretch>
            <a:fillRect/>
          </a:stretch>
        </p:blipFill>
        <p:spPr>
          <a:xfrm>
            <a:off x="1385685" y="2210458"/>
            <a:ext cx="2073217" cy="2788752"/>
          </a:xfrm>
          <a:prstGeom prst="rect">
            <a:avLst/>
          </a:prstGeom>
        </p:spPr>
      </p:pic>
      <p:sp>
        <p:nvSpPr>
          <p:cNvPr id="7" name="Rectangle 6">
            <a:extLst>
              <a:ext uri="{FF2B5EF4-FFF2-40B4-BE49-F238E27FC236}">
                <a16:creationId xmlns:a16="http://schemas.microsoft.com/office/drawing/2014/main" id="{6F4111BF-C96C-873B-F6EC-F81F7AFF05ED}"/>
              </a:ext>
            </a:extLst>
          </p:cNvPr>
          <p:cNvSpPr/>
          <p:nvPr/>
        </p:nvSpPr>
        <p:spPr>
          <a:xfrm>
            <a:off x="5396948" y="2466904"/>
            <a:ext cx="1918309" cy="1673728"/>
          </a:xfrm>
          <a:prstGeom prst="rect">
            <a:avLst/>
          </a:prstGeom>
        </p:spPr>
        <p:txBody>
          <a:bodyPr wrap="square">
            <a:spAutoFit/>
          </a:bodyPr>
          <a:lstStyle/>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a:t>
            </a: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Student Services</a:t>
            </a:r>
            <a:endParaRPr lang="en-BR"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Academic Services</a:t>
            </a: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Telephone</a:t>
            </a:r>
            <a:endParaRPr lang="en-BR"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Address</a:t>
            </a:r>
            <a:endParaRPr lang="en-BR"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4BBE889B-459F-C6D4-4CE7-38E41E269D3B}"/>
              </a:ext>
            </a:extLst>
          </p:cNvPr>
          <p:cNvPicPr>
            <a:picLocks noChangeAspect="1"/>
          </p:cNvPicPr>
          <p:nvPr/>
        </p:nvPicPr>
        <p:blipFill>
          <a:blip r:embed="rId5"/>
          <a:stretch>
            <a:fillRect/>
          </a:stretch>
        </p:blipFill>
        <p:spPr>
          <a:xfrm>
            <a:off x="6054320" y="4873402"/>
            <a:ext cx="1738457" cy="251619"/>
          </a:xfrm>
          <a:prstGeom prst="rect">
            <a:avLst/>
          </a:prstGeom>
        </p:spPr>
      </p:pic>
      <p:sp>
        <p:nvSpPr>
          <p:cNvPr id="9" name="Rectangle 8">
            <a:extLst>
              <a:ext uri="{FF2B5EF4-FFF2-40B4-BE49-F238E27FC236}">
                <a16:creationId xmlns:a16="http://schemas.microsoft.com/office/drawing/2014/main" id="{53A80EED-33AE-86C8-C946-AE3BDF2D99E9}"/>
              </a:ext>
            </a:extLst>
          </p:cNvPr>
          <p:cNvSpPr/>
          <p:nvPr/>
        </p:nvSpPr>
        <p:spPr>
          <a:xfrm>
            <a:off x="5944925" y="4438861"/>
            <a:ext cx="2113784" cy="338554"/>
          </a:xfrm>
          <a:prstGeom prst="rect">
            <a:avLst/>
          </a:prstGeom>
        </p:spPr>
        <p:txBody>
          <a:bodyPr wrap="none">
            <a:spAutoFit/>
          </a:bodyPr>
          <a:lstStyle/>
          <a:p>
            <a:r>
              <a:rPr lang="en-BR"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Connect with CCTB</a:t>
            </a:r>
          </a:p>
        </p:txBody>
      </p:sp>
      <p:sp>
        <p:nvSpPr>
          <p:cNvPr id="10" name="Rectangle 9">
            <a:extLst>
              <a:ext uri="{FF2B5EF4-FFF2-40B4-BE49-F238E27FC236}">
                <a16:creationId xmlns:a16="http://schemas.microsoft.com/office/drawing/2014/main" id="{CFDEB947-1587-CD99-FD8A-751C85DA8A3D}"/>
              </a:ext>
            </a:extLst>
          </p:cNvPr>
          <p:cNvSpPr/>
          <p:nvPr/>
        </p:nvSpPr>
        <p:spPr>
          <a:xfrm>
            <a:off x="8060919" y="4845322"/>
            <a:ext cx="1465466" cy="307777"/>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1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CanadianCTB</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697CBB27-22B7-96B8-4BDD-257201B76641}"/>
              </a:ext>
            </a:extLst>
          </p:cNvPr>
          <p:cNvSpPr/>
          <p:nvPr/>
        </p:nvSpPr>
        <p:spPr>
          <a:xfrm>
            <a:off x="4697720" y="452436"/>
            <a:ext cx="45719" cy="5953125"/>
          </a:xfrm>
          <a:prstGeom prst="rect">
            <a:avLst/>
          </a:prstGeom>
          <a:gradFill>
            <a:gsLst>
              <a:gs pos="100000">
                <a:schemeClr val="bg1">
                  <a:alpha val="0"/>
                </a:schemeClr>
              </a:gs>
              <a:gs pos="53000">
                <a:schemeClr val="bg1"/>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12" name="Picture 11">
            <a:extLst>
              <a:ext uri="{FF2B5EF4-FFF2-40B4-BE49-F238E27FC236}">
                <a16:creationId xmlns:a16="http://schemas.microsoft.com/office/drawing/2014/main" id="{2E77C515-94F5-823B-8893-B3F76D0A232A}"/>
              </a:ext>
            </a:extLst>
          </p:cNvPr>
          <p:cNvPicPr>
            <a:picLocks noChangeAspect="1"/>
          </p:cNvPicPr>
          <p:nvPr/>
        </p:nvPicPr>
        <p:blipFill rotWithShape="1">
          <a:blip r:embed="rId6"/>
          <a:srcRect l="62031" r="163"/>
          <a:stretch/>
        </p:blipFill>
        <p:spPr>
          <a:xfrm>
            <a:off x="-6484" y="-2"/>
            <a:ext cx="4704203" cy="6881004"/>
          </a:xfrm>
          <a:prstGeom prst="rect">
            <a:avLst/>
          </a:prstGeom>
        </p:spPr>
      </p:pic>
    </p:spTree>
    <p:extLst>
      <p:ext uri="{BB962C8B-B14F-4D97-AF65-F5344CB8AC3E}">
        <p14:creationId xmlns:p14="http://schemas.microsoft.com/office/powerpoint/2010/main" val="265622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Role of Stakeholders</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5223609"/>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Project Manager: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project manager is responsible for overseeing the entire software development process. They ensure that the project stays on track, within budget, and meets the specified goals. An analogy could be that of a captain steering a ship; they guide the team to reach their destination safely.</a:t>
            </a:r>
          </a:p>
          <a:p>
            <a:pPr marL="628650" lvl="1" indent="-171450">
              <a:lnSpc>
                <a:spcPct val="150000"/>
              </a:lnSpc>
              <a:buFont typeface="Arial" panose="020B0604020202020204" pitchFamily="34" charset="0"/>
              <a:buChar char="•"/>
            </a:pPr>
            <a:endPar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Developers: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Developers are responsible for writing the actual code for the software. They are like architects and builders constructing a house based on the blueprints (designs and specifications) provided.</a:t>
            </a:r>
          </a:p>
          <a:p>
            <a:pPr marL="628650" lvl="1" indent="-171450">
              <a:lnSpc>
                <a:spcPct val="150000"/>
              </a:lnSpc>
              <a:buFont typeface="Arial" panose="020B0604020202020204" pitchFamily="34" charset="0"/>
              <a:buChar char="•"/>
            </a:pPr>
            <a:endPar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Testers: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Testers evaluate the software to identify and report any defects or issues. Think of them as quality control inspectors who ensure that the house (software) is free of any structural problems or flaws.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Roles</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3928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Role of Stakeholders</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4115614"/>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Business Analysts: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Business analysts bridge the gap between the technical team and the business stakeholders. They gather and document requirements, acting as translators who convert business needs into technical instructions.</a:t>
            </a:r>
          </a:p>
          <a:p>
            <a:pPr marL="628650" lvl="1" indent="-171450">
              <a:lnSpc>
                <a:spcPct val="150000"/>
              </a:lnSpc>
              <a:buFont typeface="Arial" panose="020B0604020202020204" pitchFamily="34" charset="0"/>
              <a:buChar char="•"/>
            </a:pPr>
            <a:endPar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Clients/End-users: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Clients or end-users are the individuals or organizations for whom the software is being developed. They play a crucial role in defining the project's requirements and ultimately using the final product. Clients are like homeowners who have a vision of their dream house (software) and provide input on how it should look and function.</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Roles</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7324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Tools and Technologies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4115614"/>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Explanation: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Version Control Systems (VCS) are tools that track changes in the source code of a software project. They help developers manage and collaborate on code by providing a history of changes, enabling multiple people to work on the same codebase simultaneously.</a:t>
            </a:r>
          </a:p>
          <a:p>
            <a:pPr marL="628650" lvl="1" indent="-171450">
              <a:lnSpc>
                <a:spcPct val="150000"/>
              </a:lnSpc>
              <a:buFont typeface="Arial" panose="020B0604020202020204" pitchFamily="34" charset="0"/>
              <a:buChar char="•"/>
            </a:pPr>
            <a:endPar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Git is a widely used VCS. Developers use commands like "git commit" to save changes and "git push" to share those changes with others.</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VCS as a time machine for your code. It allows you to go back in time to previous versions of your project, just like a time traveler can visit different historical periods.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Version Control Systems:</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3182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Tools and Technologies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4115614"/>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Explanation: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Integrated Development Environments are software applications that provide a comprehensive set of tools for software development. They typically include code editors, debugging tools, and build automation features, all within a single interface.</a:t>
            </a:r>
          </a:p>
          <a:p>
            <a:pPr marL="628650" lvl="1" indent="-171450">
              <a:lnSpc>
                <a:spcPct val="150000"/>
              </a:lnSpc>
              <a:buFont typeface="Arial" panose="020B0604020202020204" pitchFamily="34" charset="0"/>
              <a:buChar char="•"/>
            </a:pPr>
            <a:endPar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Visual Studio Code, JetBrains IntelliJ IDEA, and Eclipse are popular IDEs.</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 IDE is like a Swiss Army knife for programmers. It combines all the essential tools needed for coding into one package, just like a Swiss Army knife combines various tools into a single, handy device.</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Integrated Development Environments (IDEs):</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67233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Tools and Technologies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746282"/>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Explanation: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Project Management Software helps teams plan, organize, and track the progress of software development projects. It allows for the creation of tasks, assigning responsibilities, setting deadlines, and monitoring project milestones.</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Trello, Asana, and Microsoft Project are common project management tools.</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Project management software is like a digital project manager. It helps keep everyone on the same page, just like a conductor ensures that all musicians in an orchestra play together harmoniously.</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Project Management Software :</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32660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Tools and Technologies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746282"/>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Explanation: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Automated Testing Tools are software programs that automatically run tests on a software application to check for bugs, errors, and ensure functionality. They help maintain software quality and reliability.</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Selenium for web testing, JUnit for Java, and </a:t>
            </a:r>
            <a:r>
              <a:rPr lang="en-US" sz="16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PyTest</a:t>
            </a: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for Python are popular automated testing tools.</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Automated testing tools are like quality control robots in a manufacturing plant. They repeatedly check products for defects, ensuring consistent quality without human error.</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Automated Testing Tools:</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652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6" y="415809"/>
            <a:ext cx="10555247" cy="584775"/>
          </a:xfrm>
          <a:prstGeom prst="rect">
            <a:avLst/>
          </a:prstGeom>
          <a:noFill/>
        </p:spPr>
        <p:txBody>
          <a:bodyPr wrap="square" rtlCol="0">
            <a:spAutoFit/>
          </a:bodyPr>
          <a:lstStyle/>
          <a:p>
            <a:r>
              <a:rPr lang="en-CA" sz="3200" b="1"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Tools and Technologies in SDLC</a:t>
            </a:r>
            <a:endParaRPr lang="x-none" sz="32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6" y="2006510"/>
            <a:ext cx="10703664" cy="3746282"/>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Explanation: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Collaboration Tools facilitate communication and collaboration among team members during software development. They enable real-time messaging, file sharing, issue tracking, and documentation.</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Slack for chat and communication, Jira for issue tracking and project management.</a:t>
            </a:r>
          </a:p>
          <a:p>
            <a:pPr marL="1085850" lvl="2" indent="-171450">
              <a:lnSpc>
                <a:spcPct val="150000"/>
              </a:lnSpc>
              <a:buFont typeface="Arial" panose="020B0604020202020204" pitchFamily="34" charset="0"/>
              <a:buChar char="•"/>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Collaboration tools are like a virtual office where team members can chat, share documents, and keep track of tasks. It's like having a digital meeting room and whiteboard for remote teamwork.</a:t>
            </a:r>
          </a:p>
          <a:p>
            <a:pPr marL="628650" lvl="1" indent="-171450">
              <a:lnSpc>
                <a:spcPct val="150000"/>
              </a:lnSpc>
              <a:buFont typeface="Arial" panose="020B0604020202020204" pitchFamily="34" charset="0"/>
              <a:buChar char="•"/>
            </a:pPr>
            <a:endPar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6F78D8C1-5E98-543D-4F7E-2D1E0B857271}"/>
              </a:ext>
            </a:extLst>
          </p:cNvPr>
          <p:cNvSpPr/>
          <p:nvPr/>
        </p:nvSpPr>
        <p:spPr>
          <a:xfrm>
            <a:off x="818376" y="1385590"/>
            <a:ext cx="7584960" cy="504754"/>
          </a:xfrm>
          <a:prstGeom prst="rect">
            <a:avLst/>
          </a:prstGeom>
        </p:spPr>
        <p:txBody>
          <a:bodyPr wrap="square">
            <a:spAutoFit/>
          </a:bodyPr>
          <a:lstStyle/>
          <a:p>
            <a:pPr>
              <a:lnSpc>
                <a:spcPct val="150000"/>
              </a:lnSpc>
            </a:pPr>
            <a:r>
              <a:rPr lang="en-CA" sz="2000" dirty="0">
                <a:solidFill>
                  <a:srgbClr val="50235C"/>
                </a:solidFill>
                <a:effectLst/>
                <a:latin typeface="Open Sans" panose="020B0606030504020204" pitchFamily="34" charset="0"/>
                <a:ea typeface="Open Sans" panose="020B0606030504020204" pitchFamily="34" charset="0"/>
                <a:cs typeface="Open Sans" panose="020B0606030504020204" pitchFamily="34" charset="0"/>
              </a:rPr>
              <a:t>Collaboration Tools (e.g., Slack, Jira) :</a:t>
            </a:r>
            <a:endParaRPr lang="x-none" sz="1600"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57849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2669</TotalTime>
  <Words>1827</Words>
  <Application>Microsoft Office PowerPoint</Application>
  <PresentationFormat>Widescreen</PresentationFormat>
  <Paragraphs>227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Arora</dc:creator>
  <cp:lastModifiedBy>Arzan Italia</cp:lastModifiedBy>
  <cp:revision>18</cp:revision>
  <dcterms:created xsi:type="dcterms:W3CDTF">2023-07-15T22:01:34Z</dcterms:created>
  <dcterms:modified xsi:type="dcterms:W3CDTF">2024-09-24T23:04:16Z</dcterms:modified>
</cp:coreProperties>
</file>