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21" r:id="rId4"/>
    <p:sldId id="322" r:id="rId5"/>
    <p:sldId id="323" r:id="rId6"/>
    <p:sldId id="324" r:id="rId7"/>
    <p:sldId id="328" r:id="rId8"/>
    <p:sldId id="329" r:id="rId9"/>
    <p:sldId id="330" r:id="rId10"/>
    <p:sldId id="339" r:id="rId11"/>
    <p:sldId id="331" r:id="rId12"/>
    <p:sldId id="332" r:id="rId13"/>
    <p:sldId id="333" r:id="rId14"/>
    <p:sldId id="334" r:id="rId15"/>
    <p:sldId id="335" r:id="rId16"/>
    <p:sldId id="336" r:id="rId17"/>
    <p:sldId id="337" r:id="rId18"/>
    <p:sldId id="338" r:id="rId19"/>
    <p:sldId id="261"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23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9"/>
  </p:normalViewPr>
  <p:slideViewPr>
    <p:cSldViewPr snapToGrid="0">
      <p:cViewPr varScale="1">
        <p:scale>
          <a:sx n="114" d="100"/>
          <a:sy n="114" d="100"/>
        </p:scale>
        <p:origin x="6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CD7E-8808-22C2-1A72-2C942FBFA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0D5425-FB2E-A87D-CB3F-443A2A715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424F8A-A835-3AF6-6252-B8F66A99ED78}"/>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1CB5AFD0-850A-8DE4-154B-760D6CCA9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6119A-A077-569B-C4DF-02C3DBC31B80}"/>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84595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DC58-0522-4807-7EFE-0D5AF3D7F9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839CC-4A35-AD0E-AEC3-EBA009259E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C9353-749F-34FF-D17B-72CCE65E1071}"/>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B6555DD6-93D6-AD65-4DAE-AF31C92C8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95A25-EAD3-ABB3-F9D8-6713607EF8EC}"/>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76655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4F5E9B-CC2A-80E3-3E93-998EB4B7DD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473918-DB68-1A21-5530-95E80976DE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9E11E-04E5-9DFA-647D-1B1D40596509}"/>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EDDDDC5B-BD73-0383-228E-8B97DA0D5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F5894-028A-7155-31CC-E7C7A11547C5}"/>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306489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5FD3-94AB-9967-366D-A6DB8C75F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F263B-47E1-12B8-4CAD-2FA96AFB8A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87B4B-83A4-2C41-547E-C66DDB950584}"/>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88372364-A2A6-2DAB-E289-70DAC3E10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E4AA2-7131-A76B-FBC8-7089671EA86E}"/>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366967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0BDB-0B16-E0E2-120D-64B5CD1F58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3EF795-AE96-03D3-692E-619B80D03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6136E-5E94-3572-EF5B-E618B3CD0BD7}"/>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4EB56335-7B8F-C57C-7118-C30C65C04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F3056-E34A-235C-297D-892190CC167D}"/>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1157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9206-8504-4D73-5F02-D2A385E32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3635E-C47A-381F-8965-24BF2CB5F2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320EC9-EA67-5312-B1A8-C178DE0108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70E138-3672-F8D9-4362-F2492A809C0A}"/>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6" name="Footer Placeholder 5">
            <a:extLst>
              <a:ext uri="{FF2B5EF4-FFF2-40B4-BE49-F238E27FC236}">
                <a16:creationId xmlns:a16="http://schemas.microsoft.com/office/drawing/2014/main" id="{57719EC5-5CAC-BB02-99BE-0F7E529BF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12CEA-0BFB-9F63-EF5D-E36835DBFFB2}"/>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48468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25C0-BEC6-ABFD-FAEC-0671211557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365481-6FA5-9605-8A6C-6D10C5F1E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E2690-9C10-D7C6-D1AA-19DCDF287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C43D74-AC53-DB43-5BC6-BE68026D1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10CABF-8337-0FB9-FFB8-E371394E89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F17E55-B65E-C841-69A9-50CE2E8B99D4}"/>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8" name="Footer Placeholder 7">
            <a:extLst>
              <a:ext uri="{FF2B5EF4-FFF2-40B4-BE49-F238E27FC236}">
                <a16:creationId xmlns:a16="http://schemas.microsoft.com/office/drawing/2014/main" id="{9E44F868-9ADC-18D3-5B54-42FD4E7044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9C74C-B88F-AA0C-C7E7-995A4981256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19576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5AD5-1E16-19D5-A289-9C4B66C09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2B449-3722-FD89-C9C1-19EB81BE031B}"/>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4" name="Footer Placeholder 3">
            <a:extLst>
              <a:ext uri="{FF2B5EF4-FFF2-40B4-BE49-F238E27FC236}">
                <a16:creationId xmlns:a16="http://schemas.microsoft.com/office/drawing/2014/main" id="{3E7CD62B-27C8-03AC-50B6-082741B0B8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FD296-65EC-AA28-ACE4-FA800DA8012F}"/>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21253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41D5D-CF39-2E00-AFA4-2609FA4A309D}"/>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3" name="Footer Placeholder 2">
            <a:extLst>
              <a:ext uri="{FF2B5EF4-FFF2-40B4-BE49-F238E27FC236}">
                <a16:creationId xmlns:a16="http://schemas.microsoft.com/office/drawing/2014/main" id="{6346DF34-F7F5-D8F4-0095-ECD68F46E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4EE3CD-A243-B40D-2A8B-681BE3D756F3}"/>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98923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0C32-CF8E-129E-EBD4-C1978E0A3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071B-9563-32F5-DEB1-A4841C9ED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47CFCF-AC89-C5B9-409B-EA1DA9037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98867-BA4F-C7D1-77F9-5AA4E6872059}"/>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6" name="Footer Placeholder 5">
            <a:extLst>
              <a:ext uri="{FF2B5EF4-FFF2-40B4-BE49-F238E27FC236}">
                <a16:creationId xmlns:a16="http://schemas.microsoft.com/office/drawing/2014/main" id="{B62E5761-15F8-B2AC-F0B9-CA5601DEF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B258E-03D3-B874-9580-F1058100A0C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613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79A7-A7D5-9CA0-C780-74E1A392A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5855EF-06E0-28B5-0797-2A4AFC5D1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A1CA0C-8679-87E6-428B-A49427460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8FDEE-5DC1-DAA8-1969-6C563668A7D2}"/>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6" name="Footer Placeholder 5">
            <a:extLst>
              <a:ext uri="{FF2B5EF4-FFF2-40B4-BE49-F238E27FC236}">
                <a16:creationId xmlns:a16="http://schemas.microsoft.com/office/drawing/2014/main" id="{DF9ED421-C586-72F3-69EE-4148B10D8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B030F-DD8F-2B06-7DD5-92CA6747768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18580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94AD7-E388-CFBA-13DD-37D0FC8BA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8A4CF6-143D-E0E7-7378-A4BD244E0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986A9-686F-4E07-A96A-5FE07F726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5B609053-8679-A758-5DC0-D13F096EB2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9A8836-B592-5408-DFAD-74AE96CFD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825BD-B405-6D4F-ABD0-63C4EAAF3552}" type="slidenum">
              <a:rPr lang="en-US" smtClean="0"/>
              <a:t>‹#›</a:t>
            </a:fld>
            <a:endParaRPr lang="en-US"/>
          </a:p>
        </p:txBody>
      </p:sp>
    </p:spTree>
    <p:extLst>
      <p:ext uri="{BB962C8B-B14F-4D97-AF65-F5344CB8AC3E}">
        <p14:creationId xmlns:p14="http://schemas.microsoft.com/office/powerpoint/2010/main" val="188455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8B85DE-A992-7586-BA58-AD824B85C954}"/>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8621E95-B7FA-4F49-A5BD-ED23377DD6AB}"/>
              </a:ext>
            </a:extLst>
          </p:cNvPr>
          <p:cNvPicPr>
            <a:picLocks noChangeAspect="1"/>
          </p:cNvPicPr>
          <p:nvPr/>
        </p:nvPicPr>
        <p:blipFill>
          <a:blip r:embed="rId2" cstate="screen">
            <a:extLst>
              <a:ext uri="{28A0092B-C50C-407E-A947-70E740481C1C}">
                <a14:useLocalDpi xmlns:a14="http://schemas.microsoft.com/office/drawing/2010/main"/>
              </a:ext>
            </a:extLst>
          </a:blip>
          <a:srcRect t="11208" b="11208"/>
          <a:stretch/>
        </p:blipFill>
        <p:spPr>
          <a:xfrm flipH="1">
            <a:off x="0" y="1540013"/>
            <a:ext cx="12191999" cy="5316333"/>
          </a:xfrm>
          <a:prstGeom prst="round1Rect">
            <a:avLst>
              <a:gd name="adj" fmla="val 34204"/>
            </a:avLst>
          </a:prstGeom>
        </p:spPr>
      </p:pic>
      <p:pic>
        <p:nvPicPr>
          <p:cNvPr id="5" name="Picture 4" descr="Shape, rectangle&#10;&#10;Description automatically generated">
            <a:extLst>
              <a:ext uri="{FF2B5EF4-FFF2-40B4-BE49-F238E27FC236}">
                <a16:creationId xmlns:a16="http://schemas.microsoft.com/office/drawing/2014/main" id="{AF8EBBAA-6D3B-A43E-ED10-FBCC7BDA80F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r="17141" b="19900"/>
          <a:stretch/>
        </p:blipFill>
        <p:spPr>
          <a:xfrm>
            <a:off x="4781916" y="4040142"/>
            <a:ext cx="7410083" cy="2817858"/>
          </a:xfrm>
          <a:prstGeom prst="rect">
            <a:avLst/>
          </a:prstGeom>
        </p:spPr>
      </p:pic>
      <p:pic>
        <p:nvPicPr>
          <p:cNvPr id="6" name="Picture 5">
            <a:extLst>
              <a:ext uri="{FF2B5EF4-FFF2-40B4-BE49-F238E27FC236}">
                <a16:creationId xmlns:a16="http://schemas.microsoft.com/office/drawing/2014/main" id="{B22B6113-85B0-90C6-BBA2-F1F6B495B90F}"/>
              </a:ext>
            </a:extLst>
          </p:cNvPr>
          <p:cNvPicPr>
            <a:picLocks noChangeAspect="1"/>
          </p:cNvPicPr>
          <p:nvPr/>
        </p:nvPicPr>
        <p:blipFill>
          <a:blip r:embed="rId4"/>
          <a:stretch>
            <a:fillRect/>
          </a:stretch>
        </p:blipFill>
        <p:spPr>
          <a:xfrm>
            <a:off x="581532" y="311888"/>
            <a:ext cx="3874695" cy="1000672"/>
          </a:xfrm>
          <a:prstGeom prst="rect">
            <a:avLst/>
          </a:prstGeom>
        </p:spPr>
      </p:pic>
      <p:pic>
        <p:nvPicPr>
          <p:cNvPr id="7" name="Picture 6">
            <a:extLst>
              <a:ext uri="{FF2B5EF4-FFF2-40B4-BE49-F238E27FC236}">
                <a16:creationId xmlns:a16="http://schemas.microsoft.com/office/drawing/2014/main" id="{3166CA29-72E6-3550-E71F-5ECCA08FBDA8}"/>
              </a:ext>
            </a:extLst>
          </p:cNvPr>
          <p:cNvPicPr>
            <a:picLocks noChangeAspect="1"/>
          </p:cNvPicPr>
          <p:nvPr/>
        </p:nvPicPr>
        <p:blipFill>
          <a:blip r:embed="rId5"/>
          <a:stretch>
            <a:fillRect/>
          </a:stretch>
        </p:blipFill>
        <p:spPr>
          <a:xfrm>
            <a:off x="11324966" y="6087941"/>
            <a:ext cx="347607" cy="369332"/>
          </a:xfrm>
          <a:prstGeom prst="rect">
            <a:avLst/>
          </a:prstGeom>
        </p:spPr>
      </p:pic>
      <p:sp>
        <p:nvSpPr>
          <p:cNvPr id="8" name="TextBox 7">
            <a:extLst>
              <a:ext uri="{FF2B5EF4-FFF2-40B4-BE49-F238E27FC236}">
                <a16:creationId xmlns:a16="http://schemas.microsoft.com/office/drawing/2014/main" id="{D27E718F-9452-D007-C9F3-1008AFB9461C}"/>
              </a:ext>
            </a:extLst>
          </p:cNvPr>
          <p:cNvSpPr txBox="1"/>
          <p:nvPr/>
        </p:nvSpPr>
        <p:spPr>
          <a:xfrm>
            <a:off x="10724707" y="463496"/>
            <a:ext cx="1467293" cy="646331"/>
          </a:xfrm>
          <a:prstGeom prst="rect">
            <a:avLst/>
          </a:prstGeom>
          <a:noFill/>
        </p:spPr>
        <p:txBody>
          <a:bodyPr wrap="square" rtlCol="0">
            <a:spAutoFit/>
          </a:bodyPr>
          <a:lstStyle/>
          <a:p>
            <a:r>
              <a:rPr lang="en-US" sz="3600" dirty="0">
                <a:solidFill>
                  <a:srgbClr val="50235C"/>
                </a:solidFill>
              </a:rPr>
              <a:t>2023</a:t>
            </a:r>
            <a:endParaRPr lang="x-none" sz="3600" dirty="0">
              <a:solidFill>
                <a:srgbClr val="50235C"/>
              </a:solidFill>
            </a:endParaRPr>
          </a:p>
        </p:txBody>
      </p:sp>
      <p:pic>
        <p:nvPicPr>
          <p:cNvPr id="9" name="Picture 8" descr="Shape, rectangle&#10;&#10;Description automatically generated">
            <a:extLst>
              <a:ext uri="{FF2B5EF4-FFF2-40B4-BE49-F238E27FC236}">
                <a16:creationId xmlns:a16="http://schemas.microsoft.com/office/drawing/2014/main" id="{77C21939-1DD6-7485-435D-EF8AABF8DCE0}"/>
              </a:ext>
            </a:extLst>
          </p:cNvPr>
          <p:cNvPicPr>
            <a:picLocks noChangeAspect="1"/>
          </p:cNvPicPr>
          <p:nvPr/>
        </p:nvPicPr>
        <p:blipFill rotWithShape="1">
          <a:blip r:embed="rId6"/>
          <a:srcRect r="16223"/>
          <a:stretch/>
        </p:blipFill>
        <p:spPr>
          <a:xfrm>
            <a:off x="10498164" y="470698"/>
            <a:ext cx="1648047" cy="683052"/>
          </a:xfrm>
          <a:prstGeom prst="rect">
            <a:avLst/>
          </a:prstGeom>
        </p:spPr>
      </p:pic>
      <p:sp>
        <p:nvSpPr>
          <p:cNvPr id="10" name="TextBox 9">
            <a:extLst>
              <a:ext uri="{FF2B5EF4-FFF2-40B4-BE49-F238E27FC236}">
                <a16:creationId xmlns:a16="http://schemas.microsoft.com/office/drawing/2014/main" id="{33BAB0F5-89E6-6470-C1D0-07EEC1DEEA0C}"/>
              </a:ext>
            </a:extLst>
          </p:cNvPr>
          <p:cNvSpPr txBox="1"/>
          <p:nvPr/>
        </p:nvSpPr>
        <p:spPr>
          <a:xfrm>
            <a:off x="5450521" y="4424851"/>
            <a:ext cx="6552538" cy="1815882"/>
          </a:xfrm>
          <a:prstGeom prst="rect">
            <a:avLst/>
          </a:prstGeom>
          <a:noFill/>
        </p:spPr>
        <p:txBody>
          <a:bodyPr wrap="square" lIns="91440" tIns="45720" rIns="91440" bIns="45720" rtlCol="0" anchor="t">
            <a:spAutoFit/>
          </a:bodyPr>
          <a:lstStyle/>
          <a:p>
            <a:pPr algn="r"/>
            <a:r>
              <a:rPr lang="en-CA" sz="3600" b="1">
                <a:solidFill>
                  <a:schemeClr val="bg1"/>
                </a:solidFill>
                <a:latin typeface="Open Sans"/>
                <a:ea typeface="Open Sans"/>
                <a:cs typeface="Open Sans"/>
              </a:rPr>
              <a:t>Canadian College of Technology and Business</a:t>
            </a:r>
            <a:r>
              <a:rPr lang="en-CA" sz="4000" b="1" dirty="0">
                <a:solidFill>
                  <a:schemeClr val="bg1"/>
                </a:solidFill>
                <a:latin typeface="Open Sans"/>
                <a:ea typeface="Open Sans"/>
                <a:cs typeface="Open Sans"/>
              </a:rPr>
              <a:t> </a:t>
            </a:r>
            <a:endParaRPr lang="en-CA" sz="4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r"/>
            <a:r>
              <a:rPr lang="en-CA" sz="3600">
                <a:solidFill>
                  <a:schemeClr val="bg1"/>
                </a:solidFill>
                <a:latin typeface="Open Sans Light"/>
                <a:ea typeface="Open Sans Light"/>
                <a:cs typeface="Open Sans Light"/>
              </a:rPr>
              <a:t>Invest in Yourself</a:t>
            </a:r>
          </a:p>
          <a:p>
            <a:pPr algn="r"/>
            <a:endParaRPr lang="en-CA" dirty="0">
              <a:solidFill>
                <a:schemeClr val="bg1"/>
              </a:solidFill>
            </a:endParaRPr>
          </a:p>
          <a:p>
            <a:pPr algn="r"/>
            <a:endParaRPr lang="en-CA"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43591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smtClean="0">
                <a:solidFill>
                  <a:srgbClr val="50235C"/>
                </a:solidFill>
                <a:latin typeface="Open Sans" panose="020B0606030504020204" pitchFamily="34" charset="0"/>
                <a:ea typeface="Open Sans" panose="020B0606030504020204" pitchFamily="34" charset="0"/>
                <a:cs typeface="Open Sans" panose="020B0606030504020204" pitchFamily="34" charset="0"/>
              </a:rPr>
              <a:t>Break</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Tree>
    <p:extLst>
      <p:ext uri="{BB962C8B-B14F-4D97-AF65-F5344CB8AC3E}">
        <p14:creationId xmlns:p14="http://schemas.microsoft.com/office/powerpoint/2010/main" val="99702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Security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1160959"/>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Security should be integrated from the beginning to protect against threats.</a:t>
            </a:r>
          </a:p>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Neglecting security can lead to data breaches, financial losses, and damage to reputation.</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Importance of Security in SDLC:</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0635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Security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448494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Penetration Testing: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Ethical hackers attempt to exploit vulnerabilities.</a:t>
            </a: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Vulnerability Scanning: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Automated tools identify weaknesses.</a:t>
            </a: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Code Review: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Manual examination of code for security issues.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security testing as a security guard inspecting a building. Penetration testing is like trying to break in, vulnerability scanning is like using metal detectors to find hidden threats, and code review is like checking every nook and cranny for security gaps.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Security Testing:</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5697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Security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007618"/>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Input Validation: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Check and sanitize user inputs to prevent SQL injection or cross-site scripting.</a:t>
            </a: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Authentication and Authorization: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Ensure only authorized users can access certain functions.</a:t>
            </a: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Encryption: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Protect sensitive data by encrypting it.</a:t>
            </a: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Error Handling: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Avoid revealing sensitive information in error messages.</a:t>
            </a: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Secure Coding Practices:</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314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Security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1899623"/>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Secure coding practices are like building a bank vault. Input validation is like scanning items before they enter the vault, authentication is like verifying the identity of those who can access it, encryption is like putting items in a locked box, and error handling is like ensuring that no clues are left behind if someone tries to tamper with it.</a:t>
            </a: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Secure Coding Practices:</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700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Post-Implementation and Maintenance</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263828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After deploying a software application, the post-implementation phase involves several critical activities to ensure the software's ongoing functionality and effectiveness.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Activities such as monitoring user feedback, tracking performance metrics, and addressing any critical issues that arise.</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Activities after deployment:</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59079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Post-Implementation and Maintenance</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376950"/>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Corrective Maintenance: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phase involves fixing bugs and issues that surface after deployment. It's like patching a leaky roof to prevent further damage. For example, if users report software crashes, corrective maintenance aims to resolve those issues promptly.</a:t>
            </a: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Adaptive Maintenance:</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Adaptive maintenance deals with adapting the software to changing environments or requirements. It's similar to modifying a car's engine to run on a different type of fuel. For instance, if new regulations require data privacy enhancements, adaptive maintenance ensures compliance.</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9498462"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Maintenance phases (Corrective, Adaptive, Perfective, Preventive):</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78095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Post-Implementation and Maintenance</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746282"/>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Perfective Maintenance: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Perfective maintenance focuses on enhancing the software's performance, efficiency, or user experience. It's akin to upgrading a smartphone's camera for better picture quality. For instance, adding new features or improving the user interface falls under this category.</a:t>
            </a: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Preventive Maintenance: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Preventive maintenance aims to proactively identify and address potential issues before they become problems. It's like regularly servicing a car to avoid breakdowns. For example, reviewing code for security vulnerabilities or optimizing database performance can be preventive maintenance tasks.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9498462"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Maintenance phases (Corrective, Adaptive, Perfective, Preventive):</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93908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Post-Implementation and Maintenance</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4115614"/>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Software applications have a finite lifespan, and planning for their end-of-life is essential to avoid disruptions and security risks.</a:t>
            </a:r>
          </a:p>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 analogy for end-of-life considerations is retiring an old car. Just as you need to decide whether to sell, scrap, or recycle the car, you must decide what to do with software that has reached the end of its useful life.</a:t>
            </a:r>
          </a:p>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Considerations include data migration, notifying users, and discontinuing support and updates.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Microsoft discontinuing support for older versions of Windows. Users were encouraged to upgrade to newer versions to ensure security and functionality.</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9498462"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End-of-life considerations for software applications:</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12598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93A8B36-B274-3971-0C98-554FDB3A107B}"/>
              </a:ext>
            </a:extLst>
          </p:cNvPr>
          <p:cNvPicPr>
            <a:picLocks noChangeAspect="1"/>
          </p:cNvPicPr>
          <p:nvPr/>
        </p:nvPicPr>
        <p:blipFill rotWithShape="1">
          <a:blip r:embed="rId2"/>
          <a:srcRect t="8018" b="7799"/>
          <a:stretch/>
        </p:blipFill>
        <p:spPr>
          <a:xfrm>
            <a:off x="-12962" y="0"/>
            <a:ext cx="12244698" cy="6858000"/>
          </a:xfrm>
          <a:prstGeom prst="rect">
            <a:avLst/>
          </a:prstGeom>
        </p:spPr>
      </p:pic>
      <p:sp>
        <p:nvSpPr>
          <p:cNvPr id="14" name="Rectangle 13">
            <a:extLst>
              <a:ext uri="{FF2B5EF4-FFF2-40B4-BE49-F238E27FC236}">
                <a16:creationId xmlns:a16="http://schemas.microsoft.com/office/drawing/2014/main" id="{2126C963-2554-9858-00DC-74D03F7C75E6}"/>
              </a:ext>
            </a:extLst>
          </p:cNvPr>
          <p:cNvSpPr/>
          <p:nvPr/>
        </p:nvSpPr>
        <p:spPr>
          <a:xfrm rot="10800000">
            <a:off x="-12964" y="-2"/>
            <a:ext cx="12244697" cy="6857998"/>
          </a:xfrm>
          <a:prstGeom prst="rect">
            <a:avLst/>
          </a:prstGeom>
          <a:gradFill flip="none" rotWithShape="1">
            <a:gsLst>
              <a:gs pos="100000">
                <a:srgbClr val="50235C">
                  <a:alpha val="85000"/>
                </a:srgbClr>
              </a:gs>
              <a:gs pos="0">
                <a:srgbClr val="7D1D59">
                  <a:alpha val="93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5" name="Picture 14">
            <a:extLst>
              <a:ext uri="{FF2B5EF4-FFF2-40B4-BE49-F238E27FC236}">
                <a16:creationId xmlns:a16="http://schemas.microsoft.com/office/drawing/2014/main" id="{C34C426D-57F6-7E03-D1E1-5478A0611343}"/>
              </a:ext>
            </a:extLst>
          </p:cNvPr>
          <p:cNvPicPr>
            <a:picLocks noChangeAspect="1"/>
          </p:cNvPicPr>
          <p:nvPr/>
        </p:nvPicPr>
        <p:blipFill>
          <a:blip r:embed="rId3"/>
          <a:stretch>
            <a:fillRect/>
          </a:stretch>
        </p:blipFill>
        <p:spPr>
          <a:xfrm>
            <a:off x="1088572" y="5581649"/>
            <a:ext cx="3302000" cy="850900"/>
          </a:xfrm>
          <a:prstGeom prst="rect">
            <a:avLst/>
          </a:prstGeom>
        </p:spPr>
      </p:pic>
      <p:pic>
        <p:nvPicPr>
          <p:cNvPr id="16" name="Picture 15">
            <a:extLst>
              <a:ext uri="{FF2B5EF4-FFF2-40B4-BE49-F238E27FC236}">
                <a16:creationId xmlns:a16="http://schemas.microsoft.com/office/drawing/2014/main" id="{64A0AEED-2E8C-FC8A-EB8A-2D391112310D}"/>
              </a:ext>
            </a:extLst>
          </p:cNvPr>
          <p:cNvPicPr>
            <a:picLocks noChangeAspect="1"/>
          </p:cNvPicPr>
          <p:nvPr/>
        </p:nvPicPr>
        <p:blipFill>
          <a:blip r:embed="rId4"/>
          <a:stretch>
            <a:fillRect/>
          </a:stretch>
        </p:blipFill>
        <p:spPr>
          <a:xfrm rot="10800000">
            <a:off x="1088572" y="3165485"/>
            <a:ext cx="11190512" cy="84878"/>
          </a:xfrm>
          <a:prstGeom prst="rect">
            <a:avLst/>
          </a:prstGeom>
        </p:spPr>
      </p:pic>
      <p:sp>
        <p:nvSpPr>
          <p:cNvPr id="17" name="TextBox 16">
            <a:extLst>
              <a:ext uri="{FF2B5EF4-FFF2-40B4-BE49-F238E27FC236}">
                <a16:creationId xmlns:a16="http://schemas.microsoft.com/office/drawing/2014/main" id="{240AC3DB-ADB0-D1A8-3F79-07E08876C5D1}"/>
              </a:ext>
            </a:extLst>
          </p:cNvPr>
          <p:cNvSpPr txBox="1"/>
          <p:nvPr/>
        </p:nvSpPr>
        <p:spPr>
          <a:xfrm>
            <a:off x="1001483" y="975026"/>
            <a:ext cx="9258797" cy="1938992"/>
          </a:xfrm>
          <a:prstGeom prst="rect">
            <a:avLst/>
          </a:prstGeom>
          <a:noFill/>
        </p:spPr>
        <p:txBody>
          <a:bodyPr wrap="square" rtlCol="0">
            <a:spAutoFit/>
          </a:bodyPr>
          <a:lstStyle/>
          <a:p>
            <a:r>
              <a:rPr lang="en-US"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Any</a:t>
            </a:r>
          </a:p>
          <a:p>
            <a:r>
              <a:rPr lang="en-US"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Questions?</a:t>
            </a:r>
            <a:endParaRPr lang="x-none"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9" name="Picture 18">
            <a:extLst>
              <a:ext uri="{FF2B5EF4-FFF2-40B4-BE49-F238E27FC236}">
                <a16:creationId xmlns:a16="http://schemas.microsoft.com/office/drawing/2014/main" id="{F568E084-7831-D3CF-87BD-E4C658114343}"/>
              </a:ext>
            </a:extLst>
          </p:cNvPr>
          <p:cNvPicPr>
            <a:picLocks noChangeAspect="1"/>
          </p:cNvPicPr>
          <p:nvPr/>
        </p:nvPicPr>
        <p:blipFill rotWithShape="1">
          <a:blip r:embed="rId5"/>
          <a:srcRect t="12377" r="19085"/>
          <a:stretch/>
        </p:blipFill>
        <p:spPr>
          <a:xfrm>
            <a:off x="9570813" y="0"/>
            <a:ext cx="2621186" cy="1582741"/>
          </a:xfrm>
          <a:prstGeom prst="rect">
            <a:avLst/>
          </a:prstGeom>
        </p:spPr>
      </p:pic>
    </p:spTree>
    <p:extLst>
      <p:ext uri="{BB962C8B-B14F-4D97-AF65-F5344CB8AC3E}">
        <p14:creationId xmlns:p14="http://schemas.microsoft.com/office/powerpoint/2010/main" val="383669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301D28-B3F9-C53E-2227-CAA2A96C426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9742" b="19743"/>
          <a:stretch/>
        </p:blipFill>
        <p:spPr>
          <a:xfrm>
            <a:off x="0" y="0"/>
            <a:ext cx="12191999" cy="6857999"/>
          </a:xfrm>
          <a:prstGeom prst="rect">
            <a:avLst/>
          </a:prstGeom>
        </p:spPr>
      </p:pic>
      <p:sp>
        <p:nvSpPr>
          <p:cNvPr id="3" name="Rectangle 2">
            <a:extLst>
              <a:ext uri="{FF2B5EF4-FFF2-40B4-BE49-F238E27FC236}">
                <a16:creationId xmlns:a16="http://schemas.microsoft.com/office/drawing/2014/main" id="{C2762909-ADC4-BF66-9EA6-F78A6BD0D952}"/>
              </a:ext>
            </a:extLst>
          </p:cNvPr>
          <p:cNvSpPr/>
          <p:nvPr/>
        </p:nvSpPr>
        <p:spPr>
          <a:xfrm rot="10800000">
            <a:off x="1" y="0"/>
            <a:ext cx="12191999" cy="6857998"/>
          </a:xfrm>
          <a:prstGeom prst="rect">
            <a:avLst/>
          </a:prstGeom>
          <a:gradFill flip="none" rotWithShape="1">
            <a:gsLst>
              <a:gs pos="100000">
                <a:srgbClr val="50235C">
                  <a:alpha val="85000"/>
                </a:srgbClr>
              </a:gs>
              <a:gs pos="0">
                <a:srgbClr val="7D1D59">
                  <a:alpha val="93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4" name="Picture 3">
            <a:extLst>
              <a:ext uri="{FF2B5EF4-FFF2-40B4-BE49-F238E27FC236}">
                <a16:creationId xmlns:a16="http://schemas.microsoft.com/office/drawing/2014/main" id="{45A2BC93-FA12-F929-72CA-383B51E2A158}"/>
              </a:ext>
            </a:extLst>
          </p:cNvPr>
          <p:cNvPicPr>
            <a:picLocks noChangeAspect="1"/>
          </p:cNvPicPr>
          <p:nvPr/>
        </p:nvPicPr>
        <p:blipFill>
          <a:blip r:embed="rId3"/>
          <a:stretch>
            <a:fillRect/>
          </a:stretch>
        </p:blipFill>
        <p:spPr>
          <a:xfrm>
            <a:off x="1088572" y="5581649"/>
            <a:ext cx="3302000" cy="850900"/>
          </a:xfrm>
          <a:prstGeom prst="rect">
            <a:avLst/>
          </a:prstGeom>
        </p:spPr>
      </p:pic>
      <p:pic>
        <p:nvPicPr>
          <p:cNvPr id="5" name="Picture 4">
            <a:extLst>
              <a:ext uri="{FF2B5EF4-FFF2-40B4-BE49-F238E27FC236}">
                <a16:creationId xmlns:a16="http://schemas.microsoft.com/office/drawing/2014/main" id="{237DD817-FF08-F087-6FBA-27644047D9B7}"/>
              </a:ext>
            </a:extLst>
          </p:cNvPr>
          <p:cNvPicPr>
            <a:picLocks noChangeAspect="1"/>
          </p:cNvPicPr>
          <p:nvPr/>
        </p:nvPicPr>
        <p:blipFill>
          <a:blip r:embed="rId4"/>
          <a:stretch>
            <a:fillRect/>
          </a:stretch>
        </p:blipFill>
        <p:spPr>
          <a:xfrm rot="10800000">
            <a:off x="457199" y="2773631"/>
            <a:ext cx="14643067" cy="111065"/>
          </a:xfrm>
          <a:prstGeom prst="rect">
            <a:avLst/>
          </a:prstGeom>
        </p:spPr>
      </p:pic>
      <p:sp>
        <p:nvSpPr>
          <p:cNvPr id="6" name="TextBox 5">
            <a:extLst>
              <a:ext uri="{FF2B5EF4-FFF2-40B4-BE49-F238E27FC236}">
                <a16:creationId xmlns:a16="http://schemas.microsoft.com/office/drawing/2014/main" id="{4F4B2438-1646-3258-9CC8-C55EAACA6D59}"/>
              </a:ext>
            </a:extLst>
          </p:cNvPr>
          <p:cNvSpPr txBox="1"/>
          <p:nvPr/>
        </p:nvSpPr>
        <p:spPr>
          <a:xfrm>
            <a:off x="315310" y="1912635"/>
            <a:ext cx="11876690" cy="830997"/>
          </a:xfrm>
          <a:prstGeom prst="rect">
            <a:avLst/>
          </a:prstGeom>
          <a:noFill/>
        </p:spPr>
        <p:txBody>
          <a:bodyPr wrap="squar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Software Development Life </a:t>
            </a:r>
            <a:r>
              <a:rPr lang="en-US" sz="4800" b="1">
                <a:solidFill>
                  <a:schemeClr val="bg1"/>
                </a:solidFill>
                <a:latin typeface="Open Sans" panose="020B0606030504020204" pitchFamily="34" charset="0"/>
                <a:ea typeface="Open Sans" panose="020B0606030504020204" pitchFamily="34" charset="0"/>
                <a:cs typeface="Open Sans" panose="020B0606030504020204" pitchFamily="34" charset="0"/>
              </a:rPr>
              <a:t>Cycle </a:t>
            </a:r>
            <a:r>
              <a:rPr lang="en-US" sz="48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IV</a:t>
            </a:r>
            <a:endParaRPr lang="x-none"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17C3DAE8-2198-365C-6B9B-2E70C0744D00}"/>
              </a:ext>
            </a:extLst>
          </p:cNvPr>
          <p:cNvSpPr/>
          <p:nvPr/>
        </p:nvSpPr>
        <p:spPr>
          <a:xfrm>
            <a:off x="11368480" y="5949113"/>
            <a:ext cx="301686" cy="338554"/>
          </a:xfrm>
          <a:prstGeom prst="rect">
            <a:avLst/>
          </a:prstGeom>
        </p:spPr>
        <p:txBody>
          <a:bodyPr wrap="none">
            <a:spAutoFit/>
          </a:bodyPr>
          <a:lstStyle/>
          <a:p>
            <a:fld id="{05476A8D-DDC5-DD4A-BA98-5E7D058C537D}" type="slidenum">
              <a:rPr lang="x-none" sz="16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a:t>
            </a:fld>
            <a:endParaRPr lang="x-none"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F7F0C6E2-AC8F-867A-0789-8F9B5949B0E5}"/>
              </a:ext>
            </a:extLst>
          </p:cNvPr>
          <p:cNvPicPr>
            <a:picLocks noChangeAspect="1"/>
          </p:cNvPicPr>
          <p:nvPr/>
        </p:nvPicPr>
        <p:blipFill rotWithShape="1">
          <a:blip r:embed="rId5"/>
          <a:srcRect t="12377" r="19085"/>
          <a:stretch/>
        </p:blipFill>
        <p:spPr>
          <a:xfrm>
            <a:off x="9570813" y="0"/>
            <a:ext cx="2621186" cy="1582741"/>
          </a:xfrm>
          <a:prstGeom prst="rect">
            <a:avLst/>
          </a:prstGeom>
        </p:spPr>
      </p:pic>
      <p:sp>
        <p:nvSpPr>
          <p:cNvPr id="9" name="Round Same Side Corner Rectangle 8">
            <a:extLst>
              <a:ext uri="{FF2B5EF4-FFF2-40B4-BE49-F238E27FC236}">
                <a16:creationId xmlns:a16="http://schemas.microsoft.com/office/drawing/2014/main" id="{088C3E3A-FA1B-FC31-4DE3-BF89A9908010}"/>
              </a:ext>
            </a:extLst>
          </p:cNvPr>
          <p:cNvSpPr/>
          <p:nvPr/>
        </p:nvSpPr>
        <p:spPr>
          <a:xfrm rot="16200000">
            <a:off x="11335464" y="5576013"/>
            <a:ext cx="624500" cy="1088572"/>
          </a:xfrm>
          <a:prstGeom prst="round2SameRect">
            <a:avLst>
              <a:gd name="adj1" fmla="val 50000"/>
              <a:gd name="adj2"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855980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E24E52-8058-D57E-BF9D-8275DBE950E8}"/>
              </a:ext>
            </a:extLst>
          </p:cNvPr>
          <p:cNvPicPr>
            <a:picLocks noChangeAspect="1"/>
          </p:cNvPicPr>
          <p:nvPr/>
        </p:nvPicPr>
        <p:blipFill>
          <a:blip r:embed="rId2" cstate="screen">
            <a:extLst>
              <a:ext uri="{28A0092B-C50C-407E-A947-70E740481C1C}">
                <a14:useLocalDpi xmlns:a14="http://schemas.microsoft.com/office/drawing/2010/main"/>
              </a:ext>
            </a:extLst>
          </a:blip>
          <a:srcRect t="7980" b="7980"/>
          <a:stretch/>
        </p:blipFill>
        <p:spPr>
          <a:xfrm flipH="1">
            <a:off x="-6482" y="-2"/>
            <a:ext cx="12244698" cy="6858000"/>
          </a:xfrm>
          <a:prstGeom prst="rect">
            <a:avLst/>
          </a:prstGeom>
        </p:spPr>
      </p:pic>
      <p:sp>
        <p:nvSpPr>
          <p:cNvPr id="3" name="Rectangle 2">
            <a:extLst>
              <a:ext uri="{FF2B5EF4-FFF2-40B4-BE49-F238E27FC236}">
                <a16:creationId xmlns:a16="http://schemas.microsoft.com/office/drawing/2014/main" id="{ADF2F45E-A841-1541-8F4A-A08A62E56158}"/>
              </a:ext>
            </a:extLst>
          </p:cNvPr>
          <p:cNvSpPr/>
          <p:nvPr/>
        </p:nvSpPr>
        <p:spPr>
          <a:xfrm rot="10800000">
            <a:off x="-6481" y="-1"/>
            <a:ext cx="12244696" cy="6857998"/>
          </a:xfrm>
          <a:prstGeom prst="rect">
            <a:avLst/>
          </a:prstGeom>
          <a:gradFill flip="none" rotWithShape="1">
            <a:gsLst>
              <a:gs pos="100000">
                <a:srgbClr val="50235C">
                  <a:alpha val="92000"/>
                </a:srgbClr>
              </a:gs>
              <a:gs pos="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400"/>
          </a:p>
        </p:txBody>
      </p:sp>
      <p:pic>
        <p:nvPicPr>
          <p:cNvPr id="4" name="Picture 3">
            <a:extLst>
              <a:ext uri="{FF2B5EF4-FFF2-40B4-BE49-F238E27FC236}">
                <a16:creationId xmlns:a16="http://schemas.microsoft.com/office/drawing/2014/main" id="{CFB88FDA-6416-E3E3-3C44-AE4BB31A051D}"/>
              </a:ext>
            </a:extLst>
          </p:cNvPr>
          <p:cNvPicPr>
            <a:picLocks noChangeAspect="1"/>
          </p:cNvPicPr>
          <p:nvPr/>
        </p:nvPicPr>
        <p:blipFill>
          <a:blip r:embed="rId3"/>
          <a:stretch>
            <a:fillRect/>
          </a:stretch>
        </p:blipFill>
        <p:spPr>
          <a:xfrm>
            <a:off x="5982257" y="852509"/>
            <a:ext cx="3975098" cy="1024352"/>
          </a:xfrm>
          <a:prstGeom prst="rect">
            <a:avLst/>
          </a:prstGeom>
        </p:spPr>
      </p:pic>
      <p:sp>
        <p:nvSpPr>
          <p:cNvPr id="5" name="Rectangle 4">
            <a:extLst>
              <a:ext uri="{FF2B5EF4-FFF2-40B4-BE49-F238E27FC236}">
                <a16:creationId xmlns:a16="http://schemas.microsoft.com/office/drawing/2014/main" id="{D67D6B3B-15E9-D0F2-FD99-940537F8CEE3}"/>
              </a:ext>
            </a:extLst>
          </p:cNvPr>
          <p:cNvSpPr/>
          <p:nvPr/>
        </p:nvSpPr>
        <p:spPr>
          <a:xfrm>
            <a:off x="7360977" y="2466904"/>
            <a:ext cx="4238625" cy="1923604"/>
          </a:xfrm>
          <a:prstGeom prst="rect">
            <a:avLst/>
          </a:prstGeom>
        </p:spPr>
        <p:txBody>
          <a:bodyPr wrap="square">
            <a:spAutoFit/>
          </a:bodyPr>
          <a:lstStyle/>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www.canadianctb.ca</a:t>
            </a:r>
          </a:p>
          <a:p>
            <a:pPr>
              <a:lnSpc>
                <a:spcPct val="150000"/>
              </a:lnSpc>
            </a:pPr>
            <a:r>
              <a:rPr lang="en-US" sz="1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studentservices</a:t>
            </a: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@canadianctb.ca</a:t>
            </a:r>
          </a:p>
          <a:p>
            <a:pP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academics@canadianctb.ca</a:t>
            </a:r>
          </a:p>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+1 604-</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300</a:t>
            </a: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0977</a:t>
            </a:r>
            <a:endPar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626 West Pender Street - Suite 600</a:t>
            </a:r>
          </a:p>
          <a:p>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Vancouver, British Columbia, V6B 1V9, Canada</a:t>
            </a:r>
          </a:p>
        </p:txBody>
      </p:sp>
      <p:pic>
        <p:nvPicPr>
          <p:cNvPr id="6" name="Picture 5">
            <a:extLst>
              <a:ext uri="{FF2B5EF4-FFF2-40B4-BE49-F238E27FC236}">
                <a16:creationId xmlns:a16="http://schemas.microsoft.com/office/drawing/2014/main" id="{F828B326-73DB-9D85-5681-7BB3126B34E5}"/>
              </a:ext>
            </a:extLst>
          </p:cNvPr>
          <p:cNvPicPr>
            <a:picLocks noChangeAspect="1"/>
          </p:cNvPicPr>
          <p:nvPr/>
        </p:nvPicPr>
        <p:blipFill>
          <a:blip r:embed="rId4"/>
          <a:stretch>
            <a:fillRect/>
          </a:stretch>
        </p:blipFill>
        <p:spPr>
          <a:xfrm>
            <a:off x="1385685" y="2210458"/>
            <a:ext cx="2073217" cy="2788752"/>
          </a:xfrm>
          <a:prstGeom prst="rect">
            <a:avLst/>
          </a:prstGeom>
        </p:spPr>
      </p:pic>
      <p:sp>
        <p:nvSpPr>
          <p:cNvPr id="7" name="Rectangle 6">
            <a:extLst>
              <a:ext uri="{FF2B5EF4-FFF2-40B4-BE49-F238E27FC236}">
                <a16:creationId xmlns:a16="http://schemas.microsoft.com/office/drawing/2014/main" id="{6F4111BF-C96C-873B-F6EC-F81F7AFF05ED}"/>
              </a:ext>
            </a:extLst>
          </p:cNvPr>
          <p:cNvSpPr/>
          <p:nvPr/>
        </p:nvSpPr>
        <p:spPr>
          <a:xfrm>
            <a:off x="5396948" y="2466904"/>
            <a:ext cx="1918309" cy="1673728"/>
          </a:xfrm>
          <a:prstGeom prst="rect">
            <a:avLst/>
          </a:prstGeom>
        </p:spPr>
        <p:txBody>
          <a:bodyPr wrap="square">
            <a:spAutoFit/>
          </a:bodyPr>
          <a:lstStyle/>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a:t>
            </a: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Student Services</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Academic Services</a:t>
            </a: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Telephone</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Address</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4BBE889B-459F-C6D4-4CE7-38E41E269D3B}"/>
              </a:ext>
            </a:extLst>
          </p:cNvPr>
          <p:cNvPicPr>
            <a:picLocks noChangeAspect="1"/>
          </p:cNvPicPr>
          <p:nvPr/>
        </p:nvPicPr>
        <p:blipFill>
          <a:blip r:embed="rId5"/>
          <a:stretch>
            <a:fillRect/>
          </a:stretch>
        </p:blipFill>
        <p:spPr>
          <a:xfrm>
            <a:off x="6054320" y="4873402"/>
            <a:ext cx="1738457" cy="251619"/>
          </a:xfrm>
          <a:prstGeom prst="rect">
            <a:avLst/>
          </a:prstGeom>
        </p:spPr>
      </p:pic>
      <p:sp>
        <p:nvSpPr>
          <p:cNvPr id="9" name="Rectangle 8">
            <a:extLst>
              <a:ext uri="{FF2B5EF4-FFF2-40B4-BE49-F238E27FC236}">
                <a16:creationId xmlns:a16="http://schemas.microsoft.com/office/drawing/2014/main" id="{53A80EED-33AE-86C8-C946-AE3BDF2D99E9}"/>
              </a:ext>
            </a:extLst>
          </p:cNvPr>
          <p:cNvSpPr/>
          <p:nvPr/>
        </p:nvSpPr>
        <p:spPr>
          <a:xfrm>
            <a:off x="5944925" y="4438861"/>
            <a:ext cx="2113784" cy="338554"/>
          </a:xfrm>
          <a:prstGeom prst="rect">
            <a:avLst/>
          </a:prstGeom>
        </p:spPr>
        <p:txBody>
          <a:bodyPr wrap="none">
            <a:spAutoFit/>
          </a:bodyPr>
          <a:lstStyle/>
          <a:p>
            <a:r>
              <a:rPr lang="en-BR"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Connect with CCTB</a:t>
            </a:r>
          </a:p>
        </p:txBody>
      </p:sp>
      <p:sp>
        <p:nvSpPr>
          <p:cNvPr id="10" name="Rectangle 9">
            <a:extLst>
              <a:ext uri="{FF2B5EF4-FFF2-40B4-BE49-F238E27FC236}">
                <a16:creationId xmlns:a16="http://schemas.microsoft.com/office/drawing/2014/main" id="{CFDEB947-1587-CD99-FD8A-751C85DA8A3D}"/>
              </a:ext>
            </a:extLst>
          </p:cNvPr>
          <p:cNvSpPr/>
          <p:nvPr/>
        </p:nvSpPr>
        <p:spPr>
          <a:xfrm>
            <a:off x="8060919" y="4845322"/>
            <a:ext cx="1465466" cy="307777"/>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1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CanadianCTB</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697CBB27-22B7-96B8-4BDD-257201B76641}"/>
              </a:ext>
            </a:extLst>
          </p:cNvPr>
          <p:cNvSpPr/>
          <p:nvPr/>
        </p:nvSpPr>
        <p:spPr>
          <a:xfrm>
            <a:off x="4697720" y="452436"/>
            <a:ext cx="45719" cy="5953125"/>
          </a:xfrm>
          <a:prstGeom prst="rect">
            <a:avLst/>
          </a:prstGeom>
          <a:gradFill>
            <a:gsLst>
              <a:gs pos="100000">
                <a:schemeClr val="bg1">
                  <a:alpha val="0"/>
                </a:schemeClr>
              </a:gs>
              <a:gs pos="53000">
                <a:schemeClr val="bg1"/>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12" name="Picture 11">
            <a:extLst>
              <a:ext uri="{FF2B5EF4-FFF2-40B4-BE49-F238E27FC236}">
                <a16:creationId xmlns:a16="http://schemas.microsoft.com/office/drawing/2014/main" id="{2E77C515-94F5-823B-8893-B3F76D0A232A}"/>
              </a:ext>
            </a:extLst>
          </p:cNvPr>
          <p:cNvPicPr>
            <a:picLocks noChangeAspect="1"/>
          </p:cNvPicPr>
          <p:nvPr/>
        </p:nvPicPr>
        <p:blipFill rotWithShape="1">
          <a:blip r:embed="rId6"/>
          <a:srcRect l="62031" r="163"/>
          <a:stretch/>
        </p:blipFill>
        <p:spPr>
          <a:xfrm>
            <a:off x="-6484" y="-2"/>
            <a:ext cx="4704203" cy="6881004"/>
          </a:xfrm>
          <a:prstGeom prst="rect">
            <a:avLst/>
          </a:prstGeom>
        </p:spPr>
      </p:pic>
    </p:spTree>
    <p:extLst>
      <p:ext uri="{BB962C8B-B14F-4D97-AF65-F5344CB8AC3E}">
        <p14:creationId xmlns:p14="http://schemas.microsoft.com/office/powerpoint/2010/main" val="265622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Continuous Integration and DevOps</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376950"/>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Explanation: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CI/CD (Continuous Integration/Continuous Deployment) pipelines are automated workflows that allow developers to build, test, and deploy their code changes efficiently and consistently.</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Imagine a conveyor belt in a factory. Developers place their code changes on the conveyor belt, and it goes through various checks and tests. If it passes, it's automatically deployed to the production environment.</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CI/CD Pipelines:</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604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Continuous Integration and DevOps</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376950"/>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Explanation: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Automated deployment is the process of deploying software updates to different environments (e.g., development, staging, production) without manual intervention.</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a car assembly line. Once a car is built and tested, it moves to the next station automatically. Similarly, in software, code moves through different environments automatically after passing tests.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Automated Deployment:</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500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Continuous Integration and DevOps</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007618"/>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Explanation: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Monitoring involves tracking the performance of your applications and infrastructure, while logging records important events and errors for analysis.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It's like having sensors in your car that continuously monitor engine temperature and fuel levels (monitoring), and a dashboard that logs any unusual incidents or error codes (logging).</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Monitoring and Logging:</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4800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Continuous Integration and DevOps</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376950"/>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Explanation: </a:t>
            </a:r>
          </a:p>
          <a:p>
            <a:pPr marL="1085850" lvl="2" indent="-171450">
              <a:lnSpc>
                <a:spcPct val="150000"/>
              </a:lnSpc>
              <a:buFont typeface="Arial" panose="020B0604020202020204" pitchFamily="34" charset="0"/>
              <a:buChar char="•"/>
            </a:pPr>
            <a:r>
              <a:rPr lang="en-US" sz="16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IaC</a:t>
            </a: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is the practice of defining and managing infrastructure (e.g., servers, networks) using code, making it easier to scale and replicate environments.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a:t>
            </a:r>
            <a:r>
              <a:rPr lang="en-US" sz="16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IaC</a:t>
            </a: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as a recipe for building a house. You write down all the instructions and materials needed. When you want to build another house, you follow the same recipe, ensuring consistency and efficiency.</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Infrastructure as Code (</a:t>
            </a:r>
            <a:r>
              <a:rPr lang="en-CA" sz="2000" dirty="0" err="1">
                <a:solidFill>
                  <a:srgbClr val="50235C"/>
                </a:solidFill>
                <a:effectLst/>
                <a:latin typeface="Open Sans" panose="020B0606030504020204" pitchFamily="34" charset="0"/>
                <a:ea typeface="Open Sans" panose="020B0606030504020204" pitchFamily="34" charset="0"/>
                <a:cs typeface="Open Sans" panose="020B0606030504020204" pitchFamily="34" charset="0"/>
              </a:rPr>
              <a:t>IaC</a:t>
            </a: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60135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Change Management and Version Control</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007618"/>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Managing changes in SDLC involves a systematic approach to handling alterations to software projects.</a:t>
            </a:r>
          </a:p>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ensures that changes are well-documented, planned, and implemented to minimize disruptions and errors.</a:t>
            </a:r>
          </a:p>
          <a:p>
            <a:pPr marL="628650" lvl="1" indent="-171450">
              <a:lnSpc>
                <a:spcPct val="150000"/>
              </a:lnSpc>
              <a:buFont typeface="Arial" panose="020B0604020202020204" pitchFamily="34" charset="0"/>
              <a:buChar char="•"/>
            </a:pPr>
            <a:endPar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Like managing a recipe book, where you carefully update and add new recipes without ruining the existing ones, change management ensures new features or fixes are integrated smoothly into the software.</a:t>
            </a: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Managing changes in SDLC:</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472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Change Management and Version Control</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376950"/>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Version control systems track changes to source code, allowing developers to collaborate and maintain a history of alterations.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it as a time machine for your code, where you can go back to previous versions if something goes wrong.</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Git, for instance, is like a librarian that keeps track of every book (code version) in a library and can provide any version you need.</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Version control systems (e.g., Git):</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392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Change Management and Version Control</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376950"/>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Branching involves creating separate lines of development, or "branches," to work on specific features or fixes independently.</a:t>
            </a:r>
          </a:p>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Merging is combining changes from one branch into another, often used when a feature is ready to be integrated into the main codebase.</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Imagine a tree: branches are like different limbs where you work on different things, and merging is like grafting those limbs back onto the main trunk, keeping the tree healthy.</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Branching and merging strategies:</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68533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TotalTime>
  <Words>1436</Words>
  <Application>Microsoft Office PowerPoint</Application>
  <PresentationFormat>Widescreen</PresentationFormat>
  <Paragraphs>173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Arora</dc:creator>
  <cp:lastModifiedBy>Arzan Italia</cp:lastModifiedBy>
  <cp:revision>19</cp:revision>
  <dcterms:created xsi:type="dcterms:W3CDTF">2023-07-15T22:01:34Z</dcterms:created>
  <dcterms:modified xsi:type="dcterms:W3CDTF">2024-09-24T23:05:21Z</dcterms:modified>
</cp:coreProperties>
</file>