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custDataLst>
    <p:tags r:id="rId3"/>
  </p:custDataLst>
  <p:defaultTextStyle>
    <a:defPPr>
      <a:defRPr lang="en-US"/>
    </a:defPPr>
    <a:lvl1pPr algn="l" rtl="0" fontAlgn="base">
      <a:spcBef>
        <a:spcPct val="0"/>
      </a:spcBef>
      <a:spcAft>
        <a:spcPct val="0"/>
      </a:spcAft>
      <a:defRPr sz="3214" kern="1200">
        <a:solidFill>
          <a:schemeClr val="tx1"/>
        </a:solidFill>
        <a:latin typeface="Arial"/>
        <a:ea typeface="+mn-ea"/>
        <a:cs typeface="+mn-cs"/>
      </a:defRPr>
    </a:lvl1pPr>
    <a:lvl2pPr marL="326532" algn="l" rtl="0" fontAlgn="base">
      <a:spcBef>
        <a:spcPct val="0"/>
      </a:spcBef>
      <a:spcAft>
        <a:spcPct val="0"/>
      </a:spcAft>
      <a:defRPr sz="3214" kern="1200">
        <a:solidFill>
          <a:schemeClr val="tx1"/>
        </a:solidFill>
        <a:latin typeface="Arial"/>
        <a:ea typeface="+mn-ea"/>
        <a:cs typeface="+mn-cs"/>
      </a:defRPr>
    </a:lvl2pPr>
    <a:lvl3pPr marL="653064" algn="l" rtl="0" fontAlgn="base">
      <a:spcBef>
        <a:spcPct val="0"/>
      </a:spcBef>
      <a:spcAft>
        <a:spcPct val="0"/>
      </a:spcAft>
      <a:defRPr sz="3214" kern="1200">
        <a:solidFill>
          <a:schemeClr val="tx1"/>
        </a:solidFill>
        <a:latin typeface="Arial"/>
        <a:ea typeface="+mn-ea"/>
        <a:cs typeface="+mn-cs"/>
      </a:defRPr>
    </a:lvl3pPr>
    <a:lvl4pPr marL="979597" algn="l" rtl="0" fontAlgn="base">
      <a:spcBef>
        <a:spcPct val="0"/>
      </a:spcBef>
      <a:spcAft>
        <a:spcPct val="0"/>
      </a:spcAft>
      <a:defRPr sz="3214" kern="1200">
        <a:solidFill>
          <a:schemeClr val="tx1"/>
        </a:solidFill>
        <a:latin typeface="Arial"/>
        <a:ea typeface="+mn-ea"/>
        <a:cs typeface="+mn-cs"/>
      </a:defRPr>
    </a:lvl4pPr>
    <a:lvl5pPr marL="1306129" algn="l" rtl="0" fontAlgn="base">
      <a:spcBef>
        <a:spcPct val="0"/>
      </a:spcBef>
      <a:spcAft>
        <a:spcPct val="0"/>
      </a:spcAft>
      <a:defRPr sz="3214" kern="1200">
        <a:solidFill>
          <a:schemeClr val="tx1"/>
        </a:solidFill>
        <a:latin typeface="Arial"/>
        <a:ea typeface="+mn-ea"/>
        <a:cs typeface="+mn-cs"/>
      </a:defRPr>
    </a:lvl5pPr>
    <a:lvl6pPr marL="1632661" algn="l" defTabSz="653064" rtl="0" eaLnBrk="1" latinLnBrk="0" hangingPunct="1">
      <a:defRPr sz="3214" kern="1200">
        <a:solidFill>
          <a:schemeClr val="tx1"/>
        </a:solidFill>
        <a:latin typeface="Arial"/>
        <a:ea typeface="+mn-ea"/>
        <a:cs typeface="+mn-cs"/>
      </a:defRPr>
    </a:lvl6pPr>
    <a:lvl7pPr marL="1959193" algn="l" defTabSz="653064" rtl="0" eaLnBrk="1" latinLnBrk="0" hangingPunct="1">
      <a:defRPr sz="3214" kern="1200">
        <a:solidFill>
          <a:schemeClr val="tx1"/>
        </a:solidFill>
        <a:latin typeface="Arial"/>
        <a:ea typeface="+mn-ea"/>
        <a:cs typeface="+mn-cs"/>
      </a:defRPr>
    </a:lvl7pPr>
    <a:lvl8pPr marL="2285726" algn="l" defTabSz="653064" rtl="0" eaLnBrk="1" latinLnBrk="0" hangingPunct="1">
      <a:defRPr sz="3214" kern="1200">
        <a:solidFill>
          <a:schemeClr val="tx1"/>
        </a:solidFill>
        <a:latin typeface="Arial"/>
        <a:ea typeface="+mn-ea"/>
        <a:cs typeface="+mn-cs"/>
      </a:defRPr>
    </a:lvl8pPr>
    <a:lvl9pPr marL="2612258" algn="l" defTabSz="653064" rtl="0" eaLnBrk="1" latinLnBrk="0" hangingPunct="1">
      <a:defRPr sz="3214"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9955"/>
    <a:srgbClr val="A33B3B"/>
    <a:srgbClr val="6E4D99"/>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16" d="100"/>
          <a:sy n="16" d="100"/>
        </p:scale>
        <p:origin x="-1376" y="-480"/>
      </p:cViewPr>
      <p:guideLst>
        <p:guide orient="horz" pos="6912"/>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6817784"/>
            <a:ext cx="27979688" cy="4703233"/>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12435417"/>
            <a:ext cx="23043356" cy="5609167"/>
          </a:xfrm>
        </p:spPr>
        <p:txBody>
          <a:bodyPr/>
          <a:lstStyle>
            <a:defPPr>
              <a:defRPr kern="1200" smtId="4294967295"/>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878417"/>
            <a:ext cx="7406878" cy="1872615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878417"/>
            <a:ext cx="22106334" cy="1872615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3"/>
            <a:ext cx="27980878" cy="4358217"/>
          </a:xfrm>
        </p:spPr>
        <p:txBody>
          <a:bodyPr anchor="t"/>
          <a:lstStyle>
            <a:defPPr>
              <a:defRPr kern="1200" smtId="4294967295"/>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5" y="9301692"/>
            <a:ext cx="27980878" cy="4800600"/>
          </a:xfrm>
        </p:spPr>
        <p:txBody>
          <a:bodyPr anchor="b"/>
          <a:lstStyle>
            <a:defPPr>
              <a:defRPr kern="1200" smtId="4294967295"/>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5120217"/>
            <a:ext cx="14756606" cy="14484350"/>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5120217"/>
            <a:ext cx="14756606" cy="14484350"/>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4912784"/>
            <a:ext cx="14544675"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444" y="6959600"/>
            <a:ext cx="14544675"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4912784"/>
            <a:ext cx="14550630"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2328" y="6959600"/>
            <a:ext cx="14550630"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defPPr>
              <a:defRPr kern="1200" smtId="4294967295"/>
            </a:defPPr>
            <a:lvl1pPr algn="l">
              <a:defRPr sz="1333" b="1"/>
            </a:lvl1pPr>
          </a:lstStyle>
          <a:p>
            <a:r>
              <a:rPr lang="en-US"/>
              <a:t>Click to edit Master title style</a:t>
            </a:r>
          </a:p>
        </p:txBody>
      </p:sp>
      <p:sp>
        <p:nvSpPr>
          <p:cNvPr id="3" name="Content Placeholder 2"/>
          <p:cNvSpPr>
            <a:spLocks noGrp="1"/>
          </p:cNvSpPr>
          <p:nvPr>
            <p:ph idx="1"/>
          </p:nvPr>
        </p:nvSpPr>
        <p:spPr>
          <a:xfrm>
            <a:off x="12870656" y="874184"/>
            <a:ext cx="18402300" cy="18729325"/>
          </a:xfrm>
        </p:spPr>
        <p:txBody>
          <a:bodyPr/>
          <a:lstStyle>
            <a:defPPr>
              <a:defRPr kern="1200" smtId="4294967295"/>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80" cy="1813983"/>
          </a:xfrm>
        </p:spPr>
        <p:txBody>
          <a:bodyPr anchor="b"/>
          <a:lstStyle>
            <a:defPPr>
              <a:defRPr kern="1200" smtId="4294967295"/>
            </a:defPPr>
            <a:lvl1pPr algn="l">
              <a:defRPr sz="1333" b="1"/>
            </a:lvl1pPr>
          </a:lstStyle>
          <a:p>
            <a:r>
              <a:rPr lang="en-US"/>
              <a:t>Click to edit Master title style</a:t>
            </a:r>
          </a:p>
        </p:txBody>
      </p:sp>
      <p:sp>
        <p:nvSpPr>
          <p:cNvPr id="3" name="Picture Placeholder 2"/>
          <p:cNvSpPr>
            <a:spLocks noGrp="1"/>
          </p:cNvSpPr>
          <p:nvPr>
            <p:ph type="pic" idx="1"/>
          </p:nvPr>
        </p:nvSpPr>
        <p:spPr>
          <a:xfrm>
            <a:off x="6451997" y="1961092"/>
            <a:ext cx="19751280" cy="13166725"/>
          </a:xfrm>
        </p:spPr>
        <p:txBody>
          <a:bodyPr/>
          <a:lstStyle>
            <a:defPPr>
              <a:defRPr kern="1200" smtId="4294967295"/>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1997" y="17175693"/>
            <a:ext cx="19751280" cy="2574925"/>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878417"/>
            <a:ext cx="2962751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5120217"/>
            <a:ext cx="29627512" cy="1448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19985568"/>
            <a:ext cx="768191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3135999">
              <a:defRPr sz="4867"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19985568"/>
            <a:ext cx="1042511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3135999">
              <a:defRPr sz="4867"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19985568"/>
            <a:ext cx="768191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3135999">
              <a:defRPr sz="4867"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11506200" y="10972800"/>
            <a:ext cx="14274800" cy="4368800"/>
          </a:xfrm>
          <a:prstGeom prst="rect">
            <a:avLst/>
          </a:prstGeom>
        </p:spPr>
      </p:pic>
      <p:pic>
        <p:nvPicPr>
          <p:cNvPr id="1032" name="New picture"/>
          <p:cNvPicPr/>
          <p:nvPr/>
        </p:nvPicPr>
        <p:blipFill>
          <a:blip r:embed="rId13"/>
          <a:stretch>
            <a:fillRect/>
          </a:stretch>
        </p:blipFill>
        <p:spPr>
          <a:xfrm rot="5400000">
            <a:off x="30149800" y="10972800"/>
            <a:ext cx="14274800" cy="4368800"/>
          </a:xfrm>
          <a:prstGeom prst="rect">
            <a:avLst/>
          </a:prstGeom>
        </p:spPr>
      </p:pic>
      <p:pic>
        <p:nvPicPr>
          <p:cNvPr id="1033" name="New picture"/>
          <p:cNvPicPr/>
          <p:nvPr/>
        </p:nvPicPr>
        <p:blipFill>
          <a:blip r:embed="rId14"/>
          <a:stretch>
            <a:fillRect/>
          </a:stretch>
        </p:blipFill>
        <p:spPr>
          <a:xfrm>
            <a:off x="1473200" y="22453600"/>
            <a:ext cx="29972000" cy="1549400"/>
          </a:xfrm>
          <a:prstGeom prst="rect">
            <a:avLst/>
          </a:prstGeom>
        </p:spPr>
      </p:pic>
      <p:sp>
        <p:nvSpPr>
          <p:cNvPr id="1034"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smtId="4294967295">
                <a:solidFill>
                  <a:srgbClr val="808080"/>
                </a:solidFill>
              </a:rPr>
              <a:t>Template ID: debatingdenim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135999" rtl="0" eaLnBrk="0" fontAlgn="base" hangingPunct="0">
        <a:spcBef>
          <a:spcPct val="0"/>
        </a:spcBef>
        <a:spcAft>
          <a:spcPct val="0"/>
        </a:spcAft>
        <a:defRPr sz="15201">
          <a:solidFill>
            <a:schemeClr val="tx2"/>
          </a:solidFill>
          <a:latin typeface="+mj-lt"/>
          <a:ea typeface="+mj-ea"/>
          <a:cs typeface="+mj-cs"/>
        </a:defRPr>
      </a:lvl1pPr>
      <a:lvl2pPr algn="ctr" defTabSz="3135999" rtl="0" eaLnBrk="0" fontAlgn="base" hangingPunct="0">
        <a:spcBef>
          <a:spcPct val="0"/>
        </a:spcBef>
        <a:spcAft>
          <a:spcPct val="0"/>
        </a:spcAft>
        <a:defRPr sz="15201">
          <a:solidFill>
            <a:schemeClr val="tx2"/>
          </a:solidFill>
          <a:latin typeface="Arial" pitchFamily="34" charset="0"/>
        </a:defRPr>
      </a:lvl2pPr>
      <a:lvl3pPr algn="ctr" defTabSz="3135999" rtl="0" eaLnBrk="0" fontAlgn="base" hangingPunct="0">
        <a:spcBef>
          <a:spcPct val="0"/>
        </a:spcBef>
        <a:spcAft>
          <a:spcPct val="0"/>
        </a:spcAft>
        <a:defRPr sz="15201">
          <a:solidFill>
            <a:schemeClr val="tx2"/>
          </a:solidFill>
          <a:latin typeface="Arial" pitchFamily="34" charset="0"/>
        </a:defRPr>
      </a:lvl3pPr>
      <a:lvl4pPr algn="ctr" defTabSz="3135999" rtl="0" eaLnBrk="0" fontAlgn="base" hangingPunct="0">
        <a:spcBef>
          <a:spcPct val="0"/>
        </a:spcBef>
        <a:spcAft>
          <a:spcPct val="0"/>
        </a:spcAft>
        <a:defRPr sz="15201">
          <a:solidFill>
            <a:schemeClr val="tx2"/>
          </a:solidFill>
          <a:latin typeface="Arial" pitchFamily="34" charset="0"/>
        </a:defRPr>
      </a:lvl4pPr>
      <a:lvl5pPr algn="ctr" defTabSz="3135999" rtl="0" eaLnBrk="0" fontAlgn="base" hangingPunct="0">
        <a:spcBef>
          <a:spcPct val="0"/>
        </a:spcBef>
        <a:spcAft>
          <a:spcPct val="0"/>
        </a:spcAft>
        <a:defRPr sz="15201">
          <a:solidFill>
            <a:schemeClr val="tx2"/>
          </a:solidFill>
          <a:latin typeface="Arial" pitchFamily="34" charset="0"/>
        </a:defRPr>
      </a:lvl5pPr>
      <a:lvl6pPr marL="304815" algn="ctr" defTabSz="3135999" rtl="0" fontAlgn="base">
        <a:spcBef>
          <a:spcPct val="0"/>
        </a:spcBef>
        <a:spcAft>
          <a:spcPct val="0"/>
        </a:spcAft>
        <a:defRPr sz="15201">
          <a:solidFill>
            <a:schemeClr val="tx2"/>
          </a:solidFill>
          <a:latin typeface="Arial" pitchFamily="34" charset="0"/>
        </a:defRPr>
      </a:lvl6pPr>
      <a:lvl7pPr marL="609630" algn="ctr" defTabSz="3135999" rtl="0" fontAlgn="base">
        <a:spcBef>
          <a:spcPct val="0"/>
        </a:spcBef>
        <a:spcAft>
          <a:spcPct val="0"/>
        </a:spcAft>
        <a:defRPr sz="15201">
          <a:solidFill>
            <a:schemeClr val="tx2"/>
          </a:solidFill>
          <a:latin typeface="Arial" pitchFamily="34" charset="0"/>
        </a:defRPr>
      </a:lvl7pPr>
      <a:lvl8pPr marL="914446" algn="ctr" defTabSz="3135999" rtl="0" fontAlgn="base">
        <a:spcBef>
          <a:spcPct val="0"/>
        </a:spcBef>
        <a:spcAft>
          <a:spcPct val="0"/>
        </a:spcAft>
        <a:defRPr sz="15201">
          <a:solidFill>
            <a:schemeClr val="tx2"/>
          </a:solidFill>
          <a:latin typeface="Arial" pitchFamily="34" charset="0"/>
        </a:defRPr>
      </a:lvl8pPr>
      <a:lvl9pPr marL="1219261" algn="ctr" defTabSz="3135999" rtl="0" fontAlgn="base">
        <a:spcBef>
          <a:spcPct val="0"/>
        </a:spcBef>
        <a:spcAft>
          <a:spcPct val="0"/>
        </a:spcAft>
        <a:defRPr sz="15201">
          <a:solidFill>
            <a:schemeClr val="tx2"/>
          </a:solidFill>
          <a:latin typeface="Arial" pitchFamily="34" charset="0"/>
        </a:defRPr>
      </a:lvl9pPr>
    </p:titleStyle>
    <p:bodyStyle>
      <a:defPPr>
        <a:defRPr kern="1200" smtId="4294967295"/>
      </a:defPPr>
      <a:lvl1pPr marL="1177984" indent="-1177984" algn="l" defTabSz="3135999" rtl="0" eaLnBrk="0" fontAlgn="base" hangingPunct="0">
        <a:spcBef>
          <a:spcPct val="20000"/>
        </a:spcBef>
        <a:spcAft>
          <a:spcPct val="0"/>
        </a:spcAft>
        <a:buChar char="•"/>
        <a:defRPr sz="10934">
          <a:solidFill>
            <a:schemeClr val="tx1"/>
          </a:solidFill>
          <a:latin typeface="+mn-lt"/>
          <a:ea typeface="+mn-ea"/>
          <a:cs typeface="+mn-cs"/>
        </a:defRPr>
      </a:lvl1pPr>
      <a:lvl2pPr marL="2548594" indent="-981124" algn="l" defTabSz="3135999" rtl="0" eaLnBrk="0" fontAlgn="base" hangingPunct="0">
        <a:spcBef>
          <a:spcPct val="20000"/>
        </a:spcBef>
        <a:spcAft>
          <a:spcPct val="0"/>
        </a:spcAft>
        <a:buChar char="–"/>
        <a:defRPr sz="9600">
          <a:solidFill>
            <a:schemeClr val="tx1"/>
          </a:solidFill>
          <a:latin typeface="+mn-lt"/>
        </a:defRPr>
      </a:lvl2pPr>
      <a:lvl3pPr marL="3920263" indent="-784265" algn="l" defTabSz="3135999" rtl="0" eaLnBrk="0" fontAlgn="base" hangingPunct="0">
        <a:spcBef>
          <a:spcPct val="20000"/>
        </a:spcBef>
        <a:spcAft>
          <a:spcPct val="0"/>
        </a:spcAft>
        <a:buChar char="•"/>
        <a:defRPr sz="8267">
          <a:solidFill>
            <a:schemeClr val="tx1"/>
          </a:solidFill>
          <a:latin typeface="+mn-lt"/>
        </a:defRPr>
      </a:lvl3pPr>
      <a:lvl4pPr marL="5486674" indent="-783206" algn="l" defTabSz="3135999" rtl="0" eaLnBrk="0" fontAlgn="base" hangingPunct="0">
        <a:spcBef>
          <a:spcPct val="20000"/>
        </a:spcBef>
        <a:spcAft>
          <a:spcPct val="0"/>
        </a:spcAft>
        <a:buChar char="–"/>
        <a:defRPr sz="6934">
          <a:solidFill>
            <a:schemeClr val="tx1"/>
          </a:solidFill>
          <a:latin typeface="+mn-lt"/>
        </a:defRPr>
      </a:lvl4pPr>
      <a:lvl5pPr marL="7054145" indent="-784265" algn="l" defTabSz="3135999" rtl="0" eaLnBrk="0" fontAlgn="base" hangingPunct="0">
        <a:spcBef>
          <a:spcPct val="20000"/>
        </a:spcBef>
        <a:spcAft>
          <a:spcPct val="0"/>
        </a:spcAft>
        <a:buChar char="»"/>
        <a:defRPr sz="6934">
          <a:solidFill>
            <a:schemeClr val="tx1"/>
          </a:solidFill>
          <a:latin typeface="+mn-lt"/>
        </a:defRPr>
      </a:lvl5pPr>
      <a:lvl6pPr marL="7358960" indent="-784265" algn="l" defTabSz="3135999" rtl="0" fontAlgn="base">
        <a:spcBef>
          <a:spcPct val="20000"/>
        </a:spcBef>
        <a:spcAft>
          <a:spcPct val="0"/>
        </a:spcAft>
        <a:buChar char="»"/>
        <a:defRPr sz="6934">
          <a:solidFill>
            <a:schemeClr val="tx1"/>
          </a:solidFill>
          <a:latin typeface="+mn-lt"/>
        </a:defRPr>
      </a:lvl6pPr>
      <a:lvl7pPr marL="7663775" indent="-784265" algn="l" defTabSz="3135999" rtl="0" fontAlgn="base">
        <a:spcBef>
          <a:spcPct val="20000"/>
        </a:spcBef>
        <a:spcAft>
          <a:spcPct val="0"/>
        </a:spcAft>
        <a:buChar char="»"/>
        <a:defRPr sz="6934">
          <a:solidFill>
            <a:schemeClr val="tx1"/>
          </a:solidFill>
          <a:latin typeface="+mn-lt"/>
        </a:defRPr>
      </a:lvl7pPr>
      <a:lvl8pPr marL="7968590" indent="-784265" algn="l" defTabSz="3135999" rtl="0" fontAlgn="base">
        <a:spcBef>
          <a:spcPct val="20000"/>
        </a:spcBef>
        <a:spcAft>
          <a:spcPct val="0"/>
        </a:spcAft>
        <a:buChar char="»"/>
        <a:defRPr sz="6934">
          <a:solidFill>
            <a:schemeClr val="tx1"/>
          </a:solidFill>
          <a:latin typeface="+mn-lt"/>
        </a:defRPr>
      </a:lvl8pPr>
      <a:lvl9pPr marL="8273406" indent="-784265" algn="l" defTabSz="3135999" rtl="0" fontAlgn="base">
        <a:spcBef>
          <a:spcPct val="20000"/>
        </a:spcBef>
        <a:spcAft>
          <a:spcPct val="0"/>
        </a:spcAft>
        <a:buChar char="»"/>
        <a:defRPr sz="69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png"/><Relationship Id="rId13"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p:cNvSpPr/>
          <p:nvPr/>
        </p:nvSpPr>
        <p:spPr bwMode="auto">
          <a:xfrm>
            <a:off x="0" y="0"/>
            <a:ext cx="32918400" cy="21945600"/>
          </a:xfrm>
          <a:prstGeom prst="rect">
            <a:avLst/>
          </a:prstGeom>
          <a:solidFill>
            <a:schemeClr val="accent1">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r>
              <a:rPr kumimoji="0" lang="en-US" sz="4500" b="0" i="0" u="none" strike="noStrike" cap="none" normalizeH="0" baseline="0" dirty="0" smtClean="0">
                <a:ln>
                  <a:noFill/>
                </a:ln>
                <a:solidFill>
                  <a:schemeClr val="tx1"/>
                </a:solidFill>
                <a:effectLst/>
                <a:latin typeface="Arial" pitchFamily="34" charset="0"/>
              </a:rPr>
              <a:t> </a:t>
            </a:r>
            <a:endParaRPr kumimoji="0" lang="en-US" sz="4500" b="0" i="0" u="none" strike="noStrike" cap="none" normalizeH="0" baseline="0" dirty="0" smtClean="0">
              <a:ln>
                <a:noFill/>
              </a:ln>
              <a:solidFill>
                <a:schemeClr val="tx1"/>
              </a:solidFill>
              <a:effectLst/>
              <a:latin typeface="Arial" pitchFamily="34" charset="0"/>
            </a:endParaRPr>
          </a:p>
        </p:txBody>
      </p:sp>
      <p:cxnSp>
        <p:nvCxnSpPr>
          <p:cNvPr id="119" name="Straight Arrow Connector 118"/>
          <p:cNvCxnSpPr/>
          <p:nvPr/>
        </p:nvCxnSpPr>
        <p:spPr bwMode="auto">
          <a:xfrm flipV="1">
            <a:off x="19583400" y="18368116"/>
            <a:ext cx="753411"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 name="Rectangle 4"/>
          <p:cNvSpPr>
            <a:spLocks noChangeArrowheads="1"/>
          </p:cNvSpPr>
          <p:nvPr/>
        </p:nvSpPr>
        <p:spPr bwMode="auto">
          <a:xfrm>
            <a:off x="381000" y="533400"/>
            <a:ext cx="32156400" cy="4016331"/>
          </a:xfrm>
          <a:prstGeom prst="roundRect">
            <a:avLst/>
          </a:prstGeom>
          <a:solidFill>
            <a:srgbClr val="2A4A70"/>
          </a:solidFill>
          <a:ln>
            <a:noFill/>
          </a:ln>
        </p:spPr>
        <p:txBody>
          <a:bodyPr lIns="137160" tIns="68580" rIns="137160" bIns="68580" anchor="ctr"/>
          <a:lstStyle>
            <a:defPPr>
              <a:defRPr kern="1200" smtId="4294967295"/>
            </a:defPPr>
          </a:lstStyle>
          <a:p>
            <a:pPr algn="ctr" defTabSz="3135999">
              <a:lnSpc>
                <a:spcPct val="90000"/>
              </a:lnSpc>
            </a:pPr>
            <a:endParaRPr lang="en-US" sz="3267" i="1"/>
          </a:p>
        </p:txBody>
      </p:sp>
      <p:sp>
        <p:nvSpPr>
          <p:cNvPr id="17" name="Text Placeholder 5">
            <a:extLst>
              <a:ext uri="{FF2B5EF4-FFF2-40B4-BE49-F238E27FC236}">
                <a16:creationId xmlns:a16="http://schemas.microsoft.com/office/drawing/2014/main" xmlns:p15="http://schemas.microsoft.com/office/powerpoint/2012/main" xmlns:p14="http://schemas.microsoft.com/office/powerpoint/2010/main" xmlns="" id="{4264D35B-B8F4-4A85-9FEE-EA091C5FF1BF}"/>
              </a:ext>
            </a:extLst>
          </p:cNvPr>
          <p:cNvSpPr txBox="1"/>
          <p:nvPr/>
        </p:nvSpPr>
        <p:spPr>
          <a:xfrm>
            <a:off x="4267200" y="784907"/>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smtClean="0">
                <a:solidFill>
                  <a:schemeClr val="bg1"/>
                </a:solidFill>
                <a:latin typeface="Courier New" charset="0"/>
                <a:ea typeface="Courier New" charset="0"/>
                <a:cs typeface="Courier New" charset="0"/>
              </a:rPr>
              <a:t>A Two-Feature Underwater Swimmer Detection System</a:t>
            </a:r>
            <a:endParaRPr lang="en-US" sz="5700" b="1" dirty="0">
              <a:solidFill>
                <a:schemeClr val="bg1"/>
              </a:solidFill>
              <a:latin typeface="Courier New" charset="0"/>
              <a:ea typeface="Courier New" charset="0"/>
              <a:cs typeface="Courier New" charset="0"/>
            </a:endParaRPr>
          </a:p>
        </p:txBody>
      </p:sp>
      <p:sp>
        <p:nvSpPr>
          <p:cNvPr id="18" name="Text Placeholder 5">
            <a:extLst>
              <a:ext uri="{FF2B5EF4-FFF2-40B4-BE49-F238E27FC236}">
                <a16:creationId xmlns:a16="http://schemas.microsoft.com/office/drawing/2014/main" xmlns:p15="http://schemas.microsoft.com/office/powerpoint/2012/main" xmlns:p14="http://schemas.microsoft.com/office/powerpoint/2010/main" xmlns="" id="{ED235A1B-42BF-4F24-80BC-47A0B3B251F1}"/>
              </a:ext>
            </a:extLst>
          </p:cNvPr>
          <p:cNvSpPr txBox="1"/>
          <p:nvPr/>
        </p:nvSpPr>
        <p:spPr>
          <a:xfrm>
            <a:off x="4267200" y="2057400"/>
            <a:ext cx="24384000" cy="1264192"/>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b="1" dirty="0" smtClean="0">
                <a:solidFill>
                  <a:schemeClr val="bg1"/>
                </a:solidFill>
                <a:latin typeface="Courier New" charset="0"/>
                <a:ea typeface="Courier New" charset="0"/>
                <a:cs typeface="Courier New" charset="0"/>
              </a:rPr>
              <a:t>Alden Kane</a:t>
            </a:r>
            <a:r>
              <a:rPr lang="en-US" sz="3700" b="1" baseline="30000" dirty="0" smtClean="0">
                <a:solidFill>
                  <a:schemeClr val="bg1"/>
                </a:solidFill>
                <a:latin typeface="Courier New" charset="0"/>
                <a:ea typeface="Courier New" charset="0"/>
                <a:cs typeface="Courier New" charset="0"/>
              </a:rPr>
              <a:t>1</a:t>
            </a:r>
            <a:r>
              <a:rPr lang="en-US" sz="3700" b="1" dirty="0" smtClean="0">
                <a:solidFill>
                  <a:schemeClr val="bg1"/>
                </a:solidFill>
                <a:latin typeface="Courier New" charset="0"/>
                <a:ea typeface="Courier New" charset="0"/>
                <a:cs typeface="Courier New" charset="0"/>
              </a:rPr>
              <a:t>, Dr. Adam Czajka</a:t>
            </a:r>
            <a:r>
              <a:rPr lang="en-US" sz="3700" b="1" baseline="30000" dirty="0" smtClean="0">
                <a:solidFill>
                  <a:schemeClr val="bg1"/>
                </a:solidFill>
                <a:latin typeface="Courier New" charset="0"/>
                <a:ea typeface="Courier New" charset="0"/>
                <a:cs typeface="Courier New" charset="0"/>
              </a:rPr>
              <a:t>1</a:t>
            </a:r>
            <a:endParaRPr lang="en-US" sz="3700" b="1" dirty="0">
              <a:solidFill>
                <a:schemeClr val="bg1"/>
              </a:solidFill>
              <a:latin typeface="Courier New" charset="0"/>
              <a:ea typeface="Courier New" charset="0"/>
              <a:cs typeface="Courier New" charset="0"/>
            </a:endParaRPr>
          </a:p>
          <a:p>
            <a:pPr algn="ctr">
              <a:defRPr/>
            </a:pPr>
            <a:r>
              <a:rPr lang="en-US" sz="3700" b="1" baseline="30000" dirty="0" smtClean="0">
                <a:solidFill>
                  <a:schemeClr val="bg1"/>
                </a:solidFill>
                <a:latin typeface="Courier New" charset="0"/>
                <a:ea typeface="Courier New" charset="0"/>
                <a:cs typeface="Courier New" charset="0"/>
              </a:rPr>
              <a:t>1</a:t>
            </a:r>
            <a:r>
              <a:rPr lang="en-US" sz="3700" b="1" dirty="0" smtClean="0">
                <a:solidFill>
                  <a:schemeClr val="bg1"/>
                </a:solidFill>
                <a:latin typeface="Courier New" charset="0"/>
                <a:ea typeface="Courier New" charset="0"/>
                <a:cs typeface="Courier New" charset="0"/>
              </a:rPr>
              <a:t>University of Notre Dame</a:t>
            </a:r>
            <a:endParaRPr lang="en-US" sz="3700" b="1" dirty="0">
              <a:solidFill>
                <a:schemeClr val="bg1"/>
              </a:solidFill>
              <a:latin typeface="Courier New" charset="0"/>
              <a:ea typeface="Courier New" charset="0"/>
              <a:cs typeface="Courier New" charset="0"/>
            </a:endParaRPr>
          </a:p>
        </p:txBody>
      </p:sp>
      <p:sp>
        <p:nvSpPr>
          <p:cNvPr id="19" name="TextBox 19">
            <a:extLst>
              <a:ext uri="{FF2B5EF4-FFF2-40B4-BE49-F238E27FC236}">
                <a16:creationId xmlns:a16="http://schemas.microsoft.com/office/drawing/2014/main" xmlns:p15="http://schemas.microsoft.com/office/powerpoint/2012/main" xmlns:p14="http://schemas.microsoft.com/office/powerpoint/2010/main" xmlns="" id="{B259D497-80B4-4EAC-8538-8496595AAFC2}"/>
              </a:ext>
            </a:extLst>
          </p:cNvPr>
          <p:cNvSpPr txBox="1">
            <a:spLocks noChangeArrowheads="1"/>
          </p:cNvSpPr>
          <p:nvPr/>
        </p:nvSpPr>
        <p:spPr bwMode="auto">
          <a:xfrm>
            <a:off x="660131" y="5409895"/>
            <a:ext cx="7404434" cy="4001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dirty="0">
                <a:latin typeface="Helvetica" charset="0"/>
                <a:ea typeface="Helvetica" charset="0"/>
                <a:cs typeface="Helvetica" charset="0"/>
              </a:rPr>
              <a:t>DDS (Drowning Detection System) is a two-feature underwater swimmer detection </a:t>
            </a:r>
            <a:r>
              <a:rPr lang="en-US" sz="2400" dirty="0" smtClean="0">
                <a:latin typeface="Helvetica" charset="0"/>
                <a:ea typeface="Helvetica" charset="0"/>
                <a:cs typeface="Helvetica" charset="0"/>
              </a:rPr>
              <a:t>system</a:t>
            </a:r>
            <a:r>
              <a:rPr lang="en-US" sz="2400" dirty="0">
                <a:latin typeface="Helvetica" charset="0"/>
                <a:ea typeface="Helvetica" charset="0"/>
                <a:cs typeface="Helvetica" charset="0"/>
              </a:rPr>
              <a:t>.  It detects and localizes swimmers in a frame-by-frame manner, using both color and motion detection from an underwater video feed to do so.  Using the logical AND of the extracted contours from the color and motion detection features, a reliable and robust underwater swimmer detection system, with an Intersection over Union of </a:t>
            </a:r>
            <a:r>
              <a:rPr lang="en-US" sz="2400" dirty="0" smtClean="0">
                <a:latin typeface="Helvetica" charset="0"/>
                <a:ea typeface="Helvetica" charset="0"/>
                <a:cs typeface="Helvetica" charset="0"/>
              </a:rPr>
              <a:t>0.81 ± </a:t>
            </a:r>
            <a:r>
              <a:rPr lang="en-US" sz="2400" dirty="0">
                <a:latin typeface="Helvetica" charset="0"/>
                <a:ea typeface="Helvetica" charset="0"/>
                <a:cs typeface="Helvetica" charset="0"/>
              </a:rPr>
              <a:t>0.12, has been constructed.</a:t>
            </a:r>
          </a:p>
          <a:p>
            <a:r>
              <a:rPr lang="en-US" sz="1600" dirty="0">
                <a:latin typeface="Helvetica" charset="0"/>
                <a:ea typeface="Helvetica" charset="0"/>
                <a:cs typeface="Helvetica" charset="0"/>
              </a:rPr>
              <a:t> </a:t>
            </a:r>
          </a:p>
        </p:txBody>
      </p:sp>
      <p:sp>
        <p:nvSpPr>
          <p:cNvPr id="21" name="TextBox 19">
            <a:extLst>
              <a:ext uri="{FF2B5EF4-FFF2-40B4-BE49-F238E27FC236}">
                <a16:creationId xmlns:a16="http://schemas.microsoft.com/office/drawing/2014/main" xmlns:p15="http://schemas.microsoft.com/office/powerpoint/2012/main" xmlns:p14="http://schemas.microsoft.com/office/powerpoint/2010/main" xmlns="" id="{DCB5B9DC-AFC8-48DD-8E5A-79F4EB3B3EE2}"/>
              </a:ext>
            </a:extLst>
          </p:cNvPr>
          <p:cNvSpPr txBox="1">
            <a:spLocks noChangeArrowheads="1"/>
          </p:cNvSpPr>
          <p:nvPr/>
        </p:nvSpPr>
        <p:spPr bwMode="auto">
          <a:xfrm>
            <a:off x="8534400" y="5409895"/>
            <a:ext cx="7404434" cy="11843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smtClean="0">
                <a:latin typeface="Helvetica" charset="0"/>
                <a:ea typeface="Helvetica" charset="0"/>
                <a:cs typeface="Helvetica" charset="0"/>
              </a:rPr>
              <a:t>Data Collection:</a:t>
            </a:r>
          </a:p>
          <a:p>
            <a:pPr marL="669432" lvl="1" indent="-342900" algn="just">
              <a:lnSpc>
                <a:spcPct val="110000"/>
              </a:lnSpc>
              <a:buFont typeface="Wingdings" charset="2"/>
              <a:buChar char="Ø"/>
            </a:pPr>
            <a:r>
              <a:rPr lang="en-US" sz="2400" dirty="0">
                <a:latin typeface="Helvetica" charset="0"/>
                <a:ea typeface="Helvetica" charset="0"/>
                <a:cs typeface="Helvetica" charset="0"/>
              </a:rPr>
              <a:t>C</a:t>
            </a:r>
            <a:r>
              <a:rPr lang="en-US" sz="2400" dirty="0" smtClean="0">
                <a:latin typeface="Helvetica" charset="0"/>
                <a:ea typeface="Helvetica" charset="0"/>
                <a:cs typeface="Helvetica" charset="0"/>
              </a:rPr>
              <a:t>ollected approximately 1.5 hours (23.75 GB) of underwater video feed from both Rolf’s Aquatic Center and Rockne Memorial Pool at the University of Notre Dame</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Collected on GoPro Hero7 Black (1920x1080 at 30 FPS)</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Segmented videos every 30 seconds</a:t>
            </a:r>
            <a:endParaRPr lang="en-US" sz="2400" dirty="0" smtClean="0">
              <a:latin typeface="Helvetica" charset="0"/>
              <a:ea typeface="Helvetica" charset="0"/>
              <a:cs typeface="Helvetica" charset="0"/>
            </a:endParaRP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Divided into 50% Train/25% Validation/25% Test</a:t>
            </a:r>
            <a:endParaRPr lang="en-US" sz="2400" b="1" dirty="0">
              <a:latin typeface="Helvetica" charset="0"/>
              <a:ea typeface="Helvetica" charset="0"/>
              <a:cs typeface="Helvetica" charset="0"/>
            </a:endParaRPr>
          </a:p>
          <a:p>
            <a:pPr algn="just">
              <a:lnSpc>
                <a:spcPct val="110000"/>
              </a:lnSpc>
            </a:pPr>
            <a:r>
              <a:rPr lang="en-US" sz="2400" b="1" dirty="0" smtClean="0">
                <a:latin typeface="Helvetica" charset="0"/>
                <a:ea typeface="Helvetica" charset="0"/>
                <a:cs typeface="Helvetica" charset="0"/>
              </a:rPr>
              <a:t>Color-Based Feature Extraction:</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Used Hue, Saturation, Value (HSV) values of swimmers from Train Set to set a range of upper and lower HSV values for swimmers</a:t>
            </a:r>
          </a:p>
          <a:p>
            <a:pPr marL="669432" lvl="1" indent="-342900" algn="just">
              <a:lnSpc>
                <a:spcPct val="110000"/>
              </a:lnSpc>
              <a:buFont typeface="Wingdings" charset="2"/>
              <a:buChar char="Ø"/>
            </a:pPr>
            <a:r>
              <a:rPr lang="en-US" sz="2400" dirty="0" err="1" smtClean="0">
                <a:latin typeface="Helvetica" charset="0"/>
                <a:ea typeface="Helvetica" charset="0"/>
                <a:cs typeface="Helvetica" charset="0"/>
              </a:rPr>
              <a:t>Binarize</a:t>
            </a:r>
            <a:r>
              <a:rPr lang="en-US" sz="2400" dirty="0" smtClean="0">
                <a:latin typeface="Helvetica" charset="0"/>
                <a:ea typeface="Helvetica" charset="0"/>
                <a:cs typeface="Helvetica" charset="0"/>
              </a:rPr>
              <a:t> color image based on these bounds, with morphological operations applied</a:t>
            </a:r>
          </a:p>
          <a:p>
            <a:pPr algn="just">
              <a:lnSpc>
                <a:spcPct val="110000"/>
              </a:lnSpc>
            </a:pPr>
            <a:r>
              <a:rPr lang="en-US" sz="2400" b="1" dirty="0" smtClean="0">
                <a:latin typeface="Helvetica" charset="0"/>
                <a:ea typeface="Helvetica" charset="0"/>
                <a:cs typeface="Helvetica" charset="0"/>
              </a:rPr>
              <a:t>Motion-Based Feature Extraction:</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Convert color image to grayscale and apply Gaussian blur to eliminate high-frequency noise</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Perform absolute difference operation between the first and current frame of the video</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Globally threshold image to create binary image</a:t>
            </a:r>
          </a:p>
          <a:p>
            <a:pPr algn="just">
              <a:lnSpc>
                <a:spcPct val="110000"/>
              </a:lnSpc>
            </a:pPr>
            <a:r>
              <a:rPr lang="en-US" sz="2400" b="1" dirty="0" smtClean="0">
                <a:latin typeface="Helvetica" charset="0"/>
                <a:ea typeface="Helvetica" charset="0"/>
                <a:cs typeface="Helvetica" charset="0"/>
              </a:rPr>
              <a:t>Classifier:</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Binary classifier (i.e. Swimmer(s), Not a Swimmer)</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Take the logical AND of the binary images resulting from color-based and motion-based feature extraction</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Search for contours using cv2.findContours() function, then ignore contours &lt; </a:t>
            </a:r>
            <a:r>
              <a:rPr lang="en-US" sz="2400" dirty="0" err="1" smtClean="0">
                <a:latin typeface="Helvetica" charset="0"/>
                <a:ea typeface="Helvetica" charset="0"/>
                <a:cs typeface="Helvetica" charset="0"/>
              </a:rPr>
              <a:t>minObjectSize</a:t>
            </a:r>
            <a:endParaRPr lang="en-US" sz="2400" dirty="0" smtClean="0">
              <a:latin typeface="Helvetica" charset="0"/>
              <a:ea typeface="Helvetica" charset="0"/>
              <a:cs typeface="Helvetica" charset="0"/>
            </a:endParaRPr>
          </a:p>
        </p:txBody>
      </p:sp>
      <p:sp>
        <p:nvSpPr>
          <p:cNvPr id="23" name="TextBox 19">
            <a:extLst>
              <a:ext uri="{FF2B5EF4-FFF2-40B4-BE49-F238E27FC236}">
                <a16:creationId xmlns:a16="http://schemas.microsoft.com/office/drawing/2014/main" xmlns:p15="http://schemas.microsoft.com/office/powerpoint/2012/main" xmlns:p14="http://schemas.microsoft.com/office/powerpoint/2010/main" xmlns="" id="{9247D261-80E6-4008-A48F-EE2502170D44}"/>
              </a:ext>
            </a:extLst>
          </p:cNvPr>
          <p:cNvSpPr txBox="1">
            <a:spLocks noChangeArrowheads="1"/>
          </p:cNvSpPr>
          <p:nvPr/>
        </p:nvSpPr>
        <p:spPr bwMode="auto">
          <a:xfrm>
            <a:off x="8534400" y="18066784"/>
            <a:ext cx="7404434" cy="33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Wingdings" charset="2"/>
              <a:buChar char="Ø"/>
            </a:pPr>
            <a:r>
              <a:rPr lang="en-US" sz="2400" dirty="0">
                <a:latin typeface="Helvetica" charset="0"/>
                <a:ea typeface="Helvetica" charset="0"/>
                <a:cs typeface="Helvetica" charset="0"/>
              </a:rPr>
              <a:t>Accuracy for DDS was defined by the calculation of Intersection over Union (</a:t>
            </a:r>
            <a:r>
              <a:rPr lang="en-US" sz="2400" dirty="0" err="1">
                <a:latin typeface="Helvetica" charset="0"/>
                <a:ea typeface="Helvetica" charset="0"/>
                <a:cs typeface="Helvetica" charset="0"/>
              </a:rPr>
              <a:t>IoU</a:t>
            </a:r>
            <a:r>
              <a:rPr lang="en-US" sz="2400" dirty="0">
                <a:latin typeface="Helvetica" charset="0"/>
                <a:ea typeface="Helvetica" charset="0"/>
                <a:cs typeface="Helvetica" charset="0"/>
              </a:rPr>
              <a:t>) for random samples from the training and validation </a:t>
            </a:r>
            <a:r>
              <a:rPr lang="en-US" sz="2400" dirty="0" smtClean="0">
                <a:latin typeface="Helvetica" charset="0"/>
                <a:ea typeface="Helvetica" charset="0"/>
                <a:cs typeface="Helvetica" charset="0"/>
              </a:rPr>
              <a:t>sets</a:t>
            </a:r>
          </a:p>
          <a:p>
            <a:pPr marL="342900" indent="-342900" algn="just">
              <a:lnSpc>
                <a:spcPct val="110000"/>
              </a:lnSpc>
              <a:buFont typeface="Wingdings" charset="2"/>
              <a:buChar char="Ø"/>
            </a:pPr>
            <a:r>
              <a:rPr lang="en-US" sz="2400" dirty="0"/>
              <a:t>For three </a:t>
            </a:r>
            <a:r>
              <a:rPr lang="en-US" sz="2400" dirty="0" smtClean="0"/>
              <a:t>training, validation, and test videos, </a:t>
            </a:r>
            <a:r>
              <a:rPr lang="en-US" sz="2400" dirty="0"/>
              <a:t>30 frames were random selected and written to a </a:t>
            </a:r>
            <a:r>
              <a:rPr lang="en-US" sz="2400" dirty="0" smtClean="0"/>
              <a:t>file</a:t>
            </a:r>
          </a:p>
          <a:p>
            <a:pPr marL="342900" indent="-342900" algn="just">
              <a:lnSpc>
                <a:spcPct val="110000"/>
              </a:lnSpc>
              <a:buFont typeface="Wingdings" charset="2"/>
              <a:buChar char="Ø"/>
            </a:pPr>
            <a:r>
              <a:rPr lang="en-US" sz="2400" dirty="0" smtClean="0">
                <a:latin typeface="Helvetica" charset="0"/>
                <a:ea typeface="Helvetica" charset="0"/>
                <a:cs typeface="Helvetica" charset="0"/>
              </a:rPr>
              <a:t>Ground truth bounding boxes, defined as the smallest box to encompass the whole swimmer, were drawn manually in Preview</a:t>
            </a:r>
            <a:endParaRPr lang="en-US" sz="2400" dirty="0">
              <a:latin typeface="Helvetica" charset="0"/>
              <a:ea typeface="Helvetica" charset="0"/>
              <a:cs typeface="Helvetica" charset="0"/>
            </a:endParaRPr>
          </a:p>
        </p:txBody>
      </p:sp>
      <p:sp>
        <p:nvSpPr>
          <p:cNvPr id="27" name="TextBox 19">
            <a:extLst>
              <a:ext uri="{FF2B5EF4-FFF2-40B4-BE49-F238E27FC236}">
                <a16:creationId xmlns:a16="http://schemas.microsoft.com/office/drawing/2014/main" xmlns:p15="http://schemas.microsoft.com/office/powerpoint/2012/main" xmlns:p14="http://schemas.microsoft.com/office/powerpoint/2010/main" xmlns="" id="{D1DF76C2-CA55-4287-8208-00375EA04995}"/>
              </a:ext>
            </a:extLst>
          </p:cNvPr>
          <p:cNvSpPr txBox="1">
            <a:spLocks noChangeArrowheads="1"/>
          </p:cNvSpPr>
          <p:nvPr/>
        </p:nvSpPr>
        <p:spPr bwMode="auto">
          <a:xfrm>
            <a:off x="660131" y="10202623"/>
            <a:ext cx="7404433" cy="778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smtClean="0">
                <a:latin typeface="Helvetica" charset="0"/>
                <a:ea typeface="Helvetica" charset="0"/>
                <a:cs typeface="Helvetica" charset="0"/>
              </a:rPr>
              <a:t>Drowning accounts for approximately 3500 deaths annually in the USA.  Lifeguarding is a known method of decreasing its incidence, however, many pools are left unguarded (e.g. hotels, gyms, apartments) and human error remains present in drowning detection.</a:t>
            </a:r>
          </a:p>
          <a:p>
            <a:pPr algn="just">
              <a:lnSpc>
                <a:spcPct val="110000"/>
              </a:lnSpc>
            </a:pPr>
            <a:endParaRPr lang="en-US" sz="2400" dirty="0">
              <a:latin typeface="Helvetica" charset="0"/>
              <a:ea typeface="Helvetica" charset="0"/>
              <a:cs typeface="Helvetica" charset="0"/>
            </a:endParaRPr>
          </a:p>
          <a:p>
            <a:pPr algn="just">
              <a:lnSpc>
                <a:spcPct val="110000"/>
              </a:lnSpc>
            </a:pPr>
            <a:r>
              <a:rPr lang="en-US" sz="2400" dirty="0" smtClean="0">
                <a:latin typeface="Helvetica" charset="0"/>
                <a:ea typeface="Helvetica" charset="0"/>
                <a:cs typeface="Helvetica" charset="0"/>
              </a:rPr>
              <a:t>DDS is a computer vision algorithm that operates on optical camera underwater video feeds to provide swimmer detection.  It employs two features, color and motion, to do so. </a:t>
            </a:r>
          </a:p>
          <a:p>
            <a:pPr algn="just">
              <a:lnSpc>
                <a:spcPct val="110000"/>
              </a:lnSpc>
            </a:pPr>
            <a:endParaRPr lang="en-US" sz="2400" dirty="0">
              <a:latin typeface="Helvetica" charset="0"/>
              <a:ea typeface="Helvetica" charset="0"/>
              <a:cs typeface="Helvetica" charset="0"/>
            </a:endParaRPr>
          </a:p>
          <a:p>
            <a:pPr algn="just">
              <a:lnSpc>
                <a:spcPct val="110000"/>
              </a:lnSpc>
            </a:pPr>
            <a:r>
              <a:rPr lang="en-US" sz="2400" dirty="0" smtClean="0">
                <a:latin typeface="Helvetica" charset="0"/>
                <a:ea typeface="Helvetica" charset="0"/>
                <a:cs typeface="Helvetica" charset="0"/>
              </a:rPr>
              <a:t>DDS presents an opportunity to automate lifeguarding, or implement redundant systems for lifeguarding. Swimmers that remain underwater for too long, or that remain still underwater, present as likely subjects for drowning.  Software-based alerts would be able to alert a human lifeguard, such that he or she can save the troubled swimmer and alert emergency responders. </a:t>
            </a:r>
          </a:p>
        </p:txBody>
      </p:sp>
      <p:grpSp>
        <p:nvGrpSpPr>
          <p:cNvPr id="3" name="Group 2">
            <a:extLst>
              <a:ext uri="{FF2B5EF4-FFF2-40B4-BE49-F238E27FC236}">
                <a16:creationId xmlns:a16="http://schemas.microsoft.com/office/drawing/2014/main" xmlns:p15="http://schemas.microsoft.com/office/powerpoint/2012/main" xmlns:p14="http://schemas.microsoft.com/office/powerpoint/2010/main" xmlns="" id="{8C354B11-DCEC-40C7-A41E-85119B81BDE3}"/>
              </a:ext>
            </a:extLst>
          </p:cNvPr>
          <p:cNvGrpSpPr/>
          <p:nvPr/>
        </p:nvGrpSpPr>
        <p:grpSpPr>
          <a:xfrm>
            <a:off x="24688800" y="11747856"/>
            <a:ext cx="3319087" cy="596544"/>
            <a:chOff x="21945600" y="19087283"/>
            <a:chExt cx="4978632" cy="894818"/>
          </a:xfrm>
        </p:grpSpPr>
        <p:sp>
          <p:nvSpPr>
            <p:cNvPr id="39" name="TextBox 38">
              <a:extLst>
                <a:ext uri="{FF2B5EF4-FFF2-40B4-BE49-F238E27FC236}">
                  <a16:creationId xmlns:a16="http://schemas.microsoft.com/office/drawing/2014/main" xmlns:p15="http://schemas.microsoft.com/office/powerpoint/2012/main" xmlns:p14="http://schemas.microsoft.com/office/powerpoint/2010/main" xmlns="" id="{CD78A31B-3E41-4A83-94E1-8D455D061FD9}"/>
                </a:ext>
              </a:extLst>
            </p:cNvPr>
            <p:cNvSpPr txBox="1"/>
            <p:nvPr/>
          </p:nvSpPr>
          <p:spPr>
            <a:xfrm>
              <a:off x="22402800" y="19087283"/>
              <a:ext cx="4521432"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a:solidFill>
                    <a:schemeClr val="accent4"/>
                  </a:solidFill>
                  <a:latin typeface="Amaranth" panose="02000503050000020004" pitchFamily="2" charset="0"/>
                </a:rPr>
                <a:t>CONCLUSION</a:t>
              </a:r>
              <a:endParaRPr lang="en-US" sz="2400" dirty="0">
                <a:solidFill>
                  <a:schemeClr val="accent4"/>
                </a:solidFill>
                <a:latin typeface="Amaranth" panose="02000503050000020004" pitchFamily="2" charset="0"/>
              </a:endParaRPr>
            </a:p>
          </p:txBody>
        </p:sp>
        <p:sp>
          <p:nvSpPr>
            <p:cNvPr id="2" name="Rectangle 1">
              <a:extLst>
                <a:ext uri="{FF2B5EF4-FFF2-40B4-BE49-F238E27FC236}">
                  <a16:creationId xmlns:a16="http://schemas.microsoft.com/office/drawing/2014/main" xmlns:p15="http://schemas.microsoft.com/office/powerpoint/2012/main" xmlns:p14="http://schemas.microsoft.com/office/powerpoint/2010/main" xmlns="" id="{09B14B9E-7604-4C9B-B7A6-C71BF8AE4D20}"/>
                </a:ext>
              </a:extLst>
            </p:cNvPr>
            <p:cNvSpPr/>
            <p:nvPr/>
          </p:nvSpPr>
          <p:spPr bwMode="auto">
            <a:xfrm>
              <a:off x="21945600" y="19335769"/>
              <a:ext cx="457200" cy="646332"/>
            </a:xfrm>
            <a:prstGeom prst="rect">
              <a:avLst/>
            </a:prstGeom>
            <a:solidFill>
              <a:schemeClr val="accent4"/>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solidFill>
                  <a:schemeClr val="accent4"/>
                </a:solidFill>
                <a:latin typeface="Arial" pitchFamily="34" charset="0"/>
              </a:endParaRPr>
            </a:p>
          </p:txBody>
        </p:sp>
      </p:grpSp>
      <p:grpSp>
        <p:nvGrpSpPr>
          <p:cNvPr id="9" name="Group 8">
            <a:extLst>
              <a:ext uri="{FF2B5EF4-FFF2-40B4-BE49-F238E27FC236}">
                <a16:creationId xmlns:a16="http://schemas.microsoft.com/office/drawing/2014/main" xmlns:p15="http://schemas.microsoft.com/office/powerpoint/2012/main" xmlns:p14="http://schemas.microsoft.com/office/powerpoint/2010/main" xmlns="" id="{0561C63D-3456-44FF-9A8C-C609A9A97121}"/>
              </a:ext>
            </a:extLst>
          </p:cNvPr>
          <p:cNvGrpSpPr/>
          <p:nvPr/>
        </p:nvGrpSpPr>
        <p:grpSpPr>
          <a:xfrm>
            <a:off x="24715304" y="18973800"/>
            <a:ext cx="5255514" cy="584775"/>
            <a:chOff x="32576216" y="24123258"/>
            <a:chExt cx="7883273" cy="877164"/>
          </a:xfrm>
        </p:grpSpPr>
        <p:sp>
          <p:nvSpPr>
            <p:cNvPr id="41" name="TextBox 40">
              <a:extLst>
                <a:ext uri="{FF2B5EF4-FFF2-40B4-BE49-F238E27FC236}">
                  <a16:creationId xmlns:a16="http://schemas.microsoft.com/office/drawing/2014/main" xmlns:p15="http://schemas.microsoft.com/office/powerpoint/2012/main" xmlns:p14="http://schemas.microsoft.com/office/powerpoint/2010/main" xmlns="" id="{5682A469-0F6C-4CD1-861C-F6138AA1CFF5}"/>
                </a:ext>
              </a:extLst>
            </p:cNvPr>
            <p:cNvSpPr txBox="1"/>
            <p:nvPr/>
          </p:nvSpPr>
          <p:spPr>
            <a:xfrm>
              <a:off x="33033416" y="24123258"/>
              <a:ext cx="7426073"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a:solidFill>
                    <a:schemeClr val="accent6">
                      <a:lumMod val="75000"/>
                    </a:schemeClr>
                  </a:solidFill>
                  <a:latin typeface="Amaranth" panose="02000503050000020004" pitchFamily="2" charset="0"/>
                </a:rPr>
                <a:t>ACKNOWLEDGEMENTS</a:t>
              </a:r>
              <a:endParaRPr lang="en-US" sz="2400" dirty="0">
                <a:solidFill>
                  <a:schemeClr val="accent6">
                    <a:lumMod val="75000"/>
                  </a:schemeClr>
                </a:solidFill>
                <a:latin typeface="Amaranth" panose="02000503050000020004" pitchFamily="2" charset="0"/>
              </a:endParaRPr>
            </a:p>
          </p:txBody>
        </p:sp>
        <p:sp>
          <p:nvSpPr>
            <p:cNvPr id="22" name="Rectangle 21">
              <a:extLst>
                <a:ext uri="{FF2B5EF4-FFF2-40B4-BE49-F238E27FC236}">
                  <a16:creationId xmlns:a16="http://schemas.microsoft.com/office/drawing/2014/main" xmlns:p15="http://schemas.microsoft.com/office/powerpoint/2012/main" xmlns:p14="http://schemas.microsoft.com/office/powerpoint/2010/main" xmlns="" id="{153DC2BF-8F6E-4CFF-A885-3D8323D2B705}"/>
                </a:ext>
              </a:extLst>
            </p:cNvPr>
            <p:cNvSpPr/>
            <p:nvPr/>
          </p:nvSpPr>
          <p:spPr bwMode="auto">
            <a:xfrm>
              <a:off x="32576216" y="24341805"/>
              <a:ext cx="457200" cy="646332"/>
            </a:xfrm>
            <a:prstGeom prst="rect">
              <a:avLst/>
            </a:prstGeom>
            <a:solidFill>
              <a:schemeClr val="accent6">
                <a:lumMod val="75000"/>
              </a:schemeClr>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latin typeface="Arial" pitchFamily="34" charset="0"/>
              </a:endParaRPr>
            </a:p>
          </p:txBody>
        </p:sp>
      </p:grpSp>
      <p:grpSp>
        <p:nvGrpSpPr>
          <p:cNvPr id="4" name="Group 3">
            <a:extLst>
              <a:ext uri="{FF2B5EF4-FFF2-40B4-BE49-F238E27FC236}">
                <a16:creationId xmlns:a16="http://schemas.microsoft.com/office/drawing/2014/main" xmlns:p15="http://schemas.microsoft.com/office/powerpoint/2012/main" xmlns:p14="http://schemas.microsoft.com/office/powerpoint/2010/main" xmlns="" id="{69DA6868-859E-4342-976E-822157DE2D15}"/>
              </a:ext>
            </a:extLst>
          </p:cNvPr>
          <p:cNvGrpSpPr/>
          <p:nvPr/>
        </p:nvGrpSpPr>
        <p:grpSpPr>
          <a:xfrm>
            <a:off x="660133" y="4825425"/>
            <a:ext cx="2810792" cy="584775"/>
            <a:chOff x="619432" y="7936249"/>
            <a:chExt cx="4216186" cy="877164"/>
          </a:xfrm>
        </p:grpSpPr>
        <p:sp>
          <p:nvSpPr>
            <p:cNvPr id="35" name="TextBox 34">
              <a:extLst>
                <a:ext uri="{FF2B5EF4-FFF2-40B4-BE49-F238E27FC236}">
                  <a16:creationId xmlns:a16="http://schemas.microsoft.com/office/drawing/2014/main" xmlns:p15="http://schemas.microsoft.com/office/powerpoint/2012/main" xmlns:p14="http://schemas.microsoft.com/office/powerpoint/2010/main" xmlns="" id="{17220CD8-CD1F-4561-B6F6-872F8B351FDE}"/>
                </a:ext>
              </a:extLst>
            </p:cNvPr>
            <p:cNvSpPr txBox="1"/>
            <p:nvPr/>
          </p:nvSpPr>
          <p:spPr>
            <a:xfrm>
              <a:off x="1066799" y="7936249"/>
              <a:ext cx="3768819"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a:solidFill>
                    <a:schemeClr val="accent2"/>
                  </a:solidFill>
                  <a:latin typeface="Amaranth" panose="02000503050000020004" pitchFamily="2" charset="0"/>
                </a:rPr>
                <a:t>ABSTRACT</a:t>
              </a:r>
              <a:endParaRPr lang="en-US" sz="2400" dirty="0">
                <a:solidFill>
                  <a:schemeClr val="accent2"/>
                </a:solidFill>
                <a:latin typeface="Amaranth" panose="02000503050000020004" pitchFamily="2" charset="0"/>
              </a:endParaRPr>
            </a:p>
          </p:txBody>
        </p:sp>
        <p:sp>
          <p:nvSpPr>
            <p:cNvPr id="24" name="Rectangle 23">
              <a:extLst>
                <a:ext uri="{FF2B5EF4-FFF2-40B4-BE49-F238E27FC236}">
                  <a16:creationId xmlns:a16="http://schemas.microsoft.com/office/drawing/2014/main" xmlns:p15="http://schemas.microsoft.com/office/powerpoint/2012/main" xmlns:p14="http://schemas.microsoft.com/office/powerpoint/2010/main" xmlns="" id="{269B7A80-A037-4811-AA81-3FB99CEB6B45}"/>
                </a:ext>
              </a:extLst>
            </p:cNvPr>
            <p:cNvSpPr/>
            <p:nvPr/>
          </p:nvSpPr>
          <p:spPr bwMode="auto">
            <a:xfrm>
              <a:off x="619432" y="8154778"/>
              <a:ext cx="457200" cy="646330"/>
            </a:xfrm>
            <a:prstGeom prst="rect">
              <a:avLst/>
            </a:prstGeom>
            <a:solidFill>
              <a:schemeClr val="accent2"/>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solidFill>
                  <a:schemeClr val="accent2"/>
                </a:solidFill>
                <a:latin typeface="Arial" pitchFamily="34" charset="0"/>
              </a:endParaRPr>
            </a:p>
          </p:txBody>
        </p:sp>
      </p:grpSp>
      <p:grpSp>
        <p:nvGrpSpPr>
          <p:cNvPr id="5" name="Group 4">
            <a:extLst>
              <a:ext uri="{FF2B5EF4-FFF2-40B4-BE49-F238E27FC236}">
                <a16:creationId xmlns:a16="http://schemas.microsoft.com/office/drawing/2014/main" xmlns:p15="http://schemas.microsoft.com/office/powerpoint/2012/main" xmlns:p14="http://schemas.microsoft.com/office/powerpoint/2010/main" xmlns="" id="{628E0EA1-F584-4FE4-81F7-2DFD4FB88DA2}"/>
              </a:ext>
            </a:extLst>
          </p:cNvPr>
          <p:cNvGrpSpPr/>
          <p:nvPr/>
        </p:nvGrpSpPr>
        <p:grpSpPr>
          <a:xfrm>
            <a:off x="8534400" y="4825425"/>
            <a:ext cx="3865711" cy="584775"/>
            <a:chOff x="11309555" y="7936248"/>
            <a:chExt cx="5798567" cy="877164"/>
          </a:xfrm>
        </p:grpSpPr>
        <p:sp>
          <p:nvSpPr>
            <p:cNvPr id="36" name="TextBox 35">
              <a:extLst>
                <a:ext uri="{FF2B5EF4-FFF2-40B4-BE49-F238E27FC236}">
                  <a16:creationId xmlns:a16="http://schemas.microsoft.com/office/drawing/2014/main" xmlns:p15="http://schemas.microsoft.com/office/powerpoint/2012/main" xmlns:p14="http://schemas.microsoft.com/office/powerpoint/2010/main" xmlns="" id="{F9744332-409D-4E13-8004-F1FC2BA8831D}"/>
                </a:ext>
              </a:extLst>
            </p:cNvPr>
            <p:cNvSpPr txBox="1"/>
            <p:nvPr/>
          </p:nvSpPr>
          <p:spPr>
            <a:xfrm>
              <a:off x="11766755" y="7936248"/>
              <a:ext cx="5341367"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a:solidFill>
                    <a:srgbClr val="679955"/>
                  </a:solidFill>
                  <a:latin typeface="Amaranth" panose="02000503050000020004" pitchFamily="2" charset="0"/>
                </a:rPr>
                <a:t>METHODOLOGY</a:t>
              </a:r>
              <a:endParaRPr lang="en-US" sz="2400" dirty="0">
                <a:solidFill>
                  <a:srgbClr val="679955"/>
                </a:solidFill>
                <a:latin typeface="Amaranth" panose="02000503050000020004" pitchFamily="2" charset="0"/>
              </a:endParaRPr>
            </a:p>
          </p:txBody>
        </p:sp>
        <p:sp>
          <p:nvSpPr>
            <p:cNvPr id="26" name="Rectangle 25">
              <a:extLst>
                <a:ext uri="{FF2B5EF4-FFF2-40B4-BE49-F238E27FC236}">
                  <a16:creationId xmlns:a16="http://schemas.microsoft.com/office/drawing/2014/main" xmlns:p15="http://schemas.microsoft.com/office/powerpoint/2012/main" xmlns:p14="http://schemas.microsoft.com/office/powerpoint/2010/main" xmlns="" id="{C2540629-E07F-4524-B7B0-8AD50B9CA383}"/>
                </a:ext>
              </a:extLst>
            </p:cNvPr>
            <p:cNvSpPr/>
            <p:nvPr/>
          </p:nvSpPr>
          <p:spPr bwMode="auto">
            <a:xfrm>
              <a:off x="11309555" y="8134106"/>
              <a:ext cx="457200" cy="646332"/>
            </a:xfrm>
            <a:prstGeom prst="rect">
              <a:avLst/>
            </a:prstGeom>
            <a:solidFill>
              <a:srgbClr val="679955"/>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latin typeface="Arial" pitchFamily="34" charset="0"/>
              </a:endParaRPr>
            </a:p>
          </p:txBody>
        </p:sp>
      </p:grpSp>
      <p:grpSp>
        <p:nvGrpSpPr>
          <p:cNvPr id="6" name="Group 5">
            <a:extLst>
              <a:ext uri="{FF2B5EF4-FFF2-40B4-BE49-F238E27FC236}">
                <a16:creationId xmlns:a16="http://schemas.microsoft.com/office/drawing/2014/main" xmlns:p15="http://schemas.microsoft.com/office/powerpoint/2012/main" xmlns:p14="http://schemas.microsoft.com/office/powerpoint/2010/main" xmlns="" id="{DFD3D1B1-E282-45AC-A5D2-BF5D46CFDC2A}"/>
              </a:ext>
            </a:extLst>
          </p:cNvPr>
          <p:cNvGrpSpPr/>
          <p:nvPr/>
        </p:nvGrpSpPr>
        <p:grpSpPr>
          <a:xfrm>
            <a:off x="8534400" y="17474625"/>
            <a:ext cx="2953532" cy="584775"/>
            <a:chOff x="21950516" y="7936248"/>
            <a:chExt cx="4430298" cy="877164"/>
          </a:xfrm>
        </p:grpSpPr>
        <p:sp>
          <p:nvSpPr>
            <p:cNvPr id="38" name="TextBox 37">
              <a:extLst>
                <a:ext uri="{FF2B5EF4-FFF2-40B4-BE49-F238E27FC236}">
                  <a16:creationId xmlns:a16="http://schemas.microsoft.com/office/drawing/2014/main" xmlns:p15="http://schemas.microsoft.com/office/powerpoint/2012/main" xmlns:p14="http://schemas.microsoft.com/office/powerpoint/2010/main" xmlns="" id="{9A18A5CA-EAF8-4A0C-91E3-652892D85424}"/>
                </a:ext>
              </a:extLst>
            </p:cNvPr>
            <p:cNvSpPr txBox="1"/>
            <p:nvPr/>
          </p:nvSpPr>
          <p:spPr>
            <a:xfrm>
              <a:off x="22402802" y="7936248"/>
              <a:ext cx="3978012"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smtClean="0">
                  <a:solidFill>
                    <a:schemeClr val="accent1"/>
                  </a:solidFill>
                  <a:latin typeface="Amaranth" panose="02000503050000020004" pitchFamily="2" charset="0"/>
                </a:rPr>
                <a:t>ACCURACY</a:t>
              </a:r>
              <a:endParaRPr lang="en-US" sz="2400" dirty="0">
                <a:solidFill>
                  <a:schemeClr val="accent1"/>
                </a:solidFill>
                <a:latin typeface="Amaranth" panose="02000503050000020004" pitchFamily="2" charset="0"/>
              </a:endParaRPr>
            </a:p>
          </p:txBody>
        </p:sp>
        <p:sp>
          <p:nvSpPr>
            <p:cNvPr id="28" name="Rectangle 27">
              <a:extLst>
                <a:ext uri="{FF2B5EF4-FFF2-40B4-BE49-F238E27FC236}">
                  <a16:creationId xmlns:a16="http://schemas.microsoft.com/office/drawing/2014/main" xmlns:p15="http://schemas.microsoft.com/office/powerpoint/2012/main" xmlns:p14="http://schemas.microsoft.com/office/powerpoint/2010/main" xmlns="" id="{3DBBCF0F-8115-4C70-A694-F428A5C95969}"/>
                </a:ext>
              </a:extLst>
            </p:cNvPr>
            <p:cNvSpPr/>
            <p:nvPr/>
          </p:nvSpPr>
          <p:spPr bwMode="auto">
            <a:xfrm>
              <a:off x="21950516" y="8154777"/>
              <a:ext cx="457200" cy="646332"/>
            </a:xfrm>
            <a:prstGeom prst="rect">
              <a:avLst/>
            </a:prstGeom>
            <a:solidFill>
              <a:schemeClr val="accent1"/>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latin typeface="Arial" pitchFamily="34" charset="0"/>
              </a:endParaRPr>
            </a:p>
          </p:txBody>
        </p:sp>
      </p:grpSp>
      <p:grpSp>
        <p:nvGrpSpPr>
          <p:cNvPr id="7" name="Group 6">
            <a:extLst>
              <a:ext uri="{FF2B5EF4-FFF2-40B4-BE49-F238E27FC236}">
                <a16:creationId xmlns:a16="http://schemas.microsoft.com/office/drawing/2014/main" xmlns:p15="http://schemas.microsoft.com/office/powerpoint/2012/main" xmlns:p14="http://schemas.microsoft.com/office/powerpoint/2010/main" xmlns="" id="{1BB9306F-3280-4FFD-A286-DCBADFD49E3F}"/>
              </a:ext>
            </a:extLst>
          </p:cNvPr>
          <p:cNvGrpSpPr/>
          <p:nvPr/>
        </p:nvGrpSpPr>
        <p:grpSpPr>
          <a:xfrm>
            <a:off x="24715304" y="15965865"/>
            <a:ext cx="3045615" cy="606485"/>
            <a:chOff x="32576216" y="7936249"/>
            <a:chExt cx="4568423" cy="909729"/>
          </a:xfrm>
        </p:grpSpPr>
        <p:sp>
          <p:nvSpPr>
            <p:cNvPr id="40" name="TextBox 39">
              <a:extLst>
                <a:ext uri="{FF2B5EF4-FFF2-40B4-BE49-F238E27FC236}">
                  <a16:creationId xmlns:a16="http://schemas.microsoft.com/office/drawing/2014/main" xmlns:p15="http://schemas.microsoft.com/office/powerpoint/2012/main" xmlns:p14="http://schemas.microsoft.com/office/powerpoint/2010/main" xmlns="" id="{9486D635-9884-427F-9A27-F0D207FACB9C}"/>
                </a:ext>
              </a:extLst>
            </p:cNvPr>
            <p:cNvSpPr txBox="1"/>
            <p:nvPr/>
          </p:nvSpPr>
          <p:spPr>
            <a:xfrm>
              <a:off x="33033416" y="7936249"/>
              <a:ext cx="4111223"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smtClean="0">
                  <a:solidFill>
                    <a:srgbClr val="C00000"/>
                  </a:solidFill>
                  <a:latin typeface="Amaranth" panose="02000503050000020004" pitchFamily="2" charset="0"/>
                </a:rPr>
                <a:t>NEXT STEPS</a:t>
              </a:r>
              <a:endParaRPr lang="en-US" sz="3200" dirty="0">
                <a:solidFill>
                  <a:srgbClr val="C00000"/>
                </a:solidFill>
                <a:latin typeface="Amaranth" panose="02000503050000020004" pitchFamily="2" charset="0"/>
              </a:endParaRPr>
            </a:p>
          </p:txBody>
        </p:sp>
        <p:sp>
          <p:nvSpPr>
            <p:cNvPr id="30" name="Rectangle 29">
              <a:extLst>
                <a:ext uri="{FF2B5EF4-FFF2-40B4-BE49-F238E27FC236}">
                  <a16:creationId xmlns:a16="http://schemas.microsoft.com/office/drawing/2014/main" xmlns:p15="http://schemas.microsoft.com/office/powerpoint/2012/main" xmlns:p14="http://schemas.microsoft.com/office/powerpoint/2010/main" xmlns="" id="{99702F2A-8E0E-4D1A-A866-FC61F70C5522}"/>
                </a:ext>
              </a:extLst>
            </p:cNvPr>
            <p:cNvSpPr/>
            <p:nvPr/>
          </p:nvSpPr>
          <p:spPr bwMode="auto">
            <a:xfrm>
              <a:off x="32576216" y="8199648"/>
              <a:ext cx="457200" cy="646330"/>
            </a:xfrm>
            <a:prstGeom prst="rect">
              <a:avLst/>
            </a:prstGeom>
            <a:solidFill>
              <a:srgbClr val="C00000"/>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latin typeface="Arial" pitchFamily="34" charset="0"/>
              </a:endParaRPr>
            </a:p>
          </p:txBody>
        </p:sp>
      </p:grpSp>
      <p:grpSp>
        <p:nvGrpSpPr>
          <p:cNvPr id="8" name="Group 7">
            <a:extLst>
              <a:ext uri="{FF2B5EF4-FFF2-40B4-BE49-F238E27FC236}">
                <a16:creationId xmlns:a16="http://schemas.microsoft.com/office/drawing/2014/main" xmlns:p15="http://schemas.microsoft.com/office/powerpoint/2012/main" xmlns:p14="http://schemas.microsoft.com/office/powerpoint/2010/main" xmlns="" id="{8A48DC6E-5C6A-4A57-8A78-B09BE503F40B}"/>
              </a:ext>
            </a:extLst>
          </p:cNvPr>
          <p:cNvGrpSpPr/>
          <p:nvPr/>
        </p:nvGrpSpPr>
        <p:grpSpPr>
          <a:xfrm>
            <a:off x="660133" y="9524468"/>
            <a:ext cx="3774340" cy="610132"/>
            <a:chOff x="619432" y="19087285"/>
            <a:chExt cx="5661511" cy="915197"/>
          </a:xfrm>
        </p:grpSpPr>
        <p:sp>
          <p:nvSpPr>
            <p:cNvPr id="37" name="TextBox 36">
              <a:extLst>
                <a:ext uri="{FF2B5EF4-FFF2-40B4-BE49-F238E27FC236}">
                  <a16:creationId xmlns:a16="http://schemas.microsoft.com/office/drawing/2014/main" xmlns:p15="http://schemas.microsoft.com/office/powerpoint/2012/main" xmlns:p14="http://schemas.microsoft.com/office/powerpoint/2010/main" xmlns="" id="{2AE133AC-1DFE-4D6E-B1A3-31B930A6602E}"/>
                </a:ext>
              </a:extLst>
            </p:cNvPr>
            <p:cNvSpPr txBox="1"/>
            <p:nvPr/>
          </p:nvSpPr>
          <p:spPr>
            <a:xfrm>
              <a:off x="1076632" y="19087285"/>
              <a:ext cx="5204311" cy="877161"/>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a:solidFill>
                    <a:schemeClr val="accent6">
                      <a:lumMod val="75000"/>
                    </a:schemeClr>
                  </a:solidFill>
                  <a:latin typeface="Amaranth" panose="02000503050000020004" pitchFamily="2" charset="0"/>
                </a:rPr>
                <a:t>INTRODUCTION</a:t>
              </a:r>
            </a:p>
          </p:txBody>
        </p:sp>
        <p:sp>
          <p:nvSpPr>
            <p:cNvPr id="32" name="Rectangle 31">
              <a:extLst>
                <a:ext uri="{FF2B5EF4-FFF2-40B4-BE49-F238E27FC236}">
                  <a16:creationId xmlns:a16="http://schemas.microsoft.com/office/drawing/2014/main" xmlns:p15="http://schemas.microsoft.com/office/powerpoint/2012/main" xmlns:p14="http://schemas.microsoft.com/office/powerpoint/2010/main" xmlns="" id="{F1C45890-5A72-41A6-9C21-8464F46D0E48}"/>
                </a:ext>
              </a:extLst>
            </p:cNvPr>
            <p:cNvSpPr/>
            <p:nvPr/>
          </p:nvSpPr>
          <p:spPr bwMode="auto">
            <a:xfrm>
              <a:off x="619432" y="19356151"/>
              <a:ext cx="457200" cy="646331"/>
            </a:xfrm>
            <a:prstGeom prst="rect">
              <a:avLst/>
            </a:prstGeom>
            <a:solidFill>
              <a:schemeClr val="accent6">
                <a:lumMod val="75000"/>
              </a:schemeClr>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solidFill>
                  <a:schemeClr val="accent6">
                    <a:lumMod val="75000"/>
                  </a:schemeClr>
                </a:solidFill>
                <a:latin typeface="Arial"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942795"/>
            <a:ext cx="4927600" cy="1447800"/>
          </a:xfrm>
          <a:prstGeom prst="rect">
            <a:avLst/>
          </a:prstGeom>
        </p:spPr>
      </p:pic>
      <p:grpSp>
        <p:nvGrpSpPr>
          <p:cNvPr id="42" name="Group 41"/>
          <p:cNvGrpSpPr>
            <a:grpSpLocks noChangeAspect="1"/>
          </p:cNvGrpSpPr>
          <p:nvPr/>
        </p:nvGrpSpPr>
        <p:grpSpPr>
          <a:xfrm>
            <a:off x="16459200" y="5613989"/>
            <a:ext cx="3566914" cy="2743200"/>
            <a:chOff x="0" y="0"/>
            <a:chExt cx="4117249" cy="3167124"/>
          </a:xfrm>
        </p:grpSpPr>
        <p:pic>
          <p:nvPicPr>
            <p:cNvPr id="43" name="Picture 42" descr="photos_deliverable2/color_binar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14800" cy="2800242"/>
            </a:xfrm>
            <a:prstGeom prst="rect">
              <a:avLst/>
            </a:prstGeom>
            <a:noFill/>
            <a:ln>
              <a:noFill/>
            </a:ln>
          </p:spPr>
        </p:pic>
        <p:sp>
          <p:nvSpPr>
            <p:cNvPr id="44" name="Text Box 3"/>
            <p:cNvSpPr txBox="1"/>
            <p:nvPr/>
          </p:nvSpPr>
          <p:spPr>
            <a:xfrm>
              <a:off x="2449" y="2824224"/>
              <a:ext cx="4114800" cy="3429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1. </a:t>
              </a:r>
              <a:r>
                <a:rPr lang="en-US" sz="2000" dirty="0">
                  <a:effectLst/>
                  <a:latin typeface="Times New Roman" charset="0"/>
                  <a:ea typeface="Calibri" charset="0"/>
                  <a:cs typeface="Times New Roman" charset="0"/>
                </a:rPr>
                <a:t>Color Detection Binary Image</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45" name="Group 44"/>
          <p:cNvGrpSpPr>
            <a:grpSpLocks noChangeAspect="1"/>
          </p:cNvGrpSpPr>
          <p:nvPr/>
        </p:nvGrpSpPr>
        <p:grpSpPr>
          <a:xfrm>
            <a:off x="16459200" y="9296400"/>
            <a:ext cx="3566160" cy="2743200"/>
            <a:chOff x="-2" y="0"/>
            <a:chExt cx="4318282" cy="3319780"/>
          </a:xfrm>
        </p:grpSpPr>
        <p:pic>
          <p:nvPicPr>
            <p:cNvPr id="46" name="Picture 45" descr="photos_deliverable2/color_morphologic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0"/>
              <a:ext cx="4318282" cy="2956883"/>
            </a:xfrm>
            <a:prstGeom prst="rect">
              <a:avLst/>
            </a:prstGeom>
            <a:noFill/>
            <a:ln>
              <a:noFill/>
            </a:ln>
          </p:spPr>
        </p:pic>
        <p:sp>
          <p:nvSpPr>
            <p:cNvPr id="47" name="Text Box 5"/>
            <p:cNvSpPr txBox="1"/>
            <p:nvPr/>
          </p:nvSpPr>
          <p:spPr>
            <a:xfrm>
              <a:off x="2448" y="2860040"/>
              <a:ext cx="4114800" cy="45974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2. </a:t>
              </a:r>
              <a:r>
                <a:rPr lang="en-US" sz="2000" dirty="0">
                  <a:effectLst/>
                  <a:latin typeface="Times New Roman" charset="0"/>
                  <a:ea typeface="Calibri" charset="0"/>
                  <a:cs typeface="Times New Roman" charset="0"/>
                </a:rPr>
                <a:t>Color Detection Binary Image after Morphological Operations</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48" name="Group 47">
            <a:extLst>
              <a:ext uri="{FF2B5EF4-FFF2-40B4-BE49-F238E27FC236}">
                <a16:creationId xmlns:a16="http://schemas.microsoft.com/office/drawing/2014/main" xmlns:p15="http://schemas.microsoft.com/office/powerpoint/2012/main" xmlns:p14="http://schemas.microsoft.com/office/powerpoint/2010/main" xmlns="" id="{628E0EA1-F584-4FE4-81F7-2DFD4FB88DA2}"/>
              </a:ext>
            </a:extLst>
          </p:cNvPr>
          <p:cNvGrpSpPr/>
          <p:nvPr/>
        </p:nvGrpSpPr>
        <p:grpSpPr>
          <a:xfrm>
            <a:off x="16394475" y="4825425"/>
            <a:ext cx="5745778" cy="584775"/>
            <a:chOff x="11309555" y="7936248"/>
            <a:chExt cx="8618674" cy="877164"/>
          </a:xfrm>
        </p:grpSpPr>
        <p:sp>
          <p:nvSpPr>
            <p:cNvPr id="49" name="TextBox 48">
              <a:extLst>
                <a:ext uri="{FF2B5EF4-FFF2-40B4-BE49-F238E27FC236}">
                  <a16:creationId xmlns:a16="http://schemas.microsoft.com/office/drawing/2014/main" xmlns:p15="http://schemas.microsoft.com/office/powerpoint/2012/main" xmlns:p14="http://schemas.microsoft.com/office/powerpoint/2010/main" xmlns="" id="{F9744332-409D-4E13-8004-F1FC2BA8831D}"/>
                </a:ext>
              </a:extLst>
            </p:cNvPr>
            <p:cNvSpPr txBox="1"/>
            <p:nvPr/>
          </p:nvSpPr>
          <p:spPr>
            <a:xfrm>
              <a:off x="11766757" y="7936248"/>
              <a:ext cx="8161472"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smtClean="0">
                  <a:solidFill>
                    <a:schemeClr val="tx2"/>
                  </a:solidFill>
                  <a:latin typeface="Amaranth" panose="02000503050000020004" pitchFamily="2" charset="0"/>
                </a:rPr>
                <a:t>OPERATIONS PERFORMED</a:t>
              </a:r>
              <a:endParaRPr lang="en-US" sz="2400" dirty="0">
                <a:solidFill>
                  <a:schemeClr val="tx2"/>
                </a:solidFill>
                <a:latin typeface="Amaranth" panose="02000503050000020004" pitchFamily="2" charset="0"/>
              </a:endParaRPr>
            </a:p>
          </p:txBody>
        </p:sp>
        <p:sp>
          <p:nvSpPr>
            <p:cNvPr id="50" name="Rectangle 49">
              <a:extLst>
                <a:ext uri="{FF2B5EF4-FFF2-40B4-BE49-F238E27FC236}">
                  <a16:creationId xmlns:a16="http://schemas.microsoft.com/office/drawing/2014/main" xmlns:p15="http://schemas.microsoft.com/office/powerpoint/2012/main" xmlns:p14="http://schemas.microsoft.com/office/powerpoint/2010/main" xmlns="" id="{C2540629-E07F-4524-B7B0-8AD50B9CA383}"/>
                </a:ext>
              </a:extLst>
            </p:cNvPr>
            <p:cNvSpPr/>
            <p:nvPr/>
          </p:nvSpPr>
          <p:spPr bwMode="auto">
            <a:xfrm>
              <a:off x="11309555" y="8134106"/>
              <a:ext cx="457200" cy="646332"/>
            </a:xfrm>
            <a:prstGeom prst="rect">
              <a:avLst/>
            </a:prstGeom>
            <a:solidFill>
              <a:schemeClr val="tx2"/>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latin typeface="Arial" pitchFamily="34" charset="0"/>
              </a:endParaRPr>
            </a:p>
          </p:txBody>
        </p:sp>
      </p:grpSp>
      <p:grpSp>
        <p:nvGrpSpPr>
          <p:cNvPr id="51" name="Group 50"/>
          <p:cNvGrpSpPr>
            <a:grpSpLocks noChangeAspect="1"/>
          </p:cNvGrpSpPr>
          <p:nvPr/>
        </p:nvGrpSpPr>
        <p:grpSpPr>
          <a:xfrm>
            <a:off x="20404115" y="5613989"/>
            <a:ext cx="3566160" cy="2762456"/>
            <a:chOff x="-13552" y="8978"/>
            <a:chExt cx="4125051" cy="3196553"/>
          </a:xfrm>
        </p:grpSpPr>
        <p:pic>
          <p:nvPicPr>
            <p:cNvPr id="52" name="Picture 51" descr="photos_deliverable2/motion_first_fram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01" y="8978"/>
              <a:ext cx="4114800" cy="2804218"/>
            </a:xfrm>
            <a:prstGeom prst="rect">
              <a:avLst/>
            </a:prstGeom>
            <a:noFill/>
            <a:ln>
              <a:noFill/>
            </a:ln>
          </p:spPr>
        </p:pic>
        <p:sp>
          <p:nvSpPr>
            <p:cNvPr id="53" name="Text Box 10"/>
            <p:cNvSpPr txBox="1"/>
            <p:nvPr/>
          </p:nvSpPr>
          <p:spPr>
            <a:xfrm>
              <a:off x="-13552" y="2862268"/>
              <a:ext cx="4119155" cy="343263"/>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3. </a:t>
              </a:r>
              <a:r>
                <a:rPr lang="en-US" sz="2000" dirty="0">
                  <a:effectLst/>
                  <a:latin typeface="Times New Roman" charset="0"/>
                  <a:ea typeface="Calibri" charset="0"/>
                  <a:cs typeface="Times New Roman" charset="0"/>
                </a:rPr>
                <a:t>Baseline First Frame for Motion Detection</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54" name="Group 53"/>
          <p:cNvGrpSpPr>
            <a:grpSpLocks noChangeAspect="1"/>
          </p:cNvGrpSpPr>
          <p:nvPr/>
        </p:nvGrpSpPr>
        <p:grpSpPr>
          <a:xfrm>
            <a:off x="20404115" y="9296400"/>
            <a:ext cx="3566160" cy="2861272"/>
            <a:chOff x="-10247" y="1"/>
            <a:chExt cx="4123485" cy="3310126"/>
          </a:xfrm>
        </p:grpSpPr>
        <p:pic>
          <p:nvPicPr>
            <p:cNvPr id="55" name="Picture 54" descr="photos_deliverable2/motion_absdiff.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4113238" cy="2809802"/>
            </a:xfrm>
            <a:prstGeom prst="rect">
              <a:avLst/>
            </a:prstGeom>
            <a:noFill/>
            <a:ln>
              <a:noFill/>
            </a:ln>
          </p:spPr>
        </p:pic>
        <p:sp>
          <p:nvSpPr>
            <p:cNvPr id="56" name="Text Box 12"/>
            <p:cNvSpPr txBox="1"/>
            <p:nvPr/>
          </p:nvSpPr>
          <p:spPr>
            <a:xfrm>
              <a:off x="-10247" y="2856565"/>
              <a:ext cx="4117591" cy="45356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4. </a:t>
              </a:r>
              <a:r>
                <a:rPr lang="en-US" sz="2000" dirty="0">
                  <a:effectLst/>
                  <a:latin typeface="Times New Roman" charset="0"/>
                  <a:ea typeface="Calibri" charset="0"/>
                  <a:cs typeface="Times New Roman" charset="0"/>
                </a:rPr>
                <a:t>Absolute Difference Between Current Frame and First Frame</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57" name="Group 56"/>
          <p:cNvGrpSpPr>
            <a:grpSpLocks noChangeAspect="1"/>
          </p:cNvGrpSpPr>
          <p:nvPr/>
        </p:nvGrpSpPr>
        <p:grpSpPr>
          <a:xfrm>
            <a:off x="20404115" y="13305436"/>
            <a:ext cx="3566160" cy="2772764"/>
            <a:chOff x="0" y="1"/>
            <a:chExt cx="4119064" cy="3202396"/>
          </a:xfrm>
        </p:grpSpPr>
        <p:pic>
          <p:nvPicPr>
            <p:cNvPr id="58" name="Picture 57" descr="photos_deliverable2/motion_binar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4114800" cy="2666257"/>
            </a:xfrm>
            <a:prstGeom prst="rect">
              <a:avLst/>
            </a:prstGeom>
            <a:noFill/>
            <a:ln>
              <a:noFill/>
            </a:ln>
          </p:spPr>
        </p:pic>
        <p:sp>
          <p:nvSpPr>
            <p:cNvPr id="59" name="Text Box 14"/>
            <p:cNvSpPr txBox="1"/>
            <p:nvPr/>
          </p:nvSpPr>
          <p:spPr>
            <a:xfrm>
              <a:off x="12355" y="2742658"/>
              <a:ext cx="4106709" cy="459739"/>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5. </a:t>
              </a:r>
              <a:r>
                <a:rPr lang="en-US" sz="2000" dirty="0">
                  <a:effectLst/>
                  <a:latin typeface="Times New Roman" charset="0"/>
                  <a:ea typeface="Calibri" charset="0"/>
                  <a:cs typeface="Times New Roman" charset="0"/>
                </a:rPr>
                <a:t>Motion Detection Binary Image with Morphological Operations</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13" name="Group 12"/>
          <p:cNvGrpSpPr/>
          <p:nvPr/>
        </p:nvGrpSpPr>
        <p:grpSpPr>
          <a:xfrm>
            <a:off x="17317556" y="14877269"/>
            <a:ext cx="1658131" cy="1658131"/>
            <a:chOff x="18833350" y="16315426"/>
            <a:chExt cx="1658131" cy="1658131"/>
          </a:xfrm>
        </p:grpSpPr>
        <p:sp>
          <p:nvSpPr>
            <p:cNvPr id="11" name="Delay 10"/>
            <p:cNvSpPr/>
            <p:nvPr/>
          </p:nvSpPr>
          <p:spPr bwMode="auto">
            <a:xfrm rot="5400000">
              <a:off x="18833350" y="16315426"/>
              <a:ext cx="1658131" cy="1658131"/>
            </a:xfrm>
            <a:prstGeom prst="flowChartDelay">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4500" b="0" i="0" u="none" strike="noStrike" cap="none" normalizeH="0" baseline="0" smtClean="0">
                <a:ln>
                  <a:noFill/>
                </a:ln>
                <a:solidFill>
                  <a:schemeClr val="tx1"/>
                </a:solidFill>
                <a:effectLst/>
                <a:latin typeface="Arial" pitchFamily="34" charset="0"/>
              </a:endParaRPr>
            </a:p>
          </p:txBody>
        </p:sp>
        <p:sp>
          <p:nvSpPr>
            <p:cNvPr id="12" name="TextBox 11"/>
            <p:cNvSpPr txBox="1"/>
            <p:nvPr/>
          </p:nvSpPr>
          <p:spPr>
            <a:xfrm>
              <a:off x="18833351" y="16719172"/>
              <a:ext cx="1656244" cy="586956"/>
            </a:xfrm>
            <a:prstGeom prst="rect">
              <a:avLst/>
            </a:prstGeom>
            <a:noFill/>
          </p:spPr>
          <p:txBody>
            <a:bodyPr wrap="square" rtlCol="0">
              <a:spAutoFit/>
            </a:bodyPr>
            <a:lstStyle/>
            <a:p>
              <a:pPr algn="ctr"/>
              <a:r>
                <a:rPr lang="en-US" b="1" smtClean="0">
                  <a:solidFill>
                    <a:schemeClr val="bg1"/>
                  </a:solidFill>
                  <a:latin typeface="Helvetica" charset="0"/>
                  <a:ea typeface="Helvetica" charset="0"/>
                  <a:cs typeface="Helvetica" charset="0"/>
                </a:rPr>
                <a:t>AND</a:t>
              </a:r>
              <a:endParaRPr lang="en-US" b="1">
                <a:solidFill>
                  <a:schemeClr val="bg1"/>
                </a:solidFill>
                <a:latin typeface="Helvetica" charset="0"/>
                <a:ea typeface="Helvetica" charset="0"/>
                <a:cs typeface="Helvetica" charset="0"/>
              </a:endParaRPr>
            </a:p>
          </p:txBody>
        </p:sp>
      </p:grpSp>
      <p:cxnSp>
        <p:nvCxnSpPr>
          <p:cNvPr id="67" name="Straight Connector 66"/>
          <p:cNvCxnSpPr/>
          <p:nvPr/>
        </p:nvCxnSpPr>
        <p:spPr bwMode="auto">
          <a:xfrm>
            <a:off x="18592800" y="14325600"/>
            <a:ext cx="1428394" cy="0"/>
          </a:xfrm>
          <a:prstGeom prst="lin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grpSp>
        <p:nvGrpSpPr>
          <p:cNvPr id="76" name="Group 75"/>
          <p:cNvGrpSpPr>
            <a:grpSpLocks noChangeAspect="1"/>
          </p:cNvGrpSpPr>
          <p:nvPr/>
        </p:nvGrpSpPr>
        <p:grpSpPr>
          <a:xfrm>
            <a:off x="16459200" y="17145000"/>
            <a:ext cx="3566160" cy="2773680"/>
            <a:chOff x="-4809" y="0"/>
            <a:chExt cx="4119608" cy="3197744"/>
          </a:xfrm>
        </p:grpSpPr>
        <p:pic>
          <p:nvPicPr>
            <p:cNvPr id="77" name="Picture 76" descr="photos_deliverable2/logical_annd.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4114800" cy="2820234"/>
            </a:xfrm>
            <a:prstGeom prst="rect">
              <a:avLst/>
            </a:prstGeom>
            <a:noFill/>
            <a:ln>
              <a:noFill/>
            </a:ln>
          </p:spPr>
        </p:pic>
        <p:sp>
          <p:nvSpPr>
            <p:cNvPr id="78" name="Text Box 18"/>
            <p:cNvSpPr txBox="1"/>
            <p:nvPr/>
          </p:nvSpPr>
          <p:spPr>
            <a:xfrm>
              <a:off x="-4809" y="2854598"/>
              <a:ext cx="4114795" cy="343146"/>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a:effectLst/>
                  <a:latin typeface="Times New Roman" charset="0"/>
                  <a:ea typeface="Calibri" charset="0"/>
                  <a:cs typeface="Times New Roman" charset="0"/>
                </a:rPr>
                <a:t>Figure 6. </a:t>
              </a:r>
              <a:r>
                <a:rPr lang="en-US" sz="2000" dirty="0">
                  <a:effectLst/>
                  <a:latin typeface="Times New Roman" charset="0"/>
                  <a:ea typeface="Calibri" charset="0"/>
                  <a:cs typeface="Times New Roman" charset="0"/>
                </a:rPr>
                <a:t>Logical AND of Figures (2) and (5)</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79" name="Group 78"/>
          <p:cNvGrpSpPr>
            <a:grpSpLocks noChangeAspect="1"/>
          </p:cNvGrpSpPr>
          <p:nvPr/>
        </p:nvGrpSpPr>
        <p:grpSpPr>
          <a:xfrm>
            <a:off x="20404115" y="17145000"/>
            <a:ext cx="3566160" cy="2872922"/>
            <a:chOff x="-1" y="0"/>
            <a:chExt cx="4123317" cy="3322367"/>
          </a:xfrm>
        </p:grpSpPr>
        <p:pic>
          <p:nvPicPr>
            <p:cNvPr id="80" name="Picture 79" descr="photos_deliverable2/boxed_Swimmers.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4114800" cy="2872183"/>
            </a:xfrm>
            <a:prstGeom prst="rect">
              <a:avLst/>
            </a:prstGeom>
            <a:noFill/>
            <a:ln>
              <a:noFill/>
            </a:ln>
          </p:spPr>
        </p:pic>
        <p:sp>
          <p:nvSpPr>
            <p:cNvPr id="81" name="Text Box 23"/>
            <p:cNvSpPr txBox="1"/>
            <p:nvPr/>
          </p:nvSpPr>
          <p:spPr>
            <a:xfrm>
              <a:off x="3094" y="2860856"/>
              <a:ext cx="4120222" cy="461511"/>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7. </a:t>
              </a:r>
              <a:r>
                <a:rPr lang="en-US" sz="2000" dirty="0">
                  <a:effectLst/>
                  <a:latin typeface="Times New Roman" charset="0"/>
                  <a:ea typeface="Calibri" charset="0"/>
                  <a:cs typeface="Times New Roman" charset="0"/>
                </a:rPr>
                <a:t>Boxed Swimmer with Contours, Bounding Boxes Drawn from Figure (6) </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grpSp>
        <p:nvGrpSpPr>
          <p:cNvPr id="82" name="Group 81">
            <a:extLst>
              <a:ext uri="{FF2B5EF4-FFF2-40B4-BE49-F238E27FC236}">
                <a16:creationId xmlns:a16="http://schemas.microsoft.com/office/drawing/2014/main" xmlns:p15="http://schemas.microsoft.com/office/powerpoint/2012/main" xmlns:p14="http://schemas.microsoft.com/office/powerpoint/2010/main" xmlns="" id="{DFD3D1B1-E282-45AC-A5D2-BF5D46CFDC2A}"/>
              </a:ext>
            </a:extLst>
          </p:cNvPr>
          <p:cNvGrpSpPr/>
          <p:nvPr/>
        </p:nvGrpSpPr>
        <p:grpSpPr>
          <a:xfrm>
            <a:off x="24688800" y="4825425"/>
            <a:ext cx="4502931" cy="584775"/>
            <a:chOff x="21950516" y="7936248"/>
            <a:chExt cx="6754397" cy="877164"/>
          </a:xfrm>
        </p:grpSpPr>
        <p:sp>
          <p:nvSpPr>
            <p:cNvPr id="83" name="TextBox 82">
              <a:extLst>
                <a:ext uri="{FF2B5EF4-FFF2-40B4-BE49-F238E27FC236}">
                  <a16:creationId xmlns:a16="http://schemas.microsoft.com/office/drawing/2014/main" xmlns:p15="http://schemas.microsoft.com/office/powerpoint/2012/main" xmlns:p14="http://schemas.microsoft.com/office/powerpoint/2010/main" xmlns="" id="{9A18A5CA-EAF8-4A0C-91E3-652892D85424}"/>
                </a:ext>
              </a:extLst>
            </p:cNvPr>
            <p:cNvSpPr txBox="1"/>
            <p:nvPr/>
          </p:nvSpPr>
          <p:spPr>
            <a:xfrm>
              <a:off x="22402802" y="7936248"/>
              <a:ext cx="6302111" cy="877164"/>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pPr defTabSz="3135215">
                <a:defRPr/>
              </a:pPr>
              <a:r>
                <a:rPr lang="en-US" sz="3200" dirty="0" smtClean="0">
                  <a:solidFill>
                    <a:schemeClr val="accent1"/>
                  </a:solidFill>
                  <a:latin typeface="Amaranth" panose="02000503050000020004" pitchFamily="2" charset="0"/>
                </a:rPr>
                <a:t>ACCURACY (CONT.)</a:t>
              </a:r>
              <a:endParaRPr lang="en-US" sz="2400" dirty="0">
                <a:solidFill>
                  <a:schemeClr val="accent1"/>
                </a:solidFill>
                <a:latin typeface="Amaranth" panose="02000503050000020004" pitchFamily="2" charset="0"/>
              </a:endParaRPr>
            </a:p>
          </p:txBody>
        </p:sp>
        <p:sp>
          <p:nvSpPr>
            <p:cNvPr id="84" name="Rectangle 83">
              <a:extLst>
                <a:ext uri="{FF2B5EF4-FFF2-40B4-BE49-F238E27FC236}">
                  <a16:creationId xmlns:a16="http://schemas.microsoft.com/office/drawing/2014/main" xmlns:p15="http://schemas.microsoft.com/office/powerpoint/2012/main" xmlns:p14="http://schemas.microsoft.com/office/powerpoint/2010/main" xmlns="" id="{3DBBCF0F-8115-4C70-A694-F428A5C95969}"/>
                </a:ext>
              </a:extLst>
            </p:cNvPr>
            <p:cNvSpPr/>
            <p:nvPr/>
          </p:nvSpPr>
          <p:spPr bwMode="auto">
            <a:xfrm>
              <a:off x="21950516" y="8154777"/>
              <a:ext cx="457200" cy="646332"/>
            </a:xfrm>
            <a:prstGeom prst="rect">
              <a:avLst/>
            </a:prstGeom>
            <a:solidFill>
              <a:schemeClr val="accent1"/>
            </a:solidFill>
            <a:ln w="9525" cap="flat" cmpd="sng" algn="ctr">
              <a:noFill/>
              <a:prstDash val="solid"/>
              <a:round/>
              <a:headEnd type="none" w="med" len="med"/>
              <a:tailEnd type="none" w="med" len="med"/>
            </a:ln>
            <a:effectLst/>
            <a:extLst/>
          </p:spPr>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pPr defTabSz="3135999"/>
              <a:endParaRPr lang="en-US" sz="3000">
                <a:latin typeface="Arial" pitchFamily="34" charset="0"/>
              </a:endParaRPr>
            </a:p>
          </p:txBody>
        </p:sp>
      </p:grpSp>
      <p:graphicFrame>
        <p:nvGraphicFramePr>
          <p:cNvPr id="74" name="Table 73"/>
          <p:cNvGraphicFramePr>
            <a:graphicFrameLocks noGrp="1"/>
          </p:cNvGraphicFramePr>
          <p:nvPr>
            <p:extLst>
              <p:ext uri="{D42A27DB-BD31-4B8C-83A1-F6EECF244321}">
                <p14:modId xmlns:p14="http://schemas.microsoft.com/office/powerpoint/2010/main" val="386627546"/>
              </p:ext>
            </p:extLst>
          </p:nvPr>
        </p:nvGraphicFramePr>
        <p:xfrm>
          <a:off x="24688801" y="5886511"/>
          <a:ext cx="7671443" cy="1908869"/>
        </p:xfrm>
        <a:graphic>
          <a:graphicData uri="http://schemas.openxmlformats.org/drawingml/2006/table">
            <a:tbl>
              <a:tblPr firstRow="1" firstCol="1" bandRow="1">
                <a:tableStyleId>{5C22544A-7EE6-4342-B048-85BDC9FD1C3A}</a:tableStyleId>
              </a:tblPr>
              <a:tblGrid>
                <a:gridCol w="1294492"/>
                <a:gridCol w="1605687"/>
                <a:gridCol w="1586035"/>
                <a:gridCol w="1605687"/>
                <a:gridCol w="1579542"/>
              </a:tblGrid>
              <a:tr h="272696">
                <a:tc>
                  <a:txBody>
                    <a:bodyPr/>
                    <a:lstStyle/>
                    <a:p>
                      <a:pPr marL="0" marR="0">
                        <a:spcBef>
                          <a:spcPts val="0"/>
                        </a:spcBef>
                        <a:spcAft>
                          <a:spcPts val="0"/>
                        </a:spcAft>
                      </a:pPr>
                      <a:r>
                        <a:rPr lang="en-US" sz="1700">
                          <a:effectLst/>
                          <a:latin typeface="Helvetica" charset="0"/>
                          <a:ea typeface="Helvetica" charset="0"/>
                          <a:cs typeface="Helvetica" charset="0"/>
                        </a:rPr>
                        <a:t>Data Set</a:t>
                      </a:r>
                    </a:p>
                  </a:txBody>
                  <a:tcPr marL="96827" marR="96827" marT="0" marB="0"/>
                </a:tc>
                <a:tc>
                  <a:txBody>
                    <a:bodyPr/>
                    <a:lstStyle/>
                    <a:p>
                      <a:pPr marL="0" marR="0" algn="ctr">
                        <a:spcBef>
                          <a:spcPts val="0"/>
                        </a:spcBef>
                        <a:spcAft>
                          <a:spcPts val="0"/>
                        </a:spcAft>
                      </a:pPr>
                      <a:r>
                        <a:rPr lang="en-US" sz="1700">
                          <a:effectLst/>
                          <a:latin typeface="Helvetica" charset="0"/>
                          <a:ea typeface="Helvetica" charset="0"/>
                          <a:cs typeface="Helvetica" charset="0"/>
                        </a:rPr>
                        <a:t>Video 1 IoU</a:t>
                      </a:r>
                    </a:p>
                  </a:txBody>
                  <a:tcPr marL="96827" marR="96827" marT="0" marB="0"/>
                </a:tc>
                <a:tc>
                  <a:txBody>
                    <a:bodyPr/>
                    <a:lstStyle/>
                    <a:p>
                      <a:pPr marL="0" marR="0" algn="ctr">
                        <a:spcBef>
                          <a:spcPts val="0"/>
                        </a:spcBef>
                        <a:spcAft>
                          <a:spcPts val="0"/>
                        </a:spcAft>
                      </a:pPr>
                      <a:r>
                        <a:rPr lang="en-US" sz="1700">
                          <a:effectLst/>
                          <a:latin typeface="Helvetica" charset="0"/>
                          <a:ea typeface="Helvetica" charset="0"/>
                          <a:cs typeface="Helvetica" charset="0"/>
                        </a:rPr>
                        <a:t>Video 2 IoU</a:t>
                      </a:r>
                    </a:p>
                  </a:txBody>
                  <a:tcPr marL="96827" marR="96827" marT="0" marB="0"/>
                </a:tc>
                <a:tc>
                  <a:txBody>
                    <a:bodyPr/>
                    <a:lstStyle/>
                    <a:p>
                      <a:pPr marL="0" marR="0" algn="ctr">
                        <a:spcBef>
                          <a:spcPts val="0"/>
                        </a:spcBef>
                        <a:spcAft>
                          <a:spcPts val="0"/>
                        </a:spcAft>
                      </a:pPr>
                      <a:r>
                        <a:rPr lang="en-US" sz="1700">
                          <a:effectLst/>
                          <a:latin typeface="Helvetica" charset="0"/>
                          <a:ea typeface="Helvetica" charset="0"/>
                          <a:cs typeface="Helvetica" charset="0"/>
                        </a:rPr>
                        <a:t>Video 3 IoU</a:t>
                      </a:r>
                    </a:p>
                  </a:txBody>
                  <a:tcPr marL="96827" marR="96827" marT="0" marB="0"/>
                </a:tc>
                <a:tc>
                  <a:txBody>
                    <a:bodyPr/>
                    <a:lstStyle/>
                    <a:p>
                      <a:pPr marL="0" marR="0" algn="ctr">
                        <a:spcBef>
                          <a:spcPts val="0"/>
                        </a:spcBef>
                        <a:spcAft>
                          <a:spcPts val="0"/>
                        </a:spcAft>
                      </a:pPr>
                      <a:r>
                        <a:rPr lang="en-US" sz="1700">
                          <a:effectLst/>
                          <a:latin typeface="Helvetica" charset="0"/>
                          <a:ea typeface="Helvetica" charset="0"/>
                          <a:cs typeface="Helvetica" charset="0"/>
                        </a:rPr>
                        <a:t>Overall IoU</a:t>
                      </a:r>
                    </a:p>
                  </a:txBody>
                  <a:tcPr marL="96827" marR="96827" marT="0" marB="0"/>
                </a:tc>
              </a:tr>
              <a:tr h="545391">
                <a:tc>
                  <a:txBody>
                    <a:bodyPr/>
                    <a:lstStyle/>
                    <a:p>
                      <a:pPr marL="0" marR="0">
                        <a:spcBef>
                          <a:spcPts val="0"/>
                        </a:spcBef>
                        <a:spcAft>
                          <a:spcPts val="0"/>
                        </a:spcAft>
                      </a:pPr>
                      <a:r>
                        <a:rPr lang="en-US" sz="1700" dirty="0">
                          <a:effectLst/>
                          <a:latin typeface="Helvetica" charset="0"/>
                          <a:ea typeface="Helvetica" charset="0"/>
                          <a:cs typeface="Helvetica" charset="0"/>
                        </a:rPr>
                        <a:t>Test</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0.501 ± 0.196</a:t>
                      </a:r>
                    </a:p>
                  </a:txBody>
                  <a:tcPr marL="96827" marR="96827" marT="0" marB="0" anchor="ctr"/>
                </a:tc>
                <a:tc>
                  <a:txBody>
                    <a:bodyPr/>
                    <a:lstStyle/>
                    <a:p>
                      <a:pPr marL="0" marR="0" algn="ctr">
                        <a:spcBef>
                          <a:spcPts val="0"/>
                        </a:spcBef>
                        <a:spcAft>
                          <a:spcPts val="0"/>
                        </a:spcAft>
                      </a:pPr>
                      <a:r>
                        <a:rPr lang="en-US" sz="1700">
                          <a:effectLst/>
                          <a:latin typeface="Helvetica" charset="0"/>
                          <a:ea typeface="Helvetica" charset="0"/>
                          <a:cs typeface="Helvetica" charset="0"/>
                        </a:rPr>
                        <a:t>0.466 ± 0.077</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0.599 ± 0.158</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0.525 ± 0.161</a:t>
                      </a:r>
                    </a:p>
                  </a:txBody>
                  <a:tcPr marL="96827" marR="96827" marT="0" marB="0" anchor="ctr"/>
                </a:tc>
              </a:tr>
              <a:tr h="545391">
                <a:tc>
                  <a:txBody>
                    <a:bodyPr/>
                    <a:lstStyle/>
                    <a:p>
                      <a:pPr marL="0" marR="0">
                        <a:spcBef>
                          <a:spcPts val="0"/>
                        </a:spcBef>
                        <a:spcAft>
                          <a:spcPts val="0"/>
                        </a:spcAft>
                      </a:pPr>
                      <a:r>
                        <a:rPr lang="en-US" sz="1700" dirty="0">
                          <a:effectLst/>
                          <a:latin typeface="Helvetica" charset="0"/>
                          <a:ea typeface="Helvetica" charset="0"/>
                          <a:cs typeface="Helvetica" charset="0"/>
                        </a:rPr>
                        <a:t>Validation</a:t>
                      </a:r>
                    </a:p>
                  </a:txBody>
                  <a:tcPr marL="96827" marR="96827" marT="0" marB="0" anchor="ctr"/>
                </a:tc>
                <a:tc>
                  <a:txBody>
                    <a:bodyPr/>
                    <a:lstStyle/>
                    <a:p>
                      <a:pPr marL="0" marR="0" algn="ctr">
                        <a:spcBef>
                          <a:spcPts val="0"/>
                        </a:spcBef>
                        <a:spcAft>
                          <a:spcPts val="0"/>
                        </a:spcAft>
                      </a:pPr>
                      <a:r>
                        <a:rPr lang="en-US" sz="1700">
                          <a:effectLst/>
                          <a:latin typeface="Helvetica" charset="0"/>
                          <a:ea typeface="Helvetica" charset="0"/>
                          <a:cs typeface="Helvetica" charset="0"/>
                        </a:rPr>
                        <a:t>0.846 ± 0.118</a:t>
                      </a:r>
                    </a:p>
                  </a:txBody>
                  <a:tcPr marL="96827" marR="96827" marT="0" marB="0" anchor="ctr"/>
                </a:tc>
                <a:tc>
                  <a:txBody>
                    <a:bodyPr/>
                    <a:lstStyle/>
                    <a:p>
                      <a:pPr marL="0" marR="0" algn="ctr">
                        <a:spcBef>
                          <a:spcPts val="0"/>
                        </a:spcBef>
                        <a:spcAft>
                          <a:spcPts val="0"/>
                        </a:spcAft>
                      </a:pPr>
                      <a:r>
                        <a:rPr lang="en-US" sz="1700">
                          <a:effectLst/>
                          <a:latin typeface="Helvetica" charset="0"/>
                          <a:ea typeface="Helvetica" charset="0"/>
                          <a:cs typeface="Helvetica" charset="0"/>
                        </a:rPr>
                        <a:t>0.781 ± 0.108</a:t>
                      </a:r>
                    </a:p>
                  </a:txBody>
                  <a:tcPr marL="96827" marR="96827" marT="0" marB="0" anchor="ctr"/>
                </a:tc>
                <a:tc>
                  <a:txBody>
                    <a:bodyPr/>
                    <a:lstStyle/>
                    <a:p>
                      <a:pPr marL="0" marR="0" algn="ctr">
                        <a:spcBef>
                          <a:spcPts val="0"/>
                        </a:spcBef>
                        <a:spcAft>
                          <a:spcPts val="0"/>
                        </a:spcAft>
                      </a:pPr>
                      <a:r>
                        <a:rPr lang="en-US" sz="1700">
                          <a:effectLst/>
                          <a:latin typeface="Helvetica" charset="0"/>
                          <a:ea typeface="Helvetica" charset="0"/>
                          <a:cs typeface="Helvetica" charset="0"/>
                        </a:rPr>
                        <a:t>0.782 ± 0.151</a:t>
                      </a:r>
                    </a:p>
                  </a:txBody>
                  <a:tcPr marL="96827" marR="96827" marT="0" marB="0" anchor="ctr"/>
                </a:tc>
                <a:tc>
                  <a:txBody>
                    <a:bodyPr/>
                    <a:lstStyle/>
                    <a:p>
                      <a:pPr marL="0" marR="0" algn="ctr">
                        <a:spcBef>
                          <a:spcPts val="0"/>
                        </a:spcBef>
                        <a:spcAft>
                          <a:spcPts val="0"/>
                        </a:spcAft>
                      </a:pPr>
                      <a:r>
                        <a:rPr lang="en-US" sz="1700">
                          <a:effectLst/>
                          <a:latin typeface="Helvetica" charset="0"/>
                          <a:ea typeface="Helvetica" charset="0"/>
                          <a:cs typeface="Helvetica" charset="0"/>
                        </a:rPr>
                        <a:t>0.797 ± 0.134</a:t>
                      </a:r>
                    </a:p>
                  </a:txBody>
                  <a:tcPr marL="96827" marR="96827" marT="0" marB="0" anchor="ctr"/>
                </a:tc>
              </a:tr>
              <a:tr h="545391">
                <a:tc>
                  <a:txBody>
                    <a:bodyPr/>
                    <a:lstStyle/>
                    <a:p>
                      <a:pPr marL="0" marR="0">
                        <a:spcBef>
                          <a:spcPts val="0"/>
                        </a:spcBef>
                        <a:spcAft>
                          <a:spcPts val="0"/>
                        </a:spcAft>
                      </a:pPr>
                      <a:r>
                        <a:rPr lang="en-US" sz="1700" dirty="0">
                          <a:effectLst/>
                          <a:latin typeface="Helvetica" charset="0"/>
                          <a:ea typeface="Helvetica" charset="0"/>
                          <a:cs typeface="Helvetica" charset="0"/>
                        </a:rPr>
                        <a:t>Train</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0.813 ± 0.128</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0.840 ± 0.110</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0.812 ± 0.089</a:t>
                      </a:r>
                    </a:p>
                  </a:txBody>
                  <a:tcPr marL="96827" marR="96827" marT="0" marB="0" anchor="ctr"/>
                </a:tc>
                <a:tc>
                  <a:txBody>
                    <a:bodyPr/>
                    <a:lstStyle/>
                    <a:p>
                      <a:pPr marL="0" marR="0" algn="ctr">
                        <a:spcBef>
                          <a:spcPts val="0"/>
                        </a:spcBef>
                        <a:spcAft>
                          <a:spcPts val="0"/>
                        </a:spcAft>
                      </a:pPr>
                      <a:r>
                        <a:rPr lang="en-US" sz="1700" dirty="0">
                          <a:effectLst/>
                          <a:latin typeface="Helvetica" charset="0"/>
                          <a:ea typeface="Helvetica" charset="0"/>
                          <a:cs typeface="Helvetica" charset="0"/>
                        </a:rPr>
                        <a:t>0.825 ± 0.111</a:t>
                      </a:r>
                    </a:p>
                  </a:txBody>
                  <a:tcPr marL="96827" marR="96827" marT="0" marB="0" anchor="ctr"/>
                </a:tc>
              </a:tr>
            </a:tbl>
          </a:graphicData>
        </a:graphic>
      </p:graphicFrame>
      <p:sp>
        <p:nvSpPr>
          <p:cNvPr id="75" name="Rectangle 1"/>
          <p:cNvSpPr>
            <a:spLocks noChangeArrowheads="1"/>
          </p:cNvSpPr>
          <p:nvPr/>
        </p:nvSpPr>
        <p:spPr bwMode="auto">
          <a:xfrm>
            <a:off x="24688800" y="5486400"/>
            <a:ext cx="7526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charset="0"/>
                <a:ea typeface="Times New Roman" charset="0"/>
                <a:cs typeface="Times New Roman" charset="0"/>
              </a:rPr>
              <a:t>Table 1. </a:t>
            </a:r>
            <a:r>
              <a:rPr kumimoji="0" lang="en-US" altLang="en-US" sz="2000" i="0" u="none" strike="noStrike" cap="none" normalizeH="0" baseline="0" dirty="0" err="1" smtClean="0">
                <a:ln>
                  <a:noFill/>
                </a:ln>
                <a:solidFill>
                  <a:schemeClr val="tx1"/>
                </a:solidFill>
                <a:effectLst/>
                <a:latin typeface="Times New Roman" charset="0"/>
                <a:ea typeface="Times New Roman" charset="0"/>
                <a:cs typeface="Times New Roman" charset="0"/>
              </a:rPr>
              <a:t>IoUs</a:t>
            </a:r>
            <a:r>
              <a:rPr kumimoji="0" lang="en-US" altLang="en-US" sz="2000" i="0" u="none" strike="noStrike" cap="none" normalizeH="0" baseline="0" dirty="0" smtClean="0">
                <a:ln>
                  <a:noFill/>
                </a:ln>
                <a:solidFill>
                  <a:schemeClr val="tx1"/>
                </a:solidFill>
                <a:effectLst/>
                <a:latin typeface="Times New Roman" charset="0"/>
                <a:ea typeface="Times New Roman" charset="0"/>
                <a:cs typeface="Times New Roman" charset="0"/>
              </a:rPr>
              <a:t> for Test, Validation, Train Sets</a:t>
            </a:r>
            <a:endParaRPr kumimoji="0" lang="en-US" altLang="en-US" sz="2000" i="0" u="none" strike="noStrike" cap="none" normalizeH="0" baseline="0" dirty="0">
              <a:ln>
                <a:noFill/>
              </a:ln>
              <a:solidFill>
                <a:schemeClr val="tx1"/>
              </a:solidFill>
              <a:effectLst/>
              <a:latin typeface="Times New Roman" charset="0"/>
              <a:ea typeface="Times New Roman" charset="0"/>
              <a:cs typeface="Times New Roman" charset="0"/>
            </a:endParaRPr>
          </a:p>
        </p:txBody>
      </p:sp>
      <p:grpSp>
        <p:nvGrpSpPr>
          <p:cNvPr id="88" name="Group 87"/>
          <p:cNvGrpSpPr>
            <a:grpSpLocks noChangeAspect="1"/>
          </p:cNvGrpSpPr>
          <p:nvPr/>
        </p:nvGrpSpPr>
        <p:grpSpPr>
          <a:xfrm>
            <a:off x="24688800" y="8097130"/>
            <a:ext cx="3566160" cy="2293432"/>
            <a:chOff x="0" y="0"/>
            <a:chExt cx="4133760" cy="2659919"/>
          </a:xfrm>
        </p:grpSpPr>
        <p:pic>
          <p:nvPicPr>
            <p:cNvPr id="89" name="Picture 88" descr="../accuracy/swim3.2-12of14_training/18.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114800" cy="2313305"/>
            </a:xfrm>
            <a:prstGeom prst="rect">
              <a:avLst/>
            </a:prstGeom>
            <a:noFill/>
            <a:ln>
              <a:noFill/>
            </a:ln>
          </p:spPr>
        </p:pic>
        <p:sp>
          <p:nvSpPr>
            <p:cNvPr id="90" name="Text Box 29"/>
            <p:cNvSpPr txBox="1"/>
            <p:nvPr/>
          </p:nvSpPr>
          <p:spPr>
            <a:xfrm>
              <a:off x="14515" y="2289588"/>
              <a:ext cx="4119245" cy="370331"/>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a:t>
              </a:r>
              <a:r>
                <a:rPr lang="en-US" sz="2000" b="1" dirty="0">
                  <a:latin typeface="Times New Roman" charset="0"/>
                  <a:ea typeface="Calibri" charset="0"/>
                  <a:cs typeface="Times New Roman" charset="0"/>
                </a:rPr>
                <a:t>8</a:t>
              </a:r>
              <a:r>
                <a:rPr lang="en-US" sz="2000" b="1" dirty="0" smtClean="0">
                  <a:effectLst/>
                  <a:latin typeface="Times New Roman" charset="0"/>
                  <a:ea typeface="Calibri" charset="0"/>
                  <a:cs typeface="Times New Roman" charset="0"/>
                </a:rPr>
                <a:t>. </a:t>
              </a:r>
              <a:r>
                <a:rPr lang="en-US" sz="2000" dirty="0" err="1">
                  <a:effectLst/>
                  <a:latin typeface="Times New Roman" charset="0"/>
                  <a:ea typeface="Calibri" charset="0"/>
                  <a:cs typeface="Times New Roman" charset="0"/>
                </a:rPr>
                <a:t>IoU</a:t>
              </a:r>
              <a:r>
                <a:rPr lang="en-US" sz="2000" dirty="0">
                  <a:effectLst/>
                  <a:latin typeface="Times New Roman" charset="0"/>
                  <a:ea typeface="Calibri" charset="0"/>
                  <a:cs typeface="Times New Roman" charset="0"/>
                </a:rPr>
                <a:t> Close to Mean, </a:t>
              </a:r>
              <a:r>
                <a:rPr lang="en-US" sz="2000" dirty="0" err="1">
                  <a:effectLst/>
                  <a:latin typeface="Times New Roman" charset="0"/>
                  <a:ea typeface="Calibri" charset="0"/>
                  <a:cs typeface="Times New Roman" charset="0"/>
                </a:rPr>
                <a:t>IoU</a:t>
              </a:r>
              <a:r>
                <a:rPr lang="en-US" sz="2000" dirty="0">
                  <a:effectLst/>
                  <a:latin typeface="Times New Roman" charset="0"/>
                  <a:ea typeface="Calibri" charset="0"/>
                  <a:cs typeface="Times New Roman" charset="0"/>
                </a:rPr>
                <a:t> = </a:t>
              </a:r>
              <a:r>
                <a:rPr lang="en-US" sz="2000" dirty="0" smtClean="0">
                  <a:effectLst/>
                  <a:latin typeface="Times New Roman" charset="0"/>
                  <a:ea typeface="Calibri" charset="0"/>
                  <a:cs typeface="Times New Roman" charset="0"/>
                </a:rPr>
                <a:t>0.796. Ground Truth Bounding Box = Red, DDS Bounding Box = Green. Photo from Validation Set.</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grpSp>
      <p:sp>
        <p:nvSpPr>
          <p:cNvPr id="94" name="TextBox 19">
            <a:extLst>
              <a:ext uri="{FF2B5EF4-FFF2-40B4-BE49-F238E27FC236}">
                <a16:creationId xmlns:a16="http://schemas.microsoft.com/office/drawing/2014/main" xmlns:p15="http://schemas.microsoft.com/office/powerpoint/2012/main" xmlns:p14="http://schemas.microsoft.com/office/powerpoint/2010/main" xmlns="" id="{D1DF76C2-CA55-4287-8208-00375EA04995}"/>
              </a:ext>
            </a:extLst>
          </p:cNvPr>
          <p:cNvSpPr txBox="1">
            <a:spLocks noChangeArrowheads="1"/>
          </p:cNvSpPr>
          <p:nvPr/>
        </p:nvSpPr>
        <p:spPr bwMode="auto">
          <a:xfrm>
            <a:off x="24810456" y="12420600"/>
            <a:ext cx="7404433" cy="33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smtClean="0">
                <a:latin typeface="Helvetica" charset="0"/>
                <a:ea typeface="Helvetica" charset="0"/>
                <a:cs typeface="Helvetica" charset="0"/>
              </a:rPr>
              <a:t>The two-feature vision algorithm employed here provides good classification of swimmers in well-lit underwater environments. Its ability to generalize is affected by local pool conditions, as seen in the decreased Test Set accuracy (set sourced from different pool than Train, Validation sets).  Adding additional features to this system will likely improve performance and accuracy.</a:t>
            </a:r>
          </a:p>
        </p:txBody>
      </p:sp>
      <p:grpSp>
        <p:nvGrpSpPr>
          <p:cNvPr id="95" name="Group 94"/>
          <p:cNvGrpSpPr>
            <a:grpSpLocks noChangeAspect="1"/>
          </p:cNvGrpSpPr>
          <p:nvPr/>
        </p:nvGrpSpPr>
        <p:grpSpPr>
          <a:xfrm>
            <a:off x="28792039" y="8097130"/>
            <a:ext cx="3566160" cy="2294137"/>
            <a:chOff x="0" y="0"/>
            <a:chExt cx="4132149" cy="2658650"/>
          </a:xfrm>
        </p:grpSpPr>
        <p:sp>
          <p:nvSpPr>
            <p:cNvPr id="96" name="Text Box 29"/>
            <p:cNvSpPr txBox="1"/>
            <p:nvPr/>
          </p:nvSpPr>
          <p:spPr>
            <a:xfrm>
              <a:off x="13447" y="2288540"/>
              <a:ext cx="4118702" cy="3701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a:effectLst/>
                  <a:latin typeface="Times New Roman" charset="0"/>
                  <a:ea typeface="Calibri" charset="0"/>
                  <a:cs typeface="Times New Roman" charset="0"/>
                </a:rPr>
                <a:t>Figure 10. </a:t>
              </a:r>
              <a:r>
                <a:rPr lang="en-US" sz="2000" dirty="0" err="1">
                  <a:effectLst/>
                  <a:latin typeface="Times New Roman" charset="0"/>
                  <a:ea typeface="Calibri" charset="0"/>
                  <a:cs typeface="Times New Roman" charset="0"/>
                </a:rPr>
                <a:t>IoU</a:t>
              </a:r>
              <a:r>
                <a:rPr lang="en-US" sz="2000" dirty="0">
                  <a:effectLst/>
                  <a:latin typeface="Times New Roman" charset="0"/>
                  <a:ea typeface="Calibri" charset="0"/>
                  <a:cs typeface="Times New Roman" charset="0"/>
                </a:rPr>
                <a:t> Close to Mean, </a:t>
              </a:r>
              <a:r>
                <a:rPr lang="en-US" sz="2000" dirty="0" err="1">
                  <a:effectLst/>
                  <a:latin typeface="Times New Roman" charset="0"/>
                  <a:ea typeface="Calibri" charset="0"/>
                  <a:cs typeface="Times New Roman" charset="0"/>
                </a:rPr>
                <a:t>IoU</a:t>
              </a:r>
              <a:r>
                <a:rPr lang="en-US" sz="2000" dirty="0">
                  <a:effectLst/>
                  <a:latin typeface="Times New Roman" charset="0"/>
                  <a:ea typeface="Calibri" charset="0"/>
                  <a:cs typeface="Times New Roman" charset="0"/>
                </a:rPr>
                <a:t> = </a:t>
              </a:r>
              <a:r>
                <a:rPr lang="en-US" sz="2000" dirty="0" smtClean="0">
                  <a:effectLst/>
                  <a:latin typeface="Times New Roman" charset="0"/>
                  <a:ea typeface="Calibri" charset="0"/>
                  <a:cs typeface="Times New Roman" charset="0"/>
                </a:rPr>
                <a:t>0.542. Photo from Test Set</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pic>
          <p:nvPicPr>
            <p:cNvPr id="97" name="Picture 96" descr="../accuracy/swim4.4-2-of-4_Test/25.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4114800" cy="2308860"/>
            </a:xfrm>
            <a:prstGeom prst="rect">
              <a:avLst/>
            </a:prstGeom>
            <a:noFill/>
            <a:ln>
              <a:noFill/>
            </a:ln>
          </p:spPr>
        </p:pic>
      </p:grpSp>
      <p:sp>
        <p:nvSpPr>
          <p:cNvPr id="98" name="TextBox 19">
            <a:extLst>
              <a:ext uri="{FF2B5EF4-FFF2-40B4-BE49-F238E27FC236}">
                <a16:creationId xmlns:a16="http://schemas.microsoft.com/office/drawing/2014/main" xmlns:p15="http://schemas.microsoft.com/office/powerpoint/2012/main" xmlns:p14="http://schemas.microsoft.com/office/powerpoint/2010/main" xmlns="" id="{D1DF76C2-CA55-4287-8208-00375EA04995}"/>
              </a:ext>
            </a:extLst>
          </p:cNvPr>
          <p:cNvSpPr txBox="1">
            <a:spLocks noChangeArrowheads="1"/>
          </p:cNvSpPr>
          <p:nvPr/>
        </p:nvSpPr>
        <p:spPr bwMode="auto">
          <a:xfrm>
            <a:off x="24765000" y="16687800"/>
            <a:ext cx="7404433" cy="209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smtClean="0">
                <a:latin typeface="Helvetica" charset="0"/>
                <a:ea typeface="Helvetica" charset="0"/>
                <a:cs typeface="Helvetica" charset="0"/>
              </a:rPr>
              <a:t>System accuracy could be improved by:</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Training a neural network of underwater swimmers, then implementing majority-voting</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Adding behavioral models for drowning and timers to log underwater swimmer time</a:t>
            </a:r>
          </a:p>
        </p:txBody>
      </p:sp>
      <p:sp>
        <p:nvSpPr>
          <p:cNvPr id="99" name="TextBox 19">
            <a:extLst>
              <a:ext uri="{FF2B5EF4-FFF2-40B4-BE49-F238E27FC236}">
                <a16:creationId xmlns:a16="http://schemas.microsoft.com/office/drawing/2014/main" xmlns:p15="http://schemas.microsoft.com/office/powerpoint/2012/main" xmlns:p14="http://schemas.microsoft.com/office/powerpoint/2010/main" xmlns="" id="{D1DF76C2-CA55-4287-8208-00375EA04995}"/>
              </a:ext>
            </a:extLst>
          </p:cNvPr>
          <p:cNvSpPr txBox="1">
            <a:spLocks noChangeArrowheads="1"/>
          </p:cNvSpPr>
          <p:nvPr/>
        </p:nvSpPr>
        <p:spPr bwMode="auto">
          <a:xfrm>
            <a:off x="24688800" y="19626585"/>
            <a:ext cx="7404433" cy="128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669432" lvl="1" indent="-342900" algn="just">
              <a:lnSpc>
                <a:spcPct val="110000"/>
              </a:lnSpc>
              <a:buFont typeface="Wingdings" charset="2"/>
              <a:buChar char="Ø"/>
            </a:pPr>
            <a:r>
              <a:rPr lang="en-US" sz="2400" dirty="0" smtClean="0">
                <a:latin typeface="Helvetica" charset="0"/>
                <a:ea typeface="Helvetica" charset="0"/>
                <a:cs typeface="Helvetica" charset="0"/>
              </a:rPr>
              <a:t>Dr. Adam </a:t>
            </a:r>
            <a:r>
              <a:rPr lang="en-US" sz="2400" dirty="0" err="1" smtClean="0">
                <a:latin typeface="Helvetica" charset="0"/>
                <a:ea typeface="Helvetica" charset="0"/>
                <a:cs typeface="Helvetica" charset="0"/>
              </a:rPr>
              <a:t>Czajka</a:t>
            </a:r>
            <a:r>
              <a:rPr lang="en-US" sz="2400" dirty="0" smtClean="0">
                <a:latin typeface="Helvetica" charset="0"/>
                <a:ea typeface="Helvetica" charset="0"/>
                <a:cs typeface="Helvetica" charset="0"/>
              </a:rPr>
              <a:t> for his direction</a:t>
            </a:r>
          </a:p>
          <a:p>
            <a:pPr marL="669432" lvl="1" indent="-342900" algn="just">
              <a:lnSpc>
                <a:spcPct val="110000"/>
              </a:lnSpc>
              <a:buFont typeface="Wingdings" charset="2"/>
              <a:buChar char="Ø"/>
            </a:pPr>
            <a:r>
              <a:rPr lang="en-US" sz="2400" dirty="0" smtClean="0">
                <a:latin typeface="Helvetica" charset="0"/>
                <a:ea typeface="Helvetica" charset="0"/>
                <a:cs typeface="Helvetica" charset="0"/>
              </a:rPr>
              <a:t>Adrian </a:t>
            </a:r>
            <a:r>
              <a:rPr lang="en-US" sz="2400" dirty="0" err="1" smtClean="0">
                <a:latin typeface="Helvetica" charset="0"/>
                <a:ea typeface="Helvetica" charset="0"/>
                <a:cs typeface="Helvetica" charset="0"/>
              </a:rPr>
              <a:t>Rosebrock</a:t>
            </a:r>
            <a:r>
              <a:rPr lang="en-US" sz="2400" dirty="0" smtClean="0">
                <a:latin typeface="Helvetica" charset="0"/>
                <a:ea typeface="Helvetica" charset="0"/>
                <a:cs typeface="Helvetica" charset="0"/>
              </a:rPr>
              <a:t> (</a:t>
            </a:r>
            <a:r>
              <a:rPr lang="en-US" sz="2400" dirty="0" err="1" smtClean="0">
                <a:latin typeface="Helvetica" charset="0"/>
                <a:ea typeface="Helvetica" charset="0"/>
                <a:cs typeface="Helvetica" charset="0"/>
              </a:rPr>
              <a:t>PyImageSearch</a:t>
            </a:r>
            <a:r>
              <a:rPr lang="en-US" sz="2400" dirty="0" smtClean="0">
                <a:latin typeface="Helvetica" charset="0"/>
                <a:ea typeface="Helvetica" charset="0"/>
                <a:cs typeface="Helvetica" charset="0"/>
              </a:rPr>
              <a:t>) for his useful CV tutorials</a:t>
            </a:r>
          </a:p>
        </p:txBody>
      </p:sp>
      <p:pic>
        <p:nvPicPr>
          <p:cNvPr id="86" name="Picture 8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80965" y="17983200"/>
            <a:ext cx="2540000" cy="2540000"/>
          </a:xfrm>
          <a:prstGeom prst="rect">
            <a:avLst/>
          </a:prstGeom>
        </p:spPr>
      </p:pic>
      <p:sp>
        <p:nvSpPr>
          <p:cNvPr id="101" name="Text Box 3"/>
          <p:cNvSpPr txBox="1"/>
          <p:nvPr/>
        </p:nvSpPr>
        <p:spPr>
          <a:xfrm>
            <a:off x="660131" y="20574000"/>
            <a:ext cx="3581668" cy="1258717"/>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smtClean="0">
                <a:effectLst/>
                <a:latin typeface="Times New Roman" charset="0"/>
                <a:ea typeface="Calibri" charset="0"/>
                <a:cs typeface="Times New Roman" charset="0"/>
              </a:rPr>
              <a:t>Git</a:t>
            </a:r>
            <a:r>
              <a:rPr lang="en-US" sz="2000" b="1" dirty="0" smtClean="0">
                <a:latin typeface="Times New Roman" charset="0"/>
                <a:ea typeface="Calibri" charset="0"/>
                <a:cs typeface="Times New Roman" charset="0"/>
              </a:rPr>
              <a:t>Hub Repository w/ Source Code</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pic>
        <p:nvPicPr>
          <p:cNvPr id="87" name="Picture 8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22034" y="17983200"/>
            <a:ext cx="2540000" cy="2540000"/>
          </a:xfrm>
          <a:prstGeom prst="rect">
            <a:avLst/>
          </a:prstGeom>
        </p:spPr>
      </p:pic>
      <p:sp>
        <p:nvSpPr>
          <p:cNvPr id="103" name="Text Box 3"/>
          <p:cNvSpPr txBox="1"/>
          <p:nvPr/>
        </p:nvSpPr>
        <p:spPr>
          <a:xfrm>
            <a:off x="4410457" y="20574001"/>
            <a:ext cx="3581668" cy="634374"/>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2000" b="1" dirty="0" smtClean="0">
                <a:effectLst/>
                <a:latin typeface="Times New Roman" charset="0"/>
                <a:ea typeface="Calibri" charset="0"/>
                <a:cs typeface="Times New Roman" charset="0"/>
              </a:rPr>
              <a:t>YouTube Video Demonstration</a:t>
            </a:r>
            <a:endParaRPr lang="en-US" sz="2000" dirty="0">
              <a:effectLst/>
              <a:ea typeface="Calibri" charset="0"/>
              <a:cs typeface="Times New Roman" charset="0"/>
            </a:endParaRPr>
          </a:p>
          <a:p>
            <a:pPr marL="0" marR="0" algn="ctr">
              <a:spcBef>
                <a:spcPts val="0"/>
              </a:spcBef>
              <a:spcAft>
                <a:spcPts val="0"/>
              </a:spcAft>
            </a:pPr>
            <a:r>
              <a:rPr lang="en-US" sz="2000" dirty="0">
                <a:effectLst/>
                <a:ea typeface="Calibri" charset="0"/>
                <a:cs typeface="Times New Roman" charset="0"/>
              </a:rPr>
              <a:t> </a:t>
            </a:r>
          </a:p>
        </p:txBody>
      </p:sp>
      <p:cxnSp>
        <p:nvCxnSpPr>
          <p:cNvPr id="102" name="Straight Arrow Connector 101"/>
          <p:cNvCxnSpPr/>
          <p:nvPr/>
        </p:nvCxnSpPr>
        <p:spPr bwMode="auto">
          <a:xfrm>
            <a:off x="18141110" y="8763000"/>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p:cNvCxnSpPr/>
          <p:nvPr/>
        </p:nvCxnSpPr>
        <p:spPr bwMode="auto">
          <a:xfrm>
            <a:off x="22059900" y="8763000"/>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p:cNvCxnSpPr/>
          <p:nvPr/>
        </p:nvCxnSpPr>
        <p:spPr bwMode="auto">
          <a:xfrm>
            <a:off x="22059900" y="12725400"/>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Arrow Connector 107"/>
          <p:cNvCxnSpPr/>
          <p:nvPr/>
        </p:nvCxnSpPr>
        <p:spPr bwMode="auto">
          <a:xfrm>
            <a:off x="18141110" y="16611600"/>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Straight Arrow Connector 111"/>
          <p:cNvCxnSpPr/>
          <p:nvPr/>
        </p:nvCxnSpPr>
        <p:spPr bwMode="auto">
          <a:xfrm>
            <a:off x="18592800" y="14325600"/>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Straight Arrow Connector 114"/>
          <p:cNvCxnSpPr/>
          <p:nvPr/>
        </p:nvCxnSpPr>
        <p:spPr bwMode="auto">
          <a:xfrm>
            <a:off x="17678400" y="12801600"/>
            <a:ext cx="0" cy="1981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1324</TotalTime>
  <Words>794</Words>
  <Application>Microsoft Macintosh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Titillium Web</vt:lpstr>
      <vt:lpstr>Helvetica</vt:lpstr>
      <vt:lpstr>Calibri</vt:lpstr>
      <vt:lpstr>Courier New</vt:lpstr>
      <vt:lpstr>Amaranth</vt:lpstr>
      <vt:lpstr>ＭＳ Ｐゴシック</vt:lpstr>
      <vt:lpstr>Times New Roman</vt:lpstr>
      <vt:lpstr>Wingdings</vt:lpstr>
      <vt:lpstr>Default Design</vt:lpstr>
      <vt:lpstr>PowerPoint Presentation</vt:lpstr>
    </vt:vector>
  </TitlesOfParts>
  <Company>Graphicsland</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Alden Kane</cp:lastModifiedBy>
  <cp:revision>62</cp:revision>
  <cp:lastPrinted>2020-01-07T23:45:47Z</cp:lastPrinted>
  <dcterms:modified xsi:type="dcterms:W3CDTF">2020-01-07T23:46:25Z</dcterms:modified>
  <cp:category>templates for scientific poster</cp:category>
</cp:coreProperties>
</file>