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oboto Serif"/>
      <p:regular r:id="rId17"/>
      <p:bold r:id="rId18"/>
      <p:italic r:id="rId19"/>
      <p:boldItalic r:id="rId20"/>
    </p:embeddedFont>
    <p:embeddedFont>
      <p:font typeface="Poppins"/>
      <p:regular r:id="rId21"/>
      <p:bold r:id="rId22"/>
      <p:italic r:id="rId23"/>
      <p:boldItalic r:id="rId24"/>
    </p:embeddedFont>
    <p:embeddedFont>
      <p:font typeface="Montserrat"/>
      <p:regular r:id="rId25"/>
      <p:bold r:id="rId26"/>
      <p:italic r:id="rId27"/>
      <p:boldItalic r:id="rId28"/>
    </p:embeddedFont>
    <p:embeddedFont>
      <p:font typeface="Poppins SemiBold"/>
      <p:regular r:id="rId29"/>
      <p:bold r:id="rId30"/>
      <p:italic r:id="rId31"/>
      <p:boldItalic r:id="rId32"/>
    </p:embeddedFont>
    <p:embeddedFont>
      <p:font typeface="Poppins ExtraBold"/>
      <p:bold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BD8B6FA-F143-42D2-9550-98798E7E40B2}">
  <a:tblStyle styleId="{3BD8B6FA-F143-42D2-9550-98798E7E40B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erif-boldItalic.fntdata"/><Relationship Id="rId22" Type="http://schemas.openxmlformats.org/officeDocument/2006/relationships/font" Target="fonts/Poppins-bold.fntdata"/><Relationship Id="rId21" Type="http://schemas.openxmlformats.org/officeDocument/2006/relationships/font" Target="fonts/Poppins-regular.fntdata"/><Relationship Id="rId24" Type="http://schemas.openxmlformats.org/officeDocument/2006/relationships/font" Target="fonts/Poppins-boldItalic.fntdata"/><Relationship Id="rId23" Type="http://schemas.openxmlformats.org/officeDocument/2006/relationships/font" Target="fonts/Poppi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oppinsSemiBold-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oppinsSemiBold-italic.fntdata"/><Relationship Id="rId30" Type="http://schemas.openxmlformats.org/officeDocument/2006/relationships/font" Target="fonts/PoppinsSemiBold-bold.fntdata"/><Relationship Id="rId11" Type="http://schemas.openxmlformats.org/officeDocument/2006/relationships/slide" Target="slides/slide5.xml"/><Relationship Id="rId33" Type="http://schemas.openxmlformats.org/officeDocument/2006/relationships/font" Target="fonts/PoppinsExtraBold-bold.fntdata"/><Relationship Id="rId10" Type="http://schemas.openxmlformats.org/officeDocument/2006/relationships/slide" Target="slides/slide4.xml"/><Relationship Id="rId32" Type="http://schemas.openxmlformats.org/officeDocument/2006/relationships/font" Target="fonts/PoppinsSemiBold-boldItalic.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PoppinsExtraBold-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Serif-regular.fntdata"/><Relationship Id="rId16" Type="http://schemas.openxmlformats.org/officeDocument/2006/relationships/slide" Target="slides/slide10.xml"/><Relationship Id="rId19" Type="http://schemas.openxmlformats.org/officeDocument/2006/relationships/font" Target="fonts/RobotoSerif-italic.fntdata"/><Relationship Id="rId18" Type="http://schemas.openxmlformats.org/officeDocument/2006/relationships/font" Target="fonts/RobotoSerif-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563c8ba9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563c8ba9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53c5bb888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53c5bb888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53c5bb888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53c5bb888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53c5bb888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53c5bb888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53c5bb888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53c5bb888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561cf585c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561cf585c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53c5bb888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53c5bb888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516e785c2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516e785c2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53c5bb888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53c5bb888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kisahikmah.com/asbabun-nuzul-surat-al-baqarah-ayat-216/"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d">
                <a:latin typeface="Poppins ExtraBold"/>
                <a:ea typeface="Poppins ExtraBold"/>
                <a:cs typeface="Poppins ExtraBold"/>
                <a:sym typeface="Poppins ExtraBold"/>
              </a:rPr>
              <a:t>Al-Qur’an Sebagai Pedoman Hidup</a:t>
            </a:r>
            <a:endParaRPr>
              <a:latin typeface="Poppins ExtraBold"/>
              <a:ea typeface="Poppins ExtraBold"/>
              <a:cs typeface="Poppins ExtraBold"/>
              <a:sym typeface="Poppins ExtraBold"/>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id">
                <a:latin typeface="Poppins"/>
                <a:ea typeface="Poppins"/>
                <a:cs typeface="Poppins"/>
                <a:sym typeface="Poppins"/>
              </a:rPr>
              <a:t>Kelompok 2</a:t>
            </a:r>
            <a:endParaRPr b="1">
              <a:latin typeface="Poppins"/>
              <a:ea typeface="Poppins"/>
              <a:cs typeface="Poppins"/>
              <a:sym typeface="Poppins"/>
            </a:endParaRPr>
          </a:p>
        </p:txBody>
      </p:sp>
      <p:sp>
        <p:nvSpPr>
          <p:cNvPr id="56" name="Google Shape;56;p13"/>
          <p:cNvSpPr txBox="1"/>
          <p:nvPr/>
        </p:nvSpPr>
        <p:spPr>
          <a:xfrm>
            <a:off x="1719900" y="3898750"/>
            <a:ext cx="5704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000">
                <a:solidFill>
                  <a:schemeClr val="lt2"/>
                </a:solidFill>
                <a:latin typeface="Roboto Serif"/>
                <a:ea typeface="Roboto Serif"/>
                <a:cs typeface="Roboto Serif"/>
                <a:sym typeface="Roboto Serif"/>
              </a:rPr>
              <a:t>Irfan Kamil (2206083400) - Alden Luthfi A. (2206027932) - Farrel Ayman A. (2206828916)</a:t>
            </a:r>
            <a:endParaRPr sz="1000">
              <a:solidFill>
                <a:schemeClr val="lt2"/>
              </a:solidFill>
              <a:latin typeface="Roboto Serif"/>
              <a:ea typeface="Roboto Serif"/>
              <a:cs typeface="Roboto Serif"/>
              <a:sym typeface="Roboto Serif"/>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ctrTitle"/>
          </p:nvPr>
        </p:nvSpPr>
        <p:spPr>
          <a:xfrm>
            <a:off x="311708" y="1545450"/>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d">
                <a:latin typeface="Poppins ExtraBold"/>
                <a:ea typeface="Poppins ExtraBold"/>
                <a:cs typeface="Poppins ExtraBold"/>
                <a:sym typeface="Poppins ExtraBold"/>
              </a:rPr>
              <a:t>Terima Kasih</a:t>
            </a:r>
            <a:endParaRPr>
              <a:latin typeface="Poppins ExtraBold"/>
              <a:ea typeface="Poppins ExtraBold"/>
              <a:cs typeface="Poppins ExtraBold"/>
              <a:sym typeface="Poppins Extra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latin typeface="Poppins SemiBold"/>
                <a:ea typeface="Poppins SemiBold"/>
                <a:cs typeface="Poppins SemiBold"/>
                <a:sym typeface="Poppins SemiBold"/>
              </a:rPr>
              <a:t>Pendahuluan</a:t>
            </a:r>
            <a:endParaRPr>
              <a:latin typeface="Poppins SemiBold"/>
              <a:ea typeface="Poppins SemiBold"/>
              <a:cs typeface="Poppins SemiBold"/>
              <a:sym typeface="Poppins SemiBold"/>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1200"/>
              </a:spcAft>
              <a:buNone/>
            </a:pPr>
            <a:r>
              <a:rPr lang="id" sz="1100">
                <a:solidFill>
                  <a:schemeClr val="dk1"/>
                </a:solidFill>
                <a:latin typeface="Roboto Serif"/>
                <a:ea typeface="Roboto Serif"/>
                <a:cs typeface="Roboto Serif"/>
                <a:sym typeface="Roboto Serif"/>
              </a:rPr>
              <a:t>Al-Qur’an adalah kitab suci yang berfungsi sebagai petunjuk bagi manusia agar hidup sesuai dengan jati dirinya. Sejak lahir hingga mati, setiap manusia mempunyai identitas yang melekat sebagai hanya hamba Allah (</a:t>
            </a:r>
            <a:r>
              <a:rPr i="1" lang="id" sz="1100">
                <a:solidFill>
                  <a:schemeClr val="dk1"/>
                </a:solidFill>
                <a:latin typeface="Roboto Serif"/>
                <a:ea typeface="Roboto Serif"/>
                <a:cs typeface="Roboto Serif"/>
                <a:sym typeface="Roboto Serif"/>
              </a:rPr>
              <a:t>abdullah</a:t>
            </a:r>
            <a:r>
              <a:rPr lang="id" sz="1100">
                <a:solidFill>
                  <a:schemeClr val="dk1"/>
                </a:solidFill>
                <a:latin typeface="Roboto Serif"/>
                <a:ea typeface="Roboto Serif"/>
                <a:cs typeface="Roboto Serif"/>
                <a:sym typeface="Roboto Serif"/>
              </a:rPr>
              <a:t>) dan dengan amanah melekat sebagai penerima mandat untuk mewujudkan kemaslahatan seluas-luasnya di muka bumi (</a:t>
            </a:r>
            <a:r>
              <a:rPr i="1" lang="id" sz="1100">
                <a:solidFill>
                  <a:schemeClr val="dk1"/>
                </a:solidFill>
                <a:latin typeface="Roboto Serif"/>
                <a:ea typeface="Roboto Serif"/>
                <a:cs typeface="Roboto Serif"/>
                <a:sym typeface="Roboto Serif"/>
              </a:rPr>
              <a:t>khalifah fil ard</a:t>
            </a:r>
            <a:r>
              <a:rPr lang="id" sz="1100">
                <a:solidFill>
                  <a:schemeClr val="dk1"/>
                </a:solidFill>
                <a:latin typeface="Roboto Serif"/>
                <a:ea typeface="Roboto Serif"/>
                <a:cs typeface="Roboto Serif"/>
                <a:sym typeface="Roboto Serif"/>
              </a:rPr>
              <a:t>l). Untuk menjalankan amanah ini, diberi petunjuk oleh Allah berupa Al-Qur’an sebagai pedoman agar bisa mencapai derajat taqwa, yaitu hubungan baik dengan Allah yang melahirkan hubungan baik dengan sesama manusia, alam, dan sesama makhluk. Namun demikian, kita kerap menyaksikan tindakan yang menistakan kemanusiaan dan berdampak kerusakan alam yang tak jarang juga menggunakan ayat-ayat al-Qur’an sebagai justifikasi. Karenanya, setiap muslim tidak hanya wajib mengimani Al-Qur’an sebagai kitab suci tetapi juga mengenali visinya agar bisa hidup sejalan dengannya.</a:t>
            </a:r>
            <a:endParaRPr sz="1100">
              <a:solidFill>
                <a:schemeClr val="dk1"/>
              </a:solidFill>
              <a:latin typeface="Roboto Serif"/>
              <a:ea typeface="Roboto Serif"/>
              <a:cs typeface="Roboto Serif"/>
              <a:sym typeface="Roboto Serif"/>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latin typeface="Poppins SemiBold"/>
                <a:ea typeface="Poppins SemiBold"/>
                <a:cs typeface="Poppins SemiBold"/>
                <a:sym typeface="Poppins SemiBold"/>
              </a:rPr>
              <a:t>Pengertian</a:t>
            </a:r>
            <a:endParaRPr>
              <a:latin typeface="Poppins SemiBold"/>
              <a:ea typeface="Poppins SemiBold"/>
              <a:cs typeface="Poppins SemiBold"/>
              <a:sym typeface="Poppins SemiBold"/>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0"/>
              </a:spcAft>
              <a:buNone/>
            </a:pPr>
            <a:r>
              <a:rPr lang="id" sz="1100">
                <a:solidFill>
                  <a:schemeClr val="dk1"/>
                </a:solidFill>
                <a:latin typeface="Roboto Serif"/>
                <a:ea typeface="Roboto Serif"/>
                <a:cs typeface="Roboto Serif"/>
                <a:sym typeface="Roboto Serif"/>
              </a:rPr>
              <a:t>Secara bahasa Al-Qur’an berasal dari kata qara’a yang berarti mengumpulkan dan menghimpun dan qira’ah berarti menghimpun huruf-huruf dan kata-kata satu dengan yang lain dalam suatu ucapan yang tersusun rapih. Quran pada mulanya seperti qira’ah, yaitu mashdar dari kata qara’a, qira’atan, qur’anan. 9 Secara istilah Al-Qur’an adalah firman Allah, berisi mukjizat yang diturunkan kepada penutup para Nabi dan Rasul (Muhammad Saw), melalui Malaikat Jibril, tertulis pada mushaf, yang diriwayatkan kepada kita secara mutawatir, membacanya dinilai ibadah, dimulai dengan surah al-Fatihah dan diakhiri dengan surah an-Nas.</a:t>
            </a:r>
            <a:endParaRPr sz="1100">
              <a:solidFill>
                <a:schemeClr val="dk1"/>
              </a:solidFill>
              <a:latin typeface="Roboto Serif"/>
              <a:ea typeface="Roboto Serif"/>
              <a:cs typeface="Roboto Serif"/>
              <a:sym typeface="Roboto Serif"/>
            </a:endParaRPr>
          </a:p>
          <a:p>
            <a:pPr indent="457200" lvl="0" marL="0" rtl="0" algn="just">
              <a:spcBef>
                <a:spcPts val="1200"/>
              </a:spcBef>
              <a:spcAft>
                <a:spcPts val="1200"/>
              </a:spcAft>
              <a:buNone/>
            </a:pPr>
            <a:r>
              <a:rPr lang="id" sz="1100">
                <a:solidFill>
                  <a:schemeClr val="dk1"/>
                </a:solidFill>
                <a:latin typeface="Roboto Serif"/>
                <a:ea typeface="Roboto Serif"/>
                <a:cs typeface="Roboto Serif"/>
                <a:sym typeface="Roboto Serif"/>
              </a:rPr>
              <a:t>Definisi al-Qur’an sesungguhnya mengandung dua unsur penting. Pertama, Al-Qur’an sebagai firman Allah (</a:t>
            </a:r>
            <a:r>
              <a:rPr i="1" lang="id" sz="1100">
                <a:solidFill>
                  <a:schemeClr val="dk1"/>
                </a:solidFill>
                <a:latin typeface="Roboto Serif"/>
                <a:ea typeface="Roboto Serif"/>
                <a:cs typeface="Roboto Serif"/>
                <a:sym typeface="Roboto Serif"/>
              </a:rPr>
              <a:t>kalamullah</a:t>
            </a:r>
            <a:r>
              <a:rPr lang="id" sz="1100">
                <a:solidFill>
                  <a:schemeClr val="dk1"/>
                </a:solidFill>
                <a:latin typeface="Roboto Serif"/>
                <a:ea typeface="Roboto Serif"/>
                <a:cs typeface="Roboto Serif"/>
                <a:sym typeface="Roboto Serif"/>
              </a:rPr>
              <a:t>), Tuhan seluruh manusia, lintas masa, dan waktu sehingga petunjuk dalam al-Qur’an ditujukan kepada seluruh manusia lintas masa dan tempat (</a:t>
            </a:r>
            <a:r>
              <a:rPr i="1" lang="id" sz="1100">
                <a:solidFill>
                  <a:schemeClr val="dk1"/>
                </a:solidFill>
                <a:latin typeface="Roboto Serif"/>
                <a:ea typeface="Roboto Serif"/>
                <a:cs typeface="Roboto Serif"/>
                <a:sym typeface="Roboto Serif"/>
              </a:rPr>
              <a:t>likulli zaman wa makan</a:t>
            </a:r>
            <a:r>
              <a:rPr lang="id" sz="1100">
                <a:solidFill>
                  <a:schemeClr val="dk1"/>
                </a:solidFill>
                <a:latin typeface="Roboto Serif"/>
                <a:ea typeface="Roboto Serif"/>
                <a:cs typeface="Roboto Serif"/>
                <a:sym typeface="Roboto Serif"/>
              </a:rPr>
              <a:t>). Kedua, Al-Qur’an sebagai wahyu yang diterima oleh Rasul Muhammad Saw yang lahir pada tahun 571 M kemudian mulai menerima wahyu pada usia 40 tahun, yaitu 611 M dan wafat pada tahun 634 M. Jadi Al-Qur’an ditujukan kepada seluruh manusia melalui masyarakat Arab, ditujukan untuk seluruh zaman hingga Kiamat melalui tahun 611-634 M, dan untuk seluruh wilayah di muka bumi melalui Jazirah Arabia. </a:t>
            </a:r>
            <a:endParaRPr sz="1100">
              <a:solidFill>
                <a:schemeClr val="dk1"/>
              </a:solidFill>
              <a:latin typeface="Roboto Serif"/>
              <a:ea typeface="Roboto Serif"/>
              <a:cs typeface="Roboto Serif"/>
              <a:sym typeface="Roboto Serif"/>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latin typeface="Poppins SemiBold"/>
                <a:ea typeface="Poppins SemiBold"/>
                <a:cs typeface="Poppins SemiBold"/>
                <a:sym typeface="Poppins SemiBold"/>
              </a:rPr>
              <a:t>Turunnya Al-Qur’an</a:t>
            </a:r>
            <a:endParaRPr>
              <a:latin typeface="Poppins SemiBold"/>
              <a:ea typeface="Poppins SemiBold"/>
              <a:cs typeface="Poppins SemiBold"/>
              <a:sym typeface="Poppins SemiBold"/>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0"/>
              </a:spcAft>
              <a:buNone/>
            </a:pPr>
            <a:r>
              <a:rPr lang="id" sz="1100">
                <a:solidFill>
                  <a:schemeClr val="dk1"/>
                </a:solidFill>
                <a:latin typeface="Roboto Serif"/>
                <a:ea typeface="Roboto Serif"/>
                <a:cs typeface="Roboto Serif"/>
                <a:sym typeface="Roboto Serif"/>
              </a:rPr>
              <a:t>Cara turun al-Qur’an secara berangsur-angsur mempunyai tujuan agar pesan Allah dapat tertancap kuat di dalam hati (linutsabbita bihi fuadak) sebagaimana disinggung dalam Qs. al-Furqan/25:32. Karena turun bertahap sesuai dengan peristiwa-peristiwa dapat memudahkan hafalan dan pemahaman yang menjadi salah satu faktor kemantapan hati. Hikmah penting lainnya adalah kesesuaian dengan peristiwa-peristiwa dan tahapan dalam penetapan hukum.11 Misalnya penerapan larangan minuman keras (</a:t>
            </a:r>
            <a:r>
              <a:rPr i="1" lang="id" sz="1100">
                <a:solidFill>
                  <a:schemeClr val="dk1"/>
                </a:solidFill>
                <a:latin typeface="Roboto Serif"/>
                <a:ea typeface="Roboto Serif"/>
                <a:cs typeface="Roboto Serif"/>
                <a:sym typeface="Roboto Serif"/>
              </a:rPr>
              <a:t>khamr</a:t>
            </a:r>
            <a:r>
              <a:rPr lang="id" sz="1100">
                <a:solidFill>
                  <a:schemeClr val="dk1"/>
                </a:solidFill>
                <a:latin typeface="Roboto Serif"/>
                <a:ea typeface="Roboto Serif"/>
                <a:cs typeface="Roboto Serif"/>
                <a:sym typeface="Roboto Serif"/>
              </a:rPr>
              <a:t>). Pada periode Mekkah al-Qur’an menyebut khamr sebagai salah satu rahmat Allah bersama dengan susu dan madu (Qs. an-Nahl/16:66-68). Setelah hijrah ke Madinah minuman keras disebutkan sebagai keburukan sekaligus memiliki kemanfaatan (Qs. al-Baqarah/2:219). Kemudian Al-Qur’an melarang melakukan shalat dalam kondisi mabuk karena minum khamr (Qs. anNisa/43). Barulah setelah itu, khamr dilarang keras dengan menyebutnya sebagai perbuatan keji dan perbuatan setan (al-Maidah/5:90-91). </a:t>
            </a:r>
            <a:endParaRPr sz="1100">
              <a:solidFill>
                <a:schemeClr val="dk1"/>
              </a:solidFill>
              <a:latin typeface="Roboto Serif"/>
              <a:ea typeface="Roboto Serif"/>
              <a:cs typeface="Roboto Serif"/>
              <a:sym typeface="Roboto Serif"/>
            </a:endParaRPr>
          </a:p>
          <a:p>
            <a:pPr indent="457200" lvl="0" marL="0" rtl="0" algn="just">
              <a:spcBef>
                <a:spcPts val="1200"/>
              </a:spcBef>
              <a:spcAft>
                <a:spcPts val="1200"/>
              </a:spcAft>
              <a:buNone/>
            </a:pPr>
            <a:r>
              <a:rPr lang="id" sz="1100">
                <a:solidFill>
                  <a:schemeClr val="dk1"/>
                </a:solidFill>
                <a:latin typeface="Roboto Serif"/>
                <a:ea typeface="Roboto Serif"/>
                <a:cs typeface="Roboto Serif"/>
                <a:sym typeface="Roboto Serif"/>
              </a:rPr>
              <a:t>Figur-figur yang disebutkan dalam Al-Qur’an tidak terbatas pada mereka yang hidup sezaman dengan Rasul Muhammad, tetapi juga yang hidup jauh sebelum beliau lahir. Misalnya para Rasul dari Adam As sampai dengan Isa al-Masih. Begitu pun tokoh-tokoh perempuan yang disebutkan namanya secara langsung seperti Maryam As, maupun tidak disebutkan secara langsung seperti istri-istri Rasul Muhammad saw, Ratu Balqis, Ibunya Nabi Musa As (Ummi Musa), istri Fir’aun, dll.Di samping menyebutkan nama-nama orang yang nyata ada dalam sejarah kehidupan manusia, al-Qur’an juga kerap turun merespons situasi yang nyata terjadi pada masa itu.</a:t>
            </a:r>
            <a:endParaRPr sz="1100">
              <a:solidFill>
                <a:schemeClr val="dk1"/>
              </a:solidFill>
              <a:latin typeface="Roboto Serif"/>
              <a:ea typeface="Roboto Serif"/>
              <a:cs typeface="Roboto Serif"/>
              <a:sym typeface="Roboto Serif"/>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latin typeface="Poppins SemiBold"/>
                <a:ea typeface="Poppins SemiBold"/>
                <a:cs typeface="Poppins SemiBold"/>
                <a:sym typeface="Poppins SemiBold"/>
              </a:rPr>
              <a:t>Misi Kemaslahatan Al-Qur’an</a:t>
            </a:r>
            <a:endParaRPr>
              <a:latin typeface="Poppins SemiBold"/>
              <a:ea typeface="Poppins SemiBold"/>
              <a:cs typeface="Poppins SemiBold"/>
              <a:sym typeface="Poppins SemiBold"/>
            </a:endParaRPr>
          </a:p>
        </p:txBody>
      </p:sp>
      <p:sp>
        <p:nvSpPr>
          <p:cNvPr id="80" name="Google Shape;80;p17"/>
          <p:cNvSpPr txBox="1"/>
          <p:nvPr>
            <p:ph idx="1" type="body"/>
          </p:nvPr>
        </p:nvSpPr>
        <p:spPr>
          <a:xfrm>
            <a:off x="311700" y="1152475"/>
            <a:ext cx="8520600" cy="3416400"/>
          </a:xfrm>
          <a:prstGeom prst="rect">
            <a:avLst/>
          </a:prstGeom>
          <a:ln>
            <a:noFill/>
          </a:ln>
        </p:spPr>
        <p:txBody>
          <a:bodyPr anchorCtr="0" anchor="t" bIns="91425" lIns="91425" spcFirstLastPara="1" rIns="91425" wrap="square" tIns="91425">
            <a:normAutofit lnSpcReduction="10000"/>
          </a:bodyPr>
          <a:lstStyle/>
          <a:p>
            <a:pPr indent="457200" lvl="0" marL="0" rtl="0" algn="just">
              <a:spcBef>
                <a:spcPts val="0"/>
              </a:spcBef>
              <a:spcAft>
                <a:spcPts val="0"/>
              </a:spcAft>
              <a:buNone/>
            </a:pPr>
            <a:r>
              <a:rPr lang="id" sz="1100">
                <a:solidFill>
                  <a:schemeClr val="dk1"/>
                </a:solidFill>
                <a:latin typeface="Roboto Serif"/>
                <a:ea typeface="Roboto Serif"/>
                <a:cs typeface="Roboto Serif"/>
                <a:sym typeface="Roboto Serif"/>
              </a:rPr>
              <a:t>Al Quran adalah </a:t>
            </a:r>
            <a:r>
              <a:rPr b="1" lang="id" sz="1100">
                <a:solidFill>
                  <a:schemeClr val="dk1"/>
                </a:solidFill>
                <a:latin typeface="Roboto Serif"/>
                <a:ea typeface="Roboto Serif"/>
                <a:cs typeface="Roboto Serif"/>
                <a:sym typeface="Roboto Serif"/>
              </a:rPr>
              <a:t>petunjuk</a:t>
            </a:r>
            <a:r>
              <a:rPr lang="id" sz="1100">
                <a:solidFill>
                  <a:schemeClr val="dk1"/>
                </a:solidFill>
                <a:latin typeface="Roboto Serif"/>
                <a:ea typeface="Roboto Serif"/>
                <a:cs typeface="Roboto Serif"/>
                <a:sym typeface="Roboto Serif"/>
              </a:rPr>
              <a:t> bagi manusia dalam mewujudkan kemaslahatan bagi semesta. Ia menjadi sumber utama syariat Islam yang memuat ajaran-ajaran Islam dalam berhubungan dengan Allah, sesama manusia, alam, maupun dengan sesama makhluk-Nya. Kemaslahatan Islam telah dirumuskan oleh para ulama dalam konsep Tujuan Syariat. Definisi tujuan syariat ini adalah sebagai makna-makna dan hikmah-hikmah yang senantiasa menjadi perhatian syari dalam seluruh atau sebagian besar pensyariatan hukum.</a:t>
            </a:r>
            <a:endParaRPr sz="1100">
              <a:solidFill>
                <a:schemeClr val="dk1"/>
              </a:solidFill>
              <a:latin typeface="Roboto Serif"/>
              <a:ea typeface="Roboto Serif"/>
              <a:cs typeface="Roboto Serif"/>
              <a:sym typeface="Roboto Serif"/>
            </a:endParaRPr>
          </a:p>
          <a:p>
            <a:pPr indent="457200" lvl="0" marL="0" rtl="0" algn="just">
              <a:spcBef>
                <a:spcPts val="1200"/>
              </a:spcBef>
              <a:spcAft>
                <a:spcPts val="0"/>
              </a:spcAft>
              <a:buNone/>
            </a:pPr>
            <a:r>
              <a:rPr lang="id" sz="1100">
                <a:solidFill>
                  <a:schemeClr val="dk1"/>
                </a:solidFill>
                <a:latin typeface="Roboto Serif"/>
                <a:ea typeface="Roboto Serif"/>
                <a:cs typeface="Roboto Serif"/>
                <a:sym typeface="Roboto Serif"/>
              </a:rPr>
              <a:t>Tujuan syariah ini sekaligus menjadi panduan bagi masyarakat Muslim agar memahami al-Quran untuk kemaslahatan bersama sebagaimana tujuan kehadiran Islam dan tidak menyalahgunakannya sebagai legitimasi bagi tindakan yang bertentangan dengan tujuan Syariat yakni tindakan yang melahirkan kerusakan apalagi bahaya bagi kehidupan baik manusia atau alam semesta</a:t>
            </a:r>
            <a:endParaRPr sz="1100">
              <a:solidFill>
                <a:schemeClr val="dk1"/>
              </a:solidFill>
              <a:latin typeface="Roboto Serif"/>
              <a:ea typeface="Roboto Serif"/>
              <a:cs typeface="Roboto Serif"/>
              <a:sym typeface="Roboto Serif"/>
            </a:endParaRPr>
          </a:p>
          <a:p>
            <a:pPr indent="457200" lvl="0" marL="0" rtl="0" algn="just">
              <a:spcBef>
                <a:spcPts val="1200"/>
              </a:spcBef>
              <a:spcAft>
                <a:spcPts val="0"/>
              </a:spcAft>
              <a:buNone/>
            </a:pPr>
            <a:r>
              <a:rPr lang="id" sz="1100">
                <a:solidFill>
                  <a:schemeClr val="dk1"/>
                </a:solidFill>
                <a:latin typeface="Roboto Serif"/>
                <a:ea typeface="Roboto Serif"/>
                <a:cs typeface="Roboto Serif"/>
                <a:sym typeface="Roboto Serif"/>
              </a:rPr>
              <a:t>Kebaikan bisa dilakukan dengan cara mencegah (ad-dafu) keburukan agar tidak terjadi dan mewujudkan kebaikan agar terjadi (al-ijad). Terdapat pula Prinsip dasar Islam yakni mencegah keburukan diutamakan daripada mewujudkan kemaslahatan. dengan akal dan hati nuraninya, manusia dituntut untuk mempertimbangkan kebaikan dan keburukan atas segala tindakannya</a:t>
            </a:r>
            <a:endParaRPr sz="1100">
              <a:solidFill>
                <a:schemeClr val="dk1"/>
              </a:solidFill>
              <a:latin typeface="Roboto Serif"/>
              <a:ea typeface="Roboto Serif"/>
              <a:cs typeface="Roboto Serif"/>
              <a:sym typeface="Roboto Serif"/>
            </a:endParaRPr>
          </a:p>
          <a:p>
            <a:pPr indent="457200" lvl="0" marL="0" rtl="0" algn="just">
              <a:spcBef>
                <a:spcPts val="1200"/>
              </a:spcBef>
              <a:spcAft>
                <a:spcPts val="1200"/>
              </a:spcAft>
              <a:buNone/>
            </a:pPr>
            <a:r>
              <a:rPr lang="id" sz="1100">
                <a:solidFill>
                  <a:schemeClr val="dk1"/>
                </a:solidFill>
                <a:latin typeface="Roboto Serif"/>
                <a:ea typeface="Roboto Serif"/>
                <a:cs typeface="Roboto Serif"/>
                <a:sym typeface="Roboto Serif"/>
              </a:rPr>
              <a:t>Terdapat pula tiga tingkat kemaslahatan manusia berdasarkan tingkat kebutuhan yang dimiliki manusia, yaitu </a:t>
            </a:r>
            <a:r>
              <a:rPr b="1" lang="id" sz="1100">
                <a:solidFill>
                  <a:schemeClr val="dk1"/>
                </a:solidFill>
                <a:latin typeface="Roboto Serif"/>
                <a:ea typeface="Roboto Serif"/>
                <a:cs typeface="Roboto Serif"/>
                <a:sym typeface="Roboto Serif"/>
              </a:rPr>
              <a:t>Dlauriyyah (primer), Hajiyyah (sekunder), Tahsiniyyah (tersier)</a:t>
            </a:r>
            <a:endParaRPr b="1" sz="1100">
              <a:solidFill>
                <a:schemeClr val="dk1"/>
              </a:solidFill>
              <a:latin typeface="Roboto Serif"/>
              <a:ea typeface="Roboto Serif"/>
              <a:cs typeface="Roboto Serif"/>
              <a:sym typeface="Roboto Serif"/>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latin typeface="Poppins SemiBold"/>
                <a:ea typeface="Poppins SemiBold"/>
                <a:cs typeface="Poppins SemiBold"/>
                <a:sym typeface="Poppins SemiBold"/>
              </a:rPr>
              <a:t>Misi Kemaslahatan Al-Qur’an</a:t>
            </a:r>
            <a:endParaRPr>
              <a:latin typeface="Poppins SemiBold"/>
              <a:ea typeface="Poppins SemiBold"/>
              <a:cs typeface="Poppins SemiBold"/>
              <a:sym typeface="Poppins SemiBold"/>
            </a:endParaRPr>
          </a:p>
        </p:txBody>
      </p:sp>
      <p:sp>
        <p:nvSpPr>
          <p:cNvPr id="86" name="Google Shape;86;p18"/>
          <p:cNvSpPr txBox="1"/>
          <p:nvPr>
            <p:ph idx="1" type="body"/>
          </p:nvPr>
        </p:nvSpPr>
        <p:spPr>
          <a:xfrm>
            <a:off x="311700" y="1152475"/>
            <a:ext cx="8520600" cy="3416400"/>
          </a:xfrm>
          <a:prstGeom prst="rect">
            <a:avLst/>
          </a:prstGeom>
          <a:ln>
            <a:noFill/>
          </a:ln>
        </p:spPr>
        <p:txBody>
          <a:bodyPr anchorCtr="0" anchor="t" bIns="91425" lIns="91425" spcFirstLastPara="1" rIns="91425" wrap="square" tIns="91425">
            <a:normAutofit fontScale="92500" lnSpcReduction="20000"/>
          </a:bodyPr>
          <a:lstStyle/>
          <a:p>
            <a:pPr indent="0" lvl="0" marL="0" rtl="0" algn="just">
              <a:spcBef>
                <a:spcPts val="0"/>
              </a:spcBef>
              <a:spcAft>
                <a:spcPts val="0"/>
              </a:spcAft>
              <a:buNone/>
            </a:pPr>
            <a:r>
              <a:rPr lang="id" sz="1100">
                <a:solidFill>
                  <a:schemeClr val="dk1"/>
                </a:solidFill>
                <a:latin typeface="Roboto Serif"/>
                <a:ea typeface="Roboto Serif"/>
                <a:cs typeface="Roboto Serif"/>
                <a:sym typeface="Roboto Serif"/>
              </a:rPr>
              <a:t>Dalam praktiknya, manusia seringkali dihadapkan pada pilihan-pilihan dilematis yang sama-sama buruk atau sama-sama tidak ideal. Maka prinsip dasar dalam menghadapi kondisi tersebut adalah diambil pilihan yang dengan risiko buruk paling lebih sedikit (</a:t>
            </a:r>
            <a:r>
              <a:rPr i="1" lang="id" sz="1100">
                <a:solidFill>
                  <a:schemeClr val="dk1"/>
                </a:solidFill>
                <a:latin typeface="Roboto Serif"/>
                <a:ea typeface="Roboto Serif"/>
                <a:cs typeface="Roboto Serif"/>
                <a:sym typeface="Roboto Serif"/>
              </a:rPr>
              <a:t>akhaffudl dlarurain</a:t>
            </a:r>
            <a:r>
              <a:rPr lang="id" sz="1100">
                <a:solidFill>
                  <a:schemeClr val="dk1"/>
                </a:solidFill>
                <a:latin typeface="Roboto Serif"/>
                <a:ea typeface="Roboto Serif"/>
                <a:cs typeface="Roboto Serif"/>
                <a:sym typeface="Roboto Serif"/>
              </a:rPr>
              <a:t>), yakni risiko buruk terendah bagi kehidupan bersama (diri sendiri dan pihak lain)). Jadi, inilah kemungkinan kondisi yang dihadapi oleh manusia dan apa yang mesti dipilihnya: </a:t>
            </a:r>
            <a:endParaRPr sz="1100">
              <a:solidFill>
                <a:schemeClr val="dk1"/>
              </a:solidFill>
              <a:latin typeface="Roboto Serif"/>
              <a:ea typeface="Roboto Serif"/>
              <a:cs typeface="Roboto Serif"/>
              <a:sym typeface="Roboto Serif"/>
            </a:endParaRPr>
          </a:p>
          <a:p>
            <a:pPr indent="-293211" lvl="0" marL="457200" rtl="0" algn="just">
              <a:spcBef>
                <a:spcPts val="1200"/>
              </a:spcBef>
              <a:spcAft>
                <a:spcPts val="0"/>
              </a:spcAft>
              <a:buClr>
                <a:schemeClr val="dk1"/>
              </a:buClr>
              <a:buSzPct val="100000"/>
              <a:buFont typeface="Roboto Serif"/>
              <a:buAutoNum type="arabicPeriod"/>
            </a:pPr>
            <a:r>
              <a:rPr lang="id" sz="1100">
                <a:solidFill>
                  <a:schemeClr val="dk1"/>
                </a:solidFill>
                <a:latin typeface="Roboto Serif"/>
                <a:ea typeface="Roboto Serif"/>
                <a:cs typeface="Roboto Serif"/>
                <a:sym typeface="Roboto Serif"/>
              </a:rPr>
              <a:t>Baik dan lebih baik, pilih yang lebih baik, </a:t>
            </a:r>
            <a:endParaRPr sz="1100">
              <a:solidFill>
                <a:schemeClr val="dk1"/>
              </a:solidFill>
              <a:latin typeface="Roboto Serif"/>
              <a:ea typeface="Roboto Serif"/>
              <a:cs typeface="Roboto Serif"/>
              <a:sym typeface="Roboto Serif"/>
            </a:endParaRPr>
          </a:p>
          <a:p>
            <a:pPr indent="-293211" lvl="0" marL="457200" rtl="0" algn="just">
              <a:spcBef>
                <a:spcPts val="0"/>
              </a:spcBef>
              <a:spcAft>
                <a:spcPts val="0"/>
              </a:spcAft>
              <a:buClr>
                <a:schemeClr val="dk1"/>
              </a:buClr>
              <a:buSzPct val="100000"/>
              <a:buFont typeface="Roboto Serif"/>
              <a:buAutoNum type="arabicPeriod"/>
            </a:pPr>
            <a:r>
              <a:rPr lang="id" sz="1100">
                <a:solidFill>
                  <a:schemeClr val="dk1"/>
                </a:solidFill>
                <a:latin typeface="Roboto Serif"/>
                <a:ea typeface="Roboto Serif"/>
                <a:cs typeface="Roboto Serif"/>
                <a:sym typeface="Roboto Serif"/>
              </a:rPr>
              <a:t>Baik dan baik, pilih yang terbaik, </a:t>
            </a:r>
            <a:endParaRPr sz="1100">
              <a:solidFill>
                <a:schemeClr val="dk1"/>
              </a:solidFill>
              <a:latin typeface="Roboto Serif"/>
              <a:ea typeface="Roboto Serif"/>
              <a:cs typeface="Roboto Serif"/>
              <a:sym typeface="Roboto Serif"/>
            </a:endParaRPr>
          </a:p>
          <a:p>
            <a:pPr indent="-293211" lvl="0" marL="457200" rtl="0" algn="just">
              <a:spcBef>
                <a:spcPts val="0"/>
              </a:spcBef>
              <a:spcAft>
                <a:spcPts val="0"/>
              </a:spcAft>
              <a:buClr>
                <a:schemeClr val="dk1"/>
              </a:buClr>
              <a:buSzPct val="100000"/>
              <a:buFont typeface="Roboto Serif"/>
              <a:buAutoNum type="arabicPeriod"/>
            </a:pPr>
            <a:r>
              <a:rPr lang="id" sz="1100">
                <a:solidFill>
                  <a:schemeClr val="dk1"/>
                </a:solidFill>
                <a:latin typeface="Roboto Serif"/>
                <a:ea typeface="Roboto Serif"/>
                <a:cs typeface="Roboto Serif"/>
                <a:sym typeface="Roboto Serif"/>
              </a:rPr>
              <a:t>Baik dan buruk, pilih yang baik, </a:t>
            </a:r>
            <a:endParaRPr sz="1100">
              <a:solidFill>
                <a:schemeClr val="dk1"/>
              </a:solidFill>
              <a:latin typeface="Roboto Serif"/>
              <a:ea typeface="Roboto Serif"/>
              <a:cs typeface="Roboto Serif"/>
              <a:sym typeface="Roboto Serif"/>
            </a:endParaRPr>
          </a:p>
          <a:p>
            <a:pPr indent="-293211" lvl="0" marL="457200" rtl="0" algn="just">
              <a:spcBef>
                <a:spcPts val="0"/>
              </a:spcBef>
              <a:spcAft>
                <a:spcPts val="0"/>
              </a:spcAft>
              <a:buClr>
                <a:schemeClr val="dk1"/>
              </a:buClr>
              <a:buSzPct val="100000"/>
              <a:buFont typeface="Roboto Serif"/>
              <a:buAutoNum type="arabicPeriod"/>
            </a:pPr>
            <a:r>
              <a:rPr lang="id" sz="1100">
                <a:solidFill>
                  <a:schemeClr val="dk1"/>
                </a:solidFill>
                <a:latin typeface="Roboto Serif"/>
                <a:ea typeface="Roboto Serif"/>
                <a:cs typeface="Roboto Serif"/>
                <a:sym typeface="Roboto Serif"/>
              </a:rPr>
              <a:t>Buruk dan buruk, pilih yang terbaik, </a:t>
            </a:r>
            <a:endParaRPr sz="1100">
              <a:solidFill>
                <a:schemeClr val="dk1"/>
              </a:solidFill>
              <a:latin typeface="Roboto Serif"/>
              <a:ea typeface="Roboto Serif"/>
              <a:cs typeface="Roboto Serif"/>
              <a:sym typeface="Roboto Serif"/>
            </a:endParaRPr>
          </a:p>
          <a:p>
            <a:pPr indent="-293211" lvl="0" marL="457200" rtl="0" algn="just">
              <a:spcBef>
                <a:spcPts val="0"/>
              </a:spcBef>
              <a:spcAft>
                <a:spcPts val="0"/>
              </a:spcAft>
              <a:buClr>
                <a:schemeClr val="dk1"/>
              </a:buClr>
              <a:buSzPct val="100000"/>
              <a:buFont typeface="Roboto Serif"/>
              <a:buAutoNum type="arabicPeriod"/>
            </a:pPr>
            <a:r>
              <a:rPr lang="id" sz="1100">
                <a:solidFill>
                  <a:schemeClr val="dk1"/>
                </a:solidFill>
                <a:latin typeface="Roboto Serif"/>
                <a:ea typeface="Roboto Serif"/>
                <a:cs typeface="Roboto Serif"/>
                <a:sym typeface="Roboto Serif"/>
              </a:rPr>
              <a:t>Buruk dan lebih buruk, pilih yang buruk</a:t>
            </a:r>
            <a:endParaRPr sz="1100">
              <a:solidFill>
                <a:schemeClr val="dk1"/>
              </a:solidFill>
              <a:latin typeface="Roboto Serif"/>
              <a:ea typeface="Roboto Serif"/>
              <a:cs typeface="Roboto Serif"/>
              <a:sym typeface="Roboto Serif"/>
            </a:endParaRPr>
          </a:p>
          <a:p>
            <a:pPr indent="0" lvl="0" marL="0" rtl="0" algn="just">
              <a:spcBef>
                <a:spcPts val="1200"/>
              </a:spcBef>
              <a:spcAft>
                <a:spcPts val="0"/>
              </a:spcAft>
              <a:buNone/>
            </a:pPr>
            <a:r>
              <a:rPr lang="id" sz="1100">
                <a:solidFill>
                  <a:schemeClr val="dk1"/>
                </a:solidFill>
                <a:latin typeface="Roboto Serif"/>
                <a:ea typeface="Roboto Serif"/>
                <a:cs typeface="Roboto Serif"/>
                <a:sym typeface="Roboto Serif"/>
              </a:rPr>
              <a:t>Para Ulama telah menjelaskan bentuk-bentuk kemaslahatan yang menjadi tujuan Syariat Islam sehingga menjadi tujuan al-Qur’an di setiap firmannya. Jumlahnya ada yang menyebut lima namun dan ada pula yang menyebut enam. Bentuk-bentuk kemaslahatan ini bahkan terus berkembang tanpa meniadakan bentuk yang sudah ada: </a:t>
            </a:r>
            <a:endParaRPr sz="1100">
              <a:solidFill>
                <a:schemeClr val="dk1"/>
              </a:solidFill>
              <a:latin typeface="Roboto Serif"/>
              <a:ea typeface="Roboto Serif"/>
              <a:cs typeface="Roboto Serif"/>
              <a:sym typeface="Roboto Serif"/>
            </a:endParaRPr>
          </a:p>
          <a:p>
            <a:pPr indent="-293211" lvl="0" marL="457200" rtl="0" algn="just">
              <a:spcBef>
                <a:spcPts val="1200"/>
              </a:spcBef>
              <a:spcAft>
                <a:spcPts val="0"/>
              </a:spcAft>
              <a:buClr>
                <a:schemeClr val="dk1"/>
              </a:buClr>
              <a:buSzPct val="100000"/>
              <a:buFont typeface="Roboto Serif"/>
              <a:buAutoNum type="arabicPeriod"/>
            </a:pPr>
            <a:r>
              <a:rPr lang="id" sz="1100">
                <a:solidFill>
                  <a:schemeClr val="dk1"/>
                </a:solidFill>
                <a:latin typeface="Roboto Serif"/>
                <a:ea typeface="Roboto Serif"/>
                <a:cs typeface="Roboto Serif"/>
                <a:sym typeface="Roboto Serif"/>
              </a:rPr>
              <a:t>Menjaga Agama (Hifdzud Din), </a:t>
            </a:r>
            <a:endParaRPr sz="1100">
              <a:solidFill>
                <a:schemeClr val="dk1"/>
              </a:solidFill>
              <a:latin typeface="Roboto Serif"/>
              <a:ea typeface="Roboto Serif"/>
              <a:cs typeface="Roboto Serif"/>
              <a:sym typeface="Roboto Serif"/>
            </a:endParaRPr>
          </a:p>
          <a:p>
            <a:pPr indent="-293211" lvl="0" marL="457200" rtl="0" algn="just">
              <a:spcBef>
                <a:spcPts val="0"/>
              </a:spcBef>
              <a:spcAft>
                <a:spcPts val="0"/>
              </a:spcAft>
              <a:buClr>
                <a:schemeClr val="dk1"/>
              </a:buClr>
              <a:buSzPct val="100000"/>
              <a:buFont typeface="Roboto Serif"/>
              <a:buAutoNum type="arabicPeriod"/>
            </a:pPr>
            <a:r>
              <a:rPr lang="id" sz="1100">
                <a:solidFill>
                  <a:schemeClr val="dk1"/>
                </a:solidFill>
                <a:latin typeface="Roboto Serif"/>
                <a:ea typeface="Roboto Serif"/>
                <a:cs typeface="Roboto Serif"/>
                <a:sym typeface="Roboto Serif"/>
              </a:rPr>
              <a:t>Menjaga Jiwa (Hifdzun Nafs), </a:t>
            </a:r>
            <a:endParaRPr sz="1100">
              <a:solidFill>
                <a:schemeClr val="dk1"/>
              </a:solidFill>
              <a:latin typeface="Roboto Serif"/>
              <a:ea typeface="Roboto Serif"/>
              <a:cs typeface="Roboto Serif"/>
              <a:sym typeface="Roboto Serif"/>
            </a:endParaRPr>
          </a:p>
          <a:p>
            <a:pPr indent="-293211" lvl="0" marL="457200" rtl="0" algn="just">
              <a:spcBef>
                <a:spcPts val="0"/>
              </a:spcBef>
              <a:spcAft>
                <a:spcPts val="0"/>
              </a:spcAft>
              <a:buClr>
                <a:schemeClr val="dk1"/>
              </a:buClr>
              <a:buSzPct val="100000"/>
              <a:buFont typeface="Roboto Serif"/>
              <a:buAutoNum type="arabicPeriod"/>
            </a:pPr>
            <a:r>
              <a:rPr lang="id" sz="1100">
                <a:solidFill>
                  <a:schemeClr val="dk1"/>
                </a:solidFill>
                <a:latin typeface="Roboto Serif"/>
                <a:ea typeface="Roboto Serif"/>
                <a:cs typeface="Roboto Serif"/>
                <a:sym typeface="Roboto Serif"/>
              </a:rPr>
              <a:t>Menjaga Akal (Hifdzul Aqli), </a:t>
            </a:r>
            <a:endParaRPr sz="1100">
              <a:solidFill>
                <a:schemeClr val="dk1"/>
              </a:solidFill>
              <a:latin typeface="Roboto Serif"/>
              <a:ea typeface="Roboto Serif"/>
              <a:cs typeface="Roboto Serif"/>
              <a:sym typeface="Roboto Serif"/>
            </a:endParaRPr>
          </a:p>
          <a:p>
            <a:pPr indent="-293211" lvl="0" marL="457200" rtl="0" algn="just">
              <a:spcBef>
                <a:spcPts val="0"/>
              </a:spcBef>
              <a:spcAft>
                <a:spcPts val="0"/>
              </a:spcAft>
              <a:buClr>
                <a:schemeClr val="dk1"/>
              </a:buClr>
              <a:buSzPct val="100000"/>
              <a:buFont typeface="Roboto Serif"/>
              <a:buAutoNum type="arabicPeriod"/>
            </a:pPr>
            <a:r>
              <a:rPr lang="id" sz="1100">
                <a:solidFill>
                  <a:schemeClr val="dk1"/>
                </a:solidFill>
                <a:latin typeface="Roboto Serif"/>
                <a:ea typeface="Roboto Serif"/>
                <a:cs typeface="Roboto Serif"/>
                <a:sym typeface="Roboto Serif"/>
              </a:rPr>
              <a:t>Menjaga Keturunan (Hifdzun Nasl), </a:t>
            </a:r>
            <a:endParaRPr sz="1100">
              <a:solidFill>
                <a:schemeClr val="dk1"/>
              </a:solidFill>
              <a:latin typeface="Roboto Serif"/>
              <a:ea typeface="Roboto Serif"/>
              <a:cs typeface="Roboto Serif"/>
              <a:sym typeface="Roboto Serif"/>
            </a:endParaRPr>
          </a:p>
          <a:p>
            <a:pPr indent="-293211" lvl="0" marL="457200" rtl="0" algn="just">
              <a:spcBef>
                <a:spcPts val="0"/>
              </a:spcBef>
              <a:spcAft>
                <a:spcPts val="0"/>
              </a:spcAft>
              <a:buClr>
                <a:schemeClr val="dk1"/>
              </a:buClr>
              <a:buSzPct val="100000"/>
              <a:buFont typeface="Roboto Serif"/>
              <a:buAutoNum type="arabicPeriod"/>
            </a:pPr>
            <a:r>
              <a:rPr lang="id" sz="1100">
                <a:solidFill>
                  <a:schemeClr val="dk1"/>
                </a:solidFill>
                <a:latin typeface="Roboto Serif"/>
                <a:ea typeface="Roboto Serif"/>
                <a:cs typeface="Roboto Serif"/>
                <a:sym typeface="Roboto Serif"/>
              </a:rPr>
              <a:t>Menjaga Kehormatan (Hifdzun Irdl), </a:t>
            </a:r>
            <a:endParaRPr sz="1100">
              <a:solidFill>
                <a:schemeClr val="dk1"/>
              </a:solidFill>
              <a:latin typeface="Roboto Serif"/>
              <a:ea typeface="Roboto Serif"/>
              <a:cs typeface="Roboto Serif"/>
              <a:sym typeface="Roboto Serif"/>
            </a:endParaRPr>
          </a:p>
          <a:p>
            <a:pPr indent="-293211" lvl="0" marL="457200" rtl="0" algn="just">
              <a:spcBef>
                <a:spcPts val="0"/>
              </a:spcBef>
              <a:spcAft>
                <a:spcPts val="0"/>
              </a:spcAft>
              <a:buClr>
                <a:schemeClr val="dk1"/>
              </a:buClr>
              <a:buSzPct val="100000"/>
              <a:buFont typeface="Roboto Serif"/>
              <a:buAutoNum type="arabicPeriod"/>
            </a:pPr>
            <a:r>
              <a:rPr lang="id" sz="1100">
                <a:solidFill>
                  <a:schemeClr val="dk1"/>
                </a:solidFill>
                <a:latin typeface="Roboto Serif"/>
                <a:ea typeface="Roboto Serif"/>
                <a:cs typeface="Roboto Serif"/>
                <a:sym typeface="Roboto Serif"/>
              </a:rPr>
              <a:t>Menjaga Harta (Hifdzul Mal),</a:t>
            </a:r>
            <a:endParaRPr sz="1100">
              <a:solidFill>
                <a:schemeClr val="dk1"/>
              </a:solidFill>
              <a:latin typeface="Roboto Serif"/>
              <a:ea typeface="Roboto Serif"/>
              <a:cs typeface="Roboto Serif"/>
              <a:sym typeface="Roboto Serif"/>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115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latin typeface="Poppins SemiBold"/>
                <a:ea typeface="Poppins SemiBold"/>
                <a:cs typeface="Poppins SemiBold"/>
                <a:sym typeface="Poppins SemiBold"/>
              </a:rPr>
              <a:t>Al- Qur’an dan Pemahaman Atasnya</a:t>
            </a:r>
            <a:endParaRPr>
              <a:latin typeface="Poppins SemiBold"/>
              <a:ea typeface="Poppins SemiBold"/>
              <a:cs typeface="Poppins SemiBold"/>
              <a:sym typeface="Poppins SemiBold"/>
            </a:endParaRPr>
          </a:p>
        </p:txBody>
      </p:sp>
      <p:sp>
        <p:nvSpPr>
          <p:cNvPr id="92" name="Google Shape;92;p19"/>
          <p:cNvSpPr txBox="1"/>
          <p:nvPr>
            <p:ph idx="1" type="body"/>
          </p:nvPr>
        </p:nvSpPr>
        <p:spPr>
          <a:xfrm>
            <a:off x="221775" y="1351750"/>
            <a:ext cx="3972900" cy="28038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298450" lvl="0" marL="457200" rtl="0" algn="l">
              <a:spcBef>
                <a:spcPts val="0"/>
              </a:spcBef>
              <a:spcAft>
                <a:spcPts val="0"/>
              </a:spcAft>
              <a:buClr>
                <a:schemeClr val="dk1"/>
              </a:buClr>
              <a:buSzPts val="1100"/>
              <a:buFont typeface="Roboto Serif"/>
              <a:buChar char="●"/>
            </a:pPr>
            <a:r>
              <a:rPr b="1" lang="id" sz="1100">
                <a:solidFill>
                  <a:schemeClr val="dk1"/>
                </a:solidFill>
                <a:latin typeface="Roboto Serif"/>
                <a:ea typeface="Roboto Serif"/>
                <a:cs typeface="Roboto Serif"/>
                <a:sym typeface="Roboto Serif"/>
              </a:rPr>
              <a:t>Tidak memiliki kaitan</a:t>
            </a:r>
            <a:r>
              <a:rPr lang="id" sz="1100">
                <a:solidFill>
                  <a:schemeClr val="dk1"/>
                </a:solidFill>
                <a:latin typeface="Roboto Serif"/>
                <a:ea typeface="Roboto Serif"/>
                <a:cs typeface="Roboto Serif"/>
                <a:sym typeface="Roboto Serif"/>
              </a:rPr>
              <a:t> dengan kondisi sosial pada saat ayat alquran tersebut diturunkan</a:t>
            </a:r>
            <a:endParaRPr sz="1100">
              <a:solidFill>
                <a:schemeClr val="dk1"/>
              </a:solidFill>
              <a:latin typeface="Roboto Serif"/>
              <a:ea typeface="Roboto Serif"/>
              <a:cs typeface="Roboto Serif"/>
              <a:sym typeface="Roboto Serif"/>
            </a:endParaRPr>
          </a:p>
          <a:p>
            <a:pPr indent="0" lvl="0" marL="0" rtl="0" algn="l">
              <a:spcBef>
                <a:spcPts val="0"/>
              </a:spcBef>
              <a:spcAft>
                <a:spcPts val="0"/>
              </a:spcAft>
              <a:buNone/>
            </a:pPr>
            <a:r>
              <a:t/>
            </a:r>
            <a:endParaRPr sz="1100">
              <a:solidFill>
                <a:schemeClr val="dk1"/>
              </a:solidFill>
              <a:latin typeface="Roboto Serif"/>
              <a:ea typeface="Roboto Serif"/>
              <a:cs typeface="Roboto Serif"/>
              <a:sym typeface="Roboto Serif"/>
            </a:endParaRPr>
          </a:p>
          <a:p>
            <a:pPr indent="-298450" lvl="0" marL="457200" rtl="0" algn="l">
              <a:spcBef>
                <a:spcPts val="0"/>
              </a:spcBef>
              <a:spcAft>
                <a:spcPts val="0"/>
              </a:spcAft>
              <a:buClr>
                <a:schemeClr val="dk1"/>
              </a:buClr>
              <a:buSzPts val="1100"/>
              <a:buFont typeface="Roboto Serif"/>
              <a:buChar char="●"/>
            </a:pPr>
            <a:r>
              <a:rPr i="1" lang="id" sz="1100">
                <a:solidFill>
                  <a:schemeClr val="dk1"/>
                </a:solidFill>
                <a:latin typeface="Roboto Serif"/>
                <a:ea typeface="Roboto Serif"/>
                <a:cs typeface="Roboto Serif"/>
                <a:sym typeface="Roboto Serif"/>
              </a:rPr>
              <a:t>“Hai orang-orang yang beriman hendaklah kamu jadi orang-orang yang selalu menegakkan (kebenaran) karena Allah, menjadi saksi dengan adil. Dan janganlah sekali-kali kebencianmu terhadap sesuatu kaum, mendorong kamu untuk berlaku tidak adil. Berlaku adillah, karena adil itu lebih dekat kepada takwa. Dan bertakwalah kepada Allah! Sesungguhnya Allah Maha Mengetahui apa yang kamu kerjakan.”</a:t>
            </a:r>
            <a:r>
              <a:rPr lang="id" sz="1100">
                <a:solidFill>
                  <a:schemeClr val="dk1"/>
                </a:solidFill>
                <a:latin typeface="Roboto Serif"/>
                <a:ea typeface="Roboto Serif"/>
                <a:cs typeface="Roboto Serif"/>
                <a:sym typeface="Roboto Serif"/>
              </a:rPr>
              <a:t> (</a:t>
            </a:r>
            <a:r>
              <a:rPr lang="id" sz="1100">
                <a:solidFill>
                  <a:schemeClr val="dk1"/>
                </a:solidFill>
                <a:latin typeface="Roboto Serif"/>
                <a:ea typeface="Roboto Serif"/>
                <a:cs typeface="Roboto Serif"/>
                <a:sym typeface="Roboto Serif"/>
              </a:rPr>
              <a:t>Qs. al-Maidah/5:8)</a:t>
            </a:r>
            <a:endParaRPr sz="1100">
              <a:solidFill>
                <a:schemeClr val="dk1"/>
              </a:solidFill>
              <a:latin typeface="Roboto Serif"/>
              <a:ea typeface="Roboto Serif"/>
              <a:cs typeface="Roboto Serif"/>
              <a:sym typeface="Roboto Serif"/>
            </a:endParaRPr>
          </a:p>
        </p:txBody>
      </p:sp>
      <p:sp>
        <p:nvSpPr>
          <p:cNvPr id="93" name="Google Shape;93;p19"/>
          <p:cNvSpPr txBox="1"/>
          <p:nvPr>
            <p:ph idx="2" type="body"/>
          </p:nvPr>
        </p:nvSpPr>
        <p:spPr>
          <a:xfrm>
            <a:off x="4771500" y="1351750"/>
            <a:ext cx="3943800" cy="3506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298450" lvl="0" marL="457200" marR="0" rtl="0" algn="l">
              <a:lnSpc>
                <a:spcPct val="115000"/>
              </a:lnSpc>
              <a:spcBef>
                <a:spcPts val="0"/>
              </a:spcBef>
              <a:spcAft>
                <a:spcPts val="0"/>
              </a:spcAft>
              <a:buClr>
                <a:schemeClr val="dk1"/>
              </a:buClr>
              <a:buSzPts val="1100"/>
              <a:buFont typeface="Roboto Serif"/>
              <a:buChar char="●"/>
            </a:pPr>
            <a:r>
              <a:rPr lang="id" sz="1100">
                <a:solidFill>
                  <a:schemeClr val="dk1"/>
                </a:solidFill>
                <a:latin typeface="Roboto Serif"/>
                <a:ea typeface="Roboto Serif"/>
                <a:cs typeface="Roboto Serif"/>
                <a:sym typeface="Roboto Serif"/>
              </a:rPr>
              <a:t>Suatu ayat yg </a:t>
            </a:r>
            <a:r>
              <a:rPr b="1" lang="id" sz="1100">
                <a:solidFill>
                  <a:schemeClr val="dk1"/>
                </a:solidFill>
                <a:latin typeface="Roboto Serif"/>
                <a:ea typeface="Roboto Serif"/>
                <a:cs typeface="Roboto Serif"/>
                <a:sym typeface="Roboto Serif"/>
              </a:rPr>
              <a:t>berkaitan erat</a:t>
            </a:r>
            <a:r>
              <a:rPr lang="id" sz="1100">
                <a:solidFill>
                  <a:schemeClr val="dk1"/>
                </a:solidFill>
                <a:latin typeface="Roboto Serif"/>
                <a:ea typeface="Roboto Serif"/>
                <a:cs typeface="Roboto Serif"/>
                <a:sym typeface="Roboto Serif"/>
              </a:rPr>
              <a:t> dengan kondisi sosial yg sedang dihadapi rasulullah pada saat ayat tersebut diturunkan</a:t>
            </a:r>
            <a:endParaRPr sz="1100">
              <a:solidFill>
                <a:schemeClr val="dk1"/>
              </a:solidFill>
              <a:latin typeface="Roboto Serif"/>
              <a:ea typeface="Roboto Serif"/>
              <a:cs typeface="Roboto Serif"/>
              <a:sym typeface="Roboto Serif"/>
            </a:endParaRPr>
          </a:p>
          <a:p>
            <a:pPr indent="0" lvl="0" marL="0" marR="0" rtl="0" algn="l">
              <a:lnSpc>
                <a:spcPct val="115000"/>
              </a:lnSpc>
              <a:spcBef>
                <a:spcPts val="0"/>
              </a:spcBef>
              <a:spcAft>
                <a:spcPts val="0"/>
              </a:spcAft>
              <a:buNone/>
            </a:pPr>
            <a:r>
              <a:t/>
            </a:r>
            <a:endParaRPr sz="1100">
              <a:solidFill>
                <a:schemeClr val="dk1"/>
              </a:solidFill>
              <a:latin typeface="Roboto Serif"/>
              <a:ea typeface="Roboto Serif"/>
              <a:cs typeface="Roboto Serif"/>
              <a:sym typeface="Roboto Serif"/>
            </a:endParaRPr>
          </a:p>
          <a:p>
            <a:pPr indent="-298450" lvl="0" marL="457200" marR="0" rtl="0" algn="l">
              <a:lnSpc>
                <a:spcPct val="115000"/>
              </a:lnSpc>
              <a:spcBef>
                <a:spcPts val="0"/>
              </a:spcBef>
              <a:spcAft>
                <a:spcPts val="0"/>
              </a:spcAft>
              <a:buClr>
                <a:schemeClr val="dk1"/>
              </a:buClr>
              <a:buSzPts val="1100"/>
              <a:buFont typeface="Roboto Serif"/>
              <a:buChar char="●"/>
            </a:pPr>
            <a:r>
              <a:rPr i="1" lang="id" sz="1100">
                <a:solidFill>
                  <a:schemeClr val="dk1"/>
                </a:solidFill>
                <a:latin typeface="Roboto Serif"/>
                <a:ea typeface="Roboto Serif"/>
                <a:cs typeface="Roboto Serif"/>
                <a:sym typeface="Roboto Serif"/>
              </a:rPr>
              <a:t>“Diwajibkan atas kamu berperang, padahal itu tidak menyenangkan bagimu. Tetapi boleh jadi kamu tidak menyenangi sesuatu, padahal itu baik bagimu, dan boleh jadi kamu menyukai sesuatu, padahal itu tidak baik bagimu. Allah mengetahui, sedang kamu tidak mengetahui.” </a:t>
            </a:r>
            <a:r>
              <a:rPr lang="id" sz="1100">
                <a:solidFill>
                  <a:schemeClr val="dk1"/>
                </a:solidFill>
                <a:latin typeface="Roboto Serif"/>
                <a:ea typeface="Roboto Serif"/>
                <a:cs typeface="Roboto Serif"/>
                <a:sym typeface="Roboto Serif"/>
              </a:rPr>
              <a:t>(Qs. al-baqarah/2:216)</a:t>
            </a:r>
            <a:endParaRPr sz="1100">
              <a:solidFill>
                <a:schemeClr val="dk1"/>
              </a:solidFill>
              <a:latin typeface="Roboto Serif"/>
              <a:ea typeface="Roboto Serif"/>
              <a:cs typeface="Roboto Serif"/>
              <a:sym typeface="Roboto Serif"/>
            </a:endParaRPr>
          </a:p>
          <a:p>
            <a:pPr indent="0" lvl="0" marL="0" marR="0" rtl="0" algn="l">
              <a:lnSpc>
                <a:spcPct val="115000"/>
              </a:lnSpc>
              <a:spcBef>
                <a:spcPts val="0"/>
              </a:spcBef>
              <a:spcAft>
                <a:spcPts val="0"/>
              </a:spcAft>
              <a:buNone/>
            </a:pPr>
            <a:r>
              <a:t/>
            </a:r>
            <a:endParaRPr sz="1100">
              <a:solidFill>
                <a:schemeClr val="dk1"/>
              </a:solidFill>
              <a:latin typeface="Roboto Serif"/>
              <a:ea typeface="Roboto Serif"/>
              <a:cs typeface="Roboto Serif"/>
              <a:sym typeface="Roboto Serif"/>
            </a:endParaRPr>
          </a:p>
          <a:p>
            <a:pPr indent="-298450" lvl="0" marL="457200" rtl="0" algn="l">
              <a:spcBef>
                <a:spcPts val="0"/>
              </a:spcBef>
              <a:spcAft>
                <a:spcPts val="0"/>
              </a:spcAft>
              <a:buClr>
                <a:schemeClr val="dk1"/>
              </a:buClr>
              <a:buSzPts val="1100"/>
              <a:buFont typeface="Roboto Serif"/>
              <a:buChar char="●"/>
            </a:pPr>
            <a:r>
              <a:rPr lang="id" sz="1100">
                <a:solidFill>
                  <a:schemeClr val="dk1"/>
                </a:solidFill>
                <a:latin typeface="Roboto Serif"/>
                <a:ea typeface="Roboto Serif"/>
                <a:cs typeface="Roboto Serif"/>
                <a:sym typeface="Roboto Serif"/>
              </a:rPr>
              <a:t>Berdasarkan Tafsir Al Munir karya Syaikh Wahbah Az Zuhaili, </a:t>
            </a:r>
            <a:r>
              <a:rPr i="1" lang="id" sz="1100">
                <a:solidFill>
                  <a:schemeClr val="dk1"/>
                </a:solidFill>
                <a:latin typeface="Roboto Serif"/>
                <a:ea typeface="Roboto Serif"/>
                <a:cs typeface="Roboto Serif"/>
                <a:sym typeface="Roboto Serif"/>
              </a:rPr>
              <a:t>“Ibnu Abbas mengatakan ketika Allah mewajibkan jihad atas kaum muslimin, mereka merasa keberatan dan tidak suka sehingga turunlah ayat ini.” </a:t>
            </a:r>
            <a:endParaRPr sz="1100">
              <a:solidFill>
                <a:schemeClr val="dk1"/>
              </a:solidFill>
              <a:latin typeface="Roboto Serif"/>
              <a:ea typeface="Roboto Serif"/>
              <a:cs typeface="Roboto Serif"/>
              <a:sym typeface="Roboto Serif"/>
            </a:endParaRPr>
          </a:p>
        </p:txBody>
      </p:sp>
      <p:graphicFrame>
        <p:nvGraphicFramePr>
          <p:cNvPr id="94" name="Google Shape;94;p19"/>
          <p:cNvGraphicFramePr/>
          <p:nvPr/>
        </p:nvGraphicFramePr>
        <p:xfrm>
          <a:off x="428700" y="797075"/>
          <a:ext cx="3000000" cy="3000000"/>
        </p:xfrm>
        <a:graphic>
          <a:graphicData uri="http://schemas.openxmlformats.org/drawingml/2006/table">
            <a:tbl>
              <a:tblPr>
                <a:noFill/>
                <a:tableStyleId>{3BD8B6FA-F143-42D2-9550-98798E7E40B2}</a:tableStyleId>
              </a:tblPr>
              <a:tblGrid>
                <a:gridCol w="3765900"/>
              </a:tblGrid>
              <a:tr h="381000">
                <a:tc>
                  <a:txBody>
                    <a:bodyPr/>
                    <a:lstStyle/>
                    <a:p>
                      <a:pPr indent="0" lvl="0" marL="0" rtl="0" algn="ctr">
                        <a:spcBef>
                          <a:spcPts val="0"/>
                        </a:spcBef>
                        <a:spcAft>
                          <a:spcPts val="0"/>
                        </a:spcAft>
                        <a:buNone/>
                      </a:pPr>
                      <a:r>
                        <a:rPr b="1" lang="id">
                          <a:solidFill>
                            <a:schemeClr val="lt1"/>
                          </a:solidFill>
                          <a:latin typeface="Montserrat"/>
                          <a:ea typeface="Montserrat"/>
                          <a:cs typeface="Montserrat"/>
                          <a:sym typeface="Montserrat"/>
                        </a:rPr>
                        <a:t>Universal</a:t>
                      </a:r>
                      <a:endParaRPr b="1">
                        <a:solidFill>
                          <a:schemeClr val="lt1"/>
                        </a:solidFill>
                        <a:latin typeface="Montserrat"/>
                        <a:ea typeface="Montserrat"/>
                        <a:cs typeface="Montserrat"/>
                        <a:sym typeface="Montserrat"/>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D9D9D9"/>
                    </a:solidFill>
                  </a:tcPr>
                </a:tc>
              </a:tr>
            </a:tbl>
          </a:graphicData>
        </a:graphic>
      </p:graphicFrame>
      <p:graphicFrame>
        <p:nvGraphicFramePr>
          <p:cNvPr id="95" name="Google Shape;95;p19"/>
          <p:cNvGraphicFramePr/>
          <p:nvPr/>
        </p:nvGraphicFramePr>
        <p:xfrm>
          <a:off x="4949400" y="797075"/>
          <a:ext cx="3000000" cy="3000000"/>
        </p:xfrm>
        <a:graphic>
          <a:graphicData uri="http://schemas.openxmlformats.org/drawingml/2006/table">
            <a:tbl>
              <a:tblPr>
                <a:noFill/>
                <a:tableStyleId>{3BD8B6FA-F143-42D2-9550-98798E7E40B2}</a:tableStyleId>
              </a:tblPr>
              <a:tblGrid>
                <a:gridCol w="3765900"/>
              </a:tblGrid>
              <a:tr h="381000">
                <a:tc>
                  <a:txBody>
                    <a:bodyPr/>
                    <a:lstStyle/>
                    <a:p>
                      <a:pPr indent="0" lvl="0" marL="0" rtl="0" algn="ctr">
                        <a:spcBef>
                          <a:spcPts val="0"/>
                        </a:spcBef>
                        <a:spcAft>
                          <a:spcPts val="0"/>
                        </a:spcAft>
                        <a:buNone/>
                      </a:pPr>
                      <a:r>
                        <a:rPr b="1" lang="id">
                          <a:solidFill>
                            <a:schemeClr val="lt1"/>
                          </a:solidFill>
                          <a:latin typeface="Montserrat"/>
                          <a:ea typeface="Montserrat"/>
                          <a:cs typeface="Montserrat"/>
                          <a:sym typeface="Montserrat"/>
                        </a:rPr>
                        <a:t>Khusus</a:t>
                      </a:r>
                      <a:endParaRPr b="1">
                        <a:solidFill>
                          <a:schemeClr val="lt1"/>
                        </a:solidFill>
                        <a:latin typeface="Montserrat"/>
                        <a:ea typeface="Montserrat"/>
                        <a:cs typeface="Montserrat"/>
                        <a:sym typeface="Montserrat"/>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D9D9D9"/>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115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latin typeface="Poppins SemiBold"/>
                <a:ea typeface="Poppins SemiBold"/>
                <a:cs typeface="Poppins SemiBold"/>
                <a:sym typeface="Poppins SemiBold"/>
              </a:rPr>
              <a:t>Al- Qur’an dan Pemahaman Atasnya</a:t>
            </a:r>
            <a:endParaRPr>
              <a:latin typeface="Poppins SemiBold"/>
              <a:ea typeface="Poppins SemiBold"/>
              <a:cs typeface="Poppins SemiBold"/>
              <a:sym typeface="Poppins SemiBold"/>
            </a:endParaRPr>
          </a:p>
        </p:txBody>
      </p:sp>
      <p:sp>
        <p:nvSpPr>
          <p:cNvPr id="101" name="Google Shape;101;p20"/>
          <p:cNvSpPr txBox="1"/>
          <p:nvPr/>
        </p:nvSpPr>
        <p:spPr>
          <a:xfrm>
            <a:off x="581025" y="1277525"/>
            <a:ext cx="409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d">
                <a:solidFill>
                  <a:schemeClr val="dk1"/>
                </a:solidFill>
                <a:latin typeface="Roboto Serif"/>
                <a:ea typeface="Roboto Serif"/>
                <a:cs typeface="Roboto Serif"/>
                <a:sym typeface="Roboto Serif"/>
              </a:rPr>
              <a:t>6236 </a:t>
            </a:r>
            <a:r>
              <a:rPr lang="id">
                <a:solidFill>
                  <a:schemeClr val="dk1"/>
                </a:solidFill>
                <a:latin typeface="Roboto Serif"/>
                <a:ea typeface="Roboto Serif"/>
                <a:cs typeface="Roboto Serif"/>
                <a:sym typeface="Roboto Serif"/>
              </a:rPr>
              <a:t>total ayat Al-Qur’an</a:t>
            </a:r>
            <a:endParaRPr sz="1700"/>
          </a:p>
        </p:txBody>
      </p:sp>
      <p:sp>
        <p:nvSpPr>
          <p:cNvPr id="102" name="Google Shape;102;p20"/>
          <p:cNvSpPr txBox="1"/>
          <p:nvPr/>
        </p:nvSpPr>
        <p:spPr>
          <a:xfrm>
            <a:off x="581025" y="2946100"/>
            <a:ext cx="5541900" cy="100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d" sz="1200">
                <a:solidFill>
                  <a:schemeClr val="dk1"/>
                </a:solidFill>
                <a:latin typeface="Roboto Serif"/>
                <a:ea typeface="Roboto Serif"/>
                <a:cs typeface="Roboto Serif"/>
                <a:sym typeface="Roboto Serif"/>
              </a:rPr>
              <a:t>Faktor-Faktor yang Mempengaruhi dalam Memahami Al-Qur’an:</a:t>
            </a:r>
            <a:endParaRPr sz="1200">
              <a:solidFill>
                <a:schemeClr val="dk1"/>
              </a:solidFill>
              <a:latin typeface="Roboto Serif"/>
              <a:ea typeface="Roboto Serif"/>
              <a:cs typeface="Roboto Serif"/>
              <a:sym typeface="Roboto Serif"/>
            </a:endParaRPr>
          </a:p>
          <a:p>
            <a:pPr indent="-304800" lvl="0" marL="457200" rtl="0" algn="l">
              <a:lnSpc>
                <a:spcPct val="115000"/>
              </a:lnSpc>
              <a:spcBef>
                <a:spcPts val="0"/>
              </a:spcBef>
              <a:spcAft>
                <a:spcPts val="0"/>
              </a:spcAft>
              <a:buClr>
                <a:schemeClr val="dk1"/>
              </a:buClr>
              <a:buSzPts val="1200"/>
              <a:buFont typeface="Roboto Serif"/>
              <a:buChar char="●"/>
            </a:pPr>
            <a:r>
              <a:rPr lang="id" sz="1200">
                <a:solidFill>
                  <a:schemeClr val="dk1"/>
                </a:solidFill>
                <a:latin typeface="Roboto Serif"/>
                <a:ea typeface="Roboto Serif"/>
                <a:cs typeface="Roboto Serif"/>
                <a:sym typeface="Roboto Serif"/>
              </a:rPr>
              <a:t>Metode dalam Memahaminya</a:t>
            </a:r>
            <a:endParaRPr sz="1200">
              <a:solidFill>
                <a:schemeClr val="dk1"/>
              </a:solidFill>
              <a:latin typeface="Roboto Serif"/>
              <a:ea typeface="Roboto Serif"/>
              <a:cs typeface="Roboto Serif"/>
              <a:sym typeface="Roboto Serif"/>
            </a:endParaRPr>
          </a:p>
          <a:p>
            <a:pPr indent="-304800" lvl="0" marL="457200" rtl="0" algn="l">
              <a:lnSpc>
                <a:spcPct val="115000"/>
              </a:lnSpc>
              <a:spcBef>
                <a:spcPts val="0"/>
              </a:spcBef>
              <a:spcAft>
                <a:spcPts val="0"/>
              </a:spcAft>
              <a:buClr>
                <a:schemeClr val="dk1"/>
              </a:buClr>
              <a:buSzPts val="1200"/>
              <a:buFont typeface="Roboto Serif"/>
              <a:buChar char="●"/>
            </a:pPr>
            <a:r>
              <a:rPr lang="id" sz="1200">
                <a:solidFill>
                  <a:schemeClr val="dk1"/>
                </a:solidFill>
                <a:latin typeface="Roboto Serif"/>
                <a:ea typeface="Roboto Serif"/>
                <a:cs typeface="Roboto Serif"/>
                <a:sym typeface="Roboto Serif"/>
              </a:rPr>
              <a:t>Latar Belakang</a:t>
            </a:r>
            <a:endParaRPr sz="1200">
              <a:solidFill>
                <a:schemeClr val="dk1"/>
              </a:solidFill>
              <a:latin typeface="Roboto Serif"/>
              <a:ea typeface="Roboto Serif"/>
              <a:cs typeface="Roboto Serif"/>
              <a:sym typeface="Roboto Serif"/>
            </a:endParaRPr>
          </a:p>
          <a:p>
            <a:pPr indent="-304800" lvl="0" marL="457200" rtl="0" algn="l">
              <a:lnSpc>
                <a:spcPct val="115000"/>
              </a:lnSpc>
              <a:spcBef>
                <a:spcPts val="0"/>
              </a:spcBef>
              <a:spcAft>
                <a:spcPts val="0"/>
              </a:spcAft>
              <a:buClr>
                <a:schemeClr val="dk1"/>
              </a:buClr>
              <a:buSzPts val="1200"/>
              <a:buFont typeface="Roboto Serif"/>
              <a:buChar char="●"/>
            </a:pPr>
            <a:r>
              <a:rPr lang="id" sz="1200">
                <a:solidFill>
                  <a:schemeClr val="dk1"/>
                </a:solidFill>
                <a:latin typeface="Roboto Serif"/>
                <a:ea typeface="Roboto Serif"/>
                <a:cs typeface="Roboto Serif"/>
                <a:sym typeface="Roboto Serif"/>
              </a:rPr>
              <a:t>Komitmen untuk Menciptakan Kemaslahatan Bersama</a:t>
            </a:r>
            <a:endParaRPr sz="1200">
              <a:solidFill>
                <a:schemeClr val="dk1"/>
              </a:solidFill>
              <a:latin typeface="Roboto Serif"/>
              <a:ea typeface="Roboto Serif"/>
              <a:cs typeface="Roboto Serif"/>
              <a:sym typeface="Roboto Serif"/>
            </a:endParaRPr>
          </a:p>
        </p:txBody>
      </p:sp>
      <p:sp>
        <p:nvSpPr>
          <p:cNvPr id="103" name="Google Shape;103;p20"/>
          <p:cNvSpPr txBox="1"/>
          <p:nvPr/>
        </p:nvSpPr>
        <p:spPr>
          <a:xfrm>
            <a:off x="581025" y="2021063"/>
            <a:ext cx="49197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d" sz="1200">
                <a:solidFill>
                  <a:schemeClr val="dk1"/>
                </a:solidFill>
                <a:latin typeface="Roboto Serif"/>
                <a:ea typeface="Roboto Serif"/>
                <a:cs typeface="Roboto Serif"/>
                <a:sym typeface="Roboto Serif"/>
              </a:rPr>
              <a:t>Pemahaman kita dalam Al-Qur’an sebenarnya adalah bagaimana </a:t>
            </a:r>
            <a:r>
              <a:rPr b="1" lang="id" sz="1200">
                <a:solidFill>
                  <a:schemeClr val="dk1"/>
                </a:solidFill>
                <a:latin typeface="Roboto Serif"/>
                <a:ea typeface="Roboto Serif"/>
                <a:cs typeface="Roboto Serif"/>
                <a:sym typeface="Roboto Serif"/>
              </a:rPr>
              <a:t>pandangan kita dalam memahami Al-Qur’an</a:t>
            </a:r>
            <a:endParaRPr sz="1200">
              <a:solidFill>
                <a:schemeClr val="dk1"/>
              </a:solidFill>
              <a:latin typeface="Roboto Serif"/>
              <a:ea typeface="Roboto Serif"/>
              <a:cs typeface="Roboto Serif"/>
              <a:sym typeface="Roboto Serif"/>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latin typeface="Poppins SemiBold"/>
                <a:ea typeface="Poppins SemiBold"/>
                <a:cs typeface="Poppins SemiBold"/>
                <a:sym typeface="Poppins SemiBold"/>
              </a:rPr>
              <a:t>Referensi</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sz="1200">
                <a:solidFill>
                  <a:schemeClr val="dk1"/>
                </a:solidFill>
                <a:uFill>
                  <a:noFill/>
                </a:uFill>
                <a:latin typeface="Roboto Serif"/>
                <a:ea typeface="Roboto Serif"/>
                <a:cs typeface="Roboto Serif"/>
                <a:sym typeface="Roboto Serif"/>
                <a:hlinkClick r:id="rId3">
                  <a:extLst>
                    <a:ext uri="{A12FA001-AC4F-418D-AE19-62706E023703}">
                      <ahyp:hlinkClr val="tx"/>
                    </a:ext>
                  </a:extLst>
                </a:hlinkClick>
              </a:rPr>
              <a:t>https://kisahikmah.com/asbabun-nuzul-surat-al-baqarah-ayat-216</a:t>
            </a:r>
            <a:r>
              <a:rPr lang="id" sz="1200">
                <a:solidFill>
                  <a:schemeClr val="dk1"/>
                </a:solidFill>
                <a:latin typeface="Roboto Serif"/>
                <a:ea typeface="Roboto Serif"/>
                <a:cs typeface="Roboto Serif"/>
                <a:sym typeface="Roboto Serif"/>
              </a:rPr>
              <a:t>/ </a:t>
            </a:r>
            <a:endParaRPr sz="1200">
              <a:solidFill>
                <a:schemeClr val="dk1"/>
              </a:solidFill>
              <a:latin typeface="Roboto Serif"/>
              <a:ea typeface="Roboto Serif"/>
              <a:cs typeface="Roboto Serif"/>
              <a:sym typeface="Roboto Serif"/>
            </a:endParaRPr>
          </a:p>
          <a:p>
            <a:pPr indent="-342900" lvl="0" marL="457200" rtl="0" algn="l">
              <a:spcBef>
                <a:spcPts val="0"/>
              </a:spcBef>
              <a:spcAft>
                <a:spcPts val="0"/>
              </a:spcAft>
              <a:buSzPts val="1800"/>
              <a:buChar char="●"/>
            </a:pPr>
            <a:r>
              <a:rPr lang="id" sz="1200">
                <a:solidFill>
                  <a:schemeClr val="dk1"/>
                </a:solidFill>
                <a:latin typeface="Roboto Serif"/>
                <a:ea typeface="Roboto Serif"/>
                <a:cs typeface="Roboto Serif"/>
                <a:sym typeface="Roboto Serif"/>
              </a:rPr>
              <a:t>Bu</a:t>
            </a:r>
            <a:r>
              <a:rPr lang="id" sz="1200">
                <a:solidFill>
                  <a:schemeClr val="dk1"/>
                </a:solidFill>
                <a:latin typeface="Roboto Serif"/>
                <a:ea typeface="Roboto Serif"/>
                <a:cs typeface="Roboto Serif"/>
                <a:sym typeface="Roboto Serif"/>
              </a:rPr>
              <a:t>ku Materi Agama Islam UI</a:t>
            </a:r>
            <a:endParaRPr sz="1200">
              <a:solidFill>
                <a:schemeClr val="dk1"/>
              </a:solidFill>
              <a:latin typeface="Roboto Serif"/>
              <a:ea typeface="Roboto Serif"/>
              <a:cs typeface="Roboto Serif"/>
              <a:sym typeface="Roboto Serif"/>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