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1"/>
    <p:restoredTop sz="94637"/>
  </p:normalViewPr>
  <p:slideViewPr>
    <p:cSldViewPr>
      <p:cViewPr varScale="1">
        <p:scale>
          <a:sx n="65" d="100"/>
          <a:sy n="65" d="100"/>
        </p:scale>
        <p:origin x="9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31279" y="3335020"/>
            <a:ext cx="2468880" cy="3200400"/>
          </a:xfrm>
          <a:custGeom>
            <a:avLst/>
            <a:gdLst/>
            <a:ahLst/>
            <a:cxnLst/>
            <a:rect l="l" t="t" r="r" b="b"/>
            <a:pathLst>
              <a:path w="2468879" h="3200400">
                <a:moveTo>
                  <a:pt x="2468879" y="0"/>
                </a:moveTo>
                <a:lnTo>
                  <a:pt x="0" y="3200399"/>
                </a:lnTo>
                <a:lnTo>
                  <a:pt x="2468879" y="3200399"/>
                </a:lnTo>
                <a:lnTo>
                  <a:pt x="2468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2600" y="622300"/>
            <a:ext cx="8176259" cy="5608320"/>
          </a:xfrm>
          <a:custGeom>
            <a:avLst/>
            <a:gdLst/>
            <a:ahLst/>
            <a:cxnLst/>
            <a:rect l="l" t="t" r="r" b="b"/>
            <a:pathLst>
              <a:path w="8176259" h="5608320">
                <a:moveTo>
                  <a:pt x="0" y="5608320"/>
                </a:moveTo>
                <a:lnTo>
                  <a:pt x="8176259" y="5608320"/>
                </a:lnTo>
                <a:lnTo>
                  <a:pt x="8176259" y="0"/>
                </a:lnTo>
                <a:lnTo>
                  <a:pt x="0" y="0"/>
                </a:lnTo>
                <a:lnTo>
                  <a:pt x="0" y="5608320"/>
                </a:lnTo>
                <a:close/>
              </a:path>
            </a:pathLst>
          </a:custGeom>
          <a:ln w="190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0259" y="580961"/>
            <a:ext cx="7523480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2987" y="1912556"/>
            <a:ext cx="7058025" cy="2586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Tugas</a:t>
            </a:r>
            <a:r>
              <a:rPr spc="-50" dirty="0"/>
              <a:t> </a:t>
            </a:r>
            <a:r>
              <a:rPr dirty="0"/>
              <a:t>Akhir</a:t>
            </a:r>
            <a:r>
              <a:rPr spc="-40" dirty="0"/>
              <a:t> </a:t>
            </a:r>
            <a:r>
              <a:rPr dirty="0"/>
              <a:t>MPPI: </a:t>
            </a:r>
            <a:r>
              <a:rPr spc="-1650" dirty="0"/>
              <a:t> </a:t>
            </a:r>
            <a:r>
              <a:rPr dirty="0"/>
              <a:t>Mini Research </a:t>
            </a:r>
            <a:r>
              <a:rPr spc="5" dirty="0"/>
              <a:t> </a:t>
            </a:r>
            <a:r>
              <a:rPr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987" y="4549140"/>
            <a:ext cx="488124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Metodologi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Penelitian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Penulisan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Ilmiah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Fakultas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Ilmu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Komputer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 MT"/>
                <a:cs typeface="Arial MT"/>
              </a:rPr>
              <a:t>Universitas</a:t>
            </a:r>
            <a:r>
              <a:rPr sz="2000" dirty="0">
                <a:latin typeface="Arial MT"/>
                <a:cs typeface="Arial MT"/>
              </a:rPr>
              <a:t> Indonesia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162" y="1005141"/>
            <a:ext cx="5892800" cy="15913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16865" marR="5080" indent="-304800">
              <a:lnSpc>
                <a:spcPts val="5840"/>
              </a:lnSpc>
              <a:spcBef>
                <a:spcPts val="830"/>
              </a:spcBef>
            </a:pPr>
            <a:r>
              <a:rPr sz="5400" u="heavy" dirty="0">
                <a:uFill>
                  <a:solidFill>
                    <a:srgbClr val="000000"/>
                  </a:solidFill>
                </a:uFill>
              </a:rPr>
              <a:t>Group</a:t>
            </a:r>
            <a:r>
              <a:rPr sz="5400" u="heavy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400" u="heavy" spc="-5" dirty="0">
                <a:uFill>
                  <a:solidFill>
                    <a:srgbClr val="000000"/>
                  </a:solidFill>
                </a:uFill>
              </a:rPr>
              <a:t>Project:</a:t>
            </a:r>
            <a:r>
              <a:rPr sz="5400" u="heavy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400" u="heavy" spc="-5" dirty="0">
                <a:uFill>
                  <a:solidFill>
                    <a:srgbClr val="000000"/>
                  </a:solidFill>
                </a:uFill>
              </a:rPr>
              <a:t>Mini </a:t>
            </a:r>
            <a:r>
              <a:rPr sz="5400" spc="-1485" dirty="0"/>
              <a:t> </a:t>
            </a:r>
            <a:r>
              <a:rPr sz="5400" u="heavy" dirty="0">
                <a:uFill>
                  <a:solidFill>
                    <a:srgbClr val="000000"/>
                  </a:solidFill>
                </a:uFill>
              </a:rPr>
              <a:t>Research</a:t>
            </a:r>
            <a:r>
              <a:rPr sz="5400" u="heavy" spc="-5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400" u="heavy" dirty="0">
                <a:uFill>
                  <a:solidFill>
                    <a:srgbClr val="000000"/>
                  </a:solidFill>
                </a:uFill>
              </a:rPr>
              <a:t>Project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042987" y="2995612"/>
            <a:ext cx="5898515" cy="222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10350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42265" algn="l"/>
                <a:tab pos="355600" algn="l"/>
              </a:tabLst>
            </a:pPr>
            <a:r>
              <a:rPr sz="1900" spc="5" dirty="0">
                <a:latin typeface="Arial MT"/>
                <a:cs typeface="Arial MT"/>
              </a:rPr>
              <a:t>The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purpose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of conducting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mini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research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project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is</a:t>
            </a:r>
            <a:endParaRPr sz="1900">
              <a:latin typeface="Arial MT"/>
              <a:cs typeface="Arial MT"/>
            </a:endParaRPr>
          </a:p>
          <a:p>
            <a:pPr marR="125095" algn="ctr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present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and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justify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your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group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research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idea.</a:t>
            </a:r>
            <a:endParaRPr sz="19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latin typeface="Arial MT"/>
                <a:cs typeface="Arial MT"/>
              </a:rPr>
              <a:t>The</a:t>
            </a:r>
            <a:r>
              <a:rPr sz="1900" spc="-5" dirty="0">
                <a:latin typeface="Arial MT"/>
                <a:cs typeface="Arial MT"/>
              </a:rPr>
              <a:t> length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of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</a:t>
            </a:r>
            <a:r>
              <a:rPr sz="1900" dirty="0">
                <a:latin typeface="Arial MT"/>
                <a:cs typeface="Arial MT"/>
              </a:rPr>
              <a:t> report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limited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25</a:t>
            </a:r>
            <a:r>
              <a:rPr sz="19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9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to</a:t>
            </a:r>
            <a:r>
              <a:rPr sz="19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9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30 </a:t>
            </a:r>
            <a:r>
              <a:rPr sz="19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pages</a:t>
            </a:r>
            <a:r>
              <a:rPr sz="1900" dirty="0">
                <a:latin typeface="Arial MT"/>
                <a:cs typeface="Arial MT"/>
              </a:rPr>
              <a:t>,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1.5-spaced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with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margins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not </a:t>
            </a:r>
            <a:r>
              <a:rPr sz="1900" spc="-5" dirty="0">
                <a:latin typeface="Arial MT"/>
                <a:cs typeface="Arial MT"/>
              </a:rPr>
              <a:t>exceeding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one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inch.</a:t>
            </a:r>
            <a:endParaRPr sz="19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latin typeface="Arial MT"/>
                <a:cs typeface="Arial MT"/>
              </a:rPr>
              <a:t>Format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file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name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Class_Groupname.pdf</a:t>
            </a:r>
            <a:endParaRPr sz="1900">
              <a:latin typeface="Arial"/>
              <a:cs typeface="Arial"/>
            </a:endParaRPr>
          </a:p>
          <a:p>
            <a:pPr marL="342265" marR="130175" indent="-342265">
              <a:lnSpc>
                <a:spcPct val="100000"/>
              </a:lnSpc>
              <a:spcBef>
                <a:spcPts val="459"/>
              </a:spcBef>
              <a:buChar char="•"/>
              <a:tabLst>
                <a:tab pos="342265" algn="l"/>
                <a:tab pos="355600" algn="l"/>
              </a:tabLst>
            </a:pPr>
            <a:r>
              <a:rPr sz="1900" spc="-15" dirty="0">
                <a:latin typeface="Arial MT"/>
                <a:cs typeface="Arial MT"/>
              </a:rPr>
              <a:t>Your</a:t>
            </a:r>
            <a:r>
              <a:rPr sz="1900" spc="6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mini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research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project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should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be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sound,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clear,</a:t>
            </a:r>
            <a:endParaRPr sz="19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Arial MT"/>
                <a:cs typeface="Arial MT"/>
              </a:rPr>
              <a:t>readable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and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well-written.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1794" y="4906962"/>
            <a:ext cx="42799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/>
              <a:t>Mini</a:t>
            </a:r>
            <a:r>
              <a:rPr spc="-10" dirty="0"/>
              <a:t> </a:t>
            </a:r>
            <a:r>
              <a:rPr spc="-5" dirty="0"/>
              <a:t>Research</a:t>
            </a:r>
            <a:r>
              <a:rPr spc="35" dirty="0"/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spc="-5" dirty="0"/>
              <a:t>Report</a:t>
            </a:r>
            <a:r>
              <a:rPr spc="45" dirty="0"/>
              <a:t> </a:t>
            </a:r>
            <a:r>
              <a:rPr spc="-5" dirty="0"/>
              <a:t>Content</a:t>
            </a:r>
          </a:p>
        </p:txBody>
      </p:sp>
      <p:sp>
        <p:nvSpPr>
          <p:cNvPr id="3" name="object 3"/>
          <p:cNvSpPr/>
          <p:nvPr/>
        </p:nvSpPr>
        <p:spPr>
          <a:xfrm>
            <a:off x="632459" y="0"/>
            <a:ext cx="7879080" cy="190500"/>
          </a:xfrm>
          <a:custGeom>
            <a:avLst/>
            <a:gdLst/>
            <a:ahLst/>
            <a:cxnLst/>
            <a:rect l="l" t="t" r="r" b="b"/>
            <a:pathLst>
              <a:path w="7879080" h="190500">
                <a:moveTo>
                  <a:pt x="7879080" y="0"/>
                </a:moveTo>
                <a:lnTo>
                  <a:pt x="0" y="0"/>
                </a:lnTo>
                <a:lnTo>
                  <a:pt x="0" y="190500"/>
                </a:lnTo>
                <a:lnTo>
                  <a:pt x="7879080" y="190500"/>
                </a:lnTo>
                <a:lnTo>
                  <a:pt x="787908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919" y="1513839"/>
            <a:ext cx="7881620" cy="17780"/>
          </a:xfrm>
          <a:custGeom>
            <a:avLst/>
            <a:gdLst/>
            <a:ahLst/>
            <a:cxnLst/>
            <a:rect l="l" t="t" r="r" b="b"/>
            <a:pathLst>
              <a:path w="7881620" h="17780">
                <a:moveTo>
                  <a:pt x="7881620" y="0"/>
                </a:moveTo>
                <a:lnTo>
                  <a:pt x="0" y="0"/>
                </a:lnTo>
                <a:lnTo>
                  <a:pt x="0" y="17779"/>
                </a:lnTo>
                <a:lnTo>
                  <a:pt x="7881620" y="17779"/>
                </a:lnTo>
                <a:lnTo>
                  <a:pt x="788162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10626" y="6386829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E7E7E"/>
                </a:solidFill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9919" y="1742439"/>
            <a:ext cx="7879080" cy="952500"/>
            <a:chOff x="629919" y="1742439"/>
            <a:chExt cx="7879080" cy="952500"/>
          </a:xfrm>
        </p:grpSpPr>
        <p:sp>
          <p:nvSpPr>
            <p:cNvPr id="7" name="object 7"/>
            <p:cNvSpPr/>
            <p:nvPr/>
          </p:nvSpPr>
          <p:spPr>
            <a:xfrm>
              <a:off x="629919" y="1742439"/>
              <a:ext cx="7879080" cy="952500"/>
            </a:xfrm>
            <a:custGeom>
              <a:avLst/>
              <a:gdLst/>
              <a:ahLst/>
              <a:cxnLst/>
              <a:rect l="l" t="t" r="r" b="b"/>
              <a:pathLst>
                <a:path w="7879080" h="952500">
                  <a:moveTo>
                    <a:pt x="7783830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857250"/>
                  </a:lnTo>
                  <a:lnTo>
                    <a:pt x="7485" y="894314"/>
                  </a:lnTo>
                  <a:lnTo>
                    <a:pt x="27898" y="924591"/>
                  </a:lnTo>
                  <a:lnTo>
                    <a:pt x="58175" y="945010"/>
                  </a:lnTo>
                  <a:lnTo>
                    <a:pt x="95250" y="952500"/>
                  </a:lnTo>
                  <a:lnTo>
                    <a:pt x="7783830" y="952500"/>
                  </a:lnTo>
                  <a:lnTo>
                    <a:pt x="7820894" y="945010"/>
                  </a:lnTo>
                  <a:lnTo>
                    <a:pt x="7851171" y="924591"/>
                  </a:lnTo>
                  <a:lnTo>
                    <a:pt x="7871590" y="894314"/>
                  </a:lnTo>
                  <a:lnTo>
                    <a:pt x="7879080" y="857250"/>
                  </a:lnTo>
                  <a:lnTo>
                    <a:pt x="7879080" y="95250"/>
                  </a:lnTo>
                  <a:lnTo>
                    <a:pt x="7871590" y="58185"/>
                  </a:lnTo>
                  <a:lnTo>
                    <a:pt x="7851171" y="27908"/>
                  </a:lnTo>
                  <a:lnTo>
                    <a:pt x="7820894" y="7489"/>
                  </a:lnTo>
                  <a:lnTo>
                    <a:pt x="77838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9146" y="2003646"/>
              <a:ext cx="460375" cy="429259"/>
            </a:xfrm>
            <a:custGeom>
              <a:avLst/>
              <a:gdLst/>
              <a:ahLst/>
              <a:cxnLst/>
              <a:rect l="l" t="t" r="r" b="b"/>
              <a:pathLst>
                <a:path w="460375" h="429260">
                  <a:moveTo>
                    <a:pt x="269863" y="0"/>
                  </a:moveTo>
                  <a:lnTo>
                    <a:pt x="38861" y="80931"/>
                  </a:lnTo>
                  <a:lnTo>
                    <a:pt x="16622" y="126835"/>
                  </a:lnTo>
                  <a:lnTo>
                    <a:pt x="16192" y="153770"/>
                  </a:lnTo>
                  <a:lnTo>
                    <a:pt x="17271" y="161863"/>
                  </a:lnTo>
                  <a:lnTo>
                    <a:pt x="18891" y="169417"/>
                  </a:lnTo>
                  <a:lnTo>
                    <a:pt x="8197" y="180942"/>
                  </a:lnTo>
                  <a:lnTo>
                    <a:pt x="2563" y="196464"/>
                  </a:lnTo>
                  <a:lnTo>
                    <a:pt x="371" y="214111"/>
                  </a:lnTo>
                  <a:lnTo>
                    <a:pt x="0" y="232009"/>
                  </a:lnTo>
                  <a:lnTo>
                    <a:pt x="860" y="245793"/>
                  </a:lnTo>
                  <a:lnTo>
                    <a:pt x="3643" y="258514"/>
                  </a:lnTo>
                  <a:lnTo>
                    <a:pt x="8652" y="269718"/>
                  </a:lnTo>
                  <a:lnTo>
                    <a:pt x="16192" y="278950"/>
                  </a:lnTo>
                  <a:lnTo>
                    <a:pt x="14885" y="286234"/>
                  </a:lnTo>
                  <a:lnTo>
                    <a:pt x="14640" y="294327"/>
                  </a:lnTo>
                  <a:lnTo>
                    <a:pt x="14902" y="303229"/>
                  </a:lnTo>
                  <a:lnTo>
                    <a:pt x="15112" y="312941"/>
                  </a:lnTo>
                  <a:lnTo>
                    <a:pt x="29686" y="358693"/>
                  </a:lnTo>
                  <a:lnTo>
                    <a:pt x="193230" y="428944"/>
                  </a:lnTo>
                  <a:lnTo>
                    <a:pt x="277840" y="393873"/>
                  </a:lnTo>
                  <a:lnTo>
                    <a:pt x="194309" y="393873"/>
                  </a:lnTo>
                  <a:lnTo>
                    <a:pt x="43719" y="334523"/>
                  </a:lnTo>
                  <a:lnTo>
                    <a:pt x="43719" y="292438"/>
                  </a:lnTo>
                  <a:lnTo>
                    <a:pt x="127361" y="292438"/>
                  </a:lnTo>
                  <a:lnTo>
                    <a:pt x="29146" y="253591"/>
                  </a:lnTo>
                  <a:lnTo>
                    <a:pt x="29146" y="205027"/>
                  </a:lnTo>
                  <a:lnTo>
                    <a:pt x="140816" y="205027"/>
                  </a:lnTo>
                  <a:lnTo>
                    <a:pt x="45338" y="167258"/>
                  </a:lnTo>
                  <a:lnTo>
                    <a:pt x="45338" y="118699"/>
                  </a:lnTo>
                  <a:lnTo>
                    <a:pt x="341184" y="118700"/>
                  </a:lnTo>
                  <a:lnTo>
                    <a:pt x="410738" y="90643"/>
                  </a:lnTo>
                  <a:lnTo>
                    <a:pt x="431788" y="90643"/>
                  </a:lnTo>
                  <a:lnTo>
                    <a:pt x="431788" y="82011"/>
                  </a:lnTo>
                  <a:lnTo>
                    <a:pt x="459855" y="70141"/>
                  </a:lnTo>
                  <a:lnTo>
                    <a:pt x="269863" y="0"/>
                  </a:lnTo>
                  <a:close/>
                </a:path>
                <a:path w="460375" h="429260">
                  <a:moveTo>
                    <a:pt x="430708" y="255750"/>
                  </a:moveTo>
                  <a:lnTo>
                    <a:pt x="410198" y="255750"/>
                  </a:lnTo>
                  <a:lnTo>
                    <a:pt x="409658" y="304848"/>
                  </a:lnTo>
                  <a:lnTo>
                    <a:pt x="194309" y="393873"/>
                  </a:lnTo>
                  <a:lnTo>
                    <a:pt x="277840" y="393873"/>
                  </a:lnTo>
                  <a:lnTo>
                    <a:pt x="458775" y="318876"/>
                  </a:lnTo>
                  <a:lnTo>
                    <a:pt x="430708" y="308625"/>
                  </a:lnTo>
                  <a:lnTo>
                    <a:pt x="430708" y="255750"/>
                  </a:lnTo>
                  <a:close/>
                </a:path>
                <a:path w="460375" h="429260">
                  <a:moveTo>
                    <a:pt x="127361" y="292438"/>
                  </a:moveTo>
                  <a:lnTo>
                    <a:pt x="43719" y="292438"/>
                  </a:lnTo>
                  <a:lnTo>
                    <a:pt x="178117" y="347472"/>
                  </a:lnTo>
                  <a:lnTo>
                    <a:pt x="265488" y="312941"/>
                  </a:lnTo>
                  <a:lnTo>
                    <a:pt x="179196" y="312941"/>
                  </a:lnTo>
                  <a:lnTo>
                    <a:pt x="127361" y="292438"/>
                  </a:lnTo>
                  <a:close/>
                </a:path>
                <a:path w="460375" h="429260">
                  <a:moveTo>
                    <a:pt x="415595" y="178050"/>
                  </a:moveTo>
                  <a:lnTo>
                    <a:pt x="395085" y="178050"/>
                  </a:lnTo>
                  <a:lnTo>
                    <a:pt x="395085" y="223916"/>
                  </a:lnTo>
                  <a:lnTo>
                    <a:pt x="394545" y="223916"/>
                  </a:lnTo>
                  <a:lnTo>
                    <a:pt x="179196" y="312941"/>
                  </a:lnTo>
                  <a:lnTo>
                    <a:pt x="265488" y="312941"/>
                  </a:lnTo>
                  <a:lnTo>
                    <a:pt x="410198" y="255750"/>
                  </a:lnTo>
                  <a:lnTo>
                    <a:pt x="430708" y="255750"/>
                  </a:lnTo>
                  <a:lnTo>
                    <a:pt x="430708" y="249275"/>
                  </a:lnTo>
                  <a:lnTo>
                    <a:pt x="458775" y="237405"/>
                  </a:lnTo>
                  <a:lnTo>
                    <a:pt x="415595" y="221219"/>
                  </a:lnTo>
                  <a:lnTo>
                    <a:pt x="415595" y="178050"/>
                  </a:lnTo>
                  <a:close/>
                </a:path>
                <a:path w="460375" h="429260">
                  <a:moveTo>
                    <a:pt x="140816" y="205027"/>
                  </a:moveTo>
                  <a:lnTo>
                    <a:pt x="29146" y="205027"/>
                  </a:lnTo>
                  <a:lnTo>
                    <a:pt x="183514" y="266540"/>
                  </a:lnTo>
                  <a:lnTo>
                    <a:pt x="278973" y="226614"/>
                  </a:lnTo>
                  <a:lnTo>
                    <a:pt x="195389" y="226614"/>
                  </a:lnTo>
                  <a:lnTo>
                    <a:pt x="140816" y="205027"/>
                  </a:lnTo>
                  <a:close/>
                </a:path>
                <a:path w="460375" h="429260">
                  <a:moveTo>
                    <a:pt x="431788" y="90643"/>
                  </a:moveTo>
                  <a:lnTo>
                    <a:pt x="410738" y="90643"/>
                  </a:lnTo>
                  <a:lnTo>
                    <a:pt x="410738" y="137044"/>
                  </a:lnTo>
                  <a:lnTo>
                    <a:pt x="195389" y="226614"/>
                  </a:lnTo>
                  <a:lnTo>
                    <a:pt x="278973" y="226614"/>
                  </a:lnTo>
                  <a:lnTo>
                    <a:pt x="395085" y="178050"/>
                  </a:lnTo>
                  <a:lnTo>
                    <a:pt x="415595" y="178050"/>
                  </a:lnTo>
                  <a:lnTo>
                    <a:pt x="415595" y="169417"/>
                  </a:lnTo>
                  <a:lnTo>
                    <a:pt x="459855" y="151072"/>
                  </a:lnTo>
                  <a:lnTo>
                    <a:pt x="431788" y="140821"/>
                  </a:lnTo>
                  <a:lnTo>
                    <a:pt x="431788" y="90643"/>
                  </a:lnTo>
                  <a:close/>
                </a:path>
                <a:path w="460375" h="429260">
                  <a:moveTo>
                    <a:pt x="341184" y="118700"/>
                  </a:moveTo>
                  <a:lnTo>
                    <a:pt x="45338" y="118699"/>
                  </a:lnTo>
                  <a:lnTo>
                    <a:pt x="195389" y="177510"/>
                  </a:lnTo>
                  <a:lnTo>
                    <a:pt x="341184" y="11870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8258" y="2027809"/>
            <a:ext cx="1719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I.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Introduction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5115" y="1853356"/>
            <a:ext cx="2767965" cy="6731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100" dirty="0">
                <a:latin typeface="Arial MT"/>
                <a:cs typeface="Arial MT"/>
              </a:rPr>
              <a:t>Background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study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 MT"/>
                <a:cs typeface="Arial MT"/>
              </a:rPr>
              <a:t>Statement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problem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100" spc="-5" dirty="0">
                <a:latin typeface="Arial MT"/>
                <a:cs typeface="Arial MT"/>
              </a:rPr>
              <a:t>Clear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description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purpose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study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9919" y="2933700"/>
            <a:ext cx="7879080" cy="952500"/>
            <a:chOff x="629919" y="2933700"/>
            <a:chExt cx="7879080" cy="952500"/>
          </a:xfrm>
        </p:grpSpPr>
        <p:sp>
          <p:nvSpPr>
            <p:cNvPr id="12" name="object 12"/>
            <p:cNvSpPr/>
            <p:nvPr/>
          </p:nvSpPr>
          <p:spPr>
            <a:xfrm>
              <a:off x="629919" y="2933700"/>
              <a:ext cx="7879080" cy="952500"/>
            </a:xfrm>
            <a:custGeom>
              <a:avLst/>
              <a:gdLst/>
              <a:ahLst/>
              <a:cxnLst/>
              <a:rect l="l" t="t" r="r" b="b"/>
              <a:pathLst>
                <a:path w="7879080" h="952500">
                  <a:moveTo>
                    <a:pt x="7783830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857250"/>
                  </a:lnTo>
                  <a:lnTo>
                    <a:pt x="7485" y="894314"/>
                  </a:lnTo>
                  <a:lnTo>
                    <a:pt x="27898" y="924591"/>
                  </a:lnTo>
                  <a:lnTo>
                    <a:pt x="58175" y="945010"/>
                  </a:lnTo>
                  <a:lnTo>
                    <a:pt x="95250" y="952500"/>
                  </a:lnTo>
                  <a:lnTo>
                    <a:pt x="7783830" y="952500"/>
                  </a:lnTo>
                  <a:lnTo>
                    <a:pt x="7820894" y="945010"/>
                  </a:lnTo>
                  <a:lnTo>
                    <a:pt x="7851171" y="924591"/>
                  </a:lnTo>
                  <a:lnTo>
                    <a:pt x="7871590" y="894314"/>
                  </a:lnTo>
                  <a:lnTo>
                    <a:pt x="7879080" y="857250"/>
                  </a:lnTo>
                  <a:lnTo>
                    <a:pt x="7879080" y="95250"/>
                  </a:lnTo>
                  <a:lnTo>
                    <a:pt x="7871590" y="58185"/>
                  </a:lnTo>
                  <a:lnTo>
                    <a:pt x="7851171" y="27908"/>
                  </a:lnTo>
                  <a:lnTo>
                    <a:pt x="7820894" y="7489"/>
                  </a:lnTo>
                  <a:lnTo>
                    <a:pt x="77838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5553" y="3225672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30" h="367029">
                  <a:moveTo>
                    <a:pt x="43180" y="0"/>
                  </a:moveTo>
                  <a:lnTo>
                    <a:pt x="0" y="0"/>
                  </a:lnTo>
                  <a:lnTo>
                    <a:pt x="0" y="312940"/>
                  </a:lnTo>
                  <a:lnTo>
                    <a:pt x="43180" y="312940"/>
                  </a:lnTo>
                  <a:lnTo>
                    <a:pt x="43180" y="0"/>
                  </a:lnTo>
                  <a:close/>
                </a:path>
                <a:path w="367030" h="367029">
                  <a:moveTo>
                    <a:pt x="367030" y="334518"/>
                  </a:moveTo>
                  <a:lnTo>
                    <a:pt x="0" y="334518"/>
                  </a:lnTo>
                  <a:lnTo>
                    <a:pt x="0" y="366890"/>
                  </a:lnTo>
                  <a:lnTo>
                    <a:pt x="367030" y="366890"/>
                  </a:lnTo>
                  <a:lnTo>
                    <a:pt x="367030" y="334518"/>
                  </a:lnTo>
                  <a:close/>
                </a:path>
                <a:path w="367030" h="367029">
                  <a:moveTo>
                    <a:pt x="367030" y="269773"/>
                  </a:moveTo>
                  <a:lnTo>
                    <a:pt x="269875" y="269773"/>
                  </a:lnTo>
                  <a:lnTo>
                    <a:pt x="269875" y="312940"/>
                  </a:lnTo>
                  <a:lnTo>
                    <a:pt x="367030" y="312940"/>
                  </a:lnTo>
                  <a:lnTo>
                    <a:pt x="367030" y="269773"/>
                  </a:lnTo>
                  <a:close/>
                </a:path>
                <a:path w="367030" h="367029">
                  <a:moveTo>
                    <a:pt x="367030" y="86321"/>
                  </a:moveTo>
                  <a:lnTo>
                    <a:pt x="269875" y="86321"/>
                  </a:lnTo>
                  <a:lnTo>
                    <a:pt x="269875" y="248196"/>
                  </a:lnTo>
                  <a:lnTo>
                    <a:pt x="367030" y="248196"/>
                  </a:lnTo>
                  <a:lnTo>
                    <a:pt x="367030" y="86321"/>
                  </a:lnTo>
                  <a:close/>
                </a:path>
                <a:path w="367030" h="367029">
                  <a:moveTo>
                    <a:pt x="367030" y="21577"/>
                  </a:moveTo>
                  <a:lnTo>
                    <a:pt x="269875" y="21577"/>
                  </a:lnTo>
                  <a:lnTo>
                    <a:pt x="269875" y="64744"/>
                  </a:lnTo>
                  <a:lnTo>
                    <a:pt x="367030" y="64744"/>
                  </a:lnTo>
                  <a:lnTo>
                    <a:pt x="367030" y="21577"/>
                  </a:lnTo>
                  <a:close/>
                </a:path>
              </a:pathLst>
            </a:custGeom>
            <a:solidFill>
              <a:srgbClr val="525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7489" y="3301197"/>
              <a:ext cx="86349" cy="23740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60323" y="3257638"/>
              <a:ext cx="75565" cy="280670"/>
            </a:xfrm>
            <a:custGeom>
              <a:avLst/>
              <a:gdLst/>
              <a:ahLst/>
              <a:cxnLst/>
              <a:rect l="l" t="t" r="r" b="b"/>
              <a:pathLst>
                <a:path w="75565" h="280670">
                  <a:moveTo>
                    <a:pt x="75565" y="21983"/>
                  </a:moveTo>
                  <a:lnTo>
                    <a:pt x="53975" y="21983"/>
                  </a:lnTo>
                  <a:lnTo>
                    <a:pt x="53975" y="54356"/>
                  </a:lnTo>
                  <a:lnTo>
                    <a:pt x="75565" y="54356"/>
                  </a:lnTo>
                  <a:lnTo>
                    <a:pt x="75565" y="21983"/>
                  </a:lnTo>
                  <a:close/>
                </a:path>
                <a:path w="75565" h="280670">
                  <a:moveTo>
                    <a:pt x="75565" y="0"/>
                  </a:moveTo>
                  <a:lnTo>
                    <a:pt x="0" y="0"/>
                  </a:lnTo>
                  <a:lnTo>
                    <a:pt x="0" y="21577"/>
                  </a:lnTo>
                  <a:lnTo>
                    <a:pt x="0" y="54597"/>
                  </a:lnTo>
                  <a:lnTo>
                    <a:pt x="0" y="280606"/>
                  </a:lnTo>
                  <a:lnTo>
                    <a:pt x="75565" y="280606"/>
                  </a:lnTo>
                  <a:lnTo>
                    <a:pt x="75565" y="54597"/>
                  </a:lnTo>
                  <a:lnTo>
                    <a:pt x="21590" y="54597"/>
                  </a:lnTo>
                  <a:lnTo>
                    <a:pt x="21590" y="21577"/>
                  </a:lnTo>
                  <a:lnTo>
                    <a:pt x="75565" y="21577"/>
                  </a:lnTo>
                  <a:lnTo>
                    <a:pt x="75565" y="0"/>
                  </a:lnTo>
                  <a:close/>
                </a:path>
              </a:pathLst>
            </a:custGeom>
            <a:solidFill>
              <a:srgbClr val="525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29919" y="4124959"/>
            <a:ext cx="7879080" cy="952500"/>
            <a:chOff x="629919" y="4124959"/>
            <a:chExt cx="7879080" cy="952500"/>
          </a:xfrm>
        </p:grpSpPr>
        <p:sp>
          <p:nvSpPr>
            <p:cNvPr id="17" name="object 17"/>
            <p:cNvSpPr/>
            <p:nvPr/>
          </p:nvSpPr>
          <p:spPr>
            <a:xfrm>
              <a:off x="629919" y="4124959"/>
              <a:ext cx="7879080" cy="952500"/>
            </a:xfrm>
            <a:custGeom>
              <a:avLst/>
              <a:gdLst/>
              <a:ahLst/>
              <a:cxnLst/>
              <a:rect l="l" t="t" r="r" b="b"/>
              <a:pathLst>
                <a:path w="7879080" h="952500">
                  <a:moveTo>
                    <a:pt x="7783830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50"/>
                  </a:lnTo>
                  <a:lnTo>
                    <a:pt x="0" y="857250"/>
                  </a:lnTo>
                  <a:lnTo>
                    <a:pt x="7485" y="894314"/>
                  </a:lnTo>
                  <a:lnTo>
                    <a:pt x="27898" y="924591"/>
                  </a:lnTo>
                  <a:lnTo>
                    <a:pt x="58175" y="945010"/>
                  </a:lnTo>
                  <a:lnTo>
                    <a:pt x="95250" y="952500"/>
                  </a:lnTo>
                  <a:lnTo>
                    <a:pt x="7783830" y="952500"/>
                  </a:lnTo>
                  <a:lnTo>
                    <a:pt x="7820894" y="945010"/>
                  </a:lnTo>
                  <a:lnTo>
                    <a:pt x="7851171" y="924591"/>
                  </a:lnTo>
                  <a:lnTo>
                    <a:pt x="7871590" y="894314"/>
                  </a:lnTo>
                  <a:lnTo>
                    <a:pt x="7879080" y="857250"/>
                  </a:lnTo>
                  <a:lnTo>
                    <a:pt x="7879080" y="95250"/>
                  </a:lnTo>
                  <a:lnTo>
                    <a:pt x="7871590" y="58185"/>
                  </a:lnTo>
                  <a:lnTo>
                    <a:pt x="7851171" y="27908"/>
                  </a:lnTo>
                  <a:lnTo>
                    <a:pt x="7820894" y="7489"/>
                  </a:lnTo>
                  <a:lnTo>
                    <a:pt x="77838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3963" y="4401045"/>
              <a:ext cx="410209" cy="407034"/>
            </a:xfrm>
            <a:custGeom>
              <a:avLst/>
              <a:gdLst/>
              <a:ahLst/>
              <a:cxnLst/>
              <a:rect l="l" t="t" r="r" b="b"/>
              <a:pathLst>
                <a:path w="410209" h="407035">
                  <a:moveTo>
                    <a:pt x="177038" y="171323"/>
                  </a:moveTo>
                  <a:lnTo>
                    <a:pt x="161925" y="156146"/>
                  </a:lnTo>
                  <a:lnTo>
                    <a:pt x="126301" y="191922"/>
                  </a:lnTo>
                  <a:lnTo>
                    <a:pt x="112268" y="177825"/>
                  </a:lnTo>
                  <a:lnTo>
                    <a:pt x="97155" y="193014"/>
                  </a:lnTo>
                  <a:lnTo>
                    <a:pt x="126301" y="222288"/>
                  </a:lnTo>
                  <a:lnTo>
                    <a:pt x="177038" y="171323"/>
                  </a:lnTo>
                  <a:close/>
                </a:path>
                <a:path w="410209" h="407035">
                  <a:moveTo>
                    <a:pt x="177038" y="100838"/>
                  </a:moveTo>
                  <a:lnTo>
                    <a:pt x="161925" y="85661"/>
                  </a:lnTo>
                  <a:lnTo>
                    <a:pt x="126301" y="121437"/>
                  </a:lnTo>
                  <a:lnTo>
                    <a:pt x="112268" y="107340"/>
                  </a:lnTo>
                  <a:lnTo>
                    <a:pt x="97155" y="122529"/>
                  </a:lnTo>
                  <a:lnTo>
                    <a:pt x="126301" y="151803"/>
                  </a:lnTo>
                  <a:lnTo>
                    <a:pt x="177038" y="100838"/>
                  </a:lnTo>
                  <a:close/>
                </a:path>
                <a:path w="410209" h="407035">
                  <a:moveTo>
                    <a:pt x="302260" y="178917"/>
                  </a:moveTo>
                  <a:lnTo>
                    <a:pt x="210502" y="178917"/>
                  </a:lnTo>
                  <a:lnTo>
                    <a:pt x="210502" y="200609"/>
                  </a:lnTo>
                  <a:lnTo>
                    <a:pt x="302260" y="200609"/>
                  </a:lnTo>
                  <a:lnTo>
                    <a:pt x="302260" y="178917"/>
                  </a:lnTo>
                  <a:close/>
                </a:path>
                <a:path w="410209" h="407035">
                  <a:moveTo>
                    <a:pt x="302260" y="108432"/>
                  </a:moveTo>
                  <a:lnTo>
                    <a:pt x="210502" y="108432"/>
                  </a:lnTo>
                  <a:lnTo>
                    <a:pt x="210502" y="130111"/>
                  </a:lnTo>
                  <a:lnTo>
                    <a:pt x="302260" y="130111"/>
                  </a:lnTo>
                  <a:lnTo>
                    <a:pt x="302260" y="108432"/>
                  </a:lnTo>
                  <a:close/>
                </a:path>
                <a:path w="410209" h="407035">
                  <a:moveTo>
                    <a:pt x="410210" y="26530"/>
                  </a:moveTo>
                  <a:lnTo>
                    <a:pt x="405371" y="21678"/>
                  </a:lnTo>
                  <a:lnTo>
                    <a:pt x="356235" y="21678"/>
                  </a:lnTo>
                  <a:lnTo>
                    <a:pt x="356235" y="59639"/>
                  </a:lnTo>
                  <a:lnTo>
                    <a:pt x="356235" y="254825"/>
                  </a:lnTo>
                  <a:lnTo>
                    <a:pt x="53975" y="254825"/>
                  </a:lnTo>
                  <a:lnTo>
                    <a:pt x="53975" y="59639"/>
                  </a:lnTo>
                  <a:lnTo>
                    <a:pt x="356235" y="59639"/>
                  </a:lnTo>
                  <a:lnTo>
                    <a:pt x="356235" y="21678"/>
                  </a:lnTo>
                  <a:lnTo>
                    <a:pt x="215900" y="21678"/>
                  </a:lnTo>
                  <a:lnTo>
                    <a:pt x="215900" y="4851"/>
                  </a:lnTo>
                  <a:lnTo>
                    <a:pt x="211074" y="0"/>
                  </a:lnTo>
                  <a:lnTo>
                    <a:pt x="199148" y="0"/>
                  </a:lnTo>
                  <a:lnTo>
                    <a:pt x="194310" y="4851"/>
                  </a:lnTo>
                  <a:lnTo>
                    <a:pt x="194310" y="21678"/>
                  </a:lnTo>
                  <a:lnTo>
                    <a:pt x="4838" y="21678"/>
                  </a:lnTo>
                  <a:lnTo>
                    <a:pt x="0" y="26530"/>
                  </a:lnTo>
                  <a:lnTo>
                    <a:pt x="0" y="38519"/>
                  </a:lnTo>
                  <a:lnTo>
                    <a:pt x="4838" y="43370"/>
                  </a:lnTo>
                  <a:lnTo>
                    <a:pt x="21590" y="43370"/>
                  </a:lnTo>
                  <a:lnTo>
                    <a:pt x="21590" y="265658"/>
                  </a:lnTo>
                  <a:lnTo>
                    <a:pt x="4838" y="265658"/>
                  </a:lnTo>
                  <a:lnTo>
                    <a:pt x="0" y="270510"/>
                  </a:lnTo>
                  <a:lnTo>
                    <a:pt x="0" y="282498"/>
                  </a:lnTo>
                  <a:lnTo>
                    <a:pt x="4838" y="287350"/>
                  </a:lnTo>
                  <a:lnTo>
                    <a:pt x="175641" y="287350"/>
                  </a:lnTo>
                  <a:lnTo>
                    <a:pt x="92519" y="370840"/>
                  </a:lnTo>
                  <a:lnTo>
                    <a:pt x="88303" y="375119"/>
                  </a:lnTo>
                  <a:lnTo>
                    <a:pt x="88341" y="382028"/>
                  </a:lnTo>
                  <a:lnTo>
                    <a:pt x="96862" y="390499"/>
                  </a:lnTo>
                  <a:lnTo>
                    <a:pt x="103733" y="390461"/>
                  </a:lnTo>
                  <a:lnTo>
                    <a:pt x="107950" y="386181"/>
                  </a:lnTo>
                  <a:lnTo>
                    <a:pt x="194310" y="299440"/>
                  </a:lnTo>
                  <a:lnTo>
                    <a:pt x="194310" y="401777"/>
                  </a:lnTo>
                  <a:lnTo>
                    <a:pt x="199148" y="406628"/>
                  </a:lnTo>
                  <a:lnTo>
                    <a:pt x="211074" y="406628"/>
                  </a:lnTo>
                  <a:lnTo>
                    <a:pt x="215900" y="401777"/>
                  </a:lnTo>
                  <a:lnTo>
                    <a:pt x="215900" y="299440"/>
                  </a:lnTo>
                  <a:lnTo>
                    <a:pt x="215900" y="299275"/>
                  </a:lnTo>
                  <a:lnTo>
                    <a:pt x="306489" y="390258"/>
                  </a:lnTo>
                  <a:lnTo>
                    <a:pt x="313321" y="390258"/>
                  </a:lnTo>
                  <a:lnTo>
                    <a:pt x="321767" y="381787"/>
                  </a:lnTo>
                  <a:lnTo>
                    <a:pt x="321767" y="374916"/>
                  </a:lnTo>
                  <a:lnTo>
                    <a:pt x="246443" y="299275"/>
                  </a:lnTo>
                  <a:lnTo>
                    <a:pt x="234569" y="287350"/>
                  </a:lnTo>
                  <a:lnTo>
                    <a:pt x="405371" y="287350"/>
                  </a:lnTo>
                  <a:lnTo>
                    <a:pt x="410210" y="282498"/>
                  </a:lnTo>
                  <a:lnTo>
                    <a:pt x="410210" y="270510"/>
                  </a:lnTo>
                  <a:lnTo>
                    <a:pt x="405371" y="265658"/>
                  </a:lnTo>
                  <a:lnTo>
                    <a:pt x="388620" y="265658"/>
                  </a:lnTo>
                  <a:lnTo>
                    <a:pt x="388620" y="254825"/>
                  </a:lnTo>
                  <a:lnTo>
                    <a:pt x="388620" y="59639"/>
                  </a:lnTo>
                  <a:lnTo>
                    <a:pt x="388620" y="43370"/>
                  </a:lnTo>
                  <a:lnTo>
                    <a:pt x="405371" y="43370"/>
                  </a:lnTo>
                  <a:lnTo>
                    <a:pt x="410210" y="38519"/>
                  </a:lnTo>
                  <a:lnTo>
                    <a:pt x="410210" y="26530"/>
                  </a:lnTo>
                  <a:close/>
                </a:path>
              </a:pathLst>
            </a:custGeom>
            <a:solidFill>
              <a:srgbClr val="8B8B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65115" y="3040316"/>
            <a:ext cx="3005455" cy="203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Reviews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all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related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research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articles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(you </a:t>
            </a:r>
            <a:r>
              <a:rPr sz="1100" spc="5" dirty="0">
                <a:latin typeface="Arial MT"/>
                <a:cs typeface="Arial MT"/>
              </a:rPr>
              <a:t>may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your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assignment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#2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#3).</a:t>
            </a:r>
            <a:endParaRPr sz="1100">
              <a:latin typeface="Arial MT"/>
              <a:cs typeface="Arial MT"/>
            </a:endParaRPr>
          </a:p>
          <a:p>
            <a:pPr marL="12700" marR="207645">
              <a:lnSpc>
                <a:spcPts val="1280"/>
              </a:lnSpc>
              <a:spcBef>
                <a:spcPts val="455"/>
              </a:spcBef>
            </a:pPr>
            <a:r>
              <a:rPr sz="1100" spc="-5" dirty="0">
                <a:latin typeface="Arial MT"/>
                <a:cs typeface="Arial MT"/>
              </a:rPr>
              <a:t>Make sure </a:t>
            </a:r>
            <a:r>
              <a:rPr sz="1100" spc="-10" dirty="0">
                <a:latin typeface="Arial MT"/>
                <a:cs typeface="Arial MT"/>
              </a:rPr>
              <a:t>all </a:t>
            </a:r>
            <a:r>
              <a:rPr sz="1100" spc="-5" dirty="0">
                <a:latin typeface="Arial MT"/>
                <a:cs typeface="Arial MT"/>
              </a:rPr>
              <a:t>theories, </a:t>
            </a:r>
            <a:r>
              <a:rPr sz="1100" dirty="0">
                <a:latin typeface="Arial MT"/>
                <a:cs typeface="Arial MT"/>
              </a:rPr>
              <a:t>techniques, methods,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etc.,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you </a:t>
            </a:r>
            <a:r>
              <a:rPr sz="1100" dirty="0">
                <a:latin typeface="Arial MT"/>
                <a:cs typeface="Arial MT"/>
              </a:rPr>
              <a:t>need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 </a:t>
            </a:r>
            <a:r>
              <a:rPr sz="1100" dirty="0">
                <a:latin typeface="Arial MT"/>
                <a:cs typeface="Arial MT"/>
              </a:rPr>
              <a:t>discussed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in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this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chapter.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ts val="1290"/>
              </a:lnSpc>
            </a:pPr>
            <a:r>
              <a:rPr sz="1100" spc="-5" dirty="0">
                <a:latin typeface="Arial MT"/>
                <a:cs typeface="Arial MT"/>
              </a:rPr>
              <a:t>Clear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description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way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you </a:t>
            </a:r>
            <a:r>
              <a:rPr sz="1100" spc="-20" dirty="0">
                <a:latin typeface="Arial MT"/>
                <a:cs typeface="Arial MT"/>
              </a:rPr>
              <a:t>will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conduct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90"/>
              </a:lnSpc>
            </a:pPr>
            <a:r>
              <a:rPr sz="1100" dirty="0">
                <a:latin typeface="Arial MT"/>
                <a:cs typeface="Arial MT"/>
              </a:rPr>
              <a:t>study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spc="-10" dirty="0">
                <a:latin typeface="Arial MT"/>
                <a:cs typeface="Arial MT"/>
              </a:rPr>
              <a:t>Explain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steps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your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research.</a:t>
            </a:r>
            <a:endParaRPr sz="1100">
              <a:latin typeface="Arial MT"/>
              <a:cs typeface="Arial MT"/>
            </a:endParaRPr>
          </a:p>
          <a:p>
            <a:pPr marL="12700" marR="147955">
              <a:lnSpc>
                <a:spcPts val="1260"/>
              </a:lnSpc>
              <a:spcBef>
                <a:spcPts val="495"/>
              </a:spcBef>
            </a:pPr>
            <a:r>
              <a:rPr sz="1100" spc="-5" dirty="0">
                <a:latin typeface="Arial MT"/>
                <a:cs typeface="Arial MT"/>
              </a:rPr>
              <a:t>Make sure your </a:t>
            </a:r>
            <a:r>
              <a:rPr sz="1100" dirty="0">
                <a:latin typeface="Arial MT"/>
                <a:cs typeface="Arial MT"/>
              </a:rPr>
              <a:t>steps </a:t>
            </a:r>
            <a:r>
              <a:rPr sz="1100" spc="-5" dirty="0">
                <a:latin typeface="Arial MT"/>
                <a:cs typeface="Arial MT"/>
              </a:rPr>
              <a:t>to </a:t>
            </a:r>
            <a:r>
              <a:rPr sz="1100" dirty="0">
                <a:latin typeface="Arial MT"/>
                <a:cs typeface="Arial MT"/>
              </a:rPr>
              <a:t>conduct </a:t>
            </a:r>
            <a:r>
              <a:rPr sz="1100" spc="-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research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answer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problems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9919" y="5316220"/>
            <a:ext cx="7879080" cy="952500"/>
            <a:chOff x="629919" y="5316220"/>
            <a:chExt cx="7879080" cy="952500"/>
          </a:xfrm>
        </p:grpSpPr>
        <p:sp>
          <p:nvSpPr>
            <p:cNvPr id="21" name="object 21"/>
            <p:cNvSpPr/>
            <p:nvPr/>
          </p:nvSpPr>
          <p:spPr>
            <a:xfrm>
              <a:off x="629919" y="5316220"/>
              <a:ext cx="7879080" cy="952500"/>
            </a:xfrm>
            <a:custGeom>
              <a:avLst/>
              <a:gdLst/>
              <a:ahLst/>
              <a:cxnLst/>
              <a:rect l="l" t="t" r="r" b="b"/>
              <a:pathLst>
                <a:path w="7879080" h="952500">
                  <a:moveTo>
                    <a:pt x="7783830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49"/>
                  </a:lnTo>
                  <a:lnTo>
                    <a:pt x="0" y="857249"/>
                  </a:lnTo>
                  <a:lnTo>
                    <a:pt x="7485" y="894324"/>
                  </a:lnTo>
                  <a:lnTo>
                    <a:pt x="27898" y="924601"/>
                  </a:lnTo>
                  <a:lnTo>
                    <a:pt x="58175" y="945014"/>
                  </a:lnTo>
                  <a:lnTo>
                    <a:pt x="95250" y="952499"/>
                  </a:lnTo>
                  <a:lnTo>
                    <a:pt x="7783830" y="952499"/>
                  </a:lnTo>
                  <a:lnTo>
                    <a:pt x="7820894" y="945014"/>
                  </a:lnTo>
                  <a:lnTo>
                    <a:pt x="7851171" y="924601"/>
                  </a:lnTo>
                  <a:lnTo>
                    <a:pt x="7871590" y="894324"/>
                  </a:lnTo>
                  <a:lnTo>
                    <a:pt x="7879080" y="857249"/>
                  </a:lnTo>
                  <a:lnTo>
                    <a:pt x="7879080" y="95249"/>
                  </a:lnTo>
                  <a:lnTo>
                    <a:pt x="7871590" y="58185"/>
                  </a:lnTo>
                  <a:lnTo>
                    <a:pt x="7851171" y="27908"/>
                  </a:lnTo>
                  <a:lnTo>
                    <a:pt x="7820894" y="7489"/>
                  </a:lnTo>
                  <a:lnTo>
                    <a:pt x="77838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29714" y="5618319"/>
              <a:ext cx="499109" cy="352425"/>
            </a:xfrm>
            <a:custGeom>
              <a:avLst/>
              <a:gdLst/>
              <a:ahLst/>
              <a:cxnLst/>
              <a:rect l="l" t="t" r="r" b="b"/>
              <a:pathLst>
                <a:path w="499109" h="352425">
                  <a:moveTo>
                    <a:pt x="454998" y="0"/>
                  </a:moveTo>
                  <a:lnTo>
                    <a:pt x="178657" y="262414"/>
                  </a:lnTo>
                  <a:lnTo>
                    <a:pt x="45879" y="125782"/>
                  </a:lnTo>
                  <a:lnTo>
                    <a:pt x="0" y="169703"/>
                  </a:lnTo>
                  <a:lnTo>
                    <a:pt x="176498" y="351871"/>
                  </a:lnTo>
                  <a:lnTo>
                    <a:pt x="222917" y="308498"/>
                  </a:lnTo>
                  <a:lnTo>
                    <a:pt x="498718" y="45542"/>
                  </a:lnTo>
                  <a:lnTo>
                    <a:pt x="454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18258" y="3219132"/>
            <a:ext cx="2929255" cy="2745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indent="-308610">
              <a:lnSpc>
                <a:spcPct val="100000"/>
              </a:lnSpc>
              <a:spcBef>
                <a:spcPts val="100"/>
              </a:spcBef>
              <a:buAutoNum type="romanUcPeriod" startAt="2"/>
              <a:tabLst>
                <a:tab pos="321310" algn="l"/>
              </a:tabLst>
            </a:pPr>
            <a:r>
              <a:rPr sz="2200" spc="-5" dirty="0">
                <a:latin typeface="Arial MT"/>
                <a:cs typeface="Arial MT"/>
              </a:rPr>
              <a:t>Literature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review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romanUcPeriod" startAt="2"/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romanUcPeriod" startAt="2"/>
            </a:pPr>
            <a:endParaRPr sz="2350">
              <a:latin typeface="Arial MT"/>
              <a:cs typeface="Arial MT"/>
            </a:endParaRPr>
          </a:p>
          <a:p>
            <a:pPr marL="400050" indent="-387985">
              <a:lnSpc>
                <a:spcPts val="2590"/>
              </a:lnSpc>
              <a:buAutoNum type="romanUcPeriod" startAt="2"/>
              <a:tabLst>
                <a:tab pos="400685" algn="l"/>
              </a:tabLst>
            </a:pPr>
            <a:r>
              <a:rPr sz="2200" spc="-5" dirty="0">
                <a:latin typeface="Arial MT"/>
                <a:cs typeface="Arial MT"/>
              </a:rPr>
              <a:t>Steps,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Methodology,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590"/>
              </a:lnSpc>
            </a:pPr>
            <a:r>
              <a:rPr sz="2200" spc="-5" dirty="0">
                <a:latin typeface="Arial MT"/>
                <a:cs typeface="Arial MT"/>
              </a:rPr>
              <a:t>Approach,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Method,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etc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Arial MT"/>
              <a:cs typeface="Arial MT"/>
            </a:endParaRPr>
          </a:p>
          <a:p>
            <a:pPr marL="405765" indent="-393700">
              <a:lnSpc>
                <a:spcPct val="100000"/>
              </a:lnSpc>
              <a:buAutoNum type="romanUcPeriod" startAt="4"/>
              <a:tabLst>
                <a:tab pos="406400" algn="l"/>
              </a:tabLst>
            </a:pPr>
            <a:r>
              <a:rPr sz="2200" spc="-10" dirty="0">
                <a:latin typeface="Arial MT"/>
                <a:cs typeface="Arial MT"/>
              </a:rPr>
              <a:t>Closing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342" y="1005141"/>
            <a:ext cx="5551170" cy="15913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 indent="227965">
              <a:lnSpc>
                <a:spcPts val="5840"/>
              </a:lnSpc>
              <a:spcBef>
                <a:spcPts val="830"/>
              </a:spcBef>
            </a:pPr>
            <a:r>
              <a:rPr sz="5400" dirty="0"/>
              <a:t>Final </a:t>
            </a:r>
            <a:r>
              <a:rPr sz="5400" spc="-5" dirty="0"/>
              <a:t>Report </a:t>
            </a:r>
            <a:r>
              <a:rPr sz="5400" dirty="0"/>
              <a:t>and </a:t>
            </a:r>
            <a:r>
              <a:rPr sz="5400" spc="5" dirty="0"/>
              <a:t> </a:t>
            </a:r>
            <a:r>
              <a:rPr sz="5400" dirty="0"/>
              <a:t>Final</a:t>
            </a:r>
            <a:r>
              <a:rPr sz="5400" spc="-70" dirty="0"/>
              <a:t> </a:t>
            </a:r>
            <a:r>
              <a:rPr sz="5400" spc="-5" dirty="0"/>
              <a:t>Presentation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030287" y="2967672"/>
            <a:ext cx="6437313" cy="283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42900">
              <a:lnSpc>
                <a:spcPts val="2170"/>
              </a:lnSpc>
              <a:spcBef>
                <a:spcPts val="100"/>
              </a:spcBef>
              <a:buChar char="•"/>
              <a:tabLst>
                <a:tab pos="367665" algn="l"/>
                <a:tab pos="368300" algn="l"/>
              </a:tabLst>
            </a:pPr>
            <a:r>
              <a:rPr sz="2500" dirty="0">
                <a:latin typeface="Arial MT"/>
                <a:cs typeface="Arial MT"/>
              </a:rPr>
              <a:t>Final report should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be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submitted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on</a:t>
            </a:r>
            <a:r>
              <a:rPr sz="2500" spc="50" dirty="0"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Arial MT"/>
                <a:cs typeface="Arial MT"/>
              </a:rPr>
              <a:t>16</a:t>
            </a:r>
            <a:r>
              <a:rPr sz="2500" baseline="26666" dirty="0">
                <a:solidFill>
                  <a:srgbClr val="FF0000"/>
                </a:solidFill>
                <a:latin typeface="Arial MT"/>
                <a:cs typeface="Arial MT"/>
              </a:rPr>
              <a:t>th</a:t>
            </a:r>
            <a:r>
              <a:rPr sz="2500" spc="247" baseline="26666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Arial MT"/>
                <a:cs typeface="Arial MT"/>
              </a:rPr>
              <a:t>November</a:t>
            </a:r>
            <a:r>
              <a:rPr sz="25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500" dirty="0" smtClean="0">
                <a:solidFill>
                  <a:srgbClr val="FF0000"/>
                </a:solidFill>
                <a:latin typeface="Arial MT"/>
                <a:cs typeface="Arial MT"/>
              </a:rPr>
              <a:t>202</a:t>
            </a:r>
            <a:r>
              <a:rPr lang="en-US" sz="2500" dirty="0" smtClean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r>
              <a:rPr sz="2500" dirty="0" smtClean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lang="en-US" sz="2500" dirty="0" smtClean="0"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Arial MT"/>
                <a:cs typeface="Arial MT"/>
              </a:rPr>
              <a:t>9 PM </a:t>
            </a:r>
            <a:r>
              <a:rPr sz="2500" spc="-5" dirty="0">
                <a:latin typeface="Arial MT"/>
                <a:cs typeface="Arial MT"/>
              </a:rPr>
              <a:t>(softcopy</a:t>
            </a:r>
            <a:r>
              <a:rPr lang="en-US" sz="2500" spc="-5" dirty="0">
                <a:latin typeface="Arial MT"/>
                <a:cs typeface="Arial MT"/>
              </a:rPr>
              <a:t> via </a:t>
            </a:r>
            <a:r>
              <a:rPr lang="en-US" sz="2500" spc="-5" dirty="0" err="1">
                <a:latin typeface="Arial MT"/>
                <a:cs typeface="Arial MT"/>
              </a:rPr>
              <a:t>SCeLe</a:t>
            </a:r>
            <a:r>
              <a:rPr sz="2500" spc="-5" dirty="0">
                <a:latin typeface="Arial MT"/>
                <a:cs typeface="Arial MT"/>
              </a:rPr>
              <a:t>)</a:t>
            </a:r>
            <a:endParaRPr sz="2500" dirty="0">
              <a:latin typeface="Arial MT"/>
              <a:cs typeface="Arial MT"/>
            </a:endParaRPr>
          </a:p>
          <a:p>
            <a:pPr marL="367665" indent="-342900">
              <a:lnSpc>
                <a:spcPts val="2170"/>
              </a:lnSpc>
              <a:spcBef>
                <a:spcPts val="220"/>
              </a:spcBef>
              <a:buChar char="•"/>
              <a:tabLst>
                <a:tab pos="367665" algn="l"/>
                <a:tab pos="368300" algn="l"/>
              </a:tabLst>
            </a:pPr>
            <a:r>
              <a:rPr sz="2500" dirty="0">
                <a:latin typeface="Arial MT"/>
                <a:cs typeface="Arial MT"/>
              </a:rPr>
              <a:t>Update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version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should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be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submitted</a:t>
            </a:r>
            <a:r>
              <a:rPr sz="2500" spc="50" dirty="0"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 MT"/>
                <a:cs typeface="Arial MT"/>
              </a:rPr>
              <a:t>on </a:t>
            </a:r>
            <a:r>
              <a:rPr lang="en-US" sz="2500" dirty="0" smtClean="0">
                <a:solidFill>
                  <a:srgbClr val="FF0000"/>
                </a:solidFill>
                <a:latin typeface="Arial MT"/>
                <a:cs typeface="Arial MT"/>
              </a:rPr>
              <a:t>24</a:t>
            </a:r>
            <a:r>
              <a:rPr sz="2500" baseline="26666" dirty="0" smtClean="0">
                <a:solidFill>
                  <a:srgbClr val="FF0000"/>
                </a:solidFill>
                <a:latin typeface="Arial MT"/>
                <a:cs typeface="Arial MT"/>
              </a:rPr>
              <a:t>th</a:t>
            </a:r>
            <a:r>
              <a:rPr sz="2500" spc="262" baseline="26666" dirty="0" smtClean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Arial MT"/>
                <a:cs typeface="Arial MT"/>
              </a:rPr>
              <a:t>November</a:t>
            </a:r>
            <a:r>
              <a:rPr lang="en-US" sz="2500" dirty="0">
                <a:latin typeface="Arial MT"/>
                <a:cs typeface="Arial MT"/>
              </a:rPr>
              <a:t> </a:t>
            </a:r>
            <a:r>
              <a:rPr sz="2500" dirty="0" smtClean="0">
                <a:solidFill>
                  <a:srgbClr val="FF0000"/>
                </a:solidFill>
                <a:latin typeface="Arial MT"/>
                <a:cs typeface="Arial MT"/>
              </a:rPr>
              <a:t>202</a:t>
            </a:r>
            <a:r>
              <a:rPr lang="en-US" sz="2500" dirty="0" smtClean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r>
              <a:rPr sz="2500" dirty="0" smtClean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2500" spc="-5" dirty="0" smtClean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2500" spc="-5" dirty="0">
                <a:solidFill>
                  <a:srgbClr val="FF0000"/>
                </a:solidFill>
                <a:latin typeface="Arial MT"/>
                <a:cs typeface="Arial MT"/>
              </a:rPr>
              <a:t>9 PM</a:t>
            </a:r>
            <a:r>
              <a:rPr sz="25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(softcopy</a:t>
            </a:r>
            <a:r>
              <a:rPr lang="en-US" sz="2500" spc="-5" dirty="0">
                <a:latin typeface="Arial MT"/>
                <a:cs typeface="Arial MT"/>
              </a:rPr>
              <a:t> via </a:t>
            </a:r>
            <a:r>
              <a:rPr lang="en-US" sz="2500" spc="-5" dirty="0" err="1">
                <a:latin typeface="Arial MT"/>
                <a:cs typeface="Arial MT"/>
              </a:rPr>
              <a:t>SCeLe</a:t>
            </a:r>
            <a:r>
              <a:rPr sz="2500" spc="-5" dirty="0">
                <a:latin typeface="Arial MT"/>
                <a:cs typeface="Arial MT"/>
              </a:rPr>
              <a:t>)</a:t>
            </a:r>
            <a:endParaRPr sz="2500" dirty="0">
              <a:latin typeface="Arial MT"/>
              <a:cs typeface="Arial MT"/>
            </a:endParaRPr>
          </a:p>
          <a:p>
            <a:pPr marL="367665" marR="111760" indent="-342900">
              <a:lnSpc>
                <a:spcPct val="89900"/>
              </a:lnSpc>
              <a:spcBef>
                <a:spcPts val="455"/>
              </a:spcBef>
              <a:buChar char="•"/>
              <a:tabLst>
                <a:tab pos="367665" algn="l"/>
                <a:tab pos="368300" algn="l"/>
              </a:tabLst>
            </a:pPr>
            <a:r>
              <a:rPr sz="2500" spc="-5" dirty="0">
                <a:latin typeface="Arial MT"/>
                <a:cs typeface="Arial MT"/>
              </a:rPr>
              <a:t>Final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Presentation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lang="en-US" sz="2500" spc="-10" dirty="0">
                <a:latin typeface="Arial MT"/>
                <a:cs typeface="Arial MT"/>
              </a:rPr>
              <a:t>and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Discussion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(</a:t>
            </a:r>
            <a:r>
              <a:rPr lang="en-US" sz="2500" dirty="0">
                <a:latin typeface="Arial MT"/>
                <a:cs typeface="Arial MT"/>
              </a:rPr>
              <a:t>will be held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in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lang="en-US" sz="2500" spc="-5" dirty="0">
                <a:latin typeface="Arial MT"/>
                <a:cs typeface="Arial MT"/>
              </a:rPr>
              <a:t>class session)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on</a:t>
            </a:r>
            <a:r>
              <a:rPr sz="2500" spc="25" dirty="0">
                <a:latin typeface="Arial MT"/>
                <a:cs typeface="Arial MT"/>
              </a:rPr>
              <a:t> </a:t>
            </a:r>
            <a:r>
              <a:rPr lang="en-US" sz="2500" spc="25" dirty="0">
                <a:solidFill>
                  <a:srgbClr val="FF0000"/>
                </a:solidFill>
                <a:latin typeface="Arial MT"/>
                <a:cs typeface="Arial MT"/>
              </a:rPr>
              <a:t>Week 14 &amp; Week 15</a:t>
            </a:r>
            <a:endParaRPr sz="25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1794" y="4906962"/>
            <a:ext cx="42799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419" y="2093531"/>
            <a:ext cx="1395730" cy="263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 marR="5080" indent="-158115" algn="just">
              <a:lnSpc>
                <a:spcPct val="100000"/>
              </a:lnSpc>
              <a:spcBef>
                <a:spcPts val="100"/>
              </a:spcBef>
            </a:pPr>
            <a:r>
              <a:rPr sz="5700" dirty="0"/>
              <a:t>Tips  </a:t>
            </a:r>
            <a:r>
              <a:rPr sz="5700" spc="5" dirty="0"/>
              <a:t>and  </a:t>
            </a:r>
            <a:r>
              <a:rPr sz="5700" dirty="0"/>
              <a:t>Bits</a:t>
            </a:r>
            <a:endParaRPr sz="5700"/>
          </a:p>
        </p:txBody>
      </p:sp>
      <p:sp>
        <p:nvSpPr>
          <p:cNvPr id="3" name="object 3"/>
          <p:cNvSpPr/>
          <p:nvPr/>
        </p:nvSpPr>
        <p:spPr>
          <a:xfrm>
            <a:off x="3489959" y="1851660"/>
            <a:ext cx="0" cy="3236595"/>
          </a:xfrm>
          <a:custGeom>
            <a:avLst/>
            <a:gdLst/>
            <a:ahLst/>
            <a:cxnLst/>
            <a:rect l="l" t="t" r="r" b="b"/>
            <a:pathLst>
              <a:path h="3236595">
                <a:moveTo>
                  <a:pt x="0" y="0"/>
                </a:moveTo>
                <a:lnTo>
                  <a:pt x="0" y="3236467"/>
                </a:lnTo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1454" y="1754187"/>
            <a:ext cx="3338195" cy="33191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marR="129539" indent="-342900">
              <a:lnSpc>
                <a:spcPts val="1620"/>
              </a:lnSpc>
              <a:spcBef>
                <a:spcPts val="305"/>
              </a:spcBef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Tuangkan </a:t>
            </a:r>
            <a:r>
              <a:rPr sz="1500" dirty="0">
                <a:latin typeface="Arial MT"/>
                <a:cs typeface="Arial MT"/>
              </a:rPr>
              <a:t>ide-ide genius Anda ke </a:t>
            </a:r>
            <a:r>
              <a:rPr sz="1500" spc="-409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dalam tulisan, </a:t>
            </a:r>
            <a:r>
              <a:rPr sz="1500" spc="-5" dirty="0">
                <a:latin typeface="Arial MT"/>
                <a:cs typeface="Arial MT"/>
              </a:rPr>
              <a:t>yang </a:t>
            </a:r>
            <a:r>
              <a:rPr sz="1500" dirty="0">
                <a:latin typeface="Arial MT"/>
                <a:cs typeface="Arial MT"/>
              </a:rPr>
              <a:t>disebut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research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proposal.</a:t>
            </a:r>
            <a:endParaRPr sz="1500">
              <a:latin typeface="Arial MT"/>
              <a:cs typeface="Arial MT"/>
            </a:endParaRPr>
          </a:p>
          <a:p>
            <a:pPr marL="355600" marR="311785" indent="-342900">
              <a:lnSpc>
                <a:spcPts val="162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Arial MT"/>
                <a:cs typeface="Arial MT"/>
              </a:rPr>
              <a:t>Gunakan </a:t>
            </a:r>
            <a:r>
              <a:rPr sz="1500" dirty="0">
                <a:latin typeface="Arial MT"/>
                <a:cs typeface="Arial MT"/>
              </a:rPr>
              <a:t>semua </a:t>
            </a:r>
            <a:r>
              <a:rPr sz="1500" spc="-5" dirty="0">
                <a:latin typeface="Arial MT"/>
                <a:cs typeface="Arial MT"/>
              </a:rPr>
              <a:t>bahan </a:t>
            </a:r>
            <a:r>
              <a:rPr sz="1500" dirty="0">
                <a:latin typeface="Arial MT"/>
                <a:cs typeface="Arial MT"/>
              </a:rPr>
              <a:t>bacaan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yang </a:t>
            </a:r>
            <a:r>
              <a:rPr sz="1500" dirty="0">
                <a:latin typeface="Arial MT"/>
                <a:cs typeface="Arial MT"/>
              </a:rPr>
              <a:t>menyangkut hasil-hasil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penelitian </a:t>
            </a:r>
            <a:r>
              <a:rPr sz="1500" spc="-5" dirty="0">
                <a:latin typeface="Arial MT"/>
                <a:cs typeface="Arial MT"/>
              </a:rPr>
              <a:t>sebelumnya </a:t>
            </a:r>
            <a:r>
              <a:rPr sz="1500" dirty="0">
                <a:latin typeface="Arial MT"/>
                <a:cs typeface="Arial MT"/>
              </a:rPr>
              <a:t>dalam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bidang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IS/IT.</a:t>
            </a: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60"/>
              </a:spcBef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Hindari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tulisan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popular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dan </a:t>
            </a:r>
            <a:r>
              <a:rPr sz="1500" dirty="0">
                <a:latin typeface="Arial MT"/>
                <a:cs typeface="Arial MT"/>
              </a:rPr>
              <a:t>umum.</a:t>
            </a:r>
            <a:endParaRPr sz="1500">
              <a:latin typeface="Arial MT"/>
              <a:cs typeface="Arial MT"/>
            </a:endParaRPr>
          </a:p>
          <a:p>
            <a:pPr marL="355600" marR="205104" indent="-342900">
              <a:lnSpc>
                <a:spcPct val="901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Jangan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takut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untuk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menuangkan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ide-ide </a:t>
            </a:r>
            <a:r>
              <a:rPr sz="1500" spc="-5" dirty="0">
                <a:latin typeface="Arial MT"/>
                <a:cs typeface="Arial MT"/>
              </a:rPr>
              <a:t>Anda </a:t>
            </a:r>
            <a:r>
              <a:rPr sz="1500" dirty="0">
                <a:latin typeface="Arial MT"/>
                <a:cs typeface="Arial MT"/>
              </a:rPr>
              <a:t>ke dalam suatu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tulisan. Buka </a:t>
            </a:r>
            <a:r>
              <a:rPr sz="1500" spc="-10" dirty="0">
                <a:latin typeface="Arial MT"/>
                <a:cs typeface="Arial MT"/>
              </a:rPr>
              <a:t>wawasan </a:t>
            </a:r>
            <a:r>
              <a:rPr sz="1500" spc="-5" dirty="0">
                <a:latin typeface="Arial MT"/>
                <a:cs typeface="Arial MT"/>
              </a:rPr>
              <a:t>Anda </a:t>
            </a:r>
            <a:r>
              <a:rPr sz="1500" dirty="0">
                <a:latin typeface="Arial MT"/>
                <a:cs typeface="Arial MT"/>
              </a:rPr>
              <a:t> seluas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mungkin.</a:t>
            </a:r>
            <a:endParaRPr sz="1500">
              <a:latin typeface="Arial MT"/>
              <a:cs typeface="Arial MT"/>
            </a:endParaRPr>
          </a:p>
          <a:p>
            <a:pPr marL="355600" marR="5080" indent="-342900">
              <a:lnSpc>
                <a:spcPct val="90100"/>
              </a:lnSpc>
              <a:spcBef>
                <a:spcPts val="355"/>
              </a:spcBef>
              <a:buChar char="•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Kita butuh </a:t>
            </a:r>
            <a:r>
              <a:rPr sz="1500" spc="-5" dirty="0">
                <a:latin typeface="Arial MT"/>
                <a:cs typeface="Arial MT"/>
              </a:rPr>
              <a:t>banyak </a:t>
            </a:r>
            <a:r>
              <a:rPr sz="1500" dirty="0">
                <a:latin typeface="Arial MT"/>
                <a:cs typeface="Arial MT"/>
              </a:rPr>
              <a:t>ide-ide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cemerlang dalam bidang </a:t>
            </a:r>
            <a:r>
              <a:rPr sz="1500" spc="-5" dirty="0">
                <a:latin typeface="Arial MT"/>
                <a:cs typeface="Arial MT"/>
              </a:rPr>
              <a:t>IS/IT, </a:t>
            </a:r>
            <a:r>
              <a:rPr sz="1500" dirty="0">
                <a:latin typeface="Arial MT"/>
                <a:cs typeface="Arial MT"/>
              </a:rPr>
              <a:t> untuk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mengejar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ketertinggalan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kita.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1794" y="4906962"/>
            <a:ext cx="42799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309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MT</vt:lpstr>
      <vt:lpstr>Calibri</vt:lpstr>
      <vt:lpstr>Office Theme</vt:lpstr>
      <vt:lpstr>PowerPoint Presentation</vt:lpstr>
      <vt:lpstr>Group Project: Mini  Research Project</vt:lpstr>
      <vt:lpstr>Mini Research Project Report Content</vt:lpstr>
      <vt:lpstr>Final Report and  Final Presentation</vt:lpstr>
      <vt:lpstr>Tips  and  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Akhir: Mini Research Project</dc:title>
  <dc:creator>putu.wuri@gmail.com</dc:creator>
  <cp:lastModifiedBy>Sunarso</cp:lastModifiedBy>
  <cp:revision>3</cp:revision>
  <dcterms:created xsi:type="dcterms:W3CDTF">2022-09-05T13:46:02Z</dcterms:created>
  <dcterms:modified xsi:type="dcterms:W3CDTF">2023-08-28T03:47:30Z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2022-01-31T00:00:00Z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2022-09-05T00:00:00Z</vt:filetime>
  </property>
</Properties>
</file>