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Bobby Jones" charset="1" panose="00000000000000000000"/>
      <p:regular r:id="rId14"/>
    </p:embeddedFont>
    <p:embeddedFont>
      <p:font typeface="Rugrats Sans"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33" Target="slides/slide18.xml" Type="http://schemas.openxmlformats.org/officeDocument/2006/relationships/slide"/><Relationship Id="rId34" Target="slides/slide19.xml" Type="http://schemas.openxmlformats.org/officeDocument/2006/relationships/slide"/><Relationship Id="rId35" Target="slides/slide20.xml" Type="http://schemas.openxmlformats.org/officeDocument/2006/relationships/slide"/><Relationship Id="rId36" Target="slides/slide21.xml" Type="http://schemas.openxmlformats.org/officeDocument/2006/relationships/slide"/><Relationship Id="rId37" Target="slides/slide22.xml" Type="http://schemas.openxmlformats.org/officeDocument/2006/relationships/slide"/><Relationship Id="rId38" Target="slides/slide23.xml" Type="http://schemas.openxmlformats.org/officeDocument/2006/relationships/slide"/><Relationship Id="rId39" Target="slides/slide24.xml" Type="http://schemas.openxmlformats.org/officeDocument/2006/relationships/slide"/><Relationship Id="rId4" Target="theme/theme1.xml" Type="http://schemas.openxmlformats.org/officeDocument/2006/relationships/theme"/><Relationship Id="rId40" Target="slides/slide25.xml" Type="http://schemas.openxmlformats.org/officeDocument/2006/relationships/slide"/><Relationship Id="rId41" Target="slides/slide26.xml" Type="http://schemas.openxmlformats.org/officeDocument/2006/relationships/slide"/><Relationship Id="rId42" Target="slides/slide27.xml" Type="http://schemas.openxmlformats.org/officeDocument/2006/relationships/slide"/><Relationship Id="rId43" Target="slides/slide28.xml" Type="http://schemas.openxmlformats.org/officeDocument/2006/relationships/slide"/><Relationship Id="rId44" Target="slides/slide29.xml" Type="http://schemas.openxmlformats.org/officeDocument/2006/relationships/slide"/><Relationship Id="rId45" Target="slides/slide30.xml" Type="http://schemas.openxmlformats.org/officeDocument/2006/relationships/slide"/><Relationship Id="rId46" Target="slides/slide31.xml" Type="http://schemas.openxmlformats.org/officeDocument/2006/relationships/slide"/><Relationship Id="rId47" Target="slides/slide32.xml" Type="http://schemas.openxmlformats.org/officeDocument/2006/relationships/slide"/><Relationship Id="rId48" Target="slides/slide33.xml" Type="http://schemas.openxmlformats.org/officeDocument/2006/relationships/slide"/><Relationship Id="rId49" Target="slides/slide34.xml" Type="http://schemas.openxmlformats.org/officeDocument/2006/relationships/slide"/><Relationship Id="rId5" Target="tableStyles.xml" Type="http://schemas.openxmlformats.org/officeDocument/2006/relationships/tableStyles"/><Relationship Id="rId50" Target="slides/slide35.xml" Type="http://schemas.openxmlformats.org/officeDocument/2006/relationships/slide"/><Relationship Id="rId51" Target="slides/slide36.xml" Type="http://schemas.openxmlformats.org/officeDocument/2006/relationships/slide"/><Relationship Id="rId52" Target="slides/slide37.xml" Type="http://schemas.openxmlformats.org/officeDocument/2006/relationships/slide"/><Relationship Id="rId53" Target="slides/slide38.xml" Type="http://schemas.openxmlformats.org/officeDocument/2006/relationships/slide"/><Relationship Id="rId54" Target="slides/slide39.xml" Type="http://schemas.openxmlformats.org/officeDocument/2006/relationships/slide"/><Relationship Id="rId55" Target="slides/slide40.xml" Type="http://schemas.openxmlformats.org/officeDocument/2006/relationships/slide"/><Relationship Id="rId56" Target="slides/slide41.xml" Type="http://schemas.openxmlformats.org/officeDocument/2006/relationships/slide"/><Relationship Id="rId57" Target="slides/slide42.xml" Type="http://schemas.openxmlformats.org/officeDocument/2006/relationships/slide"/><Relationship Id="rId58" Target="slides/slide43.xml" Type="http://schemas.openxmlformats.org/officeDocument/2006/relationships/slide"/><Relationship Id="rId59" Target="slides/slide44.xml" Type="http://schemas.openxmlformats.org/officeDocument/2006/relationships/slide"/><Relationship Id="rId6" Target="fonts/font6.fntdata" Type="http://schemas.openxmlformats.org/officeDocument/2006/relationships/font"/><Relationship Id="rId60" Target="slides/slide45.xml" Type="http://schemas.openxmlformats.org/officeDocument/2006/relationships/slide"/><Relationship Id="rId61" Target="slides/slide46.xml" Type="http://schemas.openxmlformats.org/officeDocument/2006/relationships/slide"/><Relationship Id="rId62" Target="slides/slide47.xml" Type="http://schemas.openxmlformats.org/officeDocument/2006/relationships/slide"/><Relationship Id="rId63" Target="slides/slide48.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31.png" Type="http://schemas.openxmlformats.org/officeDocument/2006/relationships/image"/><Relationship Id="rId19" Target="../media/image3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7.png" Type="http://schemas.openxmlformats.org/officeDocument/2006/relationships/image"/><Relationship Id="rId11" Target="../media/image58.svg" Type="http://schemas.openxmlformats.org/officeDocument/2006/relationships/image"/><Relationship Id="rId2" Target="../media/image59.png" Type="http://schemas.openxmlformats.org/officeDocument/2006/relationships/image"/><Relationship Id="rId3" Target="../media/image60.svg" Type="http://schemas.openxmlformats.org/officeDocument/2006/relationships/image"/><Relationship Id="rId4" Target="../media/image61.png" Type="http://schemas.openxmlformats.org/officeDocument/2006/relationships/image"/><Relationship Id="rId5" Target="../media/image62.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7.png" Type="http://schemas.openxmlformats.org/officeDocument/2006/relationships/image"/><Relationship Id="rId11" Target="../media/image58.svg" Type="http://schemas.openxmlformats.org/officeDocument/2006/relationships/image"/><Relationship Id="rId2" Target="../media/image59.png" Type="http://schemas.openxmlformats.org/officeDocument/2006/relationships/image"/><Relationship Id="rId3" Target="../media/image60.svg" Type="http://schemas.openxmlformats.org/officeDocument/2006/relationships/image"/><Relationship Id="rId4" Target="../media/image61.png" Type="http://schemas.openxmlformats.org/officeDocument/2006/relationships/image"/><Relationship Id="rId5" Target="../media/image62.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5.svg" Type="http://schemas.openxmlformats.org/officeDocument/2006/relationships/image"/><Relationship Id="rId2" Target="../media/image69.png" Type="http://schemas.openxmlformats.org/officeDocument/2006/relationships/image"/><Relationship Id="rId3" Target="../media/image70.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71.png" Type="http://schemas.openxmlformats.org/officeDocument/2006/relationships/image"/><Relationship Id="rId7" Target="../media/image72.png" Type="http://schemas.openxmlformats.org/officeDocument/2006/relationships/image"/><Relationship Id="rId8" Target="../media/image73.svg" Type="http://schemas.openxmlformats.org/officeDocument/2006/relationships/image"/><Relationship Id="rId9" Target="../media/image74.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31.png" Type="http://schemas.openxmlformats.org/officeDocument/2006/relationships/image"/><Relationship Id="rId19" Target="../media/image3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sv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svg" Type="http://schemas.openxmlformats.org/officeDocument/2006/relationships/image"/></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svg" Type="http://schemas.openxmlformats.org/officeDocument/2006/relationships/image"/></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svg" Type="http://schemas.openxmlformats.org/officeDocument/2006/relationships/image"/></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31.png" Type="http://schemas.openxmlformats.org/officeDocument/2006/relationships/image"/><Relationship Id="rId19" Target="../media/image3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s>
</file>

<file path=ppt/slides/_rels/slide4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4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7.png" Type="http://schemas.openxmlformats.org/officeDocument/2006/relationships/image"/><Relationship Id="rId11" Target="../media/image58.svg" Type="http://schemas.openxmlformats.org/officeDocument/2006/relationships/image"/><Relationship Id="rId2" Target="../media/image59.png" Type="http://schemas.openxmlformats.org/officeDocument/2006/relationships/image"/><Relationship Id="rId3" Target="../media/image60.svg" Type="http://schemas.openxmlformats.org/officeDocument/2006/relationships/image"/><Relationship Id="rId4" Target="../media/image61.png" Type="http://schemas.openxmlformats.org/officeDocument/2006/relationships/image"/><Relationship Id="rId5" Target="../media/image62.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4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5.svg" Type="http://schemas.openxmlformats.org/officeDocument/2006/relationships/image"/><Relationship Id="rId2" Target="../media/image69.png" Type="http://schemas.openxmlformats.org/officeDocument/2006/relationships/image"/><Relationship Id="rId3" Target="../media/image70.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71.png" Type="http://schemas.openxmlformats.org/officeDocument/2006/relationships/image"/><Relationship Id="rId7" Target="../media/image72.png" Type="http://schemas.openxmlformats.org/officeDocument/2006/relationships/image"/><Relationship Id="rId8" Target="../media/image73.svg" Type="http://schemas.openxmlformats.org/officeDocument/2006/relationships/image"/><Relationship Id="rId9" Target="../media/image74.png" Type="http://schemas.openxmlformats.org/officeDocument/2006/relationships/image"/></Relationships>
</file>

<file path=ppt/slides/_rels/slide4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31.png" Type="http://schemas.openxmlformats.org/officeDocument/2006/relationships/image"/><Relationship Id="rId19" Target="../media/image3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4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4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 Id="rId6" Target="https://emas.ui.ac.id/repos/mpkt_resource/vid_bpip_02_pancasila.mp4" TargetMode="External" Type="http://schemas.openxmlformats.org/officeDocument/2006/relationships/hyperlink"/></Relationships>
</file>

<file path=ppt/slides/_rels/slide4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31.png" Type="http://schemas.openxmlformats.org/officeDocument/2006/relationships/image"/><Relationship Id="rId19" Target="../media/image3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37.png" Type="http://schemas.openxmlformats.org/officeDocument/2006/relationships/image"/><Relationship Id="rId13" Target="../media/image38.svg" Type="http://schemas.openxmlformats.org/officeDocument/2006/relationships/image"/><Relationship Id="rId2" Target="../media/image33.png" Type="http://schemas.openxmlformats.org/officeDocument/2006/relationships/image"/><Relationship Id="rId3" Target="../media/image3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292050" y="-3746155"/>
            <a:ext cx="11754264" cy="8507148"/>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636564" y="5376649"/>
            <a:ext cx="11754264" cy="8507148"/>
          </a:xfrm>
          <a:prstGeom prst="rect">
            <a:avLst/>
          </a:prstGeom>
        </p:spPr>
      </p:pic>
      <p:sp>
        <p:nvSpPr>
          <p:cNvPr name="TextBox 4" id="4"/>
          <p:cNvSpPr txBox="true"/>
          <p:nvPr/>
        </p:nvSpPr>
        <p:spPr>
          <a:xfrm rot="0">
            <a:off x="2916399" y="3663804"/>
            <a:ext cx="12455203" cy="3162300"/>
          </a:xfrm>
          <a:prstGeom prst="rect">
            <a:avLst/>
          </a:prstGeom>
        </p:spPr>
        <p:txBody>
          <a:bodyPr anchor="t" rtlCol="false" tIns="0" lIns="0" bIns="0" rIns="0">
            <a:spAutoFit/>
          </a:bodyPr>
          <a:lstStyle/>
          <a:p>
            <a:pPr algn="ctr">
              <a:lnSpc>
                <a:spcPts val="12000"/>
              </a:lnSpc>
            </a:pPr>
            <a:r>
              <a:rPr lang="en-US" sz="12000">
                <a:solidFill>
                  <a:srgbClr val="000000"/>
                </a:solidFill>
                <a:latin typeface="Bobby Jones"/>
              </a:rPr>
              <a:t>diskusi kelompok mpkt pekan 4</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083711" y="6809706"/>
            <a:ext cx="5823003" cy="5641034"/>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4045546" y="-2313098"/>
            <a:ext cx="5823003" cy="5641034"/>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37933" y="4963549"/>
            <a:ext cx="1232673" cy="1862555"/>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513121">
            <a:off x="1196826" y="160829"/>
            <a:ext cx="1916098" cy="2863733"/>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1044936">
            <a:off x="10829716" y="517152"/>
            <a:ext cx="2325320" cy="2488183"/>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499631" y="3296289"/>
            <a:ext cx="1943787" cy="2121196"/>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1266312">
            <a:off x="16545031" y="7039954"/>
            <a:ext cx="641773" cy="2434312"/>
          </a:xfrm>
          <a:prstGeom prst="rect">
            <a:avLst/>
          </a:prstGeom>
        </p:spPr>
      </p:pic>
      <p:pic>
        <p:nvPicPr>
          <p:cNvPr name="Picture 12" id="1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421691" y="8165595"/>
            <a:ext cx="1973331" cy="1768822"/>
          </a:xfrm>
          <a:prstGeom prst="rect">
            <a:avLst/>
          </a:prstGeom>
        </p:spPr>
      </p:pic>
      <p:pic>
        <p:nvPicPr>
          <p:cNvPr name="Picture 13" id="13"/>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6883819" y="679727"/>
            <a:ext cx="2260181" cy="2327902"/>
          </a:xfrm>
          <a:prstGeom prst="rect">
            <a:avLst/>
          </a:prstGeom>
        </p:spPr>
      </p:pic>
      <p:grpSp>
        <p:nvGrpSpPr>
          <p:cNvPr name="Group 14" id="14"/>
          <p:cNvGrpSpPr>
            <a:grpSpLocks noChangeAspect="true"/>
          </p:cNvGrpSpPr>
          <p:nvPr/>
        </p:nvGrpSpPr>
        <p:grpSpPr>
          <a:xfrm rot="-6466375">
            <a:off x="5967130" y="7478604"/>
            <a:ext cx="990169" cy="1557013"/>
            <a:chOff x="0" y="0"/>
            <a:chExt cx="1042670" cy="1639570"/>
          </a:xfrm>
        </p:grpSpPr>
        <p:sp>
          <p:nvSpPr>
            <p:cNvPr name="Freeform 15" id="15"/>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ACDCFD"/>
            </a:solidFill>
          </p:spPr>
        </p:sp>
        <p:sp>
          <p:nvSpPr>
            <p:cNvPr name="Freeform 16" id="16"/>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pic>
        <p:nvPicPr>
          <p:cNvPr name="Picture 17" id="17"/>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10674700">
            <a:off x="9589421" y="7396412"/>
            <a:ext cx="2260181" cy="2327902"/>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4061901" y="657143"/>
            <a:ext cx="10164198" cy="1304306"/>
            <a:chOff x="0" y="0"/>
            <a:chExt cx="2676990" cy="343521"/>
          </a:xfrm>
        </p:grpSpPr>
        <p:sp>
          <p:nvSpPr>
            <p:cNvPr name="Freeform 3" id="3"/>
            <p:cNvSpPr/>
            <p:nvPr/>
          </p:nvSpPr>
          <p:spPr>
            <a:xfrm>
              <a:off x="0" y="0"/>
              <a:ext cx="2676990" cy="343521"/>
            </a:xfrm>
            <a:custGeom>
              <a:avLst/>
              <a:gdLst/>
              <a:ahLst/>
              <a:cxnLst/>
              <a:rect r="r" b="b" t="t" l="l"/>
              <a:pathLst>
                <a:path h="343521" w="2676990">
                  <a:moveTo>
                    <a:pt x="2473790" y="0"/>
                  </a:moveTo>
                  <a:lnTo>
                    <a:pt x="203200" y="0"/>
                  </a:lnTo>
                  <a:lnTo>
                    <a:pt x="0" y="171760"/>
                  </a:lnTo>
                  <a:lnTo>
                    <a:pt x="203200" y="343521"/>
                  </a:lnTo>
                  <a:lnTo>
                    <a:pt x="2473790" y="343521"/>
                  </a:lnTo>
                  <a:lnTo>
                    <a:pt x="2676990" y="171760"/>
                  </a:lnTo>
                  <a:lnTo>
                    <a:pt x="2473790" y="0"/>
                  </a:lnTo>
                  <a:close/>
                </a:path>
              </a:pathLst>
            </a:custGeom>
            <a:solidFill>
              <a:srgbClr val="FFFFFF"/>
            </a:solidFill>
            <a:ln w="66675">
              <a:solidFill>
                <a:srgbClr val="000000"/>
              </a:solidFill>
            </a:ln>
          </p:spPr>
        </p:sp>
        <p:sp>
          <p:nvSpPr>
            <p:cNvPr name="TextBox 4" id="4"/>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141823" y="794946"/>
            <a:ext cx="8004353"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3 landasan pancasila</a:t>
            </a:r>
          </a:p>
        </p:txBody>
      </p:sp>
      <p:grpSp>
        <p:nvGrpSpPr>
          <p:cNvPr name="Group 6" id="6"/>
          <p:cNvGrpSpPr>
            <a:grpSpLocks noChangeAspect="true"/>
          </p:cNvGrpSpPr>
          <p:nvPr/>
        </p:nvGrpSpPr>
        <p:grpSpPr>
          <a:xfrm rot="-9370939">
            <a:off x="3074731" y="2415449"/>
            <a:ext cx="808246" cy="1270945"/>
            <a:chOff x="0" y="0"/>
            <a:chExt cx="1042670" cy="1639570"/>
          </a:xfrm>
        </p:grpSpPr>
        <p:sp>
          <p:nvSpPr>
            <p:cNvPr name="Freeform 7" id="7"/>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8" id="8"/>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12364" y="341911"/>
            <a:ext cx="909058" cy="1373577"/>
          </a:xfrm>
          <a:prstGeom prst="rect">
            <a:avLst/>
          </a:prstGeom>
        </p:spPr>
      </p:pic>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7016633" y="8571511"/>
            <a:ext cx="909058" cy="1373577"/>
          </a:xfrm>
          <a:prstGeom prst="rect">
            <a:avLst/>
          </a:prstGeom>
        </p:spPr>
      </p:pic>
      <p:grpSp>
        <p:nvGrpSpPr>
          <p:cNvPr name="Group 11" id="11"/>
          <p:cNvGrpSpPr/>
          <p:nvPr/>
        </p:nvGrpSpPr>
        <p:grpSpPr>
          <a:xfrm rot="0">
            <a:off x="1321422" y="4298006"/>
            <a:ext cx="4551374" cy="4343400"/>
            <a:chOff x="0" y="0"/>
            <a:chExt cx="6068499" cy="5791200"/>
          </a:xfrm>
        </p:grpSpPr>
        <p:grpSp>
          <p:nvGrpSpPr>
            <p:cNvPr name="Group 12" id="12"/>
            <p:cNvGrpSpPr/>
            <p:nvPr/>
          </p:nvGrpSpPr>
          <p:grpSpPr>
            <a:xfrm rot="0">
              <a:off x="0" y="0"/>
              <a:ext cx="6068499" cy="5791200"/>
              <a:chOff x="0" y="0"/>
              <a:chExt cx="1198716" cy="1143941"/>
            </a:xfrm>
          </p:grpSpPr>
          <p:sp>
            <p:nvSpPr>
              <p:cNvPr name="Freeform 13" id="13"/>
              <p:cNvSpPr/>
              <p:nvPr/>
            </p:nvSpPr>
            <p:spPr>
              <a:xfrm>
                <a:off x="0" y="0"/>
                <a:ext cx="1198716" cy="1143941"/>
              </a:xfrm>
              <a:custGeom>
                <a:avLst/>
                <a:gdLst/>
                <a:ahLst/>
                <a:cxnLst/>
                <a:rect r="r" b="b" t="t" l="l"/>
                <a:pathLst>
                  <a:path h="1143941" w="1198716">
                    <a:moveTo>
                      <a:pt x="0" y="0"/>
                    </a:moveTo>
                    <a:lnTo>
                      <a:pt x="1198716" y="0"/>
                    </a:lnTo>
                    <a:lnTo>
                      <a:pt x="1198716" y="1143941"/>
                    </a:lnTo>
                    <a:lnTo>
                      <a:pt x="0" y="1143941"/>
                    </a:lnTo>
                    <a:close/>
                  </a:path>
                </a:pathLst>
              </a:custGeom>
              <a:solidFill>
                <a:srgbClr val="FFCA5D"/>
              </a:solidFill>
              <a:ln w="38100">
                <a:solidFill>
                  <a:srgbClr val="000000"/>
                </a:solidFill>
              </a:ln>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165100"/>
              <a:ext cx="6068499" cy="5105400"/>
            </a:xfrm>
            <a:prstGeom prst="rect">
              <a:avLst/>
            </a:prstGeom>
          </p:spPr>
          <p:txBody>
            <a:bodyPr anchor="t" rtlCol="false" tIns="0" lIns="0" bIns="0" rIns="0">
              <a:spAutoFit/>
            </a:bodyPr>
            <a:lstStyle/>
            <a:p>
              <a:pPr algn="ctr">
                <a:lnSpc>
                  <a:spcPts val="3360"/>
                </a:lnSpc>
              </a:pPr>
              <a:r>
                <a:rPr lang="en-US" sz="2800">
                  <a:solidFill>
                    <a:srgbClr val="000000"/>
                  </a:solidFill>
                  <a:latin typeface="Rugrats Sans"/>
                </a:rPr>
                <a:t>Landasan Ontologis</a:t>
              </a:r>
            </a:p>
            <a:p>
              <a:pPr algn="ctr">
                <a:lnSpc>
                  <a:spcPts val="3360"/>
                </a:lnSpc>
              </a:pPr>
            </a:p>
            <a:p>
              <a:pPr algn="ctr">
                <a:lnSpc>
                  <a:spcPts val="3360"/>
                </a:lnSpc>
              </a:pPr>
              <a:r>
                <a:rPr lang="en-US" sz="2800">
                  <a:solidFill>
                    <a:srgbClr val="000000"/>
                  </a:solidFill>
                  <a:latin typeface="Rugrats Sans"/>
                </a:rPr>
                <a:t>  Pancasila sebagai filsafat secara ontologis ditujukan untuk memahami hakikat-hakikat dasar Pancasila. Maka dari itu, manusia merupakan hakikat dasar keberadaan Pancasila. </a:t>
              </a:r>
            </a:p>
          </p:txBody>
        </p:sp>
      </p:grpSp>
      <p:grpSp>
        <p:nvGrpSpPr>
          <p:cNvPr name="Group 16" id="16"/>
          <p:cNvGrpSpPr>
            <a:grpSpLocks noChangeAspect="true"/>
          </p:cNvGrpSpPr>
          <p:nvPr/>
        </p:nvGrpSpPr>
        <p:grpSpPr>
          <a:xfrm rot="-9370939">
            <a:off x="8621622" y="2274864"/>
            <a:ext cx="808246" cy="1270945"/>
            <a:chOff x="0" y="0"/>
            <a:chExt cx="1042670" cy="1639570"/>
          </a:xfrm>
        </p:grpSpPr>
        <p:sp>
          <p:nvSpPr>
            <p:cNvPr name="Freeform 17" id="17"/>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18" id="18"/>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grpSp>
        <p:nvGrpSpPr>
          <p:cNvPr name="Group 19" id="19"/>
          <p:cNvGrpSpPr/>
          <p:nvPr/>
        </p:nvGrpSpPr>
        <p:grpSpPr>
          <a:xfrm rot="0">
            <a:off x="7014674" y="4166945"/>
            <a:ext cx="4551374" cy="4343400"/>
            <a:chOff x="0" y="0"/>
            <a:chExt cx="6068499" cy="5791200"/>
          </a:xfrm>
        </p:grpSpPr>
        <p:grpSp>
          <p:nvGrpSpPr>
            <p:cNvPr name="Group 20" id="20"/>
            <p:cNvGrpSpPr/>
            <p:nvPr/>
          </p:nvGrpSpPr>
          <p:grpSpPr>
            <a:xfrm rot="0">
              <a:off x="0" y="0"/>
              <a:ext cx="6068499" cy="5791200"/>
              <a:chOff x="0" y="0"/>
              <a:chExt cx="1198716" cy="1143941"/>
            </a:xfrm>
          </p:grpSpPr>
          <p:sp>
            <p:nvSpPr>
              <p:cNvPr name="Freeform 21" id="21"/>
              <p:cNvSpPr/>
              <p:nvPr/>
            </p:nvSpPr>
            <p:spPr>
              <a:xfrm>
                <a:off x="0" y="0"/>
                <a:ext cx="1198716" cy="1143941"/>
              </a:xfrm>
              <a:custGeom>
                <a:avLst/>
                <a:gdLst/>
                <a:ahLst/>
                <a:cxnLst/>
                <a:rect r="r" b="b" t="t" l="l"/>
                <a:pathLst>
                  <a:path h="1143941" w="1198716">
                    <a:moveTo>
                      <a:pt x="0" y="0"/>
                    </a:moveTo>
                    <a:lnTo>
                      <a:pt x="1198716" y="0"/>
                    </a:lnTo>
                    <a:lnTo>
                      <a:pt x="1198716" y="1143941"/>
                    </a:lnTo>
                    <a:lnTo>
                      <a:pt x="0" y="1143941"/>
                    </a:lnTo>
                    <a:close/>
                  </a:path>
                </a:pathLst>
              </a:custGeom>
              <a:solidFill>
                <a:srgbClr val="FFCA5D"/>
              </a:solidFill>
              <a:ln w="38100">
                <a:solidFill>
                  <a:srgbClr val="000000"/>
                </a:solidFill>
              </a:ln>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0" y="165100"/>
              <a:ext cx="6068499" cy="5105400"/>
            </a:xfrm>
            <a:prstGeom prst="rect">
              <a:avLst/>
            </a:prstGeom>
          </p:spPr>
          <p:txBody>
            <a:bodyPr anchor="t" rtlCol="false" tIns="0" lIns="0" bIns="0" rIns="0">
              <a:spAutoFit/>
            </a:bodyPr>
            <a:lstStyle/>
            <a:p>
              <a:pPr algn="ctr">
                <a:lnSpc>
                  <a:spcPts val="3360"/>
                </a:lnSpc>
              </a:pPr>
              <a:r>
                <a:rPr lang="en-US" sz="2800">
                  <a:solidFill>
                    <a:srgbClr val="000000"/>
                  </a:solidFill>
                  <a:latin typeface="Rugrats Sans"/>
                </a:rPr>
                <a:t>Landasan Epistemologis</a:t>
              </a:r>
            </a:p>
            <a:p>
              <a:pPr algn="ctr">
                <a:lnSpc>
                  <a:spcPts val="3360"/>
                </a:lnSpc>
              </a:pPr>
            </a:p>
            <a:p>
              <a:pPr algn="ctr">
                <a:lnSpc>
                  <a:spcPts val="3360"/>
                </a:lnSpc>
              </a:pPr>
              <a:r>
                <a:rPr lang="en-US" sz="2800">
                  <a:solidFill>
                    <a:srgbClr val="000000"/>
                  </a:solidFill>
                  <a:latin typeface="Rugrats Sans"/>
                </a:rPr>
                <a:t>Pancasila sebagai filsafat secara epistemologis ditujukan untuk </a:t>
              </a:r>
            </a:p>
            <a:p>
              <a:pPr algn="ctr">
                <a:lnSpc>
                  <a:spcPts val="3360"/>
                </a:lnSpc>
              </a:pPr>
              <a:r>
                <a:rPr lang="en-US" sz="2800">
                  <a:solidFill>
                    <a:srgbClr val="000000"/>
                  </a:solidFill>
                  <a:latin typeface="Rugrats Sans"/>
                </a:rPr>
                <a:t>membentuk sistem pengetahuan yang diperoleh dari hasil pencarian hakikat Pancasila</a:t>
              </a:r>
            </a:p>
          </p:txBody>
        </p:sp>
      </p:grpSp>
      <p:grpSp>
        <p:nvGrpSpPr>
          <p:cNvPr name="Group 24" id="24"/>
          <p:cNvGrpSpPr>
            <a:grpSpLocks noChangeAspect="true"/>
          </p:cNvGrpSpPr>
          <p:nvPr/>
        </p:nvGrpSpPr>
        <p:grpSpPr>
          <a:xfrm rot="-9370939">
            <a:off x="14461234" y="2274864"/>
            <a:ext cx="808246" cy="1270945"/>
            <a:chOff x="0" y="0"/>
            <a:chExt cx="1042670" cy="1639570"/>
          </a:xfrm>
        </p:grpSpPr>
        <p:sp>
          <p:nvSpPr>
            <p:cNvPr name="Freeform 25" id="25"/>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26" id="26"/>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grpSp>
        <p:nvGrpSpPr>
          <p:cNvPr name="Group 27" id="27"/>
          <p:cNvGrpSpPr/>
          <p:nvPr/>
        </p:nvGrpSpPr>
        <p:grpSpPr>
          <a:xfrm rot="0">
            <a:off x="12707926" y="4157420"/>
            <a:ext cx="4551374" cy="4343400"/>
            <a:chOff x="0" y="0"/>
            <a:chExt cx="6068499" cy="5791200"/>
          </a:xfrm>
        </p:grpSpPr>
        <p:grpSp>
          <p:nvGrpSpPr>
            <p:cNvPr name="Group 28" id="28"/>
            <p:cNvGrpSpPr/>
            <p:nvPr/>
          </p:nvGrpSpPr>
          <p:grpSpPr>
            <a:xfrm rot="0">
              <a:off x="0" y="0"/>
              <a:ext cx="6068499" cy="5791200"/>
              <a:chOff x="0" y="0"/>
              <a:chExt cx="1198716" cy="1143941"/>
            </a:xfrm>
          </p:grpSpPr>
          <p:sp>
            <p:nvSpPr>
              <p:cNvPr name="Freeform 29" id="29"/>
              <p:cNvSpPr/>
              <p:nvPr/>
            </p:nvSpPr>
            <p:spPr>
              <a:xfrm>
                <a:off x="0" y="0"/>
                <a:ext cx="1198716" cy="1143941"/>
              </a:xfrm>
              <a:custGeom>
                <a:avLst/>
                <a:gdLst/>
                <a:ahLst/>
                <a:cxnLst/>
                <a:rect r="r" b="b" t="t" l="l"/>
                <a:pathLst>
                  <a:path h="1143941" w="1198716">
                    <a:moveTo>
                      <a:pt x="0" y="0"/>
                    </a:moveTo>
                    <a:lnTo>
                      <a:pt x="1198716" y="0"/>
                    </a:lnTo>
                    <a:lnTo>
                      <a:pt x="1198716" y="1143941"/>
                    </a:lnTo>
                    <a:lnTo>
                      <a:pt x="0" y="1143941"/>
                    </a:lnTo>
                    <a:close/>
                  </a:path>
                </a:pathLst>
              </a:custGeom>
              <a:solidFill>
                <a:srgbClr val="FFCA5D"/>
              </a:solidFill>
              <a:ln w="38100">
                <a:solidFill>
                  <a:srgbClr val="000000"/>
                </a:solidFill>
              </a:ln>
            </p:spPr>
          </p:sp>
          <p:sp>
            <p:nvSpPr>
              <p:cNvPr name="TextBox 30" id="3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0" y="165100"/>
              <a:ext cx="6068499" cy="5105400"/>
            </a:xfrm>
            <a:prstGeom prst="rect">
              <a:avLst/>
            </a:prstGeom>
          </p:spPr>
          <p:txBody>
            <a:bodyPr anchor="t" rtlCol="false" tIns="0" lIns="0" bIns="0" rIns="0">
              <a:spAutoFit/>
            </a:bodyPr>
            <a:lstStyle/>
            <a:p>
              <a:pPr algn="ctr">
                <a:lnSpc>
                  <a:spcPts val="3360"/>
                </a:lnSpc>
              </a:pPr>
            </a:p>
            <a:p>
              <a:pPr algn="ctr">
                <a:lnSpc>
                  <a:spcPts val="3360"/>
                </a:lnSpc>
              </a:pPr>
              <a:r>
                <a:rPr lang="en-US" sz="2800">
                  <a:solidFill>
                    <a:srgbClr val="000000"/>
                  </a:solidFill>
                  <a:latin typeface="Rugrats Sans"/>
                </a:rPr>
                <a:t>Landasan Aksiologis </a:t>
              </a:r>
            </a:p>
            <a:p>
              <a:pPr algn="ctr">
                <a:lnSpc>
                  <a:spcPts val="3360"/>
                </a:lnSpc>
              </a:pPr>
            </a:p>
            <a:p>
              <a:pPr algn="ctr">
                <a:lnSpc>
                  <a:spcPts val="3360"/>
                </a:lnSpc>
              </a:pPr>
              <a:r>
                <a:rPr lang="en-US" sz="2800">
                  <a:solidFill>
                    <a:srgbClr val="000000"/>
                  </a:solidFill>
                  <a:latin typeface="Rugrats Sans"/>
                </a:rPr>
                <a:t>Pancasila sebagai filsafat secara aksiologis </a:t>
              </a:r>
            </a:p>
            <a:p>
              <a:pPr algn="ctr">
                <a:lnSpc>
                  <a:spcPts val="3360"/>
                </a:lnSpc>
              </a:pPr>
              <a:r>
                <a:rPr lang="en-US" sz="2800">
                  <a:solidFill>
                    <a:srgbClr val="000000"/>
                  </a:solidFill>
                  <a:latin typeface="Rugrats Sans"/>
                </a:rPr>
                <a:t>bermakna bahwa kita membahas tentang </a:t>
              </a:r>
            </a:p>
            <a:p>
              <a:pPr algn="ctr">
                <a:lnSpc>
                  <a:spcPts val="3360"/>
                </a:lnSpc>
              </a:pPr>
              <a:r>
                <a:rPr lang="en-US" sz="2800">
                  <a:solidFill>
                    <a:srgbClr val="000000"/>
                  </a:solidFill>
                  <a:latin typeface="Rugrats Sans"/>
                </a:rPr>
                <a:t>filsafat nilai</a:t>
              </a:r>
            </a:p>
            <a:p>
              <a:pPr algn="ctr">
                <a:lnSpc>
                  <a:spcPts val="3360"/>
                </a:lnSpc>
              </a:pPr>
            </a:p>
          </p:txBody>
        </p:sp>
      </p:grpSp>
      <p:grpSp>
        <p:nvGrpSpPr>
          <p:cNvPr name="Group 32" id="32"/>
          <p:cNvGrpSpPr/>
          <p:nvPr/>
        </p:nvGrpSpPr>
        <p:grpSpPr>
          <a:xfrm rot="0">
            <a:off x="7014674" y="9029700"/>
            <a:ext cx="4551374" cy="915389"/>
            <a:chOff x="0" y="0"/>
            <a:chExt cx="1198716" cy="241090"/>
          </a:xfrm>
        </p:grpSpPr>
        <p:sp>
          <p:nvSpPr>
            <p:cNvPr name="Freeform 33" id="33"/>
            <p:cNvSpPr/>
            <p:nvPr/>
          </p:nvSpPr>
          <p:spPr>
            <a:xfrm>
              <a:off x="0" y="0"/>
              <a:ext cx="1198716" cy="241090"/>
            </a:xfrm>
            <a:custGeom>
              <a:avLst/>
              <a:gdLst/>
              <a:ahLst/>
              <a:cxnLst/>
              <a:rect r="r" b="b" t="t" l="l"/>
              <a:pathLst>
                <a:path h="241090" w="1198716">
                  <a:moveTo>
                    <a:pt x="0" y="0"/>
                  </a:moveTo>
                  <a:lnTo>
                    <a:pt x="1198716" y="0"/>
                  </a:lnTo>
                  <a:lnTo>
                    <a:pt x="1198716" y="241090"/>
                  </a:lnTo>
                  <a:lnTo>
                    <a:pt x="0" y="241090"/>
                  </a:lnTo>
                  <a:close/>
                </a:path>
              </a:pathLst>
            </a:custGeom>
            <a:solidFill>
              <a:srgbClr val="FFCA5D"/>
            </a:solidFill>
            <a:ln w="38100">
              <a:solidFill>
                <a:srgbClr val="000000"/>
              </a:solidFill>
            </a:ln>
          </p:spPr>
        </p:sp>
        <p:sp>
          <p:nvSpPr>
            <p:cNvPr name="TextBox 34" id="3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5328987" y="9163050"/>
            <a:ext cx="7674015" cy="609600"/>
          </a:xfrm>
          <a:prstGeom prst="rect">
            <a:avLst/>
          </a:prstGeom>
        </p:spPr>
        <p:txBody>
          <a:bodyPr anchor="t" rtlCol="false" tIns="0" lIns="0" bIns="0" rIns="0">
            <a:spAutoFit/>
          </a:bodyPr>
          <a:lstStyle/>
          <a:p>
            <a:pPr algn="ctr" marL="0" indent="0" lvl="0">
              <a:lnSpc>
                <a:spcPts val="4080"/>
              </a:lnSpc>
            </a:pPr>
            <a:r>
              <a:rPr lang="en-US" sz="3400">
                <a:solidFill>
                  <a:srgbClr val="000000"/>
                </a:solidFill>
                <a:latin typeface="Rugrats Sans"/>
              </a:rPr>
              <a:t>(Suryatni, 2018)</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1116141" y="2661333"/>
            <a:ext cx="16055719" cy="6738209"/>
            <a:chOff x="0" y="0"/>
            <a:chExt cx="1647138" cy="691265"/>
          </a:xfrm>
        </p:grpSpPr>
        <p:sp>
          <p:nvSpPr>
            <p:cNvPr name="Freeform 3" id="3"/>
            <p:cNvSpPr/>
            <p:nvPr/>
          </p:nvSpPr>
          <p:spPr>
            <a:xfrm>
              <a:off x="0" y="0"/>
              <a:ext cx="1647138" cy="691265"/>
            </a:xfrm>
            <a:custGeom>
              <a:avLst/>
              <a:gdLst/>
              <a:ahLst/>
              <a:cxnLst/>
              <a:rect r="r" b="b" t="t" l="l"/>
              <a:pathLst>
                <a:path h="691265" w="1647138">
                  <a:moveTo>
                    <a:pt x="0" y="0"/>
                  </a:moveTo>
                  <a:lnTo>
                    <a:pt x="1647138" y="0"/>
                  </a:lnTo>
                  <a:lnTo>
                    <a:pt x="1647138" y="691265"/>
                  </a:lnTo>
                  <a:lnTo>
                    <a:pt x="0" y="691265"/>
                  </a:lnTo>
                  <a:close/>
                </a:path>
              </a:pathLst>
            </a:custGeom>
            <a:solidFill>
              <a:srgbClr val="ACDC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72726" y="649445"/>
            <a:ext cx="13142547" cy="1518452"/>
            <a:chOff x="0" y="0"/>
            <a:chExt cx="2495569" cy="288331"/>
          </a:xfrm>
        </p:grpSpPr>
        <p:sp>
          <p:nvSpPr>
            <p:cNvPr name="Freeform 6" id="6"/>
            <p:cNvSpPr/>
            <p:nvPr/>
          </p:nvSpPr>
          <p:spPr>
            <a:xfrm>
              <a:off x="0" y="0"/>
              <a:ext cx="2495569" cy="288331"/>
            </a:xfrm>
            <a:custGeom>
              <a:avLst/>
              <a:gdLst/>
              <a:ahLst/>
              <a:cxnLst/>
              <a:rect r="r" b="b" t="t" l="l"/>
              <a:pathLst>
                <a:path h="288331" w="2495569">
                  <a:moveTo>
                    <a:pt x="2292369" y="0"/>
                  </a:moveTo>
                  <a:lnTo>
                    <a:pt x="203200" y="0"/>
                  </a:lnTo>
                  <a:lnTo>
                    <a:pt x="0" y="144165"/>
                  </a:lnTo>
                  <a:lnTo>
                    <a:pt x="203200" y="288331"/>
                  </a:lnTo>
                  <a:lnTo>
                    <a:pt x="2292369" y="288331"/>
                  </a:lnTo>
                  <a:lnTo>
                    <a:pt x="2495569" y="144165"/>
                  </a:lnTo>
                  <a:lnTo>
                    <a:pt x="2292369" y="0"/>
                  </a:lnTo>
                  <a:close/>
                </a:path>
              </a:pathLst>
            </a:custGeom>
            <a:solidFill>
              <a:srgbClr val="FFFFFF"/>
            </a:solidFill>
            <a:ln w="66675">
              <a:solidFill>
                <a:srgbClr val="000000"/>
              </a:solidFill>
            </a:ln>
          </p:spPr>
        </p:sp>
        <p:sp>
          <p:nvSpPr>
            <p:cNvPr name="TextBox 7" id="7"/>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970208" y="894321"/>
            <a:ext cx="12061180"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menjaga pancasila</a:t>
            </a:r>
          </a:p>
        </p:txBody>
      </p:sp>
      <p:sp>
        <p:nvSpPr>
          <p:cNvPr name="TextBox 9" id="9"/>
          <p:cNvSpPr txBox="true"/>
          <p:nvPr/>
        </p:nvSpPr>
        <p:spPr>
          <a:xfrm rot="0">
            <a:off x="1527175" y="3041178"/>
            <a:ext cx="15233651" cy="5940419"/>
          </a:xfrm>
          <a:prstGeom prst="rect">
            <a:avLst/>
          </a:prstGeom>
        </p:spPr>
        <p:txBody>
          <a:bodyPr anchor="t" rtlCol="false" tIns="0" lIns="0" bIns="0" rIns="0">
            <a:spAutoFit/>
          </a:bodyPr>
          <a:lstStyle/>
          <a:p>
            <a:pPr algn="ctr">
              <a:lnSpc>
                <a:spcPts val="3846"/>
              </a:lnSpc>
            </a:pPr>
            <a:r>
              <a:rPr lang="en-US" sz="3846">
                <a:solidFill>
                  <a:srgbClr val="000000"/>
                </a:solidFill>
                <a:latin typeface="Rugrats Sans Bold"/>
              </a:rPr>
              <a:t>Pada intinya, Pancasila adalah ideologi, dasar negara, fondasi perilaku, dan pedoman hidup bangsa Indonesia sebagai warga global. Kita sebagai warga negara Indonesia perlu mengimplementasikan seluruh nilai yang terkandung dalam Pancasila, menjaga Pancasila agar tidak hilang dari wacana publik, dan menyaring paham serta ideologi asing yang ingin dikembangkan. Jangan sampai paham-paham dan ideologi asing yang tidak sesuai dengan budaya bangsa berkembang di negara Indonesia. Jika hal-hal tersebut dibiarkan, Pancasila akan terus memudar dan hal ini bisa menyebabkan meningkatnya isu-isu intoleran, anti keberagaman, individualisme, kosmopolitanisme (seolah-olah tidak ada yang membatasi diri), politik identitas, bahkan bisa menyebabkan merosotnya rasa nasionalisme atau semangat kebangsaan.</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6208811" y="336096"/>
            <a:ext cx="1669615" cy="1496582"/>
          </a:xfrm>
          <a:prstGeom prst="rect">
            <a:avLst/>
          </a:prstGeom>
        </p:spPr>
      </p:pic>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68774" y="336096"/>
            <a:ext cx="1669615" cy="1496582"/>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8601143" y="1358855"/>
            <a:ext cx="8658157" cy="3399248"/>
            <a:chOff x="0" y="0"/>
            <a:chExt cx="832619" cy="326892"/>
          </a:xfrm>
        </p:grpSpPr>
        <p:sp>
          <p:nvSpPr>
            <p:cNvPr name="Freeform 3" id="3"/>
            <p:cNvSpPr/>
            <p:nvPr/>
          </p:nvSpPr>
          <p:spPr>
            <a:xfrm>
              <a:off x="0" y="0"/>
              <a:ext cx="832619" cy="326892"/>
            </a:xfrm>
            <a:custGeom>
              <a:avLst/>
              <a:gdLst/>
              <a:ahLst/>
              <a:cxnLst/>
              <a:rect r="r" b="b" t="t" l="l"/>
              <a:pathLst>
                <a:path h="326892" w="832619">
                  <a:moveTo>
                    <a:pt x="0" y="0"/>
                  </a:moveTo>
                  <a:lnTo>
                    <a:pt x="832619" y="0"/>
                  </a:lnTo>
                  <a:lnTo>
                    <a:pt x="832619" y="326892"/>
                  </a:lnTo>
                  <a:lnTo>
                    <a:pt x="0" y="326892"/>
                  </a:lnTo>
                  <a:close/>
                </a:path>
              </a:pathLst>
            </a:custGeom>
            <a:solidFill>
              <a:srgbClr val="ACDC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251442">
            <a:off x="16484550" y="8336652"/>
            <a:ext cx="2049228" cy="2122553"/>
          </a:xfrm>
          <a:prstGeom prst="rect">
            <a:avLst/>
          </a:prstGeom>
        </p:spPr>
      </p:pic>
      <p:grpSp>
        <p:nvGrpSpPr>
          <p:cNvPr name="Group 6" id="6"/>
          <p:cNvGrpSpPr/>
          <p:nvPr/>
        </p:nvGrpSpPr>
        <p:grpSpPr>
          <a:xfrm rot="0">
            <a:off x="8601143" y="5497724"/>
            <a:ext cx="8658157" cy="3900205"/>
            <a:chOff x="0" y="0"/>
            <a:chExt cx="832619" cy="375066"/>
          </a:xfrm>
        </p:grpSpPr>
        <p:sp>
          <p:nvSpPr>
            <p:cNvPr name="Freeform 7" id="7"/>
            <p:cNvSpPr/>
            <p:nvPr/>
          </p:nvSpPr>
          <p:spPr>
            <a:xfrm>
              <a:off x="0" y="0"/>
              <a:ext cx="832619" cy="375066"/>
            </a:xfrm>
            <a:custGeom>
              <a:avLst/>
              <a:gdLst/>
              <a:ahLst/>
              <a:cxnLst/>
              <a:rect r="r" b="b" t="t" l="l"/>
              <a:pathLst>
                <a:path h="375066" w="832619">
                  <a:moveTo>
                    <a:pt x="0" y="0"/>
                  </a:moveTo>
                  <a:lnTo>
                    <a:pt x="832619" y="0"/>
                  </a:lnTo>
                  <a:lnTo>
                    <a:pt x="832619" y="375066"/>
                  </a:lnTo>
                  <a:lnTo>
                    <a:pt x="0" y="375066"/>
                  </a:lnTo>
                  <a:close/>
                </a:path>
              </a:pathLst>
            </a:custGeom>
            <a:solidFill>
              <a:srgbClr val="ACDCFD"/>
            </a:solidFill>
            <a:ln w="66675">
              <a:solidFill>
                <a:srgbClr val="000000"/>
              </a:solidFill>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8937417" y="6076226"/>
            <a:ext cx="8100794" cy="3009900"/>
          </a:xfrm>
          <a:prstGeom prst="rect">
            <a:avLst/>
          </a:prstGeom>
        </p:spPr>
        <p:txBody>
          <a:bodyPr anchor="t" rtlCol="false" tIns="0" lIns="0" bIns="0" rIns="0">
            <a:spAutoFit/>
          </a:bodyPr>
          <a:lstStyle/>
          <a:p>
            <a:pPr>
              <a:lnSpc>
                <a:spcPts val="3360"/>
              </a:lnSpc>
            </a:pPr>
            <a:r>
              <a:rPr lang="en-US" sz="2800">
                <a:solidFill>
                  <a:srgbClr val="000000"/>
                </a:solidFill>
                <a:latin typeface="Rugrats Sans"/>
              </a:rPr>
              <a:t>Perubahan sosial budaya yang terus berkembang dapat menjadi tantangan. Sebagai mahassiwa, kita dapat mengembangkan teknologi untuk semakin mempertahankan dan memperkuat nilai-nilai Pancasila. Contohnya, dengan membangun </a:t>
            </a:r>
          </a:p>
          <a:p>
            <a:pPr>
              <a:lnSpc>
                <a:spcPts val="3360"/>
              </a:lnSpc>
            </a:pPr>
            <a:r>
              <a:rPr lang="en-US" sz="2800">
                <a:solidFill>
                  <a:srgbClr val="000000"/>
                </a:solidFill>
                <a:latin typeface="Rugrats Sans"/>
              </a:rPr>
              <a:t>platform media sosial yang mendukung pengembangan kegiatan sosial budaya</a:t>
            </a:r>
          </a:p>
        </p:txBody>
      </p:sp>
      <p:sp>
        <p:nvSpPr>
          <p:cNvPr name="TextBox 10" id="10"/>
          <p:cNvSpPr txBox="true"/>
          <p:nvPr/>
        </p:nvSpPr>
        <p:spPr>
          <a:xfrm rot="0">
            <a:off x="1098415" y="3411402"/>
            <a:ext cx="7325322" cy="6524625"/>
          </a:xfrm>
          <a:prstGeom prst="rect">
            <a:avLst/>
          </a:prstGeom>
        </p:spPr>
        <p:txBody>
          <a:bodyPr anchor="t" rtlCol="false" tIns="0" lIns="0" bIns="0" rIns="0">
            <a:spAutoFit/>
          </a:bodyPr>
          <a:lstStyle/>
          <a:p>
            <a:pPr>
              <a:lnSpc>
                <a:spcPts val="3959"/>
              </a:lnSpc>
            </a:pPr>
            <a:r>
              <a:rPr lang="en-US" sz="3299">
                <a:solidFill>
                  <a:srgbClr val="000000"/>
                </a:solidFill>
                <a:latin typeface="Rugrats Sans"/>
              </a:rPr>
              <a:t>Pancasila adalah dasar falsafah negara Indonesia yang memuat lima prinsip dasar. Isu Pancasila dapat muncul karena interpretasi yang berbeda-beda mengenai nilai dan makna Pancasila.</a:t>
            </a:r>
          </a:p>
          <a:p>
            <a:pPr>
              <a:lnSpc>
                <a:spcPts val="3959"/>
              </a:lnSpc>
            </a:pPr>
          </a:p>
          <a:p>
            <a:pPr>
              <a:lnSpc>
                <a:spcPts val="3959"/>
              </a:lnSpc>
            </a:pPr>
            <a:r>
              <a:rPr lang="en-US" sz="3299">
                <a:solidFill>
                  <a:srgbClr val="000000"/>
                </a:solidFill>
                <a:latin typeface="Rugrats Sans"/>
              </a:rPr>
              <a:t>Dalam upaya menjaga keutuhan dan kesatuan bangsa Indonesia, penting untuk terus memperkuat pemahaman serta menyelesaikan isu-isu Pancasila dengan kebijakan, agar semakin memperkuat integrasi nasional.</a:t>
            </a:r>
          </a:p>
          <a:p>
            <a:pPr marL="0" indent="0" lvl="0">
              <a:lnSpc>
                <a:spcPts val="3959"/>
              </a:lnSpc>
            </a:pP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98245">
            <a:off x="-225330" y="-455757"/>
            <a:ext cx="3193479" cy="3307746"/>
          </a:xfrm>
          <a:prstGeom prst="rect">
            <a:avLst/>
          </a:prstGeom>
        </p:spPr>
      </p:pic>
      <p:grpSp>
        <p:nvGrpSpPr>
          <p:cNvPr name="Group 12" id="12"/>
          <p:cNvGrpSpPr/>
          <p:nvPr/>
        </p:nvGrpSpPr>
        <p:grpSpPr>
          <a:xfrm rot="0">
            <a:off x="1371410" y="1754173"/>
            <a:ext cx="6486877" cy="1304306"/>
            <a:chOff x="0" y="0"/>
            <a:chExt cx="1708478" cy="343521"/>
          </a:xfrm>
        </p:grpSpPr>
        <p:sp>
          <p:nvSpPr>
            <p:cNvPr name="Freeform 13" id="13"/>
            <p:cNvSpPr/>
            <p:nvPr/>
          </p:nvSpPr>
          <p:spPr>
            <a:xfrm>
              <a:off x="0" y="0"/>
              <a:ext cx="1708478" cy="343521"/>
            </a:xfrm>
            <a:custGeom>
              <a:avLst/>
              <a:gdLst/>
              <a:ahLst/>
              <a:cxnLst/>
              <a:rect r="r" b="b" t="t" l="l"/>
              <a:pathLst>
                <a:path h="343521" w="1708478">
                  <a:moveTo>
                    <a:pt x="1505278" y="0"/>
                  </a:moveTo>
                  <a:lnTo>
                    <a:pt x="203200" y="0"/>
                  </a:lnTo>
                  <a:lnTo>
                    <a:pt x="0" y="171760"/>
                  </a:lnTo>
                  <a:lnTo>
                    <a:pt x="203200" y="343521"/>
                  </a:lnTo>
                  <a:lnTo>
                    <a:pt x="1505278" y="343521"/>
                  </a:lnTo>
                  <a:lnTo>
                    <a:pt x="1708478" y="171760"/>
                  </a:lnTo>
                  <a:lnTo>
                    <a:pt x="1505278" y="0"/>
                  </a:lnTo>
                  <a:close/>
                </a:path>
              </a:pathLst>
            </a:custGeom>
            <a:solidFill>
              <a:srgbClr val="FFFFFF"/>
            </a:solidFill>
            <a:ln w="66675">
              <a:solidFill>
                <a:srgbClr val="000000"/>
              </a:solidFill>
            </a:ln>
          </p:spPr>
        </p:sp>
        <p:sp>
          <p:nvSpPr>
            <p:cNvPr name="TextBox 14" id="14"/>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854013" y="2018976"/>
            <a:ext cx="5814126" cy="879475"/>
          </a:xfrm>
          <a:prstGeom prst="rect">
            <a:avLst/>
          </a:prstGeom>
        </p:spPr>
        <p:txBody>
          <a:bodyPr anchor="t" rtlCol="false" tIns="0" lIns="0" bIns="0" rIns="0">
            <a:spAutoFit/>
          </a:bodyPr>
          <a:lstStyle/>
          <a:p>
            <a:pPr algn="ctr" marL="0" indent="0" lvl="0">
              <a:lnSpc>
                <a:spcPts val="6500"/>
              </a:lnSpc>
            </a:pPr>
            <a:r>
              <a:rPr lang="en-US" sz="6500">
                <a:solidFill>
                  <a:srgbClr val="000000"/>
                </a:solidFill>
                <a:latin typeface="Bobby Jones"/>
              </a:rPr>
              <a:t>Isu pancasila</a:t>
            </a:r>
          </a:p>
        </p:txBody>
      </p:sp>
      <p:sp>
        <p:nvSpPr>
          <p:cNvPr name="TextBox 16" id="16"/>
          <p:cNvSpPr txBox="true"/>
          <p:nvPr/>
        </p:nvSpPr>
        <p:spPr>
          <a:xfrm rot="0">
            <a:off x="8972139" y="1950791"/>
            <a:ext cx="7726549" cy="2590800"/>
          </a:xfrm>
          <a:prstGeom prst="rect">
            <a:avLst/>
          </a:prstGeom>
        </p:spPr>
        <p:txBody>
          <a:bodyPr anchor="t" rtlCol="false" tIns="0" lIns="0" bIns="0" rIns="0">
            <a:spAutoFit/>
          </a:bodyPr>
          <a:lstStyle/>
          <a:p>
            <a:pPr>
              <a:lnSpc>
                <a:spcPts val="3360"/>
              </a:lnSpc>
            </a:pPr>
            <a:r>
              <a:rPr lang="en-US" sz="2800">
                <a:solidFill>
                  <a:srgbClr val="000000"/>
                </a:solidFill>
                <a:latin typeface="Rugrats Sans"/>
              </a:rPr>
              <a:t>Sebagai mahasiswa, kita dapat memanfaatkan teknologi untuk mengedukasi dan meningkatkan pemahaman terhadap Pancasila. Contohnya, Membuat aplikasi edukatif atau membuat konten di sosial media yang meningkatkan kesadaran akan nilai-nilai Pancasila.</a:t>
            </a:r>
          </a:p>
        </p:txBody>
      </p:sp>
      <p:grpSp>
        <p:nvGrpSpPr>
          <p:cNvPr name="Group 17" id="17"/>
          <p:cNvGrpSpPr/>
          <p:nvPr/>
        </p:nvGrpSpPr>
        <p:grpSpPr>
          <a:xfrm rot="0">
            <a:off x="8972139" y="670214"/>
            <a:ext cx="7726549" cy="1064172"/>
            <a:chOff x="0" y="0"/>
            <a:chExt cx="10302065" cy="1418897"/>
          </a:xfrm>
        </p:grpSpPr>
        <p:grpSp>
          <p:nvGrpSpPr>
            <p:cNvPr name="Group 18" id="18"/>
            <p:cNvGrpSpPr/>
            <p:nvPr/>
          </p:nvGrpSpPr>
          <p:grpSpPr>
            <a:xfrm rot="0">
              <a:off x="0" y="0"/>
              <a:ext cx="10302065" cy="1418897"/>
              <a:chOff x="0" y="0"/>
              <a:chExt cx="2239045" cy="308382"/>
            </a:xfrm>
          </p:grpSpPr>
          <p:sp>
            <p:nvSpPr>
              <p:cNvPr name="Freeform 19" id="19"/>
              <p:cNvSpPr/>
              <p:nvPr/>
            </p:nvSpPr>
            <p:spPr>
              <a:xfrm>
                <a:off x="0" y="0"/>
                <a:ext cx="2239045" cy="308382"/>
              </a:xfrm>
              <a:custGeom>
                <a:avLst/>
                <a:gdLst/>
                <a:ahLst/>
                <a:cxnLst/>
                <a:rect r="r" b="b" t="t" l="l"/>
                <a:pathLst>
                  <a:path h="308382" w="2239045">
                    <a:moveTo>
                      <a:pt x="0" y="0"/>
                    </a:moveTo>
                    <a:lnTo>
                      <a:pt x="2239045" y="0"/>
                    </a:lnTo>
                    <a:lnTo>
                      <a:pt x="2239045" y="308382"/>
                    </a:lnTo>
                    <a:lnTo>
                      <a:pt x="0" y="308382"/>
                    </a:lnTo>
                    <a:close/>
                  </a:path>
                </a:pathLst>
              </a:custGeom>
              <a:solidFill>
                <a:srgbClr val="3FB0FD"/>
              </a:solidFill>
              <a:ln w="66675">
                <a:solidFill>
                  <a:srgbClr val="000000"/>
                </a:solidFill>
              </a:ln>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2660"/>
                  </a:lnSpc>
                </a:pPr>
              </a:p>
            </p:txBody>
          </p:sp>
        </p:grpSp>
        <p:sp>
          <p:nvSpPr>
            <p:cNvPr name="TextBox 21" id="21"/>
            <p:cNvSpPr txBox="true"/>
            <p:nvPr/>
          </p:nvSpPr>
          <p:spPr>
            <a:xfrm rot="0">
              <a:off x="1242913" y="90188"/>
              <a:ext cx="7816239" cy="1219471"/>
            </a:xfrm>
            <a:prstGeom prst="rect">
              <a:avLst/>
            </a:prstGeom>
          </p:spPr>
          <p:txBody>
            <a:bodyPr anchor="t" rtlCol="false" tIns="0" lIns="0" bIns="0" rIns="0">
              <a:spAutoFit/>
            </a:bodyPr>
            <a:lstStyle/>
            <a:p>
              <a:pPr algn="ctr" marL="0" indent="0" lvl="0">
                <a:lnSpc>
                  <a:spcPts val="7089"/>
                </a:lnSpc>
                <a:spcBef>
                  <a:spcPct val="0"/>
                </a:spcBef>
              </a:pPr>
            </a:p>
          </p:txBody>
        </p:sp>
      </p:grpSp>
      <p:sp>
        <p:nvSpPr>
          <p:cNvPr name="TextBox 22" id="22"/>
          <p:cNvSpPr txBox="true"/>
          <p:nvPr/>
        </p:nvSpPr>
        <p:spPr>
          <a:xfrm rot="0">
            <a:off x="9311661" y="916550"/>
            <a:ext cx="7726549" cy="495300"/>
          </a:xfrm>
          <a:prstGeom prst="rect">
            <a:avLst/>
          </a:prstGeom>
        </p:spPr>
        <p:txBody>
          <a:bodyPr anchor="t" rtlCol="false" tIns="0" lIns="0" bIns="0" rIns="0">
            <a:spAutoFit/>
          </a:bodyPr>
          <a:lstStyle/>
          <a:p>
            <a:pPr>
              <a:lnSpc>
                <a:spcPts val="3360"/>
              </a:lnSpc>
            </a:pPr>
            <a:r>
              <a:rPr lang="en-US" sz="2800">
                <a:solidFill>
                  <a:srgbClr val="000000"/>
                </a:solidFill>
                <a:latin typeface="Rugrats Sans"/>
              </a:rPr>
              <a:t>Kurangnya pemahaman terhadap Pancasila </a:t>
            </a:r>
          </a:p>
        </p:txBody>
      </p:sp>
      <p:grpSp>
        <p:nvGrpSpPr>
          <p:cNvPr name="Group 23" id="23"/>
          <p:cNvGrpSpPr/>
          <p:nvPr/>
        </p:nvGrpSpPr>
        <p:grpSpPr>
          <a:xfrm rot="0">
            <a:off x="9124539" y="4965638"/>
            <a:ext cx="7726549" cy="1064172"/>
            <a:chOff x="0" y="0"/>
            <a:chExt cx="10302065" cy="1418897"/>
          </a:xfrm>
        </p:grpSpPr>
        <p:grpSp>
          <p:nvGrpSpPr>
            <p:cNvPr name="Group 24" id="24"/>
            <p:cNvGrpSpPr/>
            <p:nvPr/>
          </p:nvGrpSpPr>
          <p:grpSpPr>
            <a:xfrm rot="0">
              <a:off x="0" y="0"/>
              <a:ext cx="10302065" cy="1418897"/>
              <a:chOff x="0" y="0"/>
              <a:chExt cx="2239045" cy="308382"/>
            </a:xfrm>
          </p:grpSpPr>
          <p:sp>
            <p:nvSpPr>
              <p:cNvPr name="Freeform 25" id="25"/>
              <p:cNvSpPr/>
              <p:nvPr/>
            </p:nvSpPr>
            <p:spPr>
              <a:xfrm>
                <a:off x="0" y="0"/>
                <a:ext cx="2239045" cy="308382"/>
              </a:xfrm>
              <a:custGeom>
                <a:avLst/>
                <a:gdLst/>
                <a:ahLst/>
                <a:cxnLst/>
                <a:rect r="r" b="b" t="t" l="l"/>
                <a:pathLst>
                  <a:path h="308382" w="2239045">
                    <a:moveTo>
                      <a:pt x="0" y="0"/>
                    </a:moveTo>
                    <a:lnTo>
                      <a:pt x="2239045" y="0"/>
                    </a:lnTo>
                    <a:lnTo>
                      <a:pt x="2239045" y="308382"/>
                    </a:lnTo>
                    <a:lnTo>
                      <a:pt x="0" y="308382"/>
                    </a:lnTo>
                    <a:close/>
                  </a:path>
                </a:pathLst>
              </a:custGeom>
              <a:solidFill>
                <a:srgbClr val="3FB0FD"/>
              </a:solidFill>
              <a:ln w="66675">
                <a:solidFill>
                  <a:srgbClr val="000000"/>
                </a:solidFill>
              </a:ln>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2660"/>
                  </a:lnSpc>
                </a:pPr>
              </a:p>
            </p:txBody>
          </p:sp>
        </p:grpSp>
        <p:sp>
          <p:nvSpPr>
            <p:cNvPr name="TextBox 27" id="27"/>
            <p:cNvSpPr txBox="true"/>
            <p:nvPr/>
          </p:nvSpPr>
          <p:spPr>
            <a:xfrm rot="0">
              <a:off x="1242913" y="90188"/>
              <a:ext cx="7816239" cy="1219471"/>
            </a:xfrm>
            <a:prstGeom prst="rect">
              <a:avLst/>
            </a:prstGeom>
          </p:spPr>
          <p:txBody>
            <a:bodyPr anchor="t" rtlCol="false" tIns="0" lIns="0" bIns="0" rIns="0">
              <a:spAutoFit/>
            </a:bodyPr>
            <a:lstStyle/>
            <a:p>
              <a:pPr algn="ctr" marL="0" indent="0" lvl="0">
                <a:lnSpc>
                  <a:spcPts val="7089"/>
                </a:lnSpc>
                <a:spcBef>
                  <a:spcPct val="0"/>
                </a:spcBef>
              </a:pPr>
            </a:p>
          </p:txBody>
        </p:sp>
      </p:grpSp>
      <p:sp>
        <p:nvSpPr>
          <p:cNvPr name="TextBox 28" id="28"/>
          <p:cNvSpPr txBox="true"/>
          <p:nvPr/>
        </p:nvSpPr>
        <p:spPr>
          <a:xfrm rot="0">
            <a:off x="9066947" y="5211974"/>
            <a:ext cx="7726549" cy="495300"/>
          </a:xfrm>
          <a:prstGeom prst="rect">
            <a:avLst/>
          </a:prstGeom>
        </p:spPr>
        <p:txBody>
          <a:bodyPr anchor="t" rtlCol="false" tIns="0" lIns="0" bIns="0" rIns="0">
            <a:spAutoFit/>
          </a:bodyPr>
          <a:lstStyle/>
          <a:p>
            <a:pPr algn="ctr">
              <a:lnSpc>
                <a:spcPts val="3360"/>
              </a:lnSpc>
            </a:pPr>
            <a:r>
              <a:rPr lang="en-US" sz="2800">
                <a:solidFill>
                  <a:srgbClr val="000000"/>
                </a:solidFill>
                <a:latin typeface="Rugrats Sans"/>
              </a:rPr>
              <a:t>Perubahan sosial Budaya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8601143" y="1358855"/>
            <a:ext cx="8658157" cy="3399248"/>
            <a:chOff x="0" y="0"/>
            <a:chExt cx="832619" cy="326892"/>
          </a:xfrm>
        </p:grpSpPr>
        <p:sp>
          <p:nvSpPr>
            <p:cNvPr name="Freeform 3" id="3"/>
            <p:cNvSpPr/>
            <p:nvPr/>
          </p:nvSpPr>
          <p:spPr>
            <a:xfrm>
              <a:off x="0" y="0"/>
              <a:ext cx="832619" cy="326892"/>
            </a:xfrm>
            <a:custGeom>
              <a:avLst/>
              <a:gdLst/>
              <a:ahLst/>
              <a:cxnLst/>
              <a:rect r="r" b="b" t="t" l="l"/>
              <a:pathLst>
                <a:path h="326892" w="832619">
                  <a:moveTo>
                    <a:pt x="0" y="0"/>
                  </a:moveTo>
                  <a:lnTo>
                    <a:pt x="832619" y="0"/>
                  </a:lnTo>
                  <a:lnTo>
                    <a:pt x="832619" y="326892"/>
                  </a:lnTo>
                  <a:lnTo>
                    <a:pt x="0" y="326892"/>
                  </a:lnTo>
                  <a:close/>
                </a:path>
              </a:pathLst>
            </a:custGeom>
            <a:solidFill>
              <a:srgbClr val="ACDC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251442">
            <a:off x="16484550" y="8336652"/>
            <a:ext cx="2049228" cy="2122553"/>
          </a:xfrm>
          <a:prstGeom prst="rect">
            <a:avLst/>
          </a:prstGeom>
        </p:spPr>
      </p:pic>
      <p:grpSp>
        <p:nvGrpSpPr>
          <p:cNvPr name="Group 6" id="6"/>
          <p:cNvGrpSpPr/>
          <p:nvPr/>
        </p:nvGrpSpPr>
        <p:grpSpPr>
          <a:xfrm rot="0">
            <a:off x="8601143" y="5497724"/>
            <a:ext cx="8658157" cy="3900205"/>
            <a:chOff x="0" y="0"/>
            <a:chExt cx="832619" cy="375066"/>
          </a:xfrm>
        </p:grpSpPr>
        <p:sp>
          <p:nvSpPr>
            <p:cNvPr name="Freeform 7" id="7"/>
            <p:cNvSpPr/>
            <p:nvPr/>
          </p:nvSpPr>
          <p:spPr>
            <a:xfrm>
              <a:off x="0" y="0"/>
              <a:ext cx="832619" cy="375066"/>
            </a:xfrm>
            <a:custGeom>
              <a:avLst/>
              <a:gdLst/>
              <a:ahLst/>
              <a:cxnLst/>
              <a:rect r="r" b="b" t="t" l="l"/>
              <a:pathLst>
                <a:path h="375066" w="832619">
                  <a:moveTo>
                    <a:pt x="0" y="0"/>
                  </a:moveTo>
                  <a:lnTo>
                    <a:pt x="832619" y="0"/>
                  </a:lnTo>
                  <a:lnTo>
                    <a:pt x="832619" y="375066"/>
                  </a:lnTo>
                  <a:lnTo>
                    <a:pt x="0" y="375066"/>
                  </a:lnTo>
                  <a:close/>
                </a:path>
              </a:pathLst>
            </a:custGeom>
            <a:solidFill>
              <a:srgbClr val="ACDCFD"/>
            </a:solidFill>
            <a:ln w="66675">
              <a:solidFill>
                <a:srgbClr val="000000"/>
              </a:solidFill>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8879825" y="6248885"/>
            <a:ext cx="8100794" cy="2590800"/>
          </a:xfrm>
          <a:prstGeom prst="rect">
            <a:avLst/>
          </a:prstGeom>
        </p:spPr>
        <p:txBody>
          <a:bodyPr anchor="t" rtlCol="false" tIns="0" lIns="0" bIns="0" rIns="0">
            <a:spAutoFit/>
          </a:bodyPr>
          <a:lstStyle/>
          <a:p>
            <a:pPr algn="just">
              <a:lnSpc>
                <a:spcPts val="3360"/>
              </a:lnSpc>
            </a:pPr>
            <a:r>
              <a:rPr lang="en-US" sz="2800">
                <a:solidFill>
                  <a:srgbClr val="000000"/>
                </a:solidFill>
                <a:latin typeface="Rugrats Sans"/>
              </a:rPr>
              <a:t>Kita dapat memanfaatkan aplikasi plagiarisme checker untuk melihat seberapa mirip karya kita dengan orang lain. Selain itu, mahasiwa harus bisa mengaur waktu sebaik mungkin dan mulai mengerjakan tugas yang diberikan jauh sebelum waktu pengumpulan.</a:t>
            </a:r>
          </a:p>
        </p:txBody>
      </p:sp>
      <p:sp>
        <p:nvSpPr>
          <p:cNvPr name="TextBox 10" id="10"/>
          <p:cNvSpPr txBox="true"/>
          <p:nvPr/>
        </p:nvSpPr>
        <p:spPr>
          <a:xfrm rot="0">
            <a:off x="952188" y="3198566"/>
            <a:ext cx="7325322" cy="6524625"/>
          </a:xfrm>
          <a:prstGeom prst="rect">
            <a:avLst/>
          </a:prstGeom>
        </p:spPr>
        <p:txBody>
          <a:bodyPr anchor="t" rtlCol="false" tIns="0" lIns="0" bIns="0" rIns="0">
            <a:spAutoFit/>
          </a:bodyPr>
          <a:lstStyle/>
          <a:p>
            <a:pPr algn="just" marL="0" indent="0" lvl="0">
              <a:lnSpc>
                <a:spcPts val="3959"/>
              </a:lnSpc>
            </a:pPr>
            <a:r>
              <a:rPr lang="en-US" sz="3299">
                <a:solidFill>
                  <a:srgbClr val="000000"/>
                </a:solidFill>
                <a:latin typeface="Rugrats Sans"/>
              </a:rPr>
              <a:t>Maraknya tindakan plagiarisme di dunia pendidikan. Tidak hanya dilakukan oleh oknum mahasiswa, tindakan plagiarisme ini juga dilakukan oleh beberapa oknum pendidik seperti dosen atau guru. Jika melihat sila kelima, tindakan plagiarisme sangat bertolak belakang dengan nilai keadilan dimana orang tersebut merampas hak milik orang lain. Karena nilai-nilai dalam Pancasila saling berhubungan, maka tindakan plagiarisme juga bertentangan dengan keempat sila lainnya.</a:t>
            </a: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98245">
            <a:off x="-225330" y="-455757"/>
            <a:ext cx="3193479" cy="3307746"/>
          </a:xfrm>
          <a:prstGeom prst="rect">
            <a:avLst/>
          </a:prstGeom>
        </p:spPr>
      </p:pic>
      <p:grpSp>
        <p:nvGrpSpPr>
          <p:cNvPr name="Group 12" id="12"/>
          <p:cNvGrpSpPr/>
          <p:nvPr/>
        </p:nvGrpSpPr>
        <p:grpSpPr>
          <a:xfrm rot="0">
            <a:off x="1371410" y="1754173"/>
            <a:ext cx="6486877" cy="1304306"/>
            <a:chOff x="0" y="0"/>
            <a:chExt cx="1708478" cy="343521"/>
          </a:xfrm>
        </p:grpSpPr>
        <p:sp>
          <p:nvSpPr>
            <p:cNvPr name="Freeform 13" id="13"/>
            <p:cNvSpPr/>
            <p:nvPr/>
          </p:nvSpPr>
          <p:spPr>
            <a:xfrm>
              <a:off x="0" y="0"/>
              <a:ext cx="1708478" cy="343521"/>
            </a:xfrm>
            <a:custGeom>
              <a:avLst/>
              <a:gdLst/>
              <a:ahLst/>
              <a:cxnLst/>
              <a:rect r="r" b="b" t="t" l="l"/>
              <a:pathLst>
                <a:path h="343521" w="1708478">
                  <a:moveTo>
                    <a:pt x="1505278" y="0"/>
                  </a:moveTo>
                  <a:lnTo>
                    <a:pt x="203200" y="0"/>
                  </a:lnTo>
                  <a:lnTo>
                    <a:pt x="0" y="171760"/>
                  </a:lnTo>
                  <a:lnTo>
                    <a:pt x="203200" y="343521"/>
                  </a:lnTo>
                  <a:lnTo>
                    <a:pt x="1505278" y="343521"/>
                  </a:lnTo>
                  <a:lnTo>
                    <a:pt x="1708478" y="171760"/>
                  </a:lnTo>
                  <a:lnTo>
                    <a:pt x="1505278" y="0"/>
                  </a:lnTo>
                  <a:close/>
                </a:path>
              </a:pathLst>
            </a:custGeom>
            <a:solidFill>
              <a:srgbClr val="FFFFFF"/>
            </a:solidFill>
            <a:ln w="66675">
              <a:solidFill>
                <a:srgbClr val="000000"/>
              </a:solidFill>
            </a:ln>
          </p:spPr>
        </p:sp>
        <p:sp>
          <p:nvSpPr>
            <p:cNvPr name="TextBox 14" id="14"/>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854013" y="2018976"/>
            <a:ext cx="5814126" cy="879475"/>
          </a:xfrm>
          <a:prstGeom prst="rect">
            <a:avLst/>
          </a:prstGeom>
        </p:spPr>
        <p:txBody>
          <a:bodyPr anchor="t" rtlCol="false" tIns="0" lIns="0" bIns="0" rIns="0">
            <a:spAutoFit/>
          </a:bodyPr>
          <a:lstStyle/>
          <a:p>
            <a:pPr algn="ctr" marL="0" indent="0" lvl="0">
              <a:lnSpc>
                <a:spcPts val="6500"/>
              </a:lnSpc>
            </a:pPr>
            <a:r>
              <a:rPr lang="en-US" sz="6500">
                <a:solidFill>
                  <a:srgbClr val="000000"/>
                </a:solidFill>
                <a:latin typeface="Bobby Jones"/>
              </a:rPr>
              <a:t>Isu pancasila</a:t>
            </a:r>
          </a:p>
        </p:txBody>
      </p:sp>
      <p:sp>
        <p:nvSpPr>
          <p:cNvPr name="TextBox 16" id="16"/>
          <p:cNvSpPr txBox="true"/>
          <p:nvPr/>
        </p:nvSpPr>
        <p:spPr>
          <a:xfrm rot="0">
            <a:off x="8972139" y="1950791"/>
            <a:ext cx="7726549" cy="2590800"/>
          </a:xfrm>
          <a:prstGeom prst="rect">
            <a:avLst/>
          </a:prstGeom>
        </p:spPr>
        <p:txBody>
          <a:bodyPr anchor="t" rtlCol="false" tIns="0" lIns="0" bIns="0" rIns="0">
            <a:spAutoFit/>
          </a:bodyPr>
          <a:lstStyle/>
          <a:p>
            <a:pPr algn="just">
              <a:lnSpc>
                <a:spcPts val="3360"/>
              </a:lnSpc>
            </a:pPr>
            <a:r>
              <a:rPr lang="en-US" sz="2800">
                <a:solidFill>
                  <a:srgbClr val="000000"/>
                </a:solidFill>
                <a:latin typeface="Rugrats Sans"/>
              </a:rPr>
              <a:t>Perlu adanya penanaman </a:t>
            </a:r>
            <a:r>
              <a:rPr lang="en-US" sz="2800">
                <a:solidFill>
                  <a:srgbClr val="000000"/>
                </a:solidFill>
                <a:latin typeface="Rugrats Sans"/>
              </a:rPr>
              <a:t>nilai-nilai agama ke dalam diri mahasiswa agar tidak mudah terpengaruh perbuatan tercela. Kita dapat mengikuti kegiatan keagamaan, seperti mentoring, yang harapannya dapat memberikan lingkungan yang positif bagi mahasiswa tersebut. </a:t>
            </a:r>
          </a:p>
        </p:txBody>
      </p:sp>
      <p:grpSp>
        <p:nvGrpSpPr>
          <p:cNvPr name="Group 17" id="17"/>
          <p:cNvGrpSpPr/>
          <p:nvPr/>
        </p:nvGrpSpPr>
        <p:grpSpPr>
          <a:xfrm rot="0">
            <a:off x="8972139" y="670214"/>
            <a:ext cx="7726549" cy="1064172"/>
            <a:chOff x="0" y="0"/>
            <a:chExt cx="10302065" cy="1418897"/>
          </a:xfrm>
        </p:grpSpPr>
        <p:grpSp>
          <p:nvGrpSpPr>
            <p:cNvPr name="Group 18" id="18"/>
            <p:cNvGrpSpPr/>
            <p:nvPr/>
          </p:nvGrpSpPr>
          <p:grpSpPr>
            <a:xfrm rot="0">
              <a:off x="0" y="0"/>
              <a:ext cx="10302065" cy="1418897"/>
              <a:chOff x="0" y="0"/>
              <a:chExt cx="2239045" cy="308382"/>
            </a:xfrm>
          </p:grpSpPr>
          <p:sp>
            <p:nvSpPr>
              <p:cNvPr name="Freeform 19" id="19"/>
              <p:cNvSpPr/>
              <p:nvPr/>
            </p:nvSpPr>
            <p:spPr>
              <a:xfrm>
                <a:off x="0" y="0"/>
                <a:ext cx="2239045" cy="308382"/>
              </a:xfrm>
              <a:custGeom>
                <a:avLst/>
                <a:gdLst/>
                <a:ahLst/>
                <a:cxnLst/>
                <a:rect r="r" b="b" t="t" l="l"/>
                <a:pathLst>
                  <a:path h="308382" w="2239045">
                    <a:moveTo>
                      <a:pt x="0" y="0"/>
                    </a:moveTo>
                    <a:lnTo>
                      <a:pt x="2239045" y="0"/>
                    </a:lnTo>
                    <a:lnTo>
                      <a:pt x="2239045" y="308382"/>
                    </a:lnTo>
                    <a:lnTo>
                      <a:pt x="0" y="308382"/>
                    </a:lnTo>
                    <a:close/>
                  </a:path>
                </a:pathLst>
              </a:custGeom>
              <a:solidFill>
                <a:srgbClr val="3FB0FD"/>
              </a:solidFill>
              <a:ln w="66675">
                <a:solidFill>
                  <a:srgbClr val="000000"/>
                </a:solidFill>
              </a:ln>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2660"/>
                  </a:lnSpc>
                </a:pPr>
              </a:p>
            </p:txBody>
          </p:sp>
        </p:grpSp>
        <p:sp>
          <p:nvSpPr>
            <p:cNvPr name="TextBox 21" id="21"/>
            <p:cNvSpPr txBox="true"/>
            <p:nvPr/>
          </p:nvSpPr>
          <p:spPr>
            <a:xfrm rot="0">
              <a:off x="1242913" y="90188"/>
              <a:ext cx="7816239" cy="1219471"/>
            </a:xfrm>
            <a:prstGeom prst="rect">
              <a:avLst/>
            </a:prstGeom>
          </p:spPr>
          <p:txBody>
            <a:bodyPr anchor="t" rtlCol="false" tIns="0" lIns="0" bIns="0" rIns="0">
              <a:spAutoFit/>
            </a:bodyPr>
            <a:lstStyle/>
            <a:p>
              <a:pPr algn="ctr" marL="0" indent="0" lvl="0">
                <a:lnSpc>
                  <a:spcPts val="7089"/>
                </a:lnSpc>
                <a:spcBef>
                  <a:spcPct val="0"/>
                </a:spcBef>
              </a:pPr>
            </a:p>
          </p:txBody>
        </p:sp>
      </p:grpSp>
      <p:sp>
        <p:nvSpPr>
          <p:cNvPr name="TextBox 22" id="22"/>
          <p:cNvSpPr txBox="true"/>
          <p:nvPr/>
        </p:nvSpPr>
        <p:spPr>
          <a:xfrm rot="0">
            <a:off x="9311661" y="916550"/>
            <a:ext cx="7160592" cy="495300"/>
          </a:xfrm>
          <a:prstGeom prst="rect">
            <a:avLst/>
          </a:prstGeom>
        </p:spPr>
        <p:txBody>
          <a:bodyPr anchor="t" rtlCol="false" tIns="0" lIns="0" bIns="0" rIns="0">
            <a:spAutoFit/>
          </a:bodyPr>
          <a:lstStyle/>
          <a:p>
            <a:pPr algn="ctr">
              <a:lnSpc>
                <a:spcPts val="3360"/>
              </a:lnSpc>
            </a:pPr>
            <a:r>
              <a:rPr lang="en-US" sz="2800">
                <a:solidFill>
                  <a:srgbClr val="000000"/>
                </a:solidFill>
                <a:latin typeface="Rugrats Sans"/>
              </a:rPr>
              <a:t>Penanaman nilai-nilai agama ke mahasiswa</a:t>
            </a:r>
          </a:p>
        </p:txBody>
      </p:sp>
      <p:grpSp>
        <p:nvGrpSpPr>
          <p:cNvPr name="Group 23" id="23"/>
          <p:cNvGrpSpPr/>
          <p:nvPr/>
        </p:nvGrpSpPr>
        <p:grpSpPr>
          <a:xfrm rot="0">
            <a:off x="9124539" y="4965638"/>
            <a:ext cx="7726549" cy="1064172"/>
            <a:chOff x="0" y="0"/>
            <a:chExt cx="10302065" cy="1418897"/>
          </a:xfrm>
        </p:grpSpPr>
        <p:grpSp>
          <p:nvGrpSpPr>
            <p:cNvPr name="Group 24" id="24"/>
            <p:cNvGrpSpPr/>
            <p:nvPr/>
          </p:nvGrpSpPr>
          <p:grpSpPr>
            <a:xfrm rot="0">
              <a:off x="0" y="0"/>
              <a:ext cx="10302065" cy="1418897"/>
              <a:chOff x="0" y="0"/>
              <a:chExt cx="2239045" cy="308382"/>
            </a:xfrm>
          </p:grpSpPr>
          <p:sp>
            <p:nvSpPr>
              <p:cNvPr name="Freeform 25" id="25"/>
              <p:cNvSpPr/>
              <p:nvPr/>
            </p:nvSpPr>
            <p:spPr>
              <a:xfrm>
                <a:off x="0" y="0"/>
                <a:ext cx="2239045" cy="308382"/>
              </a:xfrm>
              <a:custGeom>
                <a:avLst/>
                <a:gdLst/>
                <a:ahLst/>
                <a:cxnLst/>
                <a:rect r="r" b="b" t="t" l="l"/>
                <a:pathLst>
                  <a:path h="308382" w="2239045">
                    <a:moveTo>
                      <a:pt x="0" y="0"/>
                    </a:moveTo>
                    <a:lnTo>
                      <a:pt x="2239045" y="0"/>
                    </a:lnTo>
                    <a:lnTo>
                      <a:pt x="2239045" y="308382"/>
                    </a:lnTo>
                    <a:lnTo>
                      <a:pt x="0" y="308382"/>
                    </a:lnTo>
                    <a:close/>
                  </a:path>
                </a:pathLst>
              </a:custGeom>
              <a:solidFill>
                <a:srgbClr val="3FB0FD"/>
              </a:solidFill>
              <a:ln w="66675">
                <a:solidFill>
                  <a:srgbClr val="000000"/>
                </a:solidFill>
              </a:ln>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2660"/>
                  </a:lnSpc>
                </a:pPr>
              </a:p>
            </p:txBody>
          </p:sp>
        </p:grpSp>
        <p:sp>
          <p:nvSpPr>
            <p:cNvPr name="TextBox 27" id="27"/>
            <p:cNvSpPr txBox="true"/>
            <p:nvPr/>
          </p:nvSpPr>
          <p:spPr>
            <a:xfrm rot="0">
              <a:off x="1242913" y="90188"/>
              <a:ext cx="7816239" cy="1219471"/>
            </a:xfrm>
            <a:prstGeom prst="rect">
              <a:avLst/>
            </a:prstGeom>
          </p:spPr>
          <p:txBody>
            <a:bodyPr anchor="t" rtlCol="false" tIns="0" lIns="0" bIns="0" rIns="0">
              <a:spAutoFit/>
            </a:bodyPr>
            <a:lstStyle/>
            <a:p>
              <a:pPr algn="ctr" marL="0" indent="0" lvl="0">
                <a:lnSpc>
                  <a:spcPts val="7089"/>
                </a:lnSpc>
                <a:spcBef>
                  <a:spcPct val="0"/>
                </a:spcBef>
              </a:pPr>
            </a:p>
          </p:txBody>
        </p:sp>
      </p:grpSp>
      <p:sp>
        <p:nvSpPr>
          <p:cNvPr name="TextBox 28" id="28"/>
          <p:cNvSpPr txBox="true"/>
          <p:nvPr/>
        </p:nvSpPr>
        <p:spPr>
          <a:xfrm rot="0">
            <a:off x="9066947" y="5211974"/>
            <a:ext cx="7726549" cy="495300"/>
          </a:xfrm>
          <a:prstGeom prst="rect">
            <a:avLst/>
          </a:prstGeom>
        </p:spPr>
        <p:txBody>
          <a:bodyPr anchor="t" rtlCol="false" tIns="0" lIns="0" bIns="0" rIns="0">
            <a:spAutoFit/>
          </a:bodyPr>
          <a:lstStyle/>
          <a:p>
            <a:pPr algn="ctr">
              <a:lnSpc>
                <a:spcPts val="3360"/>
              </a:lnSpc>
            </a:pPr>
            <a:r>
              <a:rPr lang="en-US" sz="2800">
                <a:solidFill>
                  <a:srgbClr val="000000"/>
                </a:solidFill>
                <a:latin typeface="Rugrats Sans"/>
              </a:rPr>
              <a:t>Menggunakan Plagiarisme Checker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251442">
            <a:off x="16484550" y="8336652"/>
            <a:ext cx="2049228" cy="2122553"/>
          </a:xfrm>
          <a:prstGeom prst="rect">
            <a:avLst/>
          </a:prstGeom>
        </p:spPr>
      </p:pic>
      <p:grpSp>
        <p:nvGrpSpPr>
          <p:cNvPr name="Group 3" id="3"/>
          <p:cNvGrpSpPr/>
          <p:nvPr/>
        </p:nvGrpSpPr>
        <p:grpSpPr>
          <a:xfrm rot="0">
            <a:off x="8900107" y="3840422"/>
            <a:ext cx="8902050" cy="4666726"/>
            <a:chOff x="0" y="0"/>
            <a:chExt cx="856073" cy="448780"/>
          </a:xfrm>
        </p:grpSpPr>
        <p:sp>
          <p:nvSpPr>
            <p:cNvPr name="Freeform 4" id="4"/>
            <p:cNvSpPr/>
            <p:nvPr/>
          </p:nvSpPr>
          <p:spPr>
            <a:xfrm>
              <a:off x="0" y="0"/>
              <a:ext cx="856073" cy="448780"/>
            </a:xfrm>
            <a:custGeom>
              <a:avLst/>
              <a:gdLst/>
              <a:ahLst/>
              <a:cxnLst/>
              <a:rect r="r" b="b" t="t" l="l"/>
              <a:pathLst>
                <a:path h="448780" w="856073">
                  <a:moveTo>
                    <a:pt x="0" y="0"/>
                  </a:moveTo>
                  <a:lnTo>
                    <a:pt x="856073" y="0"/>
                  </a:lnTo>
                  <a:lnTo>
                    <a:pt x="856073" y="448780"/>
                  </a:lnTo>
                  <a:lnTo>
                    <a:pt x="0" y="448780"/>
                  </a:lnTo>
                  <a:close/>
                </a:path>
              </a:pathLst>
            </a:custGeom>
            <a:solidFill>
              <a:srgbClr val="ACDCFD"/>
            </a:solidFill>
            <a:ln w="66675">
              <a:solidFill>
                <a:srgbClr val="000000"/>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9480273" y="4296308"/>
            <a:ext cx="8100794" cy="3848100"/>
          </a:xfrm>
          <a:prstGeom prst="rect">
            <a:avLst/>
          </a:prstGeom>
        </p:spPr>
        <p:txBody>
          <a:bodyPr anchor="t" rtlCol="false" tIns="0" lIns="0" bIns="0" rIns="0">
            <a:spAutoFit/>
          </a:bodyPr>
          <a:lstStyle/>
          <a:p>
            <a:pPr>
              <a:lnSpc>
                <a:spcPts val="3360"/>
              </a:lnSpc>
            </a:pPr>
            <a:r>
              <a:rPr lang="en-US" sz="2800">
                <a:solidFill>
                  <a:srgbClr val="000000"/>
                </a:solidFill>
                <a:latin typeface="Rugrats Sans"/>
              </a:rPr>
              <a:t>Melakukan pengawasan ketat atas konten apa yang dapat diakses anak dibawah umur. Hal tersebut dapat dengan menggunakan software tertentu dan tentu saja partisipasi orang tua dalam pengawasan tersebut. Konten yang tidak sesuai dengan umur pengguna, atau bahkan mengandung unsur yang tidak sesuai bagi semua umur, dapat langsung diblokir atau dihapus dari sosial media pengguna.</a:t>
            </a:r>
          </a:p>
        </p:txBody>
      </p:sp>
      <p:sp>
        <p:nvSpPr>
          <p:cNvPr name="TextBox 7" id="7"/>
          <p:cNvSpPr txBox="true"/>
          <p:nvPr/>
        </p:nvSpPr>
        <p:spPr>
          <a:xfrm rot="0">
            <a:off x="1098415" y="4210535"/>
            <a:ext cx="7325322" cy="3552825"/>
          </a:xfrm>
          <a:prstGeom prst="rect">
            <a:avLst/>
          </a:prstGeom>
        </p:spPr>
        <p:txBody>
          <a:bodyPr anchor="t" rtlCol="false" tIns="0" lIns="0" bIns="0" rIns="0">
            <a:spAutoFit/>
          </a:bodyPr>
          <a:lstStyle/>
          <a:p>
            <a:pPr>
              <a:lnSpc>
                <a:spcPts val="3959"/>
              </a:lnSpc>
            </a:pPr>
            <a:r>
              <a:rPr lang="en-US" sz="3299">
                <a:solidFill>
                  <a:srgbClr val="000000"/>
                </a:solidFill>
                <a:latin typeface="Rugrats Sans"/>
              </a:rPr>
              <a:t>Terpaparnya generasi muda dengan media sosial terlalu dini tanpa pengawasan yang ketat menyebabkan generasi muda kehilangan sopan santun dan rasa kemanusiaan dengan mudahnya melukai orang lain.</a:t>
            </a:r>
          </a:p>
          <a:p>
            <a:pPr marL="0" indent="0" lvl="0">
              <a:lnSpc>
                <a:spcPts val="3959"/>
              </a:lnSpc>
            </a:pP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98245">
            <a:off x="-225330" y="-455757"/>
            <a:ext cx="3193479" cy="3307746"/>
          </a:xfrm>
          <a:prstGeom prst="rect">
            <a:avLst/>
          </a:prstGeom>
        </p:spPr>
      </p:pic>
      <p:grpSp>
        <p:nvGrpSpPr>
          <p:cNvPr name="Group 9" id="9"/>
          <p:cNvGrpSpPr/>
          <p:nvPr/>
        </p:nvGrpSpPr>
        <p:grpSpPr>
          <a:xfrm rot="0">
            <a:off x="1371410" y="1754173"/>
            <a:ext cx="6486877" cy="1304306"/>
            <a:chOff x="0" y="0"/>
            <a:chExt cx="1708478" cy="343521"/>
          </a:xfrm>
        </p:grpSpPr>
        <p:sp>
          <p:nvSpPr>
            <p:cNvPr name="Freeform 10" id="10"/>
            <p:cNvSpPr/>
            <p:nvPr/>
          </p:nvSpPr>
          <p:spPr>
            <a:xfrm>
              <a:off x="0" y="0"/>
              <a:ext cx="1708478" cy="343521"/>
            </a:xfrm>
            <a:custGeom>
              <a:avLst/>
              <a:gdLst/>
              <a:ahLst/>
              <a:cxnLst/>
              <a:rect r="r" b="b" t="t" l="l"/>
              <a:pathLst>
                <a:path h="343521" w="1708478">
                  <a:moveTo>
                    <a:pt x="1505278" y="0"/>
                  </a:moveTo>
                  <a:lnTo>
                    <a:pt x="203200" y="0"/>
                  </a:lnTo>
                  <a:lnTo>
                    <a:pt x="0" y="171760"/>
                  </a:lnTo>
                  <a:lnTo>
                    <a:pt x="203200" y="343521"/>
                  </a:lnTo>
                  <a:lnTo>
                    <a:pt x="1505278" y="343521"/>
                  </a:lnTo>
                  <a:lnTo>
                    <a:pt x="1708478" y="171760"/>
                  </a:lnTo>
                  <a:lnTo>
                    <a:pt x="1505278" y="0"/>
                  </a:lnTo>
                  <a:close/>
                </a:path>
              </a:pathLst>
            </a:custGeom>
            <a:solidFill>
              <a:srgbClr val="FFFFFF"/>
            </a:solidFill>
            <a:ln w="66675">
              <a:solidFill>
                <a:srgbClr val="000000"/>
              </a:solidFill>
            </a:ln>
          </p:spPr>
        </p:sp>
        <p:sp>
          <p:nvSpPr>
            <p:cNvPr name="TextBox 11" id="11"/>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854013" y="2018976"/>
            <a:ext cx="5814126" cy="879475"/>
          </a:xfrm>
          <a:prstGeom prst="rect">
            <a:avLst/>
          </a:prstGeom>
        </p:spPr>
        <p:txBody>
          <a:bodyPr anchor="t" rtlCol="false" tIns="0" lIns="0" bIns="0" rIns="0">
            <a:spAutoFit/>
          </a:bodyPr>
          <a:lstStyle/>
          <a:p>
            <a:pPr algn="ctr" marL="0" indent="0" lvl="0">
              <a:lnSpc>
                <a:spcPts val="6500"/>
              </a:lnSpc>
            </a:pPr>
            <a:r>
              <a:rPr lang="en-US" sz="6500">
                <a:solidFill>
                  <a:srgbClr val="000000"/>
                </a:solidFill>
                <a:latin typeface="Bobby Jones"/>
              </a:rPr>
              <a:t>Isu pancasila</a:t>
            </a:r>
          </a:p>
        </p:txBody>
      </p:sp>
      <p:grpSp>
        <p:nvGrpSpPr>
          <p:cNvPr name="Group 13" id="13"/>
          <p:cNvGrpSpPr/>
          <p:nvPr/>
        </p:nvGrpSpPr>
        <p:grpSpPr>
          <a:xfrm rot="0">
            <a:off x="9667396" y="3308336"/>
            <a:ext cx="7726549" cy="1064172"/>
            <a:chOff x="0" y="0"/>
            <a:chExt cx="10302065" cy="1418897"/>
          </a:xfrm>
        </p:grpSpPr>
        <p:grpSp>
          <p:nvGrpSpPr>
            <p:cNvPr name="Group 14" id="14"/>
            <p:cNvGrpSpPr/>
            <p:nvPr/>
          </p:nvGrpSpPr>
          <p:grpSpPr>
            <a:xfrm rot="0">
              <a:off x="0" y="0"/>
              <a:ext cx="10302065" cy="1418897"/>
              <a:chOff x="0" y="0"/>
              <a:chExt cx="2239045" cy="308382"/>
            </a:xfrm>
          </p:grpSpPr>
          <p:sp>
            <p:nvSpPr>
              <p:cNvPr name="Freeform 15" id="15"/>
              <p:cNvSpPr/>
              <p:nvPr/>
            </p:nvSpPr>
            <p:spPr>
              <a:xfrm>
                <a:off x="0" y="0"/>
                <a:ext cx="2239045" cy="308382"/>
              </a:xfrm>
              <a:custGeom>
                <a:avLst/>
                <a:gdLst/>
                <a:ahLst/>
                <a:cxnLst/>
                <a:rect r="r" b="b" t="t" l="l"/>
                <a:pathLst>
                  <a:path h="308382" w="2239045">
                    <a:moveTo>
                      <a:pt x="0" y="0"/>
                    </a:moveTo>
                    <a:lnTo>
                      <a:pt x="2239045" y="0"/>
                    </a:lnTo>
                    <a:lnTo>
                      <a:pt x="2239045" y="308382"/>
                    </a:lnTo>
                    <a:lnTo>
                      <a:pt x="0" y="308382"/>
                    </a:lnTo>
                    <a:close/>
                  </a:path>
                </a:pathLst>
              </a:custGeom>
              <a:solidFill>
                <a:srgbClr val="3FB0FD"/>
              </a:solidFill>
              <a:ln w="66675">
                <a:solidFill>
                  <a:srgbClr val="000000"/>
                </a:solidFill>
              </a:ln>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2660"/>
                  </a:lnSpc>
                </a:pPr>
              </a:p>
            </p:txBody>
          </p:sp>
        </p:grpSp>
        <p:sp>
          <p:nvSpPr>
            <p:cNvPr name="TextBox 17" id="17"/>
            <p:cNvSpPr txBox="true"/>
            <p:nvPr/>
          </p:nvSpPr>
          <p:spPr>
            <a:xfrm rot="0">
              <a:off x="1242913" y="90188"/>
              <a:ext cx="7816239" cy="1219471"/>
            </a:xfrm>
            <a:prstGeom prst="rect">
              <a:avLst/>
            </a:prstGeom>
          </p:spPr>
          <p:txBody>
            <a:bodyPr anchor="t" rtlCol="false" tIns="0" lIns="0" bIns="0" rIns="0">
              <a:spAutoFit/>
            </a:bodyPr>
            <a:lstStyle/>
            <a:p>
              <a:pPr algn="ctr" marL="0" indent="0" lvl="0">
                <a:lnSpc>
                  <a:spcPts val="7089"/>
                </a:lnSpc>
                <a:spcBef>
                  <a:spcPct val="0"/>
                </a:spcBef>
              </a:pPr>
            </a:p>
          </p:txBody>
        </p:sp>
      </p:grpSp>
      <p:sp>
        <p:nvSpPr>
          <p:cNvPr name="TextBox 18" id="18"/>
          <p:cNvSpPr txBox="true"/>
          <p:nvPr/>
        </p:nvSpPr>
        <p:spPr>
          <a:xfrm rot="0">
            <a:off x="9609804" y="3554672"/>
            <a:ext cx="7726549" cy="495300"/>
          </a:xfrm>
          <a:prstGeom prst="rect">
            <a:avLst/>
          </a:prstGeom>
        </p:spPr>
        <p:txBody>
          <a:bodyPr anchor="t" rtlCol="false" tIns="0" lIns="0" bIns="0" rIns="0">
            <a:spAutoFit/>
          </a:bodyPr>
          <a:lstStyle/>
          <a:p>
            <a:pPr algn="ctr">
              <a:lnSpc>
                <a:spcPts val="3360"/>
              </a:lnSpc>
            </a:pPr>
            <a:r>
              <a:rPr lang="en-US" sz="2800">
                <a:solidFill>
                  <a:srgbClr val="000000"/>
                </a:solidFill>
                <a:latin typeface="Rugrats Sans"/>
              </a:rPr>
              <a:t>Solusi: Pengawasan ketat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8601143" y="2295510"/>
            <a:ext cx="8908020" cy="6408909"/>
            <a:chOff x="0" y="0"/>
            <a:chExt cx="856647" cy="616318"/>
          </a:xfrm>
        </p:grpSpPr>
        <p:sp>
          <p:nvSpPr>
            <p:cNvPr name="Freeform 3" id="3"/>
            <p:cNvSpPr/>
            <p:nvPr/>
          </p:nvSpPr>
          <p:spPr>
            <a:xfrm>
              <a:off x="0" y="0"/>
              <a:ext cx="856647" cy="616318"/>
            </a:xfrm>
            <a:custGeom>
              <a:avLst/>
              <a:gdLst/>
              <a:ahLst/>
              <a:cxnLst/>
              <a:rect r="r" b="b" t="t" l="l"/>
              <a:pathLst>
                <a:path h="616318" w="856647">
                  <a:moveTo>
                    <a:pt x="0" y="0"/>
                  </a:moveTo>
                  <a:lnTo>
                    <a:pt x="856647" y="0"/>
                  </a:lnTo>
                  <a:lnTo>
                    <a:pt x="856647" y="616318"/>
                  </a:lnTo>
                  <a:lnTo>
                    <a:pt x="0" y="616318"/>
                  </a:lnTo>
                  <a:close/>
                </a:path>
              </a:pathLst>
            </a:custGeom>
            <a:solidFill>
              <a:srgbClr val="ACDC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251442">
            <a:off x="16484550" y="8336652"/>
            <a:ext cx="2049228" cy="2122553"/>
          </a:xfrm>
          <a:prstGeom prst="rect">
            <a:avLst/>
          </a:prstGeom>
        </p:spPr>
      </p:pic>
      <p:sp>
        <p:nvSpPr>
          <p:cNvPr name="TextBox 6" id="6"/>
          <p:cNvSpPr txBox="true"/>
          <p:nvPr/>
        </p:nvSpPr>
        <p:spPr>
          <a:xfrm rot="0">
            <a:off x="952188" y="3877605"/>
            <a:ext cx="7325322" cy="3552825"/>
          </a:xfrm>
          <a:prstGeom prst="rect">
            <a:avLst/>
          </a:prstGeom>
        </p:spPr>
        <p:txBody>
          <a:bodyPr anchor="t" rtlCol="false" tIns="0" lIns="0" bIns="0" rIns="0">
            <a:spAutoFit/>
          </a:bodyPr>
          <a:lstStyle/>
          <a:p>
            <a:pPr algn="just" marL="0" indent="0" lvl="0">
              <a:lnSpc>
                <a:spcPts val="3959"/>
              </a:lnSpc>
            </a:pPr>
            <a:r>
              <a:rPr lang="en-US" sz="3299">
                <a:solidFill>
                  <a:srgbClr val="000000"/>
                </a:solidFill>
                <a:latin typeface="Rugrats Sans"/>
              </a:rPr>
              <a:t>Pelanggaran terhadap sila ke-5 pancasila dengan maraknya pencurian data ilegal melalui tautan yang dibuat oleh pihak-pihak tidak bertanggung jawab. Biasanya tautan semacam ini disebarkan melalui aplikasi semacam SMS, WhatsApp, dan lain sebagainya.</a:t>
            </a: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98245">
            <a:off x="-225330" y="-455757"/>
            <a:ext cx="3193479" cy="3307746"/>
          </a:xfrm>
          <a:prstGeom prst="rect">
            <a:avLst/>
          </a:prstGeom>
        </p:spPr>
      </p:pic>
      <p:grpSp>
        <p:nvGrpSpPr>
          <p:cNvPr name="Group 8" id="8"/>
          <p:cNvGrpSpPr/>
          <p:nvPr/>
        </p:nvGrpSpPr>
        <p:grpSpPr>
          <a:xfrm rot="0">
            <a:off x="1371410" y="1754173"/>
            <a:ext cx="6486877" cy="1304306"/>
            <a:chOff x="0" y="0"/>
            <a:chExt cx="1708478" cy="343521"/>
          </a:xfrm>
        </p:grpSpPr>
        <p:sp>
          <p:nvSpPr>
            <p:cNvPr name="Freeform 9" id="9"/>
            <p:cNvSpPr/>
            <p:nvPr/>
          </p:nvSpPr>
          <p:spPr>
            <a:xfrm>
              <a:off x="0" y="0"/>
              <a:ext cx="1708478" cy="343521"/>
            </a:xfrm>
            <a:custGeom>
              <a:avLst/>
              <a:gdLst/>
              <a:ahLst/>
              <a:cxnLst/>
              <a:rect r="r" b="b" t="t" l="l"/>
              <a:pathLst>
                <a:path h="343521" w="1708478">
                  <a:moveTo>
                    <a:pt x="1505278" y="0"/>
                  </a:moveTo>
                  <a:lnTo>
                    <a:pt x="203200" y="0"/>
                  </a:lnTo>
                  <a:lnTo>
                    <a:pt x="0" y="171760"/>
                  </a:lnTo>
                  <a:lnTo>
                    <a:pt x="203200" y="343521"/>
                  </a:lnTo>
                  <a:lnTo>
                    <a:pt x="1505278" y="343521"/>
                  </a:lnTo>
                  <a:lnTo>
                    <a:pt x="1708478" y="171760"/>
                  </a:lnTo>
                  <a:lnTo>
                    <a:pt x="1505278" y="0"/>
                  </a:lnTo>
                  <a:close/>
                </a:path>
              </a:pathLst>
            </a:custGeom>
            <a:solidFill>
              <a:srgbClr val="FFFFFF"/>
            </a:solidFill>
            <a:ln w="66675">
              <a:solidFill>
                <a:srgbClr val="000000"/>
              </a:solidFill>
            </a:ln>
          </p:spPr>
        </p:sp>
        <p:sp>
          <p:nvSpPr>
            <p:cNvPr name="TextBox 10" id="10"/>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854013" y="2018976"/>
            <a:ext cx="5814126" cy="879475"/>
          </a:xfrm>
          <a:prstGeom prst="rect">
            <a:avLst/>
          </a:prstGeom>
        </p:spPr>
        <p:txBody>
          <a:bodyPr anchor="t" rtlCol="false" tIns="0" lIns="0" bIns="0" rIns="0">
            <a:spAutoFit/>
          </a:bodyPr>
          <a:lstStyle/>
          <a:p>
            <a:pPr algn="ctr" marL="0" indent="0" lvl="0">
              <a:lnSpc>
                <a:spcPts val="6500"/>
              </a:lnSpc>
            </a:pPr>
            <a:r>
              <a:rPr lang="en-US" sz="6500">
                <a:solidFill>
                  <a:srgbClr val="000000"/>
                </a:solidFill>
                <a:latin typeface="Bobby Jones"/>
              </a:rPr>
              <a:t>Isu pancasila</a:t>
            </a:r>
          </a:p>
        </p:txBody>
      </p:sp>
      <p:sp>
        <p:nvSpPr>
          <p:cNvPr name="TextBox 12" id="12"/>
          <p:cNvSpPr txBox="true"/>
          <p:nvPr/>
        </p:nvSpPr>
        <p:spPr>
          <a:xfrm rot="0">
            <a:off x="9066947" y="2887445"/>
            <a:ext cx="8192353" cy="5524500"/>
          </a:xfrm>
          <a:prstGeom prst="rect">
            <a:avLst/>
          </a:prstGeom>
        </p:spPr>
        <p:txBody>
          <a:bodyPr anchor="t" rtlCol="false" tIns="0" lIns="0" bIns="0" rIns="0">
            <a:spAutoFit/>
          </a:bodyPr>
          <a:lstStyle/>
          <a:p>
            <a:pPr algn="just">
              <a:lnSpc>
                <a:spcPts val="3360"/>
              </a:lnSpc>
            </a:pPr>
            <a:r>
              <a:rPr lang="en-US" sz="2800">
                <a:solidFill>
                  <a:srgbClr val="000000"/>
                </a:solidFill>
                <a:latin typeface="Rugrats Sans"/>
              </a:rPr>
              <a:t>Solusi termudah yang dapat dilakukan adalah dengan memberi tahu orang sekitar agar tidak membuka tautan yang didapat dari orang tidak dikenal. Kemudian dengan perkembangan teknologi, saat ini ada aplikasi bernama Getcontact di mana kita dapat melihat bagaimana masyarakat luas memberikan nama terhadap nomor telepon seseorang. Kita dapat menggunakan aplikasi semacam ini sebagai tindak preventif karena biasanya masyarakat menamai nomor telepon penipu seperti "penipu jangan dibalas" dan lain-lain. Kita juga bisa menyebarkan informasi semacam ini ke lingkup masyarakat yang lebih luas.</a:t>
            </a:r>
          </a:p>
        </p:txBody>
      </p:sp>
      <p:grpSp>
        <p:nvGrpSpPr>
          <p:cNvPr name="Group 13" id="13"/>
          <p:cNvGrpSpPr/>
          <p:nvPr/>
        </p:nvGrpSpPr>
        <p:grpSpPr>
          <a:xfrm rot="0">
            <a:off x="9191879" y="1582581"/>
            <a:ext cx="7726549" cy="1064172"/>
            <a:chOff x="0" y="0"/>
            <a:chExt cx="10302065" cy="1418897"/>
          </a:xfrm>
        </p:grpSpPr>
        <p:grpSp>
          <p:nvGrpSpPr>
            <p:cNvPr name="Group 14" id="14"/>
            <p:cNvGrpSpPr/>
            <p:nvPr/>
          </p:nvGrpSpPr>
          <p:grpSpPr>
            <a:xfrm rot="0">
              <a:off x="0" y="0"/>
              <a:ext cx="10302065" cy="1418897"/>
              <a:chOff x="0" y="0"/>
              <a:chExt cx="2239045" cy="308382"/>
            </a:xfrm>
          </p:grpSpPr>
          <p:sp>
            <p:nvSpPr>
              <p:cNvPr name="Freeform 15" id="15"/>
              <p:cNvSpPr/>
              <p:nvPr/>
            </p:nvSpPr>
            <p:spPr>
              <a:xfrm>
                <a:off x="0" y="0"/>
                <a:ext cx="2239045" cy="308382"/>
              </a:xfrm>
              <a:custGeom>
                <a:avLst/>
                <a:gdLst/>
                <a:ahLst/>
                <a:cxnLst/>
                <a:rect r="r" b="b" t="t" l="l"/>
                <a:pathLst>
                  <a:path h="308382" w="2239045">
                    <a:moveTo>
                      <a:pt x="0" y="0"/>
                    </a:moveTo>
                    <a:lnTo>
                      <a:pt x="2239045" y="0"/>
                    </a:lnTo>
                    <a:lnTo>
                      <a:pt x="2239045" y="308382"/>
                    </a:lnTo>
                    <a:lnTo>
                      <a:pt x="0" y="308382"/>
                    </a:lnTo>
                    <a:close/>
                  </a:path>
                </a:pathLst>
              </a:custGeom>
              <a:solidFill>
                <a:srgbClr val="3FB0FD"/>
              </a:solidFill>
              <a:ln w="66675">
                <a:solidFill>
                  <a:srgbClr val="000000"/>
                </a:solidFill>
              </a:ln>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2660"/>
                  </a:lnSpc>
                </a:pPr>
              </a:p>
            </p:txBody>
          </p:sp>
        </p:grpSp>
        <p:sp>
          <p:nvSpPr>
            <p:cNvPr name="TextBox 17" id="17"/>
            <p:cNvSpPr txBox="true"/>
            <p:nvPr/>
          </p:nvSpPr>
          <p:spPr>
            <a:xfrm rot="0">
              <a:off x="1242913" y="90188"/>
              <a:ext cx="7816239" cy="1219471"/>
            </a:xfrm>
            <a:prstGeom prst="rect">
              <a:avLst/>
            </a:prstGeom>
          </p:spPr>
          <p:txBody>
            <a:bodyPr anchor="t" rtlCol="false" tIns="0" lIns="0" bIns="0" rIns="0">
              <a:spAutoFit/>
            </a:bodyPr>
            <a:lstStyle/>
            <a:p>
              <a:pPr algn="ctr" marL="0" indent="0" lvl="0">
                <a:lnSpc>
                  <a:spcPts val="7089"/>
                </a:lnSpc>
                <a:spcBef>
                  <a:spcPct val="0"/>
                </a:spcBef>
              </a:pPr>
            </a:p>
          </p:txBody>
        </p:sp>
      </p:grpSp>
      <p:sp>
        <p:nvSpPr>
          <p:cNvPr name="TextBox 18" id="18"/>
          <p:cNvSpPr txBox="true"/>
          <p:nvPr/>
        </p:nvSpPr>
        <p:spPr>
          <a:xfrm rot="0">
            <a:off x="9531402" y="1819392"/>
            <a:ext cx="7160592" cy="581025"/>
          </a:xfrm>
          <a:prstGeom prst="rect">
            <a:avLst/>
          </a:prstGeom>
        </p:spPr>
        <p:txBody>
          <a:bodyPr anchor="t" rtlCol="false" tIns="0" lIns="0" bIns="0" rIns="0">
            <a:spAutoFit/>
          </a:bodyPr>
          <a:lstStyle/>
          <a:p>
            <a:pPr algn="ctr">
              <a:lnSpc>
                <a:spcPts val="3960"/>
              </a:lnSpc>
            </a:pPr>
            <a:r>
              <a:rPr lang="en-US" sz="3300">
                <a:solidFill>
                  <a:srgbClr val="000000"/>
                </a:solidFill>
                <a:latin typeface="Rugrats Sans"/>
              </a:rPr>
              <a:t>Peningkatan Kewaspadaan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36061" y="1028700"/>
            <a:ext cx="12415877" cy="8985991"/>
          </a:xfrm>
          <a:prstGeom prst="rect">
            <a:avLst/>
          </a:prstGeom>
        </p:spPr>
      </p:pic>
      <p:sp>
        <p:nvSpPr>
          <p:cNvPr name="TextBox 3" id="3"/>
          <p:cNvSpPr txBox="true"/>
          <p:nvPr/>
        </p:nvSpPr>
        <p:spPr>
          <a:xfrm rot="0">
            <a:off x="1190145" y="4220064"/>
            <a:ext cx="16230600" cy="2625738"/>
          </a:xfrm>
          <a:prstGeom prst="rect">
            <a:avLst/>
          </a:prstGeom>
        </p:spPr>
        <p:txBody>
          <a:bodyPr anchor="t" rtlCol="false" tIns="0" lIns="0" bIns="0" rIns="0">
            <a:spAutoFit/>
          </a:bodyPr>
          <a:lstStyle/>
          <a:p>
            <a:pPr algn="ctr">
              <a:lnSpc>
                <a:spcPts val="10000"/>
              </a:lnSpc>
            </a:pPr>
            <a:r>
              <a:rPr lang="en-US" sz="10000">
                <a:solidFill>
                  <a:srgbClr val="000000"/>
                </a:solidFill>
                <a:latin typeface="Bobby Jones"/>
              </a:rPr>
              <a:t>BANGSA</a:t>
            </a:r>
          </a:p>
          <a:p>
            <a:pPr algn="ctr">
              <a:lnSpc>
                <a:spcPts val="10000"/>
              </a:lnSpc>
            </a:pPr>
            <a:r>
              <a:rPr lang="en-US" sz="10000">
                <a:solidFill>
                  <a:srgbClr val="000000"/>
                </a:solidFill>
                <a:latin typeface="Bobby Jones"/>
              </a:rPr>
              <a:t>Indonesia</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083711" y="6809706"/>
            <a:ext cx="5823003" cy="5641034"/>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4045546" y="-2313098"/>
            <a:ext cx="5823003" cy="5641034"/>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8568135">
            <a:off x="-2106043" y="-1800261"/>
            <a:ext cx="6859648" cy="490153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977264">
            <a:off x="13298938" y="7185730"/>
            <a:ext cx="6859648" cy="490153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803386" y="8381362"/>
            <a:ext cx="1043951" cy="1577399"/>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4424827" y="650504"/>
            <a:ext cx="1463636" cy="1757641"/>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401866" y="410108"/>
            <a:ext cx="1445471" cy="1577399"/>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828906" y="4505367"/>
            <a:ext cx="1907130" cy="1709482"/>
          </a:xfrm>
          <a:prstGeom prst="rect">
            <a:avLst/>
          </a:prstGeom>
        </p:spPr>
      </p:pic>
      <p:pic>
        <p:nvPicPr>
          <p:cNvPr name="Picture 12" id="1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5400000">
            <a:off x="15859057" y="4129584"/>
            <a:ext cx="1538637" cy="1584739"/>
          </a:xfrm>
          <a:prstGeom prst="rect">
            <a:avLst/>
          </a:prstGeom>
        </p:spPr>
      </p:pic>
      <p:pic>
        <p:nvPicPr>
          <p:cNvPr name="Picture 13" id="13"/>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5156645" y="8697692"/>
            <a:ext cx="2061895" cy="1327111"/>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sp>
        <p:nvSpPr>
          <p:cNvPr name="TextBox 2" id="2"/>
          <p:cNvSpPr txBox="true"/>
          <p:nvPr/>
        </p:nvSpPr>
        <p:spPr>
          <a:xfrm rot="0">
            <a:off x="4210667" y="3461617"/>
            <a:ext cx="10216360" cy="4724400"/>
          </a:xfrm>
          <a:prstGeom prst="rect">
            <a:avLst/>
          </a:prstGeom>
        </p:spPr>
        <p:txBody>
          <a:bodyPr anchor="t" rtlCol="false" tIns="0" lIns="0" bIns="0" rIns="0">
            <a:spAutoFit/>
          </a:bodyPr>
          <a:lstStyle/>
          <a:p>
            <a:pPr algn="ctr">
              <a:lnSpc>
                <a:spcPts val="4080"/>
              </a:lnSpc>
            </a:pPr>
            <a:r>
              <a:rPr lang="en-US" sz="3400">
                <a:solidFill>
                  <a:srgbClr val="000000"/>
                </a:solidFill>
                <a:latin typeface="Rugrats Sans"/>
              </a:rPr>
              <a:t>Bangsa adalah sekelompok masyarakat yang bersamaan asal keturunan, adat, bahasa, dan sejarahnya, serta berpemerintahan sendiri, seperti bangsa Indonesia, India, dan sebagainya. Namun demikian, pembentukan suatu bangsa tidaklah sesederhana itu. Suatu bangsa terbentuk melalui suatu proses perjalanan sejarah yang berbeda satu sama lain.</a:t>
            </a:r>
          </a:p>
          <a:p>
            <a:pPr algn="ctr" marL="0" indent="0" lvl="0">
              <a:lnSpc>
                <a:spcPts val="4080"/>
              </a:lnSpc>
            </a:pPr>
          </a:p>
        </p:txBody>
      </p:sp>
      <p:grpSp>
        <p:nvGrpSpPr>
          <p:cNvPr name="Group 3" id="3"/>
          <p:cNvGrpSpPr/>
          <p:nvPr/>
        </p:nvGrpSpPr>
        <p:grpSpPr>
          <a:xfrm rot="0">
            <a:off x="5383683" y="667456"/>
            <a:ext cx="7870329" cy="2244869"/>
            <a:chOff x="0" y="0"/>
            <a:chExt cx="2072844" cy="591241"/>
          </a:xfrm>
        </p:grpSpPr>
        <p:sp>
          <p:nvSpPr>
            <p:cNvPr name="Freeform 4" id="4"/>
            <p:cNvSpPr/>
            <p:nvPr/>
          </p:nvSpPr>
          <p:spPr>
            <a:xfrm>
              <a:off x="0" y="0"/>
              <a:ext cx="2072844" cy="591241"/>
            </a:xfrm>
            <a:custGeom>
              <a:avLst/>
              <a:gdLst/>
              <a:ahLst/>
              <a:cxnLst/>
              <a:rect r="r" b="b" t="t" l="l"/>
              <a:pathLst>
                <a:path h="591241" w="2072844">
                  <a:moveTo>
                    <a:pt x="1869644" y="0"/>
                  </a:moveTo>
                  <a:lnTo>
                    <a:pt x="203200" y="0"/>
                  </a:lnTo>
                  <a:lnTo>
                    <a:pt x="0" y="295621"/>
                  </a:lnTo>
                  <a:lnTo>
                    <a:pt x="203200" y="591241"/>
                  </a:lnTo>
                  <a:lnTo>
                    <a:pt x="1869644" y="591241"/>
                  </a:lnTo>
                  <a:lnTo>
                    <a:pt x="2072844" y="295621"/>
                  </a:lnTo>
                  <a:lnTo>
                    <a:pt x="1869644" y="0"/>
                  </a:lnTo>
                  <a:close/>
                </a:path>
              </a:pathLst>
            </a:custGeom>
            <a:solidFill>
              <a:srgbClr val="FFFFFF"/>
            </a:solidFill>
            <a:ln w="66675">
              <a:solidFill>
                <a:srgbClr val="000000"/>
              </a:solidFill>
            </a:ln>
          </p:spPr>
        </p:sp>
        <p:sp>
          <p:nvSpPr>
            <p:cNvPr name="TextBox 5" id="5"/>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86177" y="1343803"/>
            <a:ext cx="7065340" cy="939800"/>
          </a:xfrm>
          <a:prstGeom prst="rect">
            <a:avLst/>
          </a:prstGeom>
        </p:spPr>
        <p:txBody>
          <a:bodyPr anchor="t" rtlCol="false" tIns="0" lIns="0" bIns="0" rIns="0">
            <a:spAutoFit/>
          </a:bodyPr>
          <a:lstStyle/>
          <a:p>
            <a:pPr algn="ctr" marL="0" indent="0" lvl="0">
              <a:lnSpc>
                <a:spcPts val="7150"/>
              </a:lnSpc>
            </a:pPr>
            <a:r>
              <a:rPr lang="en-US" sz="6500">
                <a:solidFill>
                  <a:srgbClr val="000000"/>
                </a:solidFill>
                <a:latin typeface="Bobby Jones"/>
              </a:rPr>
              <a:t>Definisi</a:t>
            </a: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433272">
            <a:off x="14521733" y="917344"/>
            <a:ext cx="1804751" cy="2697319"/>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720127">
            <a:off x="2081619" y="5221123"/>
            <a:ext cx="1804751" cy="2697319"/>
          </a:xfrm>
          <a:prstGeom prst="rect">
            <a:avLst/>
          </a:prstGeom>
        </p:spPr>
      </p:pic>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477719">
            <a:off x="15341955" y="6777795"/>
            <a:ext cx="1148061" cy="1715851"/>
          </a:xfrm>
          <a:prstGeom prst="rect">
            <a:avLst/>
          </a:prstGeom>
        </p:spPr>
      </p:pic>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632754">
            <a:off x="2945911" y="1332523"/>
            <a:ext cx="1148061" cy="1715851"/>
          </a:xfrm>
          <a:prstGeom prst="rect">
            <a:avLst/>
          </a:prstGeom>
        </p:spPr>
      </p:pic>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64053">
            <a:off x="1243086" y="2227135"/>
            <a:ext cx="604288" cy="2292126"/>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004562">
            <a:off x="14800394" y="4081559"/>
            <a:ext cx="472507" cy="1792269"/>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245132">
            <a:off x="14583940" y="8393582"/>
            <a:ext cx="409933" cy="1554920"/>
          </a:xfrm>
          <a:prstGeom prst="rect">
            <a:avLst/>
          </a:prstGeom>
        </p:spPr>
      </p:pic>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090071">
            <a:off x="3605463" y="7877358"/>
            <a:ext cx="409933" cy="155492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grpSp>
        <p:nvGrpSpPr>
          <p:cNvPr name="Group 2" id="2"/>
          <p:cNvGrpSpPr/>
          <p:nvPr/>
        </p:nvGrpSpPr>
        <p:grpSpPr>
          <a:xfrm rot="0">
            <a:off x="3703807" y="231345"/>
            <a:ext cx="11141192" cy="4159988"/>
            <a:chOff x="0" y="0"/>
            <a:chExt cx="808711" cy="301963"/>
          </a:xfrm>
        </p:grpSpPr>
        <p:sp>
          <p:nvSpPr>
            <p:cNvPr name="Freeform 3" id="3"/>
            <p:cNvSpPr/>
            <p:nvPr/>
          </p:nvSpPr>
          <p:spPr>
            <a:xfrm>
              <a:off x="0" y="0"/>
              <a:ext cx="808711" cy="301963"/>
            </a:xfrm>
            <a:custGeom>
              <a:avLst/>
              <a:gdLst/>
              <a:ahLst/>
              <a:cxnLst/>
              <a:rect r="r" b="b" t="t" l="l"/>
              <a:pathLst>
                <a:path h="301963" w="808711">
                  <a:moveTo>
                    <a:pt x="0" y="0"/>
                  </a:moveTo>
                  <a:lnTo>
                    <a:pt x="808711" y="0"/>
                  </a:lnTo>
                  <a:lnTo>
                    <a:pt x="808711" y="301963"/>
                  </a:lnTo>
                  <a:lnTo>
                    <a:pt x="0" y="301963"/>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703807" y="5912062"/>
            <a:ext cx="11141192" cy="4159988"/>
            <a:chOff x="0" y="0"/>
            <a:chExt cx="808711" cy="301963"/>
          </a:xfrm>
        </p:grpSpPr>
        <p:sp>
          <p:nvSpPr>
            <p:cNvPr name="Freeform 6" id="6"/>
            <p:cNvSpPr/>
            <p:nvPr/>
          </p:nvSpPr>
          <p:spPr>
            <a:xfrm>
              <a:off x="0" y="0"/>
              <a:ext cx="808711" cy="301963"/>
            </a:xfrm>
            <a:custGeom>
              <a:avLst/>
              <a:gdLst/>
              <a:ahLst/>
              <a:cxnLst/>
              <a:rect r="r" b="b" t="t" l="l"/>
              <a:pathLst>
                <a:path h="301963" w="808711">
                  <a:moveTo>
                    <a:pt x="0" y="0"/>
                  </a:moveTo>
                  <a:lnTo>
                    <a:pt x="808711" y="0"/>
                  </a:lnTo>
                  <a:lnTo>
                    <a:pt x="808711" y="301963"/>
                  </a:lnTo>
                  <a:lnTo>
                    <a:pt x="0" y="301963"/>
                  </a:lnTo>
                  <a:close/>
                </a:path>
              </a:pathLst>
            </a:custGeom>
            <a:solidFill>
              <a:srgbClr val="000000">
                <a:alpha val="0"/>
              </a:srgbClr>
            </a:solidFill>
            <a:ln w="66675">
              <a:solidFill>
                <a:srgbClr val="000000"/>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947037" y="4538972"/>
            <a:ext cx="10393927" cy="1209056"/>
            <a:chOff x="0" y="0"/>
            <a:chExt cx="2737495" cy="318435"/>
          </a:xfrm>
        </p:grpSpPr>
        <p:sp>
          <p:nvSpPr>
            <p:cNvPr name="Freeform 9" id="9"/>
            <p:cNvSpPr/>
            <p:nvPr/>
          </p:nvSpPr>
          <p:spPr>
            <a:xfrm>
              <a:off x="0" y="0"/>
              <a:ext cx="2737495" cy="318435"/>
            </a:xfrm>
            <a:custGeom>
              <a:avLst/>
              <a:gdLst/>
              <a:ahLst/>
              <a:cxnLst/>
              <a:rect r="r" b="b" t="t" l="l"/>
              <a:pathLst>
                <a:path h="318435" w="2737495">
                  <a:moveTo>
                    <a:pt x="2534295" y="0"/>
                  </a:moveTo>
                  <a:lnTo>
                    <a:pt x="203200" y="0"/>
                  </a:lnTo>
                  <a:lnTo>
                    <a:pt x="0" y="159217"/>
                  </a:lnTo>
                  <a:lnTo>
                    <a:pt x="203200" y="318435"/>
                  </a:lnTo>
                  <a:lnTo>
                    <a:pt x="2534295" y="318435"/>
                  </a:lnTo>
                  <a:lnTo>
                    <a:pt x="2737495" y="159217"/>
                  </a:lnTo>
                  <a:lnTo>
                    <a:pt x="2534295" y="0"/>
                  </a:lnTo>
                  <a:close/>
                </a:path>
              </a:pathLst>
            </a:custGeom>
            <a:solidFill>
              <a:srgbClr val="FFFFFF"/>
            </a:solidFill>
            <a:ln w="66675">
              <a:solidFill>
                <a:srgbClr val="000000"/>
              </a:solidFill>
            </a:ln>
          </p:spPr>
        </p:sp>
        <p:sp>
          <p:nvSpPr>
            <p:cNvPr name="TextBox 10" id="10"/>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8700" y="4629150"/>
            <a:ext cx="16230600"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kemajemukan</a:t>
            </a:r>
          </a:p>
        </p:txBody>
      </p:sp>
      <p:sp>
        <p:nvSpPr>
          <p:cNvPr name="TextBox 12" id="12"/>
          <p:cNvSpPr txBox="true"/>
          <p:nvPr/>
        </p:nvSpPr>
        <p:spPr>
          <a:xfrm rot="0">
            <a:off x="4048708" y="7008375"/>
            <a:ext cx="10451390" cy="1862587"/>
          </a:xfrm>
          <a:prstGeom prst="rect">
            <a:avLst/>
          </a:prstGeom>
        </p:spPr>
        <p:txBody>
          <a:bodyPr anchor="t" rtlCol="false" tIns="0" lIns="0" bIns="0" rIns="0">
            <a:spAutoFit/>
          </a:bodyPr>
          <a:lstStyle/>
          <a:p>
            <a:pPr algn="just" marL="0" indent="0" lvl="0">
              <a:lnSpc>
                <a:spcPts val="4697"/>
              </a:lnSpc>
            </a:pPr>
            <a:r>
              <a:rPr lang="en-US" sz="3914">
                <a:solidFill>
                  <a:srgbClr val="000000"/>
                </a:solidFill>
                <a:latin typeface="Rugrats Sans"/>
              </a:rPr>
              <a:t>Pluralitas atau keanekaragaman bangsa indonesia dapat dilihat dari dua hal yaitu horizontal dan secara vertikal</a:t>
            </a:r>
          </a:p>
        </p:txBody>
      </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148355" y="4391333"/>
            <a:ext cx="2342860" cy="1520729"/>
          </a:xfrm>
          <a:prstGeom prst="rect">
            <a:avLst/>
          </a:prstGeom>
        </p:spPr>
      </p:pic>
      <p:sp>
        <p:nvSpPr>
          <p:cNvPr name="TextBox 14" id="14"/>
          <p:cNvSpPr txBox="true"/>
          <p:nvPr/>
        </p:nvSpPr>
        <p:spPr>
          <a:xfrm rot="0">
            <a:off x="4048708" y="639365"/>
            <a:ext cx="10451390" cy="3034461"/>
          </a:xfrm>
          <a:prstGeom prst="rect">
            <a:avLst/>
          </a:prstGeom>
        </p:spPr>
        <p:txBody>
          <a:bodyPr anchor="t" rtlCol="false" tIns="0" lIns="0" bIns="0" rIns="0">
            <a:spAutoFit/>
          </a:bodyPr>
          <a:lstStyle/>
          <a:p>
            <a:pPr algn="just" marL="0" indent="0" lvl="0">
              <a:lnSpc>
                <a:spcPts val="4697"/>
              </a:lnSpc>
            </a:pPr>
            <a:r>
              <a:rPr lang="en-US" sz="3914">
                <a:solidFill>
                  <a:srgbClr val="000000"/>
                </a:solidFill>
                <a:latin typeface="Rugrats Sans"/>
              </a:rPr>
              <a:t>Masyarakat majemuk adalah masyarakat yang memiliki keberagaman pola-pola kebudayaan (societies that have a diversity of cultural patterns). Masyarakat yang majemuk akan melahirkan kebudayaan majemuk pula.</a:t>
            </a:r>
          </a:p>
        </p:txBody>
      </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6448519" y="8153808"/>
            <a:ext cx="1839481" cy="2208983"/>
          </a:xfrm>
          <a:prstGeom prst="rect">
            <a:avLst/>
          </a:prstGeom>
        </p:spPr>
      </p:pic>
      <p:pic>
        <p:nvPicPr>
          <p:cNvPr name="Picture 16" id="1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08960" y="0"/>
            <a:ext cx="1839481" cy="2208983"/>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5689221" y="2316191"/>
            <a:ext cx="6656703" cy="1304306"/>
            <a:chOff x="0" y="0"/>
            <a:chExt cx="1753206" cy="343521"/>
          </a:xfrm>
        </p:grpSpPr>
        <p:sp>
          <p:nvSpPr>
            <p:cNvPr name="Freeform 3" id="3"/>
            <p:cNvSpPr/>
            <p:nvPr/>
          </p:nvSpPr>
          <p:spPr>
            <a:xfrm>
              <a:off x="0" y="0"/>
              <a:ext cx="1753206" cy="343521"/>
            </a:xfrm>
            <a:custGeom>
              <a:avLst/>
              <a:gdLst/>
              <a:ahLst/>
              <a:cxnLst/>
              <a:rect r="r" b="b" t="t" l="l"/>
              <a:pathLst>
                <a:path h="343521" w="1753206">
                  <a:moveTo>
                    <a:pt x="1550006" y="0"/>
                  </a:moveTo>
                  <a:lnTo>
                    <a:pt x="203200" y="0"/>
                  </a:lnTo>
                  <a:lnTo>
                    <a:pt x="0" y="171760"/>
                  </a:lnTo>
                  <a:lnTo>
                    <a:pt x="203200" y="343521"/>
                  </a:lnTo>
                  <a:lnTo>
                    <a:pt x="1550006" y="343521"/>
                  </a:lnTo>
                  <a:lnTo>
                    <a:pt x="1753206" y="171760"/>
                  </a:lnTo>
                  <a:lnTo>
                    <a:pt x="1550006" y="0"/>
                  </a:lnTo>
                  <a:close/>
                </a:path>
              </a:pathLst>
            </a:custGeom>
            <a:solidFill>
              <a:srgbClr val="FFFFFF"/>
            </a:solidFill>
            <a:ln w="66675">
              <a:solidFill>
                <a:srgbClr val="000000"/>
              </a:solidFill>
            </a:ln>
          </p:spPr>
        </p:sp>
        <p:sp>
          <p:nvSpPr>
            <p:cNvPr name="TextBox 4" id="4"/>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69276" y="2453994"/>
            <a:ext cx="6059375"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Pluralitas</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1" t="44965" r="0" b="28861"/>
          <a:stretch>
            <a:fillRect/>
          </a:stretch>
        </p:blipFill>
        <p:spPr>
          <a:xfrm flipH="false" flipV="false" rot="0">
            <a:off x="4567506" y="6032261"/>
            <a:ext cx="3856193" cy="3226039"/>
          </a:xfrm>
          <a:prstGeom prst="rect">
            <a:avLst/>
          </a:prstGeom>
        </p:spPr>
      </p:pic>
      <p:grpSp>
        <p:nvGrpSpPr>
          <p:cNvPr name="Group 7" id="7"/>
          <p:cNvGrpSpPr>
            <a:grpSpLocks noChangeAspect="true"/>
          </p:cNvGrpSpPr>
          <p:nvPr/>
        </p:nvGrpSpPr>
        <p:grpSpPr>
          <a:xfrm rot="-9370939">
            <a:off x="6091480" y="4503007"/>
            <a:ext cx="808246" cy="1270945"/>
            <a:chOff x="0" y="0"/>
            <a:chExt cx="1042670" cy="1639570"/>
          </a:xfrm>
        </p:grpSpPr>
        <p:sp>
          <p:nvSpPr>
            <p:cNvPr name="Freeform 8" id="8"/>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9" id="9"/>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12364" y="451826"/>
            <a:ext cx="909058" cy="1373577"/>
          </a:xfrm>
          <a:prstGeom prst="rect">
            <a:avLst/>
          </a:prstGeom>
        </p:spPr>
      </p:pic>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6804771" y="8338507"/>
            <a:ext cx="909058" cy="1373577"/>
          </a:xfrm>
          <a:prstGeom prst="rect">
            <a:avLst/>
          </a:prstGeom>
        </p:spPr>
      </p:pic>
      <p:sp>
        <p:nvSpPr>
          <p:cNvPr name="TextBox 12" id="12"/>
          <p:cNvSpPr txBox="true"/>
          <p:nvPr/>
        </p:nvSpPr>
        <p:spPr>
          <a:xfrm rot="0">
            <a:off x="5051803" y="6559303"/>
            <a:ext cx="2887600" cy="2228850"/>
          </a:xfrm>
          <a:prstGeom prst="rect">
            <a:avLst/>
          </a:prstGeom>
        </p:spPr>
        <p:txBody>
          <a:bodyPr anchor="t" rtlCol="false" tIns="0" lIns="0" bIns="0" rIns="0">
            <a:spAutoFit/>
          </a:bodyPr>
          <a:lstStyle/>
          <a:p>
            <a:pPr algn="ctr">
              <a:lnSpc>
                <a:spcPts val="4200"/>
              </a:lnSpc>
            </a:pPr>
            <a:r>
              <a:rPr lang="en-US" sz="3500">
                <a:solidFill>
                  <a:srgbClr val="000000"/>
                </a:solidFill>
                <a:latin typeface="Rugrats Sans"/>
              </a:rPr>
              <a:t>Horizontal</a:t>
            </a:r>
          </a:p>
          <a:p>
            <a:pPr algn="ctr">
              <a:lnSpc>
                <a:spcPts val="4200"/>
              </a:lnSpc>
            </a:pPr>
          </a:p>
          <a:p>
            <a:pPr algn="ctr" marL="0" indent="0" lvl="0">
              <a:lnSpc>
                <a:spcPts val="4200"/>
              </a:lnSpc>
            </a:pPr>
            <a:r>
              <a:rPr lang="en-US" sz="3500">
                <a:solidFill>
                  <a:srgbClr val="000000"/>
                </a:solidFill>
                <a:latin typeface="Rugrats Sans"/>
              </a:rPr>
              <a:t>Etnis, agama, bahasa</a:t>
            </a:r>
          </a:p>
        </p:txBody>
      </p:sp>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873629" y="1309296"/>
            <a:ext cx="3671477" cy="3318097"/>
          </a:xfrm>
          <a:prstGeom prst="rect">
            <a:avLst/>
          </a:prstGeom>
        </p:spPr>
      </p:pic>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42248" y="1309296"/>
            <a:ext cx="3671477" cy="3318097"/>
          </a:xfrm>
          <a:prstGeom prst="rect">
            <a:avLst/>
          </a:prstGeom>
        </p:spPr>
      </p:pic>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1" t="44965" r="0" b="28861"/>
          <a:stretch>
            <a:fillRect/>
          </a:stretch>
        </p:blipFill>
        <p:spPr>
          <a:xfrm flipH="false" flipV="false" rot="0">
            <a:off x="9871500" y="6032261"/>
            <a:ext cx="3856193" cy="3226039"/>
          </a:xfrm>
          <a:prstGeom prst="rect">
            <a:avLst/>
          </a:prstGeom>
        </p:spPr>
      </p:pic>
      <p:grpSp>
        <p:nvGrpSpPr>
          <p:cNvPr name="Group 16" id="16"/>
          <p:cNvGrpSpPr>
            <a:grpSpLocks noChangeAspect="true"/>
          </p:cNvGrpSpPr>
          <p:nvPr/>
        </p:nvGrpSpPr>
        <p:grpSpPr>
          <a:xfrm rot="-9370939">
            <a:off x="11395473" y="4503007"/>
            <a:ext cx="808246" cy="1270945"/>
            <a:chOff x="0" y="0"/>
            <a:chExt cx="1042670" cy="1639570"/>
          </a:xfrm>
        </p:grpSpPr>
        <p:sp>
          <p:nvSpPr>
            <p:cNvPr name="Freeform 17" id="17"/>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18" id="18"/>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sp>
        <p:nvSpPr>
          <p:cNvPr name="TextBox 19" id="19"/>
          <p:cNvSpPr txBox="true"/>
          <p:nvPr/>
        </p:nvSpPr>
        <p:spPr>
          <a:xfrm rot="0">
            <a:off x="10355797" y="6263046"/>
            <a:ext cx="2887600" cy="2762250"/>
          </a:xfrm>
          <a:prstGeom prst="rect">
            <a:avLst/>
          </a:prstGeom>
        </p:spPr>
        <p:txBody>
          <a:bodyPr anchor="t" rtlCol="false" tIns="0" lIns="0" bIns="0" rIns="0">
            <a:spAutoFit/>
          </a:bodyPr>
          <a:lstStyle/>
          <a:p>
            <a:pPr algn="ctr">
              <a:lnSpc>
                <a:spcPts val="4200"/>
              </a:lnSpc>
            </a:pPr>
            <a:r>
              <a:rPr lang="en-US" sz="3500">
                <a:solidFill>
                  <a:srgbClr val="000000"/>
                </a:solidFill>
                <a:latin typeface="Rugrats Sans"/>
              </a:rPr>
              <a:t>Vertikal</a:t>
            </a:r>
          </a:p>
          <a:p>
            <a:pPr algn="ctr">
              <a:lnSpc>
                <a:spcPts val="4200"/>
              </a:lnSpc>
            </a:pPr>
          </a:p>
          <a:p>
            <a:pPr algn="ctr" marL="0" indent="0" lvl="0">
              <a:lnSpc>
                <a:spcPts val="4200"/>
              </a:lnSpc>
            </a:pPr>
            <a:r>
              <a:rPr lang="en-US" sz="3500">
                <a:solidFill>
                  <a:srgbClr val="000000"/>
                </a:solidFill>
                <a:latin typeface="Rugrats Sans"/>
              </a:rPr>
              <a:t>Profesi, pendidikan, ekonomi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443771" y="537009"/>
            <a:ext cx="9107650" cy="1094756"/>
            <a:chOff x="0" y="0"/>
            <a:chExt cx="2398723" cy="288331"/>
          </a:xfrm>
        </p:grpSpPr>
        <p:sp>
          <p:nvSpPr>
            <p:cNvPr name="Freeform 6" id="6"/>
            <p:cNvSpPr/>
            <p:nvPr/>
          </p:nvSpPr>
          <p:spPr>
            <a:xfrm>
              <a:off x="0" y="0"/>
              <a:ext cx="2398723" cy="288331"/>
            </a:xfrm>
            <a:custGeom>
              <a:avLst/>
              <a:gdLst/>
              <a:ahLst/>
              <a:cxnLst/>
              <a:rect r="r" b="b" t="t" l="l"/>
              <a:pathLst>
                <a:path h="288331" w="2398723">
                  <a:moveTo>
                    <a:pt x="2195523" y="0"/>
                  </a:moveTo>
                  <a:lnTo>
                    <a:pt x="203200" y="0"/>
                  </a:lnTo>
                  <a:lnTo>
                    <a:pt x="0" y="144165"/>
                  </a:lnTo>
                  <a:lnTo>
                    <a:pt x="203200" y="288331"/>
                  </a:lnTo>
                  <a:lnTo>
                    <a:pt x="2195523" y="288331"/>
                  </a:lnTo>
                  <a:lnTo>
                    <a:pt x="2398723" y="144165"/>
                  </a:lnTo>
                  <a:lnTo>
                    <a:pt x="2195523" y="0"/>
                  </a:lnTo>
                  <a:close/>
                </a:path>
              </a:pathLst>
            </a:custGeom>
            <a:solidFill>
              <a:srgbClr val="FFFFFF"/>
            </a:solidFill>
            <a:ln w="66675">
              <a:solidFill>
                <a:srgbClr val="000000"/>
              </a:solidFill>
            </a:ln>
          </p:spPr>
        </p:sp>
        <p:sp>
          <p:nvSpPr>
            <p:cNvPr name="TextBox 7" id="7"/>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6208811" y="336096"/>
            <a:ext cx="1669615" cy="1496582"/>
          </a:xfrm>
          <a:prstGeom prst="rect">
            <a:avLst/>
          </a:prstGeom>
        </p:spPr>
      </p:pic>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68774" y="336096"/>
            <a:ext cx="1669615" cy="1496582"/>
          </a:xfrm>
          <a:prstGeom prst="rect">
            <a:avLst/>
          </a:prstGeom>
        </p:spPr>
      </p:pic>
      <p:sp>
        <p:nvSpPr>
          <p:cNvPr name="TextBox 10" id="10"/>
          <p:cNvSpPr txBox="true"/>
          <p:nvPr/>
        </p:nvSpPr>
        <p:spPr>
          <a:xfrm rot="0">
            <a:off x="5878798" y="570037"/>
            <a:ext cx="6790737"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ANGGOTA KELOMPOK</a:t>
            </a:r>
          </a:p>
        </p:txBody>
      </p:sp>
      <p:sp>
        <p:nvSpPr>
          <p:cNvPr name="TextBox 11" id="11"/>
          <p:cNvSpPr txBox="true"/>
          <p:nvPr/>
        </p:nvSpPr>
        <p:spPr>
          <a:xfrm rot="0">
            <a:off x="3518164" y="2795082"/>
            <a:ext cx="10438730" cy="4601586"/>
          </a:xfrm>
          <a:prstGeom prst="rect">
            <a:avLst/>
          </a:prstGeom>
        </p:spPr>
        <p:txBody>
          <a:bodyPr anchor="t" rtlCol="false" tIns="0" lIns="0" bIns="0" rIns="0">
            <a:spAutoFit/>
          </a:bodyPr>
          <a:lstStyle/>
          <a:p>
            <a:pPr marL="801032" indent="-400516" lvl="1">
              <a:lnSpc>
                <a:spcPts val="5194"/>
              </a:lnSpc>
              <a:buFont typeface="Arial"/>
              <a:buChar char="•"/>
            </a:pPr>
            <a:r>
              <a:rPr lang="en-US" sz="3710">
                <a:solidFill>
                  <a:srgbClr val="000000"/>
                </a:solidFill>
                <a:latin typeface="Arimo"/>
              </a:rPr>
              <a:t>Alden Luthfi - 2206028932 (Notulis)</a:t>
            </a:r>
          </a:p>
          <a:p>
            <a:pPr marL="801032" indent="-400516" lvl="1">
              <a:lnSpc>
                <a:spcPts val="5194"/>
              </a:lnSpc>
              <a:buFont typeface="Arial"/>
              <a:buChar char="•"/>
            </a:pPr>
            <a:r>
              <a:rPr lang="en-US" sz="3710">
                <a:solidFill>
                  <a:srgbClr val="000000"/>
                </a:solidFill>
                <a:latin typeface="Arimo"/>
              </a:rPr>
              <a:t>Syifa Kaffa Billah - 2206816430</a:t>
            </a:r>
          </a:p>
          <a:p>
            <a:pPr marL="801032" indent="-400516" lvl="1">
              <a:lnSpc>
                <a:spcPts val="5194"/>
              </a:lnSpc>
              <a:buFont typeface="Arial"/>
              <a:buChar char="•"/>
            </a:pPr>
            <a:r>
              <a:rPr lang="en-US" sz="3710">
                <a:solidFill>
                  <a:srgbClr val="000000"/>
                </a:solidFill>
                <a:latin typeface="Arimo"/>
              </a:rPr>
              <a:t>Joy Debora Sitorus - 2206082991 (Moderator)</a:t>
            </a:r>
          </a:p>
          <a:p>
            <a:pPr marL="801032" indent="-400516" lvl="1">
              <a:lnSpc>
                <a:spcPts val="5194"/>
              </a:lnSpc>
              <a:buFont typeface="Arial"/>
              <a:buChar char="•"/>
            </a:pPr>
            <a:r>
              <a:rPr lang="en-US" sz="3710">
                <a:solidFill>
                  <a:srgbClr val="000000"/>
                </a:solidFill>
                <a:latin typeface="Arimo"/>
              </a:rPr>
              <a:t>Citra Andini Hermawan - 2206830012</a:t>
            </a:r>
          </a:p>
          <a:p>
            <a:pPr marL="801032" indent="-400516" lvl="1">
              <a:lnSpc>
                <a:spcPts val="5194"/>
              </a:lnSpc>
              <a:buFont typeface="Arial"/>
              <a:buChar char="•"/>
            </a:pPr>
            <a:r>
              <a:rPr lang="en-US" sz="3710">
                <a:solidFill>
                  <a:srgbClr val="000000"/>
                </a:solidFill>
                <a:latin typeface="Arimo"/>
              </a:rPr>
              <a:t>Fathan Naufal Adhitama - 2206825965</a:t>
            </a:r>
          </a:p>
          <a:p>
            <a:pPr marL="801032" indent="-400516" lvl="1">
              <a:lnSpc>
                <a:spcPts val="5194"/>
              </a:lnSpc>
              <a:buFont typeface="Arial"/>
              <a:buChar char="•"/>
            </a:pPr>
            <a:r>
              <a:rPr lang="en-US" sz="3710">
                <a:solidFill>
                  <a:srgbClr val="000000"/>
                </a:solidFill>
                <a:latin typeface="Arimo"/>
              </a:rPr>
              <a:t>Ravie Hasan Abud - 2206031864</a:t>
            </a:r>
          </a:p>
          <a:p>
            <a:pPr marL="801032" indent="-400516" lvl="1">
              <a:lnSpc>
                <a:spcPts val="5194"/>
              </a:lnSpc>
              <a:buFont typeface="Arial"/>
              <a:buChar char="•"/>
            </a:pPr>
            <a:r>
              <a:rPr lang="en-US" sz="3710">
                <a:solidFill>
                  <a:srgbClr val="000000"/>
                </a:solidFill>
                <a:latin typeface="Arimo"/>
              </a:rPr>
              <a:t>Muhammad Haekal Kalipaksi - 2206817490</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5689221" y="2316191"/>
            <a:ext cx="6656703" cy="2311202"/>
            <a:chOff x="0" y="0"/>
            <a:chExt cx="1753206" cy="608712"/>
          </a:xfrm>
        </p:grpSpPr>
        <p:sp>
          <p:nvSpPr>
            <p:cNvPr name="Freeform 3" id="3"/>
            <p:cNvSpPr/>
            <p:nvPr/>
          </p:nvSpPr>
          <p:spPr>
            <a:xfrm>
              <a:off x="0" y="0"/>
              <a:ext cx="1753206" cy="608712"/>
            </a:xfrm>
            <a:custGeom>
              <a:avLst/>
              <a:gdLst/>
              <a:ahLst/>
              <a:cxnLst/>
              <a:rect r="r" b="b" t="t" l="l"/>
              <a:pathLst>
                <a:path h="608712" w="1753206">
                  <a:moveTo>
                    <a:pt x="1550006" y="0"/>
                  </a:moveTo>
                  <a:lnTo>
                    <a:pt x="203200" y="0"/>
                  </a:lnTo>
                  <a:lnTo>
                    <a:pt x="0" y="304356"/>
                  </a:lnTo>
                  <a:lnTo>
                    <a:pt x="203200" y="608712"/>
                  </a:lnTo>
                  <a:lnTo>
                    <a:pt x="1550006" y="608712"/>
                  </a:lnTo>
                  <a:lnTo>
                    <a:pt x="1753206" y="304356"/>
                  </a:lnTo>
                  <a:lnTo>
                    <a:pt x="1550006" y="0"/>
                  </a:lnTo>
                  <a:close/>
                </a:path>
              </a:pathLst>
            </a:custGeom>
            <a:solidFill>
              <a:srgbClr val="FFFFFF"/>
            </a:solidFill>
            <a:ln w="66675">
              <a:solidFill>
                <a:srgbClr val="000000"/>
              </a:solidFill>
            </a:ln>
          </p:spPr>
        </p:sp>
        <p:sp>
          <p:nvSpPr>
            <p:cNvPr name="TextBox 4" id="4"/>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6136755" y="2449483"/>
            <a:ext cx="6059375" cy="20002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Faktor pemersatu</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4902" r="56974" b="29025"/>
          <a:stretch>
            <a:fillRect/>
          </a:stretch>
        </p:blipFill>
        <p:spPr>
          <a:xfrm flipH="false" flipV="false" rot="0">
            <a:off x="13604078" y="5581544"/>
            <a:ext cx="2963526" cy="3192609"/>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0444" t="71724" r="0" b="0"/>
          <a:stretch>
            <a:fillRect/>
          </a:stretch>
        </p:blipFill>
        <p:spPr>
          <a:xfrm flipH="false" flipV="false" rot="0">
            <a:off x="9795092" y="5531399"/>
            <a:ext cx="3180336" cy="3226039"/>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44381" t="44965" r="0" b="28861"/>
          <a:stretch>
            <a:fillRect/>
          </a:stretch>
        </p:blipFill>
        <p:spPr>
          <a:xfrm flipH="false" flipV="false" rot="0">
            <a:off x="5310249" y="5548114"/>
            <a:ext cx="3856193" cy="3226039"/>
          </a:xfrm>
          <a:prstGeom prst="rect">
            <a:avLst/>
          </a:prstGeom>
        </p:spPr>
      </p:pic>
      <p:grpSp>
        <p:nvGrpSpPr>
          <p:cNvPr name="Group 9" id="9"/>
          <p:cNvGrpSpPr>
            <a:grpSpLocks noChangeAspect="true"/>
          </p:cNvGrpSpPr>
          <p:nvPr/>
        </p:nvGrpSpPr>
        <p:grpSpPr>
          <a:xfrm rot="-9370939">
            <a:off x="4462202" y="4503007"/>
            <a:ext cx="808246" cy="1270945"/>
            <a:chOff x="0" y="0"/>
            <a:chExt cx="1042670" cy="1639570"/>
          </a:xfrm>
        </p:grpSpPr>
        <p:sp>
          <p:nvSpPr>
            <p:cNvPr name="Freeform 10" id="10"/>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11" id="11"/>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grpSp>
        <p:nvGrpSpPr>
          <p:cNvPr name="Group 12" id="12"/>
          <p:cNvGrpSpPr>
            <a:grpSpLocks noChangeAspect="true"/>
          </p:cNvGrpSpPr>
          <p:nvPr/>
        </p:nvGrpSpPr>
        <p:grpSpPr>
          <a:xfrm rot="-9370939">
            <a:off x="12843179" y="4503007"/>
            <a:ext cx="808246" cy="1270945"/>
            <a:chOff x="0" y="0"/>
            <a:chExt cx="1042670" cy="1639570"/>
          </a:xfrm>
        </p:grpSpPr>
        <p:sp>
          <p:nvSpPr>
            <p:cNvPr name="Freeform 13" id="13"/>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14" id="14"/>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4902" r="56974" b="29025"/>
          <a:stretch>
            <a:fillRect/>
          </a:stretch>
        </p:blipFill>
        <p:spPr>
          <a:xfrm flipH="false" flipV="false" rot="0">
            <a:off x="1720396" y="5564829"/>
            <a:ext cx="2963526" cy="3192609"/>
          </a:xfrm>
          <a:prstGeom prst="rect">
            <a:avLst/>
          </a:prstGeom>
        </p:spPr>
      </p:pic>
      <p:pic>
        <p:nvPicPr>
          <p:cNvPr name="Picture 16" id="1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412364" y="451826"/>
            <a:ext cx="909058" cy="1373577"/>
          </a:xfrm>
          <a:prstGeom prst="rect">
            <a:avLst/>
          </a:prstGeom>
        </p:spPr>
      </p:pic>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6804771" y="8338507"/>
            <a:ext cx="909058" cy="1373577"/>
          </a:xfrm>
          <a:prstGeom prst="rect">
            <a:avLst/>
          </a:prstGeom>
        </p:spPr>
      </p:pic>
      <p:sp>
        <p:nvSpPr>
          <p:cNvPr name="TextBox 18" id="18"/>
          <p:cNvSpPr txBox="true"/>
          <p:nvPr/>
        </p:nvSpPr>
        <p:spPr>
          <a:xfrm rot="0">
            <a:off x="2241494" y="6643057"/>
            <a:ext cx="1921329" cy="11620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Latar belakang</a:t>
            </a:r>
          </a:p>
        </p:txBody>
      </p:sp>
      <p:sp>
        <p:nvSpPr>
          <p:cNvPr name="TextBox 19" id="19"/>
          <p:cNvSpPr txBox="true"/>
          <p:nvPr/>
        </p:nvSpPr>
        <p:spPr>
          <a:xfrm rot="0">
            <a:off x="6278842" y="6376357"/>
            <a:ext cx="1921329" cy="16954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Pancasila dan UUD 1945</a:t>
            </a:r>
          </a:p>
        </p:txBody>
      </p:sp>
      <p:sp>
        <p:nvSpPr>
          <p:cNvPr name="TextBox 20" id="20"/>
          <p:cNvSpPr txBox="true"/>
          <p:nvPr/>
        </p:nvSpPr>
        <p:spPr>
          <a:xfrm rot="0">
            <a:off x="9872508" y="6376357"/>
            <a:ext cx="3025505" cy="16954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Lambang persatuan bangsa</a:t>
            </a:r>
          </a:p>
        </p:txBody>
      </p:sp>
      <p:sp>
        <p:nvSpPr>
          <p:cNvPr name="TextBox 21" id="21"/>
          <p:cNvSpPr txBox="true"/>
          <p:nvPr/>
        </p:nvSpPr>
        <p:spPr>
          <a:xfrm rot="0">
            <a:off x="14125177" y="6549199"/>
            <a:ext cx="1921329" cy="11620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Sumpah pemuda</a:t>
            </a:r>
          </a:p>
        </p:txBody>
      </p:sp>
      <p:pic>
        <p:nvPicPr>
          <p:cNvPr name="Picture 22" id="22"/>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873629" y="1309296"/>
            <a:ext cx="3671477" cy="3318097"/>
          </a:xfrm>
          <a:prstGeom prst="rect">
            <a:avLst/>
          </a:prstGeom>
        </p:spPr>
      </p:pic>
      <p:pic>
        <p:nvPicPr>
          <p:cNvPr name="Picture 23" id="2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42248" y="1309296"/>
            <a:ext cx="3671477" cy="3318097"/>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64139" y="4117037"/>
            <a:ext cx="15159721" cy="3105150"/>
          </a:xfrm>
          <a:prstGeom prst="rect">
            <a:avLst/>
          </a:prstGeom>
        </p:spPr>
        <p:txBody>
          <a:bodyPr anchor="t" rtlCol="false" tIns="0" lIns="0" bIns="0" rIns="0">
            <a:spAutoFit/>
          </a:bodyPr>
          <a:lstStyle/>
          <a:p>
            <a:pPr algn="just">
              <a:lnSpc>
                <a:spcPts val="4080"/>
              </a:lnSpc>
            </a:pPr>
            <a:r>
              <a:rPr lang="en-US" sz="3400">
                <a:solidFill>
                  <a:srgbClr val="000000"/>
                </a:solidFill>
                <a:latin typeface="Arimo"/>
              </a:rPr>
              <a:t>Terbentuknya Negara Kesatuan Republik Indonesia telah melalui suatu proses sejarah yang panjang. Sebagaimana telah dikemukakan, Indonesia merupakan kumpulan suku bangsa dalam satu kesatuan, yaitu bangsa Indonesia, yang mempunyai bahasa kesatuan, yaitu bahasa Indonesia, dan satu negara, yaitu negara Republik Indonesia. Kata bangsa di sini ialah bangsa dalam artian politis (kenegaraan), yaitu sebagai pendukung dari negara. </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4149436" y="-3213696"/>
            <a:ext cx="6219727" cy="6025361"/>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583959" y="7755987"/>
            <a:ext cx="5225318" cy="5062027"/>
          </a:xfrm>
          <a:prstGeom prst="rect">
            <a:avLst/>
          </a:prstGeom>
        </p:spPr>
      </p:pic>
      <p:grpSp>
        <p:nvGrpSpPr>
          <p:cNvPr name="Group 8" id="8"/>
          <p:cNvGrpSpPr/>
          <p:nvPr/>
        </p:nvGrpSpPr>
        <p:grpSpPr>
          <a:xfrm rot="0">
            <a:off x="6293377" y="1363076"/>
            <a:ext cx="5701246" cy="2199656"/>
            <a:chOff x="0" y="0"/>
            <a:chExt cx="7601662" cy="2932875"/>
          </a:xfrm>
        </p:grpSpPr>
        <p:grpSp>
          <p:nvGrpSpPr>
            <p:cNvPr name="Group 9" id="9"/>
            <p:cNvGrpSpPr/>
            <p:nvPr/>
          </p:nvGrpSpPr>
          <p:grpSpPr>
            <a:xfrm rot="0">
              <a:off x="0" y="0"/>
              <a:ext cx="7601662" cy="2932875"/>
              <a:chOff x="0" y="0"/>
              <a:chExt cx="1501563" cy="579333"/>
            </a:xfrm>
          </p:grpSpPr>
          <p:sp>
            <p:nvSpPr>
              <p:cNvPr name="Freeform 10" id="10"/>
              <p:cNvSpPr/>
              <p:nvPr/>
            </p:nvSpPr>
            <p:spPr>
              <a:xfrm>
                <a:off x="0" y="0"/>
                <a:ext cx="1501563" cy="579333"/>
              </a:xfrm>
              <a:custGeom>
                <a:avLst/>
                <a:gdLst/>
                <a:ahLst/>
                <a:cxnLst/>
                <a:rect r="r" b="b" t="t" l="l"/>
                <a:pathLst>
                  <a:path h="579333" w="1501563">
                    <a:moveTo>
                      <a:pt x="1298363" y="0"/>
                    </a:moveTo>
                    <a:lnTo>
                      <a:pt x="203200" y="0"/>
                    </a:lnTo>
                    <a:lnTo>
                      <a:pt x="0" y="289667"/>
                    </a:lnTo>
                    <a:lnTo>
                      <a:pt x="203200" y="579333"/>
                    </a:lnTo>
                    <a:lnTo>
                      <a:pt x="1298363" y="579333"/>
                    </a:lnTo>
                    <a:lnTo>
                      <a:pt x="1501563" y="289667"/>
                    </a:lnTo>
                    <a:lnTo>
                      <a:pt x="1298363" y="0"/>
                    </a:lnTo>
                    <a:close/>
                  </a:path>
                </a:pathLst>
              </a:custGeom>
              <a:solidFill>
                <a:srgbClr val="FFFFFF"/>
              </a:solidFill>
              <a:ln w="66675">
                <a:solidFill>
                  <a:srgbClr val="000000"/>
                </a:solidFill>
              </a:ln>
            </p:spPr>
          </p:sp>
          <p:sp>
            <p:nvSpPr>
              <p:cNvPr name="TextBox 11" id="11"/>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11230" y="126587"/>
              <a:ext cx="5979202" cy="2660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latar belakang</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14621580" y="-1672312"/>
            <a:ext cx="5823003" cy="5641034"/>
          </a:xfrm>
          <a:prstGeom prst="rect">
            <a:avLst/>
          </a:prstGeom>
        </p:spPr>
      </p:pic>
      <p:grpSp>
        <p:nvGrpSpPr>
          <p:cNvPr name="Group 6" id="6"/>
          <p:cNvGrpSpPr/>
          <p:nvPr/>
        </p:nvGrpSpPr>
        <p:grpSpPr>
          <a:xfrm rot="0">
            <a:off x="6293377" y="1396514"/>
            <a:ext cx="5701246" cy="2199656"/>
            <a:chOff x="0" y="0"/>
            <a:chExt cx="7601662" cy="2932875"/>
          </a:xfrm>
        </p:grpSpPr>
        <p:grpSp>
          <p:nvGrpSpPr>
            <p:cNvPr name="Group 7" id="7"/>
            <p:cNvGrpSpPr/>
            <p:nvPr/>
          </p:nvGrpSpPr>
          <p:grpSpPr>
            <a:xfrm rot="0">
              <a:off x="0" y="0"/>
              <a:ext cx="7601662" cy="2932875"/>
              <a:chOff x="0" y="0"/>
              <a:chExt cx="1501563" cy="579333"/>
            </a:xfrm>
          </p:grpSpPr>
          <p:sp>
            <p:nvSpPr>
              <p:cNvPr name="Freeform 8" id="8"/>
              <p:cNvSpPr/>
              <p:nvPr/>
            </p:nvSpPr>
            <p:spPr>
              <a:xfrm>
                <a:off x="0" y="0"/>
                <a:ext cx="1501563" cy="579333"/>
              </a:xfrm>
              <a:custGeom>
                <a:avLst/>
                <a:gdLst/>
                <a:ahLst/>
                <a:cxnLst/>
                <a:rect r="r" b="b" t="t" l="l"/>
                <a:pathLst>
                  <a:path h="579333" w="1501563">
                    <a:moveTo>
                      <a:pt x="1298363" y="0"/>
                    </a:moveTo>
                    <a:lnTo>
                      <a:pt x="203200" y="0"/>
                    </a:lnTo>
                    <a:lnTo>
                      <a:pt x="0" y="289667"/>
                    </a:lnTo>
                    <a:lnTo>
                      <a:pt x="203200" y="579333"/>
                    </a:lnTo>
                    <a:lnTo>
                      <a:pt x="1298363" y="579333"/>
                    </a:lnTo>
                    <a:lnTo>
                      <a:pt x="1501563" y="289667"/>
                    </a:lnTo>
                    <a:lnTo>
                      <a:pt x="1298363" y="0"/>
                    </a:lnTo>
                    <a:close/>
                  </a:path>
                </a:pathLst>
              </a:custGeom>
              <a:solidFill>
                <a:srgbClr val="FFFFFF"/>
              </a:solidFill>
              <a:ln w="66675">
                <a:solidFill>
                  <a:srgbClr val="000000"/>
                </a:solidFill>
              </a:ln>
            </p:spPr>
          </p:sp>
          <p:sp>
            <p:nvSpPr>
              <p:cNvPr name="TextBox 9" id="9"/>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811230" y="126587"/>
              <a:ext cx="5979202" cy="2660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uud dan pancasila</a:t>
              </a:r>
            </a:p>
          </p:txBody>
        </p:sp>
      </p:grpSp>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95269" y="1148205"/>
            <a:ext cx="1615296" cy="1762724"/>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672704" y="8524276"/>
            <a:ext cx="1615296" cy="1762724"/>
          </a:xfrm>
          <a:prstGeom prst="rect">
            <a:avLst/>
          </a:prstGeom>
        </p:spPr>
      </p:pic>
      <p:sp>
        <p:nvSpPr>
          <p:cNvPr name="TextBox 13" id="13"/>
          <p:cNvSpPr txBox="true"/>
          <p:nvPr/>
        </p:nvSpPr>
        <p:spPr>
          <a:xfrm rot="0">
            <a:off x="1512983" y="3804691"/>
            <a:ext cx="15159721" cy="5162550"/>
          </a:xfrm>
          <a:prstGeom prst="rect">
            <a:avLst/>
          </a:prstGeom>
        </p:spPr>
        <p:txBody>
          <a:bodyPr anchor="t" rtlCol="false" tIns="0" lIns="0" bIns="0" rIns="0">
            <a:spAutoFit/>
          </a:bodyPr>
          <a:lstStyle/>
          <a:p>
            <a:pPr algn="just">
              <a:lnSpc>
                <a:spcPts val="4080"/>
              </a:lnSpc>
            </a:pPr>
            <a:r>
              <a:rPr lang="en-US" sz="3400">
                <a:solidFill>
                  <a:srgbClr val="000000"/>
                </a:solidFill>
                <a:latin typeface="Arimo"/>
              </a:rPr>
              <a:t>Persatuan suku-suku bangsa menjadi bangsa Indonesia memiliki ideologi sebagai landasan berbangsa dan bernegara, yaitu Pancasila dan UUD 1945. Pancasila sebagai kaidah-kaidah penuntun dalam kehidupan sosial, politik, dan hukum disahkan pada tanggal 18 Agustus 1945 oleh PPKI. UUD 1945, yang mencantumkan Pancasila dalam bagian pembukaaannya merupakan hukum dasar yang mengatur prinsip-prinsip dan mekanisme ketatanegaraan guna menjamin demokrasi. Di dalam UUD 1945 ada rambu-rambu untuk menjaga keutuhan bangsa. Dengan kata lain, Pancasila dan UUD 1945 merupakan dasar pemersatu dan pengikat yang mampu menjamin keberlangsungan integrasi dan demokrasi. </a:t>
            </a:r>
          </a:p>
        </p:txBody>
      </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3774285" y="7616217"/>
            <a:ext cx="5823003" cy="5641034"/>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64139" y="3859862"/>
            <a:ext cx="15159721" cy="3619500"/>
          </a:xfrm>
          <a:prstGeom prst="rect">
            <a:avLst/>
          </a:prstGeom>
        </p:spPr>
        <p:txBody>
          <a:bodyPr anchor="t" rtlCol="false" tIns="0" lIns="0" bIns="0" rIns="0">
            <a:spAutoFit/>
          </a:bodyPr>
          <a:lstStyle/>
          <a:p>
            <a:pPr algn="just">
              <a:lnSpc>
                <a:spcPts val="4080"/>
              </a:lnSpc>
            </a:pPr>
            <a:r>
              <a:rPr lang="en-US" sz="3400">
                <a:solidFill>
                  <a:srgbClr val="000000"/>
                </a:solidFill>
                <a:latin typeface="Arimo"/>
              </a:rPr>
              <a:t>Beberapa lambang persatuan itu adalah bendera merah putih, bahasa nasional, lambang negara, dan lagu kebangsaan. Penggunaan lambang-lambang itu diatur dalam UUD 1945, yaitu Pasal 35 (mengenai Bendera Merah Putih), Pasal 36 (mengenai Bahasa Indonesia), Pasal 36A (mengenai lambang negara Garuda Pancasila), dan Pasal 36B (mengenai lagu kebangsaan Indonesia Raya). Dalam UU No 24 Tahun 2009 diatur juga tentang Bendera, Bahasa, dan Lambang Negara, serta Lagu Kebangsaan. </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4149436" y="-3213696"/>
            <a:ext cx="6219727" cy="6025361"/>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583959" y="7755987"/>
            <a:ext cx="5225318" cy="5062027"/>
          </a:xfrm>
          <a:prstGeom prst="rect">
            <a:avLst/>
          </a:prstGeom>
        </p:spPr>
      </p:pic>
      <p:grpSp>
        <p:nvGrpSpPr>
          <p:cNvPr name="Group 8" id="8"/>
          <p:cNvGrpSpPr/>
          <p:nvPr/>
        </p:nvGrpSpPr>
        <p:grpSpPr>
          <a:xfrm rot="0">
            <a:off x="6293377" y="1363076"/>
            <a:ext cx="5701246" cy="2199656"/>
            <a:chOff x="0" y="0"/>
            <a:chExt cx="7601662" cy="2932875"/>
          </a:xfrm>
        </p:grpSpPr>
        <p:grpSp>
          <p:nvGrpSpPr>
            <p:cNvPr name="Group 9" id="9"/>
            <p:cNvGrpSpPr/>
            <p:nvPr/>
          </p:nvGrpSpPr>
          <p:grpSpPr>
            <a:xfrm rot="0">
              <a:off x="0" y="0"/>
              <a:ext cx="7601662" cy="2932875"/>
              <a:chOff x="0" y="0"/>
              <a:chExt cx="1501563" cy="579333"/>
            </a:xfrm>
          </p:grpSpPr>
          <p:sp>
            <p:nvSpPr>
              <p:cNvPr name="Freeform 10" id="10"/>
              <p:cNvSpPr/>
              <p:nvPr/>
            </p:nvSpPr>
            <p:spPr>
              <a:xfrm>
                <a:off x="0" y="0"/>
                <a:ext cx="1501563" cy="579333"/>
              </a:xfrm>
              <a:custGeom>
                <a:avLst/>
                <a:gdLst/>
                <a:ahLst/>
                <a:cxnLst/>
                <a:rect r="r" b="b" t="t" l="l"/>
                <a:pathLst>
                  <a:path h="579333" w="1501563">
                    <a:moveTo>
                      <a:pt x="1298363" y="0"/>
                    </a:moveTo>
                    <a:lnTo>
                      <a:pt x="203200" y="0"/>
                    </a:lnTo>
                    <a:lnTo>
                      <a:pt x="0" y="289667"/>
                    </a:lnTo>
                    <a:lnTo>
                      <a:pt x="203200" y="579333"/>
                    </a:lnTo>
                    <a:lnTo>
                      <a:pt x="1298363" y="579333"/>
                    </a:lnTo>
                    <a:lnTo>
                      <a:pt x="1501563" y="289667"/>
                    </a:lnTo>
                    <a:lnTo>
                      <a:pt x="1298363" y="0"/>
                    </a:lnTo>
                    <a:close/>
                  </a:path>
                </a:pathLst>
              </a:custGeom>
              <a:solidFill>
                <a:srgbClr val="FFFFFF"/>
              </a:solidFill>
              <a:ln w="66675">
                <a:solidFill>
                  <a:srgbClr val="000000"/>
                </a:solidFill>
              </a:ln>
            </p:spPr>
          </p:sp>
          <p:sp>
            <p:nvSpPr>
              <p:cNvPr name="TextBox 11" id="11"/>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11230" y="126587"/>
              <a:ext cx="5979202" cy="2660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Lambang persatuan</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5689221" y="2316191"/>
            <a:ext cx="6656703" cy="2311202"/>
            <a:chOff x="0" y="0"/>
            <a:chExt cx="1753206" cy="608712"/>
          </a:xfrm>
        </p:grpSpPr>
        <p:sp>
          <p:nvSpPr>
            <p:cNvPr name="Freeform 3" id="3"/>
            <p:cNvSpPr/>
            <p:nvPr/>
          </p:nvSpPr>
          <p:spPr>
            <a:xfrm>
              <a:off x="0" y="0"/>
              <a:ext cx="1753206" cy="608712"/>
            </a:xfrm>
            <a:custGeom>
              <a:avLst/>
              <a:gdLst/>
              <a:ahLst/>
              <a:cxnLst/>
              <a:rect r="r" b="b" t="t" l="l"/>
              <a:pathLst>
                <a:path h="608712" w="1753206">
                  <a:moveTo>
                    <a:pt x="1550006" y="0"/>
                  </a:moveTo>
                  <a:lnTo>
                    <a:pt x="203200" y="0"/>
                  </a:lnTo>
                  <a:lnTo>
                    <a:pt x="0" y="304356"/>
                  </a:lnTo>
                  <a:lnTo>
                    <a:pt x="203200" y="608712"/>
                  </a:lnTo>
                  <a:lnTo>
                    <a:pt x="1550006" y="608712"/>
                  </a:lnTo>
                  <a:lnTo>
                    <a:pt x="1753206" y="304356"/>
                  </a:lnTo>
                  <a:lnTo>
                    <a:pt x="1550006" y="0"/>
                  </a:lnTo>
                  <a:close/>
                </a:path>
              </a:pathLst>
            </a:custGeom>
            <a:solidFill>
              <a:srgbClr val="FFFFFF"/>
            </a:solidFill>
            <a:ln w="66675">
              <a:solidFill>
                <a:srgbClr val="000000"/>
              </a:solidFill>
            </a:ln>
          </p:spPr>
        </p:sp>
        <p:sp>
          <p:nvSpPr>
            <p:cNvPr name="TextBox 4" id="4"/>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987886" y="2462142"/>
            <a:ext cx="6059375" cy="2000250"/>
          </a:xfrm>
          <a:prstGeom prst="rect">
            <a:avLst/>
          </a:prstGeom>
        </p:spPr>
        <p:txBody>
          <a:bodyPr anchor="t" rtlCol="false" tIns="0" lIns="0" bIns="0" rIns="0">
            <a:spAutoFit/>
          </a:bodyPr>
          <a:lstStyle/>
          <a:p>
            <a:pPr algn="ctr">
              <a:lnSpc>
                <a:spcPts val="7800"/>
              </a:lnSpc>
            </a:pPr>
            <a:r>
              <a:rPr lang="en-US" sz="6500">
                <a:solidFill>
                  <a:srgbClr val="000000"/>
                </a:solidFill>
                <a:latin typeface="Bobby Jones"/>
              </a:rPr>
              <a:t>sumber nilai</a:t>
            </a:r>
          </a:p>
          <a:p>
            <a:pPr algn="ctr" marL="0" indent="0" lvl="0">
              <a:lnSpc>
                <a:spcPts val="7800"/>
              </a:lnSpc>
              <a:spcBef>
                <a:spcPct val="0"/>
              </a:spcBef>
            </a:pPr>
            <a:r>
              <a:rPr lang="en-US" sz="6500">
                <a:solidFill>
                  <a:srgbClr val="000000"/>
                </a:solidFill>
                <a:latin typeface="Bobby Jones"/>
              </a:rPr>
              <a:t>kebangsaan</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4902" r="56974" b="29025"/>
          <a:stretch>
            <a:fillRect/>
          </a:stretch>
        </p:blipFill>
        <p:spPr>
          <a:xfrm flipH="false" flipV="false" rot="0">
            <a:off x="13604078" y="5581544"/>
            <a:ext cx="2963526" cy="3192609"/>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0444" t="71724" r="0" b="0"/>
          <a:stretch>
            <a:fillRect/>
          </a:stretch>
        </p:blipFill>
        <p:spPr>
          <a:xfrm flipH="false" flipV="false" rot="0">
            <a:off x="9795092" y="5531399"/>
            <a:ext cx="3180336" cy="3226039"/>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44381" t="44965" r="0" b="28861"/>
          <a:stretch>
            <a:fillRect/>
          </a:stretch>
        </p:blipFill>
        <p:spPr>
          <a:xfrm flipH="false" flipV="false" rot="0">
            <a:off x="5310249" y="5548114"/>
            <a:ext cx="3856193" cy="3226039"/>
          </a:xfrm>
          <a:prstGeom prst="rect">
            <a:avLst/>
          </a:prstGeom>
        </p:spPr>
      </p:pic>
      <p:grpSp>
        <p:nvGrpSpPr>
          <p:cNvPr name="Group 9" id="9"/>
          <p:cNvGrpSpPr>
            <a:grpSpLocks noChangeAspect="true"/>
          </p:cNvGrpSpPr>
          <p:nvPr/>
        </p:nvGrpSpPr>
        <p:grpSpPr>
          <a:xfrm rot="-9370939">
            <a:off x="4462202" y="4503007"/>
            <a:ext cx="808246" cy="1270945"/>
            <a:chOff x="0" y="0"/>
            <a:chExt cx="1042670" cy="1639570"/>
          </a:xfrm>
        </p:grpSpPr>
        <p:sp>
          <p:nvSpPr>
            <p:cNvPr name="Freeform 10" id="10"/>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11" id="11"/>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grpSp>
        <p:nvGrpSpPr>
          <p:cNvPr name="Group 12" id="12"/>
          <p:cNvGrpSpPr>
            <a:grpSpLocks noChangeAspect="true"/>
          </p:cNvGrpSpPr>
          <p:nvPr/>
        </p:nvGrpSpPr>
        <p:grpSpPr>
          <a:xfrm rot="-9370939">
            <a:off x="12843179" y="4503007"/>
            <a:ext cx="808246" cy="1270945"/>
            <a:chOff x="0" y="0"/>
            <a:chExt cx="1042670" cy="1639570"/>
          </a:xfrm>
        </p:grpSpPr>
        <p:sp>
          <p:nvSpPr>
            <p:cNvPr name="Freeform 13" id="13"/>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14" id="14"/>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4902" r="56974" b="29025"/>
          <a:stretch>
            <a:fillRect/>
          </a:stretch>
        </p:blipFill>
        <p:spPr>
          <a:xfrm flipH="false" flipV="false" rot="0">
            <a:off x="1720396" y="5564829"/>
            <a:ext cx="2963526" cy="3192609"/>
          </a:xfrm>
          <a:prstGeom prst="rect">
            <a:avLst/>
          </a:prstGeom>
        </p:spPr>
      </p:pic>
      <p:pic>
        <p:nvPicPr>
          <p:cNvPr name="Picture 16" id="1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412364" y="451826"/>
            <a:ext cx="909058" cy="1373577"/>
          </a:xfrm>
          <a:prstGeom prst="rect">
            <a:avLst/>
          </a:prstGeom>
        </p:spPr>
      </p:pic>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6804771" y="8338507"/>
            <a:ext cx="909058" cy="1373577"/>
          </a:xfrm>
          <a:prstGeom prst="rect">
            <a:avLst/>
          </a:prstGeom>
        </p:spPr>
      </p:pic>
      <p:sp>
        <p:nvSpPr>
          <p:cNvPr name="TextBox 18" id="18"/>
          <p:cNvSpPr txBox="true"/>
          <p:nvPr/>
        </p:nvSpPr>
        <p:spPr>
          <a:xfrm rot="0">
            <a:off x="2241494" y="6815899"/>
            <a:ext cx="1921329" cy="6286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Pancasila</a:t>
            </a:r>
          </a:p>
        </p:txBody>
      </p:sp>
      <p:sp>
        <p:nvSpPr>
          <p:cNvPr name="TextBox 19" id="19"/>
          <p:cNvSpPr txBox="true"/>
          <p:nvPr/>
        </p:nvSpPr>
        <p:spPr>
          <a:xfrm rot="0">
            <a:off x="6278842" y="6815899"/>
            <a:ext cx="1921329" cy="6286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UUD 1945</a:t>
            </a:r>
          </a:p>
        </p:txBody>
      </p:sp>
      <p:sp>
        <p:nvSpPr>
          <p:cNvPr name="TextBox 20" id="20"/>
          <p:cNvSpPr txBox="true"/>
          <p:nvPr/>
        </p:nvSpPr>
        <p:spPr>
          <a:xfrm rot="0">
            <a:off x="9872508" y="6799183"/>
            <a:ext cx="3025505" cy="6286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NKRI</a:t>
            </a:r>
          </a:p>
        </p:txBody>
      </p:sp>
      <p:sp>
        <p:nvSpPr>
          <p:cNvPr name="TextBox 21" id="21"/>
          <p:cNvSpPr txBox="true"/>
          <p:nvPr/>
        </p:nvSpPr>
        <p:spPr>
          <a:xfrm rot="0">
            <a:off x="14118428" y="6282499"/>
            <a:ext cx="1921329" cy="16954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Bhineka tunggal ika</a:t>
            </a:r>
          </a:p>
        </p:txBody>
      </p:sp>
      <p:pic>
        <p:nvPicPr>
          <p:cNvPr name="Picture 22" id="22"/>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873629" y="1309296"/>
            <a:ext cx="3671477" cy="3318097"/>
          </a:xfrm>
          <a:prstGeom prst="rect">
            <a:avLst/>
          </a:prstGeom>
        </p:spPr>
      </p:pic>
      <p:pic>
        <p:nvPicPr>
          <p:cNvPr name="Picture 23" id="2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42248" y="1309296"/>
            <a:ext cx="3671477" cy="3318097"/>
          </a:xfrm>
          <a:prstGeom prst="rect">
            <a:avLst/>
          </a:prstGeom>
        </p:spPr>
      </p:pic>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grpSp>
        <p:nvGrpSpPr>
          <p:cNvPr name="Group 2" id="2"/>
          <p:cNvGrpSpPr/>
          <p:nvPr/>
        </p:nvGrpSpPr>
        <p:grpSpPr>
          <a:xfrm rot="0">
            <a:off x="13699714" y="2585431"/>
            <a:ext cx="3837369" cy="2735398"/>
            <a:chOff x="0" y="0"/>
            <a:chExt cx="955529" cy="681131"/>
          </a:xfrm>
        </p:grpSpPr>
        <p:sp>
          <p:nvSpPr>
            <p:cNvPr name="Freeform 3" id="3"/>
            <p:cNvSpPr/>
            <p:nvPr/>
          </p:nvSpPr>
          <p:spPr>
            <a:xfrm>
              <a:off x="0" y="0"/>
              <a:ext cx="955529" cy="681131"/>
            </a:xfrm>
            <a:custGeom>
              <a:avLst/>
              <a:gdLst/>
              <a:ahLst/>
              <a:cxnLst/>
              <a:rect r="r" b="b" t="t" l="l"/>
              <a:pathLst>
                <a:path h="681131" w="955529">
                  <a:moveTo>
                    <a:pt x="0" y="0"/>
                  </a:moveTo>
                  <a:lnTo>
                    <a:pt x="955529" y="0"/>
                  </a:lnTo>
                  <a:lnTo>
                    <a:pt x="955529" y="681131"/>
                  </a:lnTo>
                  <a:lnTo>
                    <a:pt x="0" y="681131"/>
                  </a:lnTo>
                  <a:close/>
                </a:path>
              </a:pathLst>
            </a:custGeom>
            <a:solidFill>
              <a:srgbClr val="ACDC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5854899"/>
            <a:ext cx="3851556" cy="3195403"/>
            <a:chOff x="0" y="0"/>
            <a:chExt cx="959062" cy="795675"/>
          </a:xfrm>
        </p:grpSpPr>
        <p:sp>
          <p:nvSpPr>
            <p:cNvPr name="Freeform 6" id="6"/>
            <p:cNvSpPr/>
            <p:nvPr/>
          </p:nvSpPr>
          <p:spPr>
            <a:xfrm>
              <a:off x="0" y="0"/>
              <a:ext cx="959062" cy="795675"/>
            </a:xfrm>
            <a:custGeom>
              <a:avLst/>
              <a:gdLst/>
              <a:ahLst/>
              <a:cxnLst/>
              <a:rect r="r" b="b" t="t" l="l"/>
              <a:pathLst>
                <a:path h="795675" w="959062">
                  <a:moveTo>
                    <a:pt x="0" y="0"/>
                  </a:moveTo>
                  <a:lnTo>
                    <a:pt x="959062" y="0"/>
                  </a:lnTo>
                  <a:lnTo>
                    <a:pt x="959062" y="795675"/>
                  </a:lnTo>
                  <a:lnTo>
                    <a:pt x="0" y="795675"/>
                  </a:lnTo>
                  <a:close/>
                </a:path>
              </a:pathLst>
            </a:custGeom>
            <a:solidFill>
              <a:srgbClr val="ACDCFD"/>
            </a:solidFill>
            <a:ln w="66675">
              <a:solidFill>
                <a:srgbClr val="000000"/>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7035799" y="9050302"/>
            <a:ext cx="996753" cy="987692"/>
          </a:xfrm>
          <a:prstGeom prst="rect">
            <a:avLst/>
          </a:prstGeom>
        </p:spPr>
      </p:pic>
      <p:grpSp>
        <p:nvGrpSpPr>
          <p:cNvPr name="Group 9" id="9"/>
          <p:cNvGrpSpPr/>
          <p:nvPr/>
        </p:nvGrpSpPr>
        <p:grpSpPr>
          <a:xfrm rot="0">
            <a:off x="2590170" y="415974"/>
            <a:ext cx="12436269" cy="1209056"/>
            <a:chOff x="0" y="0"/>
            <a:chExt cx="3275396" cy="318435"/>
          </a:xfrm>
        </p:grpSpPr>
        <p:sp>
          <p:nvSpPr>
            <p:cNvPr name="Freeform 10" id="10"/>
            <p:cNvSpPr/>
            <p:nvPr/>
          </p:nvSpPr>
          <p:spPr>
            <a:xfrm>
              <a:off x="0" y="0"/>
              <a:ext cx="3275396" cy="318435"/>
            </a:xfrm>
            <a:custGeom>
              <a:avLst/>
              <a:gdLst/>
              <a:ahLst/>
              <a:cxnLst/>
              <a:rect r="r" b="b" t="t" l="l"/>
              <a:pathLst>
                <a:path h="318435" w="3275396">
                  <a:moveTo>
                    <a:pt x="3072196" y="0"/>
                  </a:moveTo>
                  <a:lnTo>
                    <a:pt x="203200" y="0"/>
                  </a:lnTo>
                  <a:lnTo>
                    <a:pt x="0" y="159217"/>
                  </a:lnTo>
                  <a:lnTo>
                    <a:pt x="203200" y="318435"/>
                  </a:lnTo>
                  <a:lnTo>
                    <a:pt x="3072196" y="318435"/>
                  </a:lnTo>
                  <a:lnTo>
                    <a:pt x="3275396" y="159217"/>
                  </a:lnTo>
                  <a:lnTo>
                    <a:pt x="3072196" y="0"/>
                  </a:lnTo>
                  <a:close/>
                </a:path>
              </a:pathLst>
            </a:custGeom>
            <a:solidFill>
              <a:srgbClr val="FFFFFF"/>
            </a:solidFill>
            <a:ln w="66675">
              <a:solidFill>
                <a:srgbClr val="000000"/>
              </a:solidFill>
            </a:ln>
          </p:spPr>
        </p:sp>
        <p:sp>
          <p:nvSpPr>
            <p:cNvPr name="TextBox 11" id="11"/>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303575" y="446040"/>
            <a:ext cx="16230600"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Isu kebangsaan</a:t>
            </a:r>
          </a:p>
        </p:txBody>
      </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791488" y="268335"/>
            <a:ext cx="2342860" cy="1520729"/>
          </a:xfrm>
          <a:prstGeom prst="rect">
            <a:avLst/>
          </a:prstGeom>
        </p:spPr>
      </p:pic>
      <p:pic>
        <p:nvPicPr>
          <p:cNvPr name="Picture 14" id="14"/>
          <p:cNvPicPr>
            <a:picLocks noChangeAspect="true"/>
          </p:cNvPicPr>
          <p:nvPr/>
        </p:nvPicPr>
        <p:blipFill>
          <a:blip r:embed="rId6"/>
          <a:srcRect l="0" t="0" r="0" b="0"/>
          <a:stretch>
            <a:fillRect/>
          </a:stretch>
        </p:blipFill>
        <p:spPr>
          <a:xfrm flipH="false" flipV="false" rot="0">
            <a:off x="14201836" y="2424398"/>
            <a:ext cx="3057464" cy="3057464"/>
          </a:xfrm>
          <a:prstGeom prst="rect">
            <a:avLst/>
          </a:prstGeom>
        </p:spPr>
      </p:pic>
      <p:pic>
        <p:nvPicPr>
          <p:cNvPr name="Picture 15" id="1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2284130" y="6422094"/>
            <a:ext cx="1678789" cy="2061013"/>
          </a:xfrm>
          <a:prstGeom prst="rect">
            <a:avLst/>
          </a:prstGeom>
        </p:spPr>
      </p:pic>
      <p:pic>
        <p:nvPicPr>
          <p:cNvPr name="Picture 16" id="1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true" flipV="false" rot="0">
            <a:off x="1828669" y="6176750"/>
            <a:ext cx="1523003" cy="1523003"/>
          </a:xfrm>
          <a:prstGeom prst="rect">
            <a:avLst/>
          </a:prstGeom>
        </p:spPr>
      </p:pic>
      <p:sp>
        <p:nvSpPr>
          <p:cNvPr name="TextBox 17" id="17"/>
          <p:cNvSpPr txBox="true"/>
          <p:nvPr/>
        </p:nvSpPr>
        <p:spPr>
          <a:xfrm rot="0">
            <a:off x="5316430" y="7347327"/>
            <a:ext cx="12067159" cy="609600"/>
          </a:xfrm>
          <a:prstGeom prst="rect">
            <a:avLst/>
          </a:prstGeom>
        </p:spPr>
        <p:txBody>
          <a:bodyPr anchor="t" rtlCol="false" tIns="0" lIns="0" bIns="0" rIns="0">
            <a:spAutoFit/>
          </a:bodyPr>
          <a:lstStyle/>
          <a:p>
            <a:pPr marL="0" indent="0" lvl="0">
              <a:lnSpc>
                <a:spcPts val="4079"/>
              </a:lnSpc>
            </a:pPr>
            <a:r>
              <a:rPr lang="en-US" sz="3399">
                <a:solidFill>
                  <a:srgbClr val="000000"/>
                </a:solidFill>
                <a:latin typeface="Rugrats Sans"/>
              </a:rPr>
              <a:t>Pendidikan yang matang untuk generasi penerus</a:t>
            </a:r>
          </a:p>
        </p:txBody>
      </p:sp>
      <p:sp>
        <p:nvSpPr>
          <p:cNvPr name="TextBox 18" id="18"/>
          <p:cNvSpPr txBox="true"/>
          <p:nvPr/>
        </p:nvSpPr>
        <p:spPr>
          <a:xfrm rot="0">
            <a:off x="1082091" y="3857880"/>
            <a:ext cx="12027363" cy="1123950"/>
          </a:xfrm>
          <a:prstGeom prst="rect">
            <a:avLst/>
          </a:prstGeom>
        </p:spPr>
        <p:txBody>
          <a:bodyPr anchor="t" rtlCol="false" tIns="0" lIns="0" bIns="0" rIns="0">
            <a:spAutoFit/>
          </a:bodyPr>
          <a:lstStyle/>
          <a:p>
            <a:pPr algn="r" marL="0" indent="0" lvl="0">
              <a:lnSpc>
                <a:spcPts val="4079"/>
              </a:lnSpc>
            </a:pPr>
            <a:r>
              <a:rPr lang="en-US" sz="3399">
                <a:solidFill>
                  <a:srgbClr val="000000"/>
                </a:solidFill>
                <a:latin typeface="Rugrats Sans"/>
              </a:rPr>
              <a:t>adanya tindak diskriminasi antara golongan mayoritas kepada golongan minoritas</a:t>
            </a:r>
          </a:p>
        </p:txBody>
      </p:sp>
      <p:sp>
        <p:nvSpPr>
          <p:cNvPr name="TextBox 19" id="19"/>
          <p:cNvSpPr txBox="true"/>
          <p:nvPr/>
        </p:nvSpPr>
        <p:spPr>
          <a:xfrm rot="0">
            <a:off x="1082091" y="2690206"/>
            <a:ext cx="12027363" cy="879475"/>
          </a:xfrm>
          <a:prstGeom prst="rect">
            <a:avLst/>
          </a:prstGeom>
        </p:spPr>
        <p:txBody>
          <a:bodyPr anchor="t" rtlCol="false" tIns="0" lIns="0" bIns="0" rIns="0">
            <a:spAutoFit/>
          </a:bodyPr>
          <a:lstStyle/>
          <a:p>
            <a:pPr algn="r" marL="0" indent="0" lvl="0">
              <a:lnSpc>
                <a:spcPts val="6500"/>
              </a:lnSpc>
            </a:pPr>
            <a:r>
              <a:rPr lang="en-US" sz="6500">
                <a:solidFill>
                  <a:srgbClr val="000000"/>
                </a:solidFill>
                <a:latin typeface="Bobby Jones"/>
              </a:rPr>
              <a:t>Contoh isu </a:t>
            </a:r>
          </a:p>
        </p:txBody>
      </p:sp>
      <p:sp>
        <p:nvSpPr>
          <p:cNvPr name="TextBox 20" id="20"/>
          <p:cNvSpPr txBox="true"/>
          <p:nvPr/>
        </p:nvSpPr>
        <p:spPr>
          <a:xfrm rot="0">
            <a:off x="5316430" y="6281525"/>
            <a:ext cx="11818581" cy="879475"/>
          </a:xfrm>
          <a:prstGeom prst="rect">
            <a:avLst/>
          </a:prstGeom>
        </p:spPr>
        <p:txBody>
          <a:bodyPr anchor="t" rtlCol="false" tIns="0" lIns="0" bIns="0" rIns="0">
            <a:spAutoFit/>
          </a:bodyPr>
          <a:lstStyle/>
          <a:p>
            <a:pPr marL="0" indent="0" lvl="0">
              <a:lnSpc>
                <a:spcPts val="6500"/>
              </a:lnSpc>
            </a:pPr>
            <a:r>
              <a:rPr lang="en-US" sz="6500">
                <a:solidFill>
                  <a:srgbClr val="000000"/>
                </a:solidFill>
                <a:latin typeface="Bobby Jones"/>
              </a:rPr>
              <a:t>solusi</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36061" y="650504"/>
            <a:ext cx="12415877" cy="8985991"/>
          </a:xfrm>
          <a:prstGeom prst="rect">
            <a:avLst/>
          </a:prstGeom>
        </p:spPr>
      </p:pic>
      <p:sp>
        <p:nvSpPr>
          <p:cNvPr name="TextBox 3" id="3"/>
          <p:cNvSpPr txBox="true"/>
          <p:nvPr/>
        </p:nvSpPr>
        <p:spPr>
          <a:xfrm rot="0">
            <a:off x="3399531" y="3699579"/>
            <a:ext cx="11488938" cy="2616199"/>
          </a:xfrm>
          <a:prstGeom prst="rect">
            <a:avLst/>
          </a:prstGeom>
        </p:spPr>
        <p:txBody>
          <a:bodyPr anchor="t" rtlCol="false" tIns="0" lIns="0" bIns="0" rIns="0">
            <a:spAutoFit/>
          </a:bodyPr>
          <a:lstStyle/>
          <a:p>
            <a:pPr algn="ctr">
              <a:lnSpc>
                <a:spcPts val="9999"/>
              </a:lnSpc>
            </a:pPr>
            <a:r>
              <a:rPr lang="en-US" sz="9999">
                <a:solidFill>
                  <a:srgbClr val="000000"/>
                </a:solidFill>
                <a:latin typeface="Bobby Jones"/>
              </a:rPr>
              <a:t>NEGARA </a:t>
            </a:r>
          </a:p>
          <a:p>
            <a:pPr algn="ctr">
              <a:lnSpc>
                <a:spcPts val="9999"/>
              </a:lnSpc>
            </a:pPr>
            <a:r>
              <a:rPr lang="en-US" sz="9999">
                <a:solidFill>
                  <a:srgbClr val="000000"/>
                </a:solidFill>
                <a:latin typeface="Bobby Jones"/>
              </a:rPr>
              <a:t>INDONESIA</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083711" y="6809706"/>
            <a:ext cx="5823003" cy="5641034"/>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4045546" y="-2313098"/>
            <a:ext cx="5823003" cy="5641034"/>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8568135">
            <a:off x="-2106043" y="-1800261"/>
            <a:ext cx="6859648" cy="490153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977264">
            <a:off x="13298938" y="7185730"/>
            <a:ext cx="6859648" cy="490153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803386" y="8381362"/>
            <a:ext cx="1043951" cy="1577399"/>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4424827" y="650504"/>
            <a:ext cx="1463636" cy="1757641"/>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401866" y="410108"/>
            <a:ext cx="1445471" cy="1577399"/>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828906" y="4505367"/>
            <a:ext cx="1907130" cy="1709482"/>
          </a:xfrm>
          <a:prstGeom prst="rect">
            <a:avLst/>
          </a:prstGeom>
        </p:spPr>
      </p:pic>
      <p:pic>
        <p:nvPicPr>
          <p:cNvPr name="Picture 12" id="1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5400000">
            <a:off x="15859057" y="4129584"/>
            <a:ext cx="1538637" cy="1584739"/>
          </a:xfrm>
          <a:prstGeom prst="rect">
            <a:avLst/>
          </a:prstGeom>
        </p:spPr>
      </p:pic>
      <p:pic>
        <p:nvPicPr>
          <p:cNvPr name="Picture 13" id="13"/>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5156645" y="8697692"/>
            <a:ext cx="2061895" cy="1327111"/>
          </a:xfrm>
          <a:prstGeom prst="rect">
            <a:avLst/>
          </a:prstGeom>
        </p:spPr>
      </p:pic>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1025410" y="3340362"/>
            <a:ext cx="7264220" cy="1205940"/>
            <a:chOff x="0" y="0"/>
            <a:chExt cx="777290" cy="129039"/>
          </a:xfrm>
        </p:grpSpPr>
        <p:sp>
          <p:nvSpPr>
            <p:cNvPr name="Freeform 3" id="3"/>
            <p:cNvSpPr/>
            <p:nvPr/>
          </p:nvSpPr>
          <p:spPr>
            <a:xfrm>
              <a:off x="0" y="0"/>
              <a:ext cx="777290" cy="129039"/>
            </a:xfrm>
            <a:custGeom>
              <a:avLst/>
              <a:gdLst/>
              <a:ahLst/>
              <a:cxnLst/>
              <a:rect r="r" b="b" t="t" l="l"/>
              <a:pathLst>
                <a:path h="129039" w="777290">
                  <a:moveTo>
                    <a:pt x="0" y="0"/>
                  </a:moveTo>
                  <a:lnTo>
                    <a:pt x="777290" y="0"/>
                  </a:lnTo>
                  <a:lnTo>
                    <a:pt x="777290" y="129039"/>
                  </a:lnTo>
                  <a:lnTo>
                    <a:pt x="0" y="129039"/>
                  </a:lnTo>
                  <a:close/>
                </a:path>
              </a:pathLst>
            </a:custGeom>
            <a:solidFill>
              <a:srgbClr val="ACDC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995080" y="3340362"/>
            <a:ext cx="7264220" cy="1205940"/>
            <a:chOff x="0" y="0"/>
            <a:chExt cx="777290" cy="129039"/>
          </a:xfrm>
        </p:grpSpPr>
        <p:sp>
          <p:nvSpPr>
            <p:cNvPr name="Freeform 6" id="6"/>
            <p:cNvSpPr/>
            <p:nvPr/>
          </p:nvSpPr>
          <p:spPr>
            <a:xfrm>
              <a:off x="0" y="0"/>
              <a:ext cx="777290" cy="129039"/>
            </a:xfrm>
            <a:custGeom>
              <a:avLst/>
              <a:gdLst/>
              <a:ahLst/>
              <a:cxnLst/>
              <a:rect r="r" b="b" t="t" l="l"/>
              <a:pathLst>
                <a:path h="129039" w="777290">
                  <a:moveTo>
                    <a:pt x="0" y="0"/>
                  </a:moveTo>
                  <a:lnTo>
                    <a:pt x="777290" y="0"/>
                  </a:lnTo>
                  <a:lnTo>
                    <a:pt x="777290" y="129039"/>
                  </a:lnTo>
                  <a:lnTo>
                    <a:pt x="0" y="129039"/>
                  </a:lnTo>
                  <a:close/>
                </a:path>
              </a:pathLst>
            </a:custGeom>
            <a:solidFill>
              <a:srgbClr val="ACDCFD"/>
            </a:solidFill>
            <a:ln w="66675">
              <a:solidFill>
                <a:srgbClr val="000000"/>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251442">
            <a:off x="16484550" y="8336652"/>
            <a:ext cx="2049228" cy="2122553"/>
          </a:xfrm>
          <a:prstGeom prst="rect">
            <a:avLst/>
          </a:prstGeom>
        </p:spPr>
      </p:pic>
      <p:sp>
        <p:nvSpPr>
          <p:cNvPr name="TextBox 9" id="9"/>
          <p:cNvSpPr txBox="true"/>
          <p:nvPr/>
        </p:nvSpPr>
        <p:spPr>
          <a:xfrm rot="0">
            <a:off x="1185500" y="3738229"/>
            <a:ext cx="6944040" cy="395705"/>
          </a:xfrm>
          <a:prstGeom prst="rect">
            <a:avLst/>
          </a:prstGeom>
        </p:spPr>
        <p:txBody>
          <a:bodyPr anchor="t" rtlCol="false" tIns="0" lIns="0" bIns="0" rIns="0">
            <a:spAutoFit/>
          </a:bodyPr>
          <a:lstStyle/>
          <a:p>
            <a:pPr algn="ctr">
              <a:lnSpc>
                <a:spcPts val="3019"/>
              </a:lnSpc>
            </a:pPr>
            <a:r>
              <a:rPr lang="en-US" sz="2516">
                <a:solidFill>
                  <a:srgbClr val="000000"/>
                </a:solidFill>
                <a:latin typeface="Arimo Bold"/>
              </a:rPr>
              <a:t>Rakyat</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98245">
            <a:off x="-225330" y="-455757"/>
            <a:ext cx="3193479" cy="3307746"/>
          </a:xfrm>
          <a:prstGeom prst="rect">
            <a:avLst/>
          </a:prstGeom>
        </p:spPr>
      </p:pic>
      <p:grpSp>
        <p:nvGrpSpPr>
          <p:cNvPr name="Group 11" id="11"/>
          <p:cNvGrpSpPr/>
          <p:nvPr/>
        </p:nvGrpSpPr>
        <p:grpSpPr>
          <a:xfrm rot="0">
            <a:off x="5993826" y="1028700"/>
            <a:ext cx="5812897" cy="1304306"/>
            <a:chOff x="0" y="0"/>
            <a:chExt cx="1530969" cy="343521"/>
          </a:xfrm>
        </p:grpSpPr>
        <p:sp>
          <p:nvSpPr>
            <p:cNvPr name="Freeform 12" id="12"/>
            <p:cNvSpPr/>
            <p:nvPr/>
          </p:nvSpPr>
          <p:spPr>
            <a:xfrm>
              <a:off x="0" y="0"/>
              <a:ext cx="1530969" cy="343521"/>
            </a:xfrm>
            <a:custGeom>
              <a:avLst/>
              <a:gdLst/>
              <a:ahLst/>
              <a:cxnLst/>
              <a:rect r="r" b="b" t="t" l="l"/>
              <a:pathLst>
                <a:path h="343521" w="1530969">
                  <a:moveTo>
                    <a:pt x="1327769" y="0"/>
                  </a:moveTo>
                  <a:lnTo>
                    <a:pt x="203200" y="0"/>
                  </a:lnTo>
                  <a:lnTo>
                    <a:pt x="0" y="171760"/>
                  </a:lnTo>
                  <a:lnTo>
                    <a:pt x="203200" y="343521"/>
                  </a:lnTo>
                  <a:lnTo>
                    <a:pt x="1327769" y="343521"/>
                  </a:lnTo>
                  <a:lnTo>
                    <a:pt x="1530969" y="171760"/>
                  </a:lnTo>
                  <a:lnTo>
                    <a:pt x="1327769" y="0"/>
                  </a:lnTo>
                  <a:close/>
                </a:path>
              </a:pathLst>
            </a:custGeom>
            <a:solidFill>
              <a:srgbClr val="FFFFFF"/>
            </a:solidFill>
            <a:ln w="66675">
              <a:solidFill>
                <a:srgbClr val="000000"/>
              </a:solidFill>
            </a:ln>
          </p:spPr>
        </p:sp>
        <p:sp>
          <p:nvSpPr>
            <p:cNvPr name="TextBox 13" id="13"/>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993826" y="1345573"/>
            <a:ext cx="5814126" cy="746761"/>
          </a:xfrm>
          <a:prstGeom prst="rect">
            <a:avLst/>
          </a:prstGeom>
        </p:spPr>
        <p:txBody>
          <a:bodyPr anchor="t" rtlCol="false" tIns="0" lIns="0" bIns="0" rIns="0">
            <a:spAutoFit/>
          </a:bodyPr>
          <a:lstStyle/>
          <a:p>
            <a:pPr algn="ctr" marL="0" indent="0" lvl="0">
              <a:lnSpc>
                <a:spcPts val="5400"/>
              </a:lnSpc>
            </a:pPr>
            <a:r>
              <a:rPr lang="en-US" sz="5400">
                <a:solidFill>
                  <a:srgbClr val="000000"/>
                </a:solidFill>
                <a:latin typeface="Bobby Jones"/>
              </a:rPr>
              <a:t>HAKIKAT NEGARA</a:t>
            </a:r>
          </a:p>
        </p:txBody>
      </p:sp>
      <p:grpSp>
        <p:nvGrpSpPr>
          <p:cNvPr name="Group 15" id="15"/>
          <p:cNvGrpSpPr/>
          <p:nvPr/>
        </p:nvGrpSpPr>
        <p:grpSpPr>
          <a:xfrm rot="0">
            <a:off x="996210" y="5164921"/>
            <a:ext cx="7264220" cy="1205940"/>
            <a:chOff x="0" y="0"/>
            <a:chExt cx="777290" cy="129039"/>
          </a:xfrm>
        </p:grpSpPr>
        <p:sp>
          <p:nvSpPr>
            <p:cNvPr name="Freeform 16" id="16"/>
            <p:cNvSpPr/>
            <p:nvPr/>
          </p:nvSpPr>
          <p:spPr>
            <a:xfrm>
              <a:off x="0" y="0"/>
              <a:ext cx="777290" cy="129039"/>
            </a:xfrm>
            <a:custGeom>
              <a:avLst/>
              <a:gdLst/>
              <a:ahLst/>
              <a:cxnLst/>
              <a:rect r="r" b="b" t="t" l="l"/>
              <a:pathLst>
                <a:path h="129039" w="777290">
                  <a:moveTo>
                    <a:pt x="0" y="0"/>
                  </a:moveTo>
                  <a:lnTo>
                    <a:pt x="777290" y="0"/>
                  </a:lnTo>
                  <a:lnTo>
                    <a:pt x="777290" y="129039"/>
                  </a:lnTo>
                  <a:lnTo>
                    <a:pt x="0" y="129039"/>
                  </a:lnTo>
                  <a:close/>
                </a:path>
              </a:pathLst>
            </a:custGeom>
            <a:solidFill>
              <a:srgbClr val="ACDCFD"/>
            </a:solidFill>
            <a:ln w="66675">
              <a:solidFill>
                <a:srgbClr val="000000"/>
              </a:solidFill>
            </a:ln>
          </p:spPr>
        </p:sp>
        <p:sp>
          <p:nvSpPr>
            <p:cNvPr name="TextBox 17" id="1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965880" y="5164921"/>
            <a:ext cx="7264220" cy="1205940"/>
            <a:chOff x="0" y="0"/>
            <a:chExt cx="777290" cy="129039"/>
          </a:xfrm>
        </p:grpSpPr>
        <p:sp>
          <p:nvSpPr>
            <p:cNvPr name="Freeform 19" id="19"/>
            <p:cNvSpPr/>
            <p:nvPr/>
          </p:nvSpPr>
          <p:spPr>
            <a:xfrm>
              <a:off x="0" y="0"/>
              <a:ext cx="777290" cy="129039"/>
            </a:xfrm>
            <a:custGeom>
              <a:avLst/>
              <a:gdLst/>
              <a:ahLst/>
              <a:cxnLst/>
              <a:rect r="r" b="b" t="t" l="l"/>
              <a:pathLst>
                <a:path h="129039" w="777290">
                  <a:moveTo>
                    <a:pt x="0" y="0"/>
                  </a:moveTo>
                  <a:lnTo>
                    <a:pt x="777290" y="0"/>
                  </a:lnTo>
                  <a:lnTo>
                    <a:pt x="777290" y="129039"/>
                  </a:lnTo>
                  <a:lnTo>
                    <a:pt x="0" y="129039"/>
                  </a:lnTo>
                  <a:close/>
                </a:path>
              </a:pathLst>
            </a:custGeom>
            <a:solidFill>
              <a:srgbClr val="ACDCFD"/>
            </a:solidFill>
            <a:ln w="66675">
              <a:solidFill>
                <a:srgbClr val="000000"/>
              </a:solidFill>
            </a:ln>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4657519" y="6989986"/>
            <a:ext cx="8082810" cy="1341834"/>
            <a:chOff x="0" y="0"/>
            <a:chExt cx="777290" cy="129039"/>
          </a:xfrm>
        </p:grpSpPr>
        <p:sp>
          <p:nvSpPr>
            <p:cNvPr name="Freeform 22" id="22"/>
            <p:cNvSpPr/>
            <p:nvPr/>
          </p:nvSpPr>
          <p:spPr>
            <a:xfrm>
              <a:off x="0" y="0"/>
              <a:ext cx="777290" cy="129039"/>
            </a:xfrm>
            <a:custGeom>
              <a:avLst/>
              <a:gdLst/>
              <a:ahLst/>
              <a:cxnLst/>
              <a:rect r="r" b="b" t="t" l="l"/>
              <a:pathLst>
                <a:path h="129039" w="777290">
                  <a:moveTo>
                    <a:pt x="0" y="0"/>
                  </a:moveTo>
                  <a:lnTo>
                    <a:pt x="777290" y="0"/>
                  </a:lnTo>
                  <a:lnTo>
                    <a:pt x="777290" y="129039"/>
                  </a:lnTo>
                  <a:lnTo>
                    <a:pt x="0" y="129039"/>
                  </a:lnTo>
                  <a:close/>
                </a:path>
              </a:pathLst>
            </a:custGeom>
            <a:solidFill>
              <a:srgbClr val="ACDCFD"/>
            </a:solidFill>
            <a:ln w="66675">
              <a:solidFill>
                <a:srgbClr val="000000"/>
              </a:solidFill>
            </a:ln>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0125970" y="3733681"/>
            <a:ext cx="6944040" cy="395705"/>
          </a:xfrm>
          <a:prstGeom prst="rect">
            <a:avLst/>
          </a:prstGeom>
        </p:spPr>
        <p:txBody>
          <a:bodyPr anchor="t" rtlCol="false" tIns="0" lIns="0" bIns="0" rIns="0">
            <a:spAutoFit/>
          </a:bodyPr>
          <a:lstStyle/>
          <a:p>
            <a:pPr algn="ctr">
              <a:lnSpc>
                <a:spcPts val="3019"/>
              </a:lnSpc>
            </a:pPr>
            <a:r>
              <a:rPr lang="en-US" sz="2516">
                <a:solidFill>
                  <a:srgbClr val="000000"/>
                </a:solidFill>
                <a:latin typeface="Arimo Bold"/>
              </a:rPr>
              <a:t>Wilayah</a:t>
            </a:r>
          </a:p>
        </p:txBody>
      </p:sp>
      <p:sp>
        <p:nvSpPr>
          <p:cNvPr name="TextBox 25" id="25"/>
          <p:cNvSpPr txBox="true"/>
          <p:nvPr/>
        </p:nvSpPr>
        <p:spPr>
          <a:xfrm rot="0">
            <a:off x="10125970" y="5562304"/>
            <a:ext cx="6944040" cy="395705"/>
          </a:xfrm>
          <a:prstGeom prst="rect">
            <a:avLst/>
          </a:prstGeom>
        </p:spPr>
        <p:txBody>
          <a:bodyPr anchor="t" rtlCol="false" tIns="0" lIns="0" bIns="0" rIns="0">
            <a:spAutoFit/>
          </a:bodyPr>
          <a:lstStyle/>
          <a:p>
            <a:pPr algn="ctr">
              <a:lnSpc>
                <a:spcPts val="3019"/>
              </a:lnSpc>
            </a:pPr>
            <a:r>
              <a:rPr lang="en-US" sz="2516">
                <a:solidFill>
                  <a:srgbClr val="000000"/>
                </a:solidFill>
                <a:latin typeface="Arimo Bold"/>
              </a:rPr>
              <a:t>Pemerintah yang Berdaulat</a:t>
            </a:r>
          </a:p>
        </p:txBody>
      </p:sp>
      <p:sp>
        <p:nvSpPr>
          <p:cNvPr name="TextBox 26" id="26"/>
          <p:cNvSpPr txBox="true"/>
          <p:nvPr/>
        </p:nvSpPr>
        <p:spPr>
          <a:xfrm rot="0">
            <a:off x="1185500" y="5560513"/>
            <a:ext cx="6944040" cy="395705"/>
          </a:xfrm>
          <a:prstGeom prst="rect">
            <a:avLst/>
          </a:prstGeom>
        </p:spPr>
        <p:txBody>
          <a:bodyPr anchor="t" rtlCol="false" tIns="0" lIns="0" bIns="0" rIns="0">
            <a:spAutoFit/>
          </a:bodyPr>
          <a:lstStyle/>
          <a:p>
            <a:pPr algn="ctr">
              <a:lnSpc>
                <a:spcPts val="3019"/>
              </a:lnSpc>
            </a:pPr>
            <a:r>
              <a:rPr lang="en-US" sz="2516">
                <a:solidFill>
                  <a:srgbClr val="000000"/>
                </a:solidFill>
                <a:latin typeface="Arimo Bold"/>
              </a:rPr>
              <a:t>Pengakuan Kedaulatan</a:t>
            </a:r>
          </a:p>
        </p:txBody>
      </p:sp>
      <p:sp>
        <p:nvSpPr>
          <p:cNvPr name="TextBox 27" id="27"/>
          <p:cNvSpPr txBox="true"/>
          <p:nvPr/>
        </p:nvSpPr>
        <p:spPr>
          <a:xfrm rot="0">
            <a:off x="4803159" y="7434833"/>
            <a:ext cx="7726549" cy="438150"/>
          </a:xfrm>
          <a:prstGeom prst="rect">
            <a:avLst/>
          </a:prstGeom>
        </p:spPr>
        <p:txBody>
          <a:bodyPr anchor="t" rtlCol="false" tIns="0" lIns="0" bIns="0" rIns="0">
            <a:spAutoFit/>
          </a:bodyPr>
          <a:lstStyle/>
          <a:p>
            <a:pPr algn="ctr">
              <a:lnSpc>
                <a:spcPts val="3360"/>
              </a:lnSpc>
            </a:pPr>
            <a:r>
              <a:rPr lang="en-US" sz="2800">
                <a:solidFill>
                  <a:srgbClr val="000000"/>
                </a:solidFill>
                <a:latin typeface="Arimo Bold"/>
              </a:rPr>
              <a:t>Konstitusi</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grpSp>
        <p:nvGrpSpPr>
          <p:cNvPr name="Group 2" id="2"/>
          <p:cNvGrpSpPr/>
          <p:nvPr/>
        </p:nvGrpSpPr>
        <p:grpSpPr>
          <a:xfrm rot="0">
            <a:off x="3703807" y="231345"/>
            <a:ext cx="11141192" cy="4159988"/>
            <a:chOff x="0" y="0"/>
            <a:chExt cx="808711" cy="301963"/>
          </a:xfrm>
        </p:grpSpPr>
        <p:sp>
          <p:nvSpPr>
            <p:cNvPr name="Freeform 3" id="3"/>
            <p:cNvSpPr/>
            <p:nvPr/>
          </p:nvSpPr>
          <p:spPr>
            <a:xfrm>
              <a:off x="0" y="0"/>
              <a:ext cx="808711" cy="301963"/>
            </a:xfrm>
            <a:custGeom>
              <a:avLst/>
              <a:gdLst/>
              <a:ahLst/>
              <a:cxnLst/>
              <a:rect r="r" b="b" t="t" l="l"/>
              <a:pathLst>
                <a:path h="301963" w="808711">
                  <a:moveTo>
                    <a:pt x="0" y="0"/>
                  </a:moveTo>
                  <a:lnTo>
                    <a:pt x="808711" y="0"/>
                  </a:lnTo>
                  <a:lnTo>
                    <a:pt x="808711" y="301963"/>
                  </a:lnTo>
                  <a:lnTo>
                    <a:pt x="0" y="301963"/>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703807" y="5912062"/>
            <a:ext cx="11141192" cy="4159988"/>
            <a:chOff x="0" y="0"/>
            <a:chExt cx="808711" cy="301963"/>
          </a:xfrm>
        </p:grpSpPr>
        <p:sp>
          <p:nvSpPr>
            <p:cNvPr name="Freeform 6" id="6"/>
            <p:cNvSpPr/>
            <p:nvPr/>
          </p:nvSpPr>
          <p:spPr>
            <a:xfrm>
              <a:off x="0" y="0"/>
              <a:ext cx="808711" cy="301963"/>
            </a:xfrm>
            <a:custGeom>
              <a:avLst/>
              <a:gdLst/>
              <a:ahLst/>
              <a:cxnLst/>
              <a:rect r="r" b="b" t="t" l="l"/>
              <a:pathLst>
                <a:path h="301963" w="808711">
                  <a:moveTo>
                    <a:pt x="0" y="0"/>
                  </a:moveTo>
                  <a:lnTo>
                    <a:pt x="808711" y="0"/>
                  </a:lnTo>
                  <a:lnTo>
                    <a:pt x="808711" y="301963"/>
                  </a:lnTo>
                  <a:lnTo>
                    <a:pt x="0" y="301963"/>
                  </a:lnTo>
                  <a:close/>
                </a:path>
              </a:pathLst>
            </a:custGeom>
            <a:solidFill>
              <a:srgbClr val="000000">
                <a:alpha val="0"/>
              </a:srgbClr>
            </a:solidFill>
            <a:ln w="66675">
              <a:solidFill>
                <a:srgbClr val="000000"/>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947037" y="4538972"/>
            <a:ext cx="10393927" cy="1209056"/>
            <a:chOff x="0" y="0"/>
            <a:chExt cx="2737495" cy="318435"/>
          </a:xfrm>
        </p:grpSpPr>
        <p:sp>
          <p:nvSpPr>
            <p:cNvPr name="Freeform 9" id="9"/>
            <p:cNvSpPr/>
            <p:nvPr/>
          </p:nvSpPr>
          <p:spPr>
            <a:xfrm>
              <a:off x="0" y="0"/>
              <a:ext cx="2737495" cy="318435"/>
            </a:xfrm>
            <a:custGeom>
              <a:avLst/>
              <a:gdLst/>
              <a:ahLst/>
              <a:cxnLst/>
              <a:rect r="r" b="b" t="t" l="l"/>
              <a:pathLst>
                <a:path h="318435" w="2737495">
                  <a:moveTo>
                    <a:pt x="2534295" y="0"/>
                  </a:moveTo>
                  <a:lnTo>
                    <a:pt x="203200" y="0"/>
                  </a:lnTo>
                  <a:lnTo>
                    <a:pt x="0" y="159217"/>
                  </a:lnTo>
                  <a:lnTo>
                    <a:pt x="203200" y="318435"/>
                  </a:lnTo>
                  <a:lnTo>
                    <a:pt x="2534295" y="318435"/>
                  </a:lnTo>
                  <a:lnTo>
                    <a:pt x="2737495" y="159217"/>
                  </a:lnTo>
                  <a:lnTo>
                    <a:pt x="2534295" y="0"/>
                  </a:lnTo>
                  <a:close/>
                </a:path>
              </a:pathLst>
            </a:custGeom>
            <a:solidFill>
              <a:srgbClr val="FFFFFF"/>
            </a:solidFill>
            <a:ln w="66675">
              <a:solidFill>
                <a:srgbClr val="000000"/>
              </a:solidFill>
            </a:ln>
          </p:spPr>
        </p:sp>
        <p:sp>
          <p:nvSpPr>
            <p:cNvPr name="TextBox 10" id="10"/>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8700" y="4629150"/>
            <a:ext cx="16230600"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Wilayah</a:t>
            </a:r>
          </a:p>
        </p:txBody>
      </p:sp>
      <p:sp>
        <p:nvSpPr>
          <p:cNvPr name="TextBox 12" id="12"/>
          <p:cNvSpPr txBox="true"/>
          <p:nvPr/>
        </p:nvSpPr>
        <p:spPr>
          <a:xfrm rot="0">
            <a:off x="4048708" y="7008375"/>
            <a:ext cx="10451390" cy="1862587"/>
          </a:xfrm>
          <a:prstGeom prst="rect">
            <a:avLst/>
          </a:prstGeom>
        </p:spPr>
        <p:txBody>
          <a:bodyPr anchor="t" rtlCol="false" tIns="0" lIns="0" bIns="0" rIns="0">
            <a:spAutoFit/>
          </a:bodyPr>
          <a:lstStyle/>
          <a:p>
            <a:pPr algn="just" marL="0" indent="0" lvl="0">
              <a:lnSpc>
                <a:spcPts val="4697"/>
              </a:lnSpc>
            </a:pPr>
            <a:r>
              <a:rPr lang="en-US" sz="3914">
                <a:solidFill>
                  <a:srgbClr val="000000"/>
                </a:solidFill>
                <a:latin typeface="Rugrats Sans"/>
              </a:rPr>
              <a:t>Secara letak, Indonesia terletak diantara dua samudera, yaitu Samudera Hindia di barat dan Samudera Pasifik di timur</a:t>
            </a:r>
          </a:p>
        </p:txBody>
      </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148355" y="4391333"/>
            <a:ext cx="2342860" cy="1520729"/>
          </a:xfrm>
          <a:prstGeom prst="rect">
            <a:avLst/>
          </a:prstGeom>
        </p:spPr>
      </p:pic>
      <p:sp>
        <p:nvSpPr>
          <p:cNvPr name="TextBox 14" id="14"/>
          <p:cNvSpPr txBox="true"/>
          <p:nvPr/>
        </p:nvSpPr>
        <p:spPr>
          <a:xfrm rot="0">
            <a:off x="4048708" y="639365"/>
            <a:ext cx="10451390" cy="3034461"/>
          </a:xfrm>
          <a:prstGeom prst="rect">
            <a:avLst/>
          </a:prstGeom>
        </p:spPr>
        <p:txBody>
          <a:bodyPr anchor="t" rtlCol="false" tIns="0" lIns="0" bIns="0" rIns="0">
            <a:spAutoFit/>
          </a:bodyPr>
          <a:lstStyle/>
          <a:p>
            <a:pPr algn="just" marL="0" indent="0" lvl="0">
              <a:lnSpc>
                <a:spcPts val="4697"/>
              </a:lnSpc>
            </a:pPr>
            <a:r>
              <a:rPr lang="en-US" sz="3914">
                <a:solidFill>
                  <a:srgbClr val="000000"/>
                </a:solidFill>
                <a:latin typeface="Rugrats Sans"/>
              </a:rPr>
              <a:t>IIndonesia merupakan negara kepulauan dengan luas wilayah 1.904.569 km^2 dan berjumlah 17.000 pulau lebih. Wilayah Indonesia merupakan wilayah bekas jajahan belanda (Hindia Belanda)</a:t>
            </a:r>
          </a:p>
        </p:txBody>
      </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6448519" y="8153808"/>
            <a:ext cx="1839481" cy="2208983"/>
          </a:xfrm>
          <a:prstGeom prst="rect">
            <a:avLst/>
          </a:prstGeom>
        </p:spPr>
      </p:pic>
      <p:pic>
        <p:nvPicPr>
          <p:cNvPr name="Picture 16" id="1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08960" y="0"/>
            <a:ext cx="1839481" cy="2208983"/>
          </a:xfrm>
          <a:prstGeom prst="rect">
            <a:avLst/>
          </a:prstGeom>
        </p:spPr>
      </p:pic>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5689221" y="2316191"/>
            <a:ext cx="6656703" cy="1304306"/>
            <a:chOff x="0" y="0"/>
            <a:chExt cx="1753206" cy="343521"/>
          </a:xfrm>
        </p:grpSpPr>
        <p:sp>
          <p:nvSpPr>
            <p:cNvPr name="Freeform 3" id="3"/>
            <p:cNvSpPr/>
            <p:nvPr/>
          </p:nvSpPr>
          <p:spPr>
            <a:xfrm>
              <a:off x="0" y="0"/>
              <a:ext cx="1753206" cy="343521"/>
            </a:xfrm>
            <a:custGeom>
              <a:avLst/>
              <a:gdLst/>
              <a:ahLst/>
              <a:cxnLst/>
              <a:rect r="r" b="b" t="t" l="l"/>
              <a:pathLst>
                <a:path h="343521" w="1753206">
                  <a:moveTo>
                    <a:pt x="1550006" y="0"/>
                  </a:moveTo>
                  <a:lnTo>
                    <a:pt x="203200" y="0"/>
                  </a:lnTo>
                  <a:lnTo>
                    <a:pt x="0" y="171760"/>
                  </a:lnTo>
                  <a:lnTo>
                    <a:pt x="203200" y="343521"/>
                  </a:lnTo>
                  <a:lnTo>
                    <a:pt x="1550006" y="343521"/>
                  </a:lnTo>
                  <a:lnTo>
                    <a:pt x="1753206" y="171760"/>
                  </a:lnTo>
                  <a:lnTo>
                    <a:pt x="1550006" y="0"/>
                  </a:lnTo>
                  <a:close/>
                </a:path>
              </a:pathLst>
            </a:custGeom>
            <a:solidFill>
              <a:srgbClr val="FFFFFF"/>
            </a:solidFill>
            <a:ln w="66675">
              <a:solidFill>
                <a:srgbClr val="000000"/>
              </a:solidFill>
            </a:ln>
          </p:spPr>
        </p:sp>
        <p:sp>
          <p:nvSpPr>
            <p:cNvPr name="TextBox 4" id="4"/>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69276" y="2453994"/>
            <a:ext cx="6059375"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Rakyat</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1" t="44965" r="0" b="28861"/>
          <a:stretch>
            <a:fillRect/>
          </a:stretch>
        </p:blipFill>
        <p:spPr>
          <a:xfrm flipH="false" flipV="false" rot="0">
            <a:off x="4567506" y="6032261"/>
            <a:ext cx="3856193" cy="3226039"/>
          </a:xfrm>
          <a:prstGeom prst="rect">
            <a:avLst/>
          </a:prstGeom>
        </p:spPr>
      </p:pic>
      <p:grpSp>
        <p:nvGrpSpPr>
          <p:cNvPr name="Group 7" id="7"/>
          <p:cNvGrpSpPr>
            <a:grpSpLocks noChangeAspect="true"/>
          </p:cNvGrpSpPr>
          <p:nvPr/>
        </p:nvGrpSpPr>
        <p:grpSpPr>
          <a:xfrm rot="-9370939">
            <a:off x="6091480" y="4503007"/>
            <a:ext cx="808246" cy="1270945"/>
            <a:chOff x="0" y="0"/>
            <a:chExt cx="1042670" cy="1639570"/>
          </a:xfrm>
        </p:grpSpPr>
        <p:sp>
          <p:nvSpPr>
            <p:cNvPr name="Freeform 8" id="8"/>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9" id="9"/>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12364" y="451826"/>
            <a:ext cx="909058" cy="1373577"/>
          </a:xfrm>
          <a:prstGeom prst="rect">
            <a:avLst/>
          </a:prstGeom>
        </p:spPr>
      </p:pic>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6804771" y="8338507"/>
            <a:ext cx="909058" cy="1373577"/>
          </a:xfrm>
          <a:prstGeom prst="rect">
            <a:avLst/>
          </a:prstGeom>
        </p:spPr>
      </p:pic>
      <p:sp>
        <p:nvSpPr>
          <p:cNvPr name="TextBox 12" id="12"/>
          <p:cNvSpPr txBox="true"/>
          <p:nvPr/>
        </p:nvSpPr>
        <p:spPr>
          <a:xfrm rot="0">
            <a:off x="5051803" y="6559303"/>
            <a:ext cx="2887600" cy="22288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Seseorang yang hidup dan tinggal di Indonesia</a:t>
            </a:r>
          </a:p>
        </p:txBody>
      </p:sp>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873629" y="1309296"/>
            <a:ext cx="3671477" cy="3318097"/>
          </a:xfrm>
          <a:prstGeom prst="rect">
            <a:avLst/>
          </a:prstGeom>
        </p:spPr>
      </p:pic>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42248" y="1309296"/>
            <a:ext cx="3671477" cy="3318097"/>
          </a:xfrm>
          <a:prstGeom prst="rect">
            <a:avLst/>
          </a:prstGeom>
        </p:spPr>
      </p:pic>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1" t="44965" r="0" b="28861"/>
          <a:stretch>
            <a:fillRect/>
          </a:stretch>
        </p:blipFill>
        <p:spPr>
          <a:xfrm flipH="false" flipV="false" rot="0">
            <a:off x="9871500" y="6032261"/>
            <a:ext cx="3856193" cy="3226039"/>
          </a:xfrm>
          <a:prstGeom prst="rect">
            <a:avLst/>
          </a:prstGeom>
        </p:spPr>
      </p:pic>
      <p:grpSp>
        <p:nvGrpSpPr>
          <p:cNvPr name="Group 16" id="16"/>
          <p:cNvGrpSpPr>
            <a:grpSpLocks noChangeAspect="true"/>
          </p:cNvGrpSpPr>
          <p:nvPr/>
        </p:nvGrpSpPr>
        <p:grpSpPr>
          <a:xfrm rot="-9370939">
            <a:off x="11395473" y="4503007"/>
            <a:ext cx="808246" cy="1270945"/>
            <a:chOff x="0" y="0"/>
            <a:chExt cx="1042670" cy="1639570"/>
          </a:xfrm>
        </p:grpSpPr>
        <p:sp>
          <p:nvSpPr>
            <p:cNvPr name="Freeform 17" id="17"/>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18" id="18"/>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sp>
        <p:nvSpPr>
          <p:cNvPr name="TextBox 19" id="19"/>
          <p:cNvSpPr txBox="true"/>
          <p:nvPr/>
        </p:nvSpPr>
        <p:spPr>
          <a:xfrm rot="0">
            <a:off x="10355797" y="6826003"/>
            <a:ext cx="2887600" cy="16954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Rakyat terdiri atas WNI dan WNA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443771" y="537009"/>
            <a:ext cx="9107650" cy="1094756"/>
            <a:chOff x="0" y="0"/>
            <a:chExt cx="2398723" cy="288331"/>
          </a:xfrm>
        </p:grpSpPr>
        <p:sp>
          <p:nvSpPr>
            <p:cNvPr name="Freeform 6" id="6"/>
            <p:cNvSpPr/>
            <p:nvPr/>
          </p:nvSpPr>
          <p:spPr>
            <a:xfrm>
              <a:off x="0" y="0"/>
              <a:ext cx="2398723" cy="288331"/>
            </a:xfrm>
            <a:custGeom>
              <a:avLst/>
              <a:gdLst/>
              <a:ahLst/>
              <a:cxnLst/>
              <a:rect r="r" b="b" t="t" l="l"/>
              <a:pathLst>
                <a:path h="288331" w="2398723">
                  <a:moveTo>
                    <a:pt x="2195523" y="0"/>
                  </a:moveTo>
                  <a:lnTo>
                    <a:pt x="203200" y="0"/>
                  </a:lnTo>
                  <a:lnTo>
                    <a:pt x="0" y="144165"/>
                  </a:lnTo>
                  <a:lnTo>
                    <a:pt x="203200" y="288331"/>
                  </a:lnTo>
                  <a:lnTo>
                    <a:pt x="2195523" y="288331"/>
                  </a:lnTo>
                  <a:lnTo>
                    <a:pt x="2398723" y="144165"/>
                  </a:lnTo>
                  <a:lnTo>
                    <a:pt x="2195523" y="0"/>
                  </a:lnTo>
                  <a:close/>
                </a:path>
              </a:pathLst>
            </a:custGeom>
            <a:solidFill>
              <a:srgbClr val="FFFFFF"/>
            </a:solidFill>
            <a:ln w="66675">
              <a:solidFill>
                <a:srgbClr val="000000"/>
              </a:solidFill>
            </a:ln>
          </p:spPr>
        </p:sp>
        <p:sp>
          <p:nvSpPr>
            <p:cNvPr name="TextBox 7" id="7"/>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6208811" y="336096"/>
            <a:ext cx="1669615" cy="1496582"/>
          </a:xfrm>
          <a:prstGeom prst="rect">
            <a:avLst/>
          </a:prstGeom>
        </p:spPr>
      </p:pic>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68774" y="336096"/>
            <a:ext cx="1669615" cy="1496582"/>
          </a:xfrm>
          <a:prstGeom prst="rect">
            <a:avLst/>
          </a:prstGeom>
        </p:spPr>
      </p:pic>
      <p:sp>
        <p:nvSpPr>
          <p:cNvPr name="TextBox 10" id="10"/>
          <p:cNvSpPr txBox="true"/>
          <p:nvPr/>
        </p:nvSpPr>
        <p:spPr>
          <a:xfrm rot="0">
            <a:off x="5878798" y="570037"/>
            <a:ext cx="6790737"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PENDAHULUAN</a:t>
            </a:r>
          </a:p>
        </p:txBody>
      </p:sp>
      <p:sp>
        <p:nvSpPr>
          <p:cNvPr name="TextBox 11" id="11"/>
          <p:cNvSpPr txBox="true"/>
          <p:nvPr/>
        </p:nvSpPr>
        <p:spPr>
          <a:xfrm rot="0">
            <a:off x="2030340" y="1727903"/>
            <a:ext cx="14487654" cy="7132012"/>
          </a:xfrm>
          <a:prstGeom prst="rect">
            <a:avLst/>
          </a:prstGeom>
        </p:spPr>
        <p:txBody>
          <a:bodyPr anchor="t" rtlCol="false" tIns="0" lIns="0" bIns="0" rIns="0">
            <a:spAutoFit/>
          </a:bodyPr>
          <a:lstStyle/>
          <a:p>
            <a:pPr algn="just">
              <a:lnSpc>
                <a:spcPts val="4676"/>
              </a:lnSpc>
            </a:pPr>
            <a:r>
              <a:rPr lang="en-US" sz="3897">
                <a:solidFill>
                  <a:srgbClr val="000000"/>
                </a:solidFill>
                <a:latin typeface="Rugrats Sans"/>
              </a:rPr>
              <a:t>Indonesia adalah negara yang memiliki banyak keberagaman. Keberagaman tersebut tidak hanya berasal dari banyaknya budaya, tetapi juga berasal dari ras, suku, dan juga agama. </a:t>
            </a:r>
          </a:p>
          <a:p>
            <a:pPr algn="just">
              <a:lnSpc>
                <a:spcPts val="4676"/>
              </a:lnSpc>
            </a:pPr>
          </a:p>
          <a:p>
            <a:pPr algn="just" marL="0" indent="0" lvl="0">
              <a:lnSpc>
                <a:spcPts val="4676"/>
              </a:lnSpc>
            </a:pPr>
            <a:r>
              <a:rPr lang="en-US" sz="3897">
                <a:solidFill>
                  <a:srgbClr val="000000"/>
                </a:solidFill>
                <a:latin typeface="Rugrats Sans"/>
              </a:rPr>
              <a:t>Banyaknya keberagaman tersebut terkadang membuat munculnya konflik antar sesama, terutama di zaman yang serba teknologi ini.  Konflik-konflik tersebut dapat dihindari dengan suatu ideologi serta dasar negara yang dapat menjadi pedoman hidup bagi bangsa Indonesia agar dapat hidup dengan harmonis dan berkesinambungan. Oleh karena itu, terbentuklah Pancasila sebagai ideologi, dasar negara, pandangan hidup, fondasi perilaku, dan pedoman hidup yang menyatukan bangsa Indonesia.</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15856" y="1857821"/>
            <a:ext cx="3968574" cy="7055242"/>
          </a:xfrm>
          <a:prstGeom prst="rect">
            <a:avLst/>
          </a:prstGeom>
        </p:spPr>
      </p:pic>
      <p:sp>
        <p:nvSpPr>
          <p:cNvPr name="AutoShape 3" id="3"/>
          <p:cNvSpPr/>
          <p:nvPr/>
        </p:nvSpPr>
        <p:spPr>
          <a:xfrm rot="0">
            <a:off x="2115856" y="1373937"/>
            <a:ext cx="3968574" cy="0"/>
          </a:xfrm>
          <a:prstGeom prst="line">
            <a:avLst/>
          </a:prstGeom>
          <a:ln cap="flat" w="66675">
            <a:solidFill>
              <a:srgbClr val="000000"/>
            </a:solidFill>
            <a:prstDash val="solid"/>
            <a:headEnd type="none" len="sm" w="sm"/>
            <a:tailEnd type="triangle" len="med" w="lg"/>
          </a:ln>
        </p:spPr>
      </p:sp>
      <p:sp>
        <p:nvSpPr>
          <p:cNvPr name="AutoShape 4" id="4"/>
          <p:cNvSpPr/>
          <p:nvPr/>
        </p:nvSpPr>
        <p:spPr>
          <a:xfrm rot="5400000">
            <a:off x="2984688" y="5352104"/>
            <a:ext cx="7055242" cy="0"/>
          </a:xfrm>
          <a:prstGeom prst="line">
            <a:avLst/>
          </a:prstGeom>
          <a:ln cap="flat" w="66675">
            <a:solidFill>
              <a:srgbClr val="000000"/>
            </a:solidFill>
            <a:prstDash val="solid"/>
            <a:headEnd type="none" len="sm" w="sm"/>
            <a:tailEnd type="triangle" len="med" w="lg"/>
          </a:ln>
        </p:spPr>
      </p:sp>
      <p:sp>
        <p:nvSpPr>
          <p:cNvPr name="TextBox 5" id="5"/>
          <p:cNvSpPr txBox="true"/>
          <p:nvPr/>
        </p:nvSpPr>
        <p:spPr>
          <a:xfrm rot="0">
            <a:off x="7995677" y="3195683"/>
            <a:ext cx="8608534" cy="4302781"/>
          </a:xfrm>
          <a:prstGeom prst="rect">
            <a:avLst/>
          </a:prstGeom>
        </p:spPr>
        <p:txBody>
          <a:bodyPr anchor="t" rtlCol="false" tIns="0" lIns="0" bIns="0" rIns="0">
            <a:spAutoFit/>
          </a:bodyPr>
          <a:lstStyle/>
          <a:p>
            <a:pPr algn="just">
              <a:lnSpc>
                <a:spcPts val="4206"/>
              </a:lnSpc>
            </a:pPr>
            <a:r>
              <a:rPr lang="en-US" sz="3505">
                <a:solidFill>
                  <a:srgbClr val="000000"/>
                </a:solidFill>
                <a:latin typeface="Rugrats Sans"/>
              </a:rPr>
              <a:t>Syarat sebuah negara bediri berdasarkan Konvensi Montevedio secara de jure salah satunya adalah memiliki pengakuan dari negara lain. Negara yang pertama kali mengakui kemerdekaan dan kedaulatan Indonesia:</a:t>
            </a:r>
          </a:p>
          <a:p>
            <a:pPr algn="just" marL="756904" indent="-378452" lvl="1">
              <a:lnSpc>
                <a:spcPts val="4206"/>
              </a:lnSpc>
              <a:buFont typeface="Arial"/>
              <a:buChar char="•"/>
            </a:pPr>
            <a:r>
              <a:rPr lang="en-US" sz="3505">
                <a:solidFill>
                  <a:srgbClr val="000000"/>
                </a:solidFill>
                <a:latin typeface="Rugrats Sans"/>
              </a:rPr>
              <a:t>Mesir - 22 Maret 1946</a:t>
            </a:r>
          </a:p>
          <a:p>
            <a:pPr algn="just" marL="756904" indent="-378452" lvl="1">
              <a:lnSpc>
                <a:spcPts val="4206"/>
              </a:lnSpc>
              <a:buFont typeface="Arial"/>
              <a:buChar char="•"/>
            </a:pPr>
            <a:r>
              <a:rPr lang="en-US" sz="3505">
                <a:solidFill>
                  <a:srgbClr val="000000"/>
                </a:solidFill>
                <a:latin typeface="Rugrats Sans"/>
              </a:rPr>
              <a:t>India - 15 Agustus 1947</a:t>
            </a: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95975" y="338226"/>
            <a:ext cx="1615296" cy="1762724"/>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246440" y="8577276"/>
            <a:ext cx="1256791" cy="1371499"/>
          </a:xfrm>
          <a:prstGeom prst="rect">
            <a:avLst/>
          </a:prstGeom>
        </p:spPr>
      </p:pic>
      <p:grpSp>
        <p:nvGrpSpPr>
          <p:cNvPr name="Group 8" id="8"/>
          <p:cNvGrpSpPr/>
          <p:nvPr/>
        </p:nvGrpSpPr>
        <p:grpSpPr>
          <a:xfrm rot="0">
            <a:off x="7379797" y="1373937"/>
            <a:ext cx="9879503" cy="1265059"/>
            <a:chOff x="0" y="0"/>
            <a:chExt cx="2486820" cy="318435"/>
          </a:xfrm>
        </p:grpSpPr>
        <p:sp>
          <p:nvSpPr>
            <p:cNvPr name="Freeform 9" id="9"/>
            <p:cNvSpPr/>
            <p:nvPr/>
          </p:nvSpPr>
          <p:spPr>
            <a:xfrm>
              <a:off x="0" y="0"/>
              <a:ext cx="2486820" cy="318435"/>
            </a:xfrm>
            <a:custGeom>
              <a:avLst/>
              <a:gdLst/>
              <a:ahLst/>
              <a:cxnLst/>
              <a:rect r="r" b="b" t="t" l="l"/>
              <a:pathLst>
                <a:path h="318435" w="2486820">
                  <a:moveTo>
                    <a:pt x="2283620" y="0"/>
                  </a:moveTo>
                  <a:lnTo>
                    <a:pt x="203200" y="0"/>
                  </a:lnTo>
                  <a:lnTo>
                    <a:pt x="0" y="159217"/>
                  </a:lnTo>
                  <a:lnTo>
                    <a:pt x="203200" y="318435"/>
                  </a:lnTo>
                  <a:lnTo>
                    <a:pt x="2283620" y="318435"/>
                  </a:lnTo>
                  <a:lnTo>
                    <a:pt x="2486820" y="159217"/>
                  </a:lnTo>
                  <a:lnTo>
                    <a:pt x="2283620" y="0"/>
                  </a:lnTo>
                  <a:close/>
                </a:path>
              </a:pathLst>
            </a:custGeom>
            <a:solidFill>
              <a:srgbClr val="FFFFFF"/>
            </a:solidFill>
            <a:ln w="66675">
              <a:solidFill>
                <a:srgbClr val="000000"/>
              </a:solidFill>
            </a:ln>
          </p:spPr>
        </p:sp>
        <p:sp>
          <p:nvSpPr>
            <p:cNvPr name="TextBox 10" id="10"/>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7694059" y="1553306"/>
            <a:ext cx="9250978" cy="887271"/>
          </a:xfrm>
          <a:prstGeom prst="rect">
            <a:avLst/>
          </a:prstGeom>
        </p:spPr>
        <p:txBody>
          <a:bodyPr anchor="t" rtlCol="false" tIns="0" lIns="0" bIns="0" rIns="0">
            <a:spAutoFit/>
          </a:bodyPr>
          <a:lstStyle/>
          <a:p>
            <a:pPr algn="ctr" marL="0" indent="0" lvl="0">
              <a:lnSpc>
                <a:spcPts val="6836"/>
              </a:lnSpc>
              <a:spcBef>
                <a:spcPct val="0"/>
              </a:spcBef>
            </a:pPr>
            <a:r>
              <a:rPr lang="en-US" sz="5696">
                <a:solidFill>
                  <a:srgbClr val="000000"/>
                </a:solidFill>
                <a:latin typeface="Bobby Jones"/>
              </a:rPr>
              <a:t>pengakuan kedaulatan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5689221" y="2316191"/>
            <a:ext cx="6656703" cy="1304306"/>
            <a:chOff x="0" y="0"/>
            <a:chExt cx="1753206" cy="343521"/>
          </a:xfrm>
        </p:grpSpPr>
        <p:sp>
          <p:nvSpPr>
            <p:cNvPr name="Freeform 3" id="3"/>
            <p:cNvSpPr/>
            <p:nvPr/>
          </p:nvSpPr>
          <p:spPr>
            <a:xfrm>
              <a:off x="0" y="0"/>
              <a:ext cx="1753206" cy="343521"/>
            </a:xfrm>
            <a:custGeom>
              <a:avLst/>
              <a:gdLst/>
              <a:ahLst/>
              <a:cxnLst/>
              <a:rect r="r" b="b" t="t" l="l"/>
              <a:pathLst>
                <a:path h="343521" w="1753206">
                  <a:moveTo>
                    <a:pt x="1550006" y="0"/>
                  </a:moveTo>
                  <a:lnTo>
                    <a:pt x="203200" y="0"/>
                  </a:lnTo>
                  <a:lnTo>
                    <a:pt x="0" y="171760"/>
                  </a:lnTo>
                  <a:lnTo>
                    <a:pt x="203200" y="343521"/>
                  </a:lnTo>
                  <a:lnTo>
                    <a:pt x="1550006" y="343521"/>
                  </a:lnTo>
                  <a:lnTo>
                    <a:pt x="1753206" y="171760"/>
                  </a:lnTo>
                  <a:lnTo>
                    <a:pt x="1550006" y="0"/>
                  </a:lnTo>
                  <a:close/>
                </a:path>
              </a:pathLst>
            </a:custGeom>
            <a:solidFill>
              <a:srgbClr val="FFFFFF"/>
            </a:solidFill>
            <a:ln w="66675">
              <a:solidFill>
                <a:srgbClr val="000000"/>
              </a:solidFill>
            </a:ln>
          </p:spPr>
        </p:sp>
        <p:sp>
          <p:nvSpPr>
            <p:cNvPr name="TextBox 4" id="4"/>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69276" y="2453994"/>
            <a:ext cx="6059375"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Pemerintah</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1" t="44965" r="0" b="28861"/>
          <a:stretch>
            <a:fillRect/>
          </a:stretch>
        </p:blipFill>
        <p:spPr>
          <a:xfrm flipH="false" flipV="false" rot="0">
            <a:off x="4567506" y="6032261"/>
            <a:ext cx="3856193" cy="3226039"/>
          </a:xfrm>
          <a:prstGeom prst="rect">
            <a:avLst/>
          </a:prstGeom>
        </p:spPr>
      </p:pic>
      <p:grpSp>
        <p:nvGrpSpPr>
          <p:cNvPr name="Group 7" id="7"/>
          <p:cNvGrpSpPr>
            <a:grpSpLocks noChangeAspect="true"/>
          </p:cNvGrpSpPr>
          <p:nvPr/>
        </p:nvGrpSpPr>
        <p:grpSpPr>
          <a:xfrm rot="-9370939">
            <a:off x="6091480" y="4503007"/>
            <a:ext cx="808246" cy="1270945"/>
            <a:chOff x="0" y="0"/>
            <a:chExt cx="1042670" cy="1639570"/>
          </a:xfrm>
        </p:grpSpPr>
        <p:sp>
          <p:nvSpPr>
            <p:cNvPr name="Freeform 8" id="8"/>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9" id="9"/>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12364" y="451826"/>
            <a:ext cx="909058" cy="1373577"/>
          </a:xfrm>
          <a:prstGeom prst="rect">
            <a:avLst/>
          </a:prstGeom>
        </p:spPr>
      </p:pic>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6804771" y="8338507"/>
            <a:ext cx="909058" cy="1373577"/>
          </a:xfrm>
          <a:prstGeom prst="rect">
            <a:avLst/>
          </a:prstGeom>
        </p:spPr>
      </p:pic>
      <p:sp>
        <p:nvSpPr>
          <p:cNvPr name="TextBox 12" id="12"/>
          <p:cNvSpPr txBox="true"/>
          <p:nvPr/>
        </p:nvSpPr>
        <p:spPr>
          <a:xfrm rot="0">
            <a:off x="5051803" y="7092703"/>
            <a:ext cx="2887600" cy="11620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Secara Horizontal</a:t>
            </a:r>
          </a:p>
        </p:txBody>
      </p:sp>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873629" y="1309296"/>
            <a:ext cx="3671477" cy="3318097"/>
          </a:xfrm>
          <a:prstGeom prst="rect">
            <a:avLst/>
          </a:prstGeom>
        </p:spPr>
      </p:pic>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42248" y="1309296"/>
            <a:ext cx="3671477" cy="3318097"/>
          </a:xfrm>
          <a:prstGeom prst="rect">
            <a:avLst/>
          </a:prstGeom>
        </p:spPr>
      </p:pic>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4381" t="44965" r="0" b="28861"/>
          <a:stretch>
            <a:fillRect/>
          </a:stretch>
        </p:blipFill>
        <p:spPr>
          <a:xfrm flipH="false" flipV="false" rot="0">
            <a:off x="9871500" y="6032261"/>
            <a:ext cx="3856193" cy="3226039"/>
          </a:xfrm>
          <a:prstGeom prst="rect">
            <a:avLst/>
          </a:prstGeom>
        </p:spPr>
      </p:pic>
      <p:grpSp>
        <p:nvGrpSpPr>
          <p:cNvPr name="Group 16" id="16"/>
          <p:cNvGrpSpPr>
            <a:grpSpLocks noChangeAspect="true"/>
          </p:cNvGrpSpPr>
          <p:nvPr/>
        </p:nvGrpSpPr>
        <p:grpSpPr>
          <a:xfrm rot="-9370939">
            <a:off x="11395473" y="4503007"/>
            <a:ext cx="808246" cy="1270945"/>
            <a:chOff x="0" y="0"/>
            <a:chExt cx="1042670" cy="1639570"/>
          </a:xfrm>
        </p:grpSpPr>
        <p:sp>
          <p:nvSpPr>
            <p:cNvPr name="Freeform 17" id="17"/>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18" id="18"/>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sp>
        <p:nvSpPr>
          <p:cNvPr name="TextBox 19" id="19"/>
          <p:cNvSpPr txBox="true"/>
          <p:nvPr/>
        </p:nvSpPr>
        <p:spPr>
          <a:xfrm rot="0">
            <a:off x="10355797" y="7016630"/>
            <a:ext cx="2887600" cy="11620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Secara Vertikal</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64139" y="2629255"/>
            <a:ext cx="15159721" cy="5676900"/>
          </a:xfrm>
          <a:prstGeom prst="rect">
            <a:avLst/>
          </a:prstGeom>
        </p:spPr>
        <p:txBody>
          <a:bodyPr anchor="t" rtlCol="false" tIns="0" lIns="0" bIns="0" rIns="0">
            <a:spAutoFit/>
          </a:bodyPr>
          <a:lstStyle/>
          <a:p>
            <a:pPr algn="just">
              <a:lnSpc>
                <a:spcPts val="4080"/>
              </a:lnSpc>
            </a:pPr>
            <a:r>
              <a:rPr lang="en-US" sz="3400">
                <a:solidFill>
                  <a:srgbClr val="000000"/>
                </a:solidFill>
                <a:latin typeface="Arimo"/>
              </a:rPr>
              <a:t>Pembagiaan kekuasaan secara horizontal adalah pembagian yang berdasarkan fungsi dari lembaga dan lingkup kekuasaan. Secara horizontal umumnya, negara hukum menggunakan konsep </a:t>
            </a:r>
            <a:r>
              <a:rPr lang="en-US" sz="3400">
                <a:solidFill>
                  <a:srgbClr val="000000"/>
                </a:solidFill>
                <a:latin typeface="Arimo Italics"/>
              </a:rPr>
              <a:t>Trias Politica</a:t>
            </a:r>
            <a:r>
              <a:rPr lang="en-US" sz="3400">
                <a:solidFill>
                  <a:srgbClr val="000000"/>
                </a:solidFill>
                <a:latin typeface="Arimo"/>
              </a:rPr>
              <a:t> tetapi, setelah terjadi amandemen UUD 1945, Indonesia mempunyai enam pembagian kekuasaan, yang terdiri dari:</a:t>
            </a:r>
          </a:p>
          <a:p>
            <a:pPr algn="just" marL="734061" indent="-367031" lvl="1">
              <a:lnSpc>
                <a:spcPts val="4080"/>
              </a:lnSpc>
              <a:buFont typeface="Arial"/>
              <a:buChar char="•"/>
            </a:pPr>
            <a:r>
              <a:rPr lang="en-US" sz="3400">
                <a:solidFill>
                  <a:srgbClr val="000000"/>
                </a:solidFill>
                <a:latin typeface="Arimo"/>
              </a:rPr>
              <a:t>Eksekutif</a:t>
            </a:r>
          </a:p>
          <a:p>
            <a:pPr algn="just" marL="734061" indent="-367031" lvl="1">
              <a:lnSpc>
                <a:spcPts val="4080"/>
              </a:lnSpc>
              <a:buFont typeface="Arial"/>
              <a:buChar char="•"/>
            </a:pPr>
            <a:r>
              <a:rPr lang="en-US" sz="3400">
                <a:solidFill>
                  <a:srgbClr val="000000"/>
                </a:solidFill>
                <a:latin typeface="Arimo"/>
              </a:rPr>
              <a:t>Legislatif</a:t>
            </a:r>
          </a:p>
          <a:p>
            <a:pPr algn="just" marL="734061" indent="-367031" lvl="1">
              <a:lnSpc>
                <a:spcPts val="4080"/>
              </a:lnSpc>
              <a:buFont typeface="Arial"/>
              <a:buChar char="•"/>
            </a:pPr>
            <a:r>
              <a:rPr lang="en-US" sz="3400">
                <a:solidFill>
                  <a:srgbClr val="000000"/>
                </a:solidFill>
                <a:latin typeface="Arimo"/>
              </a:rPr>
              <a:t>Yudikatif</a:t>
            </a:r>
          </a:p>
          <a:p>
            <a:pPr algn="just" marL="734061" indent="-367031" lvl="1">
              <a:lnSpc>
                <a:spcPts val="4080"/>
              </a:lnSpc>
              <a:buFont typeface="Arial"/>
              <a:buChar char="•"/>
            </a:pPr>
            <a:r>
              <a:rPr lang="en-US" sz="3400">
                <a:solidFill>
                  <a:srgbClr val="000000"/>
                </a:solidFill>
                <a:latin typeface="Arimo"/>
              </a:rPr>
              <a:t>Konstitutif</a:t>
            </a:r>
          </a:p>
          <a:p>
            <a:pPr algn="just" marL="734061" indent="-367031" lvl="1">
              <a:lnSpc>
                <a:spcPts val="4080"/>
              </a:lnSpc>
              <a:buFont typeface="Arial"/>
              <a:buChar char="•"/>
            </a:pPr>
            <a:r>
              <a:rPr lang="en-US" sz="3400">
                <a:solidFill>
                  <a:srgbClr val="000000"/>
                </a:solidFill>
                <a:latin typeface="Arimo"/>
              </a:rPr>
              <a:t>Eksaminatif</a:t>
            </a:r>
          </a:p>
          <a:p>
            <a:pPr algn="just" marL="734061" indent="-367031" lvl="1">
              <a:lnSpc>
                <a:spcPts val="4080"/>
              </a:lnSpc>
              <a:buFont typeface="Arial"/>
              <a:buChar char="•"/>
            </a:pPr>
            <a:r>
              <a:rPr lang="en-US" sz="3400">
                <a:solidFill>
                  <a:srgbClr val="000000"/>
                </a:solidFill>
                <a:latin typeface="Arimo"/>
              </a:rPr>
              <a:t>Moneter</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4149436" y="-3213696"/>
            <a:ext cx="6219727" cy="6025361"/>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583959" y="7755987"/>
            <a:ext cx="5225318" cy="5062027"/>
          </a:xfrm>
          <a:prstGeom prst="rect">
            <a:avLst/>
          </a:prstGeom>
        </p:spPr>
      </p:pic>
      <p:grpSp>
        <p:nvGrpSpPr>
          <p:cNvPr name="Group 8" id="8"/>
          <p:cNvGrpSpPr/>
          <p:nvPr/>
        </p:nvGrpSpPr>
        <p:grpSpPr>
          <a:xfrm rot="0">
            <a:off x="6293377" y="1209675"/>
            <a:ext cx="5701246" cy="1209056"/>
            <a:chOff x="0" y="0"/>
            <a:chExt cx="7601662" cy="1612075"/>
          </a:xfrm>
        </p:grpSpPr>
        <p:grpSp>
          <p:nvGrpSpPr>
            <p:cNvPr name="Group 9" id="9"/>
            <p:cNvGrpSpPr/>
            <p:nvPr/>
          </p:nvGrpSpPr>
          <p:grpSpPr>
            <a:xfrm rot="0">
              <a:off x="0" y="0"/>
              <a:ext cx="7601662" cy="1612075"/>
              <a:chOff x="0" y="0"/>
              <a:chExt cx="1501563" cy="318435"/>
            </a:xfrm>
          </p:grpSpPr>
          <p:sp>
            <p:nvSpPr>
              <p:cNvPr name="Freeform 10" id="10"/>
              <p:cNvSpPr/>
              <p:nvPr/>
            </p:nvSpPr>
            <p:spPr>
              <a:xfrm>
                <a:off x="0" y="0"/>
                <a:ext cx="1501563" cy="318435"/>
              </a:xfrm>
              <a:custGeom>
                <a:avLst/>
                <a:gdLst/>
                <a:ahLst/>
                <a:cxnLst/>
                <a:rect r="r" b="b" t="t" l="l"/>
                <a:pathLst>
                  <a:path h="318435" w="1501563">
                    <a:moveTo>
                      <a:pt x="1298363" y="0"/>
                    </a:moveTo>
                    <a:lnTo>
                      <a:pt x="203200" y="0"/>
                    </a:lnTo>
                    <a:lnTo>
                      <a:pt x="0" y="159217"/>
                    </a:lnTo>
                    <a:lnTo>
                      <a:pt x="203200" y="318435"/>
                    </a:lnTo>
                    <a:lnTo>
                      <a:pt x="1298363" y="318435"/>
                    </a:lnTo>
                    <a:lnTo>
                      <a:pt x="1501563" y="159217"/>
                    </a:lnTo>
                    <a:lnTo>
                      <a:pt x="1298363" y="0"/>
                    </a:lnTo>
                    <a:close/>
                  </a:path>
                </a:pathLst>
              </a:custGeom>
              <a:solidFill>
                <a:srgbClr val="FFFFFF"/>
              </a:solidFill>
              <a:ln w="66675">
                <a:solidFill>
                  <a:srgbClr val="000000"/>
                </a:solidFill>
              </a:ln>
            </p:spPr>
          </p:sp>
          <p:sp>
            <p:nvSpPr>
              <p:cNvPr name="TextBox 11" id="11"/>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11230" y="126587"/>
              <a:ext cx="5979202" cy="13398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horizontal</a:t>
              </a: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14621580" y="-1672312"/>
            <a:ext cx="5823003" cy="5641034"/>
          </a:xfrm>
          <a:prstGeom prst="rect">
            <a:avLst/>
          </a:prstGeom>
        </p:spPr>
      </p:pic>
      <p:grpSp>
        <p:nvGrpSpPr>
          <p:cNvPr name="Group 6" id="6"/>
          <p:cNvGrpSpPr/>
          <p:nvPr/>
        </p:nvGrpSpPr>
        <p:grpSpPr>
          <a:xfrm rot="0">
            <a:off x="6293377" y="1701873"/>
            <a:ext cx="5701246" cy="1209056"/>
            <a:chOff x="0" y="0"/>
            <a:chExt cx="7601662" cy="1612075"/>
          </a:xfrm>
        </p:grpSpPr>
        <p:grpSp>
          <p:nvGrpSpPr>
            <p:cNvPr name="Group 7" id="7"/>
            <p:cNvGrpSpPr/>
            <p:nvPr/>
          </p:nvGrpSpPr>
          <p:grpSpPr>
            <a:xfrm rot="0">
              <a:off x="0" y="0"/>
              <a:ext cx="7601662" cy="1612075"/>
              <a:chOff x="0" y="0"/>
              <a:chExt cx="1501563" cy="318435"/>
            </a:xfrm>
          </p:grpSpPr>
          <p:sp>
            <p:nvSpPr>
              <p:cNvPr name="Freeform 8" id="8"/>
              <p:cNvSpPr/>
              <p:nvPr/>
            </p:nvSpPr>
            <p:spPr>
              <a:xfrm>
                <a:off x="0" y="0"/>
                <a:ext cx="1501563" cy="318435"/>
              </a:xfrm>
              <a:custGeom>
                <a:avLst/>
                <a:gdLst/>
                <a:ahLst/>
                <a:cxnLst/>
                <a:rect r="r" b="b" t="t" l="l"/>
                <a:pathLst>
                  <a:path h="318435" w="1501563">
                    <a:moveTo>
                      <a:pt x="1298363" y="0"/>
                    </a:moveTo>
                    <a:lnTo>
                      <a:pt x="203200" y="0"/>
                    </a:lnTo>
                    <a:lnTo>
                      <a:pt x="0" y="159217"/>
                    </a:lnTo>
                    <a:lnTo>
                      <a:pt x="203200" y="318435"/>
                    </a:lnTo>
                    <a:lnTo>
                      <a:pt x="1298363" y="318435"/>
                    </a:lnTo>
                    <a:lnTo>
                      <a:pt x="1501563" y="159217"/>
                    </a:lnTo>
                    <a:lnTo>
                      <a:pt x="1298363" y="0"/>
                    </a:lnTo>
                    <a:close/>
                  </a:path>
                </a:pathLst>
              </a:custGeom>
              <a:solidFill>
                <a:srgbClr val="FFFFFF"/>
              </a:solidFill>
              <a:ln w="66675">
                <a:solidFill>
                  <a:srgbClr val="000000"/>
                </a:solidFill>
              </a:ln>
            </p:spPr>
          </p:sp>
          <p:sp>
            <p:nvSpPr>
              <p:cNvPr name="TextBox 9" id="9"/>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811230" y="126587"/>
              <a:ext cx="5979202" cy="13398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konstitutif</a:t>
              </a:r>
            </a:p>
          </p:txBody>
        </p:sp>
      </p:grpSp>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95269" y="1148205"/>
            <a:ext cx="1615296" cy="1762724"/>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446598" y="7320104"/>
            <a:ext cx="1615296" cy="1762724"/>
          </a:xfrm>
          <a:prstGeom prst="rect">
            <a:avLst/>
          </a:prstGeom>
        </p:spPr>
      </p:pic>
      <p:sp>
        <p:nvSpPr>
          <p:cNvPr name="TextBox 13" id="13"/>
          <p:cNvSpPr txBox="true"/>
          <p:nvPr/>
        </p:nvSpPr>
        <p:spPr>
          <a:xfrm rot="0">
            <a:off x="1564139" y="3884523"/>
            <a:ext cx="15159721" cy="2590800"/>
          </a:xfrm>
          <a:prstGeom prst="rect">
            <a:avLst/>
          </a:prstGeom>
        </p:spPr>
        <p:txBody>
          <a:bodyPr anchor="t" rtlCol="false" tIns="0" lIns="0" bIns="0" rIns="0">
            <a:spAutoFit/>
          </a:bodyPr>
          <a:lstStyle/>
          <a:p>
            <a:pPr algn="just">
              <a:lnSpc>
                <a:spcPts val="4080"/>
              </a:lnSpc>
            </a:pPr>
            <a:r>
              <a:rPr lang="en-US" sz="3400">
                <a:solidFill>
                  <a:srgbClr val="000000"/>
                </a:solidFill>
                <a:latin typeface="Arimo"/>
              </a:rPr>
              <a:t>Kekuasaan konstitutif, yaitu kekuasaan yang dapat mengubah dan menetapkan undang-undang dasar. Berdasarkan Pasal 3 Ayat 1 UUD NRI 1945 yang berisi "</a:t>
            </a:r>
            <a:r>
              <a:rPr lang="en-US" sz="3400">
                <a:solidFill>
                  <a:srgbClr val="000000"/>
                </a:solidFill>
                <a:latin typeface="Arimo Italics"/>
              </a:rPr>
              <a:t>Majelis Permusyawaratan Rakyat berwenang mengubah dan menetapkan Undang-Undang Dasar</a:t>
            </a:r>
            <a:r>
              <a:rPr lang="en-US" sz="3400">
                <a:solidFill>
                  <a:srgbClr val="000000"/>
                </a:solidFill>
                <a:latin typeface="Arimo"/>
              </a:rPr>
              <a:t>". Majelis Permusyarawatan Rakyat menjalankan kekuasaan konstitutif.</a:t>
            </a:r>
          </a:p>
        </p:txBody>
      </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2911502" y="6262311"/>
            <a:ext cx="5823003" cy="5641034"/>
          </a:xfrm>
          <a:prstGeom prst="rect">
            <a:avLst/>
          </a:prstGeom>
        </p:spPr>
      </p:pic>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64139" y="3838575"/>
            <a:ext cx="15159721" cy="2590800"/>
          </a:xfrm>
          <a:prstGeom prst="rect">
            <a:avLst/>
          </a:prstGeom>
        </p:spPr>
        <p:txBody>
          <a:bodyPr anchor="t" rtlCol="false" tIns="0" lIns="0" bIns="0" rIns="0">
            <a:spAutoFit/>
          </a:bodyPr>
          <a:lstStyle/>
          <a:p>
            <a:pPr algn="just">
              <a:lnSpc>
                <a:spcPts val="4080"/>
              </a:lnSpc>
            </a:pPr>
            <a:r>
              <a:rPr lang="en-US" sz="3400">
                <a:solidFill>
                  <a:srgbClr val="000000"/>
                </a:solidFill>
                <a:latin typeface="Arimo"/>
              </a:rPr>
              <a:t>Kekuasaan eksekutif, yaitu kekuasaan yang bertugas untuk menjalankan undang-undang dan memegang kekuasaan pemerintahan. Berdasarkan Pasal 4 Ayat 1 UUD NRI 1945 yang berisi "</a:t>
            </a:r>
            <a:r>
              <a:rPr lang="en-US" sz="3400">
                <a:solidFill>
                  <a:srgbClr val="000000"/>
                </a:solidFill>
                <a:latin typeface="Arimo Italics"/>
              </a:rPr>
              <a:t>Presiden Republik Indonesia memegang kekuasaan pemerintahan menurut Undang-Undang Dasar</a:t>
            </a:r>
            <a:r>
              <a:rPr lang="en-US" sz="3400">
                <a:solidFill>
                  <a:srgbClr val="000000"/>
                </a:solidFill>
                <a:latin typeface="Arimo"/>
              </a:rPr>
              <a:t>" presiden dan wakil presiden menjalankan kekuasaan eksekutif.</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4149436" y="-3213696"/>
            <a:ext cx="6219727" cy="6025361"/>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583959" y="7755987"/>
            <a:ext cx="5225318" cy="5062027"/>
          </a:xfrm>
          <a:prstGeom prst="rect">
            <a:avLst/>
          </a:prstGeom>
        </p:spPr>
      </p:pic>
      <p:grpSp>
        <p:nvGrpSpPr>
          <p:cNvPr name="Group 8" id="8"/>
          <p:cNvGrpSpPr/>
          <p:nvPr/>
        </p:nvGrpSpPr>
        <p:grpSpPr>
          <a:xfrm rot="0">
            <a:off x="6293377" y="1602001"/>
            <a:ext cx="5701246" cy="1209056"/>
            <a:chOff x="0" y="0"/>
            <a:chExt cx="7601662" cy="1612075"/>
          </a:xfrm>
        </p:grpSpPr>
        <p:grpSp>
          <p:nvGrpSpPr>
            <p:cNvPr name="Group 9" id="9"/>
            <p:cNvGrpSpPr/>
            <p:nvPr/>
          </p:nvGrpSpPr>
          <p:grpSpPr>
            <a:xfrm rot="0">
              <a:off x="0" y="0"/>
              <a:ext cx="7601662" cy="1612075"/>
              <a:chOff x="0" y="0"/>
              <a:chExt cx="1501563" cy="318435"/>
            </a:xfrm>
          </p:grpSpPr>
          <p:sp>
            <p:nvSpPr>
              <p:cNvPr name="Freeform 10" id="10"/>
              <p:cNvSpPr/>
              <p:nvPr/>
            </p:nvSpPr>
            <p:spPr>
              <a:xfrm>
                <a:off x="0" y="0"/>
                <a:ext cx="1501563" cy="318435"/>
              </a:xfrm>
              <a:custGeom>
                <a:avLst/>
                <a:gdLst/>
                <a:ahLst/>
                <a:cxnLst/>
                <a:rect r="r" b="b" t="t" l="l"/>
                <a:pathLst>
                  <a:path h="318435" w="1501563">
                    <a:moveTo>
                      <a:pt x="1298363" y="0"/>
                    </a:moveTo>
                    <a:lnTo>
                      <a:pt x="203200" y="0"/>
                    </a:lnTo>
                    <a:lnTo>
                      <a:pt x="0" y="159217"/>
                    </a:lnTo>
                    <a:lnTo>
                      <a:pt x="203200" y="318435"/>
                    </a:lnTo>
                    <a:lnTo>
                      <a:pt x="1298363" y="318435"/>
                    </a:lnTo>
                    <a:lnTo>
                      <a:pt x="1501563" y="159217"/>
                    </a:lnTo>
                    <a:lnTo>
                      <a:pt x="1298363" y="0"/>
                    </a:lnTo>
                    <a:close/>
                  </a:path>
                </a:pathLst>
              </a:custGeom>
              <a:solidFill>
                <a:srgbClr val="FFFFFF"/>
              </a:solidFill>
              <a:ln w="66675">
                <a:solidFill>
                  <a:srgbClr val="000000"/>
                </a:solidFill>
              </a:ln>
            </p:spPr>
          </p:sp>
          <p:sp>
            <p:nvSpPr>
              <p:cNvPr name="TextBox 11" id="11"/>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11230" y="126587"/>
              <a:ext cx="5979202" cy="13398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eksekutif</a:t>
              </a:r>
            </a:p>
          </p:txBody>
        </p:sp>
      </p:gr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14621580" y="-1672312"/>
            <a:ext cx="5823003" cy="5641034"/>
          </a:xfrm>
          <a:prstGeom prst="rect">
            <a:avLst/>
          </a:prstGeom>
        </p:spPr>
      </p:pic>
      <p:grpSp>
        <p:nvGrpSpPr>
          <p:cNvPr name="Group 6" id="6"/>
          <p:cNvGrpSpPr/>
          <p:nvPr/>
        </p:nvGrpSpPr>
        <p:grpSpPr>
          <a:xfrm rot="0">
            <a:off x="6293377" y="1701873"/>
            <a:ext cx="5701246" cy="1209056"/>
            <a:chOff x="0" y="0"/>
            <a:chExt cx="7601662" cy="1612075"/>
          </a:xfrm>
        </p:grpSpPr>
        <p:grpSp>
          <p:nvGrpSpPr>
            <p:cNvPr name="Group 7" id="7"/>
            <p:cNvGrpSpPr/>
            <p:nvPr/>
          </p:nvGrpSpPr>
          <p:grpSpPr>
            <a:xfrm rot="0">
              <a:off x="0" y="0"/>
              <a:ext cx="7601662" cy="1612075"/>
              <a:chOff x="0" y="0"/>
              <a:chExt cx="1501563" cy="318435"/>
            </a:xfrm>
          </p:grpSpPr>
          <p:sp>
            <p:nvSpPr>
              <p:cNvPr name="Freeform 8" id="8"/>
              <p:cNvSpPr/>
              <p:nvPr/>
            </p:nvSpPr>
            <p:spPr>
              <a:xfrm>
                <a:off x="0" y="0"/>
                <a:ext cx="1501563" cy="318435"/>
              </a:xfrm>
              <a:custGeom>
                <a:avLst/>
                <a:gdLst/>
                <a:ahLst/>
                <a:cxnLst/>
                <a:rect r="r" b="b" t="t" l="l"/>
                <a:pathLst>
                  <a:path h="318435" w="1501563">
                    <a:moveTo>
                      <a:pt x="1298363" y="0"/>
                    </a:moveTo>
                    <a:lnTo>
                      <a:pt x="203200" y="0"/>
                    </a:lnTo>
                    <a:lnTo>
                      <a:pt x="0" y="159217"/>
                    </a:lnTo>
                    <a:lnTo>
                      <a:pt x="203200" y="318435"/>
                    </a:lnTo>
                    <a:lnTo>
                      <a:pt x="1298363" y="318435"/>
                    </a:lnTo>
                    <a:lnTo>
                      <a:pt x="1501563" y="159217"/>
                    </a:lnTo>
                    <a:lnTo>
                      <a:pt x="1298363" y="0"/>
                    </a:lnTo>
                    <a:close/>
                  </a:path>
                </a:pathLst>
              </a:custGeom>
              <a:solidFill>
                <a:srgbClr val="FFFFFF"/>
              </a:solidFill>
              <a:ln w="66675">
                <a:solidFill>
                  <a:srgbClr val="000000"/>
                </a:solidFill>
              </a:ln>
            </p:spPr>
          </p:sp>
          <p:sp>
            <p:nvSpPr>
              <p:cNvPr name="TextBox 9" id="9"/>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811230" y="126587"/>
              <a:ext cx="5979202" cy="13398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legislatif</a:t>
              </a:r>
            </a:p>
          </p:txBody>
        </p:sp>
      </p:grpSp>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95269" y="1148205"/>
            <a:ext cx="1615296" cy="1762724"/>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446598" y="7320104"/>
            <a:ext cx="1615296" cy="1762724"/>
          </a:xfrm>
          <a:prstGeom prst="rect">
            <a:avLst/>
          </a:prstGeom>
        </p:spPr>
      </p:pic>
      <p:sp>
        <p:nvSpPr>
          <p:cNvPr name="TextBox 13" id="13"/>
          <p:cNvSpPr txBox="true"/>
          <p:nvPr/>
        </p:nvSpPr>
        <p:spPr>
          <a:xfrm rot="0">
            <a:off x="1564139" y="3810592"/>
            <a:ext cx="15159721" cy="2590800"/>
          </a:xfrm>
          <a:prstGeom prst="rect">
            <a:avLst/>
          </a:prstGeom>
        </p:spPr>
        <p:txBody>
          <a:bodyPr anchor="t" rtlCol="false" tIns="0" lIns="0" bIns="0" rIns="0">
            <a:spAutoFit/>
          </a:bodyPr>
          <a:lstStyle/>
          <a:p>
            <a:pPr algn="just">
              <a:lnSpc>
                <a:spcPts val="4080"/>
              </a:lnSpc>
            </a:pPr>
            <a:r>
              <a:rPr lang="en-US" sz="3400">
                <a:solidFill>
                  <a:srgbClr val="000000"/>
                </a:solidFill>
                <a:latin typeface="Arimo"/>
              </a:rPr>
              <a:t>Kekuasaan legislatif, yaitu kekuasaan yang bertugas mengawasi jalannya pemerintahan dan membentuk undang-undang. Berdasarkan Pasal 20 Ayat 1 UUD NRI 1945 yang berisi "</a:t>
            </a:r>
            <a:r>
              <a:rPr lang="en-US" sz="3400">
                <a:solidFill>
                  <a:srgbClr val="000000"/>
                </a:solidFill>
                <a:latin typeface="Arimo Italics"/>
              </a:rPr>
              <a:t>Dewan Perwakilan Rakyat memegang kekuasaan membentuk undang-undang</a:t>
            </a:r>
            <a:r>
              <a:rPr lang="en-US" sz="3400">
                <a:solidFill>
                  <a:srgbClr val="000000"/>
                </a:solidFill>
                <a:latin typeface="Arimo"/>
              </a:rPr>
              <a:t>". Dewan Perwakilan Rakyat menjalankan kekuasaan legislatif.</a:t>
            </a:r>
          </a:p>
        </p:txBody>
      </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2259934" y="6437783"/>
            <a:ext cx="5823003" cy="5641034"/>
          </a:xfrm>
          <a:prstGeom prst="rect">
            <a:avLst/>
          </a:prstGeom>
        </p:spPr>
      </p:pic>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64139" y="3067050"/>
            <a:ext cx="15159721" cy="4133850"/>
          </a:xfrm>
          <a:prstGeom prst="rect">
            <a:avLst/>
          </a:prstGeom>
        </p:spPr>
        <p:txBody>
          <a:bodyPr anchor="t" rtlCol="false" tIns="0" lIns="0" bIns="0" rIns="0">
            <a:spAutoFit/>
          </a:bodyPr>
          <a:lstStyle/>
          <a:p>
            <a:pPr algn="just">
              <a:lnSpc>
                <a:spcPts val="4080"/>
              </a:lnSpc>
            </a:pPr>
            <a:r>
              <a:rPr lang="en-US" sz="3400">
                <a:solidFill>
                  <a:srgbClr val="000000"/>
                </a:solidFill>
                <a:latin typeface="Arimo"/>
              </a:rPr>
              <a:t>Kekuasaan yudikatif atau kekuasaan kehakiman, yaitu kekuasaan yang bertugas untuk menyelenggarakan peradilan guna menegakkan hukum dan keadilan. Berdasarkan Pasal 24 Ayat 2 UUD NRI 1945 yang berisi "</a:t>
            </a:r>
            <a:r>
              <a:rPr lang="en-US" sz="3400">
                <a:solidFill>
                  <a:srgbClr val="000000"/>
                </a:solidFill>
                <a:latin typeface="Arimo Italics"/>
              </a:rPr>
              <a:t>Kekuasaan kehakiman dilakukan oleh sebuah Mahkamah Agung dan badan peradilan yang berada di bawahnya dalam lingkungan peradilan umum, lingkungan peradilan agama, lingkungan peradilan militer, lingkungan peradilan tata usaha negara, dan oleh sebuah Mahkamah Konstitusi</a:t>
            </a:r>
            <a:r>
              <a:rPr lang="en-US" sz="3400">
                <a:solidFill>
                  <a:srgbClr val="000000"/>
                </a:solidFill>
                <a:latin typeface="Arimo"/>
              </a:rPr>
              <a:t>". Mahkamah Agung, Mahkamah Konstitusi, dan peradilan lain menjalankan kekuasaan yudikatif.</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4149436" y="-2501673"/>
            <a:ext cx="6219727" cy="6025361"/>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583959" y="7444477"/>
            <a:ext cx="5225318" cy="5062027"/>
          </a:xfrm>
          <a:prstGeom prst="rect">
            <a:avLst/>
          </a:prstGeom>
        </p:spPr>
      </p:pic>
      <p:grpSp>
        <p:nvGrpSpPr>
          <p:cNvPr name="Group 8" id="8"/>
          <p:cNvGrpSpPr/>
          <p:nvPr/>
        </p:nvGrpSpPr>
        <p:grpSpPr>
          <a:xfrm rot="0">
            <a:off x="6293377" y="1209675"/>
            <a:ext cx="5701246" cy="1209056"/>
            <a:chOff x="0" y="0"/>
            <a:chExt cx="7601662" cy="1612075"/>
          </a:xfrm>
        </p:grpSpPr>
        <p:grpSp>
          <p:nvGrpSpPr>
            <p:cNvPr name="Group 9" id="9"/>
            <p:cNvGrpSpPr/>
            <p:nvPr/>
          </p:nvGrpSpPr>
          <p:grpSpPr>
            <a:xfrm rot="0">
              <a:off x="0" y="0"/>
              <a:ext cx="7601662" cy="1612075"/>
              <a:chOff x="0" y="0"/>
              <a:chExt cx="1501563" cy="318435"/>
            </a:xfrm>
          </p:grpSpPr>
          <p:sp>
            <p:nvSpPr>
              <p:cNvPr name="Freeform 10" id="10"/>
              <p:cNvSpPr/>
              <p:nvPr/>
            </p:nvSpPr>
            <p:spPr>
              <a:xfrm>
                <a:off x="0" y="0"/>
                <a:ext cx="1501563" cy="318435"/>
              </a:xfrm>
              <a:custGeom>
                <a:avLst/>
                <a:gdLst/>
                <a:ahLst/>
                <a:cxnLst/>
                <a:rect r="r" b="b" t="t" l="l"/>
                <a:pathLst>
                  <a:path h="318435" w="1501563">
                    <a:moveTo>
                      <a:pt x="1298363" y="0"/>
                    </a:moveTo>
                    <a:lnTo>
                      <a:pt x="203200" y="0"/>
                    </a:lnTo>
                    <a:lnTo>
                      <a:pt x="0" y="159217"/>
                    </a:lnTo>
                    <a:lnTo>
                      <a:pt x="203200" y="318435"/>
                    </a:lnTo>
                    <a:lnTo>
                      <a:pt x="1298363" y="318435"/>
                    </a:lnTo>
                    <a:lnTo>
                      <a:pt x="1501563" y="159217"/>
                    </a:lnTo>
                    <a:lnTo>
                      <a:pt x="1298363" y="0"/>
                    </a:lnTo>
                    <a:close/>
                  </a:path>
                </a:pathLst>
              </a:custGeom>
              <a:solidFill>
                <a:srgbClr val="FFFFFF"/>
              </a:solidFill>
              <a:ln w="66675">
                <a:solidFill>
                  <a:srgbClr val="000000"/>
                </a:solidFill>
              </a:ln>
            </p:spPr>
          </p:sp>
          <p:sp>
            <p:nvSpPr>
              <p:cNvPr name="TextBox 11" id="11"/>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11230" y="126587"/>
              <a:ext cx="5979202" cy="13398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yudikatif</a:t>
              </a:r>
            </a:p>
          </p:txBody>
        </p:sp>
      </p:gr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14621580" y="-1672312"/>
            <a:ext cx="5823003" cy="5641034"/>
          </a:xfrm>
          <a:prstGeom prst="rect">
            <a:avLst/>
          </a:prstGeom>
        </p:spPr>
      </p:pic>
      <p:grpSp>
        <p:nvGrpSpPr>
          <p:cNvPr name="Group 6" id="6"/>
          <p:cNvGrpSpPr/>
          <p:nvPr/>
        </p:nvGrpSpPr>
        <p:grpSpPr>
          <a:xfrm rot="0">
            <a:off x="6293377" y="1425039"/>
            <a:ext cx="5701246" cy="1209056"/>
            <a:chOff x="0" y="0"/>
            <a:chExt cx="7601662" cy="1612075"/>
          </a:xfrm>
        </p:grpSpPr>
        <p:grpSp>
          <p:nvGrpSpPr>
            <p:cNvPr name="Group 7" id="7"/>
            <p:cNvGrpSpPr/>
            <p:nvPr/>
          </p:nvGrpSpPr>
          <p:grpSpPr>
            <a:xfrm rot="0">
              <a:off x="0" y="0"/>
              <a:ext cx="7601662" cy="1612075"/>
              <a:chOff x="0" y="0"/>
              <a:chExt cx="1501563" cy="318435"/>
            </a:xfrm>
          </p:grpSpPr>
          <p:sp>
            <p:nvSpPr>
              <p:cNvPr name="Freeform 8" id="8"/>
              <p:cNvSpPr/>
              <p:nvPr/>
            </p:nvSpPr>
            <p:spPr>
              <a:xfrm>
                <a:off x="0" y="0"/>
                <a:ext cx="1501563" cy="318435"/>
              </a:xfrm>
              <a:custGeom>
                <a:avLst/>
                <a:gdLst/>
                <a:ahLst/>
                <a:cxnLst/>
                <a:rect r="r" b="b" t="t" l="l"/>
                <a:pathLst>
                  <a:path h="318435" w="1501563">
                    <a:moveTo>
                      <a:pt x="1298363" y="0"/>
                    </a:moveTo>
                    <a:lnTo>
                      <a:pt x="203200" y="0"/>
                    </a:lnTo>
                    <a:lnTo>
                      <a:pt x="0" y="159217"/>
                    </a:lnTo>
                    <a:lnTo>
                      <a:pt x="203200" y="318435"/>
                    </a:lnTo>
                    <a:lnTo>
                      <a:pt x="1298363" y="318435"/>
                    </a:lnTo>
                    <a:lnTo>
                      <a:pt x="1501563" y="159217"/>
                    </a:lnTo>
                    <a:lnTo>
                      <a:pt x="1298363" y="0"/>
                    </a:lnTo>
                    <a:close/>
                  </a:path>
                </a:pathLst>
              </a:custGeom>
              <a:solidFill>
                <a:srgbClr val="FFFFFF"/>
              </a:solidFill>
              <a:ln w="66675">
                <a:solidFill>
                  <a:srgbClr val="000000"/>
                </a:solidFill>
              </a:ln>
            </p:spPr>
          </p:sp>
          <p:sp>
            <p:nvSpPr>
              <p:cNvPr name="TextBox 9" id="9"/>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811230" y="126587"/>
              <a:ext cx="5979202" cy="13398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eksaminatif</a:t>
              </a:r>
            </a:p>
          </p:txBody>
        </p:sp>
      </p:grpSp>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95269" y="1148205"/>
            <a:ext cx="1615296" cy="1762724"/>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446598" y="7320104"/>
            <a:ext cx="1615296" cy="1762724"/>
          </a:xfrm>
          <a:prstGeom prst="rect">
            <a:avLst/>
          </a:prstGeom>
        </p:spPr>
      </p:pic>
      <p:sp>
        <p:nvSpPr>
          <p:cNvPr name="TextBox 13" id="13"/>
          <p:cNvSpPr txBox="true"/>
          <p:nvPr/>
        </p:nvSpPr>
        <p:spPr>
          <a:xfrm rot="0">
            <a:off x="1564139" y="3810592"/>
            <a:ext cx="15159721" cy="2590800"/>
          </a:xfrm>
          <a:prstGeom prst="rect">
            <a:avLst/>
          </a:prstGeom>
        </p:spPr>
        <p:txBody>
          <a:bodyPr anchor="t" rtlCol="false" tIns="0" lIns="0" bIns="0" rIns="0">
            <a:spAutoFit/>
          </a:bodyPr>
          <a:lstStyle/>
          <a:p>
            <a:pPr algn="just">
              <a:lnSpc>
                <a:spcPts val="4080"/>
              </a:lnSpc>
            </a:pPr>
            <a:r>
              <a:rPr lang="en-US" sz="3400">
                <a:solidFill>
                  <a:srgbClr val="000000"/>
                </a:solidFill>
                <a:latin typeface="Arimo"/>
              </a:rPr>
              <a:t>Kekuasaan eksaminatif, yaitu kekuasaan yang bertugas untuk memeriksa keuangan negara. Berdasarkan Pasal 23E Ayat 1 UUD NRI 1945 yang berisi "</a:t>
            </a:r>
            <a:r>
              <a:rPr lang="en-US" sz="3400">
                <a:solidFill>
                  <a:srgbClr val="000000"/>
                </a:solidFill>
                <a:latin typeface="Arimo Italics"/>
              </a:rPr>
              <a:t>Untuk memeriksa pengelolaan dan tanggung jawab tentang keuangan negara diadakan satu Badan Pemeriksa Keuangan yang bebas dan mandiri</a:t>
            </a:r>
            <a:r>
              <a:rPr lang="en-US" sz="3400">
                <a:solidFill>
                  <a:srgbClr val="000000"/>
                </a:solidFill>
                <a:latin typeface="Arimo"/>
              </a:rPr>
              <a:t>". Badan Pemeriksa Keuangan menjalankan kekuasaan eksaminatif.</a:t>
            </a:r>
          </a:p>
        </p:txBody>
      </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2259934" y="6437783"/>
            <a:ext cx="5823003" cy="5641034"/>
          </a:xfrm>
          <a:prstGeom prst="rect">
            <a:avLst/>
          </a:prstGeom>
        </p:spPr>
      </p:pic>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64139" y="3838575"/>
            <a:ext cx="15159721" cy="2590800"/>
          </a:xfrm>
          <a:prstGeom prst="rect">
            <a:avLst/>
          </a:prstGeom>
        </p:spPr>
        <p:txBody>
          <a:bodyPr anchor="t" rtlCol="false" tIns="0" lIns="0" bIns="0" rIns="0">
            <a:spAutoFit/>
          </a:bodyPr>
          <a:lstStyle/>
          <a:p>
            <a:pPr algn="just">
              <a:lnSpc>
                <a:spcPts val="4080"/>
              </a:lnSpc>
            </a:pPr>
            <a:r>
              <a:rPr lang="en-US" sz="3400">
                <a:solidFill>
                  <a:srgbClr val="000000"/>
                </a:solidFill>
                <a:latin typeface="Arimo"/>
              </a:rPr>
              <a:t>Kekuasaan Moneter, yaitu kekuasaan yang bertugas untuk menetapkan dan melaksanakan kebijakan moneter. Hal tersebut berdasarkan Pasal 23D UUD NRI 1945 yang berisi "</a:t>
            </a:r>
            <a:r>
              <a:rPr lang="en-US" sz="3400">
                <a:solidFill>
                  <a:srgbClr val="000000"/>
                </a:solidFill>
                <a:latin typeface="Arimo Italics"/>
              </a:rPr>
              <a:t>Negara memiliki suatu bank sentral yang susunan, kedudukan, kewenangan, tanggung jawab, dan independensinya diatur dengan undang-undang.</a:t>
            </a:r>
            <a:r>
              <a:rPr lang="en-US" sz="3400">
                <a:solidFill>
                  <a:srgbClr val="000000"/>
                </a:solidFill>
                <a:latin typeface="Arimo"/>
              </a:rPr>
              <a:t>"</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4149436" y="-2501673"/>
            <a:ext cx="6219727" cy="6025361"/>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583959" y="7444477"/>
            <a:ext cx="5225318" cy="5062027"/>
          </a:xfrm>
          <a:prstGeom prst="rect">
            <a:avLst/>
          </a:prstGeom>
        </p:spPr>
      </p:pic>
      <p:grpSp>
        <p:nvGrpSpPr>
          <p:cNvPr name="Group 8" id="8"/>
          <p:cNvGrpSpPr/>
          <p:nvPr/>
        </p:nvGrpSpPr>
        <p:grpSpPr>
          <a:xfrm rot="0">
            <a:off x="6293377" y="1209675"/>
            <a:ext cx="5701246" cy="1209056"/>
            <a:chOff x="0" y="0"/>
            <a:chExt cx="7601662" cy="1612075"/>
          </a:xfrm>
        </p:grpSpPr>
        <p:grpSp>
          <p:nvGrpSpPr>
            <p:cNvPr name="Group 9" id="9"/>
            <p:cNvGrpSpPr/>
            <p:nvPr/>
          </p:nvGrpSpPr>
          <p:grpSpPr>
            <a:xfrm rot="0">
              <a:off x="0" y="0"/>
              <a:ext cx="7601662" cy="1612075"/>
              <a:chOff x="0" y="0"/>
              <a:chExt cx="1501563" cy="318435"/>
            </a:xfrm>
          </p:grpSpPr>
          <p:sp>
            <p:nvSpPr>
              <p:cNvPr name="Freeform 10" id="10"/>
              <p:cNvSpPr/>
              <p:nvPr/>
            </p:nvSpPr>
            <p:spPr>
              <a:xfrm>
                <a:off x="0" y="0"/>
                <a:ext cx="1501563" cy="318435"/>
              </a:xfrm>
              <a:custGeom>
                <a:avLst/>
                <a:gdLst/>
                <a:ahLst/>
                <a:cxnLst/>
                <a:rect r="r" b="b" t="t" l="l"/>
                <a:pathLst>
                  <a:path h="318435" w="1501563">
                    <a:moveTo>
                      <a:pt x="1298363" y="0"/>
                    </a:moveTo>
                    <a:lnTo>
                      <a:pt x="203200" y="0"/>
                    </a:lnTo>
                    <a:lnTo>
                      <a:pt x="0" y="159217"/>
                    </a:lnTo>
                    <a:lnTo>
                      <a:pt x="203200" y="318435"/>
                    </a:lnTo>
                    <a:lnTo>
                      <a:pt x="1298363" y="318435"/>
                    </a:lnTo>
                    <a:lnTo>
                      <a:pt x="1501563" y="159217"/>
                    </a:lnTo>
                    <a:lnTo>
                      <a:pt x="1298363" y="0"/>
                    </a:lnTo>
                    <a:close/>
                  </a:path>
                </a:pathLst>
              </a:custGeom>
              <a:solidFill>
                <a:srgbClr val="FFFFFF"/>
              </a:solidFill>
              <a:ln w="66675">
                <a:solidFill>
                  <a:srgbClr val="000000"/>
                </a:solidFill>
              </a:ln>
            </p:spPr>
          </p:sp>
          <p:sp>
            <p:nvSpPr>
              <p:cNvPr name="TextBox 11" id="11"/>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11230" y="126587"/>
              <a:ext cx="5979202" cy="13398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moneter</a:t>
              </a:r>
            </a:p>
          </p:txBody>
        </p:sp>
      </p:gr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15376498" y="-2820517"/>
            <a:ext cx="5823003" cy="5641034"/>
          </a:xfrm>
          <a:prstGeom prst="rect">
            <a:avLst/>
          </a:prstGeom>
        </p:spPr>
      </p:pic>
      <p:grpSp>
        <p:nvGrpSpPr>
          <p:cNvPr name="Group 6" id="6"/>
          <p:cNvGrpSpPr/>
          <p:nvPr/>
        </p:nvGrpSpPr>
        <p:grpSpPr>
          <a:xfrm rot="0">
            <a:off x="6293377" y="1425039"/>
            <a:ext cx="5701246" cy="1209056"/>
            <a:chOff x="0" y="0"/>
            <a:chExt cx="7601662" cy="1612075"/>
          </a:xfrm>
        </p:grpSpPr>
        <p:grpSp>
          <p:nvGrpSpPr>
            <p:cNvPr name="Group 7" id="7"/>
            <p:cNvGrpSpPr/>
            <p:nvPr/>
          </p:nvGrpSpPr>
          <p:grpSpPr>
            <a:xfrm rot="0">
              <a:off x="0" y="0"/>
              <a:ext cx="7601662" cy="1612075"/>
              <a:chOff x="0" y="0"/>
              <a:chExt cx="1501563" cy="318435"/>
            </a:xfrm>
          </p:grpSpPr>
          <p:sp>
            <p:nvSpPr>
              <p:cNvPr name="Freeform 8" id="8"/>
              <p:cNvSpPr/>
              <p:nvPr/>
            </p:nvSpPr>
            <p:spPr>
              <a:xfrm>
                <a:off x="0" y="0"/>
                <a:ext cx="1501563" cy="318435"/>
              </a:xfrm>
              <a:custGeom>
                <a:avLst/>
                <a:gdLst/>
                <a:ahLst/>
                <a:cxnLst/>
                <a:rect r="r" b="b" t="t" l="l"/>
                <a:pathLst>
                  <a:path h="318435" w="1501563">
                    <a:moveTo>
                      <a:pt x="1298363" y="0"/>
                    </a:moveTo>
                    <a:lnTo>
                      <a:pt x="203200" y="0"/>
                    </a:lnTo>
                    <a:lnTo>
                      <a:pt x="0" y="159217"/>
                    </a:lnTo>
                    <a:lnTo>
                      <a:pt x="203200" y="318435"/>
                    </a:lnTo>
                    <a:lnTo>
                      <a:pt x="1298363" y="318435"/>
                    </a:lnTo>
                    <a:lnTo>
                      <a:pt x="1501563" y="159217"/>
                    </a:lnTo>
                    <a:lnTo>
                      <a:pt x="1298363" y="0"/>
                    </a:lnTo>
                    <a:close/>
                  </a:path>
                </a:pathLst>
              </a:custGeom>
              <a:solidFill>
                <a:srgbClr val="FFFFFF"/>
              </a:solidFill>
              <a:ln w="66675">
                <a:solidFill>
                  <a:srgbClr val="000000"/>
                </a:solidFill>
              </a:ln>
            </p:spPr>
          </p:sp>
          <p:sp>
            <p:nvSpPr>
              <p:cNvPr name="TextBox 9" id="9"/>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811230" y="126587"/>
              <a:ext cx="5979202" cy="13398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Vertikal</a:t>
              </a:r>
            </a:p>
          </p:txBody>
        </p:sp>
      </p:grpSp>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95269" y="1148205"/>
            <a:ext cx="1615296" cy="1762724"/>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644004" y="7879844"/>
            <a:ext cx="1615296" cy="1762724"/>
          </a:xfrm>
          <a:prstGeom prst="rect">
            <a:avLst/>
          </a:prstGeom>
        </p:spPr>
      </p:pic>
      <p:sp>
        <p:nvSpPr>
          <p:cNvPr name="TextBox 13" id="13"/>
          <p:cNvSpPr txBox="true"/>
          <p:nvPr/>
        </p:nvSpPr>
        <p:spPr>
          <a:xfrm rot="0">
            <a:off x="1564139" y="2891879"/>
            <a:ext cx="15159721" cy="5676900"/>
          </a:xfrm>
          <a:prstGeom prst="rect">
            <a:avLst/>
          </a:prstGeom>
        </p:spPr>
        <p:txBody>
          <a:bodyPr anchor="t" rtlCol="false" tIns="0" lIns="0" bIns="0" rIns="0">
            <a:spAutoFit/>
          </a:bodyPr>
          <a:lstStyle/>
          <a:p>
            <a:pPr algn="just">
              <a:lnSpc>
                <a:spcPts val="4080"/>
              </a:lnSpc>
            </a:pPr>
            <a:r>
              <a:rPr lang="en-US" sz="3400">
                <a:solidFill>
                  <a:srgbClr val="000000"/>
                </a:solidFill>
                <a:latin typeface="Arimo"/>
              </a:rPr>
              <a:t>Indonesia memiliki wilayah yang sangat luas sehingga dibutuhkan desentralisasi pemerintahan, oleh karena itu Indonesia memiliki pembagian kekuasaan secara vertikal. Berdasarkan Pasal 18A yang berisi "</a:t>
            </a:r>
            <a:r>
              <a:rPr lang="en-US" sz="3400">
                <a:solidFill>
                  <a:srgbClr val="000000"/>
                </a:solidFill>
                <a:latin typeface="Arimo Italics"/>
              </a:rPr>
              <a:t>Hubungan wewenang antara pemerintah pusat dan pemerintahan daerah provinsi, kabupaten, dan kota, atau antara provinsi dan kabupaten dan kota, diatur dengan undang-undang dengan memperhatikan kekhususan dan keragaman daerah.</a:t>
            </a:r>
            <a:r>
              <a:rPr lang="en-US" sz="3400">
                <a:solidFill>
                  <a:srgbClr val="000000"/>
                </a:solidFill>
                <a:latin typeface="Arimo"/>
              </a:rPr>
              <a:t>" pembagian kekuasaan di Indonesia terdiri dari:</a:t>
            </a:r>
          </a:p>
          <a:p>
            <a:pPr algn="just">
              <a:lnSpc>
                <a:spcPts val="4080"/>
              </a:lnSpc>
            </a:pPr>
          </a:p>
          <a:p>
            <a:pPr algn="just" marL="734061" indent="-367031" lvl="1">
              <a:lnSpc>
                <a:spcPts val="4080"/>
              </a:lnSpc>
              <a:buFont typeface="Arial"/>
              <a:buChar char="•"/>
            </a:pPr>
            <a:r>
              <a:rPr lang="en-US" sz="3400">
                <a:solidFill>
                  <a:srgbClr val="000000"/>
                </a:solidFill>
                <a:latin typeface="Arimo"/>
              </a:rPr>
              <a:t>Antara pemerintah pusat dan pemerintah daerah provinsi, kabupaten, dan kota.</a:t>
            </a:r>
          </a:p>
          <a:p>
            <a:pPr algn="just" marL="734061" indent="-367031" lvl="1">
              <a:lnSpc>
                <a:spcPts val="4080"/>
              </a:lnSpc>
              <a:buFont typeface="Arial"/>
              <a:buChar char="•"/>
            </a:pPr>
            <a:r>
              <a:rPr lang="en-US" sz="3400">
                <a:solidFill>
                  <a:srgbClr val="000000"/>
                </a:solidFill>
                <a:latin typeface="Arimo"/>
              </a:rPr>
              <a:t>Antara provinsi dan kabupaten/kota.</a:t>
            </a:r>
          </a:p>
        </p:txBody>
      </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2583994" y="8028624"/>
            <a:ext cx="5823003" cy="5641034"/>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36061" y="650504"/>
            <a:ext cx="12415877" cy="8985991"/>
          </a:xfrm>
          <a:prstGeom prst="rect">
            <a:avLst/>
          </a:prstGeom>
        </p:spPr>
      </p:pic>
      <p:sp>
        <p:nvSpPr>
          <p:cNvPr name="TextBox 3" id="3"/>
          <p:cNvSpPr txBox="true"/>
          <p:nvPr/>
        </p:nvSpPr>
        <p:spPr>
          <a:xfrm rot="0">
            <a:off x="1190145" y="4355410"/>
            <a:ext cx="16230600" cy="1358913"/>
          </a:xfrm>
          <a:prstGeom prst="rect">
            <a:avLst/>
          </a:prstGeom>
        </p:spPr>
        <p:txBody>
          <a:bodyPr anchor="t" rtlCol="false" tIns="0" lIns="0" bIns="0" rIns="0">
            <a:spAutoFit/>
          </a:bodyPr>
          <a:lstStyle/>
          <a:p>
            <a:pPr algn="ctr">
              <a:lnSpc>
                <a:spcPts val="10000"/>
              </a:lnSpc>
            </a:pPr>
            <a:r>
              <a:rPr lang="en-US" sz="10000">
                <a:solidFill>
                  <a:srgbClr val="000000"/>
                </a:solidFill>
                <a:latin typeface="Bobby Jones"/>
              </a:rPr>
              <a:t>PANCASILA</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083711" y="6809706"/>
            <a:ext cx="5823003" cy="5641034"/>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4045546" y="-2313098"/>
            <a:ext cx="5823003" cy="5641034"/>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8568135">
            <a:off x="-2106043" y="-1800261"/>
            <a:ext cx="6859648" cy="490153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977264">
            <a:off x="13298938" y="7185730"/>
            <a:ext cx="6859648" cy="490153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803386" y="8381362"/>
            <a:ext cx="1043951" cy="1577399"/>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4424827" y="650504"/>
            <a:ext cx="1463636" cy="1757641"/>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401866" y="410108"/>
            <a:ext cx="1445471" cy="1577399"/>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828906" y="4505367"/>
            <a:ext cx="1907130" cy="1709482"/>
          </a:xfrm>
          <a:prstGeom prst="rect">
            <a:avLst/>
          </a:prstGeom>
        </p:spPr>
      </p:pic>
      <p:pic>
        <p:nvPicPr>
          <p:cNvPr name="Picture 12" id="1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5400000">
            <a:off x="15859057" y="4129584"/>
            <a:ext cx="1538637" cy="1584739"/>
          </a:xfrm>
          <a:prstGeom prst="rect">
            <a:avLst/>
          </a:prstGeom>
        </p:spPr>
      </p:pic>
      <p:pic>
        <p:nvPicPr>
          <p:cNvPr name="Picture 13" id="13"/>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5156645" y="8697692"/>
            <a:ext cx="2061895" cy="1327111"/>
          </a:xfrm>
          <a:prstGeom prst="rect">
            <a:avLst/>
          </a:prstGeom>
        </p:spPr>
      </p:pic>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3947037" y="1176339"/>
            <a:ext cx="10393927" cy="1209056"/>
            <a:chOff x="0" y="0"/>
            <a:chExt cx="2737495" cy="318435"/>
          </a:xfrm>
        </p:grpSpPr>
        <p:sp>
          <p:nvSpPr>
            <p:cNvPr name="Freeform 3" id="3"/>
            <p:cNvSpPr/>
            <p:nvPr/>
          </p:nvSpPr>
          <p:spPr>
            <a:xfrm>
              <a:off x="0" y="0"/>
              <a:ext cx="2737495" cy="318435"/>
            </a:xfrm>
            <a:custGeom>
              <a:avLst/>
              <a:gdLst/>
              <a:ahLst/>
              <a:cxnLst/>
              <a:rect r="r" b="b" t="t" l="l"/>
              <a:pathLst>
                <a:path h="318435" w="2737495">
                  <a:moveTo>
                    <a:pt x="2534295" y="0"/>
                  </a:moveTo>
                  <a:lnTo>
                    <a:pt x="203200" y="0"/>
                  </a:lnTo>
                  <a:lnTo>
                    <a:pt x="0" y="159217"/>
                  </a:lnTo>
                  <a:lnTo>
                    <a:pt x="203200" y="318435"/>
                  </a:lnTo>
                  <a:lnTo>
                    <a:pt x="2534295" y="318435"/>
                  </a:lnTo>
                  <a:lnTo>
                    <a:pt x="2737495" y="159217"/>
                  </a:lnTo>
                  <a:lnTo>
                    <a:pt x="2534295" y="0"/>
                  </a:lnTo>
                  <a:close/>
                </a:path>
              </a:pathLst>
            </a:custGeom>
            <a:solidFill>
              <a:srgbClr val="FFFFFF"/>
            </a:solidFill>
            <a:ln w="66675">
              <a:solidFill>
                <a:srgbClr val="000000"/>
              </a:solidFill>
            </a:ln>
          </p:spPr>
        </p:sp>
        <p:sp>
          <p:nvSpPr>
            <p:cNvPr name="TextBox 4" id="4"/>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336354" y="1266517"/>
            <a:ext cx="16230600"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Konstitusi</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148355" y="1028700"/>
            <a:ext cx="2342860" cy="1520729"/>
          </a:xfrm>
          <a:prstGeom prst="rect">
            <a:avLst/>
          </a:prstGeom>
        </p:spPr>
      </p:pic>
      <p:grpSp>
        <p:nvGrpSpPr>
          <p:cNvPr name="Group 7" id="7"/>
          <p:cNvGrpSpPr/>
          <p:nvPr/>
        </p:nvGrpSpPr>
        <p:grpSpPr>
          <a:xfrm rot="0">
            <a:off x="5766815" y="2867131"/>
            <a:ext cx="7369678" cy="1223447"/>
            <a:chOff x="0" y="0"/>
            <a:chExt cx="777290" cy="129039"/>
          </a:xfrm>
        </p:grpSpPr>
        <p:sp>
          <p:nvSpPr>
            <p:cNvPr name="Freeform 8" id="8"/>
            <p:cNvSpPr/>
            <p:nvPr/>
          </p:nvSpPr>
          <p:spPr>
            <a:xfrm>
              <a:off x="0" y="0"/>
              <a:ext cx="777290" cy="129039"/>
            </a:xfrm>
            <a:custGeom>
              <a:avLst/>
              <a:gdLst/>
              <a:ahLst/>
              <a:cxnLst/>
              <a:rect r="r" b="b" t="t" l="l"/>
              <a:pathLst>
                <a:path h="129039" w="777290">
                  <a:moveTo>
                    <a:pt x="0" y="0"/>
                  </a:moveTo>
                  <a:lnTo>
                    <a:pt x="777290" y="0"/>
                  </a:lnTo>
                  <a:lnTo>
                    <a:pt x="777290" y="129039"/>
                  </a:lnTo>
                  <a:lnTo>
                    <a:pt x="0" y="129039"/>
                  </a:lnTo>
                  <a:close/>
                </a:path>
              </a:pathLst>
            </a:custGeom>
            <a:solidFill>
              <a:srgbClr val="FFCA5D"/>
            </a:solidFill>
            <a:ln w="66675">
              <a:solidFill>
                <a:srgbClr val="000000"/>
              </a:solidFill>
            </a:ln>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028700" y="4404903"/>
            <a:ext cx="16230600" cy="5167722"/>
            <a:chOff x="0" y="0"/>
            <a:chExt cx="4274726" cy="1361046"/>
          </a:xfrm>
        </p:grpSpPr>
        <p:sp>
          <p:nvSpPr>
            <p:cNvPr name="Freeform 11" id="11"/>
            <p:cNvSpPr/>
            <p:nvPr/>
          </p:nvSpPr>
          <p:spPr>
            <a:xfrm>
              <a:off x="0" y="0"/>
              <a:ext cx="4274726" cy="1361046"/>
            </a:xfrm>
            <a:custGeom>
              <a:avLst/>
              <a:gdLst/>
              <a:ahLst/>
              <a:cxnLst/>
              <a:rect r="r" b="b" t="t" l="l"/>
              <a:pathLst>
                <a:path h="1361046" w="4274726">
                  <a:moveTo>
                    <a:pt x="0" y="0"/>
                  </a:moveTo>
                  <a:lnTo>
                    <a:pt x="4274726" y="0"/>
                  </a:lnTo>
                  <a:lnTo>
                    <a:pt x="4274726" y="1361046"/>
                  </a:lnTo>
                  <a:lnTo>
                    <a:pt x="0" y="1361046"/>
                  </a:lnTo>
                  <a:close/>
                </a:path>
              </a:pathLst>
            </a:custGeom>
            <a:solidFill>
              <a:srgbClr val="000000">
                <a:alpha val="0"/>
              </a:srgbClr>
            </a:solidFill>
            <a:ln w="66675">
              <a:solidFill>
                <a:srgbClr val="000000"/>
              </a:solidFill>
            </a:ln>
          </p:spPr>
        </p:sp>
        <p:sp>
          <p:nvSpPr>
            <p:cNvPr name="TextBox 12" id="12"/>
            <p:cNvSpPr txBox="true"/>
            <p:nvPr/>
          </p:nvSpPr>
          <p:spPr>
            <a:xfrm>
              <a:off x="0" y="-66675"/>
              <a:ext cx="812800" cy="879475"/>
            </a:xfrm>
            <a:prstGeom prst="rect">
              <a:avLst/>
            </a:prstGeom>
          </p:spPr>
          <p:txBody>
            <a:bodyPr anchor="ctr" rtlCol="false" tIns="50800" lIns="50800" bIns="50800" rIns="50800"/>
            <a:lstStyle/>
            <a:p>
              <a:pPr algn="just">
                <a:lnSpc>
                  <a:spcPts val="3779"/>
                </a:lnSpc>
              </a:pPr>
              <a:r>
                <a:rPr lang="en-US" sz="2699">
                  <a:solidFill>
                    <a:srgbClr val="000000"/>
                  </a:solidFill>
                  <a:latin typeface="Arimo"/>
                </a:rPr>
                <a:t>Sebagai negara, Indonesia memiliki tujuan negara. Hal tersebut tertera di pembukaan Undang-Undang Dasar Negara Republik Indonesia tahun 1945. Alinea pertama pembukaan UUD NRI 1945 membahas tentang penghapusan penjajahan yang ada di dunia. Alinea kedua membahas tentang cita-cita bangsa Indonesia, alinea ketiga membahas tentang ketuhanan, dan alinea keempat membahas tentang tujuan dari negara Indonesia. "</a:t>
              </a:r>
              <a:r>
                <a:rPr lang="en-US" sz="2699">
                  <a:solidFill>
                    <a:srgbClr val="000000"/>
                  </a:solidFill>
                  <a:latin typeface="Arimo Italics"/>
                </a:rPr>
                <a:t>Kemudian daripada itu untuk membentuk suatu Pemerintah Negara Indonesia yang melindungi segenap bangsa Indonesia dan seluruh tumpah darah Indonesia dan untuk memajukan kesejahteraan umum, mencerdaskan kehidupan bangsa, dan ikut melaksanakan ketertiban dunia</a:t>
              </a:r>
              <a:r>
                <a:rPr lang="en-US" sz="2699">
                  <a:solidFill>
                    <a:srgbClr val="000000"/>
                  </a:solidFill>
                  <a:latin typeface="Arimo"/>
                </a:rPr>
                <a:t>"</a:t>
              </a:r>
            </a:p>
          </p:txBody>
        </p:sp>
      </p:grpSp>
      <p:sp>
        <p:nvSpPr>
          <p:cNvPr name="TextBox 13" id="13"/>
          <p:cNvSpPr txBox="true"/>
          <p:nvPr/>
        </p:nvSpPr>
        <p:spPr>
          <a:xfrm rot="0">
            <a:off x="1249829" y="2962816"/>
            <a:ext cx="16230600"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UUD 1945</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8797258" y="1028700"/>
            <a:ext cx="8082810" cy="1341834"/>
            <a:chOff x="0" y="0"/>
            <a:chExt cx="777290" cy="129039"/>
          </a:xfrm>
        </p:grpSpPr>
        <p:sp>
          <p:nvSpPr>
            <p:cNvPr name="Freeform 3" id="3"/>
            <p:cNvSpPr/>
            <p:nvPr/>
          </p:nvSpPr>
          <p:spPr>
            <a:xfrm>
              <a:off x="0" y="0"/>
              <a:ext cx="777290" cy="129039"/>
            </a:xfrm>
            <a:custGeom>
              <a:avLst/>
              <a:gdLst/>
              <a:ahLst/>
              <a:cxnLst/>
              <a:rect r="r" b="b" t="t" l="l"/>
              <a:pathLst>
                <a:path h="129039" w="777290">
                  <a:moveTo>
                    <a:pt x="0" y="0"/>
                  </a:moveTo>
                  <a:lnTo>
                    <a:pt x="777290" y="0"/>
                  </a:lnTo>
                  <a:lnTo>
                    <a:pt x="777290" y="129039"/>
                  </a:lnTo>
                  <a:lnTo>
                    <a:pt x="0" y="129039"/>
                  </a:lnTo>
                  <a:close/>
                </a:path>
              </a:pathLst>
            </a:custGeom>
            <a:solidFill>
              <a:srgbClr val="ACDC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794009" y="3313766"/>
            <a:ext cx="8082810" cy="1341834"/>
            <a:chOff x="0" y="0"/>
            <a:chExt cx="777290" cy="129039"/>
          </a:xfrm>
        </p:grpSpPr>
        <p:sp>
          <p:nvSpPr>
            <p:cNvPr name="Freeform 6" id="6"/>
            <p:cNvSpPr/>
            <p:nvPr/>
          </p:nvSpPr>
          <p:spPr>
            <a:xfrm>
              <a:off x="0" y="0"/>
              <a:ext cx="777290" cy="129039"/>
            </a:xfrm>
            <a:custGeom>
              <a:avLst/>
              <a:gdLst/>
              <a:ahLst/>
              <a:cxnLst/>
              <a:rect r="r" b="b" t="t" l="l"/>
              <a:pathLst>
                <a:path h="129039" w="777290">
                  <a:moveTo>
                    <a:pt x="0" y="0"/>
                  </a:moveTo>
                  <a:lnTo>
                    <a:pt x="777290" y="0"/>
                  </a:lnTo>
                  <a:lnTo>
                    <a:pt x="777290" y="129039"/>
                  </a:lnTo>
                  <a:lnTo>
                    <a:pt x="0" y="129039"/>
                  </a:lnTo>
                  <a:close/>
                </a:path>
              </a:pathLst>
            </a:custGeom>
            <a:solidFill>
              <a:srgbClr val="ACDCFD"/>
            </a:solidFill>
            <a:ln w="66675">
              <a:solidFill>
                <a:srgbClr val="000000"/>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251442">
            <a:off x="16484550" y="8336652"/>
            <a:ext cx="2049228" cy="2122553"/>
          </a:xfrm>
          <a:prstGeom prst="rect">
            <a:avLst/>
          </a:prstGeom>
        </p:spPr>
      </p:pic>
      <p:grpSp>
        <p:nvGrpSpPr>
          <p:cNvPr name="Group 9" id="9"/>
          <p:cNvGrpSpPr/>
          <p:nvPr/>
        </p:nvGrpSpPr>
        <p:grpSpPr>
          <a:xfrm rot="0">
            <a:off x="8797258" y="7916466"/>
            <a:ext cx="8082810" cy="1341834"/>
            <a:chOff x="0" y="0"/>
            <a:chExt cx="777290" cy="129039"/>
          </a:xfrm>
        </p:grpSpPr>
        <p:sp>
          <p:nvSpPr>
            <p:cNvPr name="Freeform 10" id="10"/>
            <p:cNvSpPr/>
            <p:nvPr/>
          </p:nvSpPr>
          <p:spPr>
            <a:xfrm>
              <a:off x="0" y="0"/>
              <a:ext cx="777290" cy="129039"/>
            </a:xfrm>
            <a:custGeom>
              <a:avLst/>
              <a:gdLst/>
              <a:ahLst/>
              <a:cxnLst/>
              <a:rect r="r" b="b" t="t" l="l"/>
              <a:pathLst>
                <a:path h="129039" w="777290">
                  <a:moveTo>
                    <a:pt x="0" y="0"/>
                  </a:moveTo>
                  <a:lnTo>
                    <a:pt x="777290" y="0"/>
                  </a:lnTo>
                  <a:lnTo>
                    <a:pt x="777290" y="129039"/>
                  </a:lnTo>
                  <a:lnTo>
                    <a:pt x="0" y="129039"/>
                  </a:lnTo>
                  <a:close/>
                </a:path>
              </a:pathLst>
            </a:custGeom>
            <a:solidFill>
              <a:srgbClr val="ACDCFD"/>
            </a:solidFill>
            <a:ln w="66675">
              <a:solidFill>
                <a:srgbClr val="000000"/>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8797258" y="5598832"/>
            <a:ext cx="8089308" cy="1341834"/>
            <a:chOff x="0" y="0"/>
            <a:chExt cx="777915" cy="129039"/>
          </a:xfrm>
        </p:grpSpPr>
        <p:sp>
          <p:nvSpPr>
            <p:cNvPr name="Freeform 13" id="13"/>
            <p:cNvSpPr/>
            <p:nvPr/>
          </p:nvSpPr>
          <p:spPr>
            <a:xfrm>
              <a:off x="0" y="0"/>
              <a:ext cx="777915" cy="129039"/>
            </a:xfrm>
            <a:custGeom>
              <a:avLst/>
              <a:gdLst/>
              <a:ahLst/>
              <a:cxnLst/>
              <a:rect r="r" b="b" t="t" l="l"/>
              <a:pathLst>
                <a:path h="129039" w="777915">
                  <a:moveTo>
                    <a:pt x="0" y="0"/>
                  </a:moveTo>
                  <a:lnTo>
                    <a:pt x="777915" y="0"/>
                  </a:lnTo>
                  <a:lnTo>
                    <a:pt x="777915" y="129039"/>
                  </a:lnTo>
                  <a:lnTo>
                    <a:pt x="0" y="129039"/>
                  </a:lnTo>
                  <a:close/>
                </a:path>
              </a:pathLst>
            </a:custGeom>
            <a:solidFill>
              <a:srgbClr val="ACDCFD"/>
            </a:solidFill>
            <a:ln w="66675">
              <a:solidFill>
                <a:srgbClr val="000000"/>
              </a:solidFill>
            </a:ln>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8972139" y="1256767"/>
            <a:ext cx="7726549" cy="857250"/>
          </a:xfrm>
          <a:prstGeom prst="rect">
            <a:avLst/>
          </a:prstGeom>
        </p:spPr>
        <p:txBody>
          <a:bodyPr anchor="t" rtlCol="false" tIns="0" lIns="0" bIns="0" rIns="0">
            <a:spAutoFit/>
          </a:bodyPr>
          <a:lstStyle/>
          <a:p>
            <a:pPr>
              <a:lnSpc>
                <a:spcPts val="3360"/>
              </a:lnSpc>
            </a:pPr>
            <a:r>
              <a:rPr lang="en-US" sz="2800">
                <a:solidFill>
                  <a:srgbClr val="000000"/>
                </a:solidFill>
                <a:latin typeface="Arimo Bold"/>
              </a:rPr>
              <a:t>Melindungi segenap bangsa Indonesia dan seluruh tumpah darah Indonesia.</a:t>
            </a:r>
          </a:p>
        </p:txBody>
      </p:sp>
      <p:sp>
        <p:nvSpPr>
          <p:cNvPr name="TextBox 16" id="16"/>
          <p:cNvSpPr txBox="true"/>
          <p:nvPr/>
        </p:nvSpPr>
        <p:spPr>
          <a:xfrm rot="0">
            <a:off x="8975388" y="3741858"/>
            <a:ext cx="7726549" cy="438150"/>
          </a:xfrm>
          <a:prstGeom prst="rect">
            <a:avLst/>
          </a:prstGeom>
        </p:spPr>
        <p:txBody>
          <a:bodyPr anchor="t" rtlCol="false" tIns="0" lIns="0" bIns="0" rIns="0">
            <a:spAutoFit/>
          </a:bodyPr>
          <a:lstStyle/>
          <a:p>
            <a:pPr>
              <a:lnSpc>
                <a:spcPts val="3360"/>
              </a:lnSpc>
            </a:pPr>
            <a:r>
              <a:rPr lang="en-US" sz="2800">
                <a:solidFill>
                  <a:srgbClr val="000000"/>
                </a:solidFill>
                <a:latin typeface="Arimo Bold"/>
              </a:rPr>
              <a:t>Memajukan kesejahteraan umum.</a:t>
            </a:r>
          </a:p>
        </p:txBody>
      </p:sp>
      <p:sp>
        <p:nvSpPr>
          <p:cNvPr name="TextBox 17" id="17"/>
          <p:cNvSpPr txBox="true"/>
          <p:nvPr/>
        </p:nvSpPr>
        <p:spPr>
          <a:xfrm rot="0">
            <a:off x="8972139" y="6044249"/>
            <a:ext cx="7726549" cy="438150"/>
          </a:xfrm>
          <a:prstGeom prst="rect">
            <a:avLst/>
          </a:prstGeom>
        </p:spPr>
        <p:txBody>
          <a:bodyPr anchor="t" rtlCol="false" tIns="0" lIns="0" bIns="0" rIns="0">
            <a:spAutoFit/>
          </a:bodyPr>
          <a:lstStyle/>
          <a:p>
            <a:pPr>
              <a:lnSpc>
                <a:spcPts val="3360"/>
              </a:lnSpc>
            </a:pPr>
            <a:r>
              <a:rPr lang="en-US" sz="2800">
                <a:solidFill>
                  <a:srgbClr val="000000"/>
                </a:solidFill>
                <a:latin typeface="Arimo Bold"/>
              </a:rPr>
              <a:t>Mencerdaskan kehidupan bangsa.</a:t>
            </a:r>
          </a:p>
        </p:txBody>
      </p:sp>
      <p:sp>
        <p:nvSpPr>
          <p:cNvPr name="TextBox 18" id="18"/>
          <p:cNvSpPr txBox="true"/>
          <p:nvPr/>
        </p:nvSpPr>
        <p:spPr>
          <a:xfrm rot="0">
            <a:off x="8972139" y="8358783"/>
            <a:ext cx="7726549" cy="438150"/>
          </a:xfrm>
          <a:prstGeom prst="rect">
            <a:avLst/>
          </a:prstGeom>
        </p:spPr>
        <p:txBody>
          <a:bodyPr anchor="t" rtlCol="false" tIns="0" lIns="0" bIns="0" rIns="0">
            <a:spAutoFit/>
          </a:bodyPr>
          <a:lstStyle/>
          <a:p>
            <a:pPr>
              <a:lnSpc>
                <a:spcPts val="3360"/>
              </a:lnSpc>
            </a:pPr>
            <a:r>
              <a:rPr lang="en-US" sz="2800">
                <a:solidFill>
                  <a:srgbClr val="000000"/>
                </a:solidFill>
                <a:latin typeface="Arimo Bold"/>
              </a:rPr>
              <a:t>Ikut melaksanakan ketertiban dunia.</a:t>
            </a:r>
          </a:p>
        </p:txBody>
      </p:sp>
      <p:pic>
        <p:nvPicPr>
          <p:cNvPr name="Picture 19" id="1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98245">
            <a:off x="-225330" y="-455757"/>
            <a:ext cx="3193479" cy="3307746"/>
          </a:xfrm>
          <a:prstGeom prst="rect">
            <a:avLst/>
          </a:prstGeom>
        </p:spPr>
      </p:pic>
      <p:grpSp>
        <p:nvGrpSpPr>
          <p:cNvPr name="Group 20" id="20"/>
          <p:cNvGrpSpPr/>
          <p:nvPr/>
        </p:nvGrpSpPr>
        <p:grpSpPr>
          <a:xfrm rot="0">
            <a:off x="1371410" y="3895712"/>
            <a:ext cx="6420631" cy="2495576"/>
            <a:chOff x="0" y="0"/>
            <a:chExt cx="1530969" cy="595058"/>
          </a:xfrm>
        </p:grpSpPr>
        <p:sp>
          <p:nvSpPr>
            <p:cNvPr name="Freeform 21" id="21"/>
            <p:cNvSpPr/>
            <p:nvPr/>
          </p:nvSpPr>
          <p:spPr>
            <a:xfrm>
              <a:off x="0" y="0"/>
              <a:ext cx="1530969" cy="595058"/>
            </a:xfrm>
            <a:custGeom>
              <a:avLst/>
              <a:gdLst/>
              <a:ahLst/>
              <a:cxnLst/>
              <a:rect r="r" b="b" t="t" l="l"/>
              <a:pathLst>
                <a:path h="595058" w="1530969">
                  <a:moveTo>
                    <a:pt x="1327769" y="0"/>
                  </a:moveTo>
                  <a:lnTo>
                    <a:pt x="203200" y="0"/>
                  </a:lnTo>
                  <a:lnTo>
                    <a:pt x="0" y="297529"/>
                  </a:lnTo>
                  <a:lnTo>
                    <a:pt x="203200" y="595058"/>
                  </a:lnTo>
                  <a:lnTo>
                    <a:pt x="1327769" y="595058"/>
                  </a:lnTo>
                  <a:lnTo>
                    <a:pt x="1530969" y="297529"/>
                  </a:lnTo>
                  <a:lnTo>
                    <a:pt x="1327769" y="0"/>
                  </a:lnTo>
                  <a:close/>
                </a:path>
              </a:pathLst>
            </a:custGeom>
            <a:solidFill>
              <a:srgbClr val="3FB0FD"/>
            </a:solidFill>
            <a:ln w="66675">
              <a:solidFill>
                <a:srgbClr val="000000"/>
              </a:solidFill>
            </a:ln>
          </p:spPr>
        </p:sp>
        <p:sp>
          <p:nvSpPr>
            <p:cNvPr name="TextBox 22" id="22"/>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694285" y="4265589"/>
            <a:ext cx="5814126" cy="1698625"/>
          </a:xfrm>
          <a:prstGeom prst="rect">
            <a:avLst/>
          </a:prstGeom>
        </p:spPr>
        <p:txBody>
          <a:bodyPr anchor="t" rtlCol="false" tIns="0" lIns="0" bIns="0" rIns="0">
            <a:spAutoFit/>
          </a:bodyPr>
          <a:lstStyle/>
          <a:p>
            <a:pPr algn="ctr" marL="0" indent="0" lvl="0">
              <a:lnSpc>
                <a:spcPts val="6500"/>
              </a:lnSpc>
            </a:pPr>
            <a:r>
              <a:rPr lang="en-US" sz="6500">
                <a:solidFill>
                  <a:srgbClr val="000000"/>
                </a:solidFill>
                <a:latin typeface="Bobby Jones"/>
              </a:rPr>
              <a:t>tujuan negara indonesia</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5689221" y="2316191"/>
            <a:ext cx="6656703" cy="1304306"/>
            <a:chOff x="0" y="0"/>
            <a:chExt cx="1753206" cy="343521"/>
          </a:xfrm>
        </p:grpSpPr>
        <p:sp>
          <p:nvSpPr>
            <p:cNvPr name="Freeform 3" id="3"/>
            <p:cNvSpPr/>
            <p:nvPr/>
          </p:nvSpPr>
          <p:spPr>
            <a:xfrm>
              <a:off x="0" y="0"/>
              <a:ext cx="1753206" cy="343521"/>
            </a:xfrm>
            <a:custGeom>
              <a:avLst/>
              <a:gdLst/>
              <a:ahLst/>
              <a:cxnLst/>
              <a:rect r="r" b="b" t="t" l="l"/>
              <a:pathLst>
                <a:path h="343521" w="1753206">
                  <a:moveTo>
                    <a:pt x="1550006" y="0"/>
                  </a:moveTo>
                  <a:lnTo>
                    <a:pt x="203200" y="0"/>
                  </a:lnTo>
                  <a:lnTo>
                    <a:pt x="0" y="171760"/>
                  </a:lnTo>
                  <a:lnTo>
                    <a:pt x="203200" y="343521"/>
                  </a:lnTo>
                  <a:lnTo>
                    <a:pt x="1550006" y="343521"/>
                  </a:lnTo>
                  <a:lnTo>
                    <a:pt x="1753206" y="171760"/>
                  </a:lnTo>
                  <a:lnTo>
                    <a:pt x="1550006" y="0"/>
                  </a:lnTo>
                  <a:close/>
                </a:path>
              </a:pathLst>
            </a:custGeom>
            <a:solidFill>
              <a:srgbClr val="FFFFFF"/>
            </a:solidFill>
            <a:ln w="66675">
              <a:solidFill>
                <a:srgbClr val="000000"/>
              </a:solidFill>
            </a:ln>
          </p:spPr>
        </p:sp>
        <p:sp>
          <p:nvSpPr>
            <p:cNvPr name="TextBox 4" id="4"/>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6136755" y="2449483"/>
            <a:ext cx="6059375"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Jenis-jenis hak</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4902" r="56974" b="29025"/>
          <a:stretch>
            <a:fillRect/>
          </a:stretch>
        </p:blipFill>
        <p:spPr>
          <a:xfrm flipH="false" flipV="false" rot="0">
            <a:off x="13604078" y="5581544"/>
            <a:ext cx="2963526" cy="3192609"/>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0444" t="71724" r="0" b="0"/>
          <a:stretch>
            <a:fillRect/>
          </a:stretch>
        </p:blipFill>
        <p:spPr>
          <a:xfrm flipH="false" flipV="false" rot="0">
            <a:off x="9795092" y="5531399"/>
            <a:ext cx="3180336" cy="3226039"/>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44381" t="44965" r="0" b="28861"/>
          <a:stretch>
            <a:fillRect/>
          </a:stretch>
        </p:blipFill>
        <p:spPr>
          <a:xfrm flipH="false" flipV="false" rot="0">
            <a:off x="5310249" y="5548114"/>
            <a:ext cx="3856193" cy="3226039"/>
          </a:xfrm>
          <a:prstGeom prst="rect">
            <a:avLst/>
          </a:prstGeom>
        </p:spPr>
      </p:pic>
      <p:grpSp>
        <p:nvGrpSpPr>
          <p:cNvPr name="Group 9" id="9"/>
          <p:cNvGrpSpPr>
            <a:grpSpLocks noChangeAspect="true"/>
          </p:cNvGrpSpPr>
          <p:nvPr/>
        </p:nvGrpSpPr>
        <p:grpSpPr>
          <a:xfrm rot="-9370939">
            <a:off x="4462202" y="4503007"/>
            <a:ext cx="808246" cy="1270945"/>
            <a:chOff x="0" y="0"/>
            <a:chExt cx="1042670" cy="1639570"/>
          </a:xfrm>
        </p:grpSpPr>
        <p:sp>
          <p:nvSpPr>
            <p:cNvPr name="Freeform 10" id="10"/>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11" id="11"/>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grpSp>
        <p:nvGrpSpPr>
          <p:cNvPr name="Group 12" id="12"/>
          <p:cNvGrpSpPr>
            <a:grpSpLocks noChangeAspect="true"/>
          </p:cNvGrpSpPr>
          <p:nvPr/>
        </p:nvGrpSpPr>
        <p:grpSpPr>
          <a:xfrm rot="-9370939">
            <a:off x="9053041" y="4503007"/>
            <a:ext cx="808246" cy="1270945"/>
            <a:chOff x="0" y="0"/>
            <a:chExt cx="1042670" cy="1639570"/>
          </a:xfrm>
        </p:grpSpPr>
        <p:sp>
          <p:nvSpPr>
            <p:cNvPr name="Freeform 13" id="13"/>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14" id="14"/>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grpSp>
        <p:nvGrpSpPr>
          <p:cNvPr name="Group 15" id="15"/>
          <p:cNvGrpSpPr>
            <a:grpSpLocks noChangeAspect="true"/>
          </p:cNvGrpSpPr>
          <p:nvPr/>
        </p:nvGrpSpPr>
        <p:grpSpPr>
          <a:xfrm rot="-9370939">
            <a:off x="12843179" y="4503007"/>
            <a:ext cx="808246" cy="1270945"/>
            <a:chOff x="0" y="0"/>
            <a:chExt cx="1042670" cy="1639570"/>
          </a:xfrm>
        </p:grpSpPr>
        <p:sp>
          <p:nvSpPr>
            <p:cNvPr name="Freeform 16" id="16"/>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FFFFFF"/>
            </a:solidFill>
          </p:spPr>
        </p:sp>
        <p:sp>
          <p:nvSpPr>
            <p:cNvPr name="Freeform 17" id="17"/>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pic>
        <p:nvPicPr>
          <p:cNvPr name="Picture 18" id="1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4902" r="56974" b="29025"/>
          <a:stretch>
            <a:fillRect/>
          </a:stretch>
        </p:blipFill>
        <p:spPr>
          <a:xfrm flipH="false" flipV="false" rot="0">
            <a:off x="1720396" y="5564829"/>
            <a:ext cx="2963526" cy="3192609"/>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412364" y="451826"/>
            <a:ext cx="909058" cy="1373577"/>
          </a:xfrm>
          <a:prstGeom prst="rect">
            <a:avLst/>
          </a:prstGeom>
        </p:spPr>
      </p:pic>
      <p:pic>
        <p:nvPicPr>
          <p:cNvPr name="Picture 20" id="2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6804771" y="8338507"/>
            <a:ext cx="909058" cy="1373577"/>
          </a:xfrm>
          <a:prstGeom prst="rect">
            <a:avLst/>
          </a:prstGeom>
        </p:spPr>
      </p:pic>
      <p:sp>
        <p:nvSpPr>
          <p:cNvPr name="TextBox 21" id="21"/>
          <p:cNvSpPr txBox="true"/>
          <p:nvPr/>
        </p:nvSpPr>
        <p:spPr>
          <a:xfrm rot="0">
            <a:off x="2241494" y="6109657"/>
            <a:ext cx="1921329" cy="22288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Hak Legal dan Hak Moral</a:t>
            </a:r>
          </a:p>
        </p:txBody>
      </p:sp>
      <p:sp>
        <p:nvSpPr>
          <p:cNvPr name="TextBox 22" id="22"/>
          <p:cNvSpPr txBox="true"/>
          <p:nvPr/>
        </p:nvSpPr>
        <p:spPr>
          <a:xfrm rot="0">
            <a:off x="6278842" y="6109657"/>
            <a:ext cx="1921329" cy="22288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Hak Khusus dan Hak Umum</a:t>
            </a:r>
          </a:p>
        </p:txBody>
      </p:sp>
      <p:sp>
        <p:nvSpPr>
          <p:cNvPr name="TextBox 23" id="23"/>
          <p:cNvSpPr txBox="true"/>
          <p:nvPr/>
        </p:nvSpPr>
        <p:spPr>
          <a:xfrm rot="0">
            <a:off x="10424596" y="6109657"/>
            <a:ext cx="1921329" cy="22288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Hak Individual dan Hak Sosial</a:t>
            </a:r>
          </a:p>
        </p:txBody>
      </p:sp>
      <p:sp>
        <p:nvSpPr>
          <p:cNvPr name="TextBox 24" id="24"/>
          <p:cNvSpPr txBox="true"/>
          <p:nvPr/>
        </p:nvSpPr>
        <p:spPr>
          <a:xfrm rot="0">
            <a:off x="14232728" y="6109657"/>
            <a:ext cx="1921329" cy="2228850"/>
          </a:xfrm>
          <a:prstGeom prst="rect">
            <a:avLst/>
          </a:prstGeom>
        </p:spPr>
        <p:txBody>
          <a:bodyPr anchor="t" rtlCol="false" tIns="0" lIns="0" bIns="0" rIns="0">
            <a:spAutoFit/>
          </a:bodyPr>
          <a:lstStyle/>
          <a:p>
            <a:pPr algn="ctr" marL="0" indent="0" lvl="0">
              <a:lnSpc>
                <a:spcPts val="4200"/>
              </a:lnSpc>
            </a:pPr>
            <a:r>
              <a:rPr lang="en-US" sz="3500">
                <a:solidFill>
                  <a:srgbClr val="000000"/>
                </a:solidFill>
                <a:latin typeface="Rugrats Sans"/>
              </a:rPr>
              <a:t>Hak Positif dan Hak Negatif</a:t>
            </a:r>
          </a:p>
        </p:txBody>
      </p:sp>
      <p:pic>
        <p:nvPicPr>
          <p:cNvPr name="Picture 25" id="25"/>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873629" y="1309296"/>
            <a:ext cx="3671477" cy="3318097"/>
          </a:xfrm>
          <a:prstGeom prst="rect">
            <a:avLst/>
          </a:prstGeom>
        </p:spPr>
      </p:pic>
      <p:pic>
        <p:nvPicPr>
          <p:cNvPr name="Picture 26" id="2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42248" y="1309296"/>
            <a:ext cx="3671477" cy="3318097"/>
          </a:xfrm>
          <a:prstGeom prst="rect">
            <a:avLst/>
          </a:prstGeom>
        </p:spPr>
      </p:pic>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grpSp>
        <p:nvGrpSpPr>
          <p:cNvPr name="Group 2" id="2"/>
          <p:cNvGrpSpPr/>
          <p:nvPr/>
        </p:nvGrpSpPr>
        <p:grpSpPr>
          <a:xfrm rot="0">
            <a:off x="13699714" y="2585431"/>
            <a:ext cx="3837369" cy="2735398"/>
            <a:chOff x="0" y="0"/>
            <a:chExt cx="955529" cy="681131"/>
          </a:xfrm>
        </p:grpSpPr>
        <p:sp>
          <p:nvSpPr>
            <p:cNvPr name="Freeform 3" id="3"/>
            <p:cNvSpPr/>
            <p:nvPr/>
          </p:nvSpPr>
          <p:spPr>
            <a:xfrm>
              <a:off x="0" y="0"/>
              <a:ext cx="955529" cy="681131"/>
            </a:xfrm>
            <a:custGeom>
              <a:avLst/>
              <a:gdLst/>
              <a:ahLst/>
              <a:cxnLst/>
              <a:rect r="r" b="b" t="t" l="l"/>
              <a:pathLst>
                <a:path h="681131" w="955529">
                  <a:moveTo>
                    <a:pt x="0" y="0"/>
                  </a:moveTo>
                  <a:lnTo>
                    <a:pt x="955529" y="0"/>
                  </a:lnTo>
                  <a:lnTo>
                    <a:pt x="955529" y="681131"/>
                  </a:lnTo>
                  <a:lnTo>
                    <a:pt x="0" y="681131"/>
                  </a:lnTo>
                  <a:close/>
                </a:path>
              </a:pathLst>
            </a:custGeom>
            <a:solidFill>
              <a:srgbClr val="ACDC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6208155"/>
            <a:ext cx="3851556" cy="3195403"/>
            <a:chOff x="0" y="0"/>
            <a:chExt cx="959062" cy="795675"/>
          </a:xfrm>
        </p:grpSpPr>
        <p:sp>
          <p:nvSpPr>
            <p:cNvPr name="Freeform 6" id="6"/>
            <p:cNvSpPr/>
            <p:nvPr/>
          </p:nvSpPr>
          <p:spPr>
            <a:xfrm>
              <a:off x="0" y="0"/>
              <a:ext cx="959062" cy="795675"/>
            </a:xfrm>
            <a:custGeom>
              <a:avLst/>
              <a:gdLst/>
              <a:ahLst/>
              <a:cxnLst/>
              <a:rect r="r" b="b" t="t" l="l"/>
              <a:pathLst>
                <a:path h="795675" w="959062">
                  <a:moveTo>
                    <a:pt x="0" y="0"/>
                  </a:moveTo>
                  <a:lnTo>
                    <a:pt x="959062" y="0"/>
                  </a:lnTo>
                  <a:lnTo>
                    <a:pt x="959062" y="795675"/>
                  </a:lnTo>
                  <a:lnTo>
                    <a:pt x="0" y="795675"/>
                  </a:lnTo>
                  <a:close/>
                </a:path>
              </a:pathLst>
            </a:custGeom>
            <a:solidFill>
              <a:srgbClr val="ACDCFD"/>
            </a:solidFill>
            <a:ln w="66675">
              <a:solidFill>
                <a:srgbClr val="000000"/>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7035799" y="9050302"/>
            <a:ext cx="996753" cy="987692"/>
          </a:xfrm>
          <a:prstGeom prst="rect">
            <a:avLst/>
          </a:prstGeom>
        </p:spPr>
      </p:pic>
      <p:grpSp>
        <p:nvGrpSpPr>
          <p:cNvPr name="Group 9" id="9"/>
          <p:cNvGrpSpPr/>
          <p:nvPr/>
        </p:nvGrpSpPr>
        <p:grpSpPr>
          <a:xfrm rot="0">
            <a:off x="2590170" y="415974"/>
            <a:ext cx="12436269" cy="1209056"/>
            <a:chOff x="0" y="0"/>
            <a:chExt cx="3275396" cy="318435"/>
          </a:xfrm>
        </p:grpSpPr>
        <p:sp>
          <p:nvSpPr>
            <p:cNvPr name="Freeform 10" id="10"/>
            <p:cNvSpPr/>
            <p:nvPr/>
          </p:nvSpPr>
          <p:spPr>
            <a:xfrm>
              <a:off x="0" y="0"/>
              <a:ext cx="3275396" cy="318435"/>
            </a:xfrm>
            <a:custGeom>
              <a:avLst/>
              <a:gdLst/>
              <a:ahLst/>
              <a:cxnLst/>
              <a:rect r="r" b="b" t="t" l="l"/>
              <a:pathLst>
                <a:path h="318435" w="3275396">
                  <a:moveTo>
                    <a:pt x="3072196" y="0"/>
                  </a:moveTo>
                  <a:lnTo>
                    <a:pt x="203200" y="0"/>
                  </a:lnTo>
                  <a:lnTo>
                    <a:pt x="0" y="159217"/>
                  </a:lnTo>
                  <a:lnTo>
                    <a:pt x="203200" y="318435"/>
                  </a:lnTo>
                  <a:lnTo>
                    <a:pt x="3072196" y="318435"/>
                  </a:lnTo>
                  <a:lnTo>
                    <a:pt x="3275396" y="159217"/>
                  </a:lnTo>
                  <a:lnTo>
                    <a:pt x="3072196" y="0"/>
                  </a:lnTo>
                  <a:close/>
                </a:path>
              </a:pathLst>
            </a:custGeom>
            <a:solidFill>
              <a:srgbClr val="FFFFFF"/>
            </a:solidFill>
            <a:ln w="66675">
              <a:solidFill>
                <a:srgbClr val="000000"/>
              </a:solidFill>
            </a:ln>
          </p:spPr>
        </p:sp>
        <p:sp>
          <p:nvSpPr>
            <p:cNvPr name="TextBox 11" id="11"/>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303575" y="446040"/>
            <a:ext cx="16230600"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Isu kenegaraan</a:t>
            </a:r>
          </a:p>
        </p:txBody>
      </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791488" y="268335"/>
            <a:ext cx="2342860" cy="1520729"/>
          </a:xfrm>
          <a:prstGeom prst="rect">
            <a:avLst/>
          </a:prstGeom>
        </p:spPr>
      </p:pic>
      <p:pic>
        <p:nvPicPr>
          <p:cNvPr name="Picture 14" id="14"/>
          <p:cNvPicPr>
            <a:picLocks noChangeAspect="true"/>
          </p:cNvPicPr>
          <p:nvPr/>
        </p:nvPicPr>
        <p:blipFill>
          <a:blip r:embed="rId6"/>
          <a:srcRect l="0" t="0" r="0" b="0"/>
          <a:stretch>
            <a:fillRect/>
          </a:stretch>
        </p:blipFill>
        <p:spPr>
          <a:xfrm flipH="false" flipV="false" rot="0">
            <a:off x="14201836" y="2424398"/>
            <a:ext cx="3057464" cy="3057464"/>
          </a:xfrm>
          <a:prstGeom prst="rect">
            <a:avLst/>
          </a:prstGeom>
        </p:spPr>
      </p:pic>
      <p:pic>
        <p:nvPicPr>
          <p:cNvPr name="Picture 15" id="1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2284130" y="6775350"/>
            <a:ext cx="1678789" cy="2061013"/>
          </a:xfrm>
          <a:prstGeom prst="rect">
            <a:avLst/>
          </a:prstGeom>
        </p:spPr>
      </p:pic>
      <p:pic>
        <p:nvPicPr>
          <p:cNvPr name="Picture 16" id="1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true" flipV="false" rot="0">
            <a:off x="1828669" y="6530005"/>
            <a:ext cx="1523003" cy="1523003"/>
          </a:xfrm>
          <a:prstGeom prst="rect">
            <a:avLst/>
          </a:prstGeom>
        </p:spPr>
      </p:pic>
      <p:sp>
        <p:nvSpPr>
          <p:cNvPr name="TextBox 17" id="17"/>
          <p:cNvSpPr txBox="true"/>
          <p:nvPr/>
        </p:nvSpPr>
        <p:spPr>
          <a:xfrm rot="0">
            <a:off x="5316430" y="7196257"/>
            <a:ext cx="12067159" cy="2152650"/>
          </a:xfrm>
          <a:prstGeom prst="rect">
            <a:avLst/>
          </a:prstGeom>
        </p:spPr>
        <p:txBody>
          <a:bodyPr anchor="t" rtlCol="false" tIns="0" lIns="0" bIns="0" rIns="0">
            <a:spAutoFit/>
          </a:bodyPr>
          <a:lstStyle/>
          <a:p>
            <a:pPr algn="just" marL="0" indent="0" lvl="0">
              <a:lnSpc>
                <a:spcPts val="4079"/>
              </a:lnSpc>
            </a:pPr>
            <a:r>
              <a:rPr lang="en-US" sz="3399">
                <a:solidFill>
                  <a:srgbClr val="000000"/>
                </a:solidFill>
                <a:latin typeface="Rugrats Sans"/>
              </a:rPr>
              <a:t>Sebagai mahasiswa teknologi, kita dapat mengembangkan teknologi untuk meningkatkan akses ke pendidikan dan kesehatan, seperti platform pembelajaran online dan aplikasi kesehatan.</a:t>
            </a:r>
          </a:p>
        </p:txBody>
      </p:sp>
      <p:sp>
        <p:nvSpPr>
          <p:cNvPr name="TextBox 18" id="18"/>
          <p:cNvSpPr txBox="true"/>
          <p:nvPr/>
        </p:nvSpPr>
        <p:spPr>
          <a:xfrm rot="0">
            <a:off x="1082091" y="3168179"/>
            <a:ext cx="12027363" cy="2152650"/>
          </a:xfrm>
          <a:prstGeom prst="rect">
            <a:avLst/>
          </a:prstGeom>
        </p:spPr>
        <p:txBody>
          <a:bodyPr anchor="t" rtlCol="false" tIns="0" lIns="0" bIns="0" rIns="0">
            <a:spAutoFit/>
          </a:bodyPr>
          <a:lstStyle/>
          <a:p>
            <a:pPr algn="just" marL="0" indent="0" lvl="0">
              <a:lnSpc>
                <a:spcPts val="4079"/>
              </a:lnSpc>
            </a:pPr>
            <a:r>
              <a:rPr lang="en-US" sz="3399">
                <a:solidFill>
                  <a:srgbClr val="000000"/>
                </a:solidFill>
                <a:latin typeface="Rugrats Sans"/>
              </a:rPr>
              <a:t>Pertumbuhan penduduk yang cepat di beberapa negara berkembang menyebabkan berbagai masalah sosial, seperti tidak meratanya akses pendidikan dan kesehatan yang menyebabkan rendahnya kualitas SDM di Indonesia.</a:t>
            </a:r>
          </a:p>
        </p:txBody>
      </p:sp>
      <p:sp>
        <p:nvSpPr>
          <p:cNvPr name="TextBox 19" id="19"/>
          <p:cNvSpPr txBox="true"/>
          <p:nvPr/>
        </p:nvSpPr>
        <p:spPr>
          <a:xfrm rot="0">
            <a:off x="1082091" y="2303901"/>
            <a:ext cx="12027363" cy="879475"/>
          </a:xfrm>
          <a:prstGeom prst="rect">
            <a:avLst/>
          </a:prstGeom>
        </p:spPr>
        <p:txBody>
          <a:bodyPr anchor="t" rtlCol="false" tIns="0" lIns="0" bIns="0" rIns="0">
            <a:spAutoFit/>
          </a:bodyPr>
          <a:lstStyle/>
          <a:p>
            <a:pPr algn="ctr" marL="0" indent="0" lvl="0">
              <a:lnSpc>
                <a:spcPts val="6500"/>
              </a:lnSpc>
            </a:pPr>
            <a:r>
              <a:rPr lang="en-US" sz="6500">
                <a:solidFill>
                  <a:srgbClr val="000000"/>
                </a:solidFill>
                <a:latin typeface="Bobby Jones"/>
              </a:rPr>
              <a:t>Contoh isu </a:t>
            </a:r>
          </a:p>
        </p:txBody>
      </p:sp>
      <p:sp>
        <p:nvSpPr>
          <p:cNvPr name="TextBox 20" id="20"/>
          <p:cNvSpPr txBox="true"/>
          <p:nvPr/>
        </p:nvSpPr>
        <p:spPr>
          <a:xfrm rot="0">
            <a:off x="5440719" y="6168554"/>
            <a:ext cx="11818581" cy="879475"/>
          </a:xfrm>
          <a:prstGeom prst="rect">
            <a:avLst/>
          </a:prstGeom>
        </p:spPr>
        <p:txBody>
          <a:bodyPr anchor="t" rtlCol="false" tIns="0" lIns="0" bIns="0" rIns="0">
            <a:spAutoFit/>
          </a:bodyPr>
          <a:lstStyle/>
          <a:p>
            <a:pPr algn="ctr" marL="0" indent="0" lvl="0">
              <a:lnSpc>
                <a:spcPts val="6500"/>
              </a:lnSpc>
            </a:pPr>
            <a:r>
              <a:rPr lang="en-US" sz="6500">
                <a:solidFill>
                  <a:srgbClr val="000000"/>
                </a:solidFill>
                <a:latin typeface="Bobby Jones"/>
              </a:rPr>
              <a:t>solusi</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36061" y="650504"/>
            <a:ext cx="12415877" cy="8985991"/>
          </a:xfrm>
          <a:prstGeom prst="rect">
            <a:avLst/>
          </a:prstGeom>
        </p:spPr>
      </p:pic>
      <p:sp>
        <p:nvSpPr>
          <p:cNvPr name="TextBox 3" id="3"/>
          <p:cNvSpPr txBox="true"/>
          <p:nvPr/>
        </p:nvSpPr>
        <p:spPr>
          <a:xfrm rot="0">
            <a:off x="1028700" y="3921125"/>
            <a:ext cx="17259300" cy="3883024"/>
          </a:xfrm>
          <a:prstGeom prst="rect">
            <a:avLst/>
          </a:prstGeom>
        </p:spPr>
        <p:txBody>
          <a:bodyPr anchor="t" rtlCol="false" tIns="0" lIns="0" bIns="0" rIns="0">
            <a:spAutoFit/>
          </a:bodyPr>
          <a:lstStyle/>
          <a:p>
            <a:pPr algn="ctr">
              <a:lnSpc>
                <a:spcPts val="9999"/>
              </a:lnSpc>
            </a:pPr>
            <a:r>
              <a:rPr lang="en-US" sz="9999">
                <a:solidFill>
                  <a:srgbClr val="000000"/>
                </a:solidFill>
                <a:latin typeface="Bobby Jones"/>
              </a:rPr>
              <a:t>Refleksi </a:t>
            </a:r>
          </a:p>
          <a:p>
            <a:pPr algn="ctr">
              <a:lnSpc>
                <a:spcPts val="9999"/>
              </a:lnSpc>
            </a:pPr>
            <a:r>
              <a:rPr lang="en-US" sz="9999">
                <a:solidFill>
                  <a:srgbClr val="000000"/>
                </a:solidFill>
                <a:latin typeface="Bobby Jones"/>
              </a:rPr>
              <a:t>kelompok</a:t>
            </a:r>
          </a:p>
          <a:p>
            <a:pPr algn="ctr">
              <a:lnSpc>
                <a:spcPts val="9999"/>
              </a:lnSpc>
            </a:pP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083711" y="6809706"/>
            <a:ext cx="5823003" cy="5641034"/>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4045546" y="-2313098"/>
            <a:ext cx="5823003" cy="5641034"/>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8568135">
            <a:off x="-2106043" y="-1800261"/>
            <a:ext cx="6859648" cy="490153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977264">
            <a:off x="13298938" y="7185730"/>
            <a:ext cx="6859648" cy="490153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803386" y="8381362"/>
            <a:ext cx="1043951" cy="1577399"/>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4424827" y="650504"/>
            <a:ext cx="1463636" cy="1757641"/>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401866" y="410108"/>
            <a:ext cx="1445471" cy="1577399"/>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828906" y="4505367"/>
            <a:ext cx="1907130" cy="1709482"/>
          </a:xfrm>
          <a:prstGeom prst="rect">
            <a:avLst/>
          </a:prstGeom>
        </p:spPr>
      </p:pic>
      <p:pic>
        <p:nvPicPr>
          <p:cNvPr name="Picture 12" id="1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5400000">
            <a:off x="15859057" y="4129584"/>
            <a:ext cx="1538637" cy="1584739"/>
          </a:xfrm>
          <a:prstGeom prst="rect">
            <a:avLst/>
          </a:prstGeom>
        </p:spPr>
      </p:pic>
      <p:pic>
        <p:nvPicPr>
          <p:cNvPr name="Picture 13" id="13"/>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5156645" y="8697692"/>
            <a:ext cx="2061895" cy="1327111"/>
          </a:xfrm>
          <a:prstGeom prst="rect">
            <a:avLst/>
          </a:prstGeom>
        </p:spPr>
      </p:pic>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15169931" y="-1860128"/>
            <a:ext cx="5823003" cy="5641034"/>
          </a:xfrm>
          <a:prstGeom prst="rect">
            <a:avLst/>
          </a:prstGeom>
        </p:spPr>
      </p:pic>
      <p:sp>
        <p:nvSpPr>
          <p:cNvPr name="TextBox 3" id="3"/>
          <p:cNvSpPr txBox="true"/>
          <p:nvPr/>
        </p:nvSpPr>
        <p:spPr>
          <a:xfrm rot="0">
            <a:off x="3599361" y="6790287"/>
            <a:ext cx="14360728" cy="3057525"/>
          </a:xfrm>
          <a:prstGeom prst="rect">
            <a:avLst/>
          </a:prstGeom>
        </p:spPr>
        <p:txBody>
          <a:bodyPr anchor="t" rtlCol="false" tIns="0" lIns="0" bIns="0" rIns="0">
            <a:spAutoFit/>
          </a:bodyPr>
          <a:lstStyle/>
          <a:p>
            <a:pPr algn="just" marL="0" indent="0" lvl="0">
              <a:lnSpc>
                <a:spcPts val="3959"/>
              </a:lnSpc>
            </a:pPr>
            <a:r>
              <a:rPr lang="en-US" sz="3299">
                <a:solidFill>
                  <a:srgbClr val="000000"/>
                </a:solidFill>
                <a:latin typeface="Rugrats Sans"/>
              </a:rPr>
              <a:t>Dalam banyak aspek, perkembangan teknologi dapat membantu kita untuk semakin dekat dengan nilai-nilai Pancasila. Namun, pada saat yang sama, perkembangan teknologi juga bisa membuat kita semakin jauh dari nilai-nilai Pancasila jika kita tidak berhati-hati. Oleh karena itu, sangat penting untuk memastikan bahwa penggunaan teknologi selalu diarahkan untuk memperkuat dan menghormati nilai-nilai Pancasila.</a:t>
            </a:r>
          </a:p>
        </p:txBody>
      </p:sp>
      <p:grpSp>
        <p:nvGrpSpPr>
          <p:cNvPr name="Group 4" id="4"/>
          <p:cNvGrpSpPr/>
          <p:nvPr/>
        </p:nvGrpSpPr>
        <p:grpSpPr>
          <a:xfrm rot="0">
            <a:off x="177428" y="415974"/>
            <a:ext cx="14849011" cy="1209056"/>
            <a:chOff x="0" y="0"/>
            <a:chExt cx="3910851" cy="318435"/>
          </a:xfrm>
        </p:grpSpPr>
        <p:sp>
          <p:nvSpPr>
            <p:cNvPr name="Freeform 5" id="5"/>
            <p:cNvSpPr/>
            <p:nvPr/>
          </p:nvSpPr>
          <p:spPr>
            <a:xfrm>
              <a:off x="0" y="0"/>
              <a:ext cx="3910851" cy="318435"/>
            </a:xfrm>
            <a:custGeom>
              <a:avLst/>
              <a:gdLst/>
              <a:ahLst/>
              <a:cxnLst/>
              <a:rect r="r" b="b" t="t" l="l"/>
              <a:pathLst>
                <a:path h="318435" w="3910851">
                  <a:moveTo>
                    <a:pt x="3707651" y="0"/>
                  </a:moveTo>
                  <a:lnTo>
                    <a:pt x="203200" y="0"/>
                  </a:lnTo>
                  <a:lnTo>
                    <a:pt x="0" y="159217"/>
                  </a:lnTo>
                  <a:lnTo>
                    <a:pt x="203200" y="318435"/>
                  </a:lnTo>
                  <a:lnTo>
                    <a:pt x="3707651" y="318435"/>
                  </a:lnTo>
                  <a:lnTo>
                    <a:pt x="3910851" y="159217"/>
                  </a:lnTo>
                  <a:lnTo>
                    <a:pt x="3707651" y="0"/>
                  </a:lnTo>
                  <a:close/>
                </a:path>
              </a:pathLst>
            </a:custGeom>
            <a:solidFill>
              <a:srgbClr val="FFFFFF"/>
            </a:solidFill>
            <a:ln w="66675">
              <a:solidFill>
                <a:srgbClr val="000000"/>
              </a:solidFill>
            </a:ln>
          </p:spPr>
        </p:sp>
        <p:sp>
          <p:nvSpPr>
            <p:cNvPr name="TextBox 6" id="6"/>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790523" y="503190"/>
            <a:ext cx="13622821" cy="895350"/>
          </a:xfrm>
          <a:prstGeom prst="rect">
            <a:avLst/>
          </a:prstGeom>
        </p:spPr>
        <p:txBody>
          <a:bodyPr anchor="t" rtlCol="false" tIns="0" lIns="0" bIns="0" rIns="0">
            <a:spAutoFit/>
          </a:bodyPr>
          <a:lstStyle/>
          <a:p>
            <a:pPr algn="ctr" marL="0" indent="0" lvl="0">
              <a:lnSpc>
                <a:spcPts val="6960"/>
              </a:lnSpc>
              <a:spcBef>
                <a:spcPct val="0"/>
              </a:spcBef>
            </a:pPr>
            <a:r>
              <a:rPr lang="en-US" sz="5800">
                <a:solidFill>
                  <a:srgbClr val="000000"/>
                </a:solidFill>
                <a:latin typeface="Bobby Jones"/>
              </a:rPr>
              <a:t>PERKEMBANGAN TEKNOLOGI DAN PANCASILA</a:t>
            </a:r>
          </a:p>
        </p:txBody>
      </p:sp>
      <p:sp>
        <p:nvSpPr>
          <p:cNvPr name="TextBox 8" id="8"/>
          <p:cNvSpPr txBox="true"/>
          <p:nvPr/>
        </p:nvSpPr>
        <p:spPr>
          <a:xfrm rot="0">
            <a:off x="1028700" y="2032230"/>
            <a:ext cx="13628547" cy="3181350"/>
          </a:xfrm>
          <a:prstGeom prst="rect">
            <a:avLst/>
          </a:prstGeom>
        </p:spPr>
        <p:txBody>
          <a:bodyPr anchor="t" rtlCol="false" tIns="0" lIns="0" bIns="0" rIns="0">
            <a:spAutoFit/>
          </a:bodyPr>
          <a:lstStyle/>
          <a:p>
            <a:pPr algn="just" marL="0" indent="0" lvl="0">
              <a:lnSpc>
                <a:spcPts val="4079"/>
              </a:lnSpc>
            </a:pPr>
            <a:r>
              <a:rPr lang="en-US" sz="3399">
                <a:solidFill>
                  <a:srgbClr val="000000"/>
                </a:solidFill>
                <a:latin typeface="Rugrats Sans"/>
              </a:rPr>
              <a:t>Sebagai mahasiswa IT, kita tentu harus selalu belajar dan mengikuti perkembangan teknologi itu sendiri agar kita tidak tertinggal. Namun, dengan perkembangan teknologi yang sangat cepat dan luas membuat kita seakan dibanjiri oleh informasi-informasi baru setiap harinya. Sehingga, kita perlu menyaring informasi tersebut dengan berpedoman kepada nilai-nilai Pancasila sebagai pandangan hidup bangsa Indonesia.</a:t>
            </a:r>
          </a:p>
        </p:txBody>
      </p:sp>
      <p:sp>
        <p:nvSpPr>
          <p:cNvPr name="TextBox 9" id="9"/>
          <p:cNvSpPr txBox="true"/>
          <p:nvPr/>
        </p:nvSpPr>
        <p:spPr>
          <a:xfrm rot="0">
            <a:off x="5111709" y="5451705"/>
            <a:ext cx="11336032" cy="1224281"/>
          </a:xfrm>
          <a:prstGeom prst="rect">
            <a:avLst/>
          </a:prstGeom>
        </p:spPr>
        <p:txBody>
          <a:bodyPr anchor="t" rtlCol="false" tIns="0" lIns="0" bIns="0" rIns="0">
            <a:spAutoFit/>
          </a:bodyPr>
          <a:lstStyle/>
          <a:p>
            <a:pPr algn="ctr" marL="0" indent="0" lvl="0">
              <a:lnSpc>
                <a:spcPts val="4700"/>
              </a:lnSpc>
            </a:pPr>
            <a:r>
              <a:rPr lang="en-US" sz="4700">
                <a:solidFill>
                  <a:srgbClr val="000000"/>
                </a:solidFill>
                <a:latin typeface="Bobby Jones"/>
              </a:rPr>
              <a:t>Apakah teknologi menjauhkan kita dari nilai pancasila?</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00311">
            <a:off x="-2911502" y="6028486"/>
            <a:ext cx="5823003" cy="5641034"/>
          </a:xfrm>
          <a:prstGeom prst="rect">
            <a:avLst/>
          </a:prstGeom>
        </p:spPr>
      </p:pic>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1116141" y="2088010"/>
            <a:ext cx="16055719" cy="7878106"/>
            <a:chOff x="0" y="0"/>
            <a:chExt cx="1647138" cy="808206"/>
          </a:xfrm>
        </p:grpSpPr>
        <p:sp>
          <p:nvSpPr>
            <p:cNvPr name="Freeform 3" id="3"/>
            <p:cNvSpPr/>
            <p:nvPr/>
          </p:nvSpPr>
          <p:spPr>
            <a:xfrm>
              <a:off x="0" y="0"/>
              <a:ext cx="1647138" cy="808206"/>
            </a:xfrm>
            <a:custGeom>
              <a:avLst/>
              <a:gdLst/>
              <a:ahLst/>
              <a:cxnLst/>
              <a:rect r="r" b="b" t="t" l="l"/>
              <a:pathLst>
                <a:path h="808206" w="1647138">
                  <a:moveTo>
                    <a:pt x="0" y="0"/>
                  </a:moveTo>
                  <a:lnTo>
                    <a:pt x="1647138" y="0"/>
                  </a:lnTo>
                  <a:lnTo>
                    <a:pt x="1647138" y="808206"/>
                  </a:lnTo>
                  <a:lnTo>
                    <a:pt x="0" y="808206"/>
                  </a:lnTo>
                  <a:close/>
                </a:path>
              </a:pathLst>
            </a:custGeom>
            <a:solidFill>
              <a:srgbClr val="ACDC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856790" y="417671"/>
            <a:ext cx="12247216" cy="1415008"/>
            <a:chOff x="0" y="0"/>
            <a:chExt cx="2495569" cy="288331"/>
          </a:xfrm>
        </p:grpSpPr>
        <p:sp>
          <p:nvSpPr>
            <p:cNvPr name="Freeform 6" id="6"/>
            <p:cNvSpPr/>
            <p:nvPr/>
          </p:nvSpPr>
          <p:spPr>
            <a:xfrm>
              <a:off x="0" y="0"/>
              <a:ext cx="2495569" cy="288331"/>
            </a:xfrm>
            <a:custGeom>
              <a:avLst/>
              <a:gdLst/>
              <a:ahLst/>
              <a:cxnLst/>
              <a:rect r="r" b="b" t="t" l="l"/>
              <a:pathLst>
                <a:path h="288331" w="2495569">
                  <a:moveTo>
                    <a:pt x="2292369" y="0"/>
                  </a:moveTo>
                  <a:lnTo>
                    <a:pt x="203200" y="0"/>
                  </a:lnTo>
                  <a:lnTo>
                    <a:pt x="0" y="144165"/>
                  </a:lnTo>
                  <a:lnTo>
                    <a:pt x="203200" y="288331"/>
                  </a:lnTo>
                  <a:lnTo>
                    <a:pt x="2292369" y="288331"/>
                  </a:lnTo>
                  <a:lnTo>
                    <a:pt x="2495569" y="144165"/>
                  </a:lnTo>
                  <a:lnTo>
                    <a:pt x="2292369" y="0"/>
                  </a:lnTo>
                  <a:close/>
                </a:path>
              </a:pathLst>
            </a:custGeom>
            <a:solidFill>
              <a:srgbClr val="FFFFFF"/>
            </a:solidFill>
            <a:ln w="66675">
              <a:solidFill>
                <a:srgbClr val="000000"/>
              </a:solidFill>
            </a:ln>
          </p:spPr>
        </p:sp>
        <p:sp>
          <p:nvSpPr>
            <p:cNvPr name="TextBox 7" id="7"/>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949808" y="580972"/>
            <a:ext cx="12061180"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kesimpulan</a:t>
            </a:r>
          </a:p>
        </p:txBody>
      </p:sp>
      <p:sp>
        <p:nvSpPr>
          <p:cNvPr name="TextBox 9" id="9"/>
          <p:cNvSpPr txBox="true"/>
          <p:nvPr/>
        </p:nvSpPr>
        <p:spPr>
          <a:xfrm rot="0">
            <a:off x="1527175" y="2268519"/>
            <a:ext cx="15233651" cy="7391574"/>
          </a:xfrm>
          <a:prstGeom prst="rect">
            <a:avLst/>
          </a:prstGeom>
        </p:spPr>
        <p:txBody>
          <a:bodyPr anchor="t" rtlCol="false" tIns="0" lIns="0" bIns="0" rIns="0">
            <a:spAutoFit/>
          </a:bodyPr>
          <a:lstStyle/>
          <a:p>
            <a:pPr algn="ctr">
              <a:lnSpc>
                <a:spcPts val="3846"/>
              </a:lnSpc>
            </a:pPr>
            <a:r>
              <a:rPr lang="en-US" sz="3846">
                <a:solidFill>
                  <a:srgbClr val="000000"/>
                </a:solidFill>
                <a:latin typeface="Rugrats Sans Bold"/>
              </a:rPr>
              <a:t>Berawal dari sekelompok rakyat yang menyadari pentingnya untuk bersatu menjadi suatu bangsa, yakni bangsa Indonesia. Selanjutnya, bangsa Indonesia menyadari bahwa kemerdekaan ialah hak segala bangsa. Beranjak dari ide tersebut, bangsa Indonesia melanjutkan perjuangan kemerdekaannya hingga terbentuklah suatu negara yang merdeka dan terbebas dari penjajah, yakni Negara Kesatuan Republik Indonesia. Kita tahu bahwa bangsa Indonesia adalah bangsa yang majemuk, sehingga  diperlukanlah suatu ideologi serta dasar negara yang dapat menjadi suatu pedoman hidup serta fondasi perilaku bagi bangsa Indonesia. Hal ini bertujuan agar bangsa Indonesia dapat hidup dengan harmonis dan berkesinambungan. Oleh karena itu, lahirlah Pancasila sebagai pemersatu bangsa Indonesia. Melihat perjuangan yang panjang tersebut, kita sebagai WNI sudah sepatutnya menjaga keharmonisan bangsa Indonesia dengan mengimplementasikan seluruh nilai yang terkandung dalam Pancasila pada kehidupan sehari-hari.</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6208811" y="336096"/>
            <a:ext cx="1669615" cy="1496582"/>
          </a:xfrm>
          <a:prstGeom prst="rect">
            <a:avLst/>
          </a:prstGeom>
        </p:spPr>
      </p:pic>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68774" y="336096"/>
            <a:ext cx="1669615" cy="1496582"/>
          </a:xfrm>
          <a:prstGeom prst="rect">
            <a:avLst/>
          </a:prstGeom>
        </p:spPr>
      </p:pic>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613868"/>
            <a:chOff x="0" y="0"/>
            <a:chExt cx="4274726" cy="2268673"/>
          </a:xfrm>
        </p:grpSpPr>
        <p:sp>
          <p:nvSpPr>
            <p:cNvPr name="Freeform 3" id="3"/>
            <p:cNvSpPr/>
            <p:nvPr/>
          </p:nvSpPr>
          <p:spPr>
            <a:xfrm>
              <a:off x="0" y="0"/>
              <a:ext cx="4274726" cy="2268673"/>
            </a:xfrm>
            <a:custGeom>
              <a:avLst/>
              <a:gdLst/>
              <a:ahLst/>
              <a:cxnLst/>
              <a:rect r="r" b="b" t="t" l="l"/>
              <a:pathLst>
                <a:path h="2268673" w="4274726">
                  <a:moveTo>
                    <a:pt x="0" y="0"/>
                  </a:moveTo>
                  <a:lnTo>
                    <a:pt x="4274726" y="0"/>
                  </a:lnTo>
                  <a:lnTo>
                    <a:pt x="4274726" y="2268673"/>
                  </a:lnTo>
                  <a:lnTo>
                    <a:pt x="0" y="2268673"/>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15376498" y="-2820517"/>
            <a:ext cx="5823003" cy="5641034"/>
          </a:xfrm>
          <a:prstGeom prst="rect">
            <a:avLst/>
          </a:prstGeom>
        </p:spPr>
      </p:pic>
      <p:grpSp>
        <p:nvGrpSpPr>
          <p:cNvPr name="Group 6" id="6"/>
          <p:cNvGrpSpPr/>
          <p:nvPr/>
        </p:nvGrpSpPr>
        <p:grpSpPr>
          <a:xfrm rot="0">
            <a:off x="5045745" y="1425039"/>
            <a:ext cx="8196511" cy="1209056"/>
            <a:chOff x="0" y="0"/>
            <a:chExt cx="10928681" cy="1612075"/>
          </a:xfrm>
        </p:grpSpPr>
        <p:grpSp>
          <p:nvGrpSpPr>
            <p:cNvPr name="Group 7" id="7"/>
            <p:cNvGrpSpPr/>
            <p:nvPr/>
          </p:nvGrpSpPr>
          <p:grpSpPr>
            <a:xfrm rot="0">
              <a:off x="0" y="0"/>
              <a:ext cx="10928681" cy="1612075"/>
              <a:chOff x="0" y="0"/>
              <a:chExt cx="2158752" cy="318435"/>
            </a:xfrm>
          </p:grpSpPr>
          <p:sp>
            <p:nvSpPr>
              <p:cNvPr name="Freeform 8" id="8"/>
              <p:cNvSpPr/>
              <p:nvPr/>
            </p:nvSpPr>
            <p:spPr>
              <a:xfrm>
                <a:off x="0" y="0"/>
                <a:ext cx="2158752" cy="318435"/>
              </a:xfrm>
              <a:custGeom>
                <a:avLst/>
                <a:gdLst/>
                <a:ahLst/>
                <a:cxnLst/>
                <a:rect r="r" b="b" t="t" l="l"/>
                <a:pathLst>
                  <a:path h="318435" w="2158752">
                    <a:moveTo>
                      <a:pt x="1955552" y="0"/>
                    </a:moveTo>
                    <a:lnTo>
                      <a:pt x="203200" y="0"/>
                    </a:lnTo>
                    <a:lnTo>
                      <a:pt x="0" y="159217"/>
                    </a:lnTo>
                    <a:lnTo>
                      <a:pt x="203200" y="318435"/>
                    </a:lnTo>
                    <a:lnTo>
                      <a:pt x="1955552" y="318435"/>
                    </a:lnTo>
                    <a:lnTo>
                      <a:pt x="2158752" y="159217"/>
                    </a:lnTo>
                    <a:lnTo>
                      <a:pt x="1955552" y="0"/>
                    </a:lnTo>
                    <a:close/>
                  </a:path>
                </a:pathLst>
              </a:custGeom>
              <a:solidFill>
                <a:srgbClr val="FFFFFF"/>
              </a:solidFill>
              <a:ln w="66675">
                <a:solidFill>
                  <a:srgbClr val="000000"/>
                </a:solidFill>
              </a:ln>
            </p:spPr>
          </p:sp>
          <p:sp>
            <p:nvSpPr>
              <p:cNvPr name="TextBox 9" id="9"/>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166280" y="126587"/>
              <a:ext cx="8596120" cy="13398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referensi</a:t>
              </a:r>
            </a:p>
          </p:txBody>
        </p:sp>
      </p:grpSp>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95269" y="1148205"/>
            <a:ext cx="1615296" cy="1762724"/>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929146" y="8376938"/>
            <a:ext cx="1615296" cy="1762724"/>
          </a:xfrm>
          <a:prstGeom prst="rect">
            <a:avLst/>
          </a:prstGeom>
        </p:spPr>
      </p:pic>
      <p:sp>
        <p:nvSpPr>
          <p:cNvPr name="TextBox 13" id="13"/>
          <p:cNvSpPr txBox="true"/>
          <p:nvPr/>
        </p:nvSpPr>
        <p:spPr>
          <a:xfrm rot="0">
            <a:off x="1564139" y="2872221"/>
            <a:ext cx="15695161" cy="6191250"/>
          </a:xfrm>
          <a:prstGeom prst="rect">
            <a:avLst/>
          </a:prstGeom>
        </p:spPr>
        <p:txBody>
          <a:bodyPr anchor="t" rtlCol="false" tIns="0" lIns="0" bIns="0" rIns="0">
            <a:spAutoFit/>
          </a:bodyPr>
          <a:lstStyle/>
          <a:p>
            <a:pPr marL="734061" indent="-367031" lvl="1">
              <a:lnSpc>
                <a:spcPts val="4080"/>
              </a:lnSpc>
              <a:buFont typeface="Arial"/>
              <a:buChar char="•"/>
            </a:pPr>
            <a:r>
              <a:rPr lang="en-US" sz="3400">
                <a:solidFill>
                  <a:srgbClr val="000000"/>
                </a:solidFill>
                <a:latin typeface="Arimo"/>
              </a:rPr>
              <a:t>Samekto, A. (2022). Video BPIP Penanaman dan Internalisasi Nilai-Nilai Pancasila 2 [Video]. </a:t>
            </a:r>
            <a:r>
              <a:rPr lang="en-US" sz="3400">
                <a:solidFill>
                  <a:srgbClr val="000000"/>
                </a:solidFill>
                <a:latin typeface="Arimo Italics"/>
              </a:rPr>
              <a:t>Universitas Indonesia</a:t>
            </a:r>
            <a:r>
              <a:rPr lang="en-US" sz="3400">
                <a:solidFill>
                  <a:srgbClr val="000000"/>
                </a:solidFill>
                <a:latin typeface="Arimo"/>
              </a:rPr>
              <a:t>.  </a:t>
            </a:r>
            <a:r>
              <a:rPr lang="en-US" sz="3400" u="sng">
                <a:solidFill>
                  <a:srgbClr val="000000"/>
                </a:solidFill>
                <a:latin typeface="Arimo"/>
                <a:hlinkClick r:id="rId6" tooltip="https://emas.ui.ac.id/repos/mpkt_resource/vid_bpip_02_pancasila.mp4"/>
              </a:rPr>
              <a:t>https://emas.ui.ac.id/repos/mpkt_resource/vid_bpip_02_pancasila.mp4</a:t>
            </a:r>
            <a:r>
              <a:rPr lang="en-US" sz="3400">
                <a:solidFill>
                  <a:srgbClr val="000000"/>
                </a:solidFill>
                <a:latin typeface="Arimo"/>
              </a:rPr>
              <a:t> </a:t>
            </a:r>
          </a:p>
          <a:p>
            <a:pPr marL="734061" indent="-367031" lvl="1">
              <a:lnSpc>
                <a:spcPts val="4080"/>
              </a:lnSpc>
              <a:buFont typeface="Arial"/>
              <a:buChar char="•"/>
            </a:pPr>
            <a:r>
              <a:rPr lang="en-US" sz="3400">
                <a:solidFill>
                  <a:srgbClr val="000000"/>
                </a:solidFill>
                <a:latin typeface="Arimo"/>
              </a:rPr>
              <a:t>Suryatni, L. (2018). Filsafat Pancasila Dan Filsafat Hukum Sebagai Dasar Rule Of Moral. </a:t>
            </a:r>
            <a:r>
              <a:rPr lang="en-US" sz="3400">
                <a:solidFill>
                  <a:srgbClr val="000000"/>
                </a:solidFill>
                <a:latin typeface="Arimo Italics"/>
              </a:rPr>
              <a:t>Jurnal Ilmiah Hukum Dirgantara</a:t>
            </a:r>
            <a:r>
              <a:rPr lang="en-US" sz="3400">
                <a:solidFill>
                  <a:srgbClr val="000000"/>
                </a:solidFill>
                <a:latin typeface="Arimo"/>
              </a:rPr>
              <a:t>, 6(2).</a:t>
            </a:r>
          </a:p>
          <a:p>
            <a:pPr marL="734061" indent="-367031" lvl="1">
              <a:lnSpc>
                <a:spcPts val="4080"/>
              </a:lnSpc>
              <a:buFont typeface="Arial"/>
              <a:buChar char="•"/>
            </a:pPr>
            <a:r>
              <a:rPr lang="en-US" sz="3400">
                <a:solidFill>
                  <a:srgbClr val="000000"/>
                </a:solidFill>
                <a:latin typeface="Arimo"/>
              </a:rPr>
              <a:t>Purbowati, D. (2021). Plagiat: Seperti Apa dan Bagaimana Cara Menghindarinya. Diambil kembali dari Akupintar: https://akupintar.id/info-pintar/-/blogs/plagiat-seperti-apadan-bagaimana-cara-menghindarinya</a:t>
            </a:r>
          </a:p>
          <a:p>
            <a:pPr marL="734061" indent="-367031" lvl="1">
              <a:lnSpc>
                <a:spcPts val="4080"/>
              </a:lnSpc>
              <a:buFont typeface="Arial"/>
              <a:buChar char="•"/>
            </a:pPr>
            <a:r>
              <a:rPr lang="en-US" sz="3400">
                <a:solidFill>
                  <a:srgbClr val="000000"/>
                </a:solidFill>
                <a:latin typeface="Arimo"/>
              </a:rPr>
              <a:t>Rosa, N. (2022, October 17). Profil Panitia Sembilan, Pihak yang Merumuskan Piagam Jakarta. Detik.com. Diakses pada 10 Maret 2023, dari https://www.detik.com/edu/detikpedia/d-6352839/profil-panitia-sembilan-pihak-yangmerumuskan-piagam-jakarta</a:t>
            </a:r>
          </a:p>
        </p:txBody>
      </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14582">
            <a:off x="-2583994" y="8028624"/>
            <a:ext cx="5823003" cy="5641034"/>
          </a:xfrm>
          <a:prstGeom prst="rect">
            <a:avLst/>
          </a:prstGeom>
        </p:spPr>
      </p:pic>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36061" y="650504"/>
            <a:ext cx="12415877" cy="8985991"/>
          </a:xfrm>
          <a:prstGeom prst="rect">
            <a:avLst/>
          </a:prstGeom>
        </p:spPr>
      </p:pic>
      <p:sp>
        <p:nvSpPr>
          <p:cNvPr name="TextBox 3" id="3"/>
          <p:cNvSpPr txBox="true"/>
          <p:nvPr/>
        </p:nvSpPr>
        <p:spPr>
          <a:xfrm rot="0">
            <a:off x="1028700" y="3911594"/>
            <a:ext cx="16230600" cy="2625738"/>
          </a:xfrm>
          <a:prstGeom prst="rect">
            <a:avLst/>
          </a:prstGeom>
        </p:spPr>
        <p:txBody>
          <a:bodyPr anchor="t" rtlCol="false" tIns="0" lIns="0" bIns="0" rIns="0">
            <a:spAutoFit/>
          </a:bodyPr>
          <a:lstStyle/>
          <a:p>
            <a:pPr algn="ctr">
              <a:lnSpc>
                <a:spcPts val="10000"/>
              </a:lnSpc>
            </a:pPr>
            <a:r>
              <a:rPr lang="en-US" sz="10000">
                <a:solidFill>
                  <a:srgbClr val="000000"/>
                </a:solidFill>
                <a:latin typeface="Bobby Jones"/>
              </a:rPr>
              <a:t>terima </a:t>
            </a:r>
          </a:p>
          <a:p>
            <a:pPr algn="ctr">
              <a:lnSpc>
                <a:spcPts val="10000"/>
              </a:lnSpc>
            </a:pPr>
            <a:r>
              <a:rPr lang="en-US" sz="10000">
                <a:solidFill>
                  <a:srgbClr val="000000"/>
                </a:solidFill>
                <a:latin typeface="Bobby Jones"/>
              </a:rPr>
              <a:t>kasih</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083711" y="6809706"/>
            <a:ext cx="5823003" cy="5641034"/>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4045546" y="-2313098"/>
            <a:ext cx="5823003" cy="5641034"/>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8568135">
            <a:off x="-2106043" y="-1800261"/>
            <a:ext cx="6859648" cy="490153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977264">
            <a:off x="13298938" y="7185730"/>
            <a:ext cx="6859648" cy="490153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803386" y="8381362"/>
            <a:ext cx="1043951" cy="1577399"/>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4424827" y="650504"/>
            <a:ext cx="1463636" cy="1757641"/>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401866" y="410108"/>
            <a:ext cx="1445471" cy="1577399"/>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828906" y="4505367"/>
            <a:ext cx="1907130" cy="1709482"/>
          </a:xfrm>
          <a:prstGeom prst="rect">
            <a:avLst/>
          </a:prstGeom>
        </p:spPr>
      </p:pic>
      <p:pic>
        <p:nvPicPr>
          <p:cNvPr name="Picture 12" id="1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5400000">
            <a:off x="15859057" y="4129584"/>
            <a:ext cx="1538637" cy="1584739"/>
          </a:xfrm>
          <a:prstGeom prst="rect">
            <a:avLst/>
          </a:prstGeom>
        </p:spPr>
      </p:pic>
      <p:pic>
        <p:nvPicPr>
          <p:cNvPr name="Picture 13" id="13"/>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5156645" y="8697692"/>
            <a:ext cx="2061895" cy="1327111"/>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736548" y="7884733"/>
            <a:ext cx="7771858" cy="1681540"/>
            <a:chOff x="0" y="0"/>
            <a:chExt cx="747387" cy="161707"/>
          </a:xfrm>
        </p:grpSpPr>
        <p:sp>
          <p:nvSpPr>
            <p:cNvPr name="Freeform 3" id="3"/>
            <p:cNvSpPr/>
            <p:nvPr/>
          </p:nvSpPr>
          <p:spPr>
            <a:xfrm>
              <a:off x="0" y="0"/>
              <a:ext cx="747387" cy="161707"/>
            </a:xfrm>
            <a:custGeom>
              <a:avLst/>
              <a:gdLst/>
              <a:ahLst/>
              <a:cxnLst/>
              <a:rect r="r" b="b" t="t" l="l"/>
              <a:pathLst>
                <a:path h="161707" w="747387">
                  <a:moveTo>
                    <a:pt x="0" y="0"/>
                  </a:moveTo>
                  <a:lnTo>
                    <a:pt x="747387" y="0"/>
                  </a:lnTo>
                  <a:lnTo>
                    <a:pt x="747387" y="161707"/>
                  </a:lnTo>
                  <a:lnTo>
                    <a:pt x="0" y="161707"/>
                  </a:lnTo>
                  <a:close/>
                </a:path>
              </a:pathLst>
            </a:custGeom>
            <a:solidFill>
              <a:srgbClr val="ACDC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251442">
            <a:off x="16725336" y="8206095"/>
            <a:ext cx="2049228" cy="2122553"/>
          </a:xfrm>
          <a:prstGeom prst="rect">
            <a:avLst/>
          </a:prstGeom>
        </p:spPr>
      </p:pic>
      <p:grpSp>
        <p:nvGrpSpPr>
          <p:cNvPr name="Group 6" id="6"/>
          <p:cNvGrpSpPr/>
          <p:nvPr/>
        </p:nvGrpSpPr>
        <p:grpSpPr>
          <a:xfrm rot="0">
            <a:off x="9281410" y="7858130"/>
            <a:ext cx="8089308" cy="1341834"/>
            <a:chOff x="0" y="0"/>
            <a:chExt cx="777915" cy="129039"/>
          </a:xfrm>
        </p:grpSpPr>
        <p:sp>
          <p:nvSpPr>
            <p:cNvPr name="Freeform 7" id="7"/>
            <p:cNvSpPr/>
            <p:nvPr/>
          </p:nvSpPr>
          <p:spPr>
            <a:xfrm>
              <a:off x="0" y="0"/>
              <a:ext cx="777915" cy="129039"/>
            </a:xfrm>
            <a:custGeom>
              <a:avLst/>
              <a:gdLst/>
              <a:ahLst/>
              <a:cxnLst/>
              <a:rect r="r" b="b" t="t" l="l"/>
              <a:pathLst>
                <a:path h="129039" w="777915">
                  <a:moveTo>
                    <a:pt x="0" y="0"/>
                  </a:moveTo>
                  <a:lnTo>
                    <a:pt x="777915" y="0"/>
                  </a:lnTo>
                  <a:lnTo>
                    <a:pt x="777915" y="129039"/>
                  </a:lnTo>
                  <a:lnTo>
                    <a:pt x="0" y="129039"/>
                  </a:lnTo>
                  <a:close/>
                </a:path>
              </a:pathLst>
            </a:custGeom>
            <a:solidFill>
              <a:srgbClr val="ACDCFD"/>
            </a:solidFill>
            <a:ln w="66675">
              <a:solidFill>
                <a:srgbClr val="000000"/>
              </a:solidFill>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281410" y="3013297"/>
            <a:ext cx="8082810" cy="2152956"/>
            <a:chOff x="0" y="0"/>
            <a:chExt cx="777290" cy="207041"/>
          </a:xfrm>
        </p:grpSpPr>
        <p:sp>
          <p:nvSpPr>
            <p:cNvPr name="Freeform 10" id="10"/>
            <p:cNvSpPr/>
            <p:nvPr/>
          </p:nvSpPr>
          <p:spPr>
            <a:xfrm>
              <a:off x="0" y="0"/>
              <a:ext cx="777290" cy="207041"/>
            </a:xfrm>
            <a:custGeom>
              <a:avLst/>
              <a:gdLst/>
              <a:ahLst/>
              <a:cxnLst/>
              <a:rect r="r" b="b" t="t" l="l"/>
              <a:pathLst>
                <a:path h="207041" w="777290">
                  <a:moveTo>
                    <a:pt x="0" y="0"/>
                  </a:moveTo>
                  <a:lnTo>
                    <a:pt x="777290" y="0"/>
                  </a:lnTo>
                  <a:lnTo>
                    <a:pt x="777290" y="207041"/>
                  </a:lnTo>
                  <a:lnTo>
                    <a:pt x="0" y="207041"/>
                  </a:lnTo>
                  <a:close/>
                </a:path>
              </a:pathLst>
            </a:custGeom>
            <a:solidFill>
              <a:srgbClr val="ACDCFD"/>
            </a:solidFill>
            <a:ln w="66675">
              <a:solidFill>
                <a:srgbClr val="000000"/>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9281410" y="577446"/>
            <a:ext cx="8089308" cy="2140577"/>
            <a:chOff x="0" y="0"/>
            <a:chExt cx="777915" cy="205850"/>
          </a:xfrm>
        </p:grpSpPr>
        <p:sp>
          <p:nvSpPr>
            <p:cNvPr name="Freeform 13" id="13"/>
            <p:cNvSpPr/>
            <p:nvPr/>
          </p:nvSpPr>
          <p:spPr>
            <a:xfrm>
              <a:off x="0" y="0"/>
              <a:ext cx="777915" cy="205850"/>
            </a:xfrm>
            <a:custGeom>
              <a:avLst/>
              <a:gdLst/>
              <a:ahLst/>
              <a:cxnLst/>
              <a:rect r="r" b="b" t="t" l="l"/>
              <a:pathLst>
                <a:path h="205850" w="777915">
                  <a:moveTo>
                    <a:pt x="0" y="0"/>
                  </a:moveTo>
                  <a:lnTo>
                    <a:pt x="777915" y="0"/>
                  </a:lnTo>
                  <a:lnTo>
                    <a:pt x="777915" y="205850"/>
                  </a:lnTo>
                  <a:lnTo>
                    <a:pt x="0" y="205850"/>
                  </a:lnTo>
                  <a:close/>
                </a:path>
              </a:pathLst>
            </a:custGeom>
            <a:solidFill>
              <a:srgbClr val="ACDCFD"/>
            </a:solidFill>
            <a:ln w="66675">
              <a:solidFill>
                <a:srgbClr val="000000"/>
              </a:solidFill>
            </a:ln>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9456291" y="752375"/>
            <a:ext cx="7726549" cy="1752600"/>
          </a:xfrm>
          <a:prstGeom prst="rect">
            <a:avLst/>
          </a:prstGeom>
        </p:spPr>
        <p:txBody>
          <a:bodyPr anchor="t" rtlCol="false" tIns="0" lIns="0" bIns="0" rIns="0">
            <a:spAutoFit/>
          </a:bodyPr>
          <a:lstStyle/>
          <a:p>
            <a:pPr algn="just">
              <a:lnSpc>
                <a:spcPts val="3360"/>
              </a:lnSpc>
            </a:pPr>
            <a:r>
              <a:rPr lang="en-US" sz="2800">
                <a:solidFill>
                  <a:srgbClr val="000000"/>
                </a:solidFill>
                <a:latin typeface="Rugrats Sans"/>
              </a:rPr>
              <a:t>Perhimpunan Pelajar-Pelajar Indonesia memelopori adanya kongres Sumpah Pemuda yang pada akhirnya pada tanggal 28 Oktober lahirnya Sumpah Pemuda. </a:t>
            </a:r>
          </a:p>
        </p:txBody>
      </p:sp>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798245">
            <a:off x="-225330" y="-455757"/>
            <a:ext cx="3193479" cy="3307746"/>
          </a:xfrm>
          <a:prstGeom prst="rect">
            <a:avLst/>
          </a:prstGeom>
        </p:spPr>
      </p:pic>
      <p:grpSp>
        <p:nvGrpSpPr>
          <p:cNvPr name="Group 17" id="17"/>
          <p:cNvGrpSpPr/>
          <p:nvPr/>
        </p:nvGrpSpPr>
        <p:grpSpPr>
          <a:xfrm rot="0">
            <a:off x="1793862" y="1574358"/>
            <a:ext cx="5812897" cy="2259362"/>
            <a:chOff x="0" y="0"/>
            <a:chExt cx="1530969" cy="595058"/>
          </a:xfrm>
        </p:grpSpPr>
        <p:sp>
          <p:nvSpPr>
            <p:cNvPr name="Freeform 18" id="18"/>
            <p:cNvSpPr/>
            <p:nvPr/>
          </p:nvSpPr>
          <p:spPr>
            <a:xfrm>
              <a:off x="0" y="0"/>
              <a:ext cx="1530969" cy="595058"/>
            </a:xfrm>
            <a:custGeom>
              <a:avLst/>
              <a:gdLst/>
              <a:ahLst/>
              <a:cxnLst/>
              <a:rect r="r" b="b" t="t" l="l"/>
              <a:pathLst>
                <a:path h="595058" w="1530969">
                  <a:moveTo>
                    <a:pt x="1327769" y="0"/>
                  </a:moveTo>
                  <a:lnTo>
                    <a:pt x="203200" y="0"/>
                  </a:lnTo>
                  <a:lnTo>
                    <a:pt x="0" y="297529"/>
                  </a:lnTo>
                  <a:lnTo>
                    <a:pt x="203200" y="595058"/>
                  </a:lnTo>
                  <a:lnTo>
                    <a:pt x="1327769" y="595058"/>
                  </a:lnTo>
                  <a:lnTo>
                    <a:pt x="1530969" y="297529"/>
                  </a:lnTo>
                  <a:lnTo>
                    <a:pt x="1327769" y="0"/>
                  </a:lnTo>
                  <a:close/>
                </a:path>
              </a:pathLst>
            </a:custGeom>
            <a:solidFill>
              <a:srgbClr val="FFFFFF"/>
            </a:solidFill>
            <a:ln w="66675">
              <a:solidFill>
                <a:srgbClr val="000000"/>
              </a:solidFill>
            </a:ln>
          </p:spPr>
        </p:sp>
        <p:sp>
          <p:nvSpPr>
            <p:cNvPr name="TextBox 19" id="19"/>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pic>
        <p:nvPicPr>
          <p:cNvPr name="Picture 20" id="2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36548" y="2745991"/>
            <a:ext cx="1056086" cy="1087729"/>
          </a:xfrm>
          <a:prstGeom prst="rect">
            <a:avLst/>
          </a:prstGeom>
        </p:spPr>
      </p:pic>
      <p:pic>
        <p:nvPicPr>
          <p:cNvPr name="Picture 21" id="2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508406" y="170507"/>
            <a:ext cx="871042" cy="1316135"/>
          </a:xfrm>
          <a:prstGeom prst="rect">
            <a:avLst/>
          </a:prstGeom>
        </p:spPr>
      </p:pic>
      <p:pic>
        <p:nvPicPr>
          <p:cNvPr name="Picture 22" id="2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79743" y="7062900"/>
            <a:ext cx="1113609" cy="1191605"/>
          </a:xfrm>
          <a:prstGeom prst="rect">
            <a:avLst/>
          </a:prstGeom>
        </p:spPr>
      </p:pic>
      <p:pic>
        <p:nvPicPr>
          <p:cNvPr name="Picture 23" id="2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875465" y="7575750"/>
            <a:ext cx="977509" cy="876203"/>
          </a:xfrm>
          <a:prstGeom prst="rect">
            <a:avLst/>
          </a:prstGeom>
        </p:spPr>
      </p:pic>
      <p:pic>
        <p:nvPicPr>
          <p:cNvPr name="Picture 24" id="2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1894787">
            <a:off x="8253702" y="2082861"/>
            <a:ext cx="1202589" cy="1860873"/>
          </a:xfrm>
          <a:prstGeom prst="rect">
            <a:avLst/>
          </a:prstGeom>
        </p:spPr>
      </p:pic>
      <p:grpSp>
        <p:nvGrpSpPr>
          <p:cNvPr name="Group 25" id="25"/>
          <p:cNvGrpSpPr/>
          <p:nvPr/>
        </p:nvGrpSpPr>
        <p:grpSpPr>
          <a:xfrm rot="0">
            <a:off x="9287908" y="5348094"/>
            <a:ext cx="8082810" cy="2152956"/>
            <a:chOff x="0" y="0"/>
            <a:chExt cx="777290" cy="207041"/>
          </a:xfrm>
        </p:grpSpPr>
        <p:sp>
          <p:nvSpPr>
            <p:cNvPr name="Freeform 26" id="26"/>
            <p:cNvSpPr/>
            <p:nvPr/>
          </p:nvSpPr>
          <p:spPr>
            <a:xfrm>
              <a:off x="0" y="0"/>
              <a:ext cx="777290" cy="207041"/>
            </a:xfrm>
            <a:custGeom>
              <a:avLst/>
              <a:gdLst/>
              <a:ahLst/>
              <a:cxnLst/>
              <a:rect r="r" b="b" t="t" l="l"/>
              <a:pathLst>
                <a:path h="207041" w="777290">
                  <a:moveTo>
                    <a:pt x="0" y="0"/>
                  </a:moveTo>
                  <a:lnTo>
                    <a:pt x="777290" y="0"/>
                  </a:lnTo>
                  <a:lnTo>
                    <a:pt x="777290" y="207041"/>
                  </a:lnTo>
                  <a:lnTo>
                    <a:pt x="0" y="207041"/>
                  </a:lnTo>
                  <a:close/>
                </a:path>
              </a:pathLst>
            </a:custGeom>
            <a:solidFill>
              <a:srgbClr val="ACDCFD"/>
            </a:solidFill>
            <a:ln w="66675">
              <a:solidFill>
                <a:srgbClr val="000000"/>
              </a:solidFill>
            </a:ln>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28" id="28"/>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1658929">
            <a:off x="17232655" y="4979871"/>
            <a:ext cx="810596" cy="1254307"/>
          </a:xfrm>
          <a:prstGeom prst="rect">
            <a:avLst/>
          </a:prstGeom>
        </p:spPr>
      </p:pic>
      <p:sp>
        <p:nvSpPr>
          <p:cNvPr name="TextBox 29" id="29"/>
          <p:cNvSpPr txBox="true"/>
          <p:nvPr/>
        </p:nvSpPr>
        <p:spPr>
          <a:xfrm rot="0">
            <a:off x="9456291" y="8031335"/>
            <a:ext cx="8293659" cy="914400"/>
          </a:xfrm>
          <a:prstGeom prst="rect">
            <a:avLst/>
          </a:prstGeom>
        </p:spPr>
        <p:txBody>
          <a:bodyPr anchor="t" rtlCol="false" tIns="0" lIns="0" bIns="0" rIns="0">
            <a:spAutoFit/>
          </a:bodyPr>
          <a:lstStyle/>
          <a:p>
            <a:pPr>
              <a:lnSpc>
                <a:spcPts val="3360"/>
              </a:lnSpc>
            </a:pPr>
            <a:r>
              <a:rPr lang="en-US" sz="2800">
                <a:solidFill>
                  <a:srgbClr val="000000"/>
                </a:solidFill>
                <a:latin typeface="Rugrats Sans"/>
              </a:rPr>
              <a:t>Pada akhirnya Pancasila resmi disahkan sebagai dasar negara Indonesia pada 18 Agustus 1945.</a:t>
            </a:r>
          </a:p>
        </p:txBody>
      </p:sp>
      <p:sp>
        <p:nvSpPr>
          <p:cNvPr name="TextBox 30" id="30"/>
          <p:cNvSpPr txBox="true"/>
          <p:nvPr/>
        </p:nvSpPr>
        <p:spPr>
          <a:xfrm rot="0">
            <a:off x="9456291" y="3196027"/>
            <a:ext cx="7726549" cy="1752600"/>
          </a:xfrm>
          <a:prstGeom prst="rect">
            <a:avLst/>
          </a:prstGeom>
        </p:spPr>
        <p:txBody>
          <a:bodyPr anchor="t" rtlCol="false" tIns="0" lIns="0" bIns="0" rIns="0">
            <a:spAutoFit/>
          </a:bodyPr>
          <a:lstStyle/>
          <a:p>
            <a:pPr algn="just">
              <a:lnSpc>
                <a:spcPts val="3360"/>
              </a:lnSpc>
            </a:pPr>
            <a:r>
              <a:rPr lang="en-US" sz="2800">
                <a:solidFill>
                  <a:srgbClr val="000000"/>
                </a:solidFill>
                <a:latin typeface="Rugrats Sans"/>
              </a:rPr>
              <a:t>Pada tanggal 29 Mei sampai dengan 1 Juni 1945, dimulailah sidang pertama perumusan dasar negara yang pada saat itu Moh. Yamin, Soepomo, dan Soekarno terlibat di dalamnya.</a:t>
            </a:r>
          </a:p>
        </p:txBody>
      </p:sp>
      <p:sp>
        <p:nvSpPr>
          <p:cNvPr name="TextBox 31" id="31"/>
          <p:cNvSpPr txBox="true"/>
          <p:nvPr/>
        </p:nvSpPr>
        <p:spPr>
          <a:xfrm rot="0">
            <a:off x="1028700" y="8020653"/>
            <a:ext cx="7091737" cy="1333500"/>
          </a:xfrm>
          <a:prstGeom prst="rect">
            <a:avLst/>
          </a:prstGeom>
        </p:spPr>
        <p:txBody>
          <a:bodyPr anchor="t" rtlCol="false" tIns="0" lIns="0" bIns="0" rIns="0">
            <a:spAutoFit/>
          </a:bodyPr>
          <a:lstStyle/>
          <a:p>
            <a:pPr algn="just">
              <a:lnSpc>
                <a:spcPts val="3360"/>
              </a:lnSpc>
            </a:pPr>
            <a:r>
              <a:rPr lang="en-US" sz="2800">
                <a:solidFill>
                  <a:srgbClr val="000000"/>
                </a:solidFill>
                <a:latin typeface="Rugrats Sans"/>
              </a:rPr>
              <a:t>Perhimpunan Indonesia, mengusulkan empat prinsip politik, persatuan nasional, solidaritas, nonkooperasi, dan kemandirian. </a:t>
            </a:r>
          </a:p>
        </p:txBody>
      </p:sp>
      <p:sp>
        <p:nvSpPr>
          <p:cNvPr name="TextBox 32" id="32"/>
          <p:cNvSpPr txBox="true"/>
          <p:nvPr/>
        </p:nvSpPr>
        <p:spPr>
          <a:xfrm rot="0">
            <a:off x="736548" y="4357800"/>
            <a:ext cx="7561644" cy="2705100"/>
          </a:xfrm>
          <a:prstGeom prst="rect">
            <a:avLst/>
          </a:prstGeom>
        </p:spPr>
        <p:txBody>
          <a:bodyPr anchor="t" rtlCol="false" tIns="0" lIns="0" bIns="0" rIns="0">
            <a:spAutoFit/>
          </a:bodyPr>
          <a:lstStyle/>
          <a:p>
            <a:pPr algn="just" marL="0" indent="0" lvl="0">
              <a:lnSpc>
                <a:spcPts val="3479"/>
              </a:lnSpc>
            </a:pPr>
            <a:r>
              <a:rPr lang="en-US" sz="2899">
                <a:solidFill>
                  <a:srgbClr val="000000"/>
                </a:solidFill>
                <a:latin typeface="Rugrats Sans"/>
              </a:rPr>
              <a:t>Pembentukan Pancasila merupakan bagian dari proses meraih kemerdekaan yang mana memerlukan waktu yang panjang dalam meraihnya. Nilai-nilai yang dimilikinya dibuat berdasarkan nilai-nilai luhur bangsa Indonesia dan disesuaikan dengan jati diri bangsa. </a:t>
            </a:r>
          </a:p>
        </p:txBody>
      </p:sp>
      <p:sp>
        <p:nvSpPr>
          <p:cNvPr name="TextBox 33" id="33"/>
          <p:cNvSpPr txBox="true"/>
          <p:nvPr/>
        </p:nvSpPr>
        <p:spPr>
          <a:xfrm rot="0">
            <a:off x="1793862" y="1907114"/>
            <a:ext cx="5814126" cy="1698625"/>
          </a:xfrm>
          <a:prstGeom prst="rect">
            <a:avLst/>
          </a:prstGeom>
        </p:spPr>
        <p:txBody>
          <a:bodyPr anchor="t" rtlCol="false" tIns="0" lIns="0" bIns="0" rIns="0">
            <a:spAutoFit/>
          </a:bodyPr>
          <a:lstStyle/>
          <a:p>
            <a:pPr algn="ctr" marL="0" indent="0" lvl="0">
              <a:lnSpc>
                <a:spcPts val="6500"/>
              </a:lnSpc>
            </a:pPr>
            <a:r>
              <a:rPr lang="en-US" sz="6500">
                <a:solidFill>
                  <a:srgbClr val="000000"/>
                </a:solidFill>
                <a:latin typeface="Bobby Jones"/>
              </a:rPr>
              <a:t>SEJARAH PANCASILA</a:t>
            </a:r>
          </a:p>
        </p:txBody>
      </p:sp>
      <p:sp>
        <p:nvSpPr>
          <p:cNvPr name="TextBox 34" id="34"/>
          <p:cNvSpPr txBox="true"/>
          <p:nvPr/>
        </p:nvSpPr>
        <p:spPr>
          <a:xfrm rot="0">
            <a:off x="9462789" y="5530824"/>
            <a:ext cx="7726549" cy="1752600"/>
          </a:xfrm>
          <a:prstGeom prst="rect">
            <a:avLst/>
          </a:prstGeom>
        </p:spPr>
        <p:txBody>
          <a:bodyPr anchor="t" rtlCol="false" tIns="0" lIns="0" bIns="0" rIns="0">
            <a:spAutoFit/>
          </a:bodyPr>
          <a:lstStyle/>
          <a:p>
            <a:pPr algn="just">
              <a:lnSpc>
                <a:spcPts val="3360"/>
              </a:lnSpc>
            </a:pPr>
            <a:r>
              <a:rPr lang="en-US" sz="2800">
                <a:solidFill>
                  <a:srgbClr val="000000"/>
                </a:solidFill>
                <a:latin typeface="Rugrats Sans"/>
              </a:rPr>
              <a:t>Rumusan yang dipidatokan oleh Soekarno pada tanggal 1 Juni 1945 akhirnya dipilih sebagai dasar negara. Beliau juga memberi usulan nama "Pancasila".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705234" y="2184552"/>
            <a:ext cx="4770617" cy="2223721"/>
            <a:chOff x="0" y="0"/>
            <a:chExt cx="1256459" cy="585671"/>
          </a:xfrm>
        </p:grpSpPr>
        <p:sp>
          <p:nvSpPr>
            <p:cNvPr name="Freeform 3" id="3"/>
            <p:cNvSpPr/>
            <p:nvPr/>
          </p:nvSpPr>
          <p:spPr>
            <a:xfrm>
              <a:off x="0" y="0"/>
              <a:ext cx="1256459" cy="585671"/>
            </a:xfrm>
            <a:custGeom>
              <a:avLst/>
              <a:gdLst/>
              <a:ahLst/>
              <a:cxnLst/>
              <a:rect r="r" b="b" t="t" l="l"/>
              <a:pathLst>
                <a:path h="585671" w="1256459">
                  <a:moveTo>
                    <a:pt x="0" y="0"/>
                  </a:moveTo>
                  <a:lnTo>
                    <a:pt x="1256459" y="0"/>
                  </a:lnTo>
                  <a:lnTo>
                    <a:pt x="1256459" y="585671"/>
                  </a:lnTo>
                  <a:lnTo>
                    <a:pt x="0" y="585671"/>
                  </a:lnTo>
                  <a:close/>
                </a:path>
              </a:pathLst>
            </a:custGeom>
            <a:solidFill>
              <a:srgbClr val="3FB0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69765"/>
          <a:stretch>
            <a:fillRect/>
          </a:stretch>
        </p:blipFill>
        <p:spPr>
          <a:xfrm flipH="false" flipV="false" rot="0">
            <a:off x="1586367" y="2208811"/>
            <a:ext cx="3008352" cy="2198339"/>
          </a:xfrm>
          <a:prstGeom prst="rect">
            <a:avLst/>
          </a:prstGeom>
        </p:spPr>
      </p:pic>
      <p:grpSp>
        <p:nvGrpSpPr>
          <p:cNvPr name="Group 6" id="6"/>
          <p:cNvGrpSpPr/>
          <p:nvPr/>
        </p:nvGrpSpPr>
        <p:grpSpPr>
          <a:xfrm rot="0">
            <a:off x="6752376" y="2184552"/>
            <a:ext cx="4770617" cy="2223721"/>
            <a:chOff x="0" y="0"/>
            <a:chExt cx="1256459" cy="585671"/>
          </a:xfrm>
        </p:grpSpPr>
        <p:sp>
          <p:nvSpPr>
            <p:cNvPr name="Freeform 7" id="7"/>
            <p:cNvSpPr/>
            <p:nvPr/>
          </p:nvSpPr>
          <p:spPr>
            <a:xfrm>
              <a:off x="0" y="0"/>
              <a:ext cx="1256459" cy="585671"/>
            </a:xfrm>
            <a:custGeom>
              <a:avLst/>
              <a:gdLst/>
              <a:ahLst/>
              <a:cxnLst/>
              <a:rect r="r" b="b" t="t" l="l"/>
              <a:pathLst>
                <a:path h="585671" w="1256459">
                  <a:moveTo>
                    <a:pt x="0" y="0"/>
                  </a:moveTo>
                  <a:lnTo>
                    <a:pt x="1256459" y="0"/>
                  </a:lnTo>
                  <a:lnTo>
                    <a:pt x="1256459" y="585671"/>
                  </a:lnTo>
                  <a:lnTo>
                    <a:pt x="0" y="585671"/>
                  </a:lnTo>
                  <a:close/>
                </a:path>
              </a:pathLst>
            </a:custGeom>
            <a:solidFill>
              <a:srgbClr val="3FB0FD"/>
            </a:solidFill>
            <a:ln w="66675">
              <a:solidFill>
                <a:srgbClr val="000000"/>
              </a:solidFill>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144395" y="394979"/>
            <a:ext cx="7999210" cy="1304306"/>
            <a:chOff x="0" y="0"/>
            <a:chExt cx="2106788" cy="343521"/>
          </a:xfrm>
        </p:grpSpPr>
        <p:sp>
          <p:nvSpPr>
            <p:cNvPr name="Freeform 10" id="10"/>
            <p:cNvSpPr/>
            <p:nvPr/>
          </p:nvSpPr>
          <p:spPr>
            <a:xfrm>
              <a:off x="0" y="0"/>
              <a:ext cx="2106788" cy="343521"/>
            </a:xfrm>
            <a:custGeom>
              <a:avLst/>
              <a:gdLst/>
              <a:ahLst/>
              <a:cxnLst/>
              <a:rect r="r" b="b" t="t" l="l"/>
              <a:pathLst>
                <a:path h="343521" w="2106788">
                  <a:moveTo>
                    <a:pt x="1903588" y="0"/>
                  </a:moveTo>
                  <a:lnTo>
                    <a:pt x="203200" y="0"/>
                  </a:lnTo>
                  <a:lnTo>
                    <a:pt x="0" y="171760"/>
                  </a:lnTo>
                  <a:lnTo>
                    <a:pt x="203200" y="343521"/>
                  </a:lnTo>
                  <a:lnTo>
                    <a:pt x="1903588" y="343521"/>
                  </a:lnTo>
                  <a:lnTo>
                    <a:pt x="2106788" y="171760"/>
                  </a:lnTo>
                  <a:lnTo>
                    <a:pt x="1903588" y="0"/>
                  </a:lnTo>
                  <a:close/>
                </a:path>
              </a:pathLst>
            </a:custGeom>
            <a:solidFill>
              <a:srgbClr val="FFFFFF"/>
            </a:solidFill>
            <a:ln w="66675">
              <a:solidFill>
                <a:srgbClr val="000000"/>
              </a:solidFill>
            </a:ln>
          </p:spPr>
        </p:sp>
        <p:sp>
          <p:nvSpPr>
            <p:cNvPr name="TextBox 11" id="11"/>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28700" y="547069"/>
            <a:ext cx="16224388" cy="990600"/>
          </a:xfrm>
          <a:prstGeom prst="rect">
            <a:avLst/>
          </a:prstGeom>
        </p:spPr>
        <p:txBody>
          <a:bodyPr anchor="t" rtlCol="false" tIns="0" lIns="0" bIns="0" rIns="0">
            <a:spAutoFit/>
          </a:bodyPr>
          <a:lstStyle/>
          <a:p>
            <a:pPr algn="ctr" marL="0" indent="0" lvl="0">
              <a:lnSpc>
                <a:spcPts val="7799"/>
              </a:lnSpc>
              <a:spcBef>
                <a:spcPct val="0"/>
              </a:spcBef>
            </a:pPr>
            <a:r>
              <a:rPr lang="en-US" sz="6499">
                <a:solidFill>
                  <a:srgbClr val="000000"/>
                </a:solidFill>
                <a:latin typeface="Bobby Jones"/>
              </a:rPr>
              <a:t>PANDANGAN TOKOH</a:t>
            </a:r>
          </a:p>
        </p:txBody>
      </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209862">
            <a:off x="3747307" y="417305"/>
            <a:ext cx="1187218" cy="1222790"/>
          </a:xfrm>
          <a:prstGeom prst="rect">
            <a:avLst/>
          </a:prstGeom>
        </p:spPr>
      </p:pic>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385160">
            <a:off x="13361738" y="417305"/>
            <a:ext cx="1187218" cy="1222790"/>
          </a:xfrm>
          <a:prstGeom prst="rect">
            <a:avLst/>
          </a:prstGeom>
        </p:spPr>
      </p:pic>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69765"/>
          <a:stretch>
            <a:fillRect/>
          </a:stretch>
        </p:blipFill>
        <p:spPr>
          <a:xfrm flipH="false" flipV="false" rot="0">
            <a:off x="7639824" y="2206937"/>
            <a:ext cx="3008352" cy="2198339"/>
          </a:xfrm>
          <a:prstGeom prst="rect">
            <a:avLst/>
          </a:prstGeom>
        </p:spPr>
      </p:pic>
      <p:grpSp>
        <p:nvGrpSpPr>
          <p:cNvPr name="Group 16" id="16"/>
          <p:cNvGrpSpPr/>
          <p:nvPr/>
        </p:nvGrpSpPr>
        <p:grpSpPr>
          <a:xfrm rot="0">
            <a:off x="12799343" y="2206937"/>
            <a:ext cx="4770617" cy="2223721"/>
            <a:chOff x="0" y="0"/>
            <a:chExt cx="1256459" cy="585671"/>
          </a:xfrm>
        </p:grpSpPr>
        <p:sp>
          <p:nvSpPr>
            <p:cNvPr name="Freeform 17" id="17"/>
            <p:cNvSpPr/>
            <p:nvPr/>
          </p:nvSpPr>
          <p:spPr>
            <a:xfrm>
              <a:off x="0" y="0"/>
              <a:ext cx="1256459" cy="585671"/>
            </a:xfrm>
            <a:custGeom>
              <a:avLst/>
              <a:gdLst/>
              <a:ahLst/>
              <a:cxnLst/>
              <a:rect r="r" b="b" t="t" l="l"/>
              <a:pathLst>
                <a:path h="585671" w="1256459">
                  <a:moveTo>
                    <a:pt x="0" y="0"/>
                  </a:moveTo>
                  <a:lnTo>
                    <a:pt x="1256459" y="0"/>
                  </a:lnTo>
                  <a:lnTo>
                    <a:pt x="1256459" y="585671"/>
                  </a:lnTo>
                  <a:lnTo>
                    <a:pt x="0" y="585671"/>
                  </a:lnTo>
                  <a:close/>
                </a:path>
              </a:pathLst>
            </a:custGeom>
            <a:solidFill>
              <a:srgbClr val="3FB0FD"/>
            </a:solidFill>
            <a:ln w="66675">
              <a:solidFill>
                <a:srgbClr val="000000"/>
              </a:solidFill>
            </a:ln>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19" id="1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69765"/>
          <a:stretch>
            <a:fillRect/>
          </a:stretch>
        </p:blipFill>
        <p:spPr>
          <a:xfrm flipH="false" flipV="false" rot="0">
            <a:off x="13686791" y="2229322"/>
            <a:ext cx="3008352" cy="2198339"/>
          </a:xfrm>
          <a:prstGeom prst="rect">
            <a:avLst/>
          </a:prstGeom>
        </p:spPr>
      </p:pic>
      <p:grpSp>
        <p:nvGrpSpPr>
          <p:cNvPr name="Group 20" id="20"/>
          <p:cNvGrpSpPr/>
          <p:nvPr/>
        </p:nvGrpSpPr>
        <p:grpSpPr>
          <a:xfrm rot="0">
            <a:off x="238565" y="5272052"/>
            <a:ext cx="5683320" cy="4762500"/>
            <a:chOff x="0" y="0"/>
            <a:chExt cx="1496842" cy="1254321"/>
          </a:xfrm>
        </p:grpSpPr>
        <p:sp>
          <p:nvSpPr>
            <p:cNvPr name="Freeform 21" id="21"/>
            <p:cNvSpPr/>
            <p:nvPr/>
          </p:nvSpPr>
          <p:spPr>
            <a:xfrm>
              <a:off x="0" y="0"/>
              <a:ext cx="1496842" cy="1254321"/>
            </a:xfrm>
            <a:custGeom>
              <a:avLst/>
              <a:gdLst/>
              <a:ahLst/>
              <a:cxnLst/>
              <a:rect r="r" b="b" t="t" l="l"/>
              <a:pathLst>
                <a:path h="1254321" w="1496842">
                  <a:moveTo>
                    <a:pt x="0" y="0"/>
                  </a:moveTo>
                  <a:lnTo>
                    <a:pt x="1496842" y="0"/>
                  </a:lnTo>
                  <a:lnTo>
                    <a:pt x="1496842" y="1254321"/>
                  </a:lnTo>
                  <a:lnTo>
                    <a:pt x="0" y="1254321"/>
                  </a:lnTo>
                  <a:close/>
                </a:path>
              </a:pathLst>
            </a:custGeom>
            <a:solidFill>
              <a:srgbClr val="ACDCFD"/>
            </a:solidFill>
            <a:ln w="38100">
              <a:solidFill>
                <a:srgbClr val="000000"/>
              </a:solidFill>
            </a:ln>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752376" y="5272052"/>
            <a:ext cx="4770617" cy="2457450"/>
            <a:chOff x="0" y="0"/>
            <a:chExt cx="1256459" cy="647230"/>
          </a:xfrm>
        </p:grpSpPr>
        <p:sp>
          <p:nvSpPr>
            <p:cNvPr name="Freeform 24" id="24"/>
            <p:cNvSpPr/>
            <p:nvPr/>
          </p:nvSpPr>
          <p:spPr>
            <a:xfrm>
              <a:off x="0" y="0"/>
              <a:ext cx="1256459" cy="647230"/>
            </a:xfrm>
            <a:custGeom>
              <a:avLst/>
              <a:gdLst/>
              <a:ahLst/>
              <a:cxnLst/>
              <a:rect r="r" b="b" t="t" l="l"/>
              <a:pathLst>
                <a:path h="647230" w="1256459">
                  <a:moveTo>
                    <a:pt x="0" y="0"/>
                  </a:moveTo>
                  <a:lnTo>
                    <a:pt x="1256459" y="0"/>
                  </a:lnTo>
                  <a:lnTo>
                    <a:pt x="1256459" y="647230"/>
                  </a:lnTo>
                  <a:lnTo>
                    <a:pt x="0" y="647230"/>
                  </a:lnTo>
                  <a:close/>
                </a:path>
              </a:pathLst>
            </a:custGeom>
            <a:solidFill>
              <a:srgbClr val="ACDCFD"/>
            </a:solidFill>
            <a:ln w="38100">
              <a:solidFill>
                <a:srgbClr val="000000"/>
              </a:solidFill>
            </a:ln>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6752376" y="5376827"/>
            <a:ext cx="4770617" cy="2171700"/>
          </a:xfrm>
          <a:prstGeom prst="rect">
            <a:avLst/>
          </a:prstGeom>
        </p:spPr>
        <p:txBody>
          <a:bodyPr anchor="t" rtlCol="false" tIns="0" lIns="0" bIns="0" rIns="0">
            <a:spAutoFit/>
          </a:bodyPr>
          <a:lstStyle/>
          <a:p>
            <a:pPr algn="ctr" marL="604523" indent="-302261" lvl="1">
              <a:lnSpc>
                <a:spcPts val="3360"/>
              </a:lnSpc>
              <a:buFont typeface="Arial"/>
              <a:buChar char="•"/>
            </a:pPr>
            <a:r>
              <a:rPr lang="en-US" sz="2800">
                <a:solidFill>
                  <a:srgbClr val="000000"/>
                </a:solidFill>
                <a:latin typeface="Rugrats Sans"/>
              </a:rPr>
              <a:t>Persatuan </a:t>
            </a:r>
          </a:p>
          <a:p>
            <a:pPr algn="ctr" marL="604523" indent="-302261" lvl="1">
              <a:lnSpc>
                <a:spcPts val="3360"/>
              </a:lnSpc>
              <a:buFont typeface="Arial"/>
              <a:buChar char="•"/>
            </a:pPr>
            <a:r>
              <a:rPr lang="en-US" sz="2800">
                <a:solidFill>
                  <a:srgbClr val="000000"/>
                </a:solidFill>
                <a:latin typeface="Rugrats Sans"/>
              </a:rPr>
              <a:t>Kekeluargaan</a:t>
            </a:r>
          </a:p>
          <a:p>
            <a:pPr algn="ctr" marL="604523" indent="-302261" lvl="1">
              <a:lnSpc>
                <a:spcPts val="3360"/>
              </a:lnSpc>
              <a:buFont typeface="Arial"/>
              <a:buChar char="•"/>
            </a:pPr>
            <a:r>
              <a:rPr lang="en-US" sz="2800">
                <a:solidFill>
                  <a:srgbClr val="000000"/>
                </a:solidFill>
                <a:latin typeface="Rugrats Sans"/>
              </a:rPr>
              <a:t>Keseimbangan Lahir dan Batin Musyawarah</a:t>
            </a:r>
          </a:p>
          <a:p>
            <a:pPr algn="ctr" marL="604523" indent="-302261" lvl="1">
              <a:lnSpc>
                <a:spcPts val="3360"/>
              </a:lnSpc>
              <a:buFont typeface="Arial"/>
              <a:buChar char="•"/>
            </a:pPr>
            <a:r>
              <a:rPr lang="en-US" sz="2800">
                <a:solidFill>
                  <a:srgbClr val="000000"/>
                </a:solidFill>
                <a:latin typeface="Rugrats Sans"/>
              </a:rPr>
              <a:t>Keadilan Sosial </a:t>
            </a:r>
          </a:p>
        </p:txBody>
      </p:sp>
      <p:sp>
        <p:nvSpPr>
          <p:cNvPr name="TextBox 27" id="27"/>
          <p:cNvSpPr txBox="true"/>
          <p:nvPr/>
        </p:nvSpPr>
        <p:spPr>
          <a:xfrm rot="0">
            <a:off x="238565" y="5376827"/>
            <a:ext cx="5683320" cy="4267200"/>
          </a:xfrm>
          <a:prstGeom prst="rect">
            <a:avLst/>
          </a:prstGeom>
        </p:spPr>
        <p:txBody>
          <a:bodyPr anchor="t" rtlCol="false" tIns="0" lIns="0" bIns="0" rIns="0">
            <a:spAutoFit/>
          </a:bodyPr>
          <a:lstStyle/>
          <a:p>
            <a:pPr marL="604523" indent="-302261" lvl="1">
              <a:lnSpc>
                <a:spcPts val="3360"/>
              </a:lnSpc>
              <a:buFont typeface="Arial"/>
              <a:buChar char="•"/>
            </a:pPr>
            <a:r>
              <a:rPr lang="en-US" sz="2800">
                <a:solidFill>
                  <a:srgbClr val="000000"/>
                </a:solidFill>
                <a:latin typeface="Rugrats Sans"/>
              </a:rPr>
              <a:t>Ketuhanan Yang Maha Esa </a:t>
            </a:r>
          </a:p>
          <a:p>
            <a:pPr marL="604523" indent="-302261" lvl="1">
              <a:lnSpc>
                <a:spcPts val="3360"/>
              </a:lnSpc>
              <a:buFont typeface="Arial"/>
              <a:buChar char="•"/>
            </a:pPr>
            <a:r>
              <a:rPr lang="en-US" sz="2800">
                <a:solidFill>
                  <a:srgbClr val="000000"/>
                </a:solidFill>
                <a:latin typeface="Rugrats Sans"/>
              </a:rPr>
              <a:t>Kebangsaan Persatuan Indonesia </a:t>
            </a:r>
          </a:p>
          <a:p>
            <a:pPr marL="604523" indent="-302261" lvl="1">
              <a:lnSpc>
                <a:spcPts val="3360"/>
              </a:lnSpc>
              <a:buFont typeface="Arial"/>
              <a:buChar char="•"/>
            </a:pPr>
            <a:r>
              <a:rPr lang="en-US" sz="2800">
                <a:solidFill>
                  <a:srgbClr val="000000"/>
                </a:solidFill>
                <a:latin typeface="Rugrats Sans"/>
              </a:rPr>
              <a:t>Rasa Kemanusiaan yang Adil dan Beradab </a:t>
            </a:r>
          </a:p>
          <a:p>
            <a:pPr marL="604523" indent="-302261" lvl="1">
              <a:lnSpc>
                <a:spcPts val="3360"/>
              </a:lnSpc>
              <a:buFont typeface="Arial"/>
              <a:buChar char="•"/>
            </a:pPr>
            <a:r>
              <a:rPr lang="en-US" sz="2800">
                <a:solidFill>
                  <a:srgbClr val="000000"/>
                </a:solidFill>
                <a:latin typeface="Rugrats Sans"/>
              </a:rPr>
              <a:t>Kerakyatan yang dipimpin oleh hikmat kebijaksanaan dalam permusyawaratan perwakilan </a:t>
            </a:r>
          </a:p>
          <a:p>
            <a:pPr marL="604523" indent="-302261" lvl="1">
              <a:lnSpc>
                <a:spcPts val="3360"/>
              </a:lnSpc>
              <a:buFont typeface="Arial"/>
              <a:buChar char="•"/>
            </a:pPr>
            <a:r>
              <a:rPr lang="en-US" sz="2800">
                <a:solidFill>
                  <a:srgbClr val="000000"/>
                </a:solidFill>
                <a:latin typeface="Rugrats Sans"/>
              </a:rPr>
              <a:t>Keadilan Sosial bagi Seluruh Rakyat Indonesia</a:t>
            </a:r>
          </a:p>
        </p:txBody>
      </p:sp>
      <p:grpSp>
        <p:nvGrpSpPr>
          <p:cNvPr name="Group 28" id="28"/>
          <p:cNvGrpSpPr/>
          <p:nvPr/>
        </p:nvGrpSpPr>
        <p:grpSpPr>
          <a:xfrm rot="0">
            <a:off x="12212680" y="5272052"/>
            <a:ext cx="5735713" cy="4892126"/>
            <a:chOff x="0" y="0"/>
            <a:chExt cx="1510641" cy="1288461"/>
          </a:xfrm>
        </p:grpSpPr>
        <p:sp>
          <p:nvSpPr>
            <p:cNvPr name="Freeform 29" id="29"/>
            <p:cNvSpPr/>
            <p:nvPr/>
          </p:nvSpPr>
          <p:spPr>
            <a:xfrm>
              <a:off x="0" y="0"/>
              <a:ext cx="1510641" cy="1288461"/>
            </a:xfrm>
            <a:custGeom>
              <a:avLst/>
              <a:gdLst/>
              <a:ahLst/>
              <a:cxnLst/>
              <a:rect r="r" b="b" t="t" l="l"/>
              <a:pathLst>
                <a:path h="1288461" w="1510641">
                  <a:moveTo>
                    <a:pt x="0" y="0"/>
                  </a:moveTo>
                  <a:lnTo>
                    <a:pt x="1510641" y="0"/>
                  </a:lnTo>
                  <a:lnTo>
                    <a:pt x="1510641" y="1288461"/>
                  </a:lnTo>
                  <a:lnTo>
                    <a:pt x="0" y="1288461"/>
                  </a:lnTo>
                  <a:close/>
                </a:path>
              </a:pathLst>
            </a:custGeom>
            <a:solidFill>
              <a:srgbClr val="ACDCFD"/>
            </a:solidFill>
            <a:ln w="38100">
              <a:solidFill>
                <a:srgbClr val="000000"/>
              </a:solidFill>
            </a:ln>
          </p:spPr>
        </p:sp>
        <p:sp>
          <p:nvSpPr>
            <p:cNvPr name="TextBox 30" id="3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12212680" y="5348252"/>
            <a:ext cx="5735713" cy="4686300"/>
          </a:xfrm>
          <a:prstGeom prst="rect">
            <a:avLst/>
          </a:prstGeom>
        </p:spPr>
        <p:txBody>
          <a:bodyPr anchor="t" rtlCol="false" tIns="0" lIns="0" bIns="0" rIns="0">
            <a:spAutoFit/>
          </a:bodyPr>
          <a:lstStyle/>
          <a:p>
            <a:pPr marL="604523" indent="-302261" lvl="1">
              <a:lnSpc>
                <a:spcPts val="3360"/>
              </a:lnSpc>
              <a:buFont typeface="Arial"/>
              <a:buChar char="•"/>
            </a:pPr>
            <a:r>
              <a:rPr lang="en-US" sz="2800">
                <a:solidFill>
                  <a:srgbClr val="000000"/>
                </a:solidFill>
                <a:latin typeface="Rugrats Sans"/>
              </a:rPr>
              <a:t>Ketuhanan, dengan kewajiban menjalankan syariat Islam bagi pemeluk-pemeluknya </a:t>
            </a:r>
          </a:p>
          <a:p>
            <a:pPr marL="604523" indent="-302261" lvl="1">
              <a:lnSpc>
                <a:spcPts val="3360"/>
              </a:lnSpc>
              <a:buFont typeface="Arial"/>
              <a:buChar char="•"/>
            </a:pPr>
            <a:r>
              <a:rPr lang="en-US" sz="2800">
                <a:solidFill>
                  <a:srgbClr val="000000"/>
                </a:solidFill>
                <a:latin typeface="Rugrats Sans"/>
              </a:rPr>
              <a:t>Kemanusiaan yang adil dan beradab</a:t>
            </a:r>
          </a:p>
          <a:p>
            <a:pPr marL="604523" indent="-302261" lvl="1">
              <a:lnSpc>
                <a:spcPts val="3360"/>
              </a:lnSpc>
              <a:buFont typeface="Arial"/>
              <a:buChar char="•"/>
            </a:pPr>
            <a:r>
              <a:rPr lang="en-US" sz="2800">
                <a:solidFill>
                  <a:srgbClr val="000000"/>
                </a:solidFill>
                <a:latin typeface="Rugrats Sans"/>
              </a:rPr>
              <a:t>Persatuan Indonesia</a:t>
            </a:r>
          </a:p>
          <a:p>
            <a:pPr marL="604523" indent="-302261" lvl="1">
              <a:lnSpc>
                <a:spcPts val="3360"/>
              </a:lnSpc>
              <a:buFont typeface="Arial"/>
              <a:buChar char="•"/>
            </a:pPr>
            <a:r>
              <a:rPr lang="en-US" sz="2800">
                <a:solidFill>
                  <a:srgbClr val="000000"/>
                </a:solidFill>
                <a:latin typeface="Rugrats Sans"/>
              </a:rPr>
              <a:t>Kerakyatan yang dipimpin oleh hikmat kebijaksanaan dalam permusyawaratan perwakilan</a:t>
            </a:r>
          </a:p>
          <a:p>
            <a:pPr marL="604523" indent="-302261" lvl="1">
              <a:lnSpc>
                <a:spcPts val="3360"/>
              </a:lnSpc>
              <a:buFont typeface="Arial"/>
              <a:buChar char="•"/>
            </a:pPr>
            <a:r>
              <a:rPr lang="en-US" sz="2800">
                <a:solidFill>
                  <a:srgbClr val="000000"/>
                </a:solidFill>
                <a:latin typeface="Rugrats Sans"/>
              </a:rPr>
              <a:t>Keadilan sosial bagi seluruh rakyat Indonesia</a:t>
            </a:r>
          </a:p>
        </p:txBody>
      </p:sp>
      <p:sp>
        <p:nvSpPr>
          <p:cNvPr name="TextBox 32" id="32"/>
          <p:cNvSpPr txBox="true"/>
          <p:nvPr/>
        </p:nvSpPr>
        <p:spPr>
          <a:xfrm rot="0">
            <a:off x="705234" y="4576727"/>
            <a:ext cx="4749981" cy="695325"/>
          </a:xfrm>
          <a:prstGeom prst="rect">
            <a:avLst/>
          </a:prstGeom>
        </p:spPr>
        <p:txBody>
          <a:bodyPr anchor="t" rtlCol="false" tIns="0" lIns="0" bIns="0" rIns="0">
            <a:spAutoFit/>
          </a:bodyPr>
          <a:lstStyle/>
          <a:p>
            <a:pPr algn="ctr" marL="0" indent="0" lvl="0">
              <a:lnSpc>
                <a:spcPts val="5400"/>
              </a:lnSpc>
              <a:spcBef>
                <a:spcPct val="0"/>
              </a:spcBef>
            </a:pPr>
            <a:r>
              <a:rPr lang="en-US" sz="4500">
                <a:solidFill>
                  <a:srgbClr val="000000"/>
                </a:solidFill>
                <a:latin typeface="Bobby Jones"/>
              </a:rPr>
              <a:t>M. YAMIN</a:t>
            </a:r>
          </a:p>
        </p:txBody>
      </p:sp>
      <p:sp>
        <p:nvSpPr>
          <p:cNvPr name="TextBox 33" id="33"/>
          <p:cNvSpPr txBox="true"/>
          <p:nvPr/>
        </p:nvSpPr>
        <p:spPr>
          <a:xfrm rot="0">
            <a:off x="6752376" y="4576727"/>
            <a:ext cx="4770617" cy="695325"/>
          </a:xfrm>
          <a:prstGeom prst="rect">
            <a:avLst/>
          </a:prstGeom>
        </p:spPr>
        <p:txBody>
          <a:bodyPr anchor="t" rtlCol="false" tIns="0" lIns="0" bIns="0" rIns="0">
            <a:spAutoFit/>
          </a:bodyPr>
          <a:lstStyle/>
          <a:p>
            <a:pPr algn="ctr" marL="0" indent="0" lvl="0">
              <a:lnSpc>
                <a:spcPts val="5400"/>
              </a:lnSpc>
              <a:spcBef>
                <a:spcPct val="0"/>
              </a:spcBef>
            </a:pPr>
            <a:r>
              <a:rPr lang="en-US" sz="4500">
                <a:solidFill>
                  <a:srgbClr val="000000"/>
                </a:solidFill>
                <a:latin typeface="Bobby Jones Bold"/>
              </a:rPr>
              <a:t>SOEPOMO</a:t>
            </a:r>
          </a:p>
        </p:txBody>
      </p:sp>
      <p:sp>
        <p:nvSpPr>
          <p:cNvPr name="TextBox 34" id="34"/>
          <p:cNvSpPr txBox="true"/>
          <p:nvPr/>
        </p:nvSpPr>
        <p:spPr>
          <a:xfrm rot="0">
            <a:off x="12818393" y="4576727"/>
            <a:ext cx="4746875" cy="695325"/>
          </a:xfrm>
          <a:prstGeom prst="rect">
            <a:avLst/>
          </a:prstGeom>
        </p:spPr>
        <p:txBody>
          <a:bodyPr anchor="t" rtlCol="false" tIns="0" lIns="0" bIns="0" rIns="0">
            <a:spAutoFit/>
          </a:bodyPr>
          <a:lstStyle/>
          <a:p>
            <a:pPr algn="ctr" marL="0" indent="0" lvl="0">
              <a:lnSpc>
                <a:spcPts val="5400"/>
              </a:lnSpc>
              <a:spcBef>
                <a:spcPct val="0"/>
              </a:spcBef>
            </a:pPr>
            <a:r>
              <a:rPr lang="en-US" sz="4500">
                <a:solidFill>
                  <a:srgbClr val="000000"/>
                </a:solidFill>
                <a:latin typeface="Bobby Jones Bold"/>
              </a:rPr>
              <a:t>IR. SOEKARNO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15856" y="1857821"/>
            <a:ext cx="3968574" cy="7055242"/>
          </a:xfrm>
          <a:prstGeom prst="rect">
            <a:avLst/>
          </a:prstGeom>
        </p:spPr>
      </p:pic>
      <p:sp>
        <p:nvSpPr>
          <p:cNvPr name="AutoShape 3" id="3"/>
          <p:cNvSpPr/>
          <p:nvPr/>
        </p:nvSpPr>
        <p:spPr>
          <a:xfrm rot="0">
            <a:off x="2115856" y="1373937"/>
            <a:ext cx="3968574" cy="0"/>
          </a:xfrm>
          <a:prstGeom prst="line">
            <a:avLst/>
          </a:prstGeom>
          <a:ln cap="flat" w="66675">
            <a:solidFill>
              <a:srgbClr val="000000"/>
            </a:solidFill>
            <a:prstDash val="solid"/>
            <a:headEnd type="none" len="sm" w="sm"/>
            <a:tailEnd type="triangle" len="med" w="lg"/>
          </a:ln>
        </p:spPr>
      </p:sp>
      <p:sp>
        <p:nvSpPr>
          <p:cNvPr name="AutoShape 4" id="4"/>
          <p:cNvSpPr/>
          <p:nvPr/>
        </p:nvSpPr>
        <p:spPr>
          <a:xfrm rot="5400000">
            <a:off x="2984688" y="5352104"/>
            <a:ext cx="7055242" cy="0"/>
          </a:xfrm>
          <a:prstGeom prst="line">
            <a:avLst/>
          </a:prstGeom>
          <a:ln cap="flat" w="66675">
            <a:solidFill>
              <a:srgbClr val="000000"/>
            </a:solidFill>
            <a:prstDash val="solid"/>
            <a:headEnd type="none" len="sm" w="sm"/>
            <a:tailEnd type="triangle" len="med" w="lg"/>
          </a:ln>
        </p:spPr>
      </p:sp>
      <p:grpSp>
        <p:nvGrpSpPr>
          <p:cNvPr name="Group 5" id="5"/>
          <p:cNvGrpSpPr/>
          <p:nvPr/>
        </p:nvGrpSpPr>
        <p:grpSpPr>
          <a:xfrm rot="0">
            <a:off x="9101945" y="796644"/>
            <a:ext cx="5812897" cy="1304306"/>
            <a:chOff x="0" y="0"/>
            <a:chExt cx="1530969" cy="343521"/>
          </a:xfrm>
        </p:grpSpPr>
        <p:sp>
          <p:nvSpPr>
            <p:cNvPr name="Freeform 6" id="6"/>
            <p:cNvSpPr/>
            <p:nvPr/>
          </p:nvSpPr>
          <p:spPr>
            <a:xfrm>
              <a:off x="0" y="0"/>
              <a:ext cx="1530969" cy="343521"/>
            </a:xfrm>
            <a:custGeom>
              <a:avLst/>
              <a:gdLst/>
              <a:ahLst/>
              <a:cxnLst/>
              <a:rect r="r" b="b" t="t" l="l"/>
              <a:pathLst>
                <a:path h="343521" w="1530969">
                  <a:moveTo>
                    <a:pt x="1327769" y="0"/>
                  </a:moveTo>
                  <a:lnTo>
                    <a:pt x="203200" y="0"/>
                  </a:lnTo>
                  <a:lnTo>
                    <a:pt x="0" y="171760"/>
                  </a:lnTo>
                  <a:lnTo>
                    <a:pt x="203200" y="343521"/>
                  </a:lnTo>
                  <a:lnTo>
                    <a:pt x="1327769" y="343521"/>
                  </a:lnTo>
                  <a:lnTo>
                    <a:pt x="1530969" y="171760"/>
                  </a:lnTo>
                  <a:lnTo>
                    <a:pt x="1327769" y="0"/>
                  </a:lnTo>
                  <a:close/>
                </a:path>
              </a:pathLst>
            </a:custGeom>
            <a:solidFill>
              <a:srgbClr val="FFFFFF"/>
            </a:solidFill>
            <a:ln w="66675">
              <a:solidFill>
                <a:srgbClr val="000000"/>
              </a:solidFill>
            </a:ln>
          </p:spPr>
        </p:sp>
        <p:sp>
          <p:nvSpPr>
            <p:cNvPr name="TextBox 7" id="7"/>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9144000" y="934447"/>
            <a:ext cx="5770842"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Sila PAncasila</a:t>
            </a:r>
          </a:p>
        </p:txBody>
      </p:sp>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95975" y="338226"/>
            <a:ext cx="1615296" cy="1762724"/>
          </a:xfrm>
          <a:prstGeom prst="rect">
            <a:avLst/>
          </a:prstGeom>
        </p:spPr>
      </p:pic>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458084" y="8383957"/>
            <a:ext cx="1433941" cy="1564817"/>
          </a:xfrm>
          <a:prstGeom prst="rect">
            <a:avLst/>
          </a:prstGeom>
        </p:spPr>
      </p:pic>
      <p:grpSp>
        <p:nvGrpSpPr>
          <p:cNvPr name="Group 11" id="11"/>
          <p:cNvGrpSpPr/>
          <p:nvPr/>
        </p:nvGrpSpPr>
        <p:grpSpPr>
          <a:xfrm rot="0">
            <a:off x="6936171" y="2765744"/>
            <a:ext cx="10323129" cy="5818327"/>
            <a:chOff x="0" y="0"/>
            <a:chExt cx="992732" cy="559524"/>
          </a:xfrm>
        </p:grpSpPr>
        <p:sp>
          <p:nvSpPr>
            <p:cNvPr name="Freeform 12" id="12"/>
            <p:cNvSpPr/>
            <p:nvPr/>
          </p:nvSpPr>
          <p:spPr>
            <a:xfrm>
              <a:off x="0" y="0"/>
              <a:ext cx="992732" cy="559524"/>
            </a:xfrm>
            <a:custGeom>
              <a:avLst/>
              <a:gdLst/>
              <a:ahLst/>
              <a:cxnLst/>
              <a:rect r="r" b="b" t="t" l="l"/>
              <a:pathLst>
                <a:path h="559524" w="992732">
                  <a:moveTo>
                    <a:pt x="0" y="0"/>
                  </a:moveTo>
                  <a:lnTo>
                    <a:pt x="992732" y="0"/>
                  </a:lnTo>
                  <a:lnTo>
                    <a:pt x="992732" y="559524"/>
                  </a:lnTo>
                  <a:lnTo>
                    <a:pt x="0" y="559524"/>
                  </a:lnTo>
                  <a:close/>
                </a:path>
              </a:pathLst>
            </a:custGeom>
            <a:solidFill>
              <a:srgbClr val="FABDC2"/>
            </a:solidFill>
            <a:ln w="66675">
              <a:solidFill>
                <a:srgbClr val="FA707B"/>
              </a:solidFill>
            </a:ln>
          </p:spPr>
        </p:sp>
        <p:sp>
          <p:nvSpPr>
            <p:cNvPr name="TextBox 13" id="13"/>
            <p:cNvSpPr txBox="true"/>
            <p:nvPr/>
          </p:nvSpPr>
          <p:spPr>
            <a:xfrm>
              <a:off x="0" y="-171450"/>
              <a:ext cx="812800" cy="984250"/>
            </a:xfrm>
            <a:prstGeom prst="rect">
              <a:avLst/>
            </a:prstGeom>
          </p:spPr>
          <p:txBody>
            <a:bodyPr anchor="ctr" rtlCol="false" tIns="50800" lIns="50800" bIns="50800" rIns="50800"/>
            <a:lstStyle/>
            <a:p>
              <a:pPr marL="798820" indent="-399410" lvl="1">
                <a:lnSpc>
                  <a:spcPts val="5179"/>
                </a:lnSpc>
                <a:buFont typeface="Arial"/>
                <a:buChar char="•"/>
              </a:pPr>
              <a:r>
                <a:rPr lang="en-US" sz="3699">
                  <a:solidFill>
                    <a:srgbClr val="000000"/>
                  </a:solidFill>
                  <a:latin typeface="Rugrats Sans"/>
                </a:rPr>
                <a:t> Ketuhanan Yang Maha Esa</a:t>
              </a:r>
            </a:p>
            <a:p>
              <a:pPr marL="798820" indent="-399410" lvl="1">
                <a:lnSpc>
                  <a:spcPts val="5179"/>
                </a:lnSpc>
                <a:buFont typeface="Arial"/>
                <a:buChar char="•"/>
              </a:pPr>
              <a:r>
                <a:rPr lang="en-US" sz="3699">
                  <a:solidFill>
                    <a:srgbClr val="000000"/>
                  </a:solidFill>
                  <a:latin typeface="Rugrats Sans"/>
                </a:rPr>
                <a:t> Kemanusiaan Yang Adil dan Beradab</a:t>
              </a:r>
            </a:p>
            <a:p>
              <a:pPr marL="798820" indent="-399410" lvl="1">
                <a:lnSpc>
                  <a:spcPts val="5179"/>
                </a:lnSpc>
                <a:buFont typeface="Arial"/>
                <a:buChar char="•"/>
              </a:pPr>
              <a:r>
                <a:rPr lang="en-US" sz="3699">
                  <a:solidFill>
                    <a:srgbClr val="000000"/>
                  </a:solidFill>
                  <a:latin typeface="Rugrats Sans"/>
                </a:rPr>
                <a:t> Persatuan Indonesia</a:t>
              </a:r>
            </a:p>
            <a:p>
              <a:pPr marL="798820" indent="-399410" lvl="1">
                <a:lnSpc>
                  <a:spcPts val="5179"/>
                </a:lnSpc>
                <a:buFont typeface="Arial"/>
                <a:buChar char="•"/>
              </a:pPr>
              <a:r>
                <a:rPr lang="en-US" sz="3699">
                  <a:solidFill>
                    <a:srgbClr val="000000"/>
                  </a:solidFill>
                  <a:latin typeface="Rugrats Sans"/>
                </a:rPr>
                <a:t> Kerakyatan yang Dipimpin oleh Hikmat   Kebijaksanaan dalam Permusyawaratan/Perwakilan</a:t>
              </a:r>
            </a:p>
            <a:p>
              <a:pPr marL="798820" indent="-399410" lvl="1">
                <a:lnSpc>
                  <a:spcPts val="5179"/>
                </a:lnSpc>
                <a:buFont typeface="Arial"/>
                <a:buChar char="•"/>
              </a:pPr>
              <a:r>
                <a:rPr lang="en-US" sz="3699">
                  <a:solidFill>
                    <a:srgbClr val="000000"/>
                  </a:solidFill>
                  <a:latin typeface="Rugrats Sans"/>
                </a:rPr>
                <a:t> Keadilan Sosial bagi Seluruh Rakyat Indonesia</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sp>
        <p:nvSpPr>
          <p:cNvPr name="TextBox 2" id="2"/>
          <p:cNvSpPr txBox="true"/>
          <p:nvPr/>
        </p:nvSpPr>
        <p:spPr>
          <a:xfrm rot="0">
            <a:off x="4210667" y="3277948"/>
            <a:ext cx="10216360" cy="5238750"/>
          </a:xfrm>
          <a:prstGeom prst="rect">
            <a:avLst/>
          </a:prstGeom>
        </p:spPr>
        <p:txBody>
          <a:bodyPr anchor="t" rtlCol="false" tIns="0" lIns="0" bIns="0" rIns="0">
            <a:spAutoFit/>
          </a:bodyPr>
          <a:lstStyle/>
          <a:p>
            <a:pPr algn="ctr">
              <a:lnSpc>
                <a:spcPts val="4080"/>
              </a:lnSpc>
            </a:pPr>
            <a:r>
              <a:rPr lang="en-US" sz="3400">
                <a:solidFill>
                  <a:srgbClr val="000000"/>
                </a:solidFill>
                <a:latin typeface="Rugrats Sans"/>
              </a:rPr>
              <a:t>Pancasila berperan banyak bagi bangsa Indonesia yang majemuk. Pada intinya, Pancasila merupakan dasar dalam pemerintahan negara Indonesia dan seluruh kehidupan masyarakat Indonesia haruslah selaras (tidak bertentangan) dengan Pancasila.</a:t>
            </a:r>
          </a:p>
          <a:p>
            <a:pPr algn="ctr">
              <a:lnSpc>
                <a:spcPts val="4080"/>
              </a:lnSpc>
            </a:pPr>
            <a:r>
              <a:rPr lang="en-US" sz="3400">
                <a:solidFill>
                  <a:srgbClr val="000000"/>
                </a:solidFill>
                <a:latin typeface="Rugrats Sans"/>
              </a:rPr>
              <a:t> </a:t>
            </a:r>
          </a:p>
          <a:p>
            <a:pPr algn="ctr">
              <a:lnSpc>
                <a:spcPts val="4080"/>
              </a:lnSpc>
            </a:pPr>
            <a:r>
              <a:rPr lang="en-US" sz="3400">
                <a:solidFill>
                  <a:srgbClr val="000000"/>
                </a:solidFill>
                <a:latin typeface="Rugrats Sans"/>
              </a:rPr>
              <a:t>Oleh karena itu, dapat disimpulkan bahwa Pancasila berperan banyak dalam pembentukan serta pengembangan karakter bangsa Indonesia. </a:t>
            </a:r>
          </a:p>
          <a:p>
            <a:pPr algn="ctr" marL="0" indent="0" lvl="0">
              <a:lnSpc>
                <a:spcPts val="4080"/>
              </a:lnSpc>
            </a:pPr>
          </a:p>
        </p:txBody>
      </p:sp>
      <p:grpSp>
        <p:nvGrpSpPr>
          <p:cNvPr name="Group 3" id="3"/>
          <p:cNvGrpSpPr/>
          <p:nvPr/>
        </p:nvGrpSpPr>
        <p:grpSpPr>
          <a:xfrm rot="0">
            <a:off x="5383683" y="667456"/>
            <a:ext cx="7870329" cy="2244869"/>
            <a:chOff x="0" y="0"/>
            <a:chExt cx="2072844" cy="591241"/>
          </a:xfrm>
        </p:grpSpPr>
        <p:sp>
          <p:nvSpPr>
            <p:cNvPr name="Freeform 4" id="4"/>
            <p:cNvSpPr/>
            <p:nvPr/>
          </p:nvSpPr>
          <p:spPr>
            <a:xfrm>
              <a:off x="0" y="0"/>
              <a:ext cx="2072844" cy="591241"/>
            </a:xfrm>
            <a:custGeom>
              <a:avLst/>
              <a:gdLst/>
              <a:ahLst/>
              <a:cxnLst/>
              <a:rect r="r" b="b" t="t" l="l"/>
              <a:pathLst>
                <a:path h="591241" w="2072844">
                  <a:moveTo>
                    <a:pt x="1869644" y="0"/>
                  </a:moveTo>
                  <a:lnTo>
                    <a:pt x="203200" y="0"/>
                  </a:lnTo>
                  <a:lnTo>
                    <a:pt x="0" y="295621"/>
                  </a:lnTo>
                  <a:lnTo>
                    <a:pt x="203200" y="591241"/>
                  </a:lnTo>
                  <a:lnTo>
                    <a:pt x="1869644" y="591241"/>
                  </a:lnTo>
                  <a:lnTo>
                    <a:pt x="2072844" y="295621"/>
                  </a:lnTo>
                  <a:lnTo>
                    <a:pt x="1869644" y="0"/>
                  </a:lnTo>
                  <a:close/>
                </a:path>
              </a:pathLst>
            </a:custGeom>
            <a:solidFill>
              <a:srgbClr val="FFFFFF"/>
            </a:solidFill>
            <a:ln w="66675">
              <a:solidFill>
                <a:srgbClr val="000000"/>
              </a:solidFill>
            </a:ln>
          </p:spPr>
        </p:sp>
        <p:sp>
          <p:nvSpPr>
            <p:cNvPr name="TextBox 5" id="5"/>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86177" y="1343803"/>
            <a:ext cx="7065340" cy="939800"/>
          </a:xfrm>
          <a:prstGeom prst="rect">
            <a:avLst/>
          </a:prstGeom>
        </p:spPr>
        <p:txBody>
          <a:bodyPr anchor="t" rtlCol="false" tIns="0" lIns="0" bIns="0" rIns="0">
            <a:spAutoFit/>
          </a:bodyPr>
          <a:lstStyle/>
          <a:p>
            <a:pPr algn="ctr" marL="0" indent="0" lvl="0">
              <a:lnSpc>
                <a:spcPts val="7150"/>
              </a:lnSpc>
            </a:pPr>
            <a:r>
              <a:rPr lang="en-US" sz="6500">
                <a:solidFill>
                  <a:srgbClr val="000000"/>
                </a:solidFill>
                <a:latin typeface="Bobby Jones"/>
              </a:rPr>
              <a:t>peran pancasila</a:t>
            </a: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433272">
            <a:off x="14521733" y="917344"/>
            <a:ext cx="1804751" cy="2697319"/>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720127">
            <a:off x="2081619" y="5221123"/>
            <a:ext cx="1804751" cy="2697319"/>
          </a:xfrm>
          <a:prstGeom prst="rect">
            <a:avLst/>
          </a:prstGeom>
        </p:spPr>
      </p:pic>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477719">
            <a:off x="15341955" y="6777795"/>
            <a:ext cx="1148061" cy="1715851"/>
          </a:xfrm>
          <a:prstGeom prst="rect">
            <a:avLst/>
          </a:prstGeom>
        </p:spPr>
      </p:pic>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632754">
            <a:off x="2945911" y="1332523"/>
            <a:ext cx="1148061" cy="1715851"/>
          </a:xfrm>
          <a:prstGeom prst="rect">
            <a:avLst/>
          </a:prstGeom>
        </p:spPr>
      </p:pic>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64053">
            <a:off x="1243086" y="2227135"/>
            <a:ext cx="604288" cy="2292126"/>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004562">
            <a:off x="14800394" y="4081559"/>
            <a:ext cx="472507" cy="1792269"/>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245132">
            <a:off x="13049045" y="7738825"/>
            <a:ext cx="409933" cy="1554920"/>
          </a:xfrm>
          <a:prstGeom prst="rect">
            <a:avLst/>
          </a:prstGeom>
        </p:spPr>
      </p:pic>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090071">
            <a:off x="4217792" y="7589337"/>
            <a:ext cx="409933" cy="155492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grpSp>
        <p:nvGrpSpPr>
          <p:cNvPr name="Group 2" id="2"/>
          <p:cNvGrpSpPr/>
          <p:nvPr/>
        </p:nvGrpSpPr>
        <p:grpSpPr>
          <a:xfrm rot="0">
            <a:off x="2085351" y="3176067"/>
            <a:ext cx="14076498" cy="846427"/>
            <a:chOff x="0" y="0"/>
            <a:chExt cx="1647138" cy="99043"/>
          </a:xfrm>
        </p:grpSpPr>
        <p:sp>
          <p:nvSpPr>
            <p:cNvPr name="Freeform 3" id="3"/>
            <p:cNvSpPr/>
            <p:nvPr/>
          </p:nvSpPr>
          <p:spPr>
            <a:xfrm>
              <a:off x="0" y="0"/>
              <a:ext cx="1647138" cy="99043"/>
            </a:xfrm>
            <a:custGeom>
              <a:avLst/>
              <a:gdLst/>
              <a:ahLst/>
              <a:cxnLst/>
              <a:rect r="r" b="b" t="t" l="l"/>
              <a:pathLst>
                <a:path h="99043" w="1647138">
                  <a:moveTo>
                    <a:pt x="0" y="0"/>
                  </a:moveTo>
                  <a:lnTo>
                    <a:pt x="1647138" y="0"/>
                  </a:lnTo>
                  <a:lnTo>
                    <a:pt x="1647138" y="99043"/>
                  </a:lnTo>
                  <a:lnTo>
                    <a:pt x="0" y="99043"/>
                  </a:lnTo>
                  <a:close/>
                </a:path>
              </a:pathLst>
            </a:custGeom>
            <a:solidFill>
              <a:srgbClr val="ACDCFD"/>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024258" y="994603"/>
            <a:ext cx="12198684" cy="1094756"/>
            <a:chOff x="0" y="0"/>
            <a:chExt cx="3212822" cy="288331"/>
          </a:xfrm>
        </p:grpSpPr>
        <p:sp>
          <p:nvSpPr>
            <p:cNvPr name="Freeform 6" id="6"/>
            <p:cNvSpPr/>
            <p:nvPr/>
          </p:nvSpPr>
          <p:spPr>
            <a:xfrm>
              <a:off x="0" y="0"/>
              <a:ext cx="3212822" cy="288331"/>
            </a:xfrm>
            <a:custGeom>
              <a:avLst/>
              <a:gdLst/>
              <a:ahLst/>
              <a:cxnLst/>
              <a:rect r="r" b="b" t="t" l="l"/>
              <a:pathLst>
                <a:path h="288331" w="3212822">
                  <a:moveTo>
                    <a:pt x="3009622" y="0"/>
                  </a:moveTo>
                  <a:lnTo>
                    <a:pt x="203200" y="0"/>
                  </a:lnTo>
                  <a:lnTo>
                    <a:pt x="0" y="144165"/>
                  </a:lnTo>
                  <a:lnTo>
                    <a:pt x="203200" y="288331"/>
                  </a:lnTo>
                  <a:lnTo>
                    <a:pt x="3009622" y="288331"/>
                  </a:lnTo>
                  <a:lnTo>
                    <a:pt x="3212822" y="144165"/>
                  </a:lnTo>
                  <a:lnTo>
                    <a:pt x="3009622" y="0"/>
                  </a:lnTo>
                  <a:close/>
                </a:path>
              </a:pathLst>
            </a:custGeom>
            <a:solidFill>
              <a:srgbClr val="FFFFFF"/>
            </a:solidFill>
            <a:ln w="66675">
              <a:solidFill>
                <a:srgbClr val="000000"/>
              </a:solidFill>
            </a:ln>
          </p:spPr>
        </p:sp>
        <p:sp>
          <p:nvSpPr>
            <p:cNvPr name="TextBox 7" id="7"/>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113410" y="1027631"/>
            <a:ext cx="12061180" cy="10096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Bobby Jones"/>
              </a:rPr>
              <a:t>fungsi-fungsi pancasila</a:t>
            </a:r>
          </a:p>
        </p:txBody>
      </p:sp>
      <p:sp>
        <p:nvSpPr>
          <p:cNvPr name="TextBox 9" id="9"/>
          <p:cNvSpPr txBox="true"/>
          <p:nvPr/>
        </p:nvSpPr>
        <p:spPr>
          <a:xfrm rot="0">
            <a:off x="2445716" y="3343551"/>
            <a:ext cx="13355767" cy="538318"/>
          </a:xfrm>
          <a:prstGeom prst="rect">
            <a:avLst/>
          </a:prstGeom>
        </p:spPr>
        <p:txBody>
          <a:bodyPr anchor="t" rtlCol="false" tIns="0" lIns="0" bIns="0" rIns="0">
            <a:spAutoFit/>
          </a:bodyPr>
          <a:lstStyle/>
          <a:p>
            <a:pPr algn="ctr">
              <a:lnSpc>
                <a:spcPts val="3372"/>
              </a:lnSpc>
            </a:pPr>
            <a:r>
              <a:rPr lang="en-US" sz="3372">
                <a:solidFill>
                  <a:srgbClr val="000000"/>
                </a:solidFill>
                <a:latin typeface="Rugrats Sans Bold"/>
              </a:rPr>
              <a:t>Fondasi pembentuk karakter bangsa</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6208811" y="336096"/>
            <a:ext cx="1669615" cy="1496582"/>
          </a:xfrm>
          <a:prstGeom prst="rect">
            <a:avLst/>
          </a:prstGeom>
        </p:spPr>
      </p:pic>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68774" y="336096"/>
            <a:ext cx="1669615" cy="1496582"/>
          </a:xfrm>
          <a:prstGeom prst="rect">
            <a:avLst/>
          </a:prstGeom>
        </p:spPr>
      </p:pic>
      <p:sp>
        <p:nvSpPr>
          <p:cNvPr name="TextBox 12" id="12"/>
          <p:cNvSpPr txBox="true"/>
          <p:nvPr/>
        </p:nvSpPr>
        <p:spPr>
          <a:xfrm rot="0">
            <a:off x="234776" y="2241759"/>
            <a:ext cx="17643650" cy="710329"/>
          </a:xfrm>
          <a:prstGeom prst="rect">
            <a:avLst/>
          </a:prstGeom>
        </p:spPr>
        <p:txBody>
          <a:bodyPr anchor="t" rtlCol="false" tIns="0" lIns="0" bIns="0" rIns="0">
            <a:spAutoFit/>
          </a:bodyPr>
          <a:lstStyle/>
          <a:p>
            <a:pPr algn="ctr">
              <a:lnSpc>
                <a:spcPts val="4879"/>
              </a:lnSpc>
            </a:pPr>
            <a:r>
              <a:rPr lang="en-US" sz="4065">
                <a:solidFill>
                  <a:srgbClr val="000000"/>
                </a:solidFill>
                <a:latin typeface="Rugrats Sans"/>
              </a:rPr>
              <a:t>Pancasila berperan banyak bagi bangsa Indonesia yang majemuk.</a:t>
            </a:r>
          </a:p>
        </p:txBody>
      </p:sp>
      <p:grpSp>
        <p:nvGrpSpPr>
          <p:cNvPr name="Group 13" id="13"/>
          <p:cNvGrpSpPr/>
          <p:nvPr/>
        </p:nvGrpSpPr>
        <p:grpSpPr>
          <a:xfrm rot="0">
            <a:off x="2085351" y="4317768"/>
            <a:ext cx="14076498" cy="846427"/>
            <a:chOff x="0" y="0"/>
            <a:chExt cx="1647138" cy="99043"/>
          </a:xfrm>
        </p:grpSpPr>
        <p:sp>
          <p:nvSpPr>
            <p:cNvPr name="Freeform 14" id="14"/>
            <p:cNvSpPr/>
            <p:nvPr/>
          </p:nvSpPr>
          <p:spPr>
            <a:xfrm>
              <a:off x="0" y="0"/>
              <a:ext cx="1647138" cy="99043"/>
            </a:xfrm>
            <a:custGeom>
              <a:avLst/>
              <a:gdLst/>
              <a:ahLst/>
              <a:cxnLst/>
              <a:rect r="r" b="b" t="t" l="l"/>
              <a:pathLst>
                <a:path h="99043" w="1647138">
                  <a:moveTo>
                    <a:pt x="0" y="0"/>
                  </a:moveTo>
                  <a:lnTo>
                    <a:pt x="1647138" y="0"/>
                  </a:lnTo>
                  <a:lnTo>
                    <a:pt x="1647138" y="99043"/>
                  </a:lnTo>
                  <a:lnTo>
                    <a:pt x="0" y="99043"/>
                  </a:lnTo>
                  <a:close/>
                </a:path>
              </a:pathLst>
            </a:custGeom>
            <a:solidFill>
              <a:srgbClr val="ACDCFD"/>
            </a:solidFill>
            <a:ln w="66675">
              <a:solidFill>
                <a:srgbClr val="000000"/>
              </a:solidFill>
            </a:ln>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2445716" y="4485252"/>
            <a:ext cx="13355767" cy="538318"/>
          </a:xfrm>
          <a:prstGeom prst="rect">
            <a:avLst/>
          </a:prstGeom>
        </p:spPr>
        <p:txBody>
          <a:bodyPr anchor="t" rtlCol="false" tIns="0" lIns="0" bIns="0" rIns="0">
            <a:spAutoFit/>
          </a:bodyPr>
          <a:lstStyle/>
          <a:p>
            <a:pPr algn="ctr">
              <a:lnSpc>
                <a:spcPts val="3372"/>
              </a:lnSpc>
            </a:pPr>
            <a:r>
              <a:rPr lang="en-US" sz="3372">
                <a:solidFill>
                  <a:srgbClr val="000000"/>
                </a:solidFill>
                <a:latin typeface="Rugrats Sans Bold"/>
              </a:rPr>
              <a:t>Dasar negara</a:t>
            </a:r>
          </a:p>
        </p:txBody>
      </p:sp>
      <p:grpSp>
        <p:nvGrpSpPr>
          <p:cNvPr name="Group 17" id="17"/>
          <p:cNvGrpSpPr/>
          <p:nvPr/>
        </p:nvGrpSpPr>
        <p:grpSpPr>
          <a:xfrm rot="0">
            <a:off x="2085351" y="5535670"/>
            <a:ext cx="14076498" cy="846427"/>
            <a:chOff x="0" y="0"/>
            <a:chExt cx="1647138" cy="99043"/>
          </a:xfrm>
        </p:grpSpPr>
        <p:sp>
          <p:nvSpPr>
            <p:cNvPr name="Freeform 18" id="18"/>
            <p:cNvSpPr/>
            <p:nvPr/>
          </p:nvSpPr>
          <p:spPr>
            <a:xfrm>
              <a:off x="0" y="0"/>
              <a:ext cx="1647138" cy="99043"/>
            </a:xfrm>
            <a:custGeom>
              <a:avLst/>
              <a:gdLst/>
              <a:ahLst/>
              <a:cxnLst/>
              <a:rect r="r" b="b" t="t" l="l"/>
              <a:pathLst>
                <a:path h="99043" w="1647138">
                  <a:moveTo>
                    <a:pt x="0" y="0"/>
                  </a:moveTo>
                  <a:lnTo>
                    <a:pt x="1647138" y="0"/>
                  </a:lnTo>
                  <a:lnTo>
                    <a:pt x="1647138" y="99043"/>
                  </a:lnTo>
                  <a:lnTo>
                    <a:pt x="0" y="99043"/>
                  </a:lnTo>
                  <a:close/>
                </a:path>
              </a:pathLst>
            </a:custGeom>
            <a:solidFill>
              <a:srgbClr val="ACDCFD"/>
            </a:solidFill>
            <a:ln w="66675">
              <a:solidFill>
                <a:srgbClr val="000000"/>
              </a:solidFill>
            </a:ln>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2445716" y="5703154"/>
            <a:ext cx="13355767" cy="538318"/>
          </a:xfrm>
          <a:prstGeom prst="rect">
            <a:avLst/>
          </a:prstGeom>
        </p:spPr>
        <p:txBody>
          <a:bodyPr anchor="t" rtlCol="false" tIns="0" lIns="0" bIns="0" rIns="0">
            <a:spAutoFit/>
          </a:bodyPr>
          <a:lstStyle/>
          <a:p>
            <a:pPr algn="ctr">
              <a:lnSpc>
                <a:spcPts val="3372"/>
              </a:lnSpc>
            </a:pPr>
            <a:r>
              <a:rPr lang="en-US" sz="3372">
                <a:solidFill>
                  <a:srgbClr val="000000"/>
                </a:solidFill>
                <a:latin typeface="Rugrats Sans Bold"/>
              </a:rPr>
              <a:t>Falsafah bangsa</a:t>
            </a:r>
          </a:p>
        </p:txBody>
      </p:sp>
      <p:grpSp>
        <p:nvGrpSpPr>
          <p:cNvPr name="Group 21" id="21"/>
          <p:cNvGrpSpPr/>
          <p:nvPr/>
        </p:nvGrpSpPr>
        <p:grpSpPr>
          <a:xfrm rot="0">
            <a:off x="2105751" y="6686897"/>
            <a:ext cx="14076498" cy="846427"/>
            <a:chOff x="0" y="0"/>
            <a:chExt cx="1647138" cy="99043"/>
          </a:xfrm>
        </p:grpSpPr>
        <p:sp>
          <p:nvSpPr>
            <p:cNvPr name="Freeform 22" id="22"/>
            <p:cNvSpPr/>
            <p:nvPr/>
          </p:nvSpPr>
          <p:spPr>
            <a:xfrm>
              <a:off x="0" y="0"/>
              <a:ext cx="1647138" cy="99043"/>
            </a:xfrm>
            <a:custGeom>
              <a:avLst/>
              <a:gdLst/>
              <a:ahLst/>
              <a:cxnLst/>
              <a:rect r="r" b="b" t="t" l="l"/>
              <a:pathLst>
                <a:path h="99043" w="1647138">
                  <a:moveTo>
                    <a:pt x="0" y="0"/>
                  </a:moveTo>
                  <a:lnTo>
                    <a:pt x="1647138" y="0"/>
                  </a:lnTo>
                  <a:lnTo>
                    <a:pt x="1647138" y="99043"/>
                  </a:lnTo>
                  <a:lnTo>
                    <a:pt x="0" y="99043"/>
                  </a:lnTo>
                  <a:close/>
                </a:path>
              </a:pathLst>
            </a:custGeom>
            <a:solidFill>
              <a:srgbClr val="ACDCFD"/>
            </a:solidFill>
            <a:ln w="66675">
              <a:solidFill>
                <a:srgbClr val="000000"/>
              </a:solidFill>
            </a:ln>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466116" y="6863905"/>
            <a:ext cx="13355767" cy="538318"/>
          </a:xfrm>
          <a:prstGeom prst="rect">
            <a:avLst/>
          </a:prstGeom>
        </p:spPr>
        <p:txBody>
          <a:bodyPr anchor="t" rtlCol="false" tIns="0" lIns="0" bIns="0" rIns="0">
            <a:spAutoFit/>
          </a:bodyPr>
          <a:lstStyle/>
          <a:p>
            <a:pPr algn="ctr">
              <a:lnSpc>
                <a:spcPts val="3372"/>
              </a:lnSpc>
            </a:pPr>
            <a:r>
              <a:rPr lang="en-US" sz="3372">
                <a:solidFill>
                  <a:srgbClr val="000000"/>
                </a:solidFill>
                <a:latin typeface="Rugrats Sans Bold"/>
              </a:rPr>
              <a:t>Pedoman hidup bangsa Indonesia </a:t>
            </a:r>
            <a:r>
              <a:rPr lang="en-US" sz="3372">
                <a:solidFill>
                  <a:srgbClr val="000000"/>
                </a:solidFill>
                <a:latin typeface="Rugrats Sans Bold"/>
              </a:rPr>
              <a:t>sebagai Warga Global</a:t>
            </a:r>
          </a:p>
        </p:txBody>
      </p:sp>
      <p:grpSp>
        <p:nvGrpSpPr>
          <p:cNvPr name="Group 25" id="25"/>
          <p:cNvGrpSpPr/>
          <p:nvPr/>
        </p:nvGrpSpPr>
        <p:grpSpPr>
          <a:xfrm rot="0">
            <a:off x="2085351" y="7904798"/>
            <a:ext cx="14076498" cy="846427"/>
            <a:chOff x="0" y="0"/>
            <a:chExt cx="1647138" cy="99043"/>
          </a:xfrm>
        </p:grpSpPr>
        <p:sp>
          <p:nvSpPr>
            <p:cNvPr name="Freeform 26" id="26"/>
            <p:cNvSpPr/>
            <p:nvPr/>
          </p:nvSpPr>
          <p:spPr>
            <a:xfrm>
              <a:off x="0" y="0"/>
              <a:ext cx="1647138" cy="99043"/>
            </a:xfrm>
            <a:custGeom>
              <a:avLst/>
              <a:gdLst/>
              <a:ahLst/>
              <a:cxnLst/>
              <a:rect r="r" b="b" t="t" l="l"/>
              <a:pathLst>
                <a:path h="99043" w="1647138">
                  <a:moveTo>
                    <a:pt x="0" y="0"/>
                  </a:moveTo>
                  <a:lnTo>
                    <a:pt x="1647138" y="0"/>
                  </a:lnTo>
                  <a:lnTo>
                    <a:pt x="1647138" y="99043"/>
                  </a:lnTo>
                  <a:lnTo>
                    <a:pt x="0" y="99043"/>
                  </a:lnTo>
                  <a:close/>
                </a:path>
              </a:pathLst>
            </a:custGeom>
            <a:solidFill>
              <a:srgbClr val="ACDCFD"/>
            </a:solidFill>
            <a:ln w="66675">
              <a:solidFill>
                <a:srgbClr val="000000"/>
              </a:solidFill>
            </a:ln>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2378717" y="8044565"/>
            <a:ext cx="13355767" cy="538318"/>
          </a:xfrm>
          <a:prstGeom prst="rect">
            <a:avLst/>
          </a:prstGeom>
        </p:spPr>
        <p:txBody>
          <a:bodyPr anchor="t" rtlCol="false" tIns="0" lIns="0" bIns="0" rIns="0">
            <a:spAutoFit/>
          </a:bodyPr>
          <a:lstStyle/>
          <a:p>
            <a:pPr algn="ctr">
              <a:lnSpc>
                <a:spcPts val="3372"/>
              </a:lnSpc>
            </a:pPr>
            <a:r>
              <a:rPr lang="en-US" sz="3372">
                <a:solidFill>
                  <a:srgbClr val="000000"/>
                </a:solidFill>
                <a:latin typeface="Rugrats Sans Bold"/>
              </a:rPr>
              <a:t>Pandangan hidup banga</a:t>
            </a:r>
          </a:p>
        </p:txBody>
      </p:sp>
      <p:grpSp>
        <p:nvGrpSpPr>
          <p:cNvPr name="Group 29" id="29"/>
          <p:cNvGrpSpPr/>
          <p:nvPr/>
        </p:nvGrpSpPr>
        <p:grpSpPr>
          <a:xfrm rot="0">
            <a:off x="2085351" y="9122700"/>
            <a:ext cx="14076498" cy="846427"/>
            <a:chOff x="0" y="0"/>
            <a:chExt cx="1647138" cy="99043"/>
          </a:xfrm>
        </p:grpSpPr>
        <p:sp>
          <p:nvSpPr>
            <p:cNvPr name="Freeform 30" id="30"/>
            <p:cNvSpPr/>
            <p:nvPr/>
          </p:nvSpPr>
          <p:spPr>
            <a:xfrm>
              <a:off x="0" y="0"/>
              <a:ext cx="1647138" cy="99043"/>
            </a:xfrm>
            <a:custGeom>
              <a:avLst/>
              <a:gdLst/>
              <a:ahLst/>
              <a:cxnLst/>
              <a:rect r="r" b="b" t="t" l="l"/>
              <a:pathLst>
                <a:path h="99043" w="1647138">
                  <a:moveTo>
                    <a:pt x="0" y="0"/>
                  </a:moveTo>
                  <a:lnTo>
                    <a:pt x="1647138" y="0"/>
                  </a:lnTo>
                  <a:lnTo>
                    <a:pt x="1647138" y="99043"/>
                  </a:lnTo>
                  <a:lnTo>
                    <a:pt x="0" y="99043"/>
                  </a:lnTo>
                  <a:close/>
                </a:path>
              </a:pathLst>
            </a:custGeom>
            <a:solidFill>
              <a:srgbClr val="ACDCFD"/>
            </a:solidFill>
            <a:ln w="66675">
              <a:solidFill>
                <a:srgbClr val="000000"/>
              </a:solidFill>
            </a:ln>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2378717" y="9262467"/>
            <a:ext cx="13355767" cy="538318"/>
          </a:xfrm>
          <a:prstGeom prst="rect">
            <a:avLst/>
          </a:prstGeom>
        </p:spPr>
        <p:txBody>
          <a:bodyPr anchor="t" rtlCol="false" tIns="0" lIns="0" bIns="0" rIns="0">
            <a:spAutoFit/>
          </a:bodyPr>
          <a:lstStyle/>
          <a:p>
            <a:pPr algn="ctr">
              <a:lnSpc>
                <a:spcPts val="3372"/>
              </a:lnSpc>
            </a:pPr>
            <a:r>
              <a:rPr lang="en-US" sz="3372">
                <a:solidFill>
                  <a:srgbClr val="000000"/>
                </a:solidFill>
                <a:latin typeface="Rugrats Sans Bold"/>
              </a:rPr>
              <a:t>Pedoman hidup banga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DAFdaeht3tE</dc:identifier>
  <dcterms:modified xsi:type="dcterms:W3CDTF">2011-08-01T06:04:30Z</dcterms:modified>
  <cp:revision>1</cp:revision>
  <dc:title>Copy of Character Strengths Shout Out Picture SEL Presentation</dc:title>
</cp:coreProperties>
</file>