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4"/>
  </p:notesMasterIdLst>
  <p:sldIdLst>
    <p:sldId id="256" r:id="rId2"/>
    <p:sldId id="261" r:id="rId3"/>
    <p:sldId id="266" r:id="rId4"/>
    <p:sldId id="281" r:id="rId5"/>
    <p:sldId id="284" r:id="rId6"/>
    <p:sldId id="334" r:id="rId7"/>
    <p:sldId id="285" r:id="rId8"/>
    <p:sldId id="286" r:id="rId9"/>
    <p:sldId id="287" r:id="rId10"/>
    <p:sldId id="288" r:id="rId11"/>
    <p:sldId id="289" r:id="rId12"/>
    <p:sldId id="356" r:id="rId13"/>
    <p:sldId id="355" r:id="rId14"/>
    <p:sldId id="350" r:id="rId15"/>
    <p:sldId id="352" r:id="rId16"/>
    <p:sldId id="353" r:id="rId17"/>
    <p:sldId id="354" r:id="rId18"/>
    <p:sldId id="290" r:id="rId19"/>
    <p:sldId id="291" r:id="rId20"/>
    <p:sldId id="292" r:id="rId21"/>
    <p:sldId id="267" r:id="rId22"/>
    <p:sldId id="268"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282" r:id="rId37"/>
    <p:sldId id="295" r:id="rId38"/>
    <p:sldId id="331" r:id="rId39"/>
    <p:sldId id="296" r:id="rId40"/>
    <p:sldId id="300" r:id="rId41"/>
    <p:sldId id="301" r:id="rId42"/>
    <p:sldId id="302" r:id="rId43"/>
    <p:sldId id="303" r:id="rId44"/>
    <p:sldId id="304" r:id="rId45"/>
    <p:sldId id="336" r:id="rId46"/>
    <p:sldId id="332" r:id="rId47"/>
    <p:sldId id="357" r:id="rId48"/>
    <p:sldId id="305" r:id="rId49"/>
    <p:sldId id="311" r:id="rId50"/>
    <p:sldId id="312" r:id="rId51"/>
    <p:sldId id="283" r:id="rId52"/>
    <p:sldId id="280" r:id="rId53"/>
    <p:sldId id="358" r:id="rId54"/>
    <p:sldId id="359" r:id="rId55"/>
    <p:sldId id="299" r:id="rId56"/>
    <p:sldId id="297" r:id="rId57"/>
    <p:sldId id="306" r:id="rId58"/>
    <p:sldId id="307" r:id="rId59"/>
    <p:sldId id="308" r:id="rId60"/>
    <p:sldId id="294" r:id="rId61"/>
    <p:sldId id="329" r:id="rId62"/>
    <p:sldId id="328" r:id="rId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99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743F35D7-990B-4ED2-A9C7-49137DB8242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4740BFD-1D30-4A79-A350-FF1F6219D157}" type="slidenum">
              <a:rPr lang="en-US">
                <a:latin typeface="Arial" charset="0"/>
              </a:rPr>
              <a:pPr/>
              <a:t>6</a:t>
            </a:fld>
            <a:endParaRPr lang="en-US">
              <a:latin typeface="Arial" charset="0"/>
            </a:endParaRPr>
          </a:p>
        </p:txBody>
      </p:sp>
      <p:sp>
        <p:nvSpPr>
          <p:cNvPr id="67587"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7588"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latin typeface="Times New Roman" pitchFamily="18" charset="0"/>
              </a:rPr>
              <a:t>4</a:t>
            </a:r>
          </a:p>
        </p:txBody>
      </p:sp>
      <p:sp>
        <p:nvSpPr>
          <p:cNvPr id="67589"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7590"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759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7592" name="Rectangle 7"/>
          <p:cNvSpPr>
            <a:spLocks noGrp="1" noChangeArrowheads="1"/>
          </p:cNvSpPr>
          <p:nvPr>
            <p:ph type="body" idx="1"/>
          </p:nvPr>
        </p:nvSpPr>
        <p:spPr>
          <a:xfrm>
            <a:off x="914400" y="4343400"/>
            <a:ext cx="5029200" cy="4114800"/>
          </a:xfrm>
          <a:noFill/>
          <a:ln/>
        </p:spPr>
        <p:txBody>
          <a:bodyPr lIns="90488" tIns="44450" rIns="90488" bIns="44450"/>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3E586D8-3FEA-4D9D-8663-3A7A21D80A66}" type="slidenum">
              <a:rPr lang="en-US">
                <a:latin typeface="Arial" charset="0"/>
              </a:rPr>
              <a:pPr/>
              <a:t>13</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82FAA7B-6F69-4C76-BEE2-5925D4D2675A}" type="slidenum">
              <a:rPr lang="en-US">
                <a:latin typeface="Arial" charset="0"/>
              </a:rPr>
              <a:pPr/>
              <a:t>22</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572000"/>
          </a:xfrm>
          <a:noFill/>
          <a:ln/>
        </p:spPr>
        <p:txBody>
          <a:bodyPr/>
          <a:lstStyle/>
          <a:p>
            <a:pPr eaLnBrk="1" hangingPunct="1">
              <a:buFontTx/>
              <a:buChar char="-"/>
            </a:pPr>
            <a:r>
              <a:rPr lang="en-US" sz="1000">
                <a:latin typeface="Arial" charset="0"/>
              </a:rPr>
              <a:t>Tutoring vs. lecture example</a:t>
            </a:r>
          </a:p>
          <a:p>
            <a:pPr lvl="1" eaLnBrk="1" hangingPunct="1">
              <a:buFontTx/>
              <a:buChar char="-"/>
            </a:pPr>
            <a:r>
              <a:rPr lang="en-US" sz="1000">
                <a:latin typeface="Arial" charset="0"/>
              </a:rPr>
              <a:t>I.V. method of teaching used</a:t>
            </a:r>
          </a:p>
          <a:p>
            <a:pPr lvl="1" eaLnBrk="1" hangingPunct="1">
              <a:buFontTx/>
              <a:buChar char="-"/>
            </a:pPr>
            <a:r>
              <a:rPr lang="en-US" sz="1000">
                <a:latin typeface="Arial" charset="0"/>
              </a:rPr>
              <a:t>DV: posttest score</a:t>
            </a:r>
          </a:p>
          <a:p>
            <a:pPr lvl="1" eaLnBrk="1" hangingPunct="1">
              <a:buFontTx/>
              <a:buChar char="-"/>
            </a:pPr>
            <a:r>
              <a:rPr lang="en-US" sz="1000">
                <a:latin typeface="Arial" charset="0"/>
              </a:rPr>
              <a:t>Experimental Condition: condition that is manipulated, that is the tutoring condition</a:t>
            </a:r>
          </a:p>
          <a:p>
            <a:pPr lvl="1" eaLnBrk="1" hangingPunct="1">
              <a:buFontTx/>
              <a:buChar char="-"/>
            </a:pPr>
            <a:r>
              <a:rPr lang="en-US" sz="1000">
                <a:latin typeface="Arial" charset="0"/>
              </a:rPr>
              <a:t>Control Condition: Here it is the lecture condition</a:t>
            </a:r>
          </a:p>
          <a:p>
            <a:pPr lvl="1" eaLnBrk="1" hangingPunct="1">
              <a:buFontTx/>
              <a:buChar char="-"/>
            </a:pPr>
            <a:r>
              <a:rPr lang="en-US" sz="1000">
                <a:latin typeface="Arial" charset="0"/>
              </a:rPr>
              <a:t>Confounding variables: tutoring requires active participation, whereas a lecture may not &amp; tutoring involves dialog, whereas most of lecturing is a monolog given by the professor</a:t>
            </a:r>
          </a:p>
          <a:p>
            <a:pPr eaLnBrk="1" hangingPunct="1">
              <a:buFontTx/>
              <a:buChar char="-"/>
            </a:pPr>
            <a:r>
              <a:rPr lang="en-US" sz="1000">
                <a:latin typeface="Arial" charset="0"/>
              </a:rPr>
              <a:t>2</a:t>
            </a:r>
            <a:r>
              <a:rPr lang="en-US" sz="1000" baseline="30000">
                <a:latin typeface="Arial" charset="0"/>
              </a:rPr>
              <a:t>nd</a:t>
            </a:r>
            <a:r>
              <a:rPr lang="en-US" sz="1000">
                <a:latin typeface="Arial" charset="0"/>
              </a:rPr>
              <a:t> example: interested in the effect of laughter during an exam on a student’s blood pressure</a:t>
            </a:r>
          </a:p>
          <a:p>
            <a:pPr lvl="1" eaLnBrk="1" hangingPunct="1">
              <a:buFontTx/>
              <a:buChar char="-"/>
            </a:pPr>
            <a:r>
              <a:rPr lang="en-US" sz="1000">
                <a:latin typeface="Arial" charset="0"/>
              </a:rPr>
              <a:t>IV: presence of jokes, cartoons, whatever funny material to illicit laughter</a:t>
            </a:r>
          </a:p>
          <a:p>
            <a:pPr lvl="1" eaLnBrk="1" hangingPunct="1">
              <a:buFontTx/>
              <a:buChar char="-"/>
            </a:pPr>
            <a:r>
              <a:rPr lang="en-US" sz="1000">
                <a:latin typeface="Arial" charset="0"/>
              </a:rPr>
              <a:t>DV: blood pressure</a:t>
            </a:r>
          </a:p>
          <a:p>
            <a:pPr lvl="1" eaLnBrk="1" hangingPunct="1">
              <a:buFontTx/>
              <a:buChar char="-"/>
            </a:pPr>
            <a:r>
              <a:rPr lang="en-US" sz="1000">
                <a:latin typeface="Arial" charset="0"/>
              </a:rPr>
              <a:t>Exper. Condition: test takers who receive funny material used to illicit laughter</a:t>
            </a:r>
          </a:p>
          <a:p>
            <a:pPr lvl="1" eaLnBrk="1" hangingPunct="1">
              <a:buFontTx/>
              <a:buChar char="-"/>
            </a:pPr>
            <a:r>
              <a:rPr lang="en-US" sz="1000">
                <a:latin typeface="Arial" charset="0"/>
              </a:rPr>
              <a:t>Control Condition: regular test taking situation</a:t>
            </a:r>
          </a:p>
          <a:p>
            <a:pPr lvl="1" eaLnBrk="1" hangingPunct="1">
              <a:buFontTx/>
              <a:buChar char="-"/>
            </a:pPr>
            <a:r>
              <a:rPr lang="en-US" sz="1000">
                <a:latin typeface="Arial" charset="0"/>
              </a:rPr>
              <a:t>Confounding variable:</a:t>
            </a:r>
          </a:p>
          <a:p>
            <a:pPr lvl="2" eaLnBrk="1" hangingPunct="1">
              <a:buFontTx/>
              <a:buChar char="-"/>
            </a:pPr>
            <a:r>
              <a:rPr lang="en-US" sz="1000">
                <a:latin typeface="Arial" charset="0"/>
              </a:rPr>
              <a:t>Different senses of humor, the jokes or material that was supposed to illicit humor may not be funny at all, thus the IV really may not be causing the manipulation that we think we are testing.</a:t>
            </a:r>
          </a:p>
          <a:p>
            <a:pPr eaLnBrk="1" hangingPunct="1">
              <a:buFontTx/>
              <a:buChar char="-"/>
            </a:pPr>
            <a:r>
              <a:rPr lang="en-US" sz="1000">
                <a:latin typeface="Arial" charset="0"/>
              </a:rPr>
              <a:t>3</a:t>
            </a:r>
            <a:r>
              <a:rPr lang="en-US" sz="1000" baseline="30000">
                <a:latin typeface="Arial" charset="0"/>
              </a:rPr>
              <a:t>rd</a:t>
            </a:r>
            <a:r>
              <a:rPr lang="en-US" sz="1000">
                <a:latin typeface="Arial" charset="0"/>
              </a:rPr>
              <a:t> example: Hours of time spent studying stats effect on stats quiz/test</a:t>
            </a:r>
          </a:p>
          <a:p>
            <a:pPr lvl="1" eaLnBrk="1" hangingPunct="1">
              <a:buFontTx/>
              <a:buChar char="-"/>
            </a:pPr>
            <a:r>
              <a:rPr lang="en-US" sz="1000">
                <a:latin typeface="Arial" charset="0"/>
              </a:rPr>
              <a:t>Imagine, I randomly assigned each of you to either study like you normally would or to study for 3 hours or to study for 6 hours  </a:t>
            </a:r>
          </a:p>
          <a:p>
            <a:pPr lvl="1" eaLnBrk="1" hangingPunct="1">
              <a:buFontTx/>
              <a:buChar char="-"/>
            </a:pPr>
            <a:r>
              <a:rPr lang="en-US" sz="1000">
                <a:latin typeface="Arial" charset="0"/>
              </a:rPr>
              <a:t>What is the IV? Hours studied, DV? Score on the quiz, Experimental group: the ones I assigned, Control group: ones I left alone, Confounding variable: overall GPA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B9F287A-F9D0-4C24-9BCA-90E56F49AFCB}" type="slidenum">
              <a:rPr lang="en-US">
                <a:latin typeface="Arial" charset="0"/>
              </a:rPr>
              <a:pPr/>
              <a:t>45</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buFontTx/>
              <a:buChar char="-"/>
            </a:pPr>
            <a:r>
              <a:rPr lang="en-US">
                <a:latin typeface="Arial" charset="0"/>
              </a:rPr>
              <a:t>It is not always possible (or ethical) to manipulate a condition in order to study its effects.</a:t>
            </a:r>
          </a:p>
          <a:p>
            <a:pPr lvl="1" eaLnBrk="1" hangingPunct="1">
              <a:buFontTx/>
              <a:buChar char="-"/>
            </a:pPr>
            <a:r>
              <a:rPr lang="en-US">
                <a:latin typeface="Arial" charset="0"/>
              </a:rPr>
              <a:t>E.g. can’t assign a group to schizophrenia</a:t>
            </a:r>
          </a:p>
          <a:p>
            <a:pPr eaLnBrk="1" hangingPunct="1">
              <a:buFontTx/>
              <a:buChar char="-"/>
            </a:pPr>
            <a:r>
              <a:rPr lang="en-US">
                <a:latin typeface="Arial" charset="0"/>
              </a:rPr>
              <a:t>Can’t manipulate the variables because they are already naturally manipulated</a:t>
            </a:r>
          </a:p>
          <a:p>
            <a:pPr eaLnBrk="1" hangingPunct="1">
              <a:buFontTx/>
              <a:buChar char="-"/>
            </a:pPr>
            <a:r>
              <a:rPr lang="en-US">
                <a:latin typeface="Arial" charset="0"/>
              </a:rPr>
              <a:t>Subject variables: Age, gender, IQ, school or school system attended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C5D2929-9893-4D05-9E04-F1DBC4935457}" type="slidenum">
              <a:rPr lang="en-US">
                <a:latin typeface="Arial" charset="0"/>
              </a:rPr>
              <a:pPr/>
              <a:t>53</a:t>
            </a:fld>
            <a:endParaRPr lang="en-US">
              <a:latin typeface="Arial" charset="0"/>
            </a:endParaRPr>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noFill/>
          <a:ln/>
        </p:spPr>
        <p:txBody>
          <a:bodyPr/>
          <a:lstStyle/>
          <a:p>
            <a:pPr eaLnBrk="1" hangingPunct="1"/>
            <a:r>
              <a:rPr lang="en-US">
                <a:latin typeface="Arial" charset="0"/>
              </a:rPr>
              <a:t>Method type I often used to describe design. E.g., survey research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22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D3EDDFD2-D078-42E0-9EED-A7DE11BEA5A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C3EA141-B925-4A33-9664-CCD3703A46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F1B094A-CE9A-4A79-AE2F-94A2804D9D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47CFF3B-91A4-492F-B08E-19909446DD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B5347B4-DD4B-4333-886A-9217BF09BC2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585F7B4-B230-47AB-A64C-2C96E54C2AD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BE8F468-ABEC-4F92-9CBA-3887B4F59CC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7E355860-A07B-46CC-BE13-E608884FD2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D784F55-959C-40FF-B1A1-042C881168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67749D3-771F-4D79-AE35-84CCDE1D16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0BC1DF0-37FB-43DD-9276-A2E6A11B49F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C551056-D611-4774-A301-79933A9DCC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819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819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819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819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819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820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5129"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0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820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820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2B257C2B-F5FF-4E5A-8E63-684E2B7FE5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 id="2147483665"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8.e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600200"/>
            <a:ext cx="7772400" cy="1371600"/>
          </a:xfrm>
        </p:spPr>
        <p:txBody>
          <a:bodyPr/>
          <a:lstStyle/>
          <a:p>
            <a:pPr algn="ctr" eaLnBrk="1" hangingPunct="1">
              <a:defRPr/>
            </a:pPr>
            <a:r>
              <a:rPr lang="en-US" sz="4000" b="1">
                <a:solidFill>
                  <a:schemeClr val="folHlink"/>
                </a:solidFill>
                <a:effectLst>
                  <a:outerShdw blurRad="38100" dist="38100" dir="2700000" algn="tl">
                    <a:srgbClr val="C0C0C0"/>
                  </a:outerShdw>
                </a:effectLst>
              </a:rPr>
              <a:t>EXPERIMENTAL</a:t>
            </a:r>
            <a:br>
              <a:rPr lang="en-US" sz="4000" b="1">
                <a:solidFill>
                  <a:schemeClr val="folHlink"/>
                </a:solidFill>
                <a:effectLst>
                  <a:outerShdw blurRad="38100" dist="38100" dir="2700000" algn="tl">
                    <a:srgbClr val="C0C0C0"/>
                  </a:outerShdw>
                </a:effectLst>
              </a:rPr>
            </a:br>
            <a:r>
              <a:rPr lang="en-US" sz="4000" b="1">
                <a:solidFill>
                  <a:schemeClr val="folHlink"/>
                </a:solidFill>
                <a:effectLst>
                  <a:outerShdw blurRad="38100" dist="38100" dir="2700000" algn="tl">
                    <a:srgbClr val="C0C0C0"/>
                  </a:outerShdw>
                </a:effectLst>
              </a:rPr>
              <a:t>RESEARCH In CS, IS and IT</a:t>
            </a:r>
          </a:p>
        </p:txBody>
      </p:sp>
      <p:sp>
        <p:nvSpPr>
          <p:cNvPr id="7171" name="Rectangle 3"/>
          <p:cNvSpPr>
            <a:spLocks noGrp="1" noChangeArrowheads="1"/>
          </p:cNvSpPr>
          <p:nvPr>
            <p:ph type="subTitle" idx="1"/>
          </p:nvPr>
        </p:nvSpPr>
        <p:spPr>
          <a:xfrm>
            <a:off x="1676400" y="3581400"/>
            <a:ext cx="6400800" cy="838200"/>
          </a:xfrm>
        </p:spPr>
        <p:txBody>
          <a:bodyPr/>
          <a:lstStyle/>
          <a:p>
            <a:pPr algn="r" eaLnBrk="1" hangingPunct="1"/>
            <a:r>
              <a:rPr lang="en-US" sz="2000" b="1" dirty="0">
                <a:solidFill>
                  <a:srgbClr val="A50021"/>
                </a:solidFill>
              </a:rPr>
              <a:t>Tim MPPI </a:t>
            </a:r>
            <a:r>
              <a:rPr lang="en-US" sz="2000" b="1">
                <a:solidFill>
                  <a:srgbClr val="A50021"/>
                </a:solidFill>
              </a:rPr>
              <a:t>Fasilkom</a:t>
            </a:r>
            <a:endParaRPr lang="en-US" sz="2000" b="1" dirty="0">
              <a:solidFill>
                <a:srgbClr val="A50021"/>
              </a:solidFill>
            </a:endParaRPr>
          </a:p>
        </p:txBody>
      </p:sp>
      <p:sp>
        <p:nvSpPr>
          <p:cNvPr id="7172" name="Rectangle 4"/>
          <p:cNvSpPr>
            <a:spLocks noChangeArrowheads="1"/>
          </p:cNvSpPr>
          <p:nvPr/>
        </p:nvSpPr>
        <p:spPr bwMode="auto">
          <a:xfrm>
            <a:off x="762000" y="4876800"/>
            <a:ext cx="7848600" cy="707886"/>
          </a:xfrm>
          <a:prstGeom prst="rect">
            <a:avLst/>
          </a:prstGeom>
          <a:noFill/>
          <a:ln w="9525">
            <a:noFill/>
            <a:miter lim="800000"/>
            <a:headEnd/>
            <a:tailEnd/>
          </a:ln>
        </p:spPr>
        <p:txBody>
          <a:bodyPr>
            <a:spAutoFit/>
          </a:bodyPr>
          <a:lstStyle/>
          <a:p>
            <a:pPr algn="ctr"/>
            <a:r>
              <a:rPr kumimoji="1" lang="en-US" sz="2000" b="1" dirty="0">
                <a:solidFill>
                  <a:schemeClr val="tx2"/>
                </a:solidFill>
              </a:rPr>
              <a:t>COMPUTER SCIENCE FACULTY, </a:t>
            </a:r>
          </a:p>
          <a:p>
            <a:pPr algn="ctr"/>
            <a:r>
              <a:rPr kumimoji="1" lang="en-US" sz="2000" b="1" dirty="0">
                <a:solidFill>
                  <a:schemeClr val="tx2"/>
                </a:solidFill>
              </a:rPr>
              <a:t>UNIVERSITY OF INDONESIA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1143000"/>
            <a:ext cx="7793037" cy="617538"/>
          </a:xfrm>
        </p:spPr>
        <p:txBody>
          <a:bodyPr/>
          <a:lstStyle/>
          <a:p>
            <a:pPr eaLnBrk="1" hangingPunct="1"/>
            <a:r>
              <a:rPr lang="en-US" sz="3200" b="1"/>
              <a:t>Experimental Research</a:t>
            </a:r>
          </a:p>
        </p:txBody>
      </p:sp>
      <p:sp>
        <p:nvSpPr>
          <p:cNvPr id="16387" name="Rectangle 3"/>
          <p:cNvSpPr>
            <a:spLocks noGrp="1" noChangeArrowheads="1"/>
          </p:cNvSpPr>
          <p:nvPr>
            <p:ph type="body" idx="1"/>
          </p:nvPr>
        </p:nvSpPr>
        <p:spPr/>
        <p:txBody>
          <a:bodyPr/>
          <a:lstStyle/>
          <a:p>
            <a:pPr eaLnBrk="1" hangingPunct="1"/>
            <a:r>
              <a:rPr lang="en-US">
                <a:solidFill>
                  <a:srgbClr val="0099FF"/>
                </a:solidFill>
              </a:rPr>
              <a:t>Experimental manipulation</a:t>
            </a:r>
            <a:r>
              <a:rPr lang="en-US"/>
              <a:t>: Change that an experimenter deliberately produces in a situation</a:t>
            </a:r>
          </a:p>
          <a:p>
            <a:pPr eaLnBrk="1" hangingPunct="1"/>
            <a:r>
              <a:rPr lang="en-US">
                <a:solidFill>
                  <a:srgbClr val="0099FF"/>
                </a:solidFill>
              </a:rPr>
              <a:t>Treatment</a:t>
            </a:r>
            <a:r>
              <a:rPr lang="en-US"/>
              <a:t>: the manipulation implemented by experimenter</a:t>
            </a:r>
          </a:p>
          <a:p>
            <a:pPr eaLnBrk="1" hangingPunct="1"/>
            <a:r>
              <a:rPr lang="en-US">
                <a:solidFill>
                  <a:srgbClr val="0099FF"/>
                </a:solidFill>
              </a:rPr>
              <a:t>Experimental</a:t>
            </a:r>
            <a:r>
              <a:rPr lang="en-US"/>
              <a:t> group: any group receiving a treatment in an experiment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990600"/>
            <a:ext cx="7793037" cy="769938"/>
          </a:xfrm>
        </p:spPr>
        <p:txBody>
          <a:bodyPr/>
          <a:lstStyle/>
          <a:p>
            <a:pPr eaLnBrk="1" hangingPunct="1"/>
            <a:r>
              <a:rPr lang="en-US" sz="3200" b="1"/>
              <a:t>Experimental Research</a:t>
            </a:r>
          </a:p>
        </p:txBody>
      </p:sp>
      <p:sp>
        <p:nvSpPr>
          <p:cNvPr id="17411" name="Rectangle 3"/>
          <p:cNvSpPr>
            <a:spLocks noGrp="1" noChangeArrowheads="1"/>
          </p:cNvSpPr>
          <p:nvPr>
            <p:ph type="body" idx="1"/>
          </p:nvPr>
        </p:nvSpPr>
        <p:spPr/>
        <p:txBody>
          <a:bodyPr/>
          <a:lstStyle/>
          <a:p>
            <a:pPr eaLnBrk="1" hangingPunct="1">
              <a:lnSpc>
                <a:spcPct val="90000"/>
              </a:lnSpc>
            </a:pPr>
            <a:r>
              <a:rPr lang="en-US" sz="2800"/>
              <a:t>In an </a:t>
            </a:r>
            <a:r>
              <a:rPr lang="en-US" sz="2800" i="1"/>
              <a:t>observational study</a:t>
            </a:r>
            <a:r>
              <a:rPr lang="en-US" sz="2800"/>
              <a:t>, measurements of variables of interest are observed and recorded, without controlling any factor that might influence their values.</a:t>
            </a:r>
          </a:p>
          <a:p>
            <a:pPr eaLnBrk="1" hangingPunct="1">
              <a:lnSpc>
                <a:spcPct val="90000"/>
              </a:lnSpc>
            </a:pPr>
            <a:r>
              <a:rPr lang="en-US" sz="2800"/>
              <a:t>An </a:t>
            </a:r>
            <a:r>
              <a:rPr lang="en-US" sz="2800" i="1"/>
              <a:t>experiment</a:t>
            </a:r>
            <a:r>
              <a:rPr lang="en-US" sz="2800"/>
              <a:t>, on the other hand, deliberately imposes some treatment on individuals in order to observe their responses.</a:t>
            </a:r>
          </a:p>
          <a:p>
            <a:pPr eaLnBrk="1" hangingPunct="1">
              <a:lnSpc>
                <a:spcPct val="90000"/>
              </a:lnSpc>
            </a:pPr>
            <a:r>
              <a:rPr lang="en-US" sz="2800"/>
              <a:t>In principle, only experiments can give good evidence for causation.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617538"/>
            <a:ext cx="8077200" cy="1143000"/>
          </a:xfrm>
        </p:spPr>
        <p:txBody>
          <a:bodyPr/>
          <a:lstStyle/>
          <a:p>
            <a:pPr algn="ctr" eaLnBrk="1" hangingPunct="1"/>
            <a:r>
              <a:rPr lang="en-US" sz="3200" b="1" dirty="0"/>
              <a:t>Steps In Conducting Experimental Research</a:t>
            </a:r>
          </a:p>
        </p:txBody>
      </p:sp>
      <p:sp>
        <p:nvSpPr>
          <p:cNvPr id="18435" name="Rectangle 3"/>
          <p:cNvSpPr>
            <a:spLocks noGrp="1" noChangeArrowheads="1"/>
          </p:cNvSpPr>
          <p:nvPr>
            <p:ph type="body" idx="1"/>
          </p:nvPr>
        </p:nvSpPr>
        <p:spPr/>
        <p:txBody>
          <a:bodyPr/>
          <a:lstStyle/>
          <a:p>
            <a:pPr eaLnBrk="1" hangingPunct="1">
              <a:lnSpc>
                <a:spcPct val="80000"/>
              </a:lnSpc>
            </a:pPr>
            <a:r>
              <a:rPr lang="en-US" sz="2200"/>
              <a:t>Step 1. Decide if an experiment addresses your research problem</a:t>
            </a:r>
          </a:p>
          <a:p>
            <a:pPr eaLnBrk="1" hangingPunct="1">
              <a:lnSpc>
                <a:spcPct val="80000"/>
              </a:lnSpc>
            </a:pPr>
            <a:r>
              <a:rPr lang="en-US" sz="2200"/>
              <a:t>Step 2. Form hypotheses to test Cause-and-effect Relationships</a:t>
            </a:r>
          </a:p>
          <a:p>
            <a:pPr eaLnBrk="1" hangingPunct="1">
              <a:lnSpc>
                <a:spcPct val="80000"/>
              </a:lnSpc>
            </a:pPr>
            <a:r>
              <a:rPr lang="en-US" sz="2200"/>
              <a:t>Step 3. select an Experimental Unit and Identify Study participants</a:t>
            </a:r>
          </a:p>
          <a:p>
            <a:pPr eaLnBrk="1" hangingPunct="1">
              <a:lnSpc>
                <a:spcPct val="80000"/>
              </a:lnSpc>
            </a:pPr>
            <a:r>
              <a:rPr lang="en-US" sz="2200"/>
              <a:t>Step 4. Select an Experimental Treatment and Introduce it</a:t>
            </a:r>
          </a:p>
          <a:p>
            <a:pPr eaLnBrk="1" hangingPunct="1">
              <a:lnSpc>
                <a:spcPct val="80000"/>
              </a:lnSpc>
            </a:pPr>
            <a:r>
              <a:rPr lang="en-US" sz="2200"/>
              <a:t>Step 5. Choose a Type of Experimental design</a:t>
            </a:r>
          </a:p>
          <a:p>
            <a:pPr eaLnBrk="1" hangingPunct="1">
              <a:lnSpc>
                <a:spcPct val="80000"/>
              </a:lnSpc>
            </a:pPr>
            <a:r>
              <a:rPr lang="en-US" sz="2200"/>
              <a:t>Step 6. Conduct the Experimental</a:t>
            </a:r>
          </a:p>
          <a:p>
            <a:pPr eaLnBrk="1" hangingPunct="1">
              <a:lnSpc>
                <a:spcPct val="80000"/>
              </a:lnSpc>
            </a:pPr>
            <a:r>
              <a:rPr lang="en-US" sz="2200"/>
              <a:t>Step 7. Organize and Analyze the Data</a:t>
            </a:r>
          </a:p>
          <a:p>
            <a:pPr eaLnBrk="1" hangingPunct="1">
              <a:lnSpc>
                <a:spcPct val="80000"/>
              </a:lnSpc>
            </a:pPr>
            <a:r>
              <a:rPr lang="en-US" sz="2200"/>
              <a:t>Step 8. Develop an experimental Research Report</a:t>
            </a:r>
          </a:p>
        </p:txBody>
      </p:sp>
      <p:sp>
        <p:nvSpPr>
          <p:cNvPr id="18436" name="Text Box 4"/>
          <p:cNvSpPr txBox="1">
            <a:spLocks noChangeArrowheads="1"/>
          </p:cNvSpPr>
          <p:nvPr/>
        </p:nvSpPr>
        <p:spPr bwMode="auto">
          <a:xfrm>
            <a:off x="6172200" y="6049963"/>
            <a:ext cx="2514600" cy="274637"/>
          </a:xfrm>
          <a:prstGeom prst="rect">
            <a:avLst/>
          </a:prstGeom>
          <a:noFill/>
          <a:ln w="9525">
            <a:noFill/>
            <a:miter lim="800000"/>
            <a:headEnd/>
            <a:tailEnd/>
          </a:ln>
        </p:spPr>
        <p:txBody>
          <a:bodyPr>
            <a:spAutoFit/>
          </a:bodyPr>
          <a:lstStyle/>
          <a:p>
            <a:pPr>
              <a:spcBef>
                <a:spcPct val="50000"/>
              </a:spcBef>
            </a:pPr>
            <a:r>
              <a:rPr lang="id-ID" sz="1200" b="1">
                <a:solidFill>
                  <a:schemeClr val="folHlink"/>
                </a:solidFill>
              </a:rPr>
              <a:t>Sumber: Creswell,</a:t>
            </a:r>
            <a:r>
              <a:rPr lang="en-US" sz="1200" b="1">
                <a:solidFill>
                  <a:schemeClr val="folHlink"/>
                </a:solidFill>
              </a:rPr>
              <a:t> J.C.</a:t>
            </a:r>
            <a:r>
              <a:rPr lang="id-ID" sz="1200" b="1">
                <a:solidFill>
                  <a:schemeClr val="folHlink"/>
                </a:solidFill>
              </a:rPr>
              <a:t> 2005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1143000"/>
            <a:ext cx="7793037" cy="617538"/>
          </a:xfrm>
        </p:spPr>
        <p:txBody>
          <a:bodyPr/>
          <a:lstStyle/>
          <a:p>
            <a:pPr eaLnBrk="1" hangingPunct="1"/>
            <a:r>
              <a:rPr lang="en-US" sz="3200" b="1"/>
              <a:t>The Road to Experimental Research</a:t>
            </a:r>
          </a:p>
        </p:txBody>
      </p:sp>
      <p:pic>
        <p:nvPicPr>
          <p:cNvPr id="19459" name="Picture 3" descr="kbroad"/>
          <p:cNvPicPr>
            <a:picLocks noChangeAspect="1" noChangeArrowheads="1"/>
          </p:cNvPicPr>
          <p:nvPr/>
        </p:nvPicPr>
        <p:blipFill>
          <a:blip r:embed="rId3" cstate="print"/>
          <a:srcRect/>
          <a:stretch>
            <a:fillRect/>
          </a:stretch>
        </p:blipFill>
        <p:spPr bwMode="auto">
          <a:xfrm>
            <a:off x="1066800" y="1981200"/>
            <a:ext cx="7391400" cy="4754563"/>
          </a:xfrm>
          <a:prstGeom prst="rect">
            <a:avLst/>
          </a:prstGeom>
          <a:noFill/>
          <a:ln w="9525">
            <a:solidFill>
              <a:srgbClr val="F0EFE0"/>
            </a:solidFill>
            <a:miter lim="800000"/>
            <a:headEnd/>
            <a:tailEnd/>
          </a:ln>
        </p:spPr>
      </p:pic>
      <p:sp>
        <p:nvSpPr>
          <p:cNvPr id="19460" name="Oval 4"/>
          <p:cNvSpPr>
            <a:spLocks noChangeArrowheads="1"/>
          </p:cNvSpPr>
          <p:nvPr/>
        </p:nvSpPr>
        <p:spPr bwMode="auto">
          <a:xfrm>
            <a:off x="5410200" y="2362200"/>
            <a:ext cx="1447800" cy="838200"/>
          </a:xfrm>
          <a:prstGeom prst="ellipse">
            <a:avLst/>
          </a:prstGeom>
          <a:noFill/>
          <a:ln w="50800">
            <a:solidFill>
              <a:srgbClr val="FF0000"/>
            </a:solidFill>
            <a:miter lim="800000"/>
            <a:headEnd/>
            <a:tailEnd/>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b="1"/>
              <a:t>Types of Experimental Designs</a:t>
            </a:r>
          </a:p>
        </p:txBody>
      </p:sp>
      <p:sp>
        <p:nvSpPr>
          <p:cNvPr id="20483" name="Rectangle 3"/>
          <p:cNvSpPr>
            <a:spLocks noGrp="1" noChangeArrowheads="1"/>
          </p:cNvSpPr>
          <p:nvPr>
            <p:ph type="body" idx="1"/>
          </p:nvPr>
        </p:nvSpPr>
        <p:spPr/>
        <p:txBody>
          <a:bodyPr/>
          <a:lstStyle/>
          <a:p>
            <a:pPr eaLnBrk="1" hangingPunct="1"/>
            <a:r>
              <a:rPr lang="en-US" sz="2800"/>
              <a:t>Between-Group Designs</a:t>
            </a:r>
          </a:p>
          <a:p>
            <a:pPr lvl="1" eaLnBrk="1" hangingPunct="1"/>
            <a:r>
              <a:rPr lang="en-US" sz="2400"/>
              <a:t>True experiments (pre-and posttest, posttest only)</a:t>
            </a:r>
          </a:p>
          <a:p>
            <a:pPr lvl="1" eaLnBrk="1" hangingPunct="1"/>
            <a:r>
              <a:rPr lang="en-US" sz="2400"/>
              <a:t>Quasi-experiments (pre-and posttest, posttest only)</a:t>
            </a:r>
          </a:p>
          <a:p>
            <a:pPr lvl="1" eaLnBrk="1" hangingPunct="1"/>
            <a:r>
              <a:rPr lang="en-US" sz="2400"/>
              <a:t>Factorial Design</a:t>
            </a:r>
          </a:p>
          <a:p>
            <a:pPr eaLnBrk="1" hangingPunct="1"/>
            <a:r>
              <a:rPr lang="en-US" sz="2800"/>
              <a:t>Within-Group or Individual Designs</a:t>
            </a:r>
          </a:p>
          <a:p>
            <a:pPr lvl="1" eaLnBrk="1" hangingPunct="1"/>
            <a:r>
              <a:rPr lang="en-US" sz="2400"/>
              <a:t>Time series experiments (interrupted, equivalent)</a:t>
            </a:r>
          </a:p>
          <a:p>
            <a:pPr lvl="1" eaLnBrk="1" hangingPunct="1"/>
            <a:r>
              <a:rPr lang="en-US" sz="2400"/>
              <a:t>Repeated measures experiments</a:t>
            </a:r>
          </a:p>
          <a:p>
            <a:pPr lvl="1" eaLnBrk="1" hangingPunct="1"/>
            <a:r>
              <a:rPr lang="en-US" sz="2400"/>
              <a:t>Single-subject experiments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200" b="1"/>
              <a:t>Types of Experimental Design</a:t>
            </a:r>
          </a:p>
        </p:txBody>
      </p:sp>
      <p:graphicFrame>
        <p:nvGraphicFramePr>
          <p:cNvPr id="132099" name="Group 3"/>
          <p:cNvGraphicFramePr>
            <a:graphicFrameLocks noGrp="1"/>
          </p:cNvGraphicFramePr>
          <p:nvPr>
            <p:ph idx="1"/>
          </p:nvPr>
        </p:nvGraphicFramePr>
        <p:xfrm>
          <a:off x="381000" y="1905000"/>
          <a:ext cx="8382000" cy="4471418"/>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649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True Experiment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Quasi Experiment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Factorial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Time Series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Repeated Measures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Single Subject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Random assignment?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May be Used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Number of groups/individuals compared?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Two or more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Two or more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Two or more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group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group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individual studied at a time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Number of interventions used?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or more interventions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or more interventions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Two or more interventions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or more interventions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Two or more interventions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One or more interventions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Number of times the dependent variables measured/observed?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Once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After each intervention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After each intervention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Multiple points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Controls typically used?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Pretest matching, blocking, covariates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Pretest matching, blocking, covariates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Pretest matching, blocking, covariates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Group becomes its own control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Covariates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Tahoma" pitchFamily="34" charset="0"/>
                        </a:rPr>
                        <a:t>Individuals become their own controls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990600"/>
            <a:ext cx="7793037" cy="769938"/>
          </a:xfrm>
        </p:spPr>
        <p:txBody>
          <a:bodyPr/>
          <a:lstStyle/>
          <a:p>
            <a:pPr eaLnBrk="1" hangingPunct="1"/>
            <a:r>
              <a:rPr lang="en-US" sz="3200" b="1"/>
              <a:t>Types of Between-Group Designs</a:t>
            </a:r>
            <a:br>
              <a:rPr lang="en-US" sz="3200" b="1"/>
            </a:br>
            <a:r>
              <a:rPr lang="en-US" sz="2000" b="1"/>
              <a:t>(True Experimental Designs)</a:t>
            </a:r>
          </a:p>
        </p:txBody>
      </p:sp>
      <p:sp>
        <p:nvSpPr>
          <p:cNvPr id="22531" name="Line 5"/>
          <p:cNvSpPr>
            <a:spLocks noChangeShapeType="1"/>
          </p:cNvSpPr>
          <p:nvPr/>
        </p:nvSpPr>
        <p:spPr bwMode="auto">
          <a:xfrm>
            <a:off x="2133600" y="2362200"/>
            <a:ext cx="4457700" cy="0"/>
          </a:xfrm>
          <a:prstGeom prst="line">
            <a:avLst/>
          </a:prstGeom>
          <a:noFill/>
          <a:ln w="9525">
            <a:solidFill>
              <a:srgbClr val="000000"/>
            </a:solidFill>
            <a:round/>
            <a:headEnd/>
            <a:tailEnd type="triangle" w="med" len="med"/>
          </a:ln>
        </p:spPr>
        <p:txBody>
          <a:bodyPr/>
          <a:lstStyle/>
          <a:p>
            <a:endParaRPr lang="en-US"/>
          </a:p>
        </p:txBody>
      </p:sp>
      <p:sp>
        <p:nvSpPr>
          <p:cNvPr id="22532" name="Line 4"/>
          <p:cNvSpPr>
            <a:spLocks noChangeShapeType="1"/>
          </p:cNvSpPr>
          <p:nvPr/>
        </p:nvSpPr>
        <p:spPr bwMode="auto">
          <a:xfrm>
            <a:off x="2171700" y="4495800"/>
            <a:ext cx="3543300" cy="0"/>
          </a:xfrm>
          <a:prstGeom prst="line">
            <a:avLst/>
          </a:prstGeom>
          <a:noFill/>
          <a:ln w="9525">
            <a:solidFill>
              <a:srgbClr val="000000"/>
            </a:solidFill>
            <a:round/>
            <a:headEnd/>
            <a:tailEnd type="triangle" w="med" len="med"/>
          </a:ln>
        </p:spPr>
        <p:txBody>
          <a:bodyPr/>
          <a:lstStyle/>
          <a:p>
            <a:endParaRPr lang="en-US"/>
          </a:p>
        </p:txBody>
      </p:sp>
      <p:sp>
        <p:nvSpPr>
          <p:cNvPr id="22533" name="Rectangle 6"/>
          <p:cNvSpPr>
            <a:spLocks noChangeArrowheads="1"/>
          </p:cNvSpPr>
          <p:nvPr/>
        </p:nvSpPr>
        <p:spPr bwMode="auto">
          <a:xfrm>
            <a:off x="2006600" y="2057400"/>
            <a:ext cx="3632200" cy="517525"/>
          </a:xfrm>
          <a:prstGeom prst="rect">
            <a:avLst/>
          </a:prstGeom>
          <a:noFill/>
          <a:ln w="9525">
            <a:noFill/>
            <a:miter lim="800000"/>
            <a:headEnd/>
            <a:tailEnd/>
          </a:ln>
        </p:spPr>
        <p:txBody>
          <a:bodyPr anchor="ctr">
            <a:spAutoFit/>
          </a:bodyPr>
          <a:lstStyle/>
          <a:p>
            <a:r>
              <a:rPr lang="en-US" sz="1400">
                <a:latin typeface="Times New Roman" pitchFamily="18" charset="0"/>
                <a:ea typeface="Batang" pitchFamily="18" charset="-127"/>
                <a:cs typeface="Times New Roman" pitchFamily="18" charset="0"/>
              </a:rPr>
              <a:t>Pre-and Posttest Design	               Time</a:t>
            </a:r>
            <a:endParaRPr lang="en-US" sz="1400">
              <a:ea typeface="Batang" pitchFamily="18" charset="-127"/>
              <a:cs typeface="Times New Roman" pitchFamily="18" charset="0"/>
            </a:endParaRPr>
          </a:p>
          <a:p>
            <a:pPr eaLnBrk="0" hangingPunct="0"/>
            <a:endParaRPr lang="en-US" sz="1400">
              <a:latin typeface="Arial" charset="0"/>
              <a:ea typeface="Batang" pitchFamily="18" charset="-127"/>
              <a:cs typeface="Times New Roman" pitchFamily="18" charset="0"/>
            </a:endParaRPr>
          </a:p>
        </p:txBody>
      </p:sp>
      <p:sp>
        <p:nvSpPr>
          <p:cNvPr id="22534" name="Rectangle 7"/>
          <p:cNvSpPr>
            <a:spLocks noChangeArrowheads="1"/>
          </p:cNvSpPr>
          <p:nvPr/>
        </p:nvSpPr>
        <p:spPr bwMode="auto">
          <a:xfrm>
            <a:off x="2081213" y="1876425"/>
            <a:ext cx="184150" cy="641350"/>
          </a:xfrm>
          <a:prstGeom prst="rect">
            <a:avLst/>
          </a:prstGeom>
          <a:noFill/>
          <a:ln w="9525">
            <a:noFill/>
            <a:miter lim="800000"/>
            <a:headEnd/>
            <a:tailEnd/>
          </a:ln>
        </p:spPr>
        <p:txBody>
          <a:bodyPr wrap="none" anchor="ctr">
            <a:spAutoFit/>
          </a:bodyPr>
          <a:lstStyle/>
          <a:p>
            <a:br>
              <a:rPr lang="en-US" sz="1800">
                <a:latin typeface="Arial" charset="0"/>
              </a:rPr>
            </a:br>
            <a:endParaRPr lang="en-US" sz="1800">
              <a:latin typeface="Arial" charset="0"/>
            </a:endParaRPr>
          </a:p>
        </p:txBody>
      </p:sp>
      <p:graphicFrame>
        <p:nvGraphicFramePr>
          <p:cNvPr id="133246" name="Group 126"/>
          <p:cNvGraphicFramePr>
            <a:graphicFrameLocks noGrp="1"/>
          </p:cNvGraphicFramePr>
          <p:nvPr/>
        </p:nvGraphicFramePr>
        <p:xfrm>
          <a:off x="2081213" y="2517775"/>
          <a:ext cx="5233987" cy="1036320"/>
        </p:xfrm>
        <a:graphic>
          <a:graphicData uri="http://schemas.openxmlformats.org/drawingml/2006/table">
            <a:tbl>
              <a:tblPr/>
              <a:tblGrid>
                <a:gridCol w="1031875">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1179512">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Random assignment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Control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Pretest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No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Random assignment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Pretest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55" name="Rectangle 71"/>
          <p:cNvSpPr>
            <a:spLocks noChangeArrowheads="1"/>
          </p:cNvSpPr>
          <p:nvPr/>
        </p:nvSpPr>
        <p:spPr bwMode="auto">
          <a:xfrm>
            <a:off x="2081213" y="4191000"/>
            <a:ext cx="2876550" cy="517525"/>
          </a:xfrm>
          <a:prstGeom prst="rect">
            <a:avLst/>
          </a:prstGeom>
          <a:noFill/>
          <a:ln w="9525">
            <a:noFill/>
            <a:miter lim="800000"/>
            <a:headEnd/>
            <a:tailEnd/>
          </a:ln>
        </p:spPr>
        <p:txBody>
          <a:bodyPr wrap="none" anchor="ctr">
            <a:spAutoFit/>
          </a:bodyPr>
          <a:lstStyle/>
          <a:p>
            <a:r>
              <a:rPr lang="en-US" sz="1400">
                <a:latin typeface="Times New Roman" pitchFamily="18" charset="0"/>
                <a:ea typeface="Batang" pitchFamily="18" charset="-127"/>
                <a:cs typeface="Times New Roman" pitchFamily="18" charset="0"/>
              </a:rPr>
              <a:t>Posttest-Only Design	           Time</a:t>
            </a:r>
            <a:endParaRPr lang="en-US" sz="1400">
              <a:ea typeface="Batang" pitchFamily="18" charset="-127"/>
              <a:cs typeface="Times New Roman" pitchFamily="18" charset="0"/>
            </a:endParaRPr>
          </a:p>
          <a:p>
            <a:pPr eaLnBrk="0" hangingPunct="0"/>
            <a:endParaRPr lang="en-US" sz="1400">
              <a:latin typeface="Arial" charset="0"/>
              <a:ea typeface="Batang" pitchFamily="18" charset="-127"/>
              <a:cs typeface="Times New Roman" pitchFamily="18" charset="0"/>
            </a:endParaRPr>
          </a:p>
        </p:txBody>
      </p:sp>
      <p:sp>
        <p:nvSpPr>
          <p:cNvPr id="22556" name="Rectangle 72"/>
          <p:cNvSpPr>
            <a:spLocks noChangeArrowheads="1"/>
          </p:cNvSpPr>
          <p:nvPr/>
        </p:nvSpPr>
        <p:spPr bwMode="auto">
          <a:xfrm>
            <a:off x="2081213" y="3978275"/>
            <a:ext cx="184150" cy="641350"/>
          </a:xfrm>
          <a:prstGeom prst="rect">
            <a:avLst/>
          </a:prstGeom>
          <a:noFill/>
          <a:ln w="9525">
            <a:noFill/>
            <a:miter lim="800000"/>
            <a:headEnd/>
            <a:tailEnd/>
          </a:ln>
        </p:spPr>
        <p:txBody>
          <a:bodyPr wrap="none" anchor="ctr">
            <a:spAutoFit/>
          </a:bodyPr>
          <a:lstStyle/>
          <a:p>
            <a:br>
              <a:rPr lang="en-US" sz="1800">
                <a:latin typeface="Arial" charset="0"/>
              </a:rPr>
            </a:br>
            <a:endParaRPr lang="en-US" sz="1800">
              <a:latin typeface="Arial" charset="0"/>
            </a:endParaRPr>
          </a:p>
        </p:txBody>
      </p:sp>
      <p:graphicFrame>
        <p:nvGraphicFramePr>
          <p:cNvPr id="133247" name="Group 127"/>
          <p:cNvGraphicFramePr>
            <a:graphicFrameLocks noGrp="1"/>
          </p:cNvGraphicFramePr>
          <p:nvPr/>
        </p:nvGraphicFramePr>
        <p:xfrm>
          <a:off x="2081213" y="4619625"/>
          <a:ext cx="4548187" cy="1036320"/>
        </p:xfrm>
        <a:graphic>
          <a:graphicData uri="http://schemas.openxmlformats.org/drawingml/2006/table">
            <a:tbl>
              <a:tblPr/>
              <a:tblGrid>
                <a:gridCol w="1073150">
                  <a:extLst>
                    <a:ext uri="{9D8B030D-6E8A-4147-A177-3AD203B41FA5}">
                      <a16:colId xmlns:a16="http://schemas.microsoft.com/office/drawing/2014/main" val="20000"/>
                    </a:ext>
                  </a:extLst>
                </a:gridCol>
                <a:gridCol w="1227137">
                  <a:extLst>
                    <a:ext uri="{9D8B030D-6E8A-4147-A177-3AD203B41FA5}">
                      <a16:colId xmlns:a16="http://schemas.microsoft.com/office/drawing/2014/main" val="20001"/>
                    </a:ext>
                  </a:extLst>
                </a:gridCol>
                <a:gridCol w="1228725">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Random assignment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Control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No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Random assignment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b="1"/>
              <a:t>Types of Between-Group Designs</a:t>
            </a:r>
            <a:br>
              <a:rPr lang="en-US" sz="3200" b="1"/>
            </a:br>
            <a:r>
              <a:rPr lang="en-US" sz="2000" b="1"/>
              <a:t>(Quasi Experimental Designs)</a:t>
            </a:r>
          </a:p>
        </p:txBody>
      </p:sp>
      <p:sp>
        <p:nvSpPr>
          <p:cNvPr id="23555" name="Line 4"/>
          <p:cNvSpPr>
            <a:spLocks noChangeShapeType="1"/>
          </p:cNvSpPr>
          <p:nvPr/>
        </p:nvSpPr>
        <p:spPr bwMode="auto">
          <a:xfrm>
            <a:off x="1828800" y="4419600"/>
            <a:ext cx="3543300" cy="0"/>
          </a:xfrm>
          <a:prstGeom prst="line">
            <a:avLst/>
          </a:prstGeom>
          <a:noFill/>
          <a:ln w="9525">
            <a:solidFill>
              <a:srgbClr val="000000"/>
            </a:solidFill>
            <a:round/>
            <a:headEnd/>
            <a:tailEnd type="triangle" w="med" len="med"/>
          </a:ln>
        </p:spPr>
        <p:txBody>
          <a:bodyPr/>
          <a:lstStyle/>
          <a:p>
            <a:endParaRPr lang="en-US"/>
          </a:p>
        </p:txBody>
      </p:sp>
      <p:sp>
        <p:nvSpPr>
          <p:cNvPr id="23556" name="Line 5"/>
          <p:cNvSpPr>
            <a:spLocks noChangeShapeType="1"/>
          </p:cNvSpPr>
          <p:nvPr/>
        </p:nvSpPr>
        <p:spPr bwMode="auto">
          <a:xfrm>
            <a:off x="1905000" y="2362200"/>
            <a:ext cx="4114800" cy="0"/>
          </a:xfrm>
          <a:prstGeom prst="line">
            <a:avLst/>
          </a:prstGeom>
          <a:noFill/>
          <a:ln w="9525">
            <a:solidFill>
              <a:srgbClr val="000000"/>
            </a:solidFill>
            <a:round/>
            <a:headEnd/>
            <a:tailEnd type="triangle" w="med" len="med"/>
          </a:ln>
        </p:spPr>
        <p:txBody>
          <a:bodyPr/>
          <a:lstStyle/>
          <a:p>
            <a:endParaRPr lang="en-US"/>
          </a:p>
        </p:txBody>
      </p:sp>
      <p:sp>
        <p:nvSpPr>
          <p:cNvPr id="23557" name="Rectangle 6"/>
          <p:cNvSpPr>
            <a:spLocks noChangeArrowheads="1"/>
          </p:cNvSpPr>
          <p:nvPr/>
        </p:nvSpPr>
        <p:spPr bwMode="auto">
          <a:xfrm>
            <a:off x="1828800" y="2043113"/>
            <a:ext cx="3302000" cy="579437"/>
          </a:xfrm>
          <a:prstGeom prst="rect">
            <a:avLst/>
          </a:prstGeom>
          <a:noFill/>
          <a:ln w="9525">
            <a:noFill/>
            <a:miter lim="800000"/>
            <a:headEnd/>
            <a:tailEnd/>
          </a:ln>
        </p:spPr>
        <p:txBody>
          <a:bodyPr wrap="none" anchor="ctr">
            <a:spAutoFit/>
          </a:bodyPr>
          <a:lstStyle/>
          <a:p>
            <a:r>
              <a:rPr lang="en-US" sz="1400">
                <a:latin typeface="Times New Roman" pitchFamily="18" charset="0"/>
                <a:ea typeface="Batang" pitchFamily="18" charset="-127"/>
                <a:cs typeface="Times New Roman" pitchFamily="18" charset="0"/>
              </a:rPr>
              <a:t>Pre-and Posttest Design		Time</a:t>
            </a:r>
            <a:endParaRPr lang="en-US" sz="1400">
              <a:ea typeface="Batang" pitchFamily="18" charset="-127"/>
              <a:cs typeface="Times New Roman" pitchFamily="18" charset="0"/>
            </a:endParaRPr>
          </a:p>
          <a:p>
            <a:pPr eaLnBrk="0" hangingPunct="0"/>
            <a:endParaRPr lang="en-US" sz="1800">
              <a:latin typeface="Arial" charset="0"/>
              <a:ea typeface="Batang" pitchFamily="18" charset="-127"/>
              <a:cs typeface="Times New Roman" pitchFamily="18" charset="0"/>
            </a:endParaRPr>
          </a:p>
        </p:txBody>
      </p:sp>
      <p:sp>
        <p:nvSpPr>
          <p:cNvPr id="23558" name="Rectangle 7"/>
          <p:cNvSpPr>
            <a:spLocks noChangeArrowheads="1"/>
          </p:cNvSpPr>
          <p:nvPr/>
        </p:nvSpPr>
        <p:spPr bwMode="auto">
          <a:xfrm>
            <a:off x="2447925" y="1693863"/>
            <a:ext cx="184150" cy="641350"/>
          </a:xfrm>
          <a:prstGeom prst="rect">
            <a:avLst/>
          </a:prstGeom>
          <a:noFill/>
          <a:ln w="9525">
            <a:noFill/>
            <a:miter lim="800000"/>
            <a:headEnd/>
            <a:tailEnd/>
          </a:ln>
        </p:spPr>
        <p:txBody>
          <a:bodyPr wrap="none" anchor="ctr">
            <a:spAutoFit/>
          </a:bodyPr>
          <a:lstStyle/>
          <a:p>
            <a:br>
              <a:rPr lang="en-US" sz="1800">
                <a:latin typeface="Arial" charset="0"/>
              </a:rPr>
            </a:br>
            <a:endParaRPr lang="en-US" sz="1800">
              <a:latin typeface="Arial" charset="0"/>
            </a:endParaRPr>
          </a:p>
        </p:txBody>
      </p:sp>
      <p:graphicFrame>
        <p:nvGraphicFramePr>
          <p:cNvPr id="134245" name="Group 101"/>
          <p:cNvGraphicFramePr>
            <a:graphicFrameLocks noGrp="1"/>
          </p:cNvGraphicFramePr>
          <p:nvPr/>
        </p:nvGraphicFramePr>
        <p:xfrm>
          <a:off x="1752600" y="2563813"/>
          <a:ext cx="5172075" cy="1036320"/>
        </p:xfrm>
        <a:graphic>
          <a:graphicData uri="http://schemas.openxmlformats.org/drawingml/2006/table">
            <a:tbl>
              <a:tblPr/>
              <a:tblGrid>
                <a:gridCol w="1670050">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Select Control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Pretest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No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Select Experimental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Pretest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76" name="Rectangle 59"/>
          <p:cNvSpPr>
            <a:spLocks noChangeArrowheads="1"/>
          </p:cNvSpPr>
          <p:nvPr/>
        </p:nvSpPr>
        <p:spPr bwMode="auto">
          <a:xfrm>
            <a:off x="1879600" y="4084638"/>
            <a:ext cx="3302000" cy="579437"/>
          </a:xfrm>
          <a:prstGeom prst="rect">
            <a:avLst/>
          </a:prstGeom>
          <a:noFill/>
          <a:ln w="9525">
            <a:noFill/>
            <a:miter lim="800000"/>
            <a:headEnd/>
            <a:tailEnd/>
          </a:ln>
        </p:spPr>
        <p:txBody>
          <a:bodyPr wrap="none" anchor="ctr">
            <a:spAutoFit/>
          </a:bodyPr>
          <a:lstStyle/>
          <a:p>
            <a:r>
              <a:rPr lang="en-US" sz="1400">
                <a:latin typeface="Times New Roman" pitchFamily="18" charset="0"/>
                <a:ea typeface="Batang" pitchFamily="18" charset="-127"/>
                <a:cs typeface="Times New Roman" pitchFamily="18" charset="0"/>
              </a:rPr>
              <a:t>Posttest-Only Design		Time</a:t>
            </a:r>
            <a:endParaRPr lang="en-US" sz="1400">
              <a:ea typeface="Batang" pitchFamily="18" charset="-127"/>
              <a:cs typeface="Times New Roman" pitchFamily="18" charset="0"/>
            </a:endParaRPr>
          </a:p>
          <a:p>
            <a:pPr eaLnBrk="0" hangingPunct="0"/>
            <a:endParaRPr lang="en-US" sz="1800">
              <a:latin typeface="Arial" charset="0"/>
              <a:ea typeface="Batang" pitchFamily="18" charset="-127"/>
              <a:cs typeface="Times New Roman" pitchFamily="18" charset="0"/>
            </a:endParaRPr>
          </a:p>
        </p:txBody>
      </p:sp>
      <p:sp>
        <p:nvSpPr>
          <p:cNvPr id="23577" name="Rectangle 60"/>
          <p:cNvSpPr>
            <a:spLocks noChangeArrowheads="1"/>
          </p:cNvSpPr>
          <p:nvPr/>
        </p:nvSpPr>
        <p:spPr bwMode="auto">
          <a:xfrm>
            <a:off x="2447925" y="3978275"/>
            <a:ext cx="184150" cy="641350"/>
          </a:xfrm>
          <a:prstGeom prst="rect">
            <a:avLst/>
          </a:prstGeom>
          <a:noFill/>
          <a:ln w="9525">
            <a:noFill/>
            <a:miter lim="800000"/>
            <a:headEnd/>
            <a:tailEnd/>
          </a:ln>
        </p:spPr>
        <p:txBody>
          <a:bodyPr wrap="none" anchor="ctr">
            <a:spAutoFit/>
          </a:bodyPr>
          <a:lstStyle/>
          <a:p>
            <a:br>
              <a:rPr lang="en-US" sz="1800">
                <a:latin typeface="Arial" charset="0"/>
              </a:rPr>
            </a:br>
            <a:endParaRPr lang="en-US" sz="1800">
              <a:latin typeface="Arial" charset="0"/>
            </a:endParaRPr>
          </a:p>
        </p:txBody>
      </p:sp>
      <p:graphicFrame>
        <p:nvGraphicFramePr>
          <p:cNvPr id="134247" name="Group 103"/>
          <p:cNvGraphicFramePr>
            <a:graphicFrameLocks noGrp="1"/>
          </p:cNvGraphicFramePr>
          <p:nvPr/>
        </p:nvGraphicFramePr>
        <p:xfrm>
          <a:off x="1828800" y="4619625"/>
          <a:ext cx="5181600" cy="822960"/>
        </p:xfrm>
        <a:graphic>
          <a:graphicData uri="http://schemas.openxmlformats.org/drawingml/2006/table">
            <a:tbl>
              <a:tblPr/>
              <a:tblGrid>
                <a:gridCol w="1719263">
                  <a:extLst>
                    <a:ext uri="{9D8B030D-6E8A-4147-A177-3AD203B41FA5}">
                      <a16:colId xmlns:a16="http://schemas.microsoft.com/office/drawing/2014/main" val="20000"/>
                    </a:ext>
                  </a:extLst>
                </a:gridCol>
                <a:gridCol w="2292350">
                  <a:extLst>
                    <a:ext uri="{9D8B030D-6E8A-4147-A177-3AD203B41FA5}">
                      <a16:colId xmlns:a16="http://schemas.microsoft.com/office/drawing/2014/main" val="20001"/>
                    </a:ext>
                  </a:extLst>
                </a:gridCol>
                <a:gridCol w="1169987">
                  <a:extLst>
                    <a:ext uri="{9D8B030D-6E8A-4147-A177-3AD203B41FA5}">
                      <a16:colId xmlns:a16="http://schemas.microsoft.com/office/drawing/2014/main" val="20002"/>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Select Control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No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Select Experimental Group</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Experimental Treatment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Batang" pitchFamily="18" charset="-127"/>
                          <a:cs typeface="Times New Roman" pitchFamily="18" charset="0"/>
                        </a:rPr>
                        <a:t>Posttest</a:t>
                      </a:r>
                      <a:endParaRPr kumimoji="0" lang="en-US" sz="1400" b="0" i="0" u="none" strike="noStrike" cap="none" normalizeH="0" baseline="0">
                        <a:ln>
                          <a:noFill/>
                        </a:ln>
                        <a:solidFill>
                          <a:schemeClr val="tx1"/>
                        </a:solidFill>
                        <a:effectLst/>
                        <a:latin typeface="Arial" pitchFamily="34" charset="0"/>
                        <a:ea typeface="Batang" pitchFamily="18" charset="-127"/>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1066800"/>
            <a:ext cx="7793037" cy="693738"/>
          </a:xfrm>
        </p:spPr>
        <p:txBody>
          <a:bodyPr/>
          <a:lstStyle/>
          <a:p>
            <a:pPr eaLnBrk="1" hangingPunct="1"/>
            <a:r>
              <a:rPr lang="en-US" sz="3200" b="1"/>
              <a:t>Experiment Example</a:t>
            </a:r>
          </a:p>
        </p:txBody>
      </p:sp>
      <p:sp>
        <p:nvSpPr>
          <p:cNvPr id="24579" name="Rectangle 3"/>
          <p:cNvSpPr>
            <a:spLocks noGrp="1" noChangeArrowheads="1"/>
          </p:cNvSpPr>
          <p:nvPr>
            <p:ph type="body" idx="1"/>
          </p:nvPr>
        </p:nvSpPr>
        <p:spPr/>
        <p:txBody>
          <a:bodyPr/>
          <a:lstStyle/>
          <a:p>
            <a:pPr eaLnBrk="1" hangingPunct="1"/>
            <a:r>
              <a:rPr lang="en-US" sz="2800" i="1"/>
              <a:t>New </a:t>
            </a:r>
            <a:r>
              <a:rPr lang="en-US" sz="2800"/>
              <a:t>“instant breakfast” product.</a:t>
            </a:r>
          </a:p>
          <a:p>
            <a:pPr eaLnBrk="1" hangingPunct="1"/>
            <a:r>
              <a:rPr lang="en-US" sz="2800"/>
              <a:t>To assess its nutritional quality, researchers in the lab feed 30 newly weaned male white rats and measure their weight gains over a 28-day period.</a:t>
            </a:r>
          </a:p>
          <a:p>
            <a:pPr eaLnBrk="1" hangingPunct="1"/>
            <a:r>
              <a:rPr lang="en-US" sz="2800"/>
              <a:t>They randomly select 15 rats and feed them using the new product.</a:t>
            </a:r>
          </a:p>
          <a:p>
            <a:pPr eaLnBrk="1" hangingPunct="1"/>
            <a:r>
              <a:rPr lang="en-US" sz="2800"/>
              <a:t>The other 15 rats receive a standard diet.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1066800"/>
            <a:ext cx="7793037" cy="693738"/>
          </a:xfrm>
        </p:spPr>
        <p:txBody>
          <a:bodyPr/>
          <a:lstStyle/>
          <a:p>
            <a:pPr eaLnBrk="1" hangingPunct="1"/>
            <a:r>
              <a:rPr lang="en-US" sz="3200" b="1"/>
              <a:t>Design of Experiments</a:t>
            </a:r>
          </a:p>
        </p:txBody>
      </p:sp>
      <p:sp>
        <p:nvSpPr>
          <p:cNvPr id="25603" name="Rectangle 3"/>
          <p:cNvSpPr>
            <a:spLocks noGrp="1" noChangeArrowheads="1"/>
          </p:cNvSpPr>
          <p:nvPr>
            <p:ph type="body" idx="1"/>
          </p:nvPr>
        </p:nvSpPr>
        <p:spPr/>
        <p:txBody>
          <a:bodyPr/>
          <a:lstStyle/>
          <a:p>
            <a:pPr eaLnBrk="1" hangingPunct="1">
              <a:lnSpc>
                <a:spcPct val="80000"/>
              </a:lnSpc>
            </a:pPr>
            <a:r>
              <a:rPr lang="en-US" sz="2400"/>
              <a:t>Experimental units: individuals on which the experiment is done, also called subjects when the units are human beings.</a:t>
            </a:r>
          </a:p>
          <a:p>
            <a:pPr lvl="1" eaLnBrk="1" hangingPunct="1">
              <a:lnSpc>
                <a:spcPct val="80000"/>
              </a:lnSpc>
            </a:pPr>
            <a:r>
              <a:rPr lang="en-US" sz="2000"/>
              <a:t>The rats</a:t>
            </a:r>
          </a:p>
          <a:p>
            <a:pPr lvl="1" eaLnBrk="1" hangingPunct="1">
              <a:lnSpc>
                <a:spcPct val="80000"/>
              </a:lnSpc>
              <a:buFont typeface="Wingdings" pitchFamily="2" charset="2"/>
              <a:buNone/>
            </a:pPr>
            <a:endParaRPr lang="en-US" sz="2000"/>
          </a:p>
          <a:p>
            <a:pPr eaLnBrk="1" hangingPunct="1">
              <a:lnSpc>
                <a:spcPct val="80000"/>
              </a:lnSpc>
            </a:pPr>
            <a:r>
              <a:rPr lang="en-US" sz="2400"/>
              <a:t>Treatment: the specific experimental condition applied to the units.</a:t>
            </a:r>
          </a:p>
          <a:p>
            <a:pPr lvl="1" eaLnBrk="1" hangingPunct="1">
              <a:lnSpc>
                <a:spcPct val="80000"/>
              </a:lnSpc>
            </a:pPr>
            <a:r>
              <a:rPr lang="en-US" sz="2000"/>
              <a:t>“instant breakfast” diet</a:t>
            </a:r>
          </a:p>
          <a:p>
            <a:pPr lvl="1" eaLnBrk="1" hangingPunct="1">
              <a:lnSpc>
                <a:spcPct val="80000"/>
              </a:lnSpc>
              <a:buFont typeface="Wingdings" pitchFamily="2" charset="2"/>
              <a:buNone/>
            </a:pPr>
            <a:endParaRPr lang="en-US" sz="2000"/>
          </a:p>
          <a:p>
            <a:pPr eaLnBrk="1" hangingPunct="1">
              <a:lnSpc>
                <a:spcPct val="80000"/>
              </a:lnSpc>
            </a:pPr>
            <a:r>
              <a:rPr lang="en-US" sz="2400"/>
              <a:t>Factors: the explanatory variables, which often have levels.</a:t>
            </a:r>
          </a:p>
          <a:p>
            <a:pPr lvl="1" eaLnBrk="1" hangingPunct="1">
              <a:lnSpc>
                <a:spcPct val="80000"/>
              </a:lnSpc>
            </a:pPr>
            <a:r>
              <a:rPr lang="en-US" sz="2000"/>
              <a:t>the diet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z="3200" b="1"/>
              <a:t>Research Methods</a:t>
            </a:r>
            <a:r>
              <a:rPr lang="en-GB"/>
              <a:t> </a:t>
            </a:r>
            <a:br>
              <a:rPr lang="en-GB"/>
            </a:br>
            <a:r>
              <a:rPr lang="en-GB" sz="2400"/>
              <a:t>(upon which methodologies can be built)</a:t>
            </a:r>
            <a:endParaRPr lang="en-US" sz="2400"/>
          </a:p>
        </p:txBody>
      </p:sp>
      <p:grpSp>
        <p:nvGrpSpPr>
          <p:cNvPr id="8195" name="Group 4"/>
          <p:cNvGrpSpPr>
            <a:grpSpLocks/>
          </p:cNvGrpSpPr>
          <p:nvPr/>
        </p:nvGrpSpPr>
        <p:grpSpPr bwMode="auto">
          <a:xfrm>
            <a:off x="609600" y="1828800"/>
            <a:ext cx="8001000" cy="4800600"/>
            <a:chOff x="288" y="588"/>
            <a:chExt cx="5118" cy="3444"/>
          </a:xfrm>
        </p:grpSpPr>
        <p:sp>
          <p:nvSpPr>
            <p:cNvPr id="8196" name="Rectangle 5"/>
            <p:cNvSpPr>
              <a:spLocks noChangeArrowheads="1"/>
            </p:cNvSpPr>
            <p:nvPr/>
          </p:nvSpPr>
          <p:spPr bwMode="auto">
            <a:xfrm>
              <a:off x="672" y="2112"/>
              <a:ext cx="1008" cy="288"/>
            </a:xfrm>
            <a:prstGeom prst="rect">
              <a:avLst/>
            </a:prstGeom>
            <a:solidFill>
              <a:schemeClr val="accent1"/>
            </a:solidFill>
            <a:ln w="28575" cap="sq">
              <a:solidFill>
                <a:srgbClr val="FF0000"/>
              </a:solidFill>
              <a:miter lim="800000"/>
              <a:headEnd type="none" w="sm" len="sm"/>
              <a:tailEnd type="none" w="sm" len="sm"/>
            </a:ln>
          </p:spPr>
          <p:txBody>
            <a:bodyPr wrap="none" anchor="ctr"/>
            <a:lstStyle/>
            <a:p>
              <a:endParaRPr lang="en-US"/>
            </a:p>
          </p:txBody>
        </p:sp>
        <p:grpSp>
          <p:nvGrpSpPr>
            <p:cNvPr id="8197" name="Group 6"/>
            <p:cNvGrpSpPr>
              <a:grpSpLocks/>
            </p:cNvGrpSpPr>
            <p:nvPr/>
          </p:nvGrpSpPr>
          <p:grpSpPr bwMode="auto">
            <a:xfrm>
              <a:off x="288" y="588"/>
              <a:ext cx="5118" cy="3444"/>
              <a:chOff x="546" y="816"/>
              <a:chExt cx="5118" cy="3444"/>
            </a:xfrm>
          </p:grpSpPr>
          <p:pic>
            <p:nvPicPr>
              <p:cNvPr id="8202" name="Picture 7" descr="typesresearch"/>
              <p:cNvPicPr>
                <a:picLocks noChangeAspect="1" noChangeArrowheads="1"/>
              </p:cNvPicPr>
              <p:nvPr/>
            </p:nvPicPr>
            <p:blipFill>
              <a:blip r:embed="rId2" cstate="print"/>
              <a:srcRect/>
              <a:stretch>
                <a:fillRect/>
              </a:stretch>
            </p:blipFill>
            <p:spPr bwMode="auto">
              <a:xfrm>
                <a:off x="1794" y="1776"/>
                <a:ext cx="2352" cy="1654"/>
              </a:xfrm>
              <a:prstGeom prst="rect">
                <a:avLst/>
              </a:prstGeom>
              <a:noFill/>
              <a:ln w="9525">
                <a:noFill/>
                <a:miter lim="800000"/>
                <a:headEnd/>
                <a:tailEnd/>
              </a:ln>
            </p:spPr>
          </p:pic>
          <p:pic>
            <p:nvPicPr>
              <p:cNvPr id="8203" name="Picture 8" descr="action"/>
              <p:cNvPicPr>
                <a:picLocks noChangeAspect="1" noChangeArrowheads="1"/>
              </p:cNvPicPr>
              <p:nvPr/>
            </p:nvPicPr>
            <p:blipFill>
              <a:blip r:embed="rId3" cstate="print"/>
              <a:srcRect/>
              <a:stretch>
                <a:fillRect/>
              </a:stretch>
            </p:blipFill>
            <p:spPr bwMode="auto">
              <a:xfrm>
                <a:off x="1794" y="3696"/>
                <a:ext cx="1488" cy="294"/>
              </a:xfrm>
              <a:prstGeom prst="rect">
                <a:avLst/>
              </a:prstGeom>
              <a:noFill/>
              <a:ln w="9525">
                <a:noFill/>
                <a:miter lim="800000"/>
                <a:headEnd/>
                <a:tailEnd/>
              </a:ln>
            </p:spPr>
          </p:pic>
          <p:pic>
            <p:nvPicPr>
              <p:cNvPr id="8204" name="Picture 9" descr="causalcom"/>
              <p:cNvPicPr>
                <a:picLocks noChangeAspect="1" noChangeArrowheads="1"/>
              </p:cNvPicPr>
              <p:nvPr/>
            </p:nvPicPr>
            <p:blipFill>
              <a:blip r:embed="rId4" cstate="print"/>
              <a:srcRect/>
              <a:stretch>
                <a:fillRect/>
              </a:stretch>
            </p:blipFill>
            <p:spPr bwMode="auto">
              <a:xfrm>
                <a:off x="2130" y="816"/>
                <a:ext cx="1164" cy="486"/>
              </a:xfrm>
              <a:prstGeom prst="rect">
                <a:avLst/>
              </a:prstGeom>
              <a:noFill/>
              <a:ln w="9525">
                <a:noFill/>
                <a:miter lim="800000"/>
                <a:headEnd/>
                <a:tailEnd/>
              </a:ln>
            </p:spPr>
          </p:pic>
          <p:pic>
            <p:nvPicPr>
              <p:cNvPr id="8205" name="Picture 10" descr="corre"/>
              <p:cNvPicPr>
                <a:picLocks noChangeAspect="1" noChangeArrowheads="1"/>
              </p:cNvPicPr>
              <p:nvPr/>
            </p:nvPicPr>
            <p:blipFill>
              <a:blip r:embed="rId5" cstate="print"/>
              <a:srcRect/>
              <a:stretch>
                <a:fillRect/>
              </a:stretch>
            </p:blipFill>
            <p:spPr bwMode="auto">
              <a:xfrm>
                <a:off x="546" y="1200"/>
                <a:ext cx="1122" cy="888"/>
              </a:xfrm>
              <a:prstGeom prst="rect">
                <a:avLst/>
              </a:prstGeom>
              <a:noFill/>
              <a:ln w="9525">
                <a:noFill/>
                <a:miter lim="800000"/>
                <a:headEnd/>
                <a:tailEnd/>
              </a:ln>
            </p:spPr>
          </p:pic>
          <p:pic>
            <p:nvPicPr>
              <p:cNvPr id="8206" name="Picture 11" descr="ethno"/>
              <p:cNvPicPr>
                <a:picLocks noChangeAspect="1" noChangeArrowheads="1"/>
              </p:cNvPicPr>
              <p:nvPr/>
            </p:nvPicPr>
            <p:blipFill>
              <a:blip r:embed="rId6" cstate="print"/>
              <a:srcRect/>
              <a:stretch>
                <a:fillRect/>
              </a:stretch>
            </p:blipFill>
            <p:spPr bwMode="auto">
              <a:xfrm>
                <a:off x="4338" y="3120"/>
                <a:ext cx="1326" cy="294"/>
              </a:xfrm>
              <a:prstGeom prst="rect">
                <a:avLst/>
              </a:prstGeom>
              <a:noFill/>
              <a:ln w="9525">
                <a:noFill/>
                <a:miter lim="800000"/>
                <a:headEnd/>
                <a:tailEnd/>
              </a:ln>
            </p:spPr>
          </p:pic>
          <p:pic>
            <p:nvPicPr>
              <p:cNvPr id="8207" name="Picture 12" descr="experi"/>
              <p:cNvPicPr>
                <a:picLocks noChangeAspect="1" noChangeArrowheads="1"/>
              </p:cNvPicPr>
              <p:nvPr/>
            </p:nvPicPr>
            <p:blipFill>
              <a:blip r:embed="rId7" cstate="print"/>
              <a:srcRect/>
              <a:stretch>
                <a:fillRect/>
              </a:stretch>
            </p:blipFill>
            <p:spPr bwMode="auto">
              <a:xfrm>
                <a:off x="4674" y="1344"/>
                <a:ext cx="800" cy="816"/>
              </a:xfrm>
              <a:prstGeom prst="rect">
                <a:avLst/>
              </a:prstGeom>
              <a:noFill/>
              <a:ln w="9525">
                <a:noFill/>
                <a:miter lim="800000"/>
                <a:headEnd/>
                <a:tailEnd/>
              </a:ln>
            </p:spPr>
          </p:pic>
          <p:pic>
            <p:nvPicPr>
              <p:cNvPr id="8208" name="Picture 13" descr="historical"/>
              <p:cNvPicPr>
                <a:picLocks noChangeAspect="1" noChangeArrowheads="1"/>
              </p:cNvPicPr>
              <p:nvPr/>
            </p:nvPicPr>
            <p:blipFill>
              <a:blip r:embed="rId8" cstate="print"/>
              <a:srcRect/>
              <a:stretch>
                <a:fillRect/>
              </a:stretch>
            </p:blipFill>
            <p:spPr bwMode="auto">
              <a:xfrm>
                <a:off x="3378" y="3552"/>
                <a:ext cx="1122" cy="294"/>
              </a:xfrm>
              <a:prstGeom prst="rect">
                <a:avLst/>
              </a:prstGeom>
              <a:noFill/>
              <a:ln w="9525">
                <a:noFill/>
                <a:miter lim="800000"/>
                <a:headEnd/>
                <a:tailEnd/>
              </a:ln>
            </p:spPr>
          </p:pic>
          <p:pic>
            <p:nvPicPr>
              <p:cNvPr id="8209" name="Picture 14" descr="survey"/>
              <p:cNvPicPr>
                <a:picLocks noChangeAspect="1" noChangeArrowheads="1"/>
              </p:cNvPicPr>
              <p:nvPr/>
            </p:nvPicPr>
            <p:blipFill>
              <a:blip r:embed="rId9" cstate="print"/>
              <a:srcRect/>
              <a:stretch>
                <a:fillRect/>
              </a:stretch>
            </p:blipFill>
            <p:spPr bwMode="auto">
              <a:xfrm>
                <a:off x="978" y="3216"/>
                <a:ext cx="840" cy="294"/>
              </a:xfrm>
              <a:prstGeom prst="rect">
                <a:avLst/>
              </a:prstGeom>
              <a:noFill/>
              <a:ln w="9525">
                <a:noFill/>
                <a:miter lim="800000"/>
                <a:headEnd/>
                <a:tailEnd/>
              </a:ln>
            </p:spPr>
          </p:pic>
          <p:pic>
            <p:nvPicPr>
              <p:cNvPr id="8210" name="Picture 15" descr="cau1"/>
              <p:cNvPicPr>
                <a:picLocks noChangeAspect="1" noChangeArrowheads="1"/>
              </p:cNvPicPr>
              <p:nvPr/>
            </p:nvPicPr>
            <p:blipFill>
              <a:blip r:embed="rId10" cstate="print"/>
              <a:srcRect/>
              <a:stretch>
                <a:fillRect/>
              </a:stretch>
            </p:blipFill>
            <p:spPr bwMode="auto">
              <a:xfrm>
                <a:off x="3186" y="1296"/>
                <a:ext cx="672" cy="588"/>
              </a:xfrm>
              <a:prstGeom prst="rect">
                <a:avLst/>
              </a:prstGeom>
              <a:noFill/>
              <a:ln w="9525">
                <a:noFill/>
                <a:miter lim="800000"/>
                <a:headEnd/>
                <a:tailEnd/>
              </a:ln>
            </p:spPr>
          </p:pic>
          <p:pic>
            <p:nvPicPr>
              <p:cNvPr id="8211" name="Picture 16" descr="act1"/>
              <p:cNvPicPr>
                <a:picLocks noChangeAspect="1" noChangeArrowheads="1"/>
              </p:cNvPicPr>
              <p:nvPr/>
            </p:nvPicPr>
            <p:blipFill>
              <a:blip r:embed="rId11" cstate="print"/>
              <a:srcRect/>
              <a:stretch>
                <a:fillRect/>
              </a:stretch>
            </p:blipFill>
            <p:spPr bwMode="auto">
              <a:xfrm>
                <a:off x="1170" y="3744"/>
                <a:ext cx="570" cy="516"/>
              </a:xfrm>
              <a:prstGeom prst="rect">
                <a:avLst/>
              </a:prstGeom>
              <a:noFill/>
              <a:ln w="9525">
                <a:noFill/>
                <a:miter lim="800000"/>
                <a:headEnd/>
                <a:tailEnd/>
              </a:ln>
            </p:spPr>
          </p:pic>
          <p:pic>
            <p:nvPicPr>
              <p:cNvPr id="8212" name="Picture 17" descr="eth1"/>
              <p:cNvPicPr>
                <a:picLocks noChangeAspect="1" noChangeArrowheads="1"/>
              </p:cNvPicPr>
              <p:nvPr/>
            </p:nvPicPr>
            <p:blipFill>
              <a:blip r:embed="rId12" cstate="print"/>
              <a:srcRect/>
              <a:stretch>
                <a:fillRect/>
              </a:stretch>
            </p:blipFill>
            <p:spPr bwMode="auto">
              <a:xfrm>
                <a:off x="4482" y="3456"/>
                <a:ext cx="703" cy="768"/>
              </a:xfrm>
              <a:prstGeom prst="rect">
                <a:avLst/>
              </a:prstGeom>
              <a:noFill/>
              <a:ln w="9525">
                <a:noFill/>
                <a:miter lim="800000"/>
                <a:headEnd/>
                <a:tailEnd/>
              </a:ln>
            </p:spPr>
          </p:pic>
          <p:pic>
            <p:nvPicPr>
              <p:cNvPr id="8213" name="Picture 18" descr="sur1"/>
              <p:cNvPicPr>
                <a:picLocks noChangeAspect="1" noChangeArrowheads="1"/>
              </p:cNvPicPr>
              <p:nvPr/>
            </p:nvPicPr>
            <p:blipFill>
              <a:blip r:embed="rId13" cstate="print"/>
              <a:srcRect/>
              <a:stretch>
                <a:fillRect/>
              </a:stretch>
            </p:blipFill>
            <p:spPr bwMode="auto">
              <a:xfrm>
                <a:off x="594" y="2448"/>
                <a:ext cx="774" cy="684"/>
              </a:xfrm>
              <a:prstGeom prst="rect">
                <a:avLst/>
              </a:prstGeom>
              <a:noFill/>
              <a:ln w="9525">
                <a:noFill/>
                <a:miter lim="800000"/>
                <a:headEnd/>
                <a:tailEnd/>
              </a:ln>
            </p:spPr>
          </p:pic>
          <p:pic>
            <p:nvPicPr>
              <p:cNvPr id="8214" name="Picture 19" descr="eth2"/>
              <p:cNvPicPr>
                <a:picLocks noChangeAspect="1" noChangeArrowheads="1"/>
              </p:cNvPicPr>
              <p:nvPr/>
            </p:nvPicPr>
            <p:blipFill>
              <a:blip r:embed="rId14" cstate="print"/>
              <a:srcRect/>
              <a:stretch>
                <a:fillRect/>
              </a:stretch>
            </p:blipFill>
            <p:spPr bwMode="auto">
              <a:xfrm>
                <a:off x="4482" y="2448"/>
                <a:ext cx="528" cy="522"/>
              </a:xfrm>
              <a:prstGeom prst="rect">
                <a:avLst/>
              </a:prstGeom>
              <a:noFill/>
              <a:ln w="9525">
                <a:noFill/>
                <a:miter lim="800000"/>
                <a:headEnd/>
                <a:tailEnd/>
              </a:ln>
            </p:spPr>
          </p:pic>
          <p:pic>
            <p:nvPicPr>
              <p:cNvPr id="8215" name="Picture 20" descr="exp"/>
              <p:cNvPicPr>
                <a:picLocks noChangeAspect="1" noChangeArrowheads="1"/>
              </p:cNvPicPr>
              <p:nvPr/>
            </p:nvPicPr>
            <p:blipFill>
              <a:blip r:embed="rId15" cstate="print"/>
              <a:srcRect/>
              <a:stretch>
                <a:fillRect/>
              </a:stretch>
            </p:blipFill>
            <p:spPr bwMode="auto">
              <a:xfrm>
                <a:off x="3954" y="1008"/>
                <a:ext cx="1248" cy="294"/>
              </a:xfrm>
              <a:prstGeom prst="rect">
                <a:avLst/>
              </a:prstGeom>
              <a:noFill/>
              <a:ln w="9525">
                <a:noFill/>
                <a:miter lim="800000"/>
                <a:headEnd/>
                <a:tailEnd/>
              </a:ln>
            </p:spPr>
          </p:pic>
        </p:grpSp>
        <p:sp>
          <p:nvSpPr>
            <p:cNvPr id="8198" name="Text Box 21"/>
            <p:cNvSpPr txBox="1">
              <a:spLocks noChangeArrowheads="1"/>
            </p:cNvSpPr>
            <p:nvPr/>
          </p:nvSpPr>
          <p:spPr bwMode="auto">
            <a:xfrm>
              <a:off x="527" y="2016"/>
              <a:ext cx="1019" cy="303"/>
            </a:xfrm>
            <a:prstGeom prst="rect">
              <a:avLst/>
            </a:prstGeom>
            <a:solidFill>
              <a:srgbClr val="FFFF99"/>
            </a:solidFill>
            <a:ln w="25400" cap="sq">
              <a:solidFill>
                <a:schemeClr val="accent1"/>
              </a:solidFill>
              <a:miter lim="800000"/>
              <a:headEnd type="none" w="sm" len="sm"/>
              <a:tailEnd type="none" w="sm" len="sm"/>
            </a:ln>
          </p:spPr>
          <p:txBody>
            <a:bodyPr wrap="none">
              <a:spAutoFit/>
            </a:bodyPr>
            <a:lstStyle/>
            <a:p>
              <a:pPr eaLnBrk="0" hangingPunct="0"/>
              <a:r>
                <a:rPr lang="en-US" sz="2000" b="1">
                  <a:latin typeface="Arial" charset="0"/>
                </a:rPr>
                <a:t>Case Study</a:t>
              </a:r>
            </a:p>
          </p:txBody>
        </p:sp>
        <p:sp>
          <p:nvSpPr>
            <p:cNvPr id="8199" name="Line 22"/>
            <p:cNvSpPr>
              <a:spLocks noChangeShapeType="1"/>
            </p:cNvSpPr>
            <p:nvPr/>
          </p:nvSpPr>
          <p:spPr bwMode="auto">
            <a:xfrm flipH="1">
              <a:off x="1680" y="2352"/>
              <a:ext cx="144" cy="0"/>
            </a:xfrm>
            <a:prstGeom prst="line">
              <a:avLst/>
            </a:prstGeom>
            <a:noFill/>
            <a:ln w="28575" cap="sq">
              <a:solidFill>
                <a:schemeClr val="tx1"/>
              </a:solidFill>
              <a:round/>
              <a:headEnd type="none" w="sm" len="sm"/>
              <a:tailEnd type="triangle" w="med" len="med"/>
            </a:ln>
          </p:spPr>
          <p:txBody>
            <a:bodyPr wrap="none"/>
            <a:lstStyle/>
            <a:p>
              <a:endParaRPr lang="en-US"/>
            </a:p>
          </p:txBody>
        </p:sp>
        <p:sp>
          <p:nvSpPr>
            <p:cNvPr id="8200" name="Rectangle 23"/>
            <p:cNvSpPr>
              <a:spLocks noChangeArrowheads="1"/>
            </p:cNvSpPr>
            <p:nvPr/>
          </p:nvSpPr>
          <p:spPr bwMode="auto">
            <a:xfrm>
              <a:off x="1632" y="1824"/>
              <a:ext cx="2160" cy="1056"/>
            </a:xfrm>
            <a:prstGeom prst="rect">
              <a:avLst/>
            </a:prstGeom>
            <a:solidFill>
              <a:srgbClr val="FFFF00"/>
            </a:solidFill>
            <a:ln w="50800">
              <a:solidFill>
                <a:srgbClr val="FF0000"/>
              </a:solidFill>
              <a:miter lim="800000"/>
              <a:headEnd/>
              <a:tailEnd/>
            </a:ln>
          </p:spPr>
          <p:txBody>
            <a:bodyPr wrap="none" anchor="ctr"/>
            <a:lstStyle/>
            <a:p>
              <a:endParaRPr lang="en-US"/>
            </a:p>
          </p:txBody>
        </p:sp>
        <p:sp>
          <p:nvSpPr>
            <p:cNvPr id="8201" name="Text Box 24"/>
            <p:cNvSpPr txBox="1">
              <a:spLocks noChangeArrowheads="1"/>
            </p:cNvSpPr>
            <p:nvPr/>
          </p:nvSpPr>
          <p:spPr bwMode="auto">
            <a:xfrm>
              <a:off x="1680" y="1968"/>
              <a:ext cx="2064" cy="636"/>
            </a:xfrm>
            <a:prstGeom prst="rect">
              <a:avLst/>
            </a:prstGeom>
            <a:noFill/>
            <a:ln w="9525">
              <a:noFill/>
              <a:miter lim="800000"/>
              <a:headEnd/>
              <a:tailEnd/>
            </a:ln>
          </p:spPr>
          <p:txBody>
            <a:bodyPr>
              <a:spAutoFit/>
            </a:bodyPr>
            <a:lstStyle/>
            <a:p>
              <a:pPr algn="ctr">
                <a:spcBef>
                  <a:spcPct val="50000"/>
                </a:spcBef>
              </a:pPr>
              <a:r>
                <a:rPr lang="en-US" sz="2600" b="1">
                  <a:solidFill>
                    <a:srgbClr val="FF0000"/>
                  </a:solidFill>
                  <a:latin typeface="Gill Sans MT" pitchFamily="34" charset="0"/>
                </a:rPr>
                <a:t>Types of</a:t>
              </a:r>
              <a:br>
                <a:rPr lang="en-US" sz="2600" b="1">
                  <a:solidFill>
                    <a:srgbClr val="FF0000"/>
                  </a:solidFill>
                  <a:latin typeface="Gill Sans MT" pitchFamily="34" charset="0"/>
                </a:rPr>
              </a:br>
              <a:r>
                <a:rPr lang="en-US" sz="2600" b="1">
                  <a:solidFill>
                    <a:srgbClr val="FF0000"/>
                  </a:solidFill>
                  <a:latin typeface="Gill Sans MT" pitchFamily="34" charset="0"/>
                </a:rPr>
                <a:t>Research Methods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50938" y="914400"/>
            <a:ext cx="7793037" cy="846138"/>
          </a:xfrm>
        </p:spPr>
        <p:txBody>
          <a:bodyPr/>
          <a:lstStyle/>
          <a:p>
            <a:pPr eaLnBrk="1" hangingPunct="1"/>
            <a:r>
              <a:rPr lang="en-US" sz="3200" b="1"/>
              <a:t>Principles of Experimental Design</a:t>
            </a:r>
          </a:p>
        </p:txBody>
      </p:sp>
      <p:sp>
        <p:nvSpPr>
          <p:cNvPr id="26627" name="Rectangle 3"/>
          <p:cNvSpPr>
            <a:spLocks noGrp="1" noChangeArrowheads="1"/>
          </p:cNvSpPr>
          <p:nvPr>
            <p:ph type="body" idx="1"/>
          </p:nvPr>
        </p:nvSpPr>
        <p:spPr/>
        <p:txBody>
          <a:bodyPr/>
          <a:lstStyle/>
          <a:p>
            <a:pPr eaLnBrk="1" hangingPunct="1">
              <a:lnSpc>
                <a:spcPct val="90000"/>
              </a:lnSpc>
            </a:pPr>
            <a:r>
              <a:rPr lang="en-US" sz="2800"/>
              <a:t>Control</a:t>
            </a:r>
          </a:p>
          <a:p>
            <a:pPr lvl="1" eaLnBrk="1" hangingPunct="1">
              <a:lnSpc>
                <a:spcPct val="90000"/>
              </a:lnSpc>
            </a:pPr>
            <a:r>
              <a:rPr lang="en-US" sz="2400"/>
              <a:t>Researcher decides which subjects areassigned to the treatment group</a:t>
            </a:r>
          </a:p>
          <a:p>
            <a:pPr lvl="1" eaLnBrk="1" hangingPunct="1">
              <a:lnSpc>
                <a:spcPct val="90000"/>
              </a:lnSpc>
              <a:buFont typeface="Wingdings" pitchFamily="2" charset="2"/>
              <a:buNone/>
            </a:pPr>
            <a:endParaRPr lang="en-US" sz="2400"/>
          </a:p>
          <a:p>
            <a:pPr eaLnBrk="1" hangingPunct="1">
              <a:lnSpc>
                <a:spcPct val="90000"/>
              </a:lnSpc>
            </a:pPr>
            <a:r>
              <a:rPr lang="en-US" sz="2800"/>
              <a:t>Randomization</a:t>
            </a:r>
          </a:p>
          <a:p>
            <a:pPr lvl="1" eaLnBrk="1" hangingPunct="1">
              <a:lnSpc>
                <a:spcPct val="90000"/>
              </a:lnSpc>
            </a:pPr>
            <a:r>
              <a:rPr lang="en-US" sz="2400"/>
              <a:t>Impartial and objective</a:t>
            </a:r>
          </a:p>
          <a:p>
            <a:pPr lvl="1" eaLnBrk="1" hangingPunct="1">
              <a:lnSpc>
                <a:spcPct val="90000"/>
              </a:lnSpc>
              <a:buFont typeface="Wingdings" pitchFamily="2" charset="2"/>
              <a:buNone/>
            </a:pPr>
            <a:endParaRPr lang="en-US" sz="2400"/>
          </a:p>
          <a:p>
            <a:pPr eaLnBrk="1" hangingPunct="1">
              <a:lnSpc>
                <a:spcPct val="90000"/>
              </a:lnSpc>
            </a:pPr>
            <a:r>
              <a:rPr lang="en-US" sz="2800"/>
              <a:t>Replication</a:t>
            </a:r>
          </a:p>
          <a:p>
            <a:pPr lvl="1" eaLnBrk="1" hangingPunct="1">
              <a:lnSpc>
                <a:spcPct val="90000"/>
              </a:lnSpc>
            </a:pPr>
            <a:r>
              <a:rPr lang="en-US" sz="2400"/>
              <a:t>Reduces chance variation in the results and can help achieve statistical significance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Experimental Research</a:t>
            </a:r>
          </a:p>
        </p:txBody>
      </p:sp>
      <p:sp>
        <p:nvSpPr>
          <p:cNvPr id="27651" name="Rectangle 3"/>
          <p:cNvSpPr>
            <a:spLocks noGrp="1" noChangeArrowheads="1"/>
          </p:cNvSpPr>
          <p:nvPr>
            <p:ph type="body" idx="1"/>
          </p:nvPr>
        </p:nvSpPr>
        <p:spPr/>
        <p:txBody>
          <a:bodyPr/>
          <a:lstStyle/>
          <a:p>
            <a:pPr eaLnBrk="1" hangingPunct="1">
              <a:lnSpc>
                <a:spcPct val="80000"/>
              </a:lnSpc>
            </a:pPr>
            <a:r>
              <a:rPr lang="en-US" sz="2000" b="1">
                <a:solidFill>
                  <a:srgbClr val="FF0000"/>
                </a:solidFill>
              </a:rPr>
              <a:t>Experimental Research</a:t>
            </a:r>
            <a:r>
              <a:rPr lang="en-US" sz="2000"/>
              <a:t>: research that allows for the </a:t>
            </a:r>
            <a:r>
              <a:rPr lang="en-US" sz="2000" b="1">
                <a:solidFill>
                  <a:srgbClr val="FF0000"/>
                </a:solidFill>
              </a:rPr>
              <a:t>causes</a:t>
            </a:r>
            <a:r>
              <a:rPr lang="en-US" sz="2000" b="1"/>
              <a:t> </a:t>
            </a:r>
            <a:r>
              <a:rPr lang="en-US" sz="2000"/>
              <a:t>of </a:t>
            </a:r>
            <a:r>
              <a:rPr lang="en-US" sz="2000" b="1">
                <a:solidFill>
                  <a:srgbClr val="FF0000"/>
                </a:solidFill>
              </a:rPr>
              <a:t>behaviour</a:t>
            </a:r>
            <a:r>
              <a:rPr lang="en-US" sz="2000" b="1"/>
              <a:t> </a:t>
            </a:r>
            <a:r>
              <a:rPr lang="en-US" sz="2000"/>
              <a:t>to be determined</a:t>
            </a:r>
          </a:p>
          <a:p>
            <a:pPr eaLnBrk="1" hangingPunct="1">
              <a:lnSpc>
                <a:spcPct val="80000"/>
              </a:lnSpc>
            </a:pPr>
            <a:endParaRPr lang="en-US" sz="2000"/>
          </a:p>
          <a:p>
            <a:pPr eaLnBrk="1" hangingPunct="1">
              <a:lnSpc>
                <a:spcPct val="80000"/>
              </a:lnSpc>
            </a:pPr>
            <a:r>
              <a:rPr lang="en-US" sz="2000" b="1">
                <a:solidFill>
                  <a:srgbClr val="FF0000"/>
                </a:solidFill>
              </a:rPr>
              <a:t>Experiment</a:t>
            </a:r>
            <a:r>
              <a:rPr lang="en-US" sz="2000"/>
              <a:t>: a carefully regulated procedure where one or more factors are </a:t>
            </a:r>
            <a:r>
              <a:rPr lang="en-US" sz="2000" b="1">
                <a:solidFill>
                  <a:srgbClr val="FF0000"/>
                </a:solidFill>
              </a:rPr>
              <a:t>deliberately manipulated </a:t>
            </a:r>
            <a:r>
              <a:rPr lang="en-US" sz="2000"/>
              <a:t>and all other factors are </a:t>
            </a:r>
            <a:r>
              <a:rPr lang="en-US" sz="2000" b="1">
                <a:solidFill>
                  <a:srgbClr val="FF0000"/>
                </a:solidFill>
              </a:rPr>
              <a:t>held constant</a:t>
            </a:r>
            <a:r>
              <a:rPr lang="en-US" sz="2000"/>
              <a:t>.</a:t>
            </a:r>
          </a:p>
          <a:p>
            <a:pPr eaLnBrk="1" hangingPunct="1">
              <a:lnSpc>
                <a:spcPct val="80000"/>
              </a:lnSpc>
              <a:buFont typeface="Wingdings" pitchFamily="2" charset="2"/>
              <a:buNone/>
            </a:pPr>
            <a:endParaRPr lang="en-US" sz="2000"/>
          </a:p>
          <a:p>
            <a:pPr eaLnBrk="1" hangingPunct="1">
              <a:lnSpc>
                <a:spcPct val="80000"/>
              </a:lnSpc>
            </a:pPr>
            <a:r>
              <a:rPr lang="en-US" sz="2000"/>
              <a:t>Cause-effect relationship occurs if:</a:t>
            </a:r>
          </a:p>
          <a:p>
            <a:pPr lvl="1" eaLnBrk="1" hangingPunct="1"/>
            <a:r>
              <a:rPr lang="en-US" sz="1800"/>
              <a:t>The cause is correlated with the effect.</a:t>
            </a:r>
          </a:p>
          <a:p>
            <a:pPr lvl="1" eaLnBrk="1" hangingPunct="1"/>
            <a:r>
              <a:rPr lang="en-US" sz="1800"/>
              <a:t>The cause occurred before the effect.</a:t>
            </a:r>
          </a:p>
          <a:p>
            <a:pPr lvl="1" eaLnBrk="1" hangingPunct="1"/>
            <a:r>
              <a:rPr lang="en-US" sz="1800"/>
              <a:t>We can rule out other plausible explanations of the causal relationship</a:t>
            </a:r>
          </a:p>
          <a:p>
            <a:pPr lvl="1" eaLnBrk="1" hangingPunct="1"/>
            <a:endParaRPr lang="en-US" sz="1800"/>
          </a:p>
          <a:p>
            <a:pPr eaLnBrk="1" hangingPunct="1">
              <a:lnSpc>
                <a:spcPct val="80000"/>
              </a:lnSpc>
            </a:pPr>
            <a:r>
              <a:rPr lang="en-US" sz="2000" b="1"/>
              <a:t>Example</a:t>
            </a:r>
            <a:r>
              <a:rPr lang="en-US" sz="2000"/>
              <a:t>: Learning effectiveness of e-Learning system</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914400"/>
            <a:ext cx="7877175" cy="846138"/>
          </a:xfrm>
        </p:spPr>
        <p:txBody>
          <a:bodyPr/>
          <a:lstStyle/>
          <a:p>
            <a:pPr eaLnBrk="1" hangingPunct="1"/>
            <a:r>
              <a:rPr lang="en-US" sz="3200" b="1"/>
              <a:t>Experimental Research: Factors</a:t>
            </a:r>
          </a:p>
        </p:txBody>
      </p:sp>
      <p:sp>
        <p:nvSpPr>
          <p:cNvPr id="28675" name="Rectangle 3"/>
          <p:cNvSpPr>
            <a:spLocks noGrp="1" noChangeArrowheads="1"/>
          </p:cNvSpPr>
          <p:nvPr>
            <p:ph type="body" idx="1"/>
          </p:nvPr>
        </p:nvSpPr>
        <p:spPr>
          <a:xfrm>
            <a:off x="1182688" y="2017713"/>
            <a:ext cx="7772400" cy="4840287"/>
          </a:xfrm>
        </p:spPr>
        <p:txBody>
          <a:bodyPr/>
          <a:lstStyle/>
          <a:p>
            <a:pPr eaLnBrk="1" hangingPunct="1">
              <a:lnSpc>
                <a:spcPct val="80000"/>
              </a:lnSpc>
            </a:pPr>
            <a:r>
              <a:rPr lang="en-US" sz="2000" b="1">
                <a:solidFill>
                  <a:srgbClr val="FF0000"/>
                </a:solidFill>
              </a:rPr>
              <a:t>Independent Variable (IV)</a:t>
            </a:r>
            <a:r>
              <a:rPr lang="en-US" sz="2000"/>
              <a:t>: factor that is manipulated</a:t>
            </a:r>
          </a:p>
          <a:p>
            <a:pPr eaLnBrk="1" hangingPunct="1">
              <a:lnSpc>
                <a:spcPct val="80000"/>
              </a:lnSpc>
            </a:pPr>
            <a:endParaRPr lang="en-US" sz="2000"/>
          </a:p>
          <a:p>
            <a:pPr eaLnBrk="1" hangingPunct="1">
              <a:lnSpc>
                <a:spcPct val="80000"/>
              </a:lnSpc>
            </a:pPr>
            <a:r>
              <a:rPr lang="en-US" sz="2000" b="1">
                <a:solidFill>
                  <a:srgbClr val="FF0000"/>
                </a:solidFill>
              </a:rPr>
              <a:t>Dependent Variable (DV)</a:t>
            </a:r>
            <a:r>
              <a:rPr lang="en-US" sz="2000"/>
              <a:t>: factor that is measured</a:t>
            </a:r>
          </a:p>
          <a:p>
            <a:pPr eaLnBrk="1" hangingPunct="1">
              <a:lnSpc>
                <a:spcPct val="80000"/>
              </a:lnSpc>
            </a:pPr>
            <a:endParaRPr lang="en-US" sz="2000"/>
          </a:p>
          <a:p>
            <a:pPr eaLnBrk="1" hangingPunct="1">
              <a:lnSpc>
                <a:spcPct val="80000"/>
              </a:lnSpc>
            </a:pPr>
            <a:r>
              <a:rPr lang="en-US" sz="2000" b="1">
                <a:solidFill>
                  <a:srgbClr val="FF0000"/>
                </a:solidFill>
              </a:rPr>
              <a:t>Experimental condition</a:t>
            </a:r>
            <a:r>
              <a:rPr lang="en-US" sz="2000"/>
              <a:t>: subjects that are manipulated</a:t>
            </a:r>
          </a:p>
          <a:p>
            <a:pPr eaLnBrk="1" hangingPunct="1">
              <a:lnSpc>
                <a:spcPct val="80000"/>
              </a:lnSpc>
            </a:pPr>
            <a:endParaRPr lang="en-US" sz="2000"/>
          </a:p>
          <a:p>
            <a:pPr eaLnBrk="1" hangingPunct="1">
              <a:lnSpc>
                <a:spcPct val="80000"/>
              </a:lnSpc>
            </a:pPr>
            <a:r>
              <a:rPr lang="en-US" sz="2000" b="1">
                <a:solidFill>
                  <a:srgbClr val="FF0000"/>
                </a:solidFill>
              </a:rPr>
              <a:t>Control condition</a:t>
            </a:r>
            <a:r>
              <a:rPr lang="en-US" sz="2000"/>
              <a:t>: subjects that are not manipulated</a:t>
            </a:r>
          </a:p>
          <a:p>
            <a:pPr eaLnBrk="1" hangingPunct="1">
              <a:lnSpc>
                <a:spcPct val="80000"/>
              </a:lnSpc>
            </a:pPr>
            <a:endParaRPr lang="en-US" sz="2000"/>
          </a:p>
          <a:p>
            <a:pPr eaLnBrk="1" hangingPunct="1">
              <a:lnSpc>
                <a:spcPct val="80000"/>
              </a:lnSpc>
            </a:pPr>
            <a:r>
              <a:rPr lang="en-US" sz="2000" b="1">
                <a:solidFill>
                  <a:srgbClr val="FF0000"/>
                </a:solidFill>
              </a:rPr>
              <a:t>Confounding variable</a:t>
            </a:r>
            <a:r>
              <a:rPr lang="en-US" sz="2000"/>
              <a:t>: an extraneous variable that should be controlled, but is not. Can lead to false/spurious conclusions!</a:t>
            </a:r>
          </a:p>
          <a:p>
            <a:pPr eaLnBrk="1" hangingPunct="1">
              <a:lnSpc>
                <a:spcPct val="80000"/>
              </a:lnSpc>
            </a:pPr>
            <a:endParaRPr lang="en-US" sz="2000"/>
          </a:p>
          <a:p>
            <a:pPr eaLnBrk="1" hangingPunct="1">
              <a:lnSpc>
                <a:spcPct val="80000"/>
              </a:lnSpc>
            </a:pPr>
            <a:r>
              <a:rPr lang="en-US" sz="2000" b="1" i="1">
                <a:solidFill>
                  <a:srgbClr val="FF0000"/>
                </a:solidFill>
              </a:rPr>
              <a:t>Anecdote</a:t>
            </a:r>
            <a:r>
              <a:rPr lang="en-US" sz="2000"/>
              <a:t>:</a:t>
            </a:r>
          </a:p>
          <a:p>
            <a:pPr lvl="1" eaLnBrk="1" hangingPunct="1">
              <a:lnSpc>
                <a:spcPct val="70000"/>
              </a:lnSpc>
            </a:pPr>
            <a:r>
              <a:rPr lang="en-US" sz="1800"/>
              <a:t>Day 1: drink water + beer. Result? Drunk!</a:t>
            </a:r>
          </a:p>
          <a:p>
            <a:pPr lvl="1" eaLnBrk="1" hangingPunct="1">
              <a:lnSpc>
                <a:spcPct val="70000"/>
              </a:lnSpc>
            </a:pPr>
            <a:r>
              <a:rPr lang="en-US" sz="1800"/>
              <a:t>Day 2: drink water + wine. Result? Drunk!</a:t>
            </a:r>
          </a:p>
          <a:p>
            <a:pPr lvl="1" eaLnBrk="1" hangingPunct="1">
              <a:lnSpc>
                <a:spcPct val="70000"/>
              </a:lnSpc>
            </a:pPr>
            <a:r>
              <a:rPr lang="en-US" sz="1800"/>
              <a:t>Day 3: drink water + whiskey. Result? Drunk!</a:t>
            </a:r>
          </a:p>
          <a:p>
            <a:pPr lvl="1" eaLnBrk="1" hangingPunct="1">
              <a:lnSpc>
                <a:spcPct val="70000"/>
              </a:lnSpc>
            </a:pPr>
            <a:r>
              <a:rPr lang="en-US" sz="1800"/>
              <a:t>Conclusion?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19200" y="2209800"/>
            <a:ext cx="6705600" cy="2898775"/>
          </a:xfrm>
          <a:prstGeom prst="rect">
            <a:avLst/>
          </a:prstGeom>
          <a:solidFill>
            <a:srgbClr val="99CCFF"/>
          </a:solidFill>
          <a:ln w="9525">
            <a:noFill/>
            <a:miter lim="800000"/>
            <a:headEnd/>
            <a:tailEnd/>
          </a:ln>
        </p:spPr>
        <p:txBody>
          <a:bodyPr>
            <a:spAutoFit/>
          </a:bodyPr>
          <a:lstStyle/>
          <a:p>
            <a:pPr algn="ctr">
              <a:spcBef>
                <a:spcPct val="50000"/>
              </a:spcBef>
            </a:pPr>
            <a:endParaRPr lang="en-US" sz="4000" b="1">
              <a:latin typeface="Gill Sans MT" pitchFamily="34" charset="0"/>
            </a:endParaRPr>
          </a:p>
          <a:p>
            <a:pPr algn="ctr">
              <a:spcBef>
                <a:spcPct val="50000"/>
              </a:spcBef>
            </a:pPr>
            <a:r>
              <a:rPr lang="en-US" sz="2800" b="1"/>
              <a:t>Examples of Experimental </a:t>
            </a:r>
          </a:p>
          <a:p>
            <a:pPr algn="ctr">
              <a:spcBef>
                <a:spcPct val="50000"/>
              </a:spcBef>
            </a:pPr>
            <a:r>
              <a:rPr lang="en-US" sz="2800" b="1"/>
              <a:t>Research Design</a:t>
            </a:r>
            <a:endParaRPr lang="en-US" sz="2800" b="1">
              <a:latin typeface="Gill Sans MT" pitchFamily="34" charset="0"/>
            </a:endParaRPr>
          </a:p>
          <a:p>
            <a:pPr algn="ctr">
              <a:spcBef>
                <a:spcPct val="50000"/>
              </a:spcBef>
            </a:pPr>
            <a:endParaRPr lang="en-US" sz="4000" b="1">
              <a:latin typeface="Gill Sans MT"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400" b="1"/>
              <a:t>Examples of Experimental Research Design</a:t>
            </a:r>
            <a:r>
              <a:rPr lang="en-US" sz="2400"/>
              <a:t> </a:t>
            </a:r>
            <a:r>
              <a:rPr lang="en-US" sz="2000"/>
              <a:t>(</a:t>
            </a:r>
            <a:r>
              <a:rPr lang="id-ID" sz="2000"/>
              <a:t>Adopted from : Efficient and Effective Keyword Searching in P2P System, Nizar 2007)</a:t>
            </a:r>
          </a:p>
        </p:txBody>
      </p:sp>
      <p:sp>
        <p:nvSpPr>
          <p:cNvPr id="30723" name="Rectangle 3"/>
          <p:cNvSpPr>
            <a:spLocks noGrp="1" noChangeArrowheads="1"/>
          </p:cNvSpPr>
          <p:nvPr>
            <p:ph type="body" idx="1"/>
          </p:nvPr>
        </p:nvSpPr>
        <p:spPr/>
        <p:txBody>
          <a:bodyPr/>
          <a:lstStyle/>
          <a:p>
            <a:pPr eaLnBrk="1" hangingPunct="1">
              <a:lnSpc>
                <a:spcPct val="90000"/>
              </a:lnSpc>
            </a:pPr>
            <a:r>
              <a:rPr lang="en-US" sz="2000"/>
              <a:t>Problem: A variety of peer-to-peer (P2P) systems for sharing documents are currently available. The challenging is how to design a routing strategy that leads the user finding the documents needed. </a:t>
            </a:r>
          </a:p>
          <a:p>
            <a:pPr eaLnBrk="1" hangingPunct="1">
              <a:lnSpc>
                <a:spcPct val="90000"/>
              </a:lnSpc>
            </a:pPr>
            <a:endParaRPr lang="en-US" sz="2000"/>
          </a:p>
          <a:p>
            <a:pPr eaLnBrk="1" hangingPunct="1">
              <a:lnSpc>
                <a:spcPct val="90000"/>
              </a:lnSpc>
            </a:pPr>
            <a:r>
              <a:rPr lang="en-US" sz="2000"/>
              <a:t>Research Question: What mechanisms to effective and efficient keyword-based searching for documents in unstructured P2P system? </a:t>
            </a:r>
          </a:p>
          <a:p>
            <a:pPr eaLnBrk="1" hangingPunct="1">
              <a:lnSpc>
                <a:spcPct val="90000"/>
              </a:lnSpc>
            </a:pPr>
            <a:endParaRPr lang="en-US" sz="2000"/>
          </a:p>
          <a:p>
            <a:pPr eaLnBrk="1" hangingPunct="1">
              <a:lnSpc>
                <a:spcPct val="90000"/>
              </a:lnSpc>
            </a:pPr>
            <a:r>
              <a:rPr lang="en-US" sz="2000"/>
              <a:t>Purpose: To explore the efficiency and effectiveness of keyword-based searching of documents in P2P system by proposing reinforcement learning mechanism. </a:t>
            </a:r>
          </a:p>
          <a:p>
            <a:pPr eaLnBrk="1" hangingPunct="1">
              <a:lnSpc>
                <a:spcPct val="90000"/>
              </a:lnSpc>
              <a:buFont typeface="Wingdings" pitchFamily="2" charset="2"/>
              <a:buNone/>
            </a:pPr>
            <a:endParaRPr lang="en-US" sz="2000"/>
          </a:p>
          <a:p>
            <a:pPr eaLnBrk="1" hangingPunct="1">
              <a:lnSpc>
                <a:spcPct val="90000"/>
              </a:lnSpc>
            </a:pPr>
            <a:r>
              <a:rPr lang="en-US" sz="2000"/>
              <a:t>The efficiency is measured in term of response time, and effectiveness is measured in term of relevant documents.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b="1"/>
              <a:t>Experimental Research Methodology</a:t>
            </a:r>
            <a:r>
              <a:rPr lang="en-US" sz="3200"/>
              <a:t> </a:t>
            </a:r>
            <a:r>
              <a:rPr lang="en-US" sz="2400"/>
              <a:t>(Adopted from </a:t>
            </a:r>
            <a:r>
              <a:rPr lang="id-ID" sz="2400"/>
              <a:t>Nizar, 2007</a:t>
            </a:r>
            <a:r>
              <a:rPr lang="en-US" sz="2400"/>
              <a:t>)</a:t>
            </a:r>
          </a:p>
        </p:txBody>
      </p:sp>
      <p:sp>
        <p:nvSpPr>
          <p:cNvPr id="31747" name="Rectangle 3"/>
          <p:cNvSpPr>
            <a:spLocks noGrp="1" noChangeArrowheads="1"/>
          </p:cNvSpPr>
          <p:nvPr>
            <p:ph type="body" idx="1"/>
          </p:nvPr>
        </p:nvSpPr>
        <p:spPr>
          <a:xfrm>
            <a:off x="762000" y="1981200"/>
            <a:ext cx="8229600" cy="4343400"/>
          </a:xfrm>
        </p:spPr>
        <p:txBody>
          <a:bodyPr/>
          <a:lstStyle/>
          <a:p>
            <a:pPr eaLnBrk="1" hangingPunct="1">
              <a:lnSpc>
                <a:spcPct val="80000"/>
              </a:lnSpc>
            </a:pPr>
            <a:r>
              <a:rPr lang="en-US" sz="1600"/>
              <a:t>Problem analysis</a:t>
            </a:r>
          </a:p>
          <a:p>
            <a:pPr lvl="1" eaLnBrk="1" hangingPunct="1">
              <a:lnSpc>
                <a:spcPct val="80000"/>
              </a:lnSpc>
            </a:pPr>
            <a:r>
              <a:rPr lang="en-US" sz="1600"/>
              <a:t>Comparing several learning algorithm</a:t>
            </a:r>
          </a:p>
          <a:p>
            <a:pPr lvl="1" eaLnBrk="1" hangingPunct="1">
              <a:lnSpc>
                <a:spcPct val="80000"/>
              </a:lnSpc>
            </a:pPr>
            <a:r>
              <a:rPr lang="en-US" sz="1600"/>
              <a:t>Choose the algorithm</a:t>
            </a:r>
          </a:p>
          <a:p>
            <a:pPr lvl="1" eaLnBrk="1" hangingPunct="1">
              <a:lnSpc>
                <a:spcPct val="80000"/>
              </a:lnSpc>
              <a:buFont typeface="Wingdings" pitchFamily="2" charset="2"/>
              <a:buNone/>
            </a:pPr>
            <a:endParaRPr lang="en-US" sz="1600"/>
          </a:p>
          <a:p>
            <a:pPr eaLnBrk="1" hangingPunct="1">
              <a:lnSpc>
                <a:spcPct val="80000"/>
              </a:lnSpc>
            </a:pPr>
            <a:r>
              <a:rPr lang="en-US" sz="1600"/>
              <a:t>Simulation set up</a:t>
            </a:r>
          </a:p>
          <a:p>
            <a:pPr lvl="1" eaLnBrk="1" hangingPunct="1">
              <a:lnSpc>
                <a:spcPct val="80000"/>
              </a:lnSpc>
            </a:pPr>
            <a:r>
              <a:rPr lang="en-US" sz="1600"/>
              <a:t>Technological setting</a:t>
            </a:r>
          </a:p>
          <a:p>
            <a:pPr lvl="2" eaLnBrk="1" hangingPunct="1">
              <a:lnSpc>
                <a:spcPct val="80000"/>
              </a:lnSpc>
            </a:pPr>
            <a:r>
              <a:rPr lang="en-US" sz="1600"/>
              <a:t>Running in PC Pentium 4</a:t>
            </a:r>
          </a:p>
          <a:p>
            <a:pPr lvl="1" eaLnBrk="1" hangingPunct="1">
              <a:lnSpc>
                <a:spcPct val="80000"/>
              </a:lnSpc>
            </a:pPr>
            <a:r>
              <a:rPr lang="en-US" sz="1600"/>
              <a:t>Experimental setting</a:t>
            </a:r>
          </a:p>
          <a:p>
            <a:pPr lvl="2" eaLnBrk="1" hangingPunct="1">
              <a:lnSpc>
                <a:spcPct val="80000"/>
              </a:lnSpc>
            </a:pPr>
            <a:r>
              <a:rPr lang="en-US" sz="1600"/>
              <a:t>Apply simple keyword-based routing on…….</a:t>
            </a:r>
          </a:p>
          <a:p>
            <a:pPr lvl="2" eaLnBrk="1" hangingPunct="1">
              <a:lnSpc>
                <a:spcPct val="80000"/>
              </a:lnSpc>
            </a:pPr>
            <a:r>
              <a:rPr lang="en-US" sz="1600"/>
              <a:t>Control the searching process</a:t>
            </a:r>
          </a:p>
          <a:p>
            <a:pPr lvl="2" eaLnBrk="1" hangingPunct="1">
              <a:lnSpc>
                <a:spcPct val="80000"/>
              </a:lnSpc>
            </a:pPr>
            <a:r>
              <a:rPr lang="en-US" sz="1600"/>
              <a:t>Run several times</a:t>
            </a:r>
          </a:p>
          <a:p>
            <a:pPr lvl="2" eaLnBrk="1" hangingPunct="1">
              <a:lnSpc>
                <a:spcPct val="80000"/>
              </a:lnSpc>
            </a:pPr>
            <a:endParaRPr lang="en-US" sz="1600"/>
          </a:p>
          <a:p>
            <a:pPr eaLnBrk="1" hangingPunct="1">
              <a:lnSpc>
                <a:spcPct val="80000"/>
              </a:lnSpc>
            </a:pPr>
            <a:r>
              <a:rPr lang="en-US" sz="1600"/>
              <a:t>Data Analysis</a:t>
            </a:r>
          </a:p>
          <a:p>
            <a:pPr lvl="1" eaLnBrk="1" hangingPunct="1">
              <a:lnSpc>
                <a:spcPct val="80000"/>
              </a:lnSpc>
            </a:pPr>
            <a:r>
              <a:rPr lang="en-US" sz="1600"/>
              <a:t>Record the amount of time used and the number of document relevant</a:t>
            </a:r>
          </a:p>
          <a:p>
            <a:pPr lvl="1" eaLnBrk="1" hangingPunct="1">
              <a:lnSpc>
                <a:spcPct val="80000"/>
              </a:lnSpc>
            </a:pPr>
            <a:r>
              <a:rPr lang="en-US" sz="1600"/>
              <a:t>Tabulated the data</a:t>
            </a:r>
          </a:p>
          <a:p>
            <a:pPr lvl="1" eaLnBrk="1" hangingPunct="1">
              <a:lnSpc>
                <a:spcPct val="80000"/>
              </a:lnSpc>
              <a:buFont typeface="Wingdings" pitchFamily="2" charset="2"/>
              <a:buNone/>
            </a:pPr>
            <a:endParaRPr lang="en-US" sz="1600"/>
          </a:p>
          <a:p>
            <a:pPr eaLnBrk="1" hangingPunct="1">
              <a:lnSpc>
                <a:spcPct val="80000"/>
              </a:lnSpc>
            </a:pPr>
            <a:r>
              <a:rPr lang="en-US" sz="1600"/>
              <a:t>Data Interpretation</a:t>
            </a:r>
          </a:p>
          <a:p>
            <a:pPr lvl="1" eaLnBrk="1" hangingPunct="1">
              <a:lnSpc>
                <a:spcPct val="80000"/>
              </a:lnSpc>
            </a:pPr>
            <a:r>
              <a:rPr lang="en-US" sz="1600"/>
              <a:t>Based on the chart</a:t>
            </a:r>
          </a:p>
          <a:p>
            <a:pPr lvl="1" eaLnBrk="1" hangingPunct="1">
              <a:lnSpc>
                <a:spcPct val="80000"/>
              </a:lnSpc>
            </a:pPr>
            <a:r>
              <a:rPr lang="en-US" sz="1600"/>
              <a:t>Based on efficiency and effectiveness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id-ID" sz="2000" b="1"/>
              <a:t>Another Example:</a:t>
            </a:r>
            <a:r>
              <a:rPr lang="id-ID" sz="2000"/>
              <a:t> The Use of Maximal Frequent Sequences to Improve Document Ranking in Information Retrieval System for Indonesian Language (Dwi Astuti, 2006)</a:t>
            </a:r>
          </a:p>
        </p:txBody>
      </p:sp>
      <p:sp>
        <p:nvSpPr>
          <p:cNvPr id="32771" name="Rectangle 3"/>
          <p:cNvSpPr>
            <a:spLocks noGrp="1" noChangeArrowheads="1"/>
          </p:cNvSpPr>
          <p:nvPr>
            <p:ph type="body" idx="1"/>
          </p:nvPr>
        </p:nvSpPr>
        <p:spPr/>
        <p:txBody>
          <a:bodyPr/>
          <a:lstStyle/>
          <a:p>
            <a:pPr eaLnBrk="1" hangingPunct="1">
              <a:lnSpc>
                <a:spcPct val="90000"/>
              </a:lnSpc>
            </a:pPr>
            <a:r>
              <a:rPr lang="en-US" altLang="ja-JP" sz="2000" u="sng">
                <a:solidFill>
                  <a:srgbClr val="A50021"/>
                </a:solidFill>
                <a:ea typeface="MS PGothic" pitchFamily="34" charset="-128"/>
              </a:rPr>
              <a:t>Background and Problem</a:t>
            </a:r>
          </a:p>
          <a:p>
            <a:pPr lvl="1" eaLnBrk="1" hangingPunct="1">
              <a:lnSpc>
                <a:spcPct val="90000"/>
              </a:lnSpc>
            </a:pPr>
            <a:r>
              <a:rPr lang="en-US" altLang="ja-JP" sz="2000">
                <a:ea typeface="MS PGothic" pitchFamily="34" charset="-128"/>
              </a:rPr>
              <a:t>The amount of textual information available through the World Wide Web has increased dramatically in recent years </a:t>
            </a:r>
          </a:p>
          <a:p>
            <a:pPr lvl="1" eaLnBrk="1" hangingPunct="1">
              <a:lnSpc>
                <a:spcPct val="90000"/>
              </a:lnSpc>
            </a:pPr>
            <a:endParaRPr lang="en-US" altLang="ja-JP" sz="2000">
              <a:ea typeface="MS PGothic" pitchFamily="34" charset="-128"/>
            </a:endParaRPr>
          </a:p>
          <a:p>
            <a:pPr lvl="1" eaLnBrk="1" hangingPunct="1">
              <a:lnSpc>
                <a:spcPct val="90000"/>
              </a:lnSpc>
            </a:pPr>
            <a:r>
              <a:rPr lang="en-US" altLang="ja-JP" sz="2000">
                <a:ea typeface="MS PGothic" pitchFamily="34" charset="-128"/>
              </a:rPr>
              <a:t>Web users need effective search mechanism in order to find useful information from the enormous quantities of available text data </a:t>
            </a:r>
          </a:p>
          <a:p>
            <a:pPr lvl="1" eaLnBrk="1" hangingPunct="1">
              <a:lnSpc>
                <a:spcPct val="90000"/>
              </a:lnSpc>
              <a:buFont typeface="Wingdings" pitchFamily="2" charset="2"/>
              <a:buNone/>
            </a:pPr>
            <a:endParaRPr lang="en-US" altLang="ja-JP" sz="2000">
              <a:ea typeface="MS PGothic" pitchFamily="34" charset="-128"/>
            </a:endParaRPr>
          </a:p>
          <a:p>
            <a:pPr lvl="1" eaLnBrk="1" hangingPunct="1">
              <a:lnSpc>
                <a:spcPct val="90000"/>
              </a:lnSpc>
            </a:pPr>
            <a:r>
              <a:rPr lang="en-US" sz="2000"/>
              <a:t>Very often, users are precision-oriented, they prefer a small set of documents containing a good proportion of useful documents to a large set of documents that contains a lot of useful information, but a fair amount of irrelevant information as well. Thus, there has been a growing interest in high-precision IR systems in recent times.</a:t>
            </a:r>
          </a:p>
          <a:p>
            <a:pPr eaLnBrk="1" hangingPunct="1">
              <a:lnSpc>
                <a:spcPct val="90000"/>
              </a:lnSpc>
            </a:pPr>
            <a:endParaRPr lang="en-US" sz="20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685800"/>
            <a:ext cx="7315200" cy="990600"/>
          </a:xfrm>
        </p:spPr>
        <p:txBody>
          <a:bodyPr/>
          <a:lstStyle/>
          <a:p>
            <a:pPr eaLnBrk="1" hangingPunct="1"/>
            <a:r>
              <a:rPr lang="id-ID" sz="2800" b="1"/>
              <a:t>Experimental Research Methodology, Astuti (2006)</a:t>
            </a:r>
            <a:r>
              <a:rPr lang="en-US" sz="3200"/>
              <a:t> </a:t>
            </a:r>
          </a:p>
        </p:txBody>
      </p:sp>
      <p:sp>
        <p:nvSpPr>
          <p:cNvPr id="33795" name="Rectangle 3"/>
          <p:cNvSpPr>
            <a:spLocks noGrp="1" noChangeArrowheads="1"/>
          </p:cNvSpPr>
          <p:nvPr>
            <p:ph type="body" idx="1"/>
          </p:nvPr>
        </p:nvSpPr>
        <p:spPr>
          <a:xfrm>
            <a:off x="1066800" y="1828800"/>
            <a:ext cx="7772400" cy="4648200"/>
          </a:xfrm>
        </p:spPr>
        <p:txBody>
          <a:bodyPr/>
          <a:lstStyle/>
          <a:p>
            <a:pPr eaLnBrk="1" hangingPunct="1">
              <a:lnSpc>
                <a:spcPct val="90000"/>
              </a:lnSpc>
            </a:pPr>
            <a:r>
              <a:rPr lang="en-US" sz="2400" u="sng">
                <a:solidFill>
                  <a:srgbClr val="A50021"/>
                </a:solidFill>
              </a:rPr>
              <a:t>Data Sets</a:t>
            </a:r>
          </a:p>
          <a:p>
            <a:pPr lvl="1" eaLnBrk="1" hangingPunct="1">
              <a:lnSpc>
                <a:spcPct val="90000"/>
              </a:lnSpc>
            </a:pPr>
            <a:r>
              <a:rPr lang="en-US" altLang="ja-JP" sz="2000">
                <a:ea typeface="MS PGothic" pitchFamily="34" charset="-128"/>
              </a:rPr>
              <a:t>The data sets used in this experiment were comprised of 2 Indonesian corpuses, a news corpus and a scientific corpus.</a:t>
            </a:r>
          </a:p>
          <a:p>
            <a:pPr lvl="1" eaLnBrk="1" hangingPunct="1">
              <a:lnSpc>
                <a:spcPct val="90000"/>
              </a:lnSpc>
            </a:pPr>
            <a:endParaRPr lang="en-US" altLang="ja-JP" sz="2000">
              <a:ea typeface="MS PGothic" pitchFamily="34" charset="-128"/>
            </a:endParaRPr>
          </a:p>
          <a:p>
            <a:pPr lvl="1" eaLnBrk="1" hangingPunct="1">
              <a:lnSpc>
                <a:spcPct val="90000"/>
              </a:lnSpc>
            </a:pPr>
            <a:r>
              <a:rPr lang="en-US" altLang="ja-JP" sz="2000">
                <a:ea typeface="MS PGothic" pitchFamily="34" charset="-128"/>
              </a:rPr>
              <a:t>The news corpus is a collection of on-line news from famous Indonesian newspapers, consists of 3000 documents, and is formatted in the TREC-like format. The corpus comes with 20 set of queries and their relevancies [ASI04].</a:t>
            </a:r>
            <a:r>
              <a:rPr lang="en-US" altLang="ja-JP" sz="2400">
                <a:ea typeface="MS PGothic" pitchFamily="34" charset="-128"/>
              </a:rPr>
              <a:t> </a:t>
            </a:r>
          </a:p>
          <a:p>
            <a:pPr lvl="1" eaLnBrk="1" hangingPunct="1">
              <a:lnSpc>
                <a:spcPct val="90000"/>
              </a:lnSpc>
              <a:buFont typeface="Wingdings" pitchFamily="2" charset="2"/>
              <a:buNone/>
            </a:pPr>
            <a:endParaRPr lang="en-US" sz="2400"/>
          </a:p>
          <a:p>
            <a:pPr eaLnBrk="1" hangingPunct="1">
              <a:lnSpc>
                <a:spcPct val="90000"/>
              </a:lnSpc>
            </a:pPr>
            <a:r>
              <a:rPr lang="en-US" sz="2400" u="sng">
                <a:solidFill>
                  <a:srgbClr val="A50021"/>
                </a:solidFill>
              </a:rPr>
              <a:t>Programming Language and Libraries</a:t>
            </a:r>
          </a:p>
          <a:p>
            <a:pPr lvl="1" eaLnBrk="1" hangingPunct="1">
              <a:lnSpc>
                <a:spcPct val="90000"/>
              </a:lnSpc>
            </a:pPr>
            <a:r>
              <a:rPr lang="en-US" altLang="ja-JP" sz="2000">
                <a:ea typeface="MS PGothic" pitchFamily="34" charset="-128"/>
              </a:rPr>
              <a:t>We implemented most of the method and algorithm in Python, a high-level, interpreted object-oriented programming language well-known within the UNIX and internet community (</a:t>
            </a:r>
            <a:r>
              <a:rPr lang="en-US" altLang="ja-JP" sz="2000">
                <a:solidFill>
                  <a:schemeClr val="folHlink"/>
                </a:solidFill>
                <a:ea typeface="MS PGothic" pitchFamily="34" charset="-128"/>
              </a:rPr>
              <a:t>http://www.python.org</a:t>
            </a:r>
            <a:r>
              <a:rPr lang="en-US" altLang="ja-JP" sz="2000">
                <a:ea typeface="MS PGothic" pitchFamily="34" charset="-128"/>
              </a:rPr>
              <a:t>). </a:t>
            </a:r>
            <a:endParaRPr lang="en-US" sz="20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1295400" y="1828800"/>
            <a:ext cx="7620000" cy="4648200"/>
          </a:xfrm>
        </p:spPr>
        <p:txBody>
          <a:bodyPr/>
          <a:lstStyle/>
          <a:p>
            <a:pPr eaLnBrk="1" hangingPunct="1"/>
            <a:r>
              <a:rPr lang="id-ID" sz="2400" u="sng">
                <a:solidFill>
                  <a:srgbClr val="A50021"/>
                </a:solidFill>
              </a:rPr>
              <a:t>Collection Preprocessing</a:t>
            </a:r>
          </a:p>
          <a:p>
            <a:pPr lvl="1" eaLnBrk="1" hangingPunct="1"/>
            <a:r>
              <a:rPr lang="id-ID" altLang="ja-JP" sz="1800">
                <a:ea typeface="MS PGothic" pitchFamily="34" charset="-128"/>
              </a:rPr>
              <a:t>The reindexed collection was then subjected to word filtering to remove punctuation, one-letter words, numbers, word repetition, and about 250 stop words </a:t>
            </a:r>
          </a:p>
          <a:p>
            <a:pPr lvl="1" eaLnBrk="1" hangingPunct="1"/>
            <a:endParaRPr lang="id-ID" sz="1800"/>
          </a:p>
          <a:p>
            <a:pPr lvl="1" eaLnBrk="1" hangingPunct="1"/>
            <a:r>
              <a:rPr lang="id-ID" altLang="ja-JP" sz="1800">
                <a:ea typeface="MS PGothic" pitchFamily="34" charset="-128"/>
              </a:rPr>
              <a:t>The filtered collection then underwent stemming using an Indonesian stemmer [ASI03] </a:t>
            </a:r>
          </a:p>
          <a:p>
            <a:pPr lvl="1" eaLnBrk="1" hangingPunct="1"/>
            <a:endParaRPr lang="id-ID" sz="1800"/>
          </a:p>
          <a:p>
            <a:pPr eaLnBrk="1" hangingPunct="1"/>
            <a:r>
              <a:rPr lang="id-ID" sz="2400" u="sng">
                <a:solidFill>
                  <a:srgbClr val="A50021"/>
                </a:solidFill>
              </a:rPr>
              <a:t>Term-Frequency Processing</a:t>
            </a:r>
          </a:p>
          <a:p>
            <a:pPr lvl="1" eaLnBrk="1" hangingPunct="1"/>
            <a:r>
              <a:rPr lang="id-ID" sz="1800"/>
              <a:t>Use a tf-normalized version of the tfc (term frequency cosine) term-weighted components with the following formula [SAL88]:</a:t>
            </a:r>
          </a:p>
          <a:p>
            <a:pPr lvl="1" eaLnBrk="1" hangingPunct="1">
              <a:buFont typeface="Wingdings" pitchFamily="2" charset="2"/>
              <a:buNone/>
            </a:pPr>
            <a:endParaRPr lang="id-ID" sz="1800"/>
          </a:p>
        </p:txBody>
      </p:sp>
      <p:graphicFrame>
        <p:nvGraphicFramePr>
          <p:cNvPr id="1026" name="Object 3"/>
          <p:cNvGraphicFramePr>
            <a:graphicFrameLocks noGrp="1" noChangeAspect="1"/>
          </p:cNvGraphicFramePr>
          <p:nvPr>
            <p:ph sz="half" idx="2"/>
          </p:nvPr>
        </p:nvGraphicFramePr>
        <p:xfrm>
          <a:off x="2514600" y="5562600"/>
          <a:ext cx="4038600" cy="1066800"/>
        </p:xfrm>
        <a:graphic>
          <a:graphicData uri="http://schemas.openxmlformats.org/presentationml/2006/ole">
            <mc:AlternateContent xmlns:mc="http://schemas.openxmlformats.org/markup-compatibility/2006">
              <mc:Choice xmlns:v="urn:schemas-microsoft-com:vml" Requires="v">
                <p:oleObj spid="_x0000_s1028" name="Microsoft Equation 3.0" r:id="rId3" imgW="2476500" imgH="558800" progId="Equation.3">
                  <p:embed/>
                </p:oleObj>
              </mc:Choice>
              <mc:Fallback>
                <p:oleObj name="Microsoft Equation 3.0" r:id="rId3" imgW="2476500" imgH="558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4038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Grp="1" noChangeArrowheads="1"/>
          </p:cNvSpPr>
          <p:nvPr>
            <p:ph type="title"/>
          </p:nvPr>
        </p:nvSpPr>
        <p:spPr>
          <a:xfrm>
            <a:off x="1371600" y="838200"/>
            <a:ext cx="7315200" cy="990600"/>
          </a:xfrm>
          <a:noFill/>
        </p:spPr>
        <p:txBody>
          <a:bodyPr/>
          <a:lstStyle/>
          <a:p>
            <a:pPr eaLnBrk="1" hangingPunct="1">
              <a:lnSpc>
                <a:spcPct val="80000"/>
              </a:lnSpc>
              <a:spcBef>
                <a:spcPct val="80000"/>
              </a:spcBef>
            </a:pPr>
            <a:r>
              <a:rPr lang="id-ID" sz="2800" b="1"/>
              <a:t>Experimental Research Methodology, Astuti (2006)</a:t>
            </a:r>
            <a:r>
              <a:rPr lang="en-US"/>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p:txBody>
          <a:bodyPr/>
          <a:lstStyle/>
          <a:p>
            <a:pPr eaLnBrk="1" hangingPunct="1">
              <a:lnSpc>
                <a:spcPct val="90000"/>
              </a:lnSpc>
            </a:pPr>
            <a:r>
              <a:rPr lang="en-US" sz="2000" u="sng">
                <a:solidFill>
                  <a:srgbClr val="A50021"/>
                </a:solidFill>
              </a:rPr>
              <a:t>Applying The Process of MFS Discovery</a:t>
            </a:r>
          </a:p>
          <a:p>
            <a:pPr lvl="1" eaLnBrk="1" hangingPunct="1">
              <a:lnSpc>
                <a:spcPct val="90000"/>
              </a:lnSpc>
            </a:pPr>
            <a:r>
              <a:rPr lang="en-US" sz="2000" i="1"/>
              <a:t>Pair Discovery </a:t>
            </a:r>
          </a:p>
          <a:p>
            <a:pPr lvl="1" eaLnBrk="1" hangingPunct="1">
              <a:lnSpc>
                <a:spcPct val="90000"/>
              </a:lnSpc>
            </a:pPr>
            <a:r>
              <a:rPr lang="en-US" altLang="ja-JP" sz="2000">
                <a:ea typeface="MS PGothic" pitchFamily="34" charset="-128"/>
              </a:rPr>
              <a:t>MFS Discovery </a:t>
            </a:r>
          </a:p>
          <a:p>
            <a:pPr lvl="1" eaLnBrk="1" hangingPunct="1">
              <a:lnSpc>
                <a:spcPct val="90000"/>
              </a:lnSpc>
            </a:pPr>
            <a:r>
              <a:rPr lang="en-US" sz="2000" i="1"/>
              <a:t>MFS Indexing</a:t>
            </a:r>
          </a:p>
          <a:p>
            <a:pPr lvl="1" eaLnBrk="1" hangingPunct="1">
              <a:lnSpc>
                <a:spcPct val="90000"/>
              </a:lnSpc>
            </a:pPr>
            <a:endParaRPr lang="en-US" sz="2000"/>
          </a:p>
          <a:p>
            <a:pPr eaLnBrk="1" hangingPunct="1">
              <a:lnSpc>
                <a:spcPct val="90000"/>
              </a:lnSpc>
            </a:pPr>
            <a:r>
              <a:rPr lang="en-US" sz="2000" u="sng">
                <a:solidFill>
                  <a:srgbClr val="A50021"/>
                </a:solidFill>
              </a:rPr>
              <a:t>Evaluation of Retrieval System</a:t>
            </a:r>
          </a:p>
          <a:p>
            <a:pPr lvl="1" eaLnBrk="1" hangingPunct="1">
              <a:lnSpc>
                <a:spcPct val="90000"/>
              </a:lnSpc>
            </a:pPr>
            <a:r>
              <a:rPr lang="en-US" sz="2000" i="1"/>
              <a:t>Boolean Term Frequency Model</a:t>
            </a:r>
          </a:p>
          <a:p>
            <a:pPr lvl="1" eaLnBrk="1" hangingPunct="1">
              <a:lnSpc>
                <a:spcPct val="90000"/>
              </a:lnSpc>
            </a:pPr>
            <a:r>
              <a:rPr lang="en-US" sz="2000" i="1"/>
              <a:t>Term Frequency Cosine Model</a:t>
            </a:r>
          </a:p>
          <a:p>
            <a:pPr lvl="1" eaLnBrk="1" hangingPunct="1">
              <a:lnSpc>
                <a:spcPct val="90000"/>
              </a:lnSpc>
            </a:pPr>
            <a:r>
              <a:rPr lang="en-US" sz="2000" i="1"/>
              <a:t>MFS Model</a:t>
            </a:r>
          </a:p>
          <a:p>
            <a:pPr lvl="1" eaLnBrk="1" hangingPunct="1">
              <a:lnSpc>
                <a:spcPct val="90000"/>
              </a:lnSpc>
            </a:pPr>
            <a:r>
              <a:rPr lang="en-US" sz="2000" i="1"/>
              <a:t>Hybrid (Term Frequency Cosine/MFS) Model</a:t>
            </a:r>
          </a:p>
          <a:p>
            <a:pPr lvl="1" eaLnBrk="1" hangingPunct="1">
              <a:lnSpc>
                <a:spcPct val="90000"/>
              </a:lnSpc>
            </a:pPr>
            <a:r>
              <a:rPr lang="en-US" sz="2000" i="1"/>
              <a:t>Evaluation Strategy</a:t>
            </a:r>
            <a:endParaRPr lang="en-US" sz="2000"/>
          </a:p>
        </p:txBody>
      </p:sp>
      <p:sp>
        <p:nvSpPr>
          <p:cNvPr id="34819" name="Rectangle 3"/>
          <p:cNvSpPr>
            <a:spLocks noChangeArrowheads="1"/>
          </p:cNvSpPr>
          <p:nvPr/>
        </p:nvSpPr>
        <p:spPr bwMode="auto">
          <a:xfrm>
            <a:off x="1371600" y="838200"/>
            <a:ext cx="7315200" cy="990600"/>
          </a:xfrm>
          <a:prstGeom prst="rect">
            <a:avLst/>
          </a:prstGeom>
          <a:noFill/>
          <a:ln w="9525">
            <a:noFill/>
            <a:miter lim="800000"/>
            <a:headEnd/>
            <a:tailEnd/>
          </a:ln>
        </p:spPr>
        <p:txBody>
          <a:bodyPr anchor="b"/>
          <a:lstStyle/>
          <a:p>
            <a:pPr>
              <a:lnSpc>
                <a:spcPct val="80000"/>
              </a:lnSpc>
              <a:spcBef>
                <a:spcPct val="80000"/>
              </a:spcBef>
            </a:pPr>
            <a:r>
              <a:rPr lang="id-ID" sz="2800" b="1">
                <a:solidFill>
                  <a:schemeClr val="tx2"/>
                </a:solidFill>
              </a:rPr>
              <a:t>Experimental Research Methodology, Astuti (2006)</a:t>
            </a:r>
            <a:r>
              <a:rPr lang="en-US" sz="4400">
                <a:solidFill>
                  <a:schemeClr val="tx2"/>
                </a:solidFill>
              </a:rPr>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219200" y="2209800"/>
            <a:ext cx="6705600" cy="2530475"/>
          </a:xfrm>
          <a:prstGeom prst="rect">
            <a:avLst/>
          </a:prstGeom>
          <a:solidFill>
            <a:srgbClr val="99CCFF"/>
          </a:solidFill>
          <a:ln w="9525">
            <a:noFill/>
            <a:miter lim="800000"/>
            <a:headEnd/>
            <a:tailEnd/>
          </a:ln>
        </p:spPr>
        <p:txBody>
          <a:bodyPr>
            <a:spAutoFit/>
          </a:bodyPr>
          <a:lstStyle/>
          <a:p>
            <a:pPr algn="ctr">
              <a:spcBef>
                <a:spcPct val="50000"/>
              </a:spcBef>
            </a:pPr>
            <a:endParaRPr lang="en-US" sz="4000" b="1">
              <a:latin typeface="Gill Sans MT" pitchFamily="34" charset="0"/>
            </a:endParaRPr>
          </a:p>
          <a:p>
            <a:pPr algn="ctr">
              <a:spcBef>
                <a:spcPct val="50000"/>
              </a:spcBef>
            </a:pPr>
            <a:r>
              <a:rPr lang="en-US" sz="4000" b="1">
                <a:solidFill>
                  <a:srgbClr val="A50021"/>
                </a:solidFill>
                <a:latin typeface="Gill Sans MT" pitchFamily="34" charset="0"/>
              </a:rPr>
              <a:t>Experimental Research</a:t>
            </a:r>
            <a:r>
              <a:rPr lang="en-US" sz="4000" b="1">
                <a:latin typeface="Gill Sans MT" pitchFamily="34" charset="0"/>
              </a:rPr>
              <a:t> </a:t>
            </a:r>
          </a:p>
          <a:p>
            <a:pPr algn="ctr">
              <a:spcBef>
                <a:spcPct val="50000"/>
              </a:spcBef>
            </a:pPr>
            <a:endParaRPr lang="en-US" sz="4000" b="1">
              <a:latin typeface="Gill Sans MT" pitchFamily="34" charset="0"/>
            </a:endParaRPr>
          </a:p>
        </p:txBody>
      </p:sp>
      <p:pic>
        <p:nvPicPr>
          <p:cNvPr id="9219" name="Picture 3" descr="scientist"/>
          <p:cNvPicPr>
            <a:picLocks noChangeAspect="1" noChangeArrowheads="1"/>
          </p:cNvPicPr>
          <p:nvPr/>
        </p:nvPicPr>
        <p:blipFill>
          <a:blip r:embed="rId2" cstate="print"/>
          <a:srcRect b="10001"/>
          <a:stretch>
            <a:fillRect/>
          </a:stretch>
        </p:blipFill>
        <p:spPr bwMode="auto">
          <a:xfrm>
            <a:off x="3962400" y="3886200"/>
            <a:ext cx="1828800" cy="2667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50938" y="1066800"/>
            <a:ext cx="7793037" cy="693738"/>
          </a:xfrm>
        </p:spPr>
        <p:txBody>
          <a:bodyPr/>
          <a:lstStyle/>
          <a:p>
            <a:pPr eaLnBrk="1" hangingPunct="1"/>
            <a:r>
              <a:rPr lang="en-US" sz="3200" b="1"/>
              <a:t>The Experimental Results</a:t>
            </a:r>
          </a:p>
        </p:txBody>
      </p:sp>
      <p:sp>
        <p:nvSpPr>
          <p:cNvPr id="35843" name="Rectangle 3"/>
          <p:cNvSpPr>
            <a:spLocks noGrp="1" noChangeArrowheads="1"/>
          </p:cNvSpPr>
          <p:nvPr>
            <p:ph type="body" idx="1"/>
          </p:nvPr>
        </p:nvSpPr>
        <p:spPr/>
        <p:txBody>
          <a:bodyPr/>
          <a:lstStyle/>
          <a:p>
            <a:pPr eaLnBrk="1" hangingPunct="1">
              <a:lnSpc>
                <a:spcPct val="90000"/>
              </a:lnSpc>
            </a:pPr>
            <a:r>
              <a:rPr lang="en-US" sz="2000" b="1" i="1" u="sng">
                <a:solidFill>
                  <a:srgbClr val="A50021"/>
                </a:solidFill>
              </a:rPr>
              <a:t>The Process of MFS Discovery</a:t>
            </a:r>
          </a:p>
          <a:p>
            <a:pPr lvl="1" eaLnBrk="1" hangingPunct="1">
              <a:lnSpc>
                <a:spcPct val="90000"/>
              </a:lnSpc>
            </a:pPr>
            <a:r>
              <a:rPr lang="en-US" altLang="ja-JP" sz="2000" i="1">
                <a:ea typeface="MS PGothic" pitchFamily="34" charset="-128"/>
              </a:rPr>
              <a:t>The results of searching frequent word pairs (2-grams) between stemmed and non-stemmed version of each collection</a:t>
            </a:r>
            <a:r>
              <a:rPr lang="en-US" altLang="ja-JP" sz="2000">
                <a:ea typeface="MS PGothic" pitchFamily="34" charset="-128"/>
              </a:rPr>
              <a:t> </a:t>
            </a:r>
            <a:r>
              <a:rPr lang="en-US" altLang="ja-JP" sz="2000" i="1">
                <a:ea typeface="MS PGothic" pitchFamily="34" charset="-128"/>
              </a:rPr>
              <a:t>(figure 1 and 2).</a:t>
            </a:r>
          </a:p>
          <a:p>
            <a:pPr lvl="1" eaLnBrk="1" hangingPunct="1">
              <a:lnSpc>
                <a:spcPct val="90000"/>
              </a:lnSpc>
            </a:pPr>
            <a:endParaRPr lang="en-US" altLang="ja-JP" sz="2000" i="1">
              <a:ea typeface="MS PGothic" pitchFamily="34" charset="-128"/>
            </a:endParaRPr>
          </a:p>
          <a:p>
            <a:pPr lvl="1" eaLnBrk="1" hangingPunct="1">
              <a:lnSpc>
                <a:spcPct val="90000"/>
              </a:lnSpc>
            </a:pPr>
            <a:r>
              <a:rPr lang="en-US" sz="2000" i="1"/>
              <a:t>The results of MFS discovery for different threshold were shown in figure 3 and 4. Because of space limitation, we cannot provide all results from different combination of threshold, parameter g and collection version (stemmed and non-stemmed).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1295400" y="2314575"/>
            <a:ext cx="7467600" cy="3248025"/>
          </a:xfrm>
          <a:prstGeom prst="rect">
            <a:avLst/>
          </a:prstGeom>
          <a:noFill/>
          <a:ln w="9525">
            <a:noFill/>
            <a:miter lim="800000"/>
            <a:headEnd/>
            <a:tailEnd/>
          </a:ln>
        </p:spPr>
      </p:pic>
      <p:sp>
        <p:nvSpPr>
          <p:cNvPr id="36867" name="Rectangle 3"/>
          <p:cNvSpPr>
            <a:spLocks noGrp="1" noChangeArrowheads="1"/>
          </p:cNvSpPr>
          <p:nvPr>
            <p:ph type="title"/>
          </p:nvPr>
        </p:nvSpPr>
        <p:spPr/>
        <p:txBody>
          <a:bodyPr/>
          <a:lstStyle/>
          <a:p>
            <a:pPr eaLnBrk="1" hangingPunct="1"/>
            <a:r>
              <a:rPr lang="en-US" altLang="ja-JP" sz="2800" b="1">
                <a:ea typeface="MS PGothic" pitchFamily="34" charset="-128"/>
              </a:rPr>
              <a:t>Figure 1. Result Of Word Pair Searching For News Collection</a:t>
            </a:r>
            <a:endParaRPr lang="en-US" sz="2800" b="1">
              <a:ea typeface="MS PGothic" pitchFamily="34"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ja-JP" sz="2800" b="1">
                <a:ea typeface="MS PGothic" pitchFamily="34" charset="-128"/>
              </a:rPr>
              <a:t>Figure 2. Results Of Word Pair Searching For Scientific Collection</a:t>
            </a:r>
            <a:endParaRPr lang="en-US" sz="2800" b="1">
              <a:ea typeface="MS PGothic" pitchFamily="34" charset="-128"/>
            </a:endParaRPr>
          </a:p>
        </p:txBody>
      </p:sp>
      <p:pic>
        <p:nvPicPr>
          <p:cNvPr id="37891" name="Picture 3"/>
          <p:cNvPicPr>
            <a:picLocks noChangeAspect="1" noChangeArrowheads="1"/>
          </p:cNvPicPr>
          <p:nvPr/>
        </p:nvPicPr>
        <p:blipFill>
          <a:blip r:embed="rId2" cstate="print"/>
          <a:srcRect/>
          <a:stretch>
            <a:fillRect/>
          </a:stretch>
        </p:blipFill>
        <p:spPr bwMode="auto">
          <a:xfrm>
            <a:off x="990600" y="1981200"/>
            <a:ext cx="7620000" cy="3340100"/>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50938" y="1066800"/>
            <a:ext cx="7793037" cy="693738"/>
          </a:xfrm>
        </p:spPr>
        <p:txBody>
          <a:bodyPr/>
          <a:lstStyle/>
          <a:p>
            <a:pPr eaLnBrk="1" hangingPunct="1"/>
            <a:r>
              <a:rPr lang="en-US" sz="3200" b="1"/>
              <a:t>Discussion and Interpretation</a:t>
            </a:r>
          </a:p>
        </p:txBody>
      </p:sp>
      <p:sp>
        <p:nvSpPr>
          <p:cNvPr id="38915" name="Rectangle 3"/>
          <p:cNvSpPr>
            <a:spLocks noGrp="1" noChangeArrowheads="1"/>
          </p:cNvSpPr>
          <p:nvPr>
            <p:ph type="body" idx="1"/>
          </p:nvPr>
        </p:nvSpPr>
        <p:spPr/>
        <p:txBody>
          <a:bodyPr/>
          <a:lstStyle/>
          <a:p>
            <a:pPr eaLnBrk="1" hangingPunct="1">
              <a:lnSpc>
                <a:spcPct val="80000"/>
              </a:lnSpc>
            </a:pPr>
            <a:r>
              <a:rPr lang="en-US" sz="2000" u="sng">
                <a:solidFill>
                  <a:srgbClr val="A50021"/>
                </a:solidFill>
              </a:rPr>
              <a:t>The Discovery of MFS</a:t>
            </a:r>
          </a:p>
          <a:p>
            <a:pPr lvl="1" eaLnBrk="1" hangingPunct="1">
              <a:lnSpc>
                <a:spcPct val="80000"/>
              </a:lnSpc>
            </a:pPr>
            <a:r>
              <a:rPr lang="en-US" altLang="ja-JP" sz="2000" i="1">
                <a:ea typeface="MS PGothic" pitchFamily="34" charset="-128"/>
              </a:rPr>
              <a:t>The process of discovering MFS for each collection started with the search of frequent word pairs (or 2-gram)</a:t>
            </a:r>
            <a:endParaRPr lang="en-US" altLang="ja-JP" sz="2000">
              <a:ea typeface="MS PGothic" pitchFamily="34" charset="-128"/>
            </a:endParaRPr>
          </a:p>
          <a:p>
            <a:pPr lvl="1" eaLnBrk="1" hangingPunct="1">
              <a:lnSpc>
                <a:spcPct val="80000"/>
              </a:lnSpc>
            </a:pPr>
            <a:r>
              <a:rPr lang="en-US" altLang="ja-JP" sz="2000" i="1">
                <a:ea typeface="MS PGothic" pitchFamily="34" charset="-128"/>
              </a:rPr>
              <a:t>Using a bigger parameter g results in more pairs being constructed</a:t>
            </a:r>
            <a:r>
              <a:rPr lang="en-US" altLang="ja-JP" sz="2000">
                <a:ea typeface="MS PGothic" pitchFamily="34" charset="-128"/>
              </a:rPr>
              <a:t> </a:t>
            </a:r>
          </a:p>
          <a:p>
            <a:pPr lvl="1" eaLnBrk="1" hangingPunct="1">
              <a:lnSpc>
                <a:spcPct val="80000"/>
              </a:lnSpc>
            </a:pPr>
            <a:r>
              <a:rPr lang="en-US" altLang="ja-JP" sz="2000" i="1">
                <a:ea typeface="MS PGothic" pitchFamily="34" charset="-128"/>
              </a:rPr>
              <a:t>The search for frequent pairs proved to be a major challenge for BsdDB component of the retrieval system</a:t>
            </a:r>
            <a:r>
              <a:rPr lang="en-US" altLang="ja-JP" sz="2000">
                <a:ea typeface="MS PGothic" pitchFamily="34" charset="-128"/>
              </a:rPr>
              <a:t> </a:t>
            </a:r>
          </a:p>
          <a:p>
            <a:pPr lvl="1" eaLnBrk="1" hangingPunct="1">
              <a:lnSpc>
                <a:spcPct val="80000"/>
              </a:lnSpc>
            </a:pPr>
            <a:r>
              <a:rPr lang="en-US" altLang="ja-JP" sz="2000" i="1">
                <a:ea typeface="MS PGothic" pitchFamily="34" charset="-128"/>
              </a:rPr>
              <a:t>The discovery of MFS proved to be cpu and memory intensive process</a:t>
            </a:r>
            <a:r>
              <a:rPr lang="en-US" altLang="ja-JP" sz="2000">
                <a:ea typeface="MS PGothic" pitchFamily="34" charset="-128"/>
              </a:rPr>
              <a:t> </a:t>
            </a:r>
          </a:p>
          <a:p>
            <a:pPr lvl="1" eaLnBrk="1" hangingPunct="1">
              <a:lnSpc>
                <a:spcPct val="80000"/>
              </a:lnSpc>
            </a:pPr>
            <a:r>
              <a:rPr lang="en-US" altLang="ja-JP" sz="2000" i="1">
                <a:ea typeface="MS PGothic" pitchFamily="34" charset="-128"/>
              </a:rPr>
              <a:t>Smaller threshold spreads the distribution of MFS</a:t>
            </a:r>
            <a:endParaRPr lang="en-US" altLang="ja-JP" sz="2000">
              <a:ea typeface="MS PGothic" pitchFamily="34" charset="-128"/>
            </a:endParaRPr>
          </a:p>
          <a:p>
            <a:pPr lvl="1" eaLnBrk="1" hangingPunct="1">
              <a:lnSpc>
                <a:spcPct val="80000"/>
              </a:lnSpc>
            </a:pPr>
            <a:r>
              <a:rPr lang="en-US" altLang="ja-JP" sz="2000" i="1">
                <a:ea typeface="MS PGothic" pitchFamily="34" charset="-128"/>
              </a:rPr>
              <a:t>Smaller threshold increases the processing time substantially</a:t>
            </a:r>
            <a:endParaRPr lang="en-US" sz="2000" i="1">
              <a:ea typeface="MS PGothic"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50938" y="1143000"/>
            <a:ext cx="7793037" cy="617538"/>
          </a:xfrm>
        </p:spPr>
        <p:txBody>
          <a:bodyPr/>
          <a:lstStyle/>
          <a:p>
            <a:pPr eaLnBrk="1" hangingPunct="1"/>
            <a:r>
              <a:rPr lang="en-US" sz="3200" b="1"/>
              <a:t>Discussion and Interpretation</a:t>
            </a:r>
          </a:p>
        </p:txBody>
      </p:sp>
      <p:sp>
        <p:nvSpPr>
          <p:cNvPr id="39939" name="Rectangle 3"/>
          <p:cNvSpPr>
            <a:spLocks noGrp="1" noChangeArrowheads="1"/>
          </p:cNvSpPr>
          <p:nvPr>
            <p:ph type="body" idx="1"/>
          </p:nvPr>
        </p:nvSpPr>
        <p:spPr/>
        <p:txBody>
          <a:bodyPr/>
          <a:lstStyle/>
          <a:p>
            <a:pPr eaLnBrk="1" hangingPunct="1"/>
            <a:r>
              <a:rPr lang="en-US" sz="2400" u="sng">
                <a:solidFill>
                  <a:srgbClr val="A50021"/>
                </a:solidFill>
              </a:rPr>
              <a:t>Evaluation of Retrieval System</a:t>
            </a:r>
          </a:p>
          <a:p>
            <a:pPr lvl="1" eaLnBrk="1" hangingPunct="1"/>
            <a:r>
              <a:rPr lang="en-US" altLang="ja-JP" sz="2000" i="1">
                <a:ea typeface="MS PGothic" pitchFamily="34" charset="-128"/>
              </a:rPr>
              <a:t>Term frequency method with tfc (term frequency cosine) scoring scheme gave a respectable results</a:t>
            </a:r>
            <a:r>
              <a:rPr lang="en-US" altLang="ja-JP" sz="2000">
                <a:ea typeface="MS PGothic" pitchFamily="34" charset="-128"/>
              </a:rPr>
              <a:t> .</a:t>
            </a:r>
          </a:p>
          <a:p>
            <a:pPr lvl="1" eaLnBrk="1" hangingPunct="1"/>
            <a:endParaRPr lang="en-US" altLang="ja-JP" sz="2000">
              <a:ea typeface="MS PGothic" pitchFamily="34" charset="-128"/>
            </a:endParaRPr>
          </a:p>
          <a:p>
            <a:pPr lvl="1" eaLnBrk="1" hangingPunct="1"/>
            <a:r>
              <a:rPr lang="en-US" altLang="ja-JP" sz="2000" i="1">
                <a:ea typeface="MS PGothic" pitchFamily="34" charset="-128"/>
              </a:rPr>
              <a:t>A modified tfc with correction factor (tfc2) improves the precision of the term frequency cosine model for the scientific collection</a:t>
            </a:r>
            <a:r>
              <a:rPr lang="en-US" altLang="ja-JP" sz="2000">
                <a:ea typeface="MS PGothic" pitchFamily="34" charset="-128"/>
              </a:rPr>
              <a:t> .</a:t>
            </a:r>
          </a:p>
          <a:p>
            <a:pPr lvl="1" eaLnBrk="1" hangingPunct="1"/>
            <a:endParaRPr lang="en-US" altLang="ja-JP" sz="2000">
              <a:ea typeface="MS PGothic" pitchFamily="34" charset="-128"/>
            </a:endParaRPr>
          </a:p>
          <a:p>
            <a:pPr lvl="1" eaLnBrk="1" hangingPunct="1"/>
            <a:r>
              <a:rPr lang="en-US" altLang="ja-JP" sz="2000" i="1">
                <a:ea typeface="MS PGothic" pitchFamily="34" charset="-128"/>
              </a:rPr>
              <a:t>More MFS representing document usually improves the precision of the retrieval algorithm</a:t>
            </a:r>
            <a:r>
              <a:rPr lang="en-US" altLang="ja-JP" sz="2000">
                <a:ea typeface="MS PGothic" pitchFamily="34" charset="-128"/>
              </a:rPr>
              <a:t>.</a:t>
            </a:r>
          </a:p>
          <a:p>
            <a:pPr lvl="1" eaLnBrk="1" hangingPunct="1">
              <a:buFont typeface="Wingdings" pitchFamily="2" charset="2"/>
              <a:buNone/>
            </a:pPr>
            <a:endParaRPr lang="en-US" altLang="ja-JP" sz="2000">
              <a:ea typeface="MS PGothic" pitchFamily="34" charset="-128"/>
            </a:endParaRPr>
          </a:p>
          <a:p>
            <a:pPr lvl="1" eaLnBrk="1" hangingPunct="1"/>
            <a:r>
              <a:rPr lang="en-US" altLang="ja-JP" sz="2000" i="1">
                <a:ea typeface="MS PGothic" pitchFamily="34" charset="-128"/>
              </a:rPr>
              <a:t>Stemming improves the precision of all retrieval models.</a:t>
            </a:r>
            <a:endParaRPr lang="en-US" sz="20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50938" y="1143000"/>
            <a:ext cx="7793037" cy="617538"/>
          </a:xfrm>
        </p:spPr>
        <p:txBody>
          <a:bodyPr/>
          <a:lstStyle/>
          <a:p>
            <a:pPr eaLnBrk="1" hangingPunct="1"/>
            <a:r>
              <a:rPr lang="en-US" sz="3200" b="1"/>
              <a:t>Conclusion and Suggestion</a:t>
            </a:r>
          </a:p>
        </p:txBody>
      </p:sp>
      <p:sp>
        <p:nvSpPr>
          <p:cNvPr id="40963" name="Rectangle 3"/>
          <p:cNvSpPr>
            <a:spLocks noGrp="1" noChangeArrowheads="1"/>
          </p:cNvSpPr>
          <p:nvPr>
            <p:ph type="body" idx="1"/>
          </p:nvPr>
        </p:nvSpPr>
        <p:spPr/>
        <p:txBody>
          <a:bodyPr/>
          <a:lstStyle/>
          <a:p>
            <a:pPr eaLnBrk="1" hangingPunct="1"/>
            <a:r>
              <a:rPr lang="en-US" altLang="ja-JP" sz="2000" i="1">
                <a:ea typeface="MS PGothic" pitchFamily="34" charset="-128"/>
              </a:rPr>
              <a:t>An improved method for utilizing MFS in calculating the rank of document should be formulated</a:t>
            </a:r>
            <a:r>
              <a:rPr lang="en-US" altLang="ja-JP" sz="2000">
                <a:ea typeface="MS PGothic" pitchFamily="34" charset="-128"/>
              </a:rPr>
              <a:t> </a:t>
            </a:r>
          </a:p>
          <a:p>
            <a:pPr eaLnBrk="1" hangingPunct="1">
              <a:buFont typeface="Wingdings" pitchFamily="2" charset="2"/>
              <a:buNone/>
            </a:pPr>
            <a:endParaRPr lang="en-US" altLang="ja-JP" sz="2000">
              <a:ea typeface="MS PGothic" pitchFamily="34" charset="-128"/>
            </a:endParaRPr>
          </a:p>
          <a:p>
            <a:pPr eaLnBrk="1" hangingPunct="1"/>
            <a:r>
              <a:rPr lang="en-US" altLang="ja-JP" sz="2000" i="1">
                <a:ea typeface="MS PGothic" pitchFamily="34" charset="-128"/>
              </a:rPr>
              <a:t>To be practical in the real-word application, a new algorithm for doing incremental MFS discovery needs to be developed</a:t>
            </a:r>
            <a:r>
              <a:rPr lang="en-US" altLang="ja-JP" sz="2000">
                <a:ea typeface="MS PGothic" pitchFamily="34" charset="-128"/>
              </a:rPr>
              <a:t> </a:t>
            </a:r>
            <a:endParaRPr lang="en-US" sz="20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19200" y="2209800"/>
            <a:ext cx="6705600" cy="3140075"/>
          </a:xfrm>
          <a:prstGeom prst="rect">
            <a:avLst/>
          </a:prstGeom>
          <a:solidFill>
            <a:srgbClr val="99CCFF"/>
          </a:solidFill>
          <a:ln w="9525">
            <a:noFill/>
            <a:miter lim="800000"/>
            <a:headEnd/>
            <a:tailEnd/>
          </a:ln>
        </p:spPr>
        <p:txBody>
          <a:bodyPr>
            <a:spAutoFit/>
          </a:bodyPr>
          <a:lstStyle/>
          <a:p>
            <a:pPr algn="ctr">
              <a:spcBef>
                <a:spcPct val="50000"/>
              </a:spcBef>
            </a:pPr>
            <a:endParaRPr lang="en-US" sz="4000" b="1">
              <a:latin typeface="Gill Sans MT" pitchFamily="34" charset="0"/>
            </a:endParaRPr>
          </a:p>
          <a:p>
            <a:pPr algn="ctr">
              <a:spcBef>
                <a:spcPct val="50000"/>
              </a:spcBef>
            </a:pPr>
            <a:r>
              <a:rPr lang="en-US" sz="4000" b="1">
                <a:latin typeface="Gill Sans MT" pitchFamily="34" charset="0"/>
              </a:rPr>
              <a:t>Quasi Experimental Research </a:t>
            </a:r>
          </a:p>
          <a:p>
            <a:pPr algn="ctr">
              <a:spcBef>
                <a:spcPct val="50000"/>
              </a:spcBef>
            </a:pPr>
            <a:endParaRPr lang="en-US" sz="4000" b="1">
              <a:latin typeface="Gill Sans MT"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50938" y="1066800"/>
            <a:ext cx="7793037" cy="693738"/>
          </a:xfrm>
        </p:spPr>
        <p:txBody>
          <a:bodyPr/>
          <a:lstStyle/>
          <a:p>
            <a:pPr eaLnBrk="1" hangingPunct="1"/>
            <a:r>
              <a:rPr lang="en-US" sz="3200" b="1"/>
              <a:t>Quasi-Experimental Designs</a:t>
            </a:r>
          </a:p>
        </p:txBody>
      </p:sp>
      <p:sp>
        <p:nvSpPr>
          <p:cNvPr id="43011" name="Rectangle 3"/>
          <p:cNvSpPr>
            <a:spLocks noGrp="1" noChangeArrowheads="1"/>
          </p:cNvSpPr>
          <p:nvPr>
            <p:ph type="body" idx="1"/>
          </p:nvPr>
        </p:nvSpPr>
        <p:spPr/>
        <p:txBody>
          <a:bodyPr/>
          <a:lstStyle/>
          <a:p>
            <a:pPr eaLnBrk="1" hangingPunct="1"/>
            <a:r>
              <a:rPr lang="en-US"/>
              <a:t>A research design in which an experimental procedure is applied but all extraneous variables are not controlled</a:t>
            </a:r>
          </a:p>
        </p:txBody>
      </p:sp>
      <p:pic>
        <p:nvPicPr>
          <p:cNvPr id="43012" name="Picture 4"/>
          <p:cNvPicPr>
            <a:picLocks noChangeArrowheads="1"/>
          </p:cNvPicPr>
          <p:nvPr/>
        </p:nvPicPr>
        <p:blipFill>
          <a:blip r:embed="rId2" cstate="print"/>
          <a:srcRect/>
          <a:stretch>
            <a:fillRect/>
          </a:stretch>
        </p:blipFill>
        <p:spPr bwMode="auto">
          <a:xfrm>
            <a:off x="7632700" y="0"/>
            <a:ext cx="1511300" cy="1765300"/>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90600" y="762000"/>
            <a:ext cx="7010400" cy="1066800"/>
          </a:xfrm>
        </p:spPr>
        <p:txBody>
          <a:bodyPr/>
          <a:lstStyle/>
          <a:p>
            <a:pPr eaLnBrk="1" hangingPunct="1"/>
            <a:r>
              <a:rPr lang="en-US" sz="3200" b="1"/>
              <a:t>Characteristics of Quasi-Experimental Research</a:t>
            </a:r>
          </a:p>
        </p:txBody>
      </p:sp>
      <p:sp>
        <p:nvSpPr>
          <p:cNvPr id="44035" name="Rectangle 3"/>
          <p:cNvSpPr>
            <a:spLocks noGrp="1" noChangeArrowheads="1"/>
          </p:cNvSpPr>
          <p:nvPr>
            <p:ph type="body" idx="1"/>
          </p:nvPr>
        </p:nvSpPr>
        <p:spPr>
          <a:xfrm>
            <a:off x="990600" y="2133600"/>
            <a:ext cx="7010400" cy="2895600"/>
          </a:xfrm>
        </p:spPr>
        <p:txBody>
          <a:bodyPr/>
          <a:lstStyle/>
          <a:p>
            <a:pPr eaLnBrk="1" hangingPunct="1"/>
            <a:r>
              <a:rPr lang="en-US" sz="2400"/>
              <a:t>There is a control or comparison group</a:t>
            </a:r>
          </a:p>
          <a:p>
            <a:pPr eaLnBrk="1" hangingPunct="1"/>
            <a:r>
              <a:rPr lang="en-US" sz="2400"/>
              <a:t>Intact groups are used</a:t>
            </a:r>
          </a:p>
          <a:p>
            <a:pPr eaLnBrk="1" hangingPunct="1"/>
            <a:r>
              <a:rPr lang="en-US" sz="2400"/>
              <a:t>The treatment is randomly assigned to groups.</a:t>
            </a:r>
          </a:p>
        </p:txBody>
      </p:sp>
      <p:pic>
        <p:nvPicPr>
          <p:cNvPr id="44036" name="Picture 4" descr="classroom"/>
          <p:cNvPicPr>
            <a:picLocks noChangeAspect="1" noChangeArrowheads="1"/>
          </p:cNvPicPr>
          <p:nvPr/>
        </p:nvPicPr>
        <p:blipFill>
          <a:blip r:embed="rId2" cstate="print"/>
          <a:srcRect b="14285"/>
          <a:stretch>
            <a:fillRect/>
          </a:stretch>
        </p:blipFill>
        <p:spPr bwMode="auto">
          <a:xfrm>
            <a:off x="2590800" y="3810000"/>
            <a:ext cx="4114800" cy="2743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150938" y="990600"/>
            <a:ext cx="7793037" cy="769938"/>
          </a:xfrm>
        </p:spPr>
        <p:txBody>
          <a:bodyPr/>
          <a:lstStyle/>
          <a:p>
            <a:pPr eaLnBrk="1" hangingPunct="1"/>
            <a:r>
              <a:rPr lang="en-US" sz="3200" b="1"/>
              <a:t>Nonequivalent Control Group Design</a:t>
            </a:r>
          </a:p>
        </p:txBody>
      </p:sp>
      <p:sp>
        <p:nvSpPr>
          <p:cNvPr id="2052" name="Rectangle 3"/>
          <p:cNvSpPr>
            <a:spLocks noGrp="1" noChangeArrowheads="1"/>
          </p:cNvSpPr>
          <p:nvPr>
            <p:ph type="body" idx="1"/>
          </p:nvPr>
        </p:nvSpPr>
        <p:spPr/>
        <p:txBody>
          <a:bodyPr/>
          <a:lstStyle/>
          <a:p>
            <a:pPr eaLnBrk="1" hangingPunct="1"/>
            <a:r>
              <a:rPr lang="en-US"/>
              <a:t>A quasi – experimental design in which the results obtained from nonequivalent experimental and control groups are compared</a:t>
            </a:r>
          </a:p>
        </p:txBody>
      </p:sp>
      <p:sp>
        <p:nvSpPr>
          <p:cNvPr id="2053" name="Oval 4"/>
          <p:cNvSpPr>
            <a:spLocks noChangeArrowheads="1"/>
          </p:cNvSpPr>
          <p:nvPr/>
        </p:nvSpPr>
        <p:spPr bwMode="auto">
          <a:xfrm>
            <a:off x="4724400" y="4391025"/>
            <a:ext cx="571500" cy="1095375"/>
          </a:xfrm>
          <a:prstGeom prst="ellipse">
            <a:avLst/>
          </a:prstGeom>
          <a:solidFill>
            <a:srgbClr val="00FFFF"/>
          </a:solidFill>
          <a:ln w="9525">
            <a:round/>
            <a:headEnd/>
            <a:tailEnd/>
          </a:ln>
          <a:scene3d>
            <a:camera prst="legacyObliqueTopRight"/>
            <a:lightRig rig="legacyFlat3" dir="b"/>
          </a:scene3d>
          <a:sp3d extrusionH="125400" prstMaterial="legacyMatte">
            <a:bevelT w="13500" h="13500" prst="angle"/>
            <a:bevelB w="13500" h="13500" prst="angle"/>
            <a:extrusionClr>
              <a:srgbClr val="00FFFF"/>
            </a:extrusionClr>
          </a:sp3d>
        </p:spPr>
        <p:txBody>
          <a:bodyPr wrap="none" anchor="ctr">
            <a:flatTx/>
          </a:bodyPr>
          <a:lstStyle/>
          <a:p>
            <a:endParaRPr lang="en-US"/>
          </a:p>
        </p:txBody>
      </p:sp>
      <p:grpSp>
        <p:nvGrpSpPr>
          <p:cNvPr id="2054" name="Group 5"/>
          <p:cNvGrpSpPr>
            <a:grpSpLocks/>
          </p:cNvGrpSpPr>
          <p:nvPr/>
        </p:nvGrpSpPr>
        <p:grpSpPr bwMode="auto">
          <a:xfrm>
            <a:off x="1981200" y="4724400"/>
            <a:ext cx="5410200" cy="914400"/>
            <a:chOff x="1008" y="384"/>
            <a:chExt cx="3408" cy="576"/>
          </a:xfrm>
        </p:grpSpPr>
        <p:sp>
          <p:nvSpPr>
            <p:cNvPr id="2055" name="Freeform 6"/>
            <p:cNvSpPr>
              <a:spLocks/>
            </p:cNvSpPr>
            <p:nvPr/>
          </p:nvSpPr>
          <p:spPr bwMode="auto">
            <a:xfrm>
              <a:off x="3072" y="432"/>
              <a:ext cx="1296" cy="240"/>
            </a:xfrm>
            <a:custGeom>
              <a:avLst/>
              <a:gdLst>
                <a:gd name="T0" fmla="*/ 1296 w 1296"/>
                <a:gd name="T1" fmla="*/ 144 h 240"/>
                <a:gd name="T2" fmla="*/ 0 w 1296"/>
                <a:gd name="T3" fmla="*/ 240 h 240"/>
                <a:gd name="T4" fmla="*/ 0 w 1296"/>
                <a:gd name="T5" fmla="*/ 96 h 240"/>
                <a:gd name="T6" fmla="*/ 1296 w 1296"/>
                <a:gd name="T7" fmla="*/ 0 h 240"/>
                <a:gd name="T8" fmla="*/ 0 60000 65536"/>
                <a:gd name="T9" fmla="*/ 0 60000 65536"/>
                <a:gd name="T10" fmla="*/ 0 60000 65536"/>
                <a:gd name="T11" fmla="*/ 0 60000 65536"/>
                <a:gd name="T12" fmla="*/ 0 w 1296"/>
                <a:gd name="T13" fmla="*/ 0 h 240"/>
                <a:gd name="T14" fmla="*/ 1296 w 1296"/>
                <a:gd name="T15" fmla="*/ 240 h 240"/>
              </a:gdLst>
              <a:ahLst/>
              <a:cxnLst>
                <a:cxn ang="T8">
                  <a:pos x="T0" y="T1"/>
                </a:cxn>
                <a:cxn ang="T9">
                  <a:pos x="T2" y="T3"/>
                </a:cxn>
                <a:cxn ang="T10">
                  <a:pos x="T4" y="T5"/>
                </a:cxn>
                <a:cxn ang="T11">
                  <a:pos x="T6" y="T7"/>
                </a:cxn>
              </a:cxnLst>
              <a:rect l="T12" t="T13" r="T14" b="T15"/>
              <a:pathLst>
                <a:path w="1296" h="240">
                  <a:moveTo>
                    <a:pt x="1296" y="144"/>
                  </a:moveTo>
                  <a:lnTo>
                    <a:pt x="0" y="240"/>
                  </a:lnTo>
                  <a:lnTo>
                    <a:pt x="0" y="96"/>
                  </a:lnTo>
                  <a:lnTo>
                    <a:pt x="1296" y="0"/>
                  </a:lnTo>
                </a:path>
              </a:pathLst>
            </a:custGeom>
            <a:solidFill>
              <a:schemeClr val="accent2">
                <a:alpha val="50195"/>
              </a:schemeClr>
            </a:solidFill>
            <a:ln w="9525">
              <a:solidFill>
                <a:schemeClr val="tx1"/>
              </a:solidFill>
              <a:round/>
              <a:headEnd/>
              <a:tailEnd/>
            </a:ln>
          </p:spPr>
          <p:txBody>
            <a:bodyPr wrap="none" anchor="ctr"/>
            <a:lstStyle/>
            <a:p>
              <a:endParaRPr lang="en-US"/>
            </a:p>
          </p:txBody>
        </p:sp>
        <p:sp>
          <p:nvSpPr>
            <p:cNvPr id="2056" name="Freeform 7"/>
            <p:cNvSpPr>
              <a:spLocks/>
            </p:cNvSpPr>
            <p:nvPr/>
          </p:nvSpPr>
          <p:spPr bwMode="auto">
            <a:xfrm flipV="1">
              <a:off x="3072" y="528"/>
              <a:ext cx="1296" cy="240"/>
            </a:xfrm>
            <a:custGeom>
              <a:avLst/>
              <a:gdLst>
                <a:gd name="T0" fmla="*/ 1296 w 1296"/>
                <a:gd name="T1" fmla="*/ 144 h 240"/>
                <a:gd name="T2" fmla="*/ 0 w 1296"/>
                <a:gd name="T3" fmla="*/ 240 h 240"/>
                <a:gd name="T4" fmla="*/ 0 w 1296"/>
                <a:gd name="T5" fmla="*/ 96 h 240"/>
                <a:gd name="T6" fmla="*/ 1296 w 1296"/>
                <a:gd name="T7" fmla="*/ 0 h 240"/>
                <a:gd name="T8" fmla="*/ 0 60000 65536"/>
                <a:gd name="T9" fmla="*/ 0 60000 65536"/>
                <a:gd name="T10" fmla="*/ 0 60000 65536"/>
                <a:gd name="T11" fmla="*/ 0 60000 65536"/>
                <a:gd name="T12" fmla="*/ 0 w 1296"/>
                <a:gd name="T13" fmla="*/ 0 h 240"/>
                <a:gd name="T14" fmla="*/ 1296 w 1296"/>
                <a:gd name="T15" fmla="*/ 240 h 240"/>
              </a:gdLst>
              <a:ahLst/>
              <a:cxnLst>
                <a:cxn ang="T8">
                  <a:pos x="T0" y="T1"/>
                </a:cxn>
                <a:cxn ang="T9">
                  <a:pos x="T2" y="T3"/>
                </a:cxn>
                <a:cxn ang="T10">
                  <a:pos x="T4" y="T5"/>
                </a:cxn>
                <a:cxn ang="T11">
                  <a:pos x="T6" y="T7"/>
                </a:cxn>
              </a:cxnLst>
              <a:rect l="T12" t="T13" r="T14" b="T15"/>
              <a:pathLst>
                <a:path w="1296" h="240">
                  <a:moveTo>
                    <a:pt x="1296" y="144"/>
                  </a:moveTo>
                  <a:lnTo>
                    <a:pt x="0" y="240"/>
                  </a:lnTo>
                  <a:lnTo>
                    <a:pt x="0" y="96"/>
                  </a:lnTo>
                  <a:lnTo>
                    <a:pt x="1296" y="0"/>
                  </a:lnTo>
                </a:path>
              </a:pathLst>
            </a:custGeom>
            <a:solidFill>
              <a:srgbClr val="FF3300">
                <a:alpha val="50195"/>
              </a:srgbClr>
            </a:solidFill>
            <a:ln w="9525">
              <a:solidFill>
                <a:schemeClr val="tx1"/>
              </a:solidFill>
              <a:round/>
              <a:headEnd/>
              <a:tailEnd/>
            </a:ln>
          </p:spPr>
          <p:txBody>
            <a:bodyPr wrap="none" anchor="ctr"/>
            <a:lstStyle/>
            <a:p>
              <a:endParaRPr lang="en-US"/>
            </a:p>
          </p:txBody>
        </p:sp>
        <p:sp>
          <p:nvSpPr>
            <p:cNvPr id="2057" name="Freeform 8"/>
            <p:cNvSpPr>
              <a:spLocks/>
            </p:cNvSpPr>
            <p:nvPr/>
          </p:nvSpPr>
          <p:spPr bwMode="auto">
            <a:xfrm>
              <a:off x="3072" y="528"/>
              <a:ext cx="972" cy="147"/>
            </a:xfrm>
            <a:custGeom>
              <a:avLst/>
              <a:gdLst>
                <a:gd name="T0" fmla="*/ 0 w 972"/>
                <a:gd name="T1" fmla="*/ 0 h 147"/>
                <a:gd name="T2" fmla="*/ 972 w 972"/>
                <a:gd name="T3" fmla="*/ 75 h 147"/>
                <a:gd name="T4" fmla="*/ 3 w 972"/>
                <a:gd name="T5" fmla="*/ 147 h 147"/>
                <a:gd name="T6" fmla="*/ 0 60000 65536"/>
                <a:gd name="T7" fmla="*/ 0 60000 65536"/>
                <a:gd name="T8" fmla="*/ 0 60000 65536"/>
                <a:gd name="T9" fmla="*/ 0 w 972"/>
                <a:gd name="T10" fmla="*/ 0 h 147"/>
                <a:gd name="T11" fmla="*/ 972 w 972"/>
                <a:gd name="T12" fmla="*/ 147 h 147"/>
              </a:gdLst>
              <a:ahLst/>
              <a:cxnLst>
                <a:cxn ang="T6">
                  <a:pos x="T0" y="T1"/>
                </a:cxn>
                <a:cxn ang="T7">
                  <a:pos x="T2" y="T3"/>
                </a:cxn>
                <a:cxn ang="T8">
                  <a:pos x="T4" y="T5"/>
                </a:cxn>
              </a:cxnLst>
              <a:rect l="T9" t="T10" r="T11" b="T12"/>
              <a:pathLst>
                <a:path w="972" h="147">
                  <a:moveTo>
                    <a:pt x="0" y="0"/>
                  </a:moveTo>
                  <a:lnTo>
                    <a:pt x="972" y="75"/>
                  </a:lnTo>
                  <a:lnTo>
                    <a:pt x="3" y="147"/>
                  </a:lnTo>
                </a:path>
              </a:pathLst>
            </a:custGeom>
            <a:solidFill>
              <a:srgbClr val="990099">
                <a:alpha val="50195"/>
              </a:srgbClr>
            </a:solidFill>
            <a:ln w="9525">
              <a:solidFill>
                <a:schemeClr val="tx1"/>
              </a:solidFill>
              <a:round/>
              <a:headEnd/>
              <a:tailEnd/>
            </a:ln>
          </p:spPr>
          <p:txBody>
            <a:bodyPr wrap="none" anchor="ctr"/>
            <a:lstStyle/>
            <a:p>
              <a:endParaRPr lang="en-US"/>
            </a:p>
          </p:txBody>
        </p:sp>
        <p:sp>
          <p:nvSpPr>
            <p:cNvPr id="2058" name="Rectangle 9"/>
            <p:cNvSpPr>
              <a:spLocks noChangeArrowheads="1"/>
            </p:cNvSpPr>
            <p:nvPr/>
          </p:nvSpPr>
          <p:spPr bwMode="auto">
            <a:xfrm>
              <a:off x="3120" y="433"/>
              <a:ext cx="23" cy="527"/>
            </a:xfrm>
            <a:prstGeom prst="rect">
              <a:avLst/>
            </a:prstGeom>
            <a:solidFill>
              <a:srgbClr val="B2B2B2"/>
            </a:solidFill>
            <a:ln w="9525">
              <a:miter lim="800000"/>
              <a:headEnd/>
              <a:tailEnd/>
            </a:ln>
            <a:scene3d>
              <a:camera prst="legacyObliqueTopLeft"/>
              <a:lightRig rig="legacyFlat3" dir="t"/>
            </a:scene3d>
            <a:sp3d extrusionH="1243000" prstMaterial="legacyMatte">
              <a:bevelT w="13500" h="13500" prst="angle"/>
              <a:bevelB w="13500" h="13500" prst="angle"/>
              <a:extrusionClr>
                <a:srgbClr val="B2B2B2"/>
              </a:extrusionClr>
            </a:sp3d>
          </p:spPr>
          <p:txBody>
            <a:bodyPr wrap="none" anchor="ctr">
              <a:flatTx/>
            </a:bodyPr>
            <a:lstStyle/>
            <a:p>
              <a:endParaRPr lang="en-US"/>
            </a:p>
          </p:txBody>
        </p:sp>
        <p:sp>
          <p:nvSpPr>
            <p:cNvPr id="2059" name="Rectangle 10"/>
            <p:cNvSpPr>
              <a:spLocks noChangeArrowheads="1"/>
            </p:cNvSpPr>
            <p:nvPr/>
          </p:nvSpPr>
          <p:spPr bwMode="auto">
            <a:xfrm>
              <a:off x="3024" y="432"/>
              <a:ext cx="23" cy="527"/>
            </a:xfrm>
            <a:prstGeom prst="rect">
              <a:avLst/>
            </a:prstGeom>
            <a:solidFill>
              <a:srgbClr val="B2B2B2"/>
            </a:solidFill>
            <a:ln w="9525">
              <a:miter lim="800000"/>
              <a:headEnd/>
              <a:tailEnd/>
            </a:ln>
            <a:scene3d>
              <a:camera prst="legacyObliqueTopLeft"/>
              <a:lightRig rig="legacyFlat3" dir="t"/>
            </a:scene3d>
            <a:sp3d extrusionH="1243000" prstMaterial="legacyMatte">
              <a:bevelT w="13500" h="13500" prst="angle"/>
              <a:bevelB w="13500" h="13500" prst="angle"/>
              <a:extrusionClr>
                <a:srgbClr val="B2B2B2"/>
              </a:extrusionClr>
            </a:sp3d>
          </p:spPr>
          <p:txBody>
            <a:bodyPr wrap="none" anchor="ctr">
              <a:flatTx/>
            </a:bodyPr>
            <a:lstStyle/>
            <a:p>
              <a:endParaRPr lang="en-US"/>
            </a:p>
          </p:txBody>
        </p:sp>
        <p:graphicFrame>
          <p:nvGraphicFramePr>
            <p:cNvPr id="2050" name="Object 11"/>
            <p:cNvGraphicFramePr>
              <a:graphicFrameLocks noChangeAspect="1"/>
            </p:cNvGraphicFramePr>
            <p:nvPr/>
          </p:nvGraphicFramePr>
          <p:xfrm>
            <a:off x="1008" y="384"/>
            <a:ext cx="381" cy="514"/>
          </p:xfrm>
          <a:graphic>
            <a:graphicData uri="http://schemas.openxmlformats.org/presentationml/2006/ole">
              <mc:AlternateContent xmlns:mc="http://schemas.openxmlformats.org/markup-compatibility/2006">
                <mc:Choice xmlns:v="urn:schemas-microsoft-com:vml" Requires="v">
                  <p:oleObj spid="_x0000_s2052" name="Clip" r:id="rId3" imgW="2525760" imgH="3407040" progId="">
                    <p:embed/>
                  </p:oleObj>
                </mc:Choice>
                <mc:Fallback>
                  <p:oleObj name="Clip" r:id="rId3" imgW="2525760" imgH="340704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384"/>
                          <a:ext cx="381"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Oval 12"/>
            <p:cNvSpPr>
              <a:spLocks noChangeArrowheads="1"/>
            </p:cNvSpPr>
            <p:nvPr/>
          </p:nvSpPr>
          <p:spPr bwMode="auto">
            <a:xfrm>
              <a:off x="4320" y="432"/>
              <a:ext cx="96"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061" name="Oval 13"/>
            <p:cNvSpPr>
              <a:spLocks noChangeArrowheads="1"/>
            </p:cNvSpPr>
            <p:nvPr/>
          </p:nvSpPr>
          <p:spPr bwMode="auto">
            <a:xfrm>
              <a:off x="4320" y="624"/>
              <a:ext cx="96" cy="144"/>
            </a:xfrm>
            <a:prstGeom prst="ellipse">
              <a:avLst/>
            </a:prstGeom>
            <a:solidFill>
              <a:srgbClr val="FF3300"/>
            </a:solidFill>
            <a:ln w="9525">
              <a:solidFill>
                <a:schemeClr val="tx1"/>
              </a:solidFill>
              <a:round/>
              <a:headEnd/>
              <a:tailEnd/>
            </a:ln>
          </p:spPr>
          <p:txBody>
            <a:bodyPr wrap="none" anchor="ctr"/>
            <a:lstStyle/>
            <a:p>
              <a:endParaRPr lang="en-US"/>
            </a:p>
          </p:txBody>
        </p:sp>
        <p:sp>
          <p:nvSpPr>
            <p:cNvPr id="2062" name="Rectangle 14"/>
            <p:cNvSpPr>
              <a:spLocks noChangeArrowheads="1"/>
            </p:cNvSpPr>
            <p:nvPr/>
          </p:nvSpPr>
          <p:spPr bwMode="auto">
            <a:xfrm>
              <a:off x="1440" y="528"/>
              <a:ext cx="1440" cy="144"/>
            </a:xfrm>
            <a:prstGeom prst="rect">
              <a:avLst/>
            </a:prstGeom>
            <a:solidFill>
              <a:srgbClr val="FFFFCC"/>
            </a:solidFill>
            <a:ln w="9525">
              <a:solidFill>
                <a:schemeClr val="tx1"/>
              </a:solidFill>
              <a:miter lim="800000"/>
              <a:headEnd/>
              <a:tailEnd/>
            </a:ln>
          </p:spPr>
          <p:txBody>
            <a:bodyPr wrap="none" anchor="ct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914400"/>
            <a:ext cx="7391400" cy="879475"/>
          </a:xfrm>
        </p:spPr>
        <p:txBody>
          <a:bodyPr/>
          <a:lstStyle/>
          <a:p>
            <a:pPr eaLnBrk="1" hangingPunct="1"/>
            <a:r>
              <a:rPr lang="en-US" sz="3200" b="1"/>
              <a:t>Experimental Group Designs</a:t>
            </a:r>
            <a:br>
              <a:rPr lang="en-US" sz="3200" b="1"/>
            </a:br>
            <a:r>
              <a:rPr lang="en-US" sz="3200" b="1"/>
              <a:t>Three Types</a:t>
            </a:r>
          </a:p>
        </p:txBody>
      </p:sp>
      <p:sp>
        <p:nvSpPr>
          <p:cNvPr id="10243" name="Rectangle 3"/>
          <p:cNvSpPr>
            <a:spLocks noGrp="1" noChangeArrowheads="1"/>
          </p:cNvSpPr>
          <p:nvPr>
            <p:ph type="body" idx="1"/>
          </p:nvPr>
        </p:nvSpPr>
        <p:spPr>
          <a:ln>
            <a:solidFill>
              <a:schemeClr val="accent1"/>
            </a:solidFill>
          </a:ln>
        </p:spPr>
        <p:txBody>
          <a:bodyPr/>
          <a:lstStyle/>
          <a:p>
            <a:pPr eaLnBrk="1" hangingPunct="1">
              <a:buFont typeface="Wingdings" pitchFamily="2" charset="2"/>
              <a:buNone/>
            </a:pPr>
            <a:endParaRPr lang="en-US"/>
          </a:p>
          <a:p>
            <a:pPr eaLnBrk="1" hangingPunct="1">
              <a:buFont typeface="Wingdings" pitchFamily="2" charset="2"/>
              <a:buNone/>
            </a:pPr>
            <a:endParaRPr lang="en-US"/>
          </a:p>
          <a:p>
            <a:pPr algn="ctr" eaLnBrk="1" hangingPunct="1">
              <a:buFont typeface="Wingdings" pitchFamily="2" charset="2"/>
              <a:buNone/>
            </a:pPr>
            <a:r>
              <a:rPr lang="en-US">
                <a:solidFill>
                  <a:schemeClr val="accent1"/>
                </a:solidFill>
              </a:rPr>
              <a:t>l_____________l_____________l</a:t>
            </a:r>
          </a:p>
        </p:txBody>
      </p:sp>
      <p:sp>
        <p:nvSpPr>
          <p:cNvPr id="10244" name="Text Box 4"/>
          <p:cNvSpPr txBox="1">
            <a:spLocks noChangeArrowheads="1"/>
          </p:cNvSpPr>
          <p:nvPr/>
        </p:nvSpPr>
        <p:spPr bwMode="auto">
          <a:xfrm>
            <a:off x="6477000" y="2895600"/>
            <a:ext cx="2057400" cy="366713"/>
          </a:xfrm>
          <a:prstGeom prst="rect">
            <a:avLst/>
          </a:prstGeom>
          <a:noFill/>
          <a:ln w="9525">
            <a:noFill/>
            <a:miter lim="800000"/>
            <a:headEnd/>
            <a:tailEnd/>
          </a:ln>
        </p:spPr>
        <p:txBody>
          <a:bodyPr>
            <a:spAutoFit/>
          </a:bodyPr>
          <a:lstStyle/>
          <a:p>
            <a:pPr eaLnBrk="0" hangingPunct="0">
              <a:spcBef>
                <a:spcPct val="50000"/>
              </a:spcBef>
            </a:pPr>
            <a:r>
              <a:rPr lang="en-US" sz="1800">
                <a:latin typeface="Arial" charset="0"/>
              </a:rPr>
              <a:t>Non-experimental</a:t>
            </a:r>
          </a:p>
        </p:txBody>
      </p:sp>
      <p:sp>
        <p:nvSpPr>
          <p:cNvPr id="10245" name="Text Box 5"/>
          <p:cNvSpPr txBox="1">
            <a:spLocks noChangeArrowheads="1"/>
          </p:cNvSpPr>
          <p:nvPr/>
        </p:nvSpPr>
        <p:spPr bwMode="auto">
          <a:xfrm>
            <a:off x="3657600" y="2819400"/>
            <a:ext cx="2362200" cy="366713"/>
          </a:xfrm>
          <a:prstGeom prst="rect">
            <a:avLst/>
          </a:prstGeom>
          <a:noFill/>
          <a:ln w="9525">
            <a:noFill/>
            <a:miter lim="800000"/>
            <a:headEnd/>
            <a:tailEnd/>
          </a:ln>
        </p:spPr>
        <p:txBody>
          <a:bodyPr>
            <a:spAutoFit/>
          </a:bodyPr>
          <a:lstStyle/>
          <a:p>
            <a:pPr eaLnBrk="0" hangingPunct="0">
              <a:spcBef>
                <a:spcPct val="50000"/>
              </a:spcBef>
            </a:pPr>
            <a:r>
              <a:rPr lang="en-US" sz="1800">
                <a:latin typeface="Arial" charset="0"/>
              </a:rPr>
              <a:t>Quasi-experimental</a:t>
            </a:r>
          </a:p>
        </p:txBody>
      </p:sp>
      <p:sp>
        <p:nvSpPr>
          <p:cNvPr id="10246" name="Text Box 6"/>
          <p:cNvSpPr txBox="1">
            <a:spLocks noChangeArrowheads="1"/>
          </p:cNvSpPr>
          <p:nvPr/>
        </p:nvSpPr>
        <p:spPr bwMode="auto">
          <a:xfrm>
            <a:off x="1143000" y="2819400"/>
            <a:ext cx="1600200" cy="366713"/>
          </a:xfrm>
          <a:prstGeom prst="rect">
            <a:avLst/>
          </a:prstGeom>
          <a:noFill/>
          <a:ln w="9525">
            <a:noFill/>
            <a:miter lim="800000"/>
            <a:headEnd/>
            <a:tailEnd/>
          </a:ln>
        </p:spPr>
        <p:txBody>
          <a:bodyPr>
            <a:spAutoFit/>
          </a:bodyPr>
          <a:lstStyle/>
          <a:p>
            <a:pPr eaLnBrk="0" hangingPunct="0">
              <a:spcBef>
                <a:spcPct val="50000"/>
              </a:spcBef>
            </a:pPr>
            <a:r>
              <a:rPr lang="en-US" sz="1800">
                <a:latin typeface="Arial" charset="0"/>
              </a:rPr>
              <a:t>Experimental</a:t>
            </a:r>
          </a:p>
        </p:txBody>
      </p:sp>
      <p:pic>
        <p:nvPicPr>
          <p:cNvPr id="10247" name="Picture 7" descr="MPj03900820000[1]"/>
          <p:cNvPicPr>
            <a:picLocks noChangeAspect="1" noChangeArrowheads="1"/>
          </p:cNvPicPr>
          <p:nvPr/>
        </p:nvPicPr>
        <p:blipFill>
          <a:blip r:embed="rId2" cstate="print"/>
          <a:srcRect/>
          <a:stretch>
            <a:fillRect/>
          </a:stretch>
        </p:blipFill>
        <p:spPr bwMode="auto">
          <a:xfrm>
            <a:off x="3124200" y="4495800"/>
            <a:ext cx="3505200" cy="12080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990600"/>
            <a:ext cx="7793037" cy="769938"/>
          </a:xfrm>
        </p:spPr>
        <p:txBody>
          <a:bodyPr/>
          <a:lstStyle/>
          <a:p>
            <a:pPr eaLnBrk="1" hangingPunct="1"/>
            <a:r>
              <a:rPr lang="en-US" sz="3200" b="1"/>
              <a:t>Quasi-Experimental Research</a:t>
            </a:r>
          </a:p>
        </p:txBody>
      </p:sp>
      <p:sp>
        <p:nvSpPr>
          <p:cNvPr id="4505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u="sng"/>
              <a:t>Parametric Tests</a:t>
            </a:r>
          </a:p>
          <a:p>
            <a:pPr eaLnBrk="1" hangingPunct="1">
              <a:lnSpc>
                <a:spcPct val="90000"/>
              </a:lnSpc>
              <a:buFont typeface="Wingdings" pitchFamily="2" charset="2"/>
              <a:buNone/>
            </a:pPr>
            <a:r>
              <a:rPr lang="en-US" sz="2400"/>
              <a:t>Statistical Analysis:  The </a:t>
            </a:r>
            <a:r>
              <a:rPr lang="en-US" sz="2400" i="1"/>
              <a:t>t</a:t>
            </a:r>
            <a:r>
              <a:rPr lang="en-US" sz="2400"/>
              <a:t> Test</a:t>
            </a:r>
          </a:p>
          <a:p>
            <a:pPr eaLnBrk="1" hangingPunct="1">
              <a:lnSpc>
                <a:spcPct val="90000"/>
              </a:lnSpc>
              <a:buFont typeface="Wingdings" pitchFamily="2" charset="2"/>
              <a:buNone/>
            </a:pPr>
            <a:r>
              <a:rPr lang="en-US" sz="2400"/>
              <a:t>	</a:t>
            </a:r>
            <a:r>
              <a:rPr lang="en-US" sz="2400" i="1">
                <a:solidFill>
                  <a:schemeClr val="folHlink"/>
                </a:solidFill>
              </a:rPr>
              <a:t>For testing the significance of difference between two sample means</a:t>
            </a:r>
          </a:p>
          <a:p>
            <a:pPr eaLnBrk="1" hangingPunct="1">
              <a:lnSpc>
                <a:spcPct val="90000"/>
              </a:lnSpc>
              <a:buFont typeface="Wingdings" pitchFamily="2" charset="2"/>
              <a:buNone/>
            </a:pPr>
            <a:r>
              <a:rPr lang="en-US" sz="2400"/>
              <a:t>Basic Assumptions</a:t>
            </a:r>
          </a:p>
          <a:p>
            <a:pPr eaLnBrk="1" hangingPunct="1">
              <a:lnSpc>
                <a:spcPct val="90000"/>
              </a:lnSpc>
              <a:buFont typeface="Wingdings" pitchFamily="2" charset="2"/>
              <a:buNone/>
            </a:pPr>
            <a:r>
              <a:rPr lang="en-US" sz="2400"/>
              <a:t>	1-</a:t>
            </a:r>
            <a:r>
              <a:rPr lang="en-US" sz="2400" i="1"/>
              <a:t>Scores form an interval or ratio scale</a:t>
            </a:r>
          </a:p>
          <a:p>
            <a:pPr eaLnBrk="1" hangingPunct="1">
              <a:lnSpc>
                <a:spcPct val="90000"/>
              </a:lnSpc>
              <a:buFont typeface="Wingdings" pitchFamily="2" charset="2"/>
              <a:buNone/>
            </a:pPr>
            <a:r>
              <a:rPr lang="en-US" sz="2400" i="1"/>
              <a:t>	2-Scores are normally distributed</a:t>
            </a:r>
          </a:p>
          <a:p>
            <a:pPr eaLnBrk="1" hangingPunct="1">
              <a:lnSpc>
                <a:spcPct val="90000"/>
              </a:lnSpc>
              <a:buFont typeface="Wingdings" pitchFamily="2" charset="2"/>
              <a:buNone/>
            </a:pPr>
            <a:r>
              <a:rPr lang="en-US" sz="2400" i="1"/>
              <a:t>	3-Score variances for the populations under study are equal (SD=SD)</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50938" y="990600"/>
            <a:ext cx="7793037" cy="769938"/>
          </a:xfrm>
        </p:spPr>
        <p:txBody>
          <a:bodyPr/>
          <a:lstStyle/>
          <a:p>
            <a:pPr eaLnBrk="1" hangingPunct="1"/>
            <a:r>
              <a:rPr lang="en-US" sz="3200" b="1"/>
              <a:t>Quasi-Experimental (Cont’d)</a:t>
            </a:r>
          </a:p>
        </p:txBody>
      </p:sp>
      <p:sp>
        <p:nvSpPr>
          <p:cNvPr id="4608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a:t>Analysis of Variance (ANOVA)</a:t>
            </a:r>
          </a:p>
          <a:p>
            <a:pPr eaLnBrk="1" hangingPunct="1">
              <a:lnSpc>
                <a:spcPct val="90000"/>
              </a:lnSpc>
              <a:buFont typeface="Wingdings" pitchFamily="2" charset="2"/>
              <a:buNone/>
            </a:pPr>
            <a:r>
              <a:rPr lang="en-US" sz="2000"/>
              <a:t>	</a:t>
            </a:r>
            <a:r>
              <a:rPr lang="en-US" sz="2000" i="1">
                <a:solidFill>
                  <a:srgbClr val="A50021"/>
                </a:solidFill>
              </a:rPr>
              <a:t>Comparison of two or more group means</a:t>
            </a:r>
          </a:p>
          <a:p>
            <a:pPr eaLnBrk="1" hangingPunct="1">
              <a:lnSpc>
                <a:spcPct val="90000"/>
              </a:lnSpc>
              <a:buFont typeface="Wingdings" pitchFamily="2" charset="2"/>
              <a:buNone/>
            </a:pPr>
            <a:endParaRPr lang="en-US" sz="2000" i="1">
              <a:solidFill>
                <a:srgbClr val="A50021"/>
              </a:solidFill>
            </a:endParaRPr>
          </a:p>
          <a:p>
            <a:pPr eaLnBrk="1" hangingPunct="1">
              <a:lnSpc>
                <a:spcPct val="90000"/>
              </a:lnSpc>
              <a:buFont typeface="Wingdings" pitchFamily="2" charset="2"/>
              <a:buNone/>
            </a:pPr>
            <a:r>
              <a:rPr lang="en-US" sz="2000"/>
              <a:t>Multivariate Analysis of Variance (MANOVA)</a:t>
            </a:r>
          </a:p>
          <a:p>
            <a:pPr eaLnBrk="1" hangingPunct="1">
              <a:lnSpc>
                <a:spcPct val="90000"/>
              </a:lnSpc>
              <a:buFont typeface="Wingdings" pitchFamily="2" charset="2"/>
              <a:buNone/>
            </a:pPr>
            <a:r>
              <a:rPr lang="en-US" sz="2000"/>
              <a:t>	</a:t>
            </a:r>
            <a:r>
              <a:rPr lang="en-US" sz="2000" i="1">
                <a:solidFill>
                  <a:srgbClr val="A50021"/>
                </a:solidFill>
              </a:rPr>
              <a:t>Statistical technique for determining whether groups differ on more than one dependent variable.</a:t>
            </a:r>
          </a:p>
          <a:p>
            <a:pPr eaLnBrk="1" hangingPunct="1">
              <a:lnSpc>
                <a:spcPct val="90000"/>
              </a:lnSpc>
              <a:buFont typeface="Wingdings" pitchFamily="2" charset="2"/>
              <a:buNone/>
            </a:pPr>
            <a:endParaRPr lang="en-US" sz="2000">
              <a:solidFill>
                <a:srgbClr val="A50021"/>
              </a:solidFill>
            </a:endParaRPr>
          </a:p>
          <a:p>
            <a:pPr eaLnBrk="1" hangingPunct="1">
              <a:lnSpc>
                <a:spcPct val="90000"/>
              </a:lnSpc>
              <a:buFont typeface="Wingdings" pitchFamily="2" charset="2"/>
              <a:buNone/>
            </a:pPr>
            <a:r>
              <a:rPr lang="en-US" sz="2000"/>
              <a:t>Basic Assumptions</a:t>
            </a:r>
          </a:p>
          <a:p>
            <a:pPr eaLnBrk="1" hangingPunct="1">
              <a:lnSpc>
                <a:spcPct val="90000"/>
              </a:lnSpc>
              <a:buFont typeface="Wingdings" pitchFamily="2" charset="2"/>
              <a:buNone/>
            </a:pPr>
            <a:r>
              <a:rPr lang="en-US" sz="2000"/>
              <a:t>	1-</a:t>
            </a:r>
            <a:r>
              <a:rPr lang="en-US" sz="2000" i="1"/>
              <a:t>Scores form an interval or ratio scale</a:t>
            </a:r>
          </a:p>
          <a:p>
            <a:pPr eaLnBrk="1" hangingPunct="1">
              <a:lnSpc>
                <a:spcPct val="90000"/>
              </a:lnSpc>
              <a:buFont typeface="Wingdings" pitchFamily="2" charset="2"/>
              <a:buNone/>
            </a:pPr>
            <a:r>
              <a:rPr lang="en-US" sz="2000" i="1"/>
              <a:t>	2-Scores are normally distributed</a:t>
            </a:r>
          </a:p>
          <a:p>
            <a:pPr eaLnBrk="1" hangingPunct="1">
              <a:lnSpc>
                <a:spcPct val="90000"/>
              </a:lnSpc>
              <a:buFont typeface="Wingdings" pitchFamily="2" charset="2"/>
              <a:buNone/>
            </a:pPr>
            <a:r>
              <a:rPr lang="en-US" sz="2000" i="1"/>
              <a:t>	3-Score variances for the populations under study are equal (SD=SD)</a:t>
            </a:r>
            <a:endParaRPr 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8" y="914400"/>
            <a:ext cx="7793037" cy="846138"/>
          </a:xfrm>
        </p:spPr>
        <p:txBody>
          <a:bodyPr/>
          <a:lstStyle/>
          <a:p>
            <a:pPr eaLnBrk="1" hangingPunct="1"/>
            <a:r>
              <a:rPr lang="en-US" sz="3200" b="1"/>
              <a:t>Quasi-Experimental (Cont’d)</a:t>
            </a:r>
          </a:p>
        </p:txBody>
      </p:sp>
      <p:sp>
        <p:nvSpPr>
          <p:cNvPr id="4710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u="sng"/>
              <a:t>Nonparametric Tests</a:t>
            </a:r>
          </a:p>
          <a:p>
            <a:pPr eaLnBrk="1" hangingPunct="1">
              <a:lnSpc>
                <a:spcPct val="90000"/>
              </a:lnSpc>
              <a:buFont typeface="Wingdings" pitchFamily="2" charset="2"/>
              <a:buNone/>
            </a:pPr>
            <a:r>
              <a:rPr lang="en-US" sz="2400"/>
              <a:t>	</a:t>
            </a:r>
            <a:r>
              <a:rPr lang="en-US" sz="2000" i="1"/>
              <a:t>Nonparametric statistics tests statistical significance that do not rely on any assumptions about shape or variance of population scores.</a:t>
            </a:r>
          </a:p>
          <a:p>
            <a:pPr eaLnBrk="1" hangingPunct="1">
              <a:lnSpc>
                <a:spcPct val="90000"/>
              </a:lnSpc>
              <a:buFont typeface="Wingdings" pitchFamily="2" charset="2"/>
              <a:buNone/>
            </a:pPr>
            <a:endParaRPr lang="en-US" sz="2000" i="1"/>
          </a:p>
          <a:p>
            <a:pPr eaLnBrk="1" hangingPunct="1">
              <a:lnSpc>
                <a:spcPct val="90000"/>
              </a:lnSpc>
              <a:buFont typeface="Wingdings" pitchFamily="2" charset="2"/>
              <a:buNone/>
            </a:pPr>
            <a:r>
              <a:rPr lang="en-US" sz="2000" i="1"/>
              <a:t>	Used with measures that yield categorical or rank scores,  or do not have equal intervals. Nonparametric tests are less powerful, they require larger samples to yield the same level statistical significance.</a:t>
            </a:r>
          </a:p>
          <a:p>
            <a:pPr eaLnBrk="1" hangingPunct="1">
              <a:lnSpc>
                <a:spcPct val="90000"/>
              </a:lnSpc>
              <a:buFont typeface="Wingdings" pitchFamily="2" charset="2"/>
              <a:buNone/>
            </a:pPr>
            <a:endParaRPr lang="en-US" sz="2000" i="1"/>
          </a:p>
          <a:p>
            <a:pPr eaLnBrk="1" hangingPunct="1">
              <a:lnSpc>
                <a:spcPct val="90000"/>
              </a:lnSpc>
              <a:buFont typeface="Wingdings" pitchFamily="2" charset="2"/>
              <a:buNone/>
            </a:pPr>
            <a:r>
              <a:rPr lang="en-US" sz="2000" i="1"/>
              <a:t>	1-</a:t>
            </a:r>
            <a:r>
              <a:rPr lang="en-US" sz="2000" i="1" u="sng">
                <a:solidFill>
                  <a:srgbClr val="A50021"/>
                </a:solidFill>
              </a:rPr>
              <a:t>The Chi-Square Test</a:t>
            </a:r>
            <a:r>
              <a:rPr lang="en-US" sz="2000" i="1">
                <a:solidFill>
                  <a:srgbClr val="A50021"/>
                </a:solidFill>
              </a:rPr>
              <a:t> = </a:t>
            </a:r>
            <a:r>
              <a:rPr lang="en-US" sz="2000" i="1"/>
              <a:t>used to determine whether research data in the form of frequency counts are distributed differently for different samples.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b="1"/>
              <a:t>Quasi-Experimental (Cont’d)</a:t>
            </a:r>
          </a:p>
        </p:txBody>
      </p:sp>
      <p:sp>
        <p:nvSpPr>
          <p:cNvPr id="48131" name="Rectangle 3"/>
          <p:cNvSpPr>
            <a:spLocks noGrp="1" noChangeArrowheads="1"/>
          </p:cNvSpPr>
          <p:nvPr>
            <p:ph type="body" idx="1"/>
          </p:nvPr>
        </p:nvSpPr>
        <p:spPr/>
        <p:txBody>
          <a:bodyPr/>
          <a:lstStyle/>
          <a:p>
            <a:pPr eaLnBrk="1" hangingPunct="1">
              <a:buFont typeface="Wingdings" pitchFamily="2" charset="2"/>
              <a:buNone/>
            </a:pPr>
            <a:r>
              <a:rPr lang="en-US" sz="2400" u="sng"/>
              <a:t>Nonparametric Tests (Cont’d)</a:t>
            </a:r>
          </a:p>
          <a:p>
            <a:pPr eaLnBrk="1" hangingPunct="1">
              <a:buFont typeface="Wingdings" pitchFamily="2" charset="2"/>
              <a:buNone/>
            </a:pPr>
            <a:r>
              <a:rPr lang="en-US" sz="2800"/>
              <a:t>	</a:t>
            </a:r>
            <a:r>
              <a:rPr lang="en-US" sz="2000" i="1"/>
              <a:t>2-</a:t>
            </a:r>
            <a:r>
              <a:rPr lang="en-US" sz="2000" i="1" u="sng">
                <a:solidFill>
                  <a:srgbClr val="A50021"/>
                </a:solidFill>
              </a:rPr>
              <a:t>The Mann-Whitney U test</a:t>
            </a:r>
            <a:r>
              <a:rPr lang="en-US" sz="2000" i="1"/>
              <a:t>=used to determine whether the distributions of scores of two independent samples differ significantly from each other.</a:t>
            </a:r>
          </a:p>
          <a:p>
            <a:pPr eaLnBrk="1" hangingPunct="1">
              <a:buFont typeface="Wingdings" pitchFamily="2" charset="2"/>
              <a:buNone/>
            </a:pPr>
            <a:endParaRPr lang="en-US" sz="2000" i="1"/>
          </a:p>
          <a:p>
            <a:pPr eaLnBrk="1" hangingPunct="1">
              <a:buFont typeface="Wingdings" pitchFamily="2" charset="2"/>
              <a:buNone/>
            </a:pPr>
            <a:r>
              <a:rPr lang="en-US" sz="2000" i="1"/>
              <a:t>   3-</a:t>
            </a:r>
            <a:r>
              <a:rPr lang="en-US" sz="2000" i="1" u="sng">
                <a:solidFill>
                  <a:srgbClr val="A50021"/>
                </a:solidFill>
              </a:rPr>
              <a:t>The Wilcox signed rank test</a:t>
            </a:r>
            <a:r>
              <a:rPr lang="en-US" sz="2000" i="1"/>
              <a:t>=used to determine whether the distributions of scores of two samples differ significantly from each other when the scores of the samples are correlated.</a:t>
            </a:r>
            <a:r>
              <a:rPr lang="en-US" sz="200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990600"/>
            <a:ext cx="7793037" cy="769938"/>
          </a:xfrm>
        </p:spPr>
        <p:txBody>
          <a:bodyPr/>
          <a:lstStyle/>
          <a:p>
            <a:pPr eaLnBrk="1" hangingPunct="1"/>
            <a:r>
              <a:rPr lang="en-US" sz="3200" b="1"/>
              <a:t>Quasi-Experimental (Cont’d)</a:t>
            </a:r>
          </a:p>
        </p:txBody>
      </p:sp>
      <p:sp>
        <p:nvSpPr>
          <p:cNvPr id="49155" name="Rectangle 3"/>
          <p:cNvSpPr>
            <a:spLocks noGrp="1" noChangeArrowheads="1"/>
          </p:cNvSpPr>
          <p:nvPr>
            <p:ph type="body" idx="1"/>
          </p:nvPr>
        </p:nvSpPr>
        <p:spPr/>
        <p:txBody>
          <a:bodyPr/>
          <a:lstStyle/>
          <a:p>
            <a:pPr eaLnBrk="1" hangingPunct="1">
              <a:buFont typeface="Wingdings" pitchFamily="2" charset="2"/>
              <a:buNone/>
            </a:pPr>
            <a:r>
              <a:rPr lang="en-US" sz="2400" u="sng"/>
              <a:t>Nonparametric Tests (Cont’d)</a:t>
            </a:r>
          </a:p>
          <a:p>
            <a:pPr eaLnBrk="1" hangingPunct="1">
              <a:buFont typeface="Wingdings" pitchFamily="2" charset="2"/>
              <a:buNone/>
            </a:pPr>
            <a:r>
              <a:rPr lang="en-US"/>
              <a:t>	</a:t>
            </a:r>
            <a:r>
              <a:rPr lang="en-US" sz="2000" i="1"/>
              <a:t>4-</a:t>
            </a:r>
            <a:r>
              <a:rPr lang="en-US" sz="2000" i="1" u="sng">
                <a:solidFill>
                  <a:srgbClr val="A50021"/>
                </a:solidFill>
              </a:rPr>
              <a:t>The Kruskal-Wallis test</a:t>
            </a:r>
            <a:r>
              <a:rPr lang="en-US" sz="2000" i="1"/>
              <a:t>=If more than two groups of subjects are to be compared, a nonparametric one-way analysis of variance (Kruskal-Wallis) can be used.</a:t>
            </a:r>
            <a:endParaRPr lang="en-US" sz="2000" i="1" u="sng"/>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1182688" y="2017713"/>
            <a:ext cx="7772400" cy="4306887"/>
          </a:xfrm>
        </p:spPr>
        <p:txBody>
          <a:bodyPr/>
          <a:lstStyle/>
          <a:p>
            <a:pPr eaLnBrk="1" hangingPunct="1">
              <a:lnSpc>
                <a:spcPct val="80000"/>
              </a:lnSpc>
            </a:pPr>
            <a:r>
              <a:rPr lang="en-US" sz="2400"/>
              <a:t>Quasi-experimental research</a:t>
            </a:r>
          </a:p>
          <a:p>
            <a:pPr lvl="1" eaLnBrk="1" hangingPunct="1"/>
            <a:r>
              <a:rPr lang="en-US" sz="1800"/>
              <a:t>Almost but not quite real experiments</a:t>
            </a:r>
          </a:p>
          <a:p>
            <a:pPr lvl="1" eaLnBrk="1" hangingPunct="1"/>
            <a:r>
              <a:rPr lang="en-US" sz="1800"/>
              <a:t>No manipulation of the variables (so no IV)</a:t>
            </a:r>
          </a:p>
          <a:p>
            <a:pPr lvl="1" eaLnBrk="1" hangingPunct="1"/>
            <a:r>
              <a:rPr lang="en-US" sz="1800"/>
              <a:t>Compare groups biased on naturally occuring variables</a:t>
            </a:r>
          </a:p>
          <a:p>
            <a:pPr lvl="1" eaLnBrk="1" hangingPunct="1">
              <a:buFont typeface="Wingdings" pitchFamily="2" charset="2"/>
              <a:buNone/>
            </a:pPr>
            <a:endParaRPr lang="en-US" sz="1800"/>
          </a:p>
          <a:p>
            <a:pPr eaLnBrk="1" hangingPunct="1">
              <a:lnSpc>
                <a:spcPct val="80000"/>
              </a:lnSpc>
            </a:pPr>
            <a:r>
              <a:rPr lang="en-US" sz="2400"/>
              <a:t>Two types of natural variables</a:t>
            </a:r>
          </a:p>
          <a:p>
            <a:pPr lvl="1" eaLnBrk="1" hangingPunct="1"/>
            <a:r>
              <a:rPr lang="en-US" sz="1800"/>
              <a:t>Subject variable: Characteristics that vary between participants, but can not be manipulated </a:t>
            </a:r>
          </a:p>
          <a:p>
            <a:pPr lvl="1" eaLnBrk="1" hangingPunct="1"/>
            <a:r>
              <a:rPr lang="en-US" sz="1800"/>
              <a:t>Time variable: Comparing individuals at different points in time (age 3 and 6)</a:t>
            </a:r>
          </a:p>
          <a:p>
            <a:pPr lvl="1" eaLnBrk="1" hangingPunct="1">
              <a:buFont typeface="Wingdings" pitchFamily="2" charset="2"/>
              <a:buNone/>
            </a:pPr>
            <a:endParaRPr lang="en-US" sz="1800"/>
          </a:p>
          <a:p>
            <a:pPr eaLnBrk="1" hangingPunct="1">
              <a:lnSpc>
                <a:spcPct val="80000"/>
              </a:lnSpc>
            </a:pPr>
            <a:r>
              <a:rPr lang="en-US" sz="2400"/>
              <a:t>One-shot post-test, no control group</a:t>
            </a:r>
          </a:p>
          <a:p>
            <a:pPr eaLnBrk="1" hangingPunct="1">
              <a:lnSpc>
                <a:spcPct val="80000"/>
              </a:lnSpc>
            </a:pPr>
            <a:r>
              <a:rPr lang="en-US" sz="2400"/>
              <a:t>Example: The impact of marketing strategy </a:t>
            </a:r>
          </a:p>
          <a:p>
            <a:pPr eaLnBrk="1" hangingPunct="1">
              <a:lnSpc>
                <a:spcPct val="80000"/>
              </a:lnSpc>
              <a:buFont typeface="Wingdings" pitchFamily="2" charset="2"/>
              <a:buNone/>
            </a:pPr>
            <a:endParaRPr lang="en-US" sz="2400"/>
          </a:p>
        </p:txBody>
      </p:sp>
      <p:sp>
        <p:nvSpPr>
          <p:cNvPr id="50179" name="Rectangle 3"/>
          <p:cNvSpPr>
            <a:spLocks noGrp="1" noChangeArrowheads="1"/>
          </p:cNvSpPr>
          <p:nvPr>
            <p:ph type="title"/>
          </p:nvPr>
        </p:nvSpPr>
        <p:spPr>
          <a:xfrm>
            <a:off x="1150938" y="1066800"/>
            <a:ext cx="7793037" cy="693738"/>
          </a:xfrm>
        </p:spPr>
        <p:txBody>
          <a:bodyPr/>
          <a:lstStyle/>
          <a:p>
            <a:pPr eaLnBrk="1" hangingPunct="1"/>
            <a:r>
              <a:rPr lang="en-US" sz="3200" b="1"/>
              <a:t>Quasi-Experimental Research</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990600"/>
            <a:ext cx="7793037" cy="769938"/>
          </a:xfrm>
        </p:spPr>
        <p:txBody>
          <a:bodyPr/>
          <a:lstStyle/>
          <a:p>
            <a:pPr eaLnBrk="1" hangingPunct="1"/>
            <a:r>
              <a:rPr lang="en-US" sz="3200" b="1"/>
              <a:t>Diagramming Research</a:t>
            </a:r>
          </a:p>
        </p:txBody>
      </p:sp>
      <p:sp>
        <p:nvSpPr>
          <p:cNvPr id="51203" name="Rectangle 3"/>
          <p:cNvSpPr>
            <a:spLocks noGrp="1" noChangeArrowheads="1"/>
          </p:cNvSpPr>
          <p:nvPr>
            <p:ph type="body" idx="1"/>
          </p:nvPr>
        </p:nvSpPr>
        <p:spPr/>
        <p:txBody>
          <a:bodyPr/>
          <a:lstStyle/>
          <a:p>
            <a:pPr eaLnBrk="1" hangingPunct="1">
              <a:lnSpc>
                <a:spcPct val="90000"/>
              </a:lnSpc>
            </a:pPr>
            <a:r>
              <a:rPr lang="en-US" sz="2400"/>
              <a:t>To illustrate research designs, a number of symbols are used</a:t>
            </a:r>
          </a:p>
          <a:p>
            <a:pPr lvl="1" eaLnBrk="1" hangingPunct="1">
              <a:lnSpc>
                <a:spcPct val="90000"/>
              </a:lnSpc>
            </a:pPr>
            <a:r>
              <a:rPr lang="en-US" sz="2400"/>
              <a:t>X</a:t>
            </a:r>
            <a:r>
              <a:rPr lang="en-US" sz="2400" baseline="-25000"/>
              <a:t>1</a:t>
            </a:r>
            <a:r>
              <a:rPr lang="en-US" sz="2400"/>
              <a:t> = Treatment</a:t>
            </a:r>
          </a:p>
          <a:p>
            <a:pPr lvl="1" eaLnBrk="1" hangingPunct="1">
              <a:lnSpc>
                <a:spcPct val="90000"/>
              </a:lnSpc>
            </a:pPr>
            <a:r>
              <a:rPr lang="en-US" sz="2400"/>
              <a:t>X</a:t>
            </a:r>
            <a:r>
              <a:rPr lang="en-US" sz="2400" baseline="-25000"/>
              <a:t>2</a:t>
            </a:r>
            <a:r>
              <a:rPr lang="en-US" sz="2400"/>
              <a:t> = Control Group</a:t>
            </a:r>
          </a:p>
          <a:p>
            <a:pPr lvl="1" eaLnBrk="1" hangingPunct="1">
              <a:lnSpc>
                <a:spcPct val="90000"/>
              </a:lnSpc>
            </a:pPr>
            <a:r>
              <a:rPr lang="en-US" sz="2400"/>
              <a:t>O = Observation (pretest or posttest)</a:t>
            </a:r>
          </a:p>
          <a:p>
            <a:pPr lvl="1" eaLnBrk="1" hangingPunct="1">
              <a:lnSpc>
                <a:spcPct val="90000"/>
              </a:lnSpc>
            </a:pPr>
            <a:r>
              <a:rPr lang="en-US" sz="2400"/>
              <a:t>R = Random Assignment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50938" y="990600"/>
            <a:ext cx="7793037" cy="769938"/>
          </a:xfrm>
        </p:spPr>
        <p:txBody>
          <a:bodyPr/>
          <a:lstStyle/>
          <a:p>
            <a:pPr eaLnBrk="1" hangingPunct="1"/>
            <a:r>
              <a:rPr lang="en-US" sz="3200" b="1"/>
              <a:t>A Sample Research Design</a:t>
            </a:r>
          </a:p>
        </p:txBody>
      </p:sp>
      <p:sp>
        <p:nvSpPr>
          <p:cNvPr id="52227" name="Rectangle 3"/>
          <p:cNvSpPr>
            <a:spLocks noGrp="1" noChangeArrowheads="1"/>
          </p:cNvSpPr>
          <p:nvPr>
            <p:ph type="body" idx="1"/>
          </p:nvPr>
        </p:nvSpPr>
        <p:spPr/>
        <p:txBody>
          <a:bodyPr/>
          <a:lstStyle/>
          <a:p>
            <a:pPr eaLnBrk="1" hangingPunct="1"/>
            <a:r>
              <a:rPr lang="en-US" sz="2400"/>
              <a:t>Single-Group Pretest-Treatment-Posttest Design</a:t>
            </a:r>
          </a:p>
          <a:p>
            <a:pPr lvl="1" eaLnBrk="1" hangingPunct="1">
              <a:buClr>
                <a:schemeClr val="tx1"/>
              </a:buClr>
              <a:buFont typeface="Wingdings" pitchFamily="2" charset="2"/>
              <a:buNone/>
            </a:pPr>
            <a:endParaRPr lang="en-US" sz="2400"/>
          </a:p>
          <a:p>
            <a:pPr lvl="1" eaLnBrk="1" hangingPunct="1">
              <a:buClr>
                <a:schemeClr val="tx1"/>
              </a:buClr>
              <a:buFont typeface="Wingdings" pitchFamily="2" charset="2"/>
              <a:buNone/>
            </a:pPr>
            <a:r>
              <a:rPr lang="en-US"/>
              <a:t>R O X</a:t>
            </a:r>
            <a:r>
              <a:rPr lang="en-US" baseline="-25000"/>
              <a:t>1</a:t>
            </a:r>
            <a:r>
              <a:rPr lang="en-US"/>
              <a:t> O</a:t>
            </a:r>
          </a:p>
        </p:txBody>
      </p:sp>
      <p:sp>
        <p:nvSpPr>
          <p:cNvPr id="138244" name="Text Box 4"/>
          <p:cNvSpPr txBox="1">
            <a:spLocks noChangeArrowheads="1"/>
          </p:cNvSpPr>
          <p:nvPr/>
        </p:nvSpPr>
        <p:spPr bwMode="auto">
          <a:xfrm>
            <a:off x="3657600" y="3733800"/>
            <a:ext cx="3657600" cy="2292350"/>
          </a:xfrm>
          <a:prstGeom prst="rect">
            <a:avLst/>
          </a:prstGeom>
          <a:solidFill>
            <a:srgbClr val="FFCC00"/>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defRPr/>
            </a:pPr>
            <a:r>
              <a:rPr lang="en-US">
                <a:latin typeface="Times New Roman" pitchFamily="18" charset="0"/>
              </a:rPr>
              <a:t>This means subjects are randomly assigned to a group, which is then given a pretest, then there is a treatment, then there is a posttest.</a:t>
            </a:r>
          </a:p>
        </p:txBody>
      </p:sp>
      <p:sp>
        <p:nvSpPr>
          <p:cNvPr id="52229" name="Line 5"/>
          <p:cNvSpPr>
            <a:spLocks noChangeShapeType="1"/>
          </p:cNvSpPr>
          <p:nvPr/>
        </p:nvSpPr>
        <p:spPr bwMode="auto">
          <a:xfrm flipH="1" flipV="1">
            <a:off x="2667000" y="3886200"/>
            <a:ext cx="838200" cy="533400"/>
          </a:xfrm>
          <a:prstGeom prst="line">
            <a:avLst/>
          </a:prstGeom>
          <a:noFill/>
          <a:ln w="9525">
            <a:solidFill>
              <a:schemeClr val="tx1"/>
            </a:solidFill>
            <a:round/>
            <a:headEnd/>
            <a:tailEnd type="triangle" w="med" len="med"/>
          </a:ln>
        </p:spPr>
        <p:txBody>
          <a:bodyPr wrap="none"/>
          <a:lstStyle/>
          <a:p>
            <a:endParaRPr lang="en-US"/>
          </a:p>
        </p:txBody>
      </p:sp>
      <p:pic>
        <p:nvPicPr>
          <p:cNvPr id="52230" name="Picture 6"/>
          <p:cNvPicPr>
            <a:picLocks noChangeArrowheads="1"/>
          </p:cNvPicPr>
          <p:nvPr/>
        </p:nvPicPr>
        <p:blipFill>
          <a:blip r:embed="rId2" cstate="print"/>
          <a:srcRect/>
          <a:stretch>
            <a:fillRect/>
          </a:stretch>
        </p:blipFill>
        <p:spPr bwMode="auto">
          <a:xfrm>
            <a:off x="381000" y="3733800"/>
            <a:ext cx="2159000" cy="2362200"/>
          </a:xfrm>
          <a:prstGeom prst="rect">
            <a:avLst/>
          </a:prstGeom>
          <a:noFill/>
          <a:ln w="12700">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31"/>
          <p:cNvGrpSpPr>
            <a:grpSpLocks/>
          </p:cNvGrpSpPr>
          <p:nvPr/>
        </p:nvGrpSpPr>
        <p:grpSpPr bwMode="auto">
          <a:xfrm>
            <a:off x="1524000" y="2667000"/>
            <a:ext cx="7086600" cy="2819400"/>
            <a:chOff x="1056" y="864"/>
            <a:chExt cx="4464" cy="1776"/>
          </a:xfrm>
        </p:grpSpPr>
        <p:sp>
          <p:nvSpPr>
            <p:cNvPr id="53252" name="Text Box 3"/>
            <p:cNvSpPr txBox="1">
              <a:spLocks noChangeArrowheads="1"/>
            </p:cNvSpPr>
            <p:nvPr/>
          </p:nvSpPr>
          <p:spPr bwMode="auto">
            <a:xfrm>
              <a:off x="1872" y="864"/>
              <a:ext cx="288"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X</a:t>
              </a:r>
            </a:p>
          </p:txBody>
        </p:sp>
        <p:sp>
          <p:nvSpPr>
            <p:cNvPr id="53253" name="Text Box 4"/>
            <p:cNvSpPr txBox="1">
              <a:spLocks noChangeArrowheads="1"/>
            </p:cNvSpPr>
            <p:nvPr/>
          </p:nvSpPr>
          <p:spPr bwMode="auto">
            <a:xfrm>
              <a:off x="1152" y="864"/>
              <a:ext cx="336"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400">
                  <a:latin typeface="Times New Roman" pitchFamily="18" charset="0"/>
                </a:rPr>
                <a:t>1</a:t>
              </a:r>
              <a:endParaRPr lang="en-US" sz="2000" i="1">
                <a:latin typeface="Times New Roman" pitchFamily="18" charset="0"/>
              </a:endParaRPr>
            </a:p>
          </p:txBody>
        </p:sp>
        <p:sp>
          <p:nvSpPr>
            <p:cNvPr id="53254" name="Line 5"/>
            <p:cNvSpPr>
              <a:spLocks noChangeShapeType="1"/>
            </p:cNvSpPr>
            <p:nvPr/>
          </p:nvSpPr>
          <p:spPr bwMode="auto">
            <a:xfrm>
              <a:off x="1440" y="1008"/>
              <a:ext cx="336" cy="0"/>
            </a:xfrm>
            <a:prstGeom prst="line">
              <a:avLst/>
            </a:prstGeom>
            <a:noFill/>
            <a:ln w="9525">
              <a:solidFill>
                <a:schemeClr val="tx1"/>
              </a:solidFill>
              <a:round/>
              <a:headEnd/>
              <a:tailEnd type="triangle" w="med" len="med"/>
            </a:ln>
          </p:spPr>
          <p:txBody>
            <a:bodyPr wrap="none"/>
            <a:lstStyle/>
            <a:p>
              <a:endParaRPr lang="en-US"/>
            </a:p>
          </p:txBody>
        </p:sp>
        <p:sp>
          <p:nvSpPr>
            <p:cNvPr id="53255" name="Line 6"/>
            <p:cNvSpPr>
              <a:spLocks noChangeShapeType="1"/>
            </p:cNvSpPr>
            <p:nvPr/>
          </p:nvSpPr>
          <p:spPr bwMode="auto">
            <a:xfrm>
              <a:off x="2160" y="1008"/>
              <a:ext cx="384" cy="0"/>
            </a:xfrm>
            <a:prstGeom prst="line">
              <a:avLst/>
            </a:prstGeom>
            <a:noFill/>
            <a:ln w="9525">
              <a:solidFill>
                <a:schemeClr val="tx1"/>
              </a:solidFill>
              <a:round/>
              <a:headEnd/>
              <a:tailEnd type="triangle" w="med" len="med"/>
            </a:ln>
          </p:spPr>
          <p:txBody>
            <a:bodyPr wrap="none"/>
            <a:lstStyle/>
            <a:p>
              <a:endParaRPr lang="en-US"/>
            </a:p>
          </p:txBody>
        </p:sp>
        <p:sp>
          <p:nvSpPr>
            <p:cNvPr id="53256" name="Text Box 7"/>
            <p:cNvSpPr txBox="1">
              <a:spLocks noChangeArrowheads="1"/>
            </p:cNvSpPr>
            <p:nvPr/>
          </p:nvSpPr>
          <p:spPr bwMode="auto">
            <a:xfrm>
              <a:off x="2592" y="864"/>
              <a:ext cx="432"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2</a:t>
              </a:r>
              <a:endParaRPr lang="en-US" sz="2000" i="1">
                <a:latin typeface="Times New Roman" pitchFamily="18" charset="0"/>
              </a:endParaRPr>
            </a:p>
          </p:txBody>
        </p:sp>
        <p:sp>
          <p:nvSpPr>
            <p:cNvPr id="53257" name="Text Box 8"/>
            <p:cNvSpPr txBox="1">
              <a:spLocks noChangeArrowheads="1"/>
            </p:cNvSpPr>
            <p:nvPr/>
          </p:nvSpPr>
          <p:spPr bwMode="auto">
            <a:xfrm>
              <a:off x="2976" y="864"/>
              <a:ext cx="2352"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One-group pretest-posttest design</a:t>
              </a:r>
            </a:p>
          </p:txBody>
        </p:sp>
        <p:sp>
          <p:nvSpPr>
            <p:cNvPr id="53258" name="Text Box 9"/>
            <p:cNvSpPr txBox="1">
              <a:spLocks noChangeArrowheads="1"/>
            </p:cNvSpPr>
            <p:nvPr/>
          </p:nvSpPr>
          <p:spPr bwMode="auto">
            <a:xfrm>
              <a:off x="1152" y="1392"/>
              <a:ext cx="816"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Group 1:</a:t>
              </a:r>
            </a:p>
          </p:txBody>
        </p:sp>
        <p:sp>
          <p:nvSpPr>
            <p:cNvPr id="53259" name="Text Box 10"/>
            <p:cNvSpPr txBox="1">
              <a:spLocks noChangeArrowheads="1"/>
            </p:cNvSpPr>
            <p:nvPr/>
          </p:nvSpPr>
          <p:spPr bwMode="auto">
            <a:xfrm>
              <a:off x="1152" y="1776"/>
              <a:ext cx="768"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Group 2:</a:t>
              </a:r>
            </a:p>
          </p:txBody>
        </p:sp>
        <p:sp>
          <p:nvSpPr>
            <p:cNvPr id="53260" name="Text Box 11"/>
            <p:cNvSpPr txBox="1">
              <a:spLocks noChangeArrowheads="1"/>
            </p:cNvSpPr>
            <p:nvPr/>
          </p:nvSpPr>
          <p:spPr bwMode="auto">
            <a:xfrm>
              <a:off x="1920" y="1392"/>
              <a:ext cx="384"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1</a:t>
              </a:r>
              <a:endParaRPr lang="en-US" sz="2000" i="1">
                <a:latin typeface="Times New Roman" pitchFamily="18" charset="0"/>
              </a:endParaRPr>
            </a:p>
          </p:txBody>
        </p:sp>
        <p:sp>
          <p:nvSpPr>
            <p:cNvPr id="53261" name="Text Box 12"/>
            <p:cNvSpPr txBox="1">
              <a:spLocks noChangeArrowheads="1"/>
            </p:cNvSpPr>
            <p:nvPr/>
          </p:nvSpPr>
          <p:spPr bwMode="auto">
            <a:xfrm>
              <a:off x="1920" y="1776"/>
              <a:ext cx="336"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3</a:t>
              </a:r>
              <a:endParaRPr lang="en-US" sz="2000" i="1">
                <a:latin typeface="Times New Roman" pitchFamily="18" charset="0"/>
              </a:endParaRPr>
            </a:p>
          </p:txBody>
        </p:sp>
        <p:sp>
          <p:nvSpPr>
            <p:cNvPr id="53262" name="Line 13"/>
            <p:cNvSpPr>
              <a:spLocks noChangeShapeType="1"/>
            </p:cNvSpPr>
            <p:nvPr/>
          </p:nvSpPr>
          <p:spPr bwMode="auto">
            <a:xfrm>
              <a:off x="2208" y="1536"/>
              <a:ext cx="192" cy="0"/>
            </a:xfrm>
            <a:prstGeom prst="line">
              <a:avLst/>
            </a:prstGeom>
            <a:noFill/>
            <a:ln w="9525">
              <a:solidFill>
                <a:schemeClr val="tx1"/>
              </a:solidFill>
              <a:round/>
              <a:headEnd/>
              <a:tailEnd type="triangle" w="med" len="med"/>
            </a:ln>
          </p:spPr>
          <p:txBody>
            <a:bodyPr wrap="none"/>
            <a:lstStyle/>
            <a:p>
              <a:endParaRPr lang="en-US"/>
            </a:p>
          </p:txBody>
        </p:sp>
        <p:sp>
          <p:nvSpPr>
            <p:cNvPr id="53263" name="Text Box 14"/>
            <p:cNvSpPr txBox="1">
              <a:spLocks noChangeArrowheads="1"/>
            </p:cNvSpPr>
            <p:nvPr/>
          </p:nvSpPr>
          <p:spPr bwMode="auto">
            <a:xfrm>
              <a:off x="2496" y="1392"/>
              <a:ext cx="288"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X</a:t>
              </a:r>
            </a:p>
          </p:txBody>
        </p:sp>
        <p:sp>
          <p:nvSpPr>
            <p:cNvPr id="53264" name="Text Box 15"/>
            <p:cNvSpPr txBox="1">
              <a:spLocks noChangeArrowheads="1"/>
            </p:cNvSpPr>
            <p:nvPr/>
          </p:nvSpPr>
          <p:spPr bwMode="auto">
            <a:xfrm>
              <a:off x="2928" y="1392"/>
              <a:ext cx="336"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2</a:t>
              </a:r>
              <a:endParaRPr lang="en-US" sz="2000" i="1">
                <a:latin typeface="Times New Roman" pitchFamily="18" charset="0"/>
              </a:endParaRPr>
            </a:p>
          </p:txBody>
        </p:sp>
        <p:sp>
          <p:nvSpPr>
            <p:cNvPr id="53265" name="Line 16"/>
            <p:cNvSpPr>
              <a:spLocks noChangeShapeType="1"/>
            </p:cNvSpPr>
            <p:nvPr/>
          </p:nvSpPr>
          <p:spPr bwMode="auto">
            <a:xfrm>
              <a:off x="2736" y="1536"/>
              <a:ext cx="144" cy="0"/>
            </a:xfrm>
            <a:prstGeom prst="line">
              <a:avLst/>
            </a:prstGeom>
            <a:noFill/>
            <a:ln w="9525">
              <a:solidFill>
                <a:schemeClr val="tx1"/>
              </a:solidFill>
              <a:round/>
              <a:headEnd/>
              <a:tailEnd type="triangle" w="med" len="med"/>
            </a:ln>
          </p:spPr>
          <p:txBody>
            <a:bodyPr wrap="none"/>
            <a:lstStyle/>
            <a:p>
              <a:endParaRPr lang="en-US"/>
            </a:p>
          </p:txBody>
        </p:sp>
        <p:sp>
          <p:nvSpPr>
            <p:cNvPr id="53266" name="Line 17"/>
            <p:cNvSpPr>
              <a:spLocks noChangeShapeType="1"/>
            </p:cNvSpPr>
            <p:nvPr/>
          </p:nvSpPr>
          <p:spPr bwMode="auto">
            <a:xfrm>
              <a:off x="2256" y="1920"/>
              <a:ext cx="576" cy="0"/>
            </a:xfrm>
            <a:prstGeom prst="line">
              <a:avLst/>
            </a:prstGeom>
            <a:noFill/>
            <a:ln w="9525">
              <a:solidFill>
                <a:schemeClr val="tx1"/>
              </a:solidFill>
              <a:round/>
              <a:headEnd/>
              <a:tailEnd type="triangle" w="med" len="med"/>
            </a:ln>
          </p:spPr>
          <p:txBody>
            <a:bodyPr wrap="none"/>
            <a:lstStyle/>
            <a:p>
              <a:endParaRPr lang="en-US"/>
            </a:p>
          </p:txBody>
        </p:sp>
        <p:sp>
          <p:nvSpPr>
            <p:cNvPr id="53267" name="Text Box 18"/>
            <p:cNvSpPr txBox="1">
              <a:spLocks noChangeArrowheads="1"/>
            </p:cNvSpPr>
            <p:nvPr/>
          </p:nvSpPr>
          <p:spPr bwMode="auto">
            <a:xfrm>
              <a:off x="2928" y="1776"/>
              <a:ext cx="384"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4</a:t>
              </a:r>
              <a:endParaRPr lang="en-US" sz="2000" i="1">
                <a:latin typeface="Times New Roman" pitchFamily="18" charset="0"/>
              </a:endParaRPr>
            </a:p>
          </p:txBody>
        </p:sp>
        <p:sp>
          <p:nvSpPr>
            <p:cNvPr id="53268" name="Text Box 19"/>
            <p:cNvSpPr txBox="1">
              <a:spLocks noChangeArrowheads="1"/>
            </p:cNvSpPr>
            <p:nvPr/>
          </p:nvSpPr>
          <p:spPr bwMode="auto">
            <a:xfrm>
              <a:off x="3360" y="1392"/>
              <a:ext cx="2112"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Nonequivalent control group</a:t>
              </a:r>
            </a:p>
          </p:txBody>
        </p:sp>
        <p:sp>
          <p:nvSpPr>
            <p:cNvPr id="53269" name="Text Box 20"/>
            <p:cNvSpPr txBox="1">
              <a:spLocks noChangeArrowheads="1"/>
            </p:cNvSpPr>
            <p:nvPr/>
          </p:nvSpPr>
          <p:spPr bwMode="auto">
            <a:xfrm>
              <a:off x="1680" y="2208"/>
              <a:ext cx="432"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1</a:t>
              </a:r>
              <a:endParaRPr lang="en-US" sz="2000" i="1">
                <a:latin typeface="Times New Roman" pitchFamily="18" charset="0"/>
              </a:endParaRPr>
            </a:p>
          </p:txBody>
        </p:sp>
        <p:sp>
          <p:nvSpPr>
            <p:cNvPr id="53270" name="Text Box 21"/>
            <p:cNvSpPr txBox="1">
              <a:spLocks noChangeArrowheads="1"/>
            </p:cNvSpPr>
            <p:nvPr/>
          </p:nvSpPr>
          <p:spPr bwMode="auto">
            <a:xfrm>
              <a:off x="1200" y="2208"/>
              <a:ext cx="288"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X</a:t>
              </a:r>
              <a:r>
                <a:rPr lang="en-US" sz="1600" i="1">
                  <a:latin typeface="Times New Roman" pitchFamily="18" charset="0"/>
                </a:rPr>
                <a:t>1</a:t>
              </a:r>
              <a:endParaRPr lang="en-US" sz="2000" i="1">
                <a:latin typeface="Times New Roman" pitchFamily="18" charset="0"/>
              </a:endParaRPr>
            </a:p>
          </p:txBody>
        </p:sp>
        <p:sp>
          <p:nvSpPr>
            <p:cNvPr id="53271" name="Line 22"/>
            <p:cNvSpPr>
              <a:spLocks noChangeShapeType="1"/>
            </p:cNvSpPr>
            <p:nvPr/>
          </p:nvSpPr>
          <p:spPr bwMode="auto">
            <a:xfrm>
              <a:off x="1440" y="2352"/>
              <a:ext cx="240" cy="0"/>
            </a:xfrm>
            <a:prstGeom prst="line">
              <a:avLst/>
            </a:prstGeom>
            <a:noFill/>
            <a:ln w="9525">
              <a:solidFill>
                <a:schemeClr val="tx1"/>
              </a:solidFill>
              <a:round/>
              <a:headEnd/>
              <a:tailEnd type="triangle" w="med" len="med"/>
            </a:ln>
          </p:spPr>
          <p:txBody>
            <a:bodyPr wrap="none"/>
            <a:lstStyle/>
            <a:p>
              <a:endParaRPr lang="en-US"/>
            </a:p>
          </p:txBody>
        </p:sp>
        <p:sp>
          <p:nvSpPr>
            <p:cNvPr id="53272" name="Text Box 23"/>
            <p:cNvSpPr txBox="1">
              <a:spLocks noChangeArrowheads="1"/>
            </p:cNvSpPr>
            <p:nvPr/>
          </p:nvSpPr>
          <p:spPr bwMode="auto">
            <a:xfrm>
              <a:off x="2160" y="2208"/>
              <a:ext cx="480" cy="231"/>
            </a:xfrm>
            <a:prstGeom prst="rect">
              <a:avLst/>
            </a:prstGeom>
            <a:noFill/>
            <a:ln w="9525">
              <a:noFill/>
              <a:miter lim="800000"/>
              <a:headEnd/>
              <a:tailEnd/>
            </a:ln>
          </p:spPr>
          <p:txBody>
            <a:bodyPr>
              <a:spAutoFit/>
            </a:bodyPr>
            <a:lstStyle/>
            <a:p>
              <a:pPr>
                <a:spcBef>
                  <a:spcPct val="50000"/>
                </a:spcBef>
              </a:pPr>
              <a:r>
                <a:rPr lang="en-US" sz="1800" i="1">
                  <a:latin typeface="Times New Roman" pitchFamily="18" charset="0"/>
                </a:rPr>
                <a:t>X</a:t>
              </a:r>
              <a:r>
                <a:rPr lang="en-US" sz="1600" i="1">
                  <a:latin typeface="Times New Roman" pitchFamily="18" charset="0"/>
                </a:rPr>
                <a:t>2</a:t>
              </a:r>
              <a:endParaRPr lang="en-US" sz="1800" i="1">
                <a:latin typeface="Times New Roman" pitchFamily="18" charset="0"/>
              </a:endParaRPr>
            </a:p>
          </p:txBody>
        </p:sp>
        <p:sp>
          <p:nvSpPr>
            <p:cNvPr id="53273" name="Text Box 24"/>
            <p:cNvSpPr txBox="1">
              <a:spLocks noChangeArrowheads="1"/>
            </p:cNvSpPr>
            <p:nvPr/>
          </p:nvSpPr>
          <p:spPr bwMode="auto">
            <a:xfrm>
              <a:off x="2688" y="2208"/>
              <a:ext cx="384" cy="250"/>
            </a:xfrm>
            <a:prstGeom prst="rect">
              <a:avLst/>
            </a:prstGeom>
            <a:noFill/>
            <a:ln w="9525">
              <a:noFill/>
              <a:miter lim="800000"/>
              <a:headEnd/>
              <a:tailEnd/>
            </a:ln>
          </p:spPr>
          <p:txBody>
            <a:bodyPr>
              <a:spAutoFit/>
            </a:bodyPr>
            <a:lstStyle/>
            <a:p>
              <a:pPr>
                <a:spcBef>
                  <a:spcPct val="50000"/>
                </a:spcBef>
              </a:pPr>
              <a:r>
                <a:rPr lang="en-US" sz="2000" i="1">
                  <a:latin typeface="Times New Roman" pitchFamily="18" charset="0"/>
                </a:rPr>
                <a:t>O</a:t>
              </a:r>
              <a:r>
                <a:rPr lang="en-US" sz="1600" i="1">
                  <a:latin typeface="Times New Roman" pitchFamily="18" charset="0"/>
                </a:rPr>
                <a:t>2</a:t>
              </a:r>
              <a:endParaRPr lang="en-US" sz="2000" i="1">
                <a:latin typeface="Times New Roman" pitchFamily="18" charset="0"/>
              </a:endParaRPr>
            </a:p>
          </p:txBody>
        </p:sp>
        <p:sp>
          <p:nvSpPr>
            <p:cNvPr id="53274" name="Line 25"/>
            <p:cNvSpPr>
              <a:spLocks noChangeShapeType="1"/>
            </p:cNvSpPr>
            <p:nvPr/>
          </p:nvSpPr>
          <p:spPr bwMode="auto">
            <a:xfrm>
              <a:off x="1968" y="2352"/>
              <a:ext cx="192" cy="0"/>
            </a:xfrm>
            <a:prstGeom prst="line">
              <a:avLst/>
            </a:prstGeom>
            <a:noFill/>
            <a:ln w="9525">
              <a:solidFill>
                <a:schemeClr val="tx1"/>
              </a:solidFill>
              <a:round/>
              <a:headEnd/>
              <a:tailEnd type="triangle" w="med" len="med"/>
            </a:ln>
          </p:spPr>
          <p:txBody>
            <a:bodyPr wrap="none"/>
            <a:lstStyle/>
            <a:p>
              <a:endParaRPr lang="en-US"/>
            </a:p>
          </p:txBody>
        </p:sp>
        <p:sp>
          <p:nvSpPr>
            <p:cNvPr id="53275" name="Line 26"/>
            <p:cNvSpPr>
              <a:spLocks noChangeShapeType="1"/>
            </p:cNvSpPr>
            <p:nvPr/>
          </p:nvSpPr>
          <p:spPr bwMode="auto">
            <a:xfrm>
              <a:off x="2400" y="2352"/>
              <a:ext cx="288" cy="0"/>
            </a:xfrm>
            <a:prstGeom prst="line">
              <a:avLst/>
            </a:prstGeom>
            <a:noFill/>
            <a:ln w="9525">
              <a:solidFill>
                <a:schemeClr val="tx1"/>
              </a:solidFill>
              <a:round/>
              <a:headEnd/>
              <a:tailEnd type="triangle" w="med" len="med"/>
            </a:ln>
          </p:spPr>
          <p:txBody>
            <a:bodyPr wrap="none"/>
            <a:lstStyle/>
            <a:p>
              <a:endParaRPr lang="en-US"/>
            </a:p>
          </p:txBody>
        </p:sp>
        <p:sp>
          <p:nvSpPr>
            <p:cNvPr id="53276" name="Text Box 27"/>
            <p:cNvSpPr txBox="1">
              <a:spLocks noChangeArrowheads="1"/>
            </p:cNvSpPr>
            <p:nvPr/>
          </p:nvSpPr>
          <p:spPr bwMode="auto">
            <a:xfrm>
              <a:off x="3312" y="2208"/>
              <a:ext cx="2160"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Equivalent time-samples design</a:t>
              </a:r>
            </a:p>
          </p:txBody>
        </p:sp>
        <p:sp>
          <p:nvSpPr>
            <p:cNvPr id="53277" name="Line 28"/>
            <p:cNvSpPr>
              <a:spLocks noChangeShapeType="1"/>
            </p:cNvSpPr>
            <p:nvPr/>
          </p:nvSpPr>
          <p:spPr bwMode="auto">
            <a:xfrm>
              <a:off x="1056" y="1296"/>
              <a:ext cx="4416" cy="0"/>
            </a:xfrm>
            <a:prstGeom prst="line">
              <a:avLst/>
            </a:prstGeom>
            <a:noFill/>
            <a:ln w="9525">
              <a:solidFill>
                <a:schemeClr val="tx1"/>
              </a:solidFill>
              <a:round/>
              <a:headEnd/>
              <a:tailEnd/>
            </a:ln>
          </p:spPr>
          <p:txBody>
            <a:bodyPr wrap="none"/>
            <a:lstStyle/>
            <a:p>
              <a:endParaRPr lang="en-US"/>
            </a:p>
          </p:txBody>
        </p:sp>
        <p:sp>
          <p:nvSpPr>
            <p:cNvPr id="53278" name="Line 29"/>
            <p:cNvSpPr>
              <a:spLocks noChangeShapeType="1"/>
            </p:cNvSpPr>
            <p:nvPr/>
          </p:nvSpPr>
          <p:spPr bwMode="auto">
            <a:xfrm>
              <a:off x="1104" y="2112"/>
              <a:ext cx="4416" cy="0"/>
            </a:xfrm>
            <a:prstGeom prst="line">
              <a:avLst/>
            </a:prstGeom>
            <a:noFill/>
            <a:ln w="9525">
              <a:solidFill>
                <a:schemeClr val="tx1"/>
              </a:solidFill>
              <a:round/>
              <a:headEnd/>
              <a:tailEnd/>
            </a:ln>
          </p:spPr>
          <p:txBody>
            <a:bodyPr wrap="none"/>
            <a:lstStyle/>
            <a:p>
              <a:endParaRPr lang="en-US"/>
            </a:p>
          </p:txBody>
        </p:sp>
        <p:sp>
          <p:nvSpPr>
            <p:cNvPr id="53279" name="Line 30"/>
            <p:cNvSpPr>
              <a:spLocks noChangeShapeType="1"/>
            </p:cNvSpPr>
            <p:nvPr/>
          </p:nvSpPr>
          <p:spPr bwMode="auto">
            <a:xfrm>
              <a:off x="1056" y="2640"/>
              <a:ext cx="4464" cy="0"/>
            </a:xfrm>
            <a:prstGeom prst="line">
              <a:avLst/>
            </a:prstGeom>
            <a:noFill/>
            <a:ln w="9525">
              <a:solidFill>
                <a:schemeClr val="tx1"/>
              </a:solidFill>
              <a:round/>
              <a:headEnd/>
              <a:tailEnd/>
            </a:ln>
          </p:spPr>
          <p:txBody>
            <a:bodyPr wrap="none"/>
            <a:lstStyle/>
            <a:p>
              <a:endParaRPr lang="en-US"/>
            </a:p>
          </p:txBody>
        </p:sp>
      </p:grpSp>
      <p:sp>
        <p:nvSpPr>
          <p:cNvPr id="53251" name="Rectangle 32"/>
          <p:cNvSpPr>
            <a:spLocks noChangeArrowheads="1"/>
          </p:cNvSpPr>
          <p:nvPr/>
        </p:nvSpPr>
        <p:spPr bwMode="auto">
          <a:xfrm>
            <a:off x="1150938" y="838200"/>
            <a:ext cx="7793037" cy="922338"/>
          </a:xfrm>
          <a:prstGeom prst="rect">
            <a:avLst/>
          </a:prstGeom>
          <a:noFill/>
          <a:ln w="9525">
            <a:noFill/>
            <a:miter lim="800000"/>
            <a:headEnd/>
            <a:tailEnd/>
          </a:ln>
        </p:spPr>
        <p:txBody>
          <a:bodyPr anchor="b"/>
          <a:lstStyle/>
          <a:p>
            <a:r>
              <a:rPr lang="en-US" sz="3200" b="1">
                <a:solidFill>
                  <a:schemeClr val="tx2"/>
                </a:solidFill>
              </a:rPr>
              <a:t>Classification of Research Design </a:t>
            </a:r>
            <a:r>
              <a:rPr lang="en-US" b="1">
                <a:solidFill>
                  <a:schemeClr val="tx2"/>
                </a:solidFill>
              </a:rPr>
              <a:t>(Causal Comparative)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3200" b="1"/>
              <a:t>Research design with more power </a:t>
            </a:r>
            <a:r>
              <a:rPr lang="en-US" sz="2400" b="1"/>
              <a:t>(time series)</a:t>
            </a:r>
          </a:p>
        </p:txBody>
      </p:sp>
      <p:sp>
        <p:nvSpPr>
          <p:cNvPr id="54275" name="Rectangle 3"/>
          <p:cNvSpPr>
            <a:spLocks noGrp="1" noChangeArrowheads="1"/>
          </p:cNvSpPr>
          <p:nvPr>
            <p:ph type="body" idx="1"/>
          </p:nvPr>
        </p:nvSpPr>
        <p:spPr/>
        <p:txBody>
          <a:bodyPr/>
          <a:lstStyle/>
          <a:p>
            <a:pPr eaLnBrk="1" hangingPunct="1">
              <a:lnSpc>
                <a:spcPct val="90000"/>
              </a:lnSpc>
            </a:pPr>
            <a:r>
              <a:rPr lang="en-US" sz="2400"/>
              <a:t>Pre-test post-test </a:t>
            </a:r>
          </a:p>
          <a:p>
            <a:pPr algn="ctr" eaLnBrk="1" hangingPunct="1">
              <a:lnSpc>
                <a:spcPct val="90000"/>
              </a:lnSpc>
              <a:buFont typeface="Wingdings" pitchFamily="2" charset="2"/>
              <a:buNone/>
            </a:pPr>
            <a:endParaRPr lang="en-US" sz="2400"/>
          </a:p>
          <a:p>
            <a:pPr algn="ctr" eaLnBrk="1" hangingPunct="1">
              <a:lnSpc>
                <a:spcPct val="90000"/>
              </a:lnSpc>
              <a:buFont typeface="Wingdings" pitchFamily="2" charset="2"/>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X	O</a:t>
            </a:r>
            <a:r>
              <a:rPr lang="en-US" sz="2400" baseline="-25000"/>
              <a:t>4	</a:t>
            </a:r>
            <a:r>
              <a:rPr lang="en-US" sz="2400"/>
              <a:t>O</a:t>
            </a:r>
            <a:r>
              <a:rPr lang="en-US" sz="2400" baseline="-25000"/>
              <a:t>5</a:t>
            </a:r>
            <a:r>
              <a:rPr lang="en-US" sz="2400"/>
              <a:t>	O</a:t>
            </a:r>
            <a:r>
              <a:rPr lang="en-US" sz="2400" baseline="-25000"/>
              <a:t>6	</a:t>
            </a:r>
          </a:p>
          <a:p>
            <a:pPr algn="ctr" eaLnBrk="1" hangingPunct="1">
              <a:lnSpc>
                <a:spcPct val="90000"/>
              </a:lnSpc>
              <a:buFont typeface="Wingdings" pitchFamily="2" charset="2"/>
              <a:buNone/>
            </a:pPr>
            <a:endParaRPr lang="en-US" sz="2400" baseline="-25000"/>
          </a:p>
          <a:p>
            <a:pPr eaLnBrk="1" hangingPunct="1">
              <a:lnSpc>
                <a:spcPct val="90000"/>
              </a:lnSpc>
            </a:pPr>
            <a:r>
              <a:rPr lang="en-US" sz="2400"/>
              <a:t>Pre-test post-test with control group </a:t>
            </a:r>
          </a:p>
          <a:p>
            <a:pPr eaLnBrk="1" hangingPunct="1">
              <a:lnSpc>
                <a:spcPct val="90000"/>
              </a:lnSpc>
              <a:buFont typeface="Wingdings" pitchFamily="2" charset="2"/>
              <a:buNone/>
            </a:pPr>
            <a:endParaRPr lang="en-US" sz="2400"/>
          </a:p>
          <a:p>
            <a:pPr algn="ctr" eaLnBrk="1" hangingPunct="1">
              <a:lnSpc>
                <a:spcPct val="90000"/>
              </a:lnSpc>
              <a:buFont typeface="Wingdings" pitchFamily="2" charset="2"/>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X	O</a:t>
            </a:r>
            <a:r>
              <a:rPr lang="en-US" sz="2400" baseline="-25000"/>
              <a:t>4	</a:t>
            </a:r>
            <a:r>
              <a:rPr lang="en-US" sz="2400"/>
              <a:t>O</a:t>
            </a:r>
            <a:r>
              <a:rPr lang="en-US" sz="2400" baseline="-25000"/>
              <a:t>5</a:t>
            </a:r>
            <a:r>
              <a:rPr lang="en-US" sz="2400"/>
              <a:t>	O</a:t>
            </a:r>
            <a:r>
              <a:rPr lang="en-US" sz="2400" baseline="-25000"/>
              <a:t>6</a:t>
            </a:r>
          </a:p>
          <a:p>
            <a:pPr algn="ctr" eaLnBrk="1" hangingPunct="1">
              <a:lnSpc>
                <a:spcPct val="90000"/>
              </a:lnSpc>
              <a:buFont typeface="Wingdings" pitchFamily="2" charset="2"/>
              <a:buNone/>
            </a:pPr>
            <a:endParaRPr lang="en-US" sz="2400" baseline="-25000"/>
          </a:p>
          <a:p>
            <a:pPr algn="ctr" eaLnBrk="1" hangingPunct="1">
              <a:lnSpc>
                <a:spcPct val="90000"/>
              </a:lnSpc>
              <a:buFont typeface="Wingdings" pitchFamily="2" charset="2"/>
              <a:buNone/>
            </a:pPr>
            <a:r>
              <a:rPr lang="en-US" sz="2400"/>
              <a:t>O</a:t>
            </a:r>
            <a:r>
              <a:rPr lang="en-US" sz="2400" baseline="-25000"/>
              <a:t>1	</a:t>
            </a:r>
            <a:r>
              <a:rPr lang="en-US" sz="2400"/>
              <a:t>O</a:t>
            </a:r>
            <a:r>
              <a:rPr lang="en-US" sz="2400" baseline="-25000"/>
              <a:t>2</a:t>
            </a:r>
            <a:r>
              <a:rPr lang="en-US" sz="2400"/>
              <a:t>	O</a:t>
            </a:r>
            <a:r>
              <a:rPr lang="en-US" sz="2400" baseline="-25000"/>
              <a:t>3</a:t>
            </a:r>
            <a:r>
              <a:rPr lang="en-US" sz="2400"/>
              <a:t>		O</a:t>
            </a:r>
            <a:r>
              <a:rPr lang="en-US" sz="2400" baseline="-25000"/>
              <a:t>4	</a:t>
            </a:r>
            <a:r>
              <a:rPr lang="en-US" sz="2400"/>
              <a:t>O</a:t>
            </a:r>
            <a:r>
              <a:rPr lang="en-US" sz="2400" baseline="-25000"/>
              <a:t>5</a:t>
            </a:r>
            <a:r>
              <a:rPr lang="en-US" sz="2400"/>
              <a:t>	O</a:t>
            </a:r>
            <a:r>
              <a:rPr lang="en-US" sz="2400" baseline="-25000"/>
              <a:t>6</a:t>
            </a:r>
          </a:p>
        </p:txBody>
      </p:sp>
      <p:sp>
        <p:nvSpPr>
          <p:cNvPr id="54276" name="Line 4"/>
          <p:cNvSpPr>
            <a:spLocks noChangeShapeType="1"/>
          </p:cNvSpPr>
          <p:nvPr/>
        </p:nvSpPr>
        <p:spPr bwMode="auto">
          <a:xfrm>
            <a:off x="1295400" y="2590800"/>
            <a:ext cx="5943600" cy="0"/>
          </a:xfrm>
          <a:prstGeom prst="line">
            <a:avLst/>
          </a:prstGeom>
          <a:noFill/>
          <a:ln w="9525">
            <a:solidFill>
              <a:schemeClr val="tx1"/>
            </a:solidFill>
            <a:round/>
            <a:headEnd/>
            <a:tailEnd/>
          </a:ln>
        </p:spPr>
        <p:txBody>
          <a:bodyPr/>
          <a:lstStyle/>
          <a:p>
            <a:endParaRPr lang="en-US"/>
          </a:p>
        </p:txBody>
      </p:sp>
      <p:sp>
        <p:nvSpPr>
          <p:cNvPr id="54277" name="Line 5"/>
          <p:cNvSpPr>
            <a:spLocks noChangeShapeType="1"/>
          </p:cNvSpPr>
          <p:nvPr/>
        </p:nvSpPr>
        <p:spPr bwMode="auto">
          <a:xfrm>
            <a:off x="1295400" y="3276600"/>
            <a:ext cx="6096000" cy="0"/>
          </a:xfrm>
          <a:prstGeom prst="line">
            <a:avLst/>
          </a:prstGeom>
          <a:noFill/>
          <a:ln w="9525">
            <a:solidFill>
              <a:schemeClr val="tx1"/>
            </a:solidFill>
            <a:round/>
            <a:headEnd/>
            <a:tailEnd/>
          </a:ln>
        </p:spPr>
        <p:txBody>
          <a:bodyPr/>
          <a:lstStyle/>
          <a:p>
            <a:endParaRPr lang="en-US"/>
          </a:p>
        </p:txBody>
      </p:sp>
      <p:sp>
        <p:nvSpPr>
          <p:cNvPr id="54278" name="Line 6"/>
          <p:cNvSpPr>
            <a:spLocks noChangeShapeType="1"/>
          </p:cNvSpPr>
          <p:nvPr/>
        </p:nvSpPr>
        <p:spPr bwMode="auto">
          <a:xfrm>
            <a:off x="1219200" y="4114800"/>
            <a:ext cx="6629400" cy="0"/>
          </a:xfrm>
          <a:prstGeom prst="line">
            <a:avLst/>
          </a:prstGeom>
          <a:noFill/>
          <a:ln w="9525">
            <a:solidFill>
              <a:schemeClr val="tx1"/>
            </a:solidFill>
            <a:round/>
            <a:headEnd/>
            <a:tailEnd/>
          </a:ln>
        </p:spPr>
        <p:txBody>
          <a:bodyPr/>
          <a:lstStyle/>
          <a:p>
            <a:endParaRPr lang="en-US"/>
          </a:p>
        </p:txBody>
      </p:sp>
      <p:sp>
        <p:nvSpPr>
          <p:cNvPr id="54279" name="Line 7"/>
          <p:cNvSpPr>
            <a:spLocks noChangeShapeType="1"/>
          </p:cNvSpPr>
          <p:nvPr/>
        </p:nvSpPr>
        <p:spPr bwMode="auto">
          <a:xfrm>
            <a:off x="1219200" y="4876800"/>
            <a:ext cx="6629400" cy="0"/>
          </a:xfrm>
          <a:prstGeom prst="line">
            <a:avLst/>
          </a:prstGeom>
          <a:noFill/>
          <a:ln w="9525">
            <a:solidFill>
              <a:schemeClr val="tx1"/>
            </a:solidFill>
            <a:round/>
            <a:headEnd/>
            <a:tailEnd/>
          </a:ln>
        </p:spPr>
        <p:txBody>
          <a:bodyPr/>
          <a:lstStyle/>
          <a:p>
            <a:endParaRPr lang="en-US"/>
          </a:p>
        </p:txBody>
      </p:sp>
      <p:sp>
        <p:nvSpPr>
          <p:cNvPr id="54280" name="Line 8"/>
          <p:cNvSpPr>
            <a:spLocks noChangeShapeType="1"/>
          </p:cNvSpPr>
          <p:nvPr/>
        </p:nvSpPr>
        <p:spPr bwMode="auto">
          <a:xfrm>
            <a:off x="1295400" y="5638800"/>
            <a:ext cx="65532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b="1"/>
              <a:t>What is Experimental Design?</a:t>
            </a:r>
          </a:p>
        </p:txBody>
      </p:sp>
      <p:sp>
        <p:nvSpPr>
          <p:cNvPr id="11267" name="Rectangle 3"/>
          <p:cNvSpPr>
            <a:spLocks noGrp="1" noChangeArrowheads="1"/>
          </p:cNvSpPr>
          <p:nvPr>
            <p:ph type="body" idx="1"/>
          </p:nvPr>
        </p:nvSpPr>
        <p:spPr/>
        <p:txBody>
          <a:bodyPr/>
          <a:lstStyle/>
          <a:p>
            <a:pPr eaLnBrk="1" hangingPunct="1"/>
            <a:r>
              <a:rPr lang="en-US"/>
              <a:t>An experimental design:</a:t>
            </a:r>
          </a:p>
          <a:p>
            <a:pPr lvl="1" eaLnBrk="1" hangingPunct="1">
              <a:buFont typeface="Wingdings" pitchFamily="2" charset="2"/>
              <a:buNone/>
            </a:pPr>
            <a:r>
              <a:rPr lang="en-US"/>
              <a:t>	“Is the traditional approach to conducting quantitative research”</a:t>
            </a:r>
          </a:p>
        </p:txBody>
      </p:sp>
      <p:sp>
        <p:nvSpPr>
          <p:cNvPr id="11268" name="Text Box 4"/>
          <p:cNvSpPr txBox="1">
            <a:spLocks noChangeArrowheads="1"/>
          </p:cNvSpPr>
          <p:nvPr/>
        </p:nvSpPr>
        <p:spPr bwMode="auto">
          <a:xfrm>
            <a:off x="5715000" y="3962400"/>
            <a:ext cx="2895600" cy="304800"/>
          </a:xfrm>
          <a:prstGeom prst="rect">
            <a:avLst/>
          </a:prstGeom>
          <a:noFill/>
          <a:ln w="9525">
            <a:noFill/>
            <a:miter lim="800000"/>
            <a:headEnd/>
            <a:tailEnd/>
          </a:ln>
        </p:spPr>
        <p:txBody>
          <a:bodyPr>
            <a:spAutoFit/>
          </a:bodyPr>
          <a:lstStyle/>
          <a:p>
            <a:pPr>
              <a:spcBef>
                <a:spcPct val="50000"/>
              </a:spcBef>
            </a:pPr>
            <a:r>
              <a:rPr lang="id-ID" sz="1400" b="1">
                <a:solidFill>
                  <a:schemeClr val="folHlink"/>
                </a:solidFill>
              </a:rPr>
              <a:t>Sumber: Creswell, J.C</a:t>
            </a:r>
            <a:r>
              <a:rPr lang="en-US" sz="1400" b="1">
                <a:solidFill>
                  <a:schemeClr val="folHlink"/>
                </a:solidFill>
              </a:rPr>
              <a:t>. 2005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50938" y="990600"/>
            <a:ext cx="7793037" cy="769938"/>
          </a:xfrm>
        </p:spPr>
        <p:txBody>
          <a:bodyPr/>
          <a:lstStyle/>
          <a:p>
            <a:pPr eaLnBrk="1" hangingPunct="1"/>
            <a:r>
              <a:rPr lang="en-US" sz="3200" b="1"/>
              <a:t>Changes to Look For</a:t>
            </a:r>
            <a:r>
              <a:rPr lang="en-US"/>
              <a:t> </a:t>
            </a:r>
          </a:p>
        </p:txBody>
      </p:sp>
      <p:sp>
        <p:nvSpPr>
          <p:cNvPr id="55299" name="Line 3"/>
          <p:cNvSpPr>
            <a:spLocks noChangeShapeType="1"/>
          </p:cNvSpPr>
          <p:nvPr/>
        </p:nvSpPr>
        <p:spPr bwMode="auto">
          <a:xfrm>
            <a:off x="1295400" y="2057400"/>
            <a:ext cx="0" cy="4114800"/>
          </a:xfrm>
          <a:prstGeom prst="line">
            <a:avLst/>
          </a:prstGeom>
          <a:noFill/>
          <a:ln w="38100">
            <a:solidFill>
              <a:schemeClr val="tx1"/>
            </a:solidFill>
            <a:round/>
            <a:headEnd/>
            <a:tailEnd/>
          </a:ln>
        </p:spPr>
        <p:txBody>
          <a:bodyPr/>
          <a:lstStyle/>
          <a:p>
            <a:endParaRPr lang="en-US"/>
          </a:p>
        </p:txBody>
      </p:sp>
      <p:sp>
        <p:nvSpPr>
          <p:cNvPr id="55300" name="Line 4"/>
          <p:cNvSpPr>
            <a:spLocks noChangeShapeType="1"/>
          </p:cNvSpPr>
          <p:nvPr/>
        </p:nvSpPr>
        <p:spPr bwMode="auto">
          <a:xfrm>
            <a:off x="990600" y="6019800"/>
            <a:ext cx="6629400" cy="0"/>
          </a:xfrm>
          <a:prstGeom prst="line">
            <a:avLst/>
          </a:prstGeom>
          <a:noFill/>
          <a:ln w="28575">
            <a:solidFill>
              <a:schemeClr val="tx1"/>
            </a:solidFill>
            <a:round/>
            <a:headEnd/>
            <a:tailEnd/>
          </a:ln>
        </p:spPr>
        <p:txBody>
          <a:bodyPr/>
          <a:lstStyle/>
          <a:p>
            <a:endParaRPr lang="en-US"/>
          </a:p>
        </p:txBody>
      </p:sp>
      <p:sp>
        <p:nvSpPr>
          <p:cNvPr id="55301" name="Text Box 5"/>
          <p:cNvSpPr txBox="1">
            <a:spLocks noChangeArrowheads="1"/>
          </p:cNvSpPr>
          <p:nvPr/>
        </p:nvSpPr>
        <p:spPr bwMode="auto">
          <a:xfrm>
            <a:off x="7299325" y="6132513"/>
            <a:ext cx="730250" cy="366712"/>
          </a:xfrm>
          <a:prstGeom prst="rect">
            <a:avLst/>
          </a:prstGeom>
          <a:noFill/>
          <a:ln w="9525">
            <a:noFill/>
            <a:miter lim="800000"/>
            <a:headEnd/>
            <a:tailEnd/>
          </a:ln>
        </p:spPr>
        <p:txBody>
          <a:bodyPr wrap="none">
            <a:spAutoFit/>
          </a:bodyPr>
          <a:lstStyle/>
          <a:p>
            <a:r>
              <a:rPr lang="en-US" sz="1800" b="1">
                <a:latin typeface="Arial" charset="0"/>
              </a:rPr>
              <a:t>TIME</a:t>
            </a:r>
          </a:p>
        </p:txBody>
      </p:sp>
      <p:sp>
        <p:nvSpPr>
          <p:cNvPr id="55302" name="Text Box 6"/>
          <p:cNvSpPr txBox="1">
            <a:spLocks noChangeArrowheads="1"/>
          </p:cNvSpPr>
          <p:nvPr/>
        </p:nvSpPr>
        <p:spPr bwMode="auto">
          <a:xfrm>
            <a:off x="3641725" y="6107113"/>
            <a:ext cx="354013" cy="396875"/>
          </a:xfrm>
          <a:prstGeom prst="rect">
            <a:avLst/>
          </a:prstGeom>
          <a:noFill/>
          <a:ln w="9525">
            <a:noFill/>
            <a:miter lim="800000"/>
            <a:headEnd/>
            <a:tailEnd/>
          </a:ln>
        </p:spPr>
        <p:txBody>
          <a:bodyPr wrap="none">
            <a:spAutoFit/>
          </a:bodyPr>
          <a:lstStyle/>
          <a:p>
            <a:r>
              <a:rPr lang="en-US" sz="2000" b="1">
                <a:latin typeface="Arial" charset="0"/>
              </a:rPr>
              <a:t>X</a:t>
            </a:r>
          </a:p>
        </p:txBody>
      </p:sp>
      <p:sp>
        <p:nvSpPr>
          <p:cNvPr id="55303" name="Line 7"/>
          <p:cNvSpPr>
            <a:spLocks noChangeShapeType="1"/>
          </p:cNvSpPr>
          <p:nvPr/>
        </p:nvSpPr>
        <p:spPr bwMode="auto">
          <a:xfrm flipV="1">
            <a:off x="3886200" y="2133600"/>
            <a:ext cx="0" cy="3886200"/>
          </a:xfrm>
          <a:prstGeom prst="line">
            <a:avLst/>
          </a:prstGeom>
          <a:noFill/>
          <a:ln w="28575">
            <a:solidFill>
              <a:schemeClr val="tx1"/>
            </a:solidFill>
            <a:prstDash val="sysDot"/>
            <a:round/>
            <a:headEnd/>
            <a:tailEnd/>
          </a:ln>
        </p:spPr>
        <p:txBody>
          <a:bodyPr/>
          <a:lstStyle/>
          <a:p>
            <a:endParaRPr lang="en-US"/>
          </a:p>
        </p:txBody>
      </p:sp>
      <p:sp>
        <p:nvSpPr>
          <p:cNvPr id="55304" name="Line 8"/>
          <p:cNvSpPr>
            <a:spLocks noChangeShapeType="1"/>
          </p:cNvSpPr>
          <p:nvPr/>
        </p:nvSpPr>
        <p:spPr bwMode="auto">
          <a:xfrm flipV="1">
            <a:off x="1295400" y="2514600"/>
            <a:ext cx="5486400" cy="1524000"/>
          </a:xfrm>
          <a:prstGeom prst="line">
            <a:avLst/>
          </a:prstGeom>
          <a:noFill/>
          <a:ln w="28575">
            <a:solidFill>
              <a:srgbClr val="FF0000"/>
            </a:solidFill>
            <a:round/>
            <a:headEnd/>
            <a:tailEnd/>
          </a:ln>
        </p:spPr>
        <p:txBody>
          <a:bodyPr/>
          <a:lstStyle/>
          <a:p>
            <a:endParaRPr lang="en-US"/>
          </a:p>
        </p:txBody>
      </p:sp>
      <p:sp>
        <p:nvSpPr>
          <p:cNvPr id="55305" name="Text Box 9"/>
          <p:cNvSpPr txBox="1">
            <a:spLocks noChangeArrowheads="1"/>
          </p:cNvSpPr>
          <p:nvPr/>
        </p:nvSpPr>
        <p:spPr bwMode="auto">
          <a:xfrm>
            <a:off x="6765925" y="2322513"/>
            <a:ext cx="1162050" cy="366712"/>
          </a:xfrm>
          <a:prstGeom prst="rect">
            <a:avLst/>
          </a:prstGeom>
          <a:noFill/>
          <a:ln w="9525">
            <a:noFill/>
            <a:miter lim="800000"/>
            <a:headEnd/>
            <a:tailEnd/>
          </a:ln>
        </p:spPr>
        <p:txBody>
          <a:bodyPr wrap="none">
            <a:spAutoFit/>
          </a:bodyPr>
          <a:lstStyle/>
          <a:p>
            <a:r>
              <a:rPr lang="en-US" sz="1800">
                <a:latin typeface="Arial" charset="0"/>
              </a:rPr>
              <a:t>No effect </a:t>
            </a:r>
          </a:p>
        </p:txBody>
      </p:sp>
      <p:sp>
        <p:nvSpPr>
          <p:cNvPr id="55306" name="Line 10"/>
          <p:cNvSpPr>
            <a:spLocks noChangeShapeType="1"/>
          </p:cNvSpPr>
          <p:nvPr/>
        </p:nvSpPr>
        <p:spPr bwMode="auto">
          <a:xfrm flipV="1">
            <a:off x="1295400" y="4724400"/>
            <a:ext cx="2590800" cy="609600"/>
          </a:xfrm>
          <a:prstGeom prst="line">
            <a:avLst/>
          </a:prstGeom>
          <a:noFill/>
          <a:ln w="28575">
            <a:solidFill>
              <a:srgbClr val="FF0000"/>
            </a:solidFill>
            <a:round/>
            <a:headEnd/>
            <a:tailEnd/>
          </a:ln>
        </p:spPr>
        <p:txBody>
          <a:bodyPr/>
          <a:lstStyle/>
          <a:p>
            <a:endParaRPr lang="en-US"/>
          </a:p>
        </p:txBody>
      </p:sp>
      <p:sp>
        <p:nvSpPr>
          <p:cNvPr id="55307" name="Line 11"/>
          <p:cNvSpPr>
            <a:spLocks noChangeShapeType="1"/>
          </p:cNvSpPr>
          <p:nvPr/>
        </p:nvSpPr>
        <p:spPr bwMode="auto">
          <a:xfrm flipV="1">
            <a:off x="3886200" y="3276600"/>
            <a:ext cx="1676400" cy="1447800"/>
          </a:xfrm>
          <a:prstGeom prst="line">
            <a:avLst/>
          </a:prstGeom>
          <a:noFill/>
          <a:ln w="38100">
            <a:solidFill>
              <a:srgbClr val="0000CC"/>
            </a:solidFill>
            <a:round/>
            <a:headEnd/>
            <a:tailEnd/>
          </a:ln>
        </p:spPr>
        <p:txBody>
          <a:bodyPr/>
          <a:lstStyle/>
          <a:p>
            <a:endParaRPr lang="en-US"/>
          </a:p>
        </p:txBody>
      </p:sp>
      <p:sp>
        <p:nvSpPr>
          <p:cNvPr id="55308" name="Text Box 12"/>
          <p:cNvSpPr txBox="1">
            <a:spLocks noChangeArrowheads="1"/>
          </p:cNvSpPr>
          <p:nvPr/>
        </p:nvSpPr>
        <p:spPr bwMode="auto">
          <a:xfrm>
            <a:off x="5775325" y="3160713"/>
            <a:ext cx="2940050" cy="366712"/>
          </a:xfrm>
          <a:prstGeom prst="rect">
            <a:avLst/>
          </a:prstGeom>
          <a:noFill/>
          <a:ln w="9525">
            <a:noFill/>
            <a:miter lim="800000"/>
            <a:headEnd/>
            <a:tailEnd/>
          </a:ln>
        </p:spPr>
        <p:txBody>
          <a:bodyPr wrap="none">
            <a:spAutoFit/>
          </a:bodyPr>
          <a:lstStyle/>
          <a:p>
            <a:r>
              <a:rPr lang="en-US" sz="1800">
                <a:latin typeface="Arial" charset="0"/>
              </a:rPr>
              <a:t>Change in the rate or slope</a:t>
            </a:r>
          </a:p>
        </p:txBody>
      </p:sp>
      <p:sp>
        <p:nvSpPr>
          <p:cNvPr id="55309" name="Line 13"/>
          <p:cNvSpPr>
            <a:spLocks noChangeShapeType="1"/>
          </p:cNvSpPr>
          <p:nvPr/>
        </p:nvSpPr>
        <p:spPr bwMode="auto">
          <a:xfrm flipV="1">
            <a:off x="3886200" y="4800600"/>
            <a:ext cx="2590800" cy="609600"/>
          </a:xfrm>
          <a:prstGeom prst="line">
            <a:avLst/>
          </a:prstGeom>
          <a:noFill/>
          <a:ln w="38100">
            <a:solidFill>
              <a:schemeClr val="accent2"/>
            </a:solidFill>
            <a:round/>
            <a:headEnd/>
            <a:tailEnd/>
          </a:ln>
        </p:spPr>
        <p:txBody>
          <a:bodyPr/>
          <a:lstStyle/>
          <a:p>
            <a:endParaRPr lang="en-US"/>
          </a:p>
        </p:txBody>
      </p:sp>
      <p:sp>
        <p:nvSpPr>
          <p:cNvPr id="55310" name="Text Box 14"/>
          <p:cNvSpPr txBox="1">
            <a:spLocks noChangeArrowheads="1"/>
          </p:cNvSpPr>
          <p:nvPr/>
        </p:nvSpPr>
        <p:spPr bwMode="auto">
          <a:xfrm>
            <a:off x="6400800" y="4343400"/>
            <a:ext cx="2546350" cy="366713"/>
          </a:xfrm>
          <a:prstGeom prst="rect">
            <a:avLst/>
          </a:prstGeom>
          <a:noFill/>
          <a:ln w="9525">
            <a:noFill/>
            <a:miter lim="800000"/>
            <a:headEnd/>
            <a:tailEnd/>
          </a:ln>
        </p:spPr>
        <p:txBody>
          <a:bodyPr wrap="none">
            <a:spAutoFit/>
          </a:bodyPr>
          <a:lstStyle/>
          <a:p>
            <a:r>
              <a:rPr lang="en-US" sz="1800">
                <a:latin typeface="Arial" charset="0"/>
              </a:rPr>
              <a:t>Change in the intercept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219200" y="2209800"/>
            <a:ext cx="6705600" cy="3140075"/>
          </a:xfrm>
          <a:prstGeom prst="rect">
            <a:avLst/>
          </a:prstGeom>
          <a:solidFill>
            <a:srgbClr val="99CCFF"/>
          </a:solidFill>
          <a:ln w="9525">
            <a:noFill/>
            <a:miter lim="800000"/>
            <a:headEnd/>
            <a:tailEnd/>
          </a:ln>
        </p:spPr>
        <p:txBody>
          <a:bodyPr>
            <a:spAutoFit/>
          </a:bodyPr>
          <a:lstStyle/>
          <a:p>
            <a:pPr algn="ctr">
              <a:spcBef>
                <a:spcPct val="50000"/>
              </a:spcBef>
            </a:pPr>
            <a:endParaRPr lang="en-US" sz="4000" b="1">
              <a:latin typeface="Gill Sans MT" pitchFamily="34" charset="0"/>
            </a:endParaRPr>
          </a:p>
          <a:p>
            <a:pPr algn="ctr">
              <a:spcBef>
                <a:spcPct val="50000"/>
              </a:spcBef>
            </a:pPr>
            <a:r>
              <a:rPr lang="en-US" sz="4000" b="1">
                <a:latin typeface="Gill Sans MT" pitchFamily="34" charset="0"/>
              </a:rPr>
              <a:t>Non-Experimental Research </a:t>
            </a:r>
          </a:p>
          <a:p>
            <a:pPr algn="ctr">
              <a:spcBef>
                <a:spcPct val="50000"/>
              </a:spcBef>
            </a:pPr>
            <a:endParaRPr lang="en-US" sz="4000" b="1">
              <a:latin typeface="Gill Sans MT"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b="1"/>
              <a:t>Research Designs by Similarities</a:t>
            </a:r>
          </a:p>
        </p:txBody>
      </p:sp>
      <p:sp>
        <p:nvSpPr>
          <p:cNvPr id="57347" name="Rectangle 3"/>
          <p:cNvSpPr>
            <a:spLocks noGrp="1" noChangeArrowheads="1"/>
          </p:cNvSpPr>
          <p:nvPr>
            <p:ph type="body" idx="1"/>
          </p:nvPr>
        </p:nvSpPr>
        <p:spPr/>
        <p:txBody>
          <a:bodyPr/>
          <a:lstStyle/>
          <a:p>
            <a:pPr eaLnBrk="1" hangingPunct="1">
              <a:buFont typeface="Wingdings" pitchFamily="2" charset="2"/>
              <a:buNone/>
            </a:pPr>
            <a:r>
              <a:rPr lang="id-ID" sz="2400"/>
              <a:t>Experimental &amp; Quasi-experimental</a:t>
            </a:r>
          </a:p>
          <a:p>
            <a:pPr eaLnBrk="1" hangingPunct="1">
              <a:buFont typeface="Wingdings" pitchFamily="2" charset="2"/>
              <a:buNone/>
            </a:pPr>
            <a:r>
              <a:rPr lang="id-ID" sz="2400"/>
              <a:t>	-Involves Researcher Intervention</a:t>
            </a:r>
            <a:endParaRPr lang="en-US" sz="2400"/>
          </a:p>
          <a:p>
            <a:pPr eaLnBrk="1" hangingPunct="1">
              <a:buFont typeface="Wingdings" pitchFamily="2" charset="2"/>
              <a:buNone/>
            </a:pPr>
            <a:endParaRPr lang="id-ID" sz="2400"/>
          </a:p>
          <a:p>
            <a:pPr eaLnBrk="1" hangingPunct="1">
              <a:buFont typeface="Wingdings" pitchFamily="2" charset="2"/>
              <a:buNone/>
            </a:pPr>
            <a:r>
              <a:rPr lang="id-ID" sz="2400"/>
              <a:t>Non-experimental </a:t>
            </a:r>
          </a:p>
          <a:p>
            <a:pPr eaLnBrk="1" hangingPunct="1">
              <a:buFont typeface="Wingdings" pitchFamily="2" charset="2"/>
              <a:buNone/>
            </a:pPr>
            <a:r>
              <a:rPr lang="id-ID" sz="2400"/>
              <a:t>	- Examines phenomena as they exist</a:t>
            </a:r>
          </a:p>
          <a:p>
            <a:pPr eaLnBrk="1" hangingPunct="1">
              <a:buFont typeface="Wingdings" pitchFamily="2" charset="2"/>
              <a:buNone/>
            </a:pPr>
            <a:r>
              <a:rPr lang="id-ID" sz="2400"/>
              <a:t>		</a:t>
            </a:r>
            <a:r>
              <a:rPr lang="id-ID" sz="2400" i="1">
                <a:solidFill>
                  <a:schemeClr val="folHlink"/>
                </a:solidFill>
              </a:rPr>
              <a:t>Descriptive, Causal-Comparative, and                     	Correlational</a:t>
            </a:r>
            <a:endParaRPr lang="id-ID" sz="2400">
              <a:solidFill>
                <a:schemeClr val="folHlink"/>
              </a:solidFill>
            </a:endParaRPr>
          </a:p>
          <a:p>
            <a:pPr eaLnBrk="1" hangingPunct="1"/>
            <a:endParaRPr lang="id-ID" sz="2400">
              <a:solidFill>
                <a:schemeClr val="folHlink"/>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0938" y="1143000"/>
            <a:ext cx="7793037" cy="617538"/>
          </a:xfrm>
        </p:spPr>
        <p:txBody>
          <a:bodyPr/>
          <a:lstStyle/>
          <a:p>
            <a:pPr eaLnBrk="1" hangingPunct="1"/>
            <a:r>
              <a:rPr lang="en-US" sz="3200" b="1"/>
              <a:t>Descriptive Research</a:t>
            </a:r>
          </a:p>
        </p:txBody>
      </p:sp>
      <p:sp>
        <p:nvSpPr>
          <p:cNvPr id="58371" name="Rectangle 3"/>
          <p:cNvSpPr>
            <a:spLocks noGrp="1" noChangeArrowheads="1"/>
          </p:cNvSpPr>
          <p:nvPr>
            <p:ph type="body" sz="half" idx="1"/>
          </p:nvPr>
        </p:nvSpPr>
        <p:spPr>
          <a:xfrm>
            <a:off x="381000" y="1981200"/>
            <a:ext cx="8001000" cy="4495800"/>
          </a:xfrm>
        </p:spPr>
        <p:txBody>
          <a:bodyPr/>
          <a:lstStyle/>
          <a:p>
            <a:pPr eaLnBrk="1" hangingPunct="1"/>
            <a:r>
              <a:rPr lang="en-US" sz="2400" u="sng">
                <a:solidFill>
                  <a:srgbClr val="A50021"/>
                </a:solidFill>
              </a:rPr>
              <a:t>Purpose</a:t>
            </a:r>
          </a:p>
          <a:p>
            <a:pPr lvl="1" eaLnBrk="1" hangingPunct="1"/>
            <a:r>
              <a:rPr lang="en-US" sz="2000"/>
              <a:t>To describe the way things are</a:t>
            </a:r>
          </a:p>
          <a:p>
            <a:pPr lvl="1" eaLnBrk="1" hangingPunct="1"/>
            <a:r>
              <a:rPr lang="en-US" sz="2000"/>
              <a:t>Or “what is”</a:t>
            </a:r>
          </a:p>
          <a:p>
            <a:pPr eaLnBrk="1" hangingPunct="1"/>
            <a:r>
              <a:rPr lang="en-US" sz="2400" u="sng">
                <a:solidFill>
                  <a:srgbClr val="A50021"/>
                </a:solidFill>
              </a:rPr>
              <a:t>Many of the methods used, can also be used for correlational research</a:t>
            </a:r>
          </a:p>
          <a:p>
            <a:pPr lvl="1" eaLnBrk="1" hangingPunct="1"/>
            <a:r>
              <a:rPr lang="en-US" sz="2400"/>
              <a:t>Difference is the purpose</a:t>
            </a:r>
          </a:p>
          <a:p>
            <a:pPr lvl="2" eaLnBrk="1" hangingPunct="1"/>
            <a:r>
              <a:rPr lang="en-US" sz="2000"/>
              <a:t>describing v. examining a relation</a:t>
            </a:r>
          </a:p>
          <a:p>
            <a:pPr eaLnBrk="1" hangingPunct="1"/>
            <a:r>
              <a:rPr lang="en-US" sz="2400" u="sng">
                <a:solidFill>
                  <a:srgbClr val="A50021"/>
                </a:solidFill>
              </a:rPr>
              <a:t>Two main types</a:t>
            </a:r>
          </a:p>
          <a:p>
            <a:pPr lvl="1" eaLnBrk="1" hangingPunct="1"/>
            <a:r>
              <a:rPr lang="en-US" sz="2000"/>
              <a:t>Surveys</a:t>
            </a:r>
          </a:p>
          <a:p>
            <a:pPr lvl="1" eaLnBrk="1" hangingPunct="1"/>
            <a:r>
              <a:rPr lang="en-US" sz="2000"/>
              <a:t>Observations</a:t>
            </a:r>
          </a:p>
        </p:txBody>
      </p:sp>
      <p:pic>
        <p:nvPicPr>
          <p:cNvPr id="58372" name="Picture 4" descr="AN00028_[1]"/>
          <p:cNvPicPr>
            <a:picLocks noChangeAspect="1" noChangeArrowheads="1"/>
          </p:cNvPicPr>
          <p:nvPr/>
        </p:nvPicPr>
        <p:blipFill>
          <a:blip r:embed="rId3" cstate="print"/>
          <a:srcRect/>
          <a:stretch>
            <a:fillRect/>
          </a:stretch>
        </p:blipFill>
        <p:spPr bwMode="auto">
          <a:xfrm>
            <a:off x="6934200" y="76200"/>
            <a:ext cx="2133600" cy="1563688"/>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b="1"/>
              <a:t>Basic of Descriptive Research</a:t>
            </a:r>
          </a:p>
        </p:txBody>
      </p:sp>
      <p:sp>
        <p:nvSpPr>
          <p:cNvPr id="59395" name="Rectangle 3"/>
          <p:cNvSpPr>
            <a:spLocks noGrp="1" noChangeArrowheads="1"/>
          </p:cNvSpPr>
          <p:nvPr>
            <p:ph type="body" idx="1"/>
          </p:nvPr>
        </p:nvSpPr>
        <p:spPr/>
        <p:txBody>
          <a:bodyPr/>
          <a:lstStyle/>
          <a:p>
            <a:pPr eaLnBrk="1" hangingPunct="1">
              <a:lnSpc>
                <a:spcPct val="80000"/>
              </a:lnSpc>
            </a:pPr>
            <a:r>
              <a:rPr lang="en-US" sz="2400">
                <a:solidFill>
                  <a:schemeClr val="tx2"/>
                </a:solidFill>
              </a:rPr>
              <a:t>Objective: </a:t>
            </a:r>
            <a:r>
              <a:rPr lang="en-US" sz="2400"/>
              <a:t>Describe market characteristics or functions</a:t>
            </a:r>
          </a:p>
          <a:p>
            <a:pPr eaLnBrk="1" hangingPunct="1">
              <a:lnSpc>
                <a:spcPct val="80000"/>
              </a:lnSpc>
            </a:pPr>
            <a:endParaRPr lang="en-US" sz="2400"/>
          </a:p>
          <a:p>
            <a:pPr eaLnBrk="1" hangingPunct="1">
              <a:lnSpc>
                <a:spcPct val="80000"/>
              </a:lnSpc>
            </a:pPr>
            <a:r>
              <a:rPr lang="en-US" sz="2400">
                <a:solidFill>
                  <a:schemeClr val="tx2"/>
                </a:solidFill>
              </a:rPr>
              <a:t>Characteristics: </a:t>
            </a:r>
          </a:p>
          <a:p>
            <a:pPr lvl="1" eaLnBrk="1" hangingPunct="1">
              <a:lnSpc>
                <a:spcPct val="80000"/>
              </a:lnSpc>
            </a:pPr>
            <a:r>
              <a:rPr lang="en-US" sz="2000"/>
              <a:t>Marked by the prior formulation of specific hypotheses </a:t>
            </a:r>
          </a:p>
          <a:p>
            <a:pPr lvl="1" eaLnBrk="1" hangingPunct="1">
              <a:lnSpc>
                <a:spcPct val="80000"/>
              </a:lnSpc>
            </a:pPr>
            <a:r>
              <a:rPr lang="en-US" sz="2000"/>
              <a:t>Preplanned and structured design</a:t>
            </a:r>
          </a:p>
          <a:p>
            <a:pPr lvl="1" eaLnBrk="1" hangingPunct="1">
              <a:lnSpc>
                <a:spcPct val="80000"/>
              </a:lnSpc>
              <a:buFont typeface="Wingdings" pitchFamily="2" charset="2"/>
              <a:buNone/>
            </a:pPr>
            <a:endParaRPr lang="en-US" sz="2000"/>
          </a:p>
          <a:p>
            <a:pPr eaLnBrk="1" hangingPunct="1">
              <a:lnSpc>
                <a:spcPct val="80000"/>
              </a:lnSpc>
            </a:pPr>
            <a:r>
              <a:rPr lang="en-US" sz="2000"/>
              <a:t> </a:t>
            </a:r>
            <a:r>
              <a:rPr lang="en-US" sz="2400">
                <a:solidFill>
                  <a:schemeClr val="tx2"/>
                </a:solidFill>
              </a:rPr>
              <a:t>Methods: </a:t>
            </a:r>
            <a:r>
              <a:rPr lang="en-US" sz="2400"/>
              <a:t>Secondary data</a:t>
            </a:r>
          </a:p>
          <a:p>
            <a:pPr lvl="1" eaLnBrk="1" hangingPunct="1">
              <a:lnSpc>
                <a:spcPct val="80000"/>
              </a:lnSpc>
            </a:pPr>
            <a:r>
              <a:rPr lang="en-US" sz="2000"/>
              <a:t>Surveys</a:t>
            </a:r>
          </a:p>
          <a:p>
            <a:pPr lvl="1" eaLnBrk="1" hangingPunct="1">
              <a:lnSpc>
                <a:spcPct val="80000"/>
              </a:lnSpc>
            </a:pPr>
            <a:r>
              <a:rPr lang="en-US" sz="2000"/>
              <a:t>Panels</a:t>
            </a:r>
          </a:p>
          <a:p>
            <a:pPr lvl="1" eaLnBrk="1" hangingPunct="1">
              <a:lnSpc>
                <a:spcPct val="80000"/>
              </a:lnSpc>
            </a:pPr>
            <a:r>
              <a:rPr lang="en-US" sz="2000"/>
              <a:t>Observation and other data</a:t>
            </a:r>
          </a:p>
          <a:p>
            <a:pPr>
              <a:lnSpc>
                <a:spcPct val="80000"/>
              </a:lnSpc>
              <a:spcBef>
                <a:spcPct val="0"/>
              </a:spcBef>
              <a:buClrTx/>
              <a:buSzTx/>
              <a:buFontTx/>
              <a:buNone/>
            </a:pPr>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50938" y="990600"/>
            <a:ext cx="7793037" cy="769938"/>
          </a:xfrm>
        </p:spPr>
        <p:txBody>
          <a:bodyPr/>
          <a:lstStyle/>
          <a:p>
            <a:pPr eaLnBrk="1" hangingPunct="1"/>
            <a:r>
              <a:rPr lang="en-US" sz="3200" b="1"/>
              <a:t>Causal-Comparative Research</a:t>
            </a:r>
          </a:p>
        </p:txBody>
      </p:sp>
      <p:sp>
        <p:nvSpPr>
          <p:cNvPr id="60419" name="Rectangle 3"/>
          <p:cNvSpPr>
            <a:spLocks noGrp="1" noChangeArrowheads="1"/>
          </p:cNvSpPr>
          <p:nvPr>
            <p:ph type="body" idx="1"/>
          </p:nvPr>
        </p:nvSpPr>
        <p:spPr/>
        <p:txBody>
          <a:bodyPr/>
          <a:lstStyle/>
          <a:p>
            <a:pPr eaLnBrk="1" hangingPunct="1">
              <a:buFont typeface="Wingdings" pitchFamily="2" charset="2"/>
              <a:buNone/>
            </a:pPr>
            <a:r>
              <a:rPr lang="en-US" sz="2800" u="sng">
                <a:solidFill>
                  <a:srgbClr val="A50021"/>
                </a:solidFill>
              </a:rPr>
              <a:t>The Purpose</a:t>
            </a:r>
          </a:p>
          <a:p>
            <a:pPr eaLnBrk="1" hangingPunct="1">
              <a:buFont typeface="Wingdings" pitchFamily="2" charset="2"/>
              <a:buNone/>
            </a:pPr>
            <a:r>
              <a:rPr lang="en-US" sz="2800" i="1"/>
              <a:t>	</a:t>
            </a:r>
            <a:r>
              <a:rPr lang="en-US" sz="2400" i="1"/>
              <a:t>Purpose of explaining educational phenomena through the study of cause-and-effect relationships.  The presumed cause is called the </a:t>
            </a:r>
            <a:r>
              <a:rPr lang="en-US" sz="2400" i="1" u="sng"/>
              <a:t>independent variable</a:t>
            </a:r>
            <a:r>
              <a:rPr lang="en-US" sz="2400" i="1"/>
              <a:t> and the presumed effect is called the </a:t>
            </a:r>
            <a:r>
              <a:rPr lang="en-US" sz="2400" i="1" u="sng"/>
              <a:t>dependent variable</a:t>
            </a:r>
            <a:r>
              <a:rPr lang="en-US" sz="2400" i="1"/>
              <a:t>.  Designs where the researcher does not manipulate the independent variable are called </a:t>
            </a:r>
            <a:r>
              <a:rPr lang="en-US" sz="2400" i="1" u="sng"/>
              <a:t>ex post facto research</a:t>
            </a:r>
            <a:r>
              <a:rPr lang="en-US" sz="2400" i="1"/>
              <a:t>.</a:t>
            </a:r>
            <a:r>
              <a:rPr lang="en-US" sz="240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p:txBody>
          <a:bodyPr/>
          <a:lstStyle/>
          <a:p>
            <a:pPr eaLnBrk="1" hangingPunct="1">
              <a:buFont typeface="Wingdings" pitchFamily="2" charset="2"/>
              <a:buNone/>
            </a:pPr>
            <a:r>
              <a:rPr lang="en-US" sz="2400" b="1">
                <a:solidFill>
                  <a:srgbClr val="A50021"/>
                </a:solidFill>
              </a:rPr>
              <a:t>Ex Post Facto = Causal-Comparative Research</a:t>
            </a:r>
          </a:p>
          <a:p>
            <a:pPr eaLnBrk="1" hangingPunct="1"/>
            <a:r>
              <a:rPr lang="en-US" sz="2400"/>
              <a:t>Explores possible causes and effects</a:t>
            </a:r>
          </a:p>
          <a:p>
            <a:pPr eaLnBrk="1" hangingPunct="1"/>
            <a:r>
              <a:rPr lang="en-US" sz="2400"/>
              <a:t>The independent variable is not manipulated, it has already been applied</a:t>
            </a:r>
          </a:p>
          <a:p>
            <a:pPr eaLnBrk="1" hangingPunct="1"/>
            <a:r>
              <a:rPr lang="en-US" sz="2400"/>
              <a:t>Focuses first on the effect, then attempts to determine what caused the observed effect.</a:t>
            </a:r>
          </a:p>
          <a:p>
            <a:pPr eaLnBrk="1" hangingPunct="1"/>
            <a:r>
              <a:rPr lang="en-US" sz="2400"/>
              <a:t>Seeks to explain differences between two groups that have occurred</a:t>
            </a:r>
          </a:p>
          <a:p>
            <a:pPr eaLnBrk="1" hangingPunct="1"/>
            <a:r>
              <a:rPr lang="en-US" sz="2400"/>
              <a:t>Example: Why are IT multinational companies are more innovative than local firms?</a:t>
            </a:r>
          </a:p>
        </p:txBody>
      </p:sp>
      <p:sp>
        <p:nvSpPr>
          <p:cNvPr id="61443" name="Rectangle 3"/>
          <p:cNvSpPr>
            <a:spLocks noGrp="1" noChangeArrowheads="1"/>
          </p:cNvSpPr>
          <p:nvPr>
            <p:ph type="title"/>
          </p:nvPr>
        </p:nvSpPr>
        <p:spPr>
          <a:xfrm>
            <a:off x="1150938" y="1066800"/>
            <a:ext cx="7793037" cy="693738"/>
          </a:xfrm>
        </p:spPr>
        <p:txBody>
          <a:bodyPr/>
          <a:lstStyle/>
          <a:p>
            <a:pPr eaLnBrk="1" hangingPunct="1"/>
            <a:r>
              <a:rPr lang="en-US" sz="3200" b="1"/>
              <a:t>Causal-Comparative Research</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50938" y="990600"/>
            <a:ext cx="7793037" cy="769938"/>
          </a:xfrm>
        </p:spPr>
        <p:txBody>
          <a:bodyPr/>
          <a:lstStyle/>
          <a:p>
            <a:pPr eaLnBrk="1" hangingPunct="1"/>
            <a:r>
              <a:rPr lang="id-ID" sz="3200" b="1"/>
              <a:t>Correlational Designs</a:t>
            </a:r>
          </a:p>
        </p:txBody>
      </p:sp>
      <p:sp>
        <p:nvSpPr>
          <p:cNvPr id="62467" name="Rectangle 3"/>
          <p:cNvSpPr>
            <a:spLocks noGrp="1" noChangeArrowheads="1"/>
          </p:cNvSpPr>
          <p:nvPr>
            <p:ph type="body" idx="1"/>
          </p:nvPr>
        </p:nvSpPr>
        <p:spPr/>
        <p:txBody>
          <a:bodyPr/>
          <a:lstStyle/>
          <a:p>
            <a:pPr eaLnBrk="1" hangingPunct="1">
              <a:buFont typeface="Wingdings" pitchFamily="2" charset="2"/>
              <a:buNone/>
            </a:pPr>
            <a:r>
              <a:rPr lang="en-US" u="sng">
                <a:solidFill>
                  <a:srgbClr val="A50021"/>
                </a:solidFill>
              </a:rPr>
              <a:t>The Purpose</a:t>
            </a:r>
          </a:p>
          <a:p>
            <a:pPr eaLnBrk="1" hangingPunct="1">
              <a:buFont typeface="Wingdings" pitchFamily="2" charset="2"/>
              <a:buNone/>
            </a:pPr>
            <a:r>
              <a:rPr lang="en-US"/>
              <a:t>	</a:t>
            </a:r>
            <a:r>
              <a:rPr lang="id-ID" sz="2000" i="1"/>
              <a:t>To discover relationships between variables through the use of correlational statistics. Involves correlating data on two or more variables for each individual in a sample and computing a correlation coefficient.</a:t>
            </a:r>
          </a:p>
          <a:p>
            <a:pPr eaLnBrk="1" hangingPunct="1">
              <a:buFont typeface="Wingdings" pitchFamily="2" charset="2"/>
              <a:buNone/>
            </a:pPr>
            <a:r>
              <a:rPr lang="id-ID" sz="2000" i="1"/>
              <a:t>	</a:t>
            </a:r>
            <a:r>
              <a:rPr lang="id-ID" sz="2000" i="1" u="sng"/>
              <a:t>Two major purposes</a:t>
            </a:r>
            <a:r>
              <a:rPr lang="id-ID" sz="2000" i="1"/>
              <a:t>:</a:t>
            </a:r>
          </a:p>
          <a:p>
            <a:pPr eaLnBrk="1" hangingPunct="1">
              <a:buFont typeface="Wingdings" pitchFamily="2" charset="2"/>
              <a:buNone/>
            </a:pPr>
            <a:r>
              <a:rPr lang="id-ID" sz="2000" i="1"/>
              <a:t>	1-To explore causal relationships between variables;</a:t>
            </a:r>
          </a:p>
          <a:p>
            <a:pPr eaLnBrk="1" hangingPunct="1">
              <a:buFont typeface="Wingdings" pitchFamily="2" charset="2"/>
              <a:buNone/>
            </a:pPr>
            <a:r>
              <a:rPr lang="id-ID" sz="2000" i="1"/>
              <a:t>	2-To predict scores on one variable from research participants’ scores on other variables.</a:t>
            </a:r>
          </a:p>
          <a:p>
            <a:pPr eaLnBrk="1" hangingPunct="1">
              <a:buFont typeface="Wingdings" pitchFamily="2" charset="2"/>
              <a:buNone/>
            </a:pPr>
            <a:endParaRPr lang="id-ID" sz="2000" i="1" u="sng"/>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50938" y="990600"/>
            <a:ext cx="7793037" cy="769938"/>
          </a:xfrm>
        </p:spPr>
        <p:txBody>
          <a:bodyPr/>
          <a:lstStyle/>
          <a:p>
            <a:pPr eaLnBrk="1" hangingPunct="1"/>
            <a:r>
              <a:rPr lang="en-US" sz="3200" b="1"/>
              <a:t>Correlation Research Design</a:t>
            </a:r>
          </a:p>
        </p:txBody>
      </p:sp>
      <p:sp>
        <p:nvSpPr>
          <p:cNvPr id="6349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u="sng"/>
              <a:t>Advantages</a:t>
            </a:r>
          </a:p>
          <a:p>
            <a:pPr eaLnBrk="1" hangingPunct="1">
              <a:lnSpc>
                <a:spcPct val="80000"/>
              </a:lnSpc>
              <a:buFont typeface="Wingdings" pitchFamily="2" charset="2"/>
              <a:buNone/>
            </a:pPr>
            <a:r>
              <a:rPr lang="en-US" sz="2000"/>
              <a:t>	1-</a:t>
            </a:r>
            <a:r>
              <a:rPr lang="en-US" sz="2000" i="1"/>
              <a:t>Enables researchers to analyze the relationships among a large number of variables in a single study. </a:t>
            </a:r>
          </a:p>
          <a:p>
            <a:pPr eaLnBrk="1" hangingPunct="1">
              <a:lnSpc>
                <a:spcPct val="80000"/>
              </a:lnSpc>
              <a:buFont typeface="Wingdings" pitchFamily="2" charset="2"/>
              <a:buNone/>
            </a:pPr>
            <a:r>
              <a:rPr lang="en-US" sz="2000" i="1"/>
              <a:t>	2-They provide information concerning the degree of the relationship between the variables being studied.</a:t>
            </a:r>
          </a:p>
          <a:p>
            <a:pPr eaLnBrk="1" hangingPunct="1">
              <a:lnSpc>
                <a:spcPct val="80000"/>
              </a:lnSpc>
              <a:buFont typeface="Wingdings" pitchFamily="2" charset="2"/>
              <a:buNone/>
            </a:pPr>
            <a:endParaRPr lang="en-US" sz="2000" u="sng"/>
          </a:p>
          <a:p>
            <a:pPr eaLnBrk="1" hangingPunct="1">
              <a:lnSpc>
                <a:spcPct val="80000"/>
              </a:lnSpc>
              <a:buFont typeface="Wingdings" pitchFamily="2" charset="2"/>
              <a:buNone/>
            </a:pPr>
            <a:r>
              <a:rPr lang="en-US" sz="2000" u="sng"/>
              <a:t>Parametric Test</a:t>
            </a:r>
            <a:endParaRPr lang="en-US" sz="2000"/>
          </a:p>
          <a:p>
            <a:pPr eaLnBrk="1" hangingPunct="1">
              <a:lnSpc>
                <a:spcPct val="80000"/>
              </a:lnSpc>
              <a:buFont typeface="Wingdings" pitchFamily="2" charset="2"/>
              <a:buNone/>
            </a:pPr>
            <a:r>
              <a:rPr lang="en-US" sz="2000"/>
              <a:t>	</a:t>
            </a:r>
            <a:r>
              <a:rPr lang="en-US" sz="2000" i="1"/>
              <a:t>Pearson r statistical procedure</a:t>
            </a:r>
          </a:p>
          <a:p>
            <a:pPr eaLnBrk="1" hangingPunct="1">
              <a:lnSpc>
                <a:spcPct val="80000"/>
              </a:lnSpc>
              <a:buFont typeface="Wingdings" pitchFamily="2" charset="2"/>
              <a:buNone/>
            </a:pPr>
            <a:r>
              <a:rPr lang="en-US" sz="2000"/>
              <a:t>		Basic Assumptions</a:t>
            </a:r>
          </a:p>
          <a:p>
            <a:pPr eaLnBrk="1" hangingPunct="1">
              <a:lnSpc>
                <a:spcPct val="80000"/>
              </a:lnSpc>
              <a:buFont typeface="Wingdings" pitchFamily="2" charset="2"/>
              <a:buNone/>
            </a:pPr>
            <a:r>
              <a:rPr lang="en-US" sz="2000"/>
              <a:t>		1-</a:t>
            </a:r>
            <a:r>
              <a:rPr lang="en-US" sz="2000" i="1"/>
              <a:t>Scores form an interval or ratio scale</a:t>
            </a:r>
          </a:p>
          <a:p>
            <a:pPr eaLnBrk="1" hangingPunct="1">
              <a:lnSpc>
                <a:spcPct val="80000"/>
              </a:lnSpc>
              <a:buFont typeface="Wingdings" pitchFamily="2" charset="2"/>
              <a:buNone/>
            </a:pPr>
            <a:r>
              <a:rPr lang="en-US" sz="2000" i="1"/>
              <a:t>		2-Scores are normally distributed</a:t>
            </a:r>
          </a:p>
          <a:p>
            <a:pPr eaLnBrk="1" hangingPunct="1">
              <a:lnSpc>
                <a:spcPct val="80000"/>
              </a:lnSpc>
              <a:buFont typeface="Wingdings" pitchFamily="2" charset="2"/>
              <a:buNone/>
            </a:pPr>
            <a:r>
              <a:rPr lang="en-US" sz="2000" i="1"/>
              <a:t>		3-Score variances for the populations under study are                        equal (SD=SD)</a:t>
            </a:r>
            <a:endParaRPr lang="en-US"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150938" y="838200"/>
            <a:ext cx="7793037" cy="922338"/>
          </a:xfrm>
        </p:spPr>
        <p:txBody>
          <a:bodyPr/>
          <a:lstStyle/>
          <a:p>
            <a:pPr eaLnBrk="1" hangingPunct="1"/>
            <a:r>
              <a:rPr lang="id-ID" sz="2200" b="1"/>
              <a:t>Scattergrams Representing Different Degrees and Directions of Correlation between Two Variables</a:t>
            </a:r>
          </a:p>
        </p:txBody>
      </p:sp>
      <p:sp>
        <p:nvSpPr>
          <p:cNvPr id="3077" name="Rectangle 3"/>
          <p:cNvSpPr>
            <a:spLocks noChangeArrowheads="1"/>
          </p:cNvSpPr>
          <p:nvPr/>
        </p:nvSpPr>
        <p:spPr bwMode="auto">
          <a:xfrm>
            <a:off x="2381250" y="1633538"/>
            <a:ext cx="9144000" cy="0"/>
          </a:xfrm>
          <a:prstGeom prst="rect">
            <a:avLst/>
          </a:prstGeom>
          <a:noFill/>
          <a:ln w="9525">
            <a:noFill/>
            <a:miter lim="800000"/>
            <a:headEnd/>
            <a:tailEnd/>
          </a:ln>
        </p:spPr>
        <p:txBody>
          <a:bodyPr>
            <a:spAutoFit/>
          </a:bodyPr>
          <a:lstStyle/>
          <a:p>
            <a:endParaRPr lang="en-US"/>
          </a:p>
        </p:txBody>
      </p:sp>
      <p:graphicFrame>
        <p:nvGraphicFramePr>
          <p:cNvPr id="3074" name="Object 4"/>
          <p:cNvGraphicFramePr>
            <a:graphicFrameLocks noChangeAspect="1"/>
          </p:cNvGraphicFramePr>
          <p:nvPr/>
        </p:nvGraphicFramePr>
        <p:xfrm>
          <a:off x="1143000" y="2209800"/>
          <a:ext cx="3276600" cy="2743200"/>
        </p:xfrm>
        <a:graphic>
          <a:graphicData uri="http://schemas.openxmlformats.org/presentationml/2006/ole">
            <mc:AlternateContent xmlns:mc="http://schemas.openxmlformats.org/markup-compatibility/2006">
              <mc:Choice xmlns:v="urn:schemas-microsoft-com:vml" Requires="v">
                <p:oleObj spid="_x0000_s3078" r:id="rId3" imgW="4478694" imgH="3582955" progId="">
                  <p:embed/>
                </p:oleObj>
              </mc:Choice>
              <mc:Fallback>
                <p:oleObj r:id="rId3" imgW="4478694" imgH="358295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800"/>
                        <a:ext cx="32766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5"/>
          <p:cNvSpPr txBox="1">
            <a:spLocks noChangeArrowheads="1"/>
          </p:cNvSpPr>
          <p:nvPr/>
        </p:nvSpPr>
        <p:spPr bwMode="auto">
          <a:xfrm>
            <a:off x="1143000" y="5105400"/>
            <a:ext cx="3352800" cy="366713"/>
          </a:xfrm>
          <a:prstGeom prst="rect">
            <a:avLst/>
          </a:prstGeom>
          <a:noFill/>
          <a:ln w="9525">
            <a:noFill/>
            <a:miter lim="800000"/>
            <a:headEnd/>
            <a:tailEnd/>
          </a:ln>
        </p:spPr>
        <p:txBody>
          <a:bodyPr>
            <a:spAutoFit/>
          </a:bodyPr>
          <a:lstStyle/>
          <a:p>
            <a:pPr>
              <a:spcBef>
                <a:spcPct val="50000"/>
              </a:spcBef>
            </a:pPr>
            <a:r>
              <a:rPr lang="en-US" sz="1800">
                <a:latin typeface="Times New Roman" pitchFamily="18" charset="0"/>
              </a:rPr>
              <a:t>    Positive correlation (</a:t>
            </a:r>
            <a:r>
              <a:rPr lang="en-US" sz="1800" i="1">
                <a:latin typeface="Times New Roman" pitchFamily="18" charset="0"/>
              </a:rPr>
              <a:t>r</a:t>
            </a:r>
            <a:r>
              <a:rPr lang="en-US" sz="1800">
                <a:latin typeface="Times New Roman" pitchFamily="18" charset="0"/>
              </a:rPr>
              <a:t>=.99)</a:t>
            </a:r>
          </a:p>
        </p:txBody>
      </p:sp>
      <p:graphicFrame>
        <p:nvGraphicFramePr>
          <p:cNvPr id="3075" name="Object 6"/>
          <p:cNvGraphicFramePr>
            <a:graphicFrameLocks noChangeAspect="1"/>
          </p:cNvGraphicFramePr>
          <p:nvPr/>
        </p:nvGraphicFramePr>
        <p:xfrm>
          <a:off x="4953000" y="2209800"/>
          <a:ext cx="3517900" cy="2701925"/>
        </p:xfrm>
        <a:graphic>
          <a:graphicData uri="http://schemas.openxmlformats.org/presentationml/2006/ole">
            <mc:AlternateContent xmlns:mc="http://schemas.openxmlformats.org/markup-compatibility/2006">
              <mc:Choice xmlns:v="urn:schemas-microsoft-com:vml" Requires="v">
                <p:oleObj spid="_x0000_s3079" name="Picture" r:id="rId5" imgW="4492800" imgH="3665880" progId="">
                  <p:embed/>
                </p:oleObj>
              </mc:Choice>
              <mc:Fallback>
                <p:oleObj name="Picture" r:id="rId5" imgW="4492800" imgH="366588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209800"/>
                        <a:ext cx="35179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Text Box 7"/>
          <p:cNvSpPr txBox="1">
            <a:spLocks noChangeArrowheads="1"/>
          </p:cNvSpPr>
          <p:nvPr/>
        </p:nvSpPr>
        <p:spPr bwMode="auto">
          <a:xfrm>
            <a:off x="4953000" y="5105400"/>
            <a:ext cx="3657600" cy="366713"/>
          </a:xfrm>
          <a:prstGeom prst="rect">
            <a:avLst/>
          </a:prstGeom>
          <a:noFill/>
          <a:ln w="9525">
            <a:noFill/>
            <a:miter lim="800000"/>
            <a:headEnd/>
            <a:tailEnd/>
          </a:ln>
        </p:spPr>
        <p:txBody>
          <a:bodyPr>
            <a:spAutoFit/>
          </a:bodyPr>
          <a:lstStyle/>
          <a:p>
            <a:pPr>
              <a:spcBef>
                <a:spcPct val="50000"/>
              </a:spcBef>
            </a:pPr>
            <a:r>
              <a:rPr lang="en-US" sz="1800">
                <a:latin typeface="Times New Roman" pitchFamily="18" charset="0"/>
              </a:rPr>
              <a:t>      Negative correlation (</a:t>
            </a:r>
            <a:r>
              <a:rPr lang="en-US" sz="1800" i="1">
                <a:latin typeface="Times New Roman" pitchFamily="18" charset="0"/>
              </a:rPr>
              <a:t>r=</a:t>
            </a:r>
            <a:r>
              <a:rPr lang="en-US" sz="1800">
                <a:latin typeface="Times New Roman" pitchFamily="18" charset="0"/>
              </a:rPr>
              <a:t>-.73)</a:t>
            </a:r>
          </a:p>
        </p:txBody>
      </p:sp>
      <p:sp>
        <p:nvSpPr>
          <p:cNvPr id="3080" name="Oval 8"/>
          <p:cNvSpPr>
            <a:spLocks noChangeArrowheads="1"/>
          </p:cNvSpPr>
          <p:nvPr/>
        </p:nvSpPr>
        <p:spPr bwMode="auto">
          <a:xfrm>
            <a:off x="1219200" y="5638800"/>
            <a:ext cx="1371600" cy="609600"/>
          </a:xfrm>
          <a:prstGeom prst="ellipse">
            <a:avLst/>
          </a:prstGeom>
          <a:solidFill>
            <a:schemeClr val="accent1"/>
          </a:solidFill>
          <a:ln w="9525">
            <a:noFill/>
            <a:round/>
            <a:headEnd/>
            <a:tailEnd/>
          </a:ln>
        </p:spPr>
        <p:txBody>
          <a:bodyPr wrap="none" anchor="ctr"/>
          <a:lstStyle/>
          <a:p>
            <a:pPr algn="ctr"/>
            <a:r>
              <a:rPr lang="en-US" sz="1600">
                <a:latin typeface="Times New Roman" pitchFamily="18" charset="0"/>
              </a:rPr>
              <a:t>Grade point</a:t>
            </a:r>
            <a:r>
              <a:rPr lang="en-US" sz="1600">
                <a:solidFill>
                  <a:schemeClr val="bg1"/>
                </a:solidFill>
                <a:latin typeface="Times New Roman" pitchFamily="18" charset="0"/>
              </a:rPr>
              <a:t> </a:t>
            </a:r>
          </a:p>
        </p:txBody>
      </p:sp>
      <p:sp>
        <p:nvSpPr>
          <p:cNvPr id="3081" name="Oval 10"/>
          <p:cNvSpPr>
            <a:spLocks noChangeArrowheads="1"/>
          </p:cNvSpPr>
          <p:nvPr/>
        </p:nvSpPr>
        <p:spPr bwMode="auto">
          <a:xfrm>
            <a:off x="2971800" y="5638800"/>
            <a:ext cx="1371600" cy="609600"/>
          </a:xfrm>
          <a:prstGeom prst="ellipse">
            <a:avLst/>
          </a:prstGeom>
          <a:solidFill>
            <a:schemeClr val="accent1"/>
          </a:solidFill>
          <a:ln w="9525">
            <a:noFill/>
            <a:round/>
            <a:headEnd/>
            <a:tailEnd/>
          </a:ln>
        </p:spPr>
        <p:txBody>
          <a:bodyPr wrap="none" anchor="ctr"/>
          <a:lstStyle/>
          <a:p>
            <a:pPr algn="ctr"/>
            <a:r>
              <a:rPr lang="en-US" sz="1600">
                <a:latin typeface="Times New Roman" pitchFamily="18" charset="0"/>
              </a:rPr>
              <a:t>I.Q.</a:t>
            </a:r>
          </a:p>
        </p:txBody>
      </p:sp>
      <p:sp>
        <p:nvSpPr>
          <p:cNvPr id="3082" name="Line 11"/>
          <p:cNvSpPr>
            <a:spLocks noChangeShapeType="1"/>
          </p:cNvSpPr>
          <p:nvPr/>
        </p:nvSpPr>
        <p:spPr bwMode="auto">
          <a:xfrm>
            <a:off x="2590800" y="5943600"/>
            <a:ext cx="381000" cy="0"/>
          </a:xfrm>
          <a:prstGeom prst="line">
            <a:avLst/>
          </a:prstGeom>
          <a:noFill/>
          <a:ln w="9525">
            <a:solidFill>
              <a:schemeClr val="tx1"/>
            </a:solidFill>
            <a:round/>
            <a:headEnd/>
            <a:tailEnd/>
          </a:ln>
        </p:spPr>
        <p:txBody>
          <a:bodyPr wrap="none"/>
          <a:lstStyle/>
          <a:p>
            <a:endParaRPr lang="en-US"/>
          </a:p>
        </p:txBody>
      </p:sp>
      <p:sp>
        <p:nvSpPr>
          <p:cNvPr id="3083" name="Oval 12"/>
          <p:cNvSpPr>
            <a:spLocks noChangeArrowheads="1"/>
          </p:cNvSpPr>
          <p:nvPr/>
        </p:nvSpPr>
        <p:spPr bwMode="auto">
          <a:xfrm>
            <a:off x="5029200" y="5715000"/>
            <a:ext cx="1371600" cy="533400"/>
          </a:xfrm>
          <a:prstGeom prst="ellipse">
            <a:avLst/>
          </a:prstGeom>
          <a:solidFill>
            <a:schemeClr val="accent1"/>
          </a:solidFill>
          <a:ln w="9525">
            <a:noFill/>
            <a:round/>
            <a:headEnd/>
            <a:tailEnd/>
          </a:ln>
        </p:spPr>
        <p:txBody>
          <a:bodyPr wrap="none" anchor="ctr"/>
          <a:lstStyle/>
          <a:p>
            <a:pPr algn="r"/>
            <a:endParaRPr lang="en-US" sz="1600">
              <a:latin typeface="Times New Roman" pitchFamily="18" charset="0"/>
            </a:endParaRPr>
          </a:p>
        </p:txBody>
      </p:sp>
      <p:sp>
        <p:nvSpPr>
          <p:cNvPr id="3084" name="Text Box 13"/>
          <p:cNvSpPr txBox="1">
            <a:spLocks noChangeArrowheads="1"/>
          </p:cNvSpPr>
          <p:nvPr/>
        </p:nvSpPr>
        <p:spPr bwMode="auto">
          <a:xfrm>
            <a:off x="4953000" y="5791200"/>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Computer use</a:t>
            </a:r>
          </a:p>
        </p:txBody>
      </p:sp>
      <p:sp>
        <p:nvSpPr>
          <p:cNvPr id="3085" name="Oval 14"/>
          <p:cNvSpPr>
            <a:spLocks noChangeArrowheads="1"/>
          </p:cNvSpPr>
          <p:nvPr/>
        </p:nvSpPr>
        <p:spPr bwMode="auto">
          <a:xfrm>
            <a:off x="6934200" y="5715000"/>
            <a:ext cx="1524000" cy="457200"/>
          </a:xfrm>
          <a:prstGeom prst="ellipse">
            <a:avLst/>
          </a:prstGeom>
          <a:solidFill>
            <a:schemeClr val="accent1"/>
          </a:solidFill>
          <a:ln w="9525">
            <a:noFill/>
            <a:round/>
            <a:headEnd/>
            <a:tailEnd/>
          </a:ln>
        </p:spPr>
        <p:txBody>
          <a:bodyPr wrap="none" anchor="ctr"/>
          <a:lstStyle/>
          <a:p>
            <a:pPr algn="ctr"/>
            <a:r>
              <a:rPr lang="en-US" sz="1600">
                <a:latin typeface="Times New Roman" pitchFamily="18" charset="0"/>
              </a:rPr>
              <a:t>Age</a:t>
            </a:r>
          </a:p>
        </p:txBody>
      </p:sp>
      <p:sp>
        <p:nvSpPr>
          <p:cNvPr id="3086" name="Line 15"/>
          <p:cNvSpPr>
            <a:spLocks noChangeShapeType="1"/>
          </p:cNvSpPr>
          <p:nvPr/>
        </p:nvSpPr>
        <p:spPr bwMode="auto">
          <a:xfrm>
            <a:off x="6400800" y="5943600"/>
            <a:ext cx="533400" cy="0"/>
          </a:xfrm>
          <a:prstGeom prst="line">
            <a:avLst/>
          </a:prstGeom>
          <a:noFill/>
          <a:ln w="9525">
            <a:solidFill>
              <a:schemeClr val="tx1"/>
            </a:solidFill>
            <a:round/>
            <a:headEnd/>
            <a:tailEnd/>
          </a:ln>
        </p:spPr>
        <p:txBody>
          <a:bodyPr wrap="none"/>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2292" name="Rectangle 4"/>
          <p:cNvSpPr>
            <a:spLocks noChangeArrowheads="1"/>
          </p:cNvSpPr>
          <p:nvPr/>
        </p:nvSpPr>
        <p:spPr bwMode="auto">
          <a:xfrm>
            <a:off x="990600" y="609600"/>
            <a:ext cx="7162800" cy="1143000"/>
          </a:xfrm>
          <a:prstGeom prst="rect">
            <a:avLst/>
          </a:prstGeom>
          <a:noFill/>
          <a:ln w="12700">
            <a:noFill/>
            <a:miter lim="800000"/>
            <a:headEnd/>
            <a:tailEnd/>
          </a:ln>
        </p:spPr>
        <p:txBody>
          <a:bodyPr wrap="none" anchor="ctr"/>
          <a:lstStyle/>
          <a:p>
            <a:endParaRPr lang="en-US"/>
          </a:p>
        </p:txBody>
      </p:sp>
      <p:sp>
        <p:nvSpPr>
          <p:cNvPr id="12293" name="Rectangle 5"/>
          <p:cNvSpPr>
            <a:spLocks noChangeArrowheads="1"/>
          </p:cNvSpPr>
          <p:nvPr/>
        </p:nvSpPr>
        <p:spPr bwMode="auto">
          <a:xfrm>
            <a:off x="990600" y="1981200"/>
            <a:ext cx="7162800" cy="4114800"/>
          </a:xfrm>
          <a:prstGeom prst="rect">
            <a:avLst/>
          </a:prstGeom>
          <a:noFill/>
          <a:ln w="12700">
            <a:noFill/>
            <a:miter lim="800000"/>
            <a:headEnd/>
            <a:tailEnd/>
          </a:ln>
        </p:spPr>
        <p:txBody>
          <a:bodyPr wrap="none" anchor="ctr"/>
          <a:lstStyle/>
          <a:p>
            <a:endParaRPr lang="en-US"/>
          </a:p>
        </p:txBody>
      </p:sp>
      <p:sp>
        <p:nvSpPr>
          <p:cNvPr id="12294" name="Rectangle 6"/>
          <p:cNvSpPr>
            <a:spLocks noGrp="1" noChangeArrowheads="1"/>
          </p:cNvSpPr>
          <p:nvPr>
            <p:ph type="title"/>
          </p:nvPr>
        </p:nvSpPr>
        <p:spPr>
          <a:xfrm>
            <a:off x="1143000" y="762000"/>
            <a:ext cx="7162800" cy="1143000"/>
          </a:xfrm>
          <a:noFill/>
        </p:spPr>
        <p:txBody>
          <a:bodyPr lIns="90488" tIns="44450" rIns="90488" bIns="44450" anchor="ctr"/>
          <a:lstStyle/>
          <a:p>
            <a:pPr eaLnBrk="1" hangingPunct="1"/>
            <a:r>
              <a:rPr lang="en-US" sz="3200" b="1"/>
              <a:t>Experimental Design</a:t>
            </a:r>
          </a:p>
        </p:txBody>
      </p:sp>
      <p:sp>
        <p:nvSpPr>
          <p:cNvPr id="12295" name="Rectangle 7"/>
          <p:cNvSpPr>
            <a:spLocks noGrp="1" noChangeArrowheads="1"/>
          </p:cNvSpPr>
          <p:nvPr>
            <p:ph type="body" idx="1"/>
          </p:nvPr>
        </p:nvSpPr>
        <p:spPr>
          <a:xfrm>
            <a:off x="1143000" y="2133600"/>
            <a:ext cx="7162800" cy="4114800"/>
          </a:xfrm>
          <a:noFill/>
        </p:spPr>
        <p:txBody>
          <a:bodyPr lIns="90488" tIns="44450" rIns="90488" bIns="44450"/>
          <a:lstStyle/>
          <a:p>
            <a:pPr eaLnBrk="1" hangingPunct="1"/>
            <a:r>
              <a:rPr lang="en-US" sz="2400"/>
              <a:t>Treatment, control, comparison</a:t>
            </a:r>
          </a:p>
          <a:p>
            <a:pPr eaLnBrk="1" hangingPunct="1"/>
            <a:r>
              <a:rPr lang="en-US" sz="2400"/>
              <a:t>do something to subjects (guinea pigs?) </a:t>
            </a:r>
          </a:p>
          <a:p>
            <a:pPr eaLnBrk="1" hangingPunct="1"/>
            <a:r>
              <a:rPr lang="en-US" sz="2400"/>
              <a:t>who are randomly selected and randomly assigned to groups</a:t>
            </a:r>
          </a:p>
          <a:p>
            <a:pPr eaLnBrk="1" hangingPunct="1"/>
            <a:r>
              <a:rPr lang="en-US" sz="2400"/>
              <a:t>for the purpose of determining the cause of an effect (difference between groups)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219200" y="2209800"/>
            <a:ext cx="6705600" cy="2530475"/>
          </a:xfrm>
          <a:prstGeom prst="rect">
            <a:avLst/>
          </a:prstGeom>
          <a:solidFill>
            <a:srgbClr val="99CCFF"/>
          </a:solidFill>
          <a:ln w="9525">
            <a:noFill/>
            <a:miter lim="800000"/>
            <a:headEnd/>
            <a:tailEnd/>
          </a:ln>
        </p:spPr>
        <p:txBody>
          <a:bodyPr>
            <a:spAutoFit/>
          </a:bodyPr>
          <a:lstStyle/>
          <a:p>
            <a:pPr algn="ctr">
              <a:spcBef>
                <a:spcPct val="50000"/>
              </a:spcBef>
            </a:pPr>
            <a:endParaRPr lang="en-US" sz="4000" b="1">
              <a:latin typeface="Gill Sans MT" pitchFamily="34" charset="0"/>
            </a:endParaRPr>
          </a:p>
          <a:p>
            <a:pPr algn="ctr">
              <a:spcBef>
                <a:spcPct val="50000"/>
              </a:spcBef>
            </a:pPr>
            <a:r>
              <a:rPr lang="en-US" sz="4000" b="1">
                <a:latin typeface="Gill Sans MT" pitchFamily="34" charset="0"/>
              </a:rPr>
              <a:t>Conclusion</a:t>
            </a:r>
          </a:p>
          <a:p>
            <a:pPr algn="ctr">
              <a:spcBef>
                <a:spcPct val="50000"/>
              </a:spcBef>
            </a:pPr>
            <a:endParaRPr lang="en-US" sz="4000" b="1">
              <a:latin typeface="Gill Sans MT"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 name="Rectangle 2"/>
          <p:cNvSpPr>
            <a:spLocks noGrp="1" noChangeArrowheads="1"/>
          </p:cNvSpPr>
          <p:nvPr>
            <p:ph type="title"/>
          </p:nvPr>
        </p:nvSpPr>
        <p:spPr>
          <a:xfrm>
            <a:off x="1150938" y="914400"/>
            <a:ext cx="7793037" cy="762000"/>
          </a:xfrm>
        </p:spPr>
        <p:txBody>
          <a:bodyPr/>
          <a:lstStyle/>
          <a:p>
            <a:pPr eaLnBrk="1" hangingPunct="1"/>
            <a:r>
              <a:rPr lang="en-US" sz="3200" b="1"/>
              <a:t>Experimental Research Design</a:t>
            </a:r>
          </a:p>
        </p:txBody>
      </p:sp>
      <p:grpSp>
        <p:nvGrpSpPr>
          <p:cNvPr id="2" name="Organization Chart 3">
            <a:extLst>
              <a:ext uri="{FF2B5EF4-FFF2-40B4-BE49-F238E27FC236}">
                <a16:creationId xmlns:a16="http://schemas.microsoft.com/office/drawing/2014/main" id="{C9C7DAF4-44AF-4FA5-8AA7-9FD5BB9E894B}"/>
              </a:ext>
            </a:extLst>
          </p:cNvPr>
          <p:cNvGrpSpPr>
            <a:grpSpLocks noChangeAspect="1"/>
          </p:cNvGrpSpPr>
          <p:nvPr/>
        </p:nvGrpSpPr>
        <p:grpSpPr bwMode="auto">
          <a:xfrm>
            <a:off x="754063" y="1946275"/>
            <a:ext cx="8201025" cy="4530725"/>
            <a:chOff x="475" y="1226"/>
            <a:chExt cx="5166" cy="2854"/>
          </a:xfrm>
        </p:grpSpPr>
        <p:cxnSp>
          <p:nvCxnSpPr>
            <p:cNvPr id="4100" name="_s4100">
              <a:extLst>
                <a:ext uri="{FF2B5EF4-FFF2-40B4-BE49-F238E27FC236}">
                  <a16:creationId xmlns:a16="http://schemas.microsoft.com/office/drawing/2014/main" id="{3B62BEBB-66E5-4AF0-AFE2-CB192D5AE362}"/>
                </a:ext>
              </a:extLst>
            </p:cNvPr>
            <p:cNvCxnSpPr>
              <a:cxnSpLocks noChangeShapeType="1"/>
              <a:stCxn id="21" idx="1"/>
              <a:endCxn id="20" idx="2"/>
            </p:cNvCxnSpPr>
            <p:nvPr/>
          </p:nvCxnSpPr>
          <p:spPr bwMode="auto">
            <a:xfrm rot="10800000" flipH="1">
              <a:off x="3425" y="2993"/>
              <a:ext cx="332" cy="218"/>
            </a:xfrm>
            <a:prstGeom prst="bentConnector4">
              <a:avLst>
                <a:gd name="adj1" fmla="val -21685"/>
                <a:gd name="adj2" fmla="val 80273"/>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1" name="_s4101">
              <a:extLst>
                <a:ext uri="{FF2B5EF4-FFF2-40B4-BE49-F238E27FC236}">
                  <a16:creationId xmlns:a16="http://schemas.microsoft.com/office/drawing/2014/main" id="{A784725D-E8DC-4235-9E3B-2AE20DEBD7AB}"/>
                </a:ext>
              </a:extLst>
            </p:cNvPr>
            <p:cNvCxnSpPr>
              <a:cxnSpLocks noChangeShapeType="1"/>
              <a:stCxn id="20" idx="3"/>
              <a:endCxn id="17" idx="2"/>
            </p:cNvCxnSpPr>
            <p:nvPr/>
          </p:nvCxnSpPr>
          <p:spPr bwMode="auto">
            <a:xfrm flipH="1" flipV="1">
              <a:off x="3757" y="2609"/>
              <a:ext cx="310" cy="251"/>
            </a:xfrm>
            <a:prstGeom prst="bentConnector4">
              <a:avLst>
                <a:gd name="adj1" fmla="val -23227"/>
                <a:gd name="adj2" fmla="val 76495"/>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2" name="_s4102">
              <a:extLst>
                <a:ext uri="{FF2B5EF4-FFF2-40B4-BE49-F238E27FC236}">
                  <a16:creationId xmlns:a16="http://schemas.microsoft.com/office/drawing/2014/main" id="{B981624D-CF9A-447E-A1E5-B83A7F0B49FE}"/>
                </a:ext>
              </a:extLst>
            </p:cNvPr>
            <p:cNvCxnSpPr>
              <a:cxnSpLocks noChangeShapeType="1"/>
            </p:cNvCxnSpPr>
            <p:nvPr/>
          </p:nvCxnSpPr>
          <p:spPr bwMode="auto">
            <a:xfrm rot="10800000" flipH="1">
              <a:off x="1536" y="2265"/>
              <a:ext cx="1406" cy="536"/>
            </a:xfrm>
            <a:prstGeom prst="bentConnector4">
              <a:avLst>
                <a:gd name="adj1" fmla="val -5120"/>
                <a:gd name="adj2" fmla="val 62315"/>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3" name="_s4103">
              <a:extLst>
                <a:ext uri="{FF2B5EF4-FFF2-40B4-BE49-F238E27FC236}">
                  <a16:creationId xmlns:a16="http://schemas.microsoft.com/office/drawing/2014/main" id="{368C20E1-3E4E-4CB9-9315-D69F22A1764B}"/>
                </a:ext>
              </a:extLst>
            </p:cNvPr>
            <p:cNvCxnSpPr>
              <a:cxnSpLocks noChangeShapeType="1"/>
            </p:cNvCxnSpPr>
            <p:nvPr/>
          </p:nvCxnSpPr>
          <p:spPr bwMode="auto">
            <a:xfrm rot="10800000" flipH="1">
              <a:off x="2352" y="2265"/>
              <a:ext cx="590" cy="536"/>
            </a:xfrm>
            <a:prstGeom prst="bentConnector4">
              <a:avLst>
                <a:gd name="adj1" fmla="val -12204"/>
                <a:gd name="adj2" fmla="val 62315"/>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4" name="_s4104">
              <a:extLst>
                <a:ext uri="{FF2B5EF4-FFF2-40B4-BE49-F238E27FC236}">
                  <a16:creationId xmlns:a16="http://schemas.microsoft.com/office/drawing/2014/main" id="{533EF6C8-12A7-4565-B8AD-FA1AC9BE40B8}"/>
                </a:ext>
              </a:extLst>
            </p:cNvPr>
            <p:cNvCxnSpPr>
              <a:cxnSpLocks noChangeShapeType="1"/>
            </p:cNvCxnSpPr>
            <p:nvPr/>
          </p:nvCxnSpPr>
          <p:spPr bwMode="auto">
            <a:xfrm rot="10800000">
              <a:off x="2942" y="2228"/>
              <a:ext cx="514" cy="239"/>
            </a:xfrm>
            <a:prstGeom prst="bentConnector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5" name="_s4105">
              <a:extLst>
                <a:ext uri="{FF2B5EF4-FFF2-40B4-BE49-F238E27FC236}">
                  <a16:creationId xmlns:a16="http://schemas.microsoft.com/office/drawing/2014/main" id="{D4985208-D131-4D3A-ABC5-BA315B556089}"/>
                </a:ext>
              </a:extLst>
            </p:cNvPr>
            <p:cNvCxnSpPr>
              <a:cxnSpLocks noChangeShapeType="1"/>
              <a:stCxn id="16" idx="1"/>
              <a:endCxn id="15" idx="2"/>
            </p:cNvCxnSpPr>
            <p:nvPr/>
          </p:nvCxnSpPr>
          <p:spPr bwMode="auto">
            <a:xfrm rot="10800000" flipH="1">
              <a:off x="4695" y="2600"/>
              <a:ext cx="244" cy="260"/>
            </a:xfrm>
            <a:prstGeom prst="bentConnector4">
              <a:avLst>
                <a:gd name="adj1" fmla="val -29509"/>
                <a:gd name="adj2" fmla="val 75384"/>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6" name="_s4106">
              <a:extLst>
                <a:ext uri="{FF2B5EF4-FFF2-40B4-BE49-F238E27FC236}">
                  <a16:creationId xmlns:a16="http://schemas.microsoft.com/office/drawing/2014/main" id="{F3D0C67D-0241-41DB-9C4C-AFB10A040FFC}"/>
                </a:ext>
              </a:extLst>
            </p:cNvPr>
            <p:cNvCxnSpPr>
              <a:cxnSpLocks noChangeShapeType="1"/>
              <a:stCxn id="15" idx="1"/>
              <a:endCxn id="14" idx="2"/>
            </p:cNvCxnSpPr>
            <p:nvPr/>
          </p:nvCxnSpPr>
          <p:spPr bwMode="auto">
            <a:xfrm rot="10800000">
              <a:off x="4538" y="2228"/>
              <a:ext cx="91" cy="239"/>
            </a:xfrm>
            <a:prstGeom prst="bentConnector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7" name="_s4107">
              <a:extLst>
                <a:ext uri="{FF2B5EF4-FFF2-40B4-BE49-F238E27FC236}">
                  <a16:creationId xmlns:a16="http://schemas.microsoft.com/office/drawing/2014/main" id="{0256C0D2-DB6D-4E1A-A155-F51A28D9418D}"/>
                </a:ext>
              </a:extLst>
            </p:cNvPr>
            <p:cNvCxnSpPr>
              <a:cxnSpLocks noChangeShapeType="1"/>
              <a:stCxn id="14" idx="0"/>
              <a:endCxn id="12" idx="2"/>
            </p:cNvCxnSpPr>
            <p:nvPr/>
          </p:nvCxnSpPr>
          <p:spPr bwMode="auto">
            <a:xfrm rot="5400000" flipH="1">
              <a:off x="4484" y="1908"/>
              <a:ext cx="107" cy="1"/>
            </a:xfrm>
            <a:prstGeom prst="bentConnector3">
              <a:avLst>
                <a:gd name="adj1" fmla="val 4953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8" name="_s4108">
              <a:extLst>
                <a:ext uri="{FF2B5EF4-FFF2-40B4-BE49-F238E27FC236}">
                  <a16:creationId xmlns:a16="http://schemas.microsoft.com/office/drawing/2014/main" id="{464B4FDA-1DE1-4503-9F92-721B4028049A}"/>
                </a:ext>
              </a:extLst>
            </p:cNvPr>
            <p:cNvCxnSpPr>
              <a:cxnSpLocks noChangeShapeType="1"/>
              <a:stCxn id="13" idx="0"/>
              <a:endCxn id="7" idx="2"/>
            </p:cNvCxnSpPr>
            <p:nvPr/>
          </p:nvCxnSpPr>
          <p:spPr bwMode="auto">
            <a:xfrm rot="5400000" flipH="1">
              <a:off x="3405" y="1733"/>
              <a:ext cx="107" cy="352"/>
            </a:xfrm>
            <a:prstGeom prst="bentConnector3">
              <a:avLst>
                <a:gd name="adj1" fmla="val 4953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09" name="_s4109">
              <a:extLst>
                <a:ext uri="{FF2B5EF4-FFF2-40B4-BE49-F238E27FC236}">
                  <a16:creationId xmlns:a16="http://schemas.microsoft.com/office/drawing/2014/main" id="{B265591E-084C-421E-871B-3C286CB653F0}"/>
                </a:ext>
              </a:extLst>
            </p:cNvPr>
            <p:cNvCxnSpPr>
              <a:cxnSpLocks noChangeShapeType="1"/>
              <a:stCxn id="12" idx="0"/>
              <a:endCxn id="3" idx="2"/>
            </p:cNvCxnSpPr>
            <p:nvPr/>
          </p:nvCxnSpPr>
          <p:spPr bwMode="auto">
            <a:xfrm rot="5400000" flipH="1">
              <a:off x="3644" y="696"/>
              <a:ext cx="106" cy="1680"/>
            </a:xfrm>
            <a:prstGeom prst="bentConnector3">
              <a:avLst>
                <a:gd name="adj1" fmla="val 50000"/>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0" name="_s4110">
              <a:extLst>
                <a:ext uri="{FF2B5EF4-FFF2-40B4-BE49-F238E27FC236}">
                  <a16:creationId xmlns:a16="http://schemas.microsoft.com/office/drawing/2014/main" id="{F36FDCC3-020F-496D-98A6-351F197A3F47}"/>
                </a:ext>
              </a:extLst>
            </p:cNvPr>
            <p:cNvCxnSpPr>
              <a:cxnSpLocks noChangeShapeType="1"/>
              <a:stCxn id="11" idx="0"/>
              <a:endCxn id="10" idx="2"/>
            </p:cNvCxnSpPr>
            <p:nvPr/>
          </p:nvCxnSpPr>
          <p:spPr bwMode="auto">
            <a:xfrm rot="16200000">
              <a:off x="724" y="2652"/>
              <a:ext cx="106" cy="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111" name="_s4111">
              <a:extLst>
                <a:ext uri="{FF2B5EF4-FFF2-40B4-BE49-F238E27FC236}">
                  <a16:creationId xmlns:a16="http://schemas.microsoft.com/office/drawing/2014/main" id="{B84BB455-18F4-4741-8FDC-6596B0FF8C2C}"/>
                </a:ext>
              </a:extLst>
            </p:cNvPr>
            <p:cNvCxnSpPr>
              <a:cxnSpLocks noChangeShapeType="1"/>
              <a:stCxn id="10" idx="3"/>
              <a:endCxn id="8" idx="2"/>
            </p:cNvCxnSpPr>
            <p:nvPr/>
          </p:nvCxnSpPr>
          <p:spPr bwMode="auto">
            <a:xfrm flipV="1">
              <a:off x="1085" y="2228"/>
              <a:ext cx="92" cy="239"/>
            </a:xfrm>
            <a:prstGeom prst="bentConnector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2" name="_s4112">
              <a:extLst>
                <a:ext uri="{FF2B5EF4-FFF2-40B4-BE49-F238E27FC236}">
                  <a16:creationId xmlns:a16="http://schemas.microsoft.com/office/drawing/2014/main" id="{2844653F-A338-4CA9-BAA6-6F492E0D64ED}"/>
                </a:ext>
              </a:extLst>
            </p:cNvPr>
            <p:cNvCxnSpPr>
              <a:cxnSpLocks noChangeShapeType="1"/>
              <a:stCxn id="9" idx="0"/>
              <a:endCxn id="7" idx="2"/>
            </p:cNvCxnSpPr>
            <p:nvPr/>
          </p:nvCxnSpPr>
          <p:spPr bwMode="auto">
            <a:xfrm rot="16200000">
              <a:off x="3054" y="1734"/>
              <a:ext cx="107" cy="350"/>
            </a:xfrm>
            <a:prstGeom prst="bentConnector3">
              <a:avLst>
                <a:gd name="adj1" fmla="val 49532"/>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3" name="_s4113">
              <a:extLst>
                <a:ext uri="{FF2B5EF4-FFF2-40B4-BE49-F238E27FC236}">
                  <a16:creationId xmlns:a16="http://schemas.microsoft.com/office/drawing/2014/main" id="{C63462CD-0E89-419C-8925-2204B0BCA898}"/>
                </a:ext>
              </a:extLst>
            </p:cNvPr>
            <p:cNvCxnSpPr>
              <a:cxnSpLocks noChangeShapeType="1"/>
              <a:stCxn id="8" idx="0"/>
              <a:endCxn id="4" idx="2"/>
            </p:cNvCxnSpPr>
            <p:nvPr/>
          </p:nvCxnSpPr>
          <p:spPr bwMode="auto">
            <a:xfrm rot="16200000">
              <a:off x="1124" y="1908"/>
              <a:ext cx="107" cy="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114" name="_s4114">
              <a:extLst>
                <a:ext uri="{FF2B5EF4-FFF2-40B4-BE49-F238E27FC236}">
                  <a16:creationId xmlns:a16="http://schemas.microsoft.com/office/drawing/2014/main" id="{65B684E3-1AA4-4351-B6A3-848659D13A35}"/>
                </a:ext>
              </a:extLst>
            </p:cNvPr>
            <p:cNvCxnSpPr>
              <a:cxnSpLocks noChangeShapeType="1"/>
              <a:stCxn id="7" idx="0"/>
              <a:endCxn id="3" idx="2"/>
            </p:cNvCxnSpPr>
            <p:nvPr/>
          </p:nvCxnSpPr>
          <p:spPr bwMode="auto">
            <a:xfrm rot="5400000" flipH="1">
              <a:off x="3017" y="1323"/>
              <a:ext cx="106" cy="426"/>
            </a:xfrm>
            <a:prstGeom prst="bentConnector3">
              <a:avLst>
                <a:gd name="adj1" fmla="val 50000"/>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5" name="_s4115">
              <a:extLst>
                <a:ext uri="{FF2B5EF4-FFF2-40B4-BE49-F238E27FC236}">
                  <a16:creationId xmlns:a16="http://schemas.microsoft.com/office/drawing/2014/main" id="{7EDDE4A3-4949-4A23-9669-231665A3F536}"/>
                </a:ext>
              </a:extLst>
            </p:cNvPr>
            <p:cNvCxnSpPr>
              <a:cxnSpLocks noChangeShapeType="1"/>
              <a:stCxn id="6" idx="0"/>
              <a:endCxn id="3" idx="2"/>
            </p:cNvCxnSpPr>
            <p:nvPr/>
          </p:nvCxnSpPr>
          <p:spPr bwMode="auto">
            <a:xfrm rot="16200000">
              <a:off x="2666" y="1398"/>
              <a:ext cx="106" cy="276"/>
            </a:xfrm>
            <a:prstGeom prst="bentConnector3">
              <a:avLst>
                <a:gd name="adj1" fmla="val 50000"/>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6" name="_s4116">
              <a:extLst>
                <a:ext uri="{FF2B5EF4-FFF2-40B4-BE49-F238E27FC236}">
                  <a16:creationId xmlns:a16="http://schemas.microsoft.com/office/drawing/2014/main" id="{85DB4082-D526-4F95-908C-6A694B80EE6F}"/>
                </a:ext>
              </a:extLst>
            </p:cNvPr>
            <p:cNvCxnSpPr>
              <a:cxnSpLocks noChangeShapeType="1"/>
              <a:stCxn id="5" idx="0"/>
              <a:endCxn id="3" idx="2"/>
            </p:cNvCxnSpPr>
            <p:nvPr/>
          </p:nvCxnSpPr>
          <p:spPr bwMode="auto">
            <a:xfrm rot="16200000">
              <a:off x="2315" y="1047"/>
              <a:ext cx="106" cy="978"/>
            </a:xfrm>
            <a:prstGeom prst="bentConnector3">
              <a:avLst>
                <a:gd name="adj1" fmla="val 50000"/>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4117" name="_s4117">
              <a:extLst>
                <a:ext uri="{FF2B5EF4-FFF2-40B4-BE49-F238E27FC236}">
                  <a16:creationId xmlns:a16="http://schemas.microsoft.com/office/drawing/2014/main" id="{0E3B8AD5-346B-4D93-BBD0-4419C8AA7823}"/>
                </a:ext>
              </a:extLst>
            </p:cNvPr>
            <p:cNvCxnSpPr>
              <a:cxnSpLocks noChangeShapeType="1"/>
              <a:stCxn id="4" idx="0"/>
              <a:endCxn id="3" idx="2"/>
            </p:cNvCxnSpPr>
            <p:nvPr/>
          </p:nvCxnSpPr>
          <p:spPr bwMode="auto">
            <a:xfrm rot="16200000">
              <a:off x="1964" y="696"/>
              <a:ext cx="106" cy="1680"/>
            </a:xfrm>
            <a:prstGeom prst="bentConnector3">
              <a:avLst>
                <a:gd name="adj1" fmla="val 50000"/>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sp>
          <p:nvSpPr>
            <p:cNvPr id="3" name="_s4118">
              <a:extLst>
                <a:ext uri="{FF2B5EF4-FFF2-40B4-BE49-F238E27FC236}">
                  <a16:creationId xmlns:a16="http://schemas.microsoft.com/office/drawing/2014/main" id="{282627C7-25AF-4137-B028-CF5054364FAF}"/>
                </a:ext>
              </a:extLst>
            </p:cNvPr>
            <p:cNvSpPr>
              <a:spLocks noChangeArrowheads="1"/>
            </p:cNvSpPr>
            <p:nvPr/>
          </p:nvSpPr>
          <p:spPr bwMode="auto">
            <a:xfrm>
              <a:off x="2556" y="1226"/>
              <a:ext cx="602" cy="248"/>
            </a:xfrm>
            <a:prstGeom prst="roundRect">
              <a:avLst>
                <a:gd name="adj"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Tahoma" panose="020B0604030504040204" pitchFamily="34" charset="0"/>
                  <a:cs typeface="Arial" panose="020B0604020202020204" pitchFamily="34" charset="0"/>
                </a:rPr>
                <a:t>Experimental Research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Tahoma" panose="020B0604030504040204" pitchFamily="34" charset="0"/>
                  <a:cs typeface="Arial" panose="020B0604020202020204" pitchFamily="34" charset="0"/>
                </a:rPr>
                <a:t>Design</a:t>
              </a:r>
            </a:p>
          </p:txBody>
        </p:sp>
        <p:sp>
          <p:nvSpPr>
            <p:cNvPr id="4" name="_s4119">
              <a:extLst>
                <a:ext uri="{FF2B5EF4-FFF2-40B4-BE49-F238E27FC236}">
                  <a16:creationId xmlns:a16="http://schemas.microsoft.com/office/drawing/2014/main" id="{96D08D65-ECED-4DAF-BA34-E687A54ADD90}"/>
                </a:ext>
              </a:extLst>
            </p:cNvPr>
            <p:cNvSpPr>
              <a:spLocks noChangeArrowheads="1"/>
            </p:cNvSpPr>
            <p:nvPr/>
          </p:nvSpPr>
          <p:spPr bwMode="auto">
            <a:xfrm>
              <a:off x="876" y="1598"/>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Design with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Threats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Internal Validity</a:t>
              </a:r>
            </a:p>
          </p:txBody>
        </p:sp>
        <p:sp>
          <p:nvSpPr>
            <p:cNvPr id="5" name="_s4120">
              <a:extLst>
                <a:ext uri="{FF2B5EF4-FFF2-40B4-BE49-F238E27FC236}">
                  <a16:creationId xmlns:a16="http://schemas.microsoft.com/office/drawing/2014/main" id="{E4CB88A4-9720-447C-A15E-A54BB96089C8}"/>
                </a:ext>
              </a:extLst>
            </p:cNvPr>
            <p:cNvSpPr>
              <a:spLocks noChangeArrowheads="1"/>
            </p:cNvSpPr>
            <p:nvPr/>
          </p:nvSpPr>
          <p:spPr bwMode="auto">
            <a:xfrm>
              <a:off x="1578" y="1598"/>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Requirements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Experimental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Research Design</a:t>
              </a:r>
            </a:p>
          </p:txBody>
        </p:sp>
        <p:sp>
          <p:nvSpPr>
            <p:cNvPr id="6" name="_s4121">
              <a:extLst>
                <a:ext uri="{FF2B5EF4-FFF2-40B4-BE49-F238E27FC236}">
                  <a16:creationId xmlns:a16="http://schemas.microsoft.com/office/drawing/2014/main" id="{070EC310-BE18-496C-90BB-495C2DFF5742}"/>
                </a:ext>
              </a:extLst>
            </p:cNvPr>
            <p:cNvSpPr>
              <a:spLocks noChangeArrowheads="1"/>
            </p:cNvSpPr>
            <p:nvPr/>
          </p:nvSpPr>
          <p:spPr bwMode="auto">
            <a:xfrm>
              <a:off x="2280" y="1598"/>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Pre-testing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Participant</a:t>
              </a:r>
            </a:p>
          </p:txBody>
        </p:sp>
        <p:sp>
          <p:nvSpPr>
            <p:cNvPr id="7" name="_s4122">
              <a:extLst>
                <a:ext uri="{FF2B5EF4-FFF2-40B4-BE49-F238E27FC236}">
                  <a16:creationId xmlns:a16="http://schemas.microsoft.com/office/drawing/2014/main" id="{0E34214E-BD05-4E64-AB79-C049F5E8E9C0}"/>
                </a:ext>
              </a:extLst>
            </p:cNvPr>
            <p:cNvSpPr>
              <a:spLocks noChangeArrowheads="1"/>
            </p:cNvSpPr>
            <p:nvPr/>
          </p:nvSpPr>
          <p:spPr bwMode="auto">
            <a:xfrm>
              <a:off x="2982" y="1598"/>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True Research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Design</a:t>
              </a:r>
            </a:p>
          </p:txBody>
        </p:sp>
        <p:sp>
          <p:nvSpPr>
            <p:cNvPr id="8" name="_s4123">
              <a:extLst>
                <a:ext uri="{FF2B5EF4-FFF2-40B4-BE49-F238E27FC236}">
                  <a16:creationId xmlns:a16="http://schemas.microsoft.com/office/drawing/2014/main" id="{F708B9C5-E24F-4AE4-8011-B2C74873B841}"/>
                </a:ext>
              </a:extLst>
            </p:cNvPr>
            <p:cNvSpPr>
              <a:spLocks noChangeArrowheads="1"/>
            </p:cNvSpPr>
            <p:nvPr/>
          </p:nvSpPr>
          <p:spPr bwMode="auto">
            <a:xfrm>
              <a:off x="876" y="1971"/>
              <a:ext cx="602"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One-Group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Tahoma" panose="020B0604030504040204" pitchFamily="34" charset="0"/>
                  <a:cs typeface="Arial" panose="020B0604020202020204" pitchFamily="34" charset="0"/>
                </a:rPr>
                <a:t>Posttest-Only</a:t>
              </a:r>
            </a:p>
          </p:txBody>
        </p:sp>
        <p:sp>
          <p:nvSpPr>
            <p:cNvPr id="9" name="_s4124">
              <a:extLst>
                <a:ext uri="{FF2B5EF4-FFF2-40B4-BE49-F238E27FC236}">
                  <a16:creationId xmlns:a16="http://schemas.microsoft.com/office/drawing/2014/main" id="{E833B0F4-6696-4D5D-874B-4E5EC2C94EEE}"/>
                </a:ext>
              </a:extLst>
            </p:cNvPr>
            <p:cNvSpPr>
              <a:spLocks noChangeArrowheads="1"/>
            </p:cNvSpPr>
            <p:nvPr/>
          </p:nvSpPr>
          <p:spPr bwMode="auto">
            <a:xfrm>
              <a:off x="2632" y="1971"/>
              <a:ext cx="601"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Posttest-Only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p:txBody>
        </p:sp>
        <p:sp>
          <p:nvSpPr>
            <p:cNvPr id="10" name="_s4125">
              <a:extLst>
                <a:ext uri="{FF2B5EF4-FFF2-40B4-BE49-F238E27FC236}">
                  <a16:creationId xmlns:a16="http://schemas.microsoft.com/office/drawing/2014/main" id="{A197EC49-81E3-46E5-B5B1-F49F80DDCAAD}"/>
                </a:ext>
              </a:extLst>
            </p:cNvPr>
            <p:cNvSpPr>
              <a:spLocks noChangeArrowheads="1"/>
            </p:cNvSpPr>
            <p:nvPr/>
          </p:nvSpPr>
          <p:spPr bwMode="auto">
            <a:xfrm>
              <a:off x="475" y="2343"/>
              <a:ext cx="601" cy="248"/>
            </a:xfrm>
            <a:prstGeom prst="roundRect">
              <a:avLst>
                <a:gd name="adj" fmla="val 50000"/>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One-Group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Pretest-Posttest</a:t>
              </a:r>
            </a:p>
          </p:txBody>
        </p:sp>
        <p:sp>
          <p:nvSpPr>
            <p:cNvPr id="11" name="_s4126">
              <a:extLst>
                <a:ext uri="{FF2B5EF4-FFF2-40B4-BE49-F238E27FC236}">
                  <a16:creationId xmlns:a16="http://schemas.microsoft.com/office/drawing/2014/main" id="{556602A3-81A3-48DB-A684-7756A01FA7EF}"/>
                </a:ext>
              </a:extLst>
            </p:cNvPr>
            <p:cNvSpPr>
              <a:spLocks noChangeArrowheads="1"/>
            </p:cNvSpPr>
            <p:nvPr/>
          </p:nvSpPr>
          <p:spPr bwMode="auto">
            <a:xfrm>
              <a:off x="475" y="2715"/>
              <a:ext cx="601"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Nonequivalent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Posttest-Only</a:t>
              </a:r>
            </a:p>
          </p:txBody>
        </p:sp>
        <p:sp>
          <p:nvSpPr>
            <p:cNvPr id="12" name="_s4127">
              <a:extLst>
                <a:ext uri="{FF2B5EF4-FFF2-40B4-BE49-F238E27FC236}">
                  <a16:creationId xmlns:a16="http://schemas.microsoft.com/office/drawing/2014/main" id="{60E5DC99-EC01-4DE6-ADD7-75D7307B6499}"/>
                </a:ext>
              </a:extLst>
            </p:cNvPr>
            <p:cNvSpPr>
              <a:spLocks noChangeArrowheads="1"/>
            </p:cNvSpPr>
            <p:nvPr/>
          </p:nvSpPr>
          <p:spPr bwMode="auto">
            <a:xfrm>
              <a:off x="4236" y="1598"/>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Choice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Research Design</a:t>
              </a:r>
            </a:p>
          </p:txBody>
        </p:sp>
        <p:sp>
          <p:nvSpPr>
            <p:cNvPr id="13" name="_s4128">
              <a:extLst>
                <a:ext uri="{FF2B5EF4-FFF2-40B4-BE49-F238E27FC236}">
                  <a16:creationId xmlns:a16="http://schemas.microsoft.com/office/drawing/2014/main" id="{8054CD0F-0712-45AA-98F3-AEA4ACB7ED4C}"/>
                </a:ext>
              </a:extLst>
            </p:cNvPr>
            <p:cNvSpPr>
              <a:spLocks noChangeArrowheads="1"/>
            </p:cNvSpPr>
            <p:nvPr/>
          </p:nvSpPr>
          <p:spPr bwMode="auto">
            <a:xfrm>
              <a:off x="3334" y="1971"/>
              <a:ext cx="601"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Pretest-Posttest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p:txBody>
        </p:sp>
        <p:sp>
          <p:nvSpPr>
            <p:cNvPr id="14" name="_s4129">
              <a:extLst>
                <a:ext uri="{FF2B5EF4-FFF2-40B4-BE49-F238E27FC236}">
                  <a16:creationId xmlns:a16="http://schemas.microsoft.com/office/drawing/2014/main" id="{FED729D6-EDDD-48DD-9374-77D2DF170DB4}"/>
                </a:ext>
              </a:extLst>
            </p:cNvPr>
            <p:cNvSpPr>
              <a:spLocks noChangeArrowheads="1"/>
            </p:cNvSpPr>
            <p:nvPr/>
          </p:nvSpPr>
          <p:spPr bwMode="auto">
            <a:xfrm>
              <a:off x="4237" y="1971"/>
              <a:ext cx="601"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Research Question</a:t>
              </a:r>
            </a:p>
          </p:txBody>
        </p:sp>
        <p:sp>
          <p:nvSpPr>
            <p:cNvPr id="15" name="_s4130">
              <a:extLst>
                <a:ext uri="{FF2B5EF4-FFF2-40B4-BE49-F238E27FC236}">
                  <a16:creationId xmlns:a16="http://schemas.microsoft.com/office/drawing/2014/main" id="{8A5C88EB-8C62-4EE1-8A92-D0D078A2F924}"/>
                </a:ext>
              </a:extLst>
            </p:cNvPr>
            <p:cNvSpPr>
              <a:spLocks noChangeArrowheads="1"/>
            </p:cNvSpPr>
            <p:nvPr/>
          </p:nvSpPr>
          <p:spPr bwMode="auto">
            <a:xfrm>
              <a:off x="4638" y="2343"/>
              <a:ext cx="602"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Control</a:t>
              </a:r>
            </a:p>
          </p:txBody>
        </p:sp>
        <p:sp>
          <p:nvSpPr>
            <p:cNvPr id="16" name="_s4131">
              <a:extLst>
                <a:ext uri="{FF2B5EF4-FFF2-40B4-BE49-F238E27FC236}">
                  <a16:creationId xmlns:a16="http://schemas.microsoft.com/office/drawing/2014/main" id="{815404C2-6159-4C18-8EDC-342BB5533423}"/>
                </a:ext>
              </a:extLst>
            </p:cNvPr>
            <p:cNvSpPr>
              <a:spLocks noChangeArrowheads="1"/>
            </p:cNvSpPr>
            <p:nvPr/>
          </p:nvSpPr>
          <p:spPr bwMode="auto">
            <a:xfrm>
              <a:off x="4704" y="2736"/>
              <a:ext cx="602" cy="248"/>
            </a:xfrm>
            <a:prstGeom prst="roundRect">
              <a:avLst>
                <a:gd name="adj"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Between Vs. Within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Participants design</a:t>
              </a:r>
            </a:p>
          </p:txBody>
        </p:sp>
        <p:sp>
          <p:nvSpPr>
            <p:cNvPr id="17" name="_s4132">
              <a:extLst>
                <a:ext uri="{FF2B5EF4-FFF2-40B4-BE49-F238E27FC236}">
                  <a16:creationId xmlns:a16="http://schemas.microsoft.com/office/drawing/2014/main" id="{C81996E8-ED52-45B6-A56A-817F67F3085D}"/>
                </a:ext>
              </a:extLst>
            </p:cNvPr>
            <p:cNvSpPr>
              <a:spLocks noChangeArrowheads="1"/>
            </p:cNvSpPr>
            <p:nvPr/>
          </p:nvSpPr>
          <p:spPr bwMode="auto">
            <a:xfrm>
              <a:off x="3456" y="2352"/>
              <a:ext cx="602"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Between-Participants</a:t>
              </a:r>
            </a:p>
          </p:txBody>
        </p:sp>
        <p:sp>
          <p:nvSpPr>
            <p:cNvPr id="18" name="_s4133">
              <a:extLst>
                <a:ext uri="{FF2B5EF4-FFF2-40B4-BE49-F238E27FC236}">
                  <a16:creationId xmlns:a16="http://schemas.microsoft.com/office/drawing/2014/main" id="{7D26AE5E-D2CF-4652-B9FB-01060AA66970}"/>
                </a:ext>
              </a:extLst>
            </p:cNvPr>
            <p:cNvSpPr>
              <a:spLocks noChangeArrowheads="1"/>
            </p:cNvSpPr>
            <p:nvPr/>
          </p:nvSpPr>
          <p:spPr bwMode="auto">
            <a:xfrm>
              <a:off x="2352" y="2640"/>
              <a:ext cx="602"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Within Participants</a:t>
              </a:r>
            </a:p>
          </p:txBody>
        </p:sp>
        <p:sp>
          <p:nvSpPr>
            <p:cNvPr id="19" name="_s4134">
              <a:extLst>
                <a:ext uri="{FF2B5EF4-FFF2-40B4-BE49-F238E27FC236}">
                  <a16:creationId xmlns:a16="http://schemas.microsoft.com/office/drawing/2014/main" id="{F38134BD-B0CB-40C6-9E3E-537E7269DC2E}"/>
                </a:ext>
              </a:extLst>
            </p:cNvPr>
            <p:cNvSpPr>
              <a:spLocks noChangeArrowheads="1"/>
            </p:cNvSpPr>
            <p:nvPr/>
          </p:nvSpPr>
          <p:spPr bwMode="auto">
            <a:xfrm>
              <a:off x="1536" y="2640"/>
              <a:ext cx="602" cy="248"/>
            </a:xfrm>
            <a:prstGeom prst="roundRect">
              <a:avLst>
                <a:gd name="adj"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Mixed Models</a:t>
              </a:r>
            </a:p>
          </p:txBody>
        </p:sp>
        <p:sp>
          <p:nvSpPr>
            <p:cNvPr id="20" name="_s4135">
              <a:extLst>
                <a:ext uri="{FF2B5EF4-FFF2-40B4-BE49-F238E27FC236}">
                  <a16:creationId xmlns:a16="http://schemas.microsoft.com/office/drawing/2014/main" id="{EEDE06B1-31AC-457A-825D-1C5F9527528E}"/>
                </a:ext>
              </a:extLst>
            </p:cNvPr>
            <p:cNvSpPr>
              <a:spLocks noChangeArrowheads="1"/>
            </p:cNvSpPr>
            <p:nvPr/>
          </p:nvSpPr>
          <p:spPr bwMode="auto">
            <a:xfrm>
              <a:off x="3456" y="2736"/>
              <a:ext cx="602" cy="248"/>
            </a:xfrm>
            <a:prstGeom prst="roundRect">
              <a:avLst>
                <a:gd name="adj"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Simple Randomized</a:t>
              </a:r>
            </a:p>
          </p:txBody>
        </p:sp>
        <p:sp>
          <p:nvSpPr>
            <p:cNvPr id="21" name="_s4136">
              <a:extLst>
                <a:ext uri="{FF2B5EF4-FFF2-40B4-BE49-F238E27FC236}">
                  <a16:creationId xmlns:a16="http://schemas.microsoft.com/office/drawing/2014/main" id="{1E19A3EB-6641-43FA-B0C6-0B702728695D}"/>
                </a:ext>
              </a:extLst>
            </p:cNvPr>
            <p:cNvSpPr>
              <a:spLocks noChangeArrowheads="1"/>
            </p:cNvSpPr>
            <p:nvPr/>
          </p:nvSpPr>
          <p:spPr bwMode="auto">
            <a:xfrm>
              <a:off x="3434" y="3087"/>
              <a:ext cx="602" cy="248"/>
            </a:xfrm>
            <a:prstGeom prst="roundRect">
              <a:avLst>
                <a:gd name="adj"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Tahoma" panose="020B0604030504040204" pitchFamily="34" charset="0"/>
                  <a:cs typeface="Arial" panose="020B0604020202020204" pitchFamily="34" charset="0"/>
                </a:rPr>
                <a:t>Factorial</a:t>
              </a:r>
            </a:p>
          </p:txBody>
        </p:sp>
      </p:grpSp>
      <p:sp>
        <p:nvSpPr>
          <p:cNvPr id="4138" name="Text Box 42"/>
          <p:cNvSpPr txBox="1">
            <a:spLocks noChangeArrowheads="1"/>
          </p:cNvSpPr>
          <p:nvPr/>
        </p:nvSpPr>
        <p:spPr bwMode="auto">
          <a:xfrm>
            <a:off x="5867400" y="5943600"/>
            <a:ext cx="2514600" cy="214313"/>
          </a:xfrm>
          <a:prstGeom prst="rect">
            <a:avLst/>
          </a:prstGeom>
          <a:noFill/>
          <a:ln w="9525">
            <a:noFill/>
            <a:miter lim="800000"/>
            <a:headEnd/>
            <a:tailEnd/>
          </a:ln>
        </p:spPr>
        <p:txBody>
          <a:bodyPr>
            <a:spAutoFit/>
          </a:bodyPr>
          <a:lstStyle/>
          <a:p>
            <a:pPr>
              <a:spcBef>
                <a:spcPct val="50000"/>
              </a:spcBef>
            </a:pPr>
            <a:r>
              <a:rPr lang="id-ID" sz="800" b="1">
                <a:solidFill>
                  <a:schemeClr val="folHlink"/>
                </a:solidFill>
              </a:rPr>
              <a:t>Sumber: Christensen, Larry B. 2007</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2971800" y="3022600"/>
            <a:ext cx="3271838" cy="823913"/>
          </a:xfrm>
          <a:prstGeom prst="rect">
            <a:avLst/>
          </a:prstGeom>
          <a:noFill/>
          <a:ln w="9525">
            <a:noFill/>
            <a:miter lim="800000"/>
            <a:headEnd/>
            <a:tailEnd/>
          </a:ln>
        </p:spPr>
        <p:txBody>
          <a:bodyPr wrap="none">
            <a:spAutoFit/>
          </a:bodyPr>
          <a:lstStyle/>
          <a:p>
            <a:r>
              <a:rPr lang="en-US" sz="4800" b="1">
                <a:solidFill>
                  <a:srgbClr val="A50021"/>
                </a:solidFill>
              </a:rPr>
              <a:t>Question?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b="1"/>
              <a:t>Characteristics of Experiments</a:t>
            </a:r>
          </a:p>
        </p:txBody>
      </p:sp>
      <p:sp>
        <p:nvSpPr>
          <p:cNvPr id="13315" name="Rectangle 3"/>
          <p:cNvSpPr>
            <a:spLocks noGrp="1" noChangeArrowheads="1"/>
          </p:cNvSpPr>
          <p:nvPr>
            <p:ph type="body" idx="1"/>
          </p:nvPr>
        </p:nvSpPr>
        <p:spPr/>
        <p:txBody>
          <a:bodyPr/>
          <a:lstStyle/>
          <a:p>
            <a:pPr eaLnBrk="1" hangingPunct="1"/>
            <a:r>
              <a:rPr lang="en-US" sz="2400"/>
              <a:t>Random assignment</a:t>
            </a:r>
          </a:p>
          <a:p>
            <a:pPr eaLnBrk="1" hangingPunct="1"/>
            <a:r>
              <a:rPr lang="en-US" sz="2400"/>
              <a:t>Control over extraneous variables</a:t>
            </a:r>
          </a:p>
          <a:p>
            <a:pPr eaLnBrk="1" hangingPunct="1"/>
            <a:r>
              <a:rPr lang="en-US" sz="2400"/>
              <a:t>Manipulation of the treatment conditions</a:t>
            </a:r>
          </a:p>
          <a:p>
            <a:pPr eaLnBrk="1" hangingPunct="1"/>
            <a:r>
              <a:rPr lang="en-US" sz="2400"/>
              <a:t>Outcome measures</a:t>
            </a:r>
          </a:p>
          <a:p>
            <a:pPr eaLnBrk="1" hangingPunct="1"/>
            <a:r>
              <a:rPr lang="en-US" sz="2400"/>
              <a:t>Group comparisons</a:t>
            </a:r>
          </a:p>
          <a:p>
            <a:pPr eaLnBrk="1" hangingPunct="1"/>
            <a:r>
              <a:rPr lang="en-US" sz="2400"/>
              <a:t>Threats to Validity</a:t>
            </a:r>
          </a:p>
        </p:txBody>
      </p:sp>
      <p:pic>
        <p:nvPicPr>
          <p:cNvPr id="13316" name="Picture 4" descr="controlgroup"/>
          <p:cNvPicPr>
            <a:picLocks noChangeAspect="1" noChangeArrowheads="1"/>
          </p:cNvPicPr>
          <p:nvPr/>
        </p:nvPicPr>
        <p:blipFill>
          <a:blip r:embed="rId2" cstate="print">
            <a:clrChange>
              <a:clrFrom>
                <a:srgbClr val="FFFFFF"/>
              </a:clrFrom>
              <a:clrTo>
                <a:srgbClr val="FFFFFF">
                  <a:alpha val="0"/>
                </a:srgbClr>
              </a:clrTo>
            </a:clrChange>
          </a:blip>
          <a:srcRect b="13840"/>
          <a:stretch>
            <a:fillRect/>
          </a:stretch>
        </p:blipFill>
        <p:spPr bwMode="auto">
          <a:xfrm>
            <a:off x="4800600" y="3886200"/>
            <a:ext cx="4114800" cy="27574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200" b="1"/>
              <a:t>Random Assignment</a:t>
            </a:r>
          </a:p>
        </p:txBody>
      </p:sp>
      <p:sp>
        <p:nvSpPr>
          <p:cNvPr id="14339" name="Rectangle 3"/>
          <p:cNvSpPr>
            <a:spLocks noGrp="1" noChangeArrowheads="1"/>
          </p:cNvSpPr>
          <p:nvPr>
            <p:ph type="body" idx="1"/>
          </p:nvPr>
        </p:nvSpPr>
        <p:spPr/>
        <p:txBody>
          <a:bodyPr/>
          <a:lstStyle/>
          <a:p>
            <a:pPr eaLnBrk="1" hangingPunct="1"/>
            <a:r>
              <a:rPr lang="en-US" sz="2400" b="1">
                <a:solidFill>
                  <a:srgbClr val="A50021"/>
                </a:solidFill>
              </a:rPr>
              <a:t>Random assignment</a:t>
            </a:r>
            <a:r>
              <a:rPr lang="en-US" sz="2400"/>
              <a:t> is the process of assigning individuals to the treatments.</a:t>
            </a:r>
          </a:p>
          <a:p>
            <a:pPr eaLnBrk="1" hangingPunct="1">
              <a:buFont typeface="Wingdings" pitchFamily="2" charset="2"/>
              <a:buNone/>
            </a:pPr>
            <a:endParaRPr lang="en-US" sz="2400"/>
          </a:p>
          <a:p>
            <a:pPr eaLnBrk="1" hangingPunct="1"/>
            <a:r>
              <a:rPr lang="en-US" sz="2400"/>
              <a:t>The random assignment of individuals to groups (or condition within a group) distinguishes a rigorous’ </a:t>
            </a:r>
            <a:r>
              <a:rPr lang="en-US" sz="2400">
                <a:solidFill>
                  <a:srgbClr val="0099FF"/>
                </a:solidFill>
              </a:rPr>
              <a:t>“true”</a:t>
            </a:r>
            <a:r>
              <a:rPr lang="en-US" sz="2400"/>
              <a:t> experiment from an adequate, but less-than-rigorous, “</a:t>
            </a:r>
            <a:r>
              <a:rPr lang="en-US" sz="2400">
                <a:solidFill>
                  <a:srgbClr val="0099FF"/>
                </a:solidFill>
              </a:rPr>
              <a:t>quasi-experiment</a:t>
            </a:r>
            <a:r>
              <a:rPr lang="en-US" sz="24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1066800"/>
            <a:ext cx="7793037" cy="693738"/>
          </a:xfrm>
        </p:spPr>
        <p:txBody>
          <a:bodyPr/>
          <a:lstStyle/>
          <a:p>
            <a:pPr eaLnBrk="1" hangingPunct="1"/>
            <a:r>
              <a:rPr lang="en-US" sz="3200" b="1"/>
              <a:t>Experimental Research</a:t>
            </a:r>
          </a:p>
        </p:txBody>
      </p:sp>
      <p:sp>
        <p:nvSpPr>
          <p:cNvPr id="15363" name="Rectangle 3"/>
          <p:cNvSpPr>
            <a:spLocks noGrp="1" noChangeArrowheads="1"/>
          </p:cNvSpPr>
          <p:nvPr>
            <p:ph type="body" idx="1"/>
          </p:nvPr>
        </p:nvSpPr>
        <p:spPr/>
        <p:txBody>
          <a:bodyPr/>
          <a:lstStyle/>
          <a:p>
            <a:pPr eaLnBrk="1" hangingPunct="1"/>
            <a:r>
              <a:rPr lang="en-US">
                <a:solidFill>
                  <a:srgbClr val="0099FF"/>
                </a:solidFill>
              </a:rPr>
              <a:t>Experiment</a:t>
            </a:r>
            <a:r>
              <a:rPr lang="en-US"/>
              <a:t>: The investigation of the relationship between two or more variables by deliberately producing a change in one variable in a situation and observing the effects of that change on other aspect of the situation.</a:t>
            </a:r>
          </a:p>
          <a:p>
            <a:pPr eaLnBrk="1" hangingPunct="1"/>
            <a:r>
              <a:rPr lang="en-US">
                <a:solidFill>
                  <a:srgbClr val="0099FF"/>
                </a:solidFill>
              </a:rPr>
              <a:t>Cause-and-effect</a:t>
            </a:r>
          </a:p>
          <a:p>
            <a:pPr eaLnBrk="1" hangingPunct="1">
              <a:buFont typeface="Wingdings" pitchFamily="2" charset="2"/>
              <a:buNone/>
            </a:pPr>
            <a:endParaRPr lang="en-US"/>
          </a:p>
        </p:txBody>
      </p:sp>
    </p:spTree>
  </p:cSld>
  <p:clrMapOvr>
    <a:masterClrMapping/>
  </p:clrMapOvr>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ppt-recruitment-9-2002</Template>
  <TotalTime>836</TotalTime>
  <Words>3268</Words>
  <Application>Microsoft Office PowerPoint</Application>
  <PresentationFormat>On-screen Show (4:3)</PresentationFormat>
  <Paragraphs>523</Paragraphs>
  <Slides>62</Slides>
  <Notes>5</Notes>
  <HiddenSlides>13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73" baseType="lpstr">
      <vt:lpstr>Tahoma</vt:lpstr>
      <vt:lpstr>Arial</vt:lpstr>
      <vt:lpstr>Wingdings</vt:lpstr>
      <vt:lpstr>Gill Sans MT</vt:lpstr>
      <vt:lpstr>Times New Roman</vt:lpstr>
      <vt:lpstr>Batang</vt:lpstr>
      <vt:lpstr>MS PGothic</vt:lpstr>
      <vt:lpstr>1_Blends</vt:lpstr>
      <vt:lpstr>Microsoft Equation 3.0</vt:lpstr>
      <vt:lpstr>Clip</vt:lpstr>
      <vt:lpstr>Picture</vt:lpstr>
      <vt:lpstr>EXPERIMENTAL RESEARCH In CS, IS and IT</vt:lpstr>
      <vt:lpstr>Research Methods  (upon which methodologies can be built)</vt:lpstr>
      <vt:lpstr>PowerPoint Presentation</vt:lpstr>
      <vt:lpstr>Experimental Group Designs Three Types</vt:lpstr>
      <vt:lpstr>What is Experimental Design?</vt:lpstr>
      <vt:lpstr>Experimental Design</vt:lpstr>
      <vt:lpstr>Characteristics of Experiments</vt:lpstr>
      <vt:lpstr>Random Assignment</vt:lpstr>
      <vt:lpstr>Experimental Research</vt:lpstr>
      <vt:lpstr>Experimental Research</vt:lpstr>
      <vt:lpstr>Experimental Research</vt:lpstr>
      <vt:lpstr>Steps In Conducting Experimental Research</vt:lpstr>
      <vt:lpstr>The Road to Experimental Research</vt:lpstr>
      <vt:lpstr>Types of Experimental Designs</vt:lpstr>
      <vt:lpstr>Types of Experimental Design</vt:lpstr>
      <vt:lpstr>Types of Between-Group Designs (True Experimental Designs)</vt:lpstr>
      <vt:lpstr>Types of Between-Group Designs (Quasi Experimental Designs)</vt:lpstr>
      <vt:lpstr>Experiment Example</vt:lpstr>
      <vt:lpstr>Design of Experiments</vt:lpstr>
      <vt:lpstr>Principles of Experimental Design</vt:lpstr>
      <vt:lpstr>Experimental Research</vt:lpstr>
      <vt:lpstr>Experimental Research: Factors</vt:lpstr>
      <vt:lpstr>PowerPoint Presentation</vt:lpstr>
      <vt:lpstr>Examples of Experimental Research Design (Adopted from : Efficient and Effective Keyword Searching in P2P System, Nizar 2007)</vt:lpstr>
      <vt:lpstr>Experimental Research Methodology (Adopted from Nizar, 2007)</vt:lpstr>
      <vt:lpstr>Another Example: The Use of Maximal Frequent Sequences to Improve Document Ranking in Information Retrieval System for Indonesian Language (Dwi Astuti, 2006)</vt:lpstr>
      <vt:lpstr>Experimental Research Methodology, Astuti (2006) </vt:lpstr>
      <vt:lpstr>Experimental Research Methodology, Astuti (2006) </vt:lpstr>
      <vt:lpstr>PowerPoint Presentation</vt:lpstr>
      <vt:lpstr>The Experimental Results</vt:lpstr>
      <vt:lpstr>Figure 1. Result Of Word Pair Searching For News Collection</vt:lpstr>
      <vt:lpstr>Figure 2. Results Of Word Pair Searching For Scientific Collection</vt:lpstr>
      <vt:lpstr>Discussion and Interpretation</vt:lpstr>
      <vt:lpstr>Discussion and Interpretation</vt:lpstr>
      <vt:lpstr>Conclusion and Suggestion</vt:lpstr>
      <vt:lpstr>PowerPoint Presentation</vt:lpstr>
      <vt:lpstr>Quasi-Experimental Designs</vt:lpstr>
      <vt:lpstr>Characteristics of Quasi-Experimental Research</vt:lpstr>
      <vt:lpstr>Nonequivalent Control Group Design</vt:lpstr>
      <vt:lpstr>Quasi-Experimental Research</vt:lpstr>
      <vt:lpstr>Quasi-Experimental (Cont’d)</vt:lpstr>
      <vt:lpstr>Quasi-Experimental (Cont’d)</vt:lpstr>
      <vt:lpstr>Quasi-Experimental (Cont’d)</vt:lpstr>
      <vt:lpstr>Quasi-Experimental (Cont’d)</vt:lpstr>
      <vt:lpstr>Quasi-Experimental Research</vt:lpstr>
      <vt:lpstr>Diagramming Research</vt:lpstr>
      <vt:lpstr>A Sample Research Design</vt:lpstr>
      <vt:lpstr>PowerPoint Presentation</vt:lpstr>
      <vt:lpstr>Research design with more power (time series)</vt:lpstr>
      <vt:lpstr>Changes to Look For </vt:lpstr>
      <vt:lpstr>PowerPoint Presentation</vt:lpstr>
      <vt:lpstr>Research Designs by Similarities</vt:lpstr>
      <vt:lpstr>Descriptive Research</vt:lpstr>
      <vt:lpstr>Basic of Descriptive Research</vt:lpstr>
      <vt:lpstr>Causal-Comparative Research</vt:lpstr>
      <vt:lpstr>Causal-Comparative Research</vt:lpstr>
      <vt:lpstr>Correlational Designs</vt:lpstr>
      <vt:lpstr>Correlation Research Design</vt:lpstr>
      <vt:lpstr>Scattergrams Representing Different Degrees and Directions of Correlation between Two Variables</vt:lpstr>
      <vt:lpstr>PowerPoint Presentation</vt:lpstr>
      <vt:lpstr>Experimental Research Design</vt:lpstr>
      <vt:lpstr>PowerPoint Presentation</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RESEARCH in CS, IS and IT</dc:title>
  <dc:creator>z_zhaedah</dc:creator>
  <cp:lastModifiedBy>Windows User</cp:lastModifiedBy>
  <cp:revision>70</cp:revision>
  <dcterms:created xsi:type="dcterms:W3CDTF">2007-10-29T04:24:41Z</dcterms:created>
  <dcterms:modified xsi:type="dcterms:W3CDTF">2020-01-20T09:07:27Z</dcterms:modified>
</cp:coreProperties>
</file>