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35"/>
  </p:notesMasterIdLst>
  <p:sldIdLst>
    <p:sldId id="256" r:id="rId2"/>
    <p:sldId id="404" r:id="rId3"/>
    <p:sldId id="376" r:id="rId4"/>
    <p:sldId id="405" r:id="rId5"/>
    <p:sldId id="408" r:id="rId6"/>
    <p:sldId id="407" r:id="rId7"/>
    <p:sldId id="389" r:id="rId8"/>
    <p:sldId id="390" r:id="rId9"/>
    <p:sldId id="391" r:id="rId10"/>
    <p:sldId id="392" r:id="rId11"/>
    <p:sldId id="406" r:id="rId12"/>
    <p:sldId id="393" r:id="rId13"/>
    <p:sldId id="409" r:id="rId14"/>
    <p:sldId id="394" r:id="rId15"/>
    <p:sldId id="395" r:id="rId16"/>
    <p:sldId id="378" r:id="rId17"/>
    <p:sldId id="410" r:id="rId18"/>
    <p:sldId id="379" r:id="rId19"/>
    <p:sldId id="380" r:id="rId20"/>
    <p:sldId id="381" r:id="rId21"/>
    <p:sldId id="382" r:id="rId22"/>
    <p:sldId id="383" r:id="rId23"/>
    <p:sldId id="384" r:id="rId24"/>
    <p:sldId id="385" r:id="rId25"/>
    <p:sldId id="386" r:id="rId26"/>
    <p:sldId id="387" r:id="rId27"/>
    <p:sldId id="397" r:id="rId28"/>
    <p:sldId id="398" r:id="rId29"/>
    <p:sldId id="399" r:id="rId30"/>
    <p:sldId id="400" r:id="rId31"/>
    <p:sldId id="401" r:id="rId32"/>
    <p:sldId id="402" r:id="rId33"/>
    <p:sldId id="388"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CD1041F0-631A-4C07-B170-2E3DAAFA69A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pPr eaLnBrk="1" hangingPunct="1"/>
            <a:endParaRPr lang="en-US">
              <a:latin typeface="Arial" charset="0"/>
            </a:endParaRPr>
          </a:p>
        </p:txBody>
      </p:sp>
      <p:sp>
        <p:nvSpPr>
          <p:cNvPr id="76804" name="Slide Number Placeholder 3"/>
          <p:cNvSpPr>
            <a:spLocks noGrp="1"/>
          </p:cNvSpPr>
          <p:nvPr>
            <p:ph type="sldNum" sz="quarter" idx="5"/>
          </p:nvPr>
        </p:nvSpPr>
        <p:spPr>
          <a:noFill/>
        </p:spPr>
        <p:txBody>
          <a:bodyPr/>
          <a:lstStyle/>
          <a:p>
            <a:fld id="{268CFF30-9ED9-4E03-BB54-996C5263577E}" type="slidenum">
              <a:rPr lang="en-US">
                <a:latin typeface="Arial" charset="0"/>
              </a:rPr>
              <a:pPr/>
              <a:t>27</a:t>
            </a:fld>
            <a:endParaRPr lang="en-U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pPr eaLnBrk="1" hangingPunct="1"/>
            <a:endParaRPr lang="en-US">
              <a:latin typeface="Arial" charset="0"/>
            </a:endParaRPr>
          </a:p>
        </p:txBody>
      </p:sp>
      <p:sp>
        <p:nvSpPr>
          <p:cNvPr id="77828" name="Slide Number Placeholder 3"/>
          <p:cNvSpPr>
            <a:spLocks noGrp="1"/>
          </p:cNvSpPr>
          <p:nvPr>
            <p:ph type="sldNum" sz="quarter" idx="5"/>
          </p:nvPr>
        </p:nvSpPr>
        <p:spPr>
          <a:noFill/>
        </p:spPr>
        <p:txBody>
          <a:bodyPr/>
          <a:lstStyle/>
          <a:p>
            <a:fld id="{036725FD-C33E-41A8-B883-8754E3423C38}" type="slidenum">
              <a:rPr lang="en-US">
                <a:latin typeface="Arial" charset="0"/>
              </a:rPr>
              <a:pPr/>
              <a:t>28</a:t>
            </a:fld>
            <a:endParaRPr lang="en-US">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pPr eaLnBrk="1" hangingPunct="1"/>
            <a:endParaRPr lang="en-US">
              <a:latin typeface="Arial" charset="0"/>
            </a:endParaRPr>
          </a:p>
        </p:txBody>
      </p:sp>
      <p:sp>
        <p:nvSpPr>
          <p:cNvPr id="78852" name="Slide Number Placeholder 3"/>
          <p:cNvSpPr>
            <a:spLocks noGrp="1"/>
          </p:cNvSpPr>
          <p:nvPr>
            <p:ph type="sldNum" sz="quarter" idx="5"/>
          </p:nvPr>
        </p:nvSpPr>
        <p:spPr>
          <a:noFill/>
        </p:spPr>
        <p:txBody>
          <a:bodyPr/>
          <a:lstStyle/>
          <a:p>
            <a:fld id="{19617724-5D32-4BDD-9A70-F75BE3C1E8F9}" type="slidenum">
              <a:rPr lang="en-US">
                <a:latin typeface="Arial" charset="0"/>
              </a:rPr>
              <a:pPr/>
              <a:t>29</a:t>
            </a:fld>
            <a:endParaRPr lang="en-US">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pPr eaLnBrk="1" hangingPunct="1"/>
            <a:endParaRPr lang="en-US">
              <a:latin typeface="Arial" charset="0"/>
            </a:endParaRPr>
          </a:p>
        </p:txBody>
      </p:sp>
      <p:sp>
        <p:nvSpPr>
          <p:cNvPr id="79876" name="Slide Number Placeholder 3"/>
          <p:cNvSpPr>
            <a:spLocks noGrp="1"/>
          </p:cNvSpPr>
          <p:nvPr>
            <p:ph type="sldNum" sz="quarter" idx="5"/>
          </p:nvPr>
        </p:nvSpPr>
        <p:spPr>
          <a:noFill/>
        </p:spPr>
        <p:txBody>
          <a:bodyPr/>
          <a:lstStyle/>
          <a:p>
            <a:fld id="{AFC2A6CC-A85E-44CD-97E6-6A806AFB5D38}" type="slidenum">
              <a:rPr lang="en-US">
                <a:latin typeface="Arial" charset="0"/>
              </a:rPr>
              <a:pPr/>
              <a:t>30</a:t>
            </a:fld>
            <a:endParaRPr lang="en-US">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pPr eaLnBrk="1" hangingPunct="1"/>
            <a:endParaRPr lang="en-US">
              <a:latin typeface="Arial" charset="0"/>
            </a:endParaRPr>
          </a:p>
        </p:txBody>
      </p:sp>
      <p:sp>
        <p:nvSpPr>
          <p:cNvPr id="80900" name="Slide Number Placeholder 3"/>
          <p:cNvSpPr>
            <a:spLocks noGrp="1"/>
          </p:cNvSpPr>
          <p:nvPr>
            <p:ph type="sldNum" sz="quarter" idx="5"/>
          </p:nvPr>
        </p:nvSpPr>
        <p:spPr>
          <a:noFill/>
        </p:spPr>
        <p:txBody>
          <a:bodyPr/>
          <a:lstStyle/>
          <a:p>
            <a:fld id="{29A1A943-42CA-4817-9F77-5CB4A44874DF}" type="slidenum">
              <a:rPr lang="en-US">
                <a:latin typeface="Arial" charset="0"/>
              </a:rPr>
              <a:pPr/>
              <a:t>31</a:t>
            </a:fld>
            <a:endParaRPr lang="en-US">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pPr eaLnBrk="1" hangingPunct="1"/>
            <a:endParaRPr lang="en-US">
              <a:latin typeface="Arial" charset="0"/>
            </a:endParaRPr>
          </a:p>
        </p:txBody>
      </p:sp>
      <p:sp>
        <p:nvSpPr>
          <p:cNvPr id="81924" name="Slide Number Placeholder 3"/>
          <p:cNvSpPr>
            <a:spLocks noGrp="1"/>
          </p:cNvSpPr>
          <p:nvPr>
            <p:ph type="sldNum" sz="quarter" idx="5"/>
          </p:nvPr>
        </p:nvSpPr>
        <p:spPr>
          <a:noFill/>
        </p:spPr>
        <p:txBody>
          <a:bodyPr/>
          <a:lstStyle/>
          <a:p>
            <a:fld id="{9A80CC68-797B-4236-B5D1-7C762F196A5A}" type="slidenum">
              <a:rPr lang="en-US">
                <a:latin typeface="Arial" charset="0"/>
              </a:rPr>
              <a:pPr/>
              <a:t>32</a:t>
            </a:fld>
            <a:endParaRPr 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A3F91D17-2891-4914-9D18-D363DF3EA3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55EA9-62BB-4D9C-AAAD-F10E3AFBCA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4C7006-AE8B-4DA2-8FF4-FE416C12E9D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88CC8-1250-4DF9-8A0D-3C5D13753A5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0FB73-5AF3-4F17-8CF3-D1FD03E142F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DF5AC6-283F-4FEA-9154-D5EB1645A6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F78C00-B262-4993-8C36-4C8E7A5C726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4EA6E1-15CD-4A70-93D2-0F8F39E5EE3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21D0CF-04EE-40B1-BEF7-55EA185039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DA2A0D-B4A5-47D2-B2BC-5B73B6F057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6B64-1BB6-4DE8-B28C-5A57382B3F5A}"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73390BCC-42B4-4574-A40D-503FEE756F9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hyperlink" Target="http://en.wikipedia.org/wiki/Falsity" TargetMode="External"/><Relationship Id="rId3" Type="http://schemas.openxmlformats.org/officeDocument/2006/relationships/hyperlink" Target="http://en.wikipedia.org/wiki/Philosophy" TargetMode="External"/><Relationship Id="rId7" Type="http://schemas.openxmlformats.org/officeDocument/2006/relationships/hyperlink" Target="http://en.wikipedia.org/wiki/Truth" TargetMode="External"/><Relationship Id="rId2" Type="http://schemas.openxmlformats.org/officeDocument/2006/relationships/hyperlink" Target="http://en.wikipedia.org/wiki/Logic" TargetMode="External"/><Relationship Id="rId1" Type="http://schemas.openxmlformats.org/officeDocument/2006/relationships/slideLayout" Target="../slideLayouts/slideLayout2.xml"/><Relationship Id="rId6" Type="http://schemas.openxmlformats.org/officeDocument/2006/relationships/hyperlink" Target="http://en.wikipedia.org/wiki/Symbol_(formal)" TargetMode="External"/><Relationship Id="rId5" Type="http://schemas.openxmlformats.org/officeDocument/2006/relationships/hyperlink" Target="http://en.wikipedia.org/wiki/Declarative_sentence" TargetMode="External"/><Relationship Id="rId4" Type="http://schemas.openxmlformats.org/officeDocument/2006/relationships/hyperlink" Target="http://en.wikipedia.org/wiki/Meaning_(philosophy_of_language)" TargetMode="External"/><Relationship Id="rId9" Type="http://schemas.openxmlformats.org/officeDocument/2006/relationships/hyperlink" Target="http://en.wikipedia.org/wiki/Truthbearer"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Cognitive_psychology" TargetMode="External"/><Relationship Id="rId2" Type="http://schemas.openxmlformats.org/officeDocument/2006/relationships/hyperlink" Target="http://en.wikipedia.org/wiki/Logic" TargetMode="External"/><Relationship Id="rId1" Type="http://schemas.openxmlformats.org/officeDocument/2006/relationships/slideLayout" Target="../slideLayouts/slideLayout2.xml"/><Relationship Id="rId5" Type="http://schemas.openxmlformats.org/officeDocument/2006/relationships/hyperlink" Target="http://en.wikipedia.org/wiki/Statistical_inference" TargetMode="External"/><Relationship Id="rId4" Type="http://schemas.openxmlformats.org/officeDocument/2006/relationships/hyperlink" Target="http://en.wikipedia.org/wiki/Artificial_intelligenc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grammar.about.com/od/il/g/inductionterm.htm"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p:cNvSpPr>
            <a:spLocks noGrp="1" noChangeArrowheads="1"/>
          </p:cNvSpPr>
          <p:nvPr>
            <p:ph type="ctrTitle"/>
          </p:nvPr>
        </p:nvSpPr>
        <p:spPr>
          <a:xfrm>
            <a:off x="722376" y="990600"/>
            <a:ext cx="7772400" cy="1828800"/>
          </a:xfrm>
        </p:spPr>
        <p:txBody>
          <a:bodyPr/>
          <a:lstStyle/>
          <a:p>
            <a:r>
              <a:rPr lang="en-US" sz="4000" dirty="0"/>
              <a:t>Logical Thinking Process</a:t>
            </a:r>
            <a:br>
              <a:rPr lang="en-US" sz="4000" dirty="0"/>
            </a:br>
            <a:r>
              <a:rPr lang="en-US" sz="4000" dirty="0"/>
              <a:t>(Week #2)</a:t>
            </a:r>
          </a:p>
        </p:txBody>
      </p:sp>
      <p:sp>
        <p:nvSpPr>
          <p:cNvPr id="2052" name="Rectangle 4"/>
          <p:cNvSpPr>
            <a:spLocks noChangeArrowheads="1"/>
          </p:cNvSpPr>
          <p:nvPr/>
        </p:nvSpPr>
        <p:spPr bwMode="auto">
          <a:xfrm>
            <a:off x="609600" y="4800600"/>
            <a:ext cx="8153400" cy="1200329"/>
          </a:xfrm>
          <a:prstGeom prst="rect">
            <a:avLst/>
          </a:prstGeom>
          <a:noFill/>
          <a:ln w="9525">
            <a:noFill/>
            <a:miter lim="800000"/>
            <a:headEnd/>
            <a:tailEnd/>
          </a:ln>
          <a:effectLst/>
        </p:spPr>
        <p:txBody>
          <a:bodyPr wrap="square">
            <a:spAutoFit/>
          </a:bodyPr>
          <a:lstStyle/>
          <a:p>
            <a:pPr algn="ctr"/>
            <a:r>
              <a:rPr lang="en-US" sz="2400" b="1" dirty="0">
                <a:solidFill>
                  <a:schemeClr val="tx2"/>
                </a:solidFill>
              </a:rPr>
              <a:t>Course: Research Methodology and Scientific Writing</a:t>
            </a:r>
          </a:p>
          <a:p>
            <a:pPr algn="ctr"/>
            <a:r>
              <a:rPr lang="id-ID" sz="2400" b="1" dirty="0">
                <a:solidFill>
                  <a:schemeClr val="tx2"/>
                </a:solidFill>
              </a:rPr>
              <a:t>Faculty of Computer Science</a:t>
            </a:r>
          </a:p>
          <a:p>
            <a:pPr algn="ctr"/>
            <a:r>
              <a:rPr lang="id-ID" sz="2400" b="1" dirty="0">
                <a:solidFill>
                  <a:schemeClr val="tx2"/>
                </a:solidFill>
              </a:rPr>
              <a:t>University of Indonesia</a:t>
            </a:r>
          </a:p>
        </p:txBody>
      </p:sp>
      <p:sp>
        <p:nvSpPr>
          <p:cNvPr id="6" name="Rectangle 5"/>
          <p:cNvSpPr>
            <a:spLocks noGrp="1" noChangeArrowheads="1"/>
          </p:cNvSpPr>
          <p:nvPr/>
        </p:nvSpPr>
        <p:spPr bwMode="auto">
          <a:xfrm>
            <a:off x="990600" y="3505200"/>
            <a:ext cx="67818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hlink"/>
              </a:buClr>
              <a:buSzPct val="70000"/>
              <a:buFont typeface="Wingdings 2" pitchFamily="18" charset="2"/>
              <a:buNone/>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accent1"/>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hlink"/>
              </a:buClr>
              <a:buSzPct val="70000"/>
              <a:buFont typeface="Wingdings 2" pitchFamily="18" charset="2"/>
              <a:buChar char=""/>
              <a:defRPr sz="2400">
                <a:solidFill>
                  <a:schemeClr val="tx1"/>
                </a:solidFill>
                <a:latin typeface="+mn-lt"/>
              </a:defRPr>
            </a:lvl3pPr>
            <a:lvl4pPr marL="1681163" indent="-385763" algn="l" rtl="0" eaLnBrk="0" fontAlgn="base" hangingPunct="0">
              <a:spcBef>
                <a:spcPct val="20000"/>
              </a:spcBef>
              <a:spcAft>
                <a:spcPct val="0"/>
              </a:spcAft>
              <a:buClr>
                <a:schemeClr val="accent1"/>
              </a:buClr>
              <a:buSzPct val="75000"/>
              <a:buFont typeface="Wingdings 2" pitchFamily="18" charset="2"/>
              <a:buChar char=""/>
              <a:defRPr sz="2000">
                <a:solidFill>
                  <a:schemeClr val="tx1"/>
                </a:solidFill>
                <a:latin typeface="+mn-lt"/>
              </a:defRPr>
            </a:lvl4pPr>
            <a:lvl5pPr marL="2070100" indent="-387350" algn="l" rtl="0" eaLnBrk="0" fontAlgn="base" hangingPunct="0">
              <a:spcBef>
                <a:spcPct val="20000"/>
              </a:spcBef>
              <a:spcAft>
                <a:spcPct val="0"/>
              </a:spcAft>
              <a:buClr>
                <a:schemeClr val="hlink"/>
              </a:buClr>
              <a:buSzPct val="70000"/>
              <a:buFont typeface="Wingdings 2" pitchFamily="18" charset="2"/>
              <a:buChar char=""/>
              <a:defRPr sz="2000">
                <a:solidFill>
                  <a:schemeClr val="tx1"/>
                </a:solidFill>
                <a:latin typeface="+mn-lt"/>
              </a:defRPr>
            </a:lvl5pPr>
            <a:lvl6pPr marL="2527300" indent="-387350" algn="l" rtl="0" fontAlgn="base">
              <a:spcBef>
                <a:spcPct val="20000"/>
              </a:spcBef>
              <a:spcAft>
                <a:spcPct val="0"/>
              </a:spcAft>
              <a:buClr>
                <a:schemeClr val="hlink"/>
              </a:buClr>
              <a:buSzPct val="70000"/>
              <a:buFont typeface="Wingdings 2" pitchFamily="18" charset="2"/>
              <a:buChar char=""/>
              <a:defRPr sz="2000">
                <a:solidFill>
                  <a:schemeClr val="tx1"/>
                </a:solidFill>
                <a:latin typeface="+mn-lt"/>
              </a:defRPr>
            </a:lvl6pPr>
            <a:lvl7pPr marL="2984500" indent="-387350" algn="l" rtl="0" fontAlgn="base">
              <a:spcBef>
                <a:spcPct val="20000"/>
              </a:spcBef>
              <a:spcAft>
                <a:spcPct val="0"/>
              </a:spcAft>
              <a:buClr>
                <a:schemeClr val="hlink"/>
              </a:buClr>
              <a:buSzPct val="70000"/>
              <a:buFont typeface="Wingdings 2" pitchFamily="18" charset="2"/>
              <a:buChar char=""/>
              <a:defRPr sz="2000">
                <a:solidFill>
                  <a:schemeClr val="tx1"/>
                </a:solidFill>
                <a:latin typeface="+mn-lt"/>
              </a:defRPr>
            </a:lvl7pPr>
            <a:lvl8pPr marL="3441700" indent="-387350" algn="l" rtl="0" fontAlgn="base">
              <a:spcBef>
                <a:spcPct val="20000"/>
              </a:spcBef>
              <a:spcAft>
                <a:spcPct val="0"/>
              </a:spcAft>
              <a:buClr>
                <a:schemeClr val="hlink"/>
              </a:buClr>
              <a:buSzPct val="70000"/>
              <a:buFont typeface="Wingdings 2" pitchFamily="18" charset="2"/>
              <a:buChar char=""/>
              <a:defRPr sz="2000">
                <a:solidFill>
                  <a:schemeClr val="tx1"/>
                </a:solidFill>
                <a:latin typeface="+mn-lt"/>
              </a:defRPr>
            </a:lvl8pPr>
            <a:lvl9pPr marL="3898900" indent="-387350" algn="l" rtl="0" fontAlgn="base">
              <a:spcBef>
                <a:spcPct val="20000"/>
              </a:spcBef>
              <a:spcAft>
                <a:spcPct val="0"/>
              </a:spcAft>
              <a:buClr>
                <a:schemeClr val="hlink"/>
              </a:buClr>
              <a:buSzPct val="70000"/>
              <a:buFont typeface="Wingdings 2" pitchFamily="18" charset="2"/>
              <a:buChar char=""/>
              <a:defRPr sz="2000">
                <a:solidFill>
                  <a:schemeClr val="tx1"/>
                </a:solidFill>
                <a:latin typeface="+mn-lt"/>
              </a:defRPr>
            </a:lvl9pPr>
          </a:lstStyle>
          <a:p>
            <a:pPr eaLnBrk="1" hangingPunct="1">
              <a:lnSpc>
                <a:spcPct val="80000"/>
              </a:lnSpc>
            </a:pPr>
            <a:r>
              <a:rPr lang="en-US" sz="2700" dirty="0" err="1"/>
              <a:t>Disampaikan</a:t>
            </a:r>
            <a:r>
              <a:rPr lang="en-US" sz="2700" dirty="0"/>
              <a:t> </a:t>
            </a:r>
            <a:r>
              <a:rPr lang="en-US" sz="2700" dirty="0" err="1"/>
              <a:t>oleh</a:t>
            </a:r>
            <a:r>
              <a:rPr lang="en-US" sz="2700" dirty="0"/>
              <a:t>: </a:t>
            </a:r>
          </a:p>
          <a:p>
            <a:pPr eaLnBrk="1" hangingPunct="1">
              <a:lnSpc>
                <a:spcPct val="80000"/>
              </a:lnSpc>
            </a:pPr>
            <a:r>
              <a:rPr lang="en-US" sz="2700" b="1" dirty="0"/>
              <a:t>Tim </a:t>
            </a:r>
            <a:r>
              <a:rPr lang="en-US" sz="2700" b="1" dirty="0" err="1"/>
              <a:t>Pengajar</a:t>
            </a:r>
            <a:r>
              <a:rPr lang="en-US" sz="2700" b="1" dirty="0"/>
              <a:t> MPPI</a:t>
            </a:r>
            <a:endParaRPr lang="en-US" sz="2700" b="1" dirty="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76200"/>
            <a:ext cx="8183880" cy="1051560"/>
          </a:xfrm>
        </p:spPr>
        <p:txBody>
          <a:bodyPr/>
          <a:lstStyle/>
          <a:p>
            <a:r>
              <a:rPr lang="en-US" dirty="0" err="1"/>
              <a:t>Pengertian</a:t>
            </a:r>
            <a:r>
              <a:rPr lang="en-US" dirty="0"/>
              <a:t> </a:t>
            </a:r>
            <a:r>
              <a:rPr lang="en-US" i="1" dirty="0"/>
              <a:t>Argument</a:t>
            </a:r>
          </a:p>
        </p:txBody>
      </p:sp>
      <p:sp>
        <p:nvSpPr>
          <p:cNvPr id="3" name="Content Placeholder 2"/>
          <p:cNvSpPr>
            <a:spLocks noGrp="1"/>
          </p:cNvSpPr>
          <p:nvPr>
            <p:ph idx="1"/>
          </p:nvPr>
        </p:nvSpPr>
        <p:spPr>
          <a:xfrm>
            <a:off x="533400" y="1066800"/>
            <a:ext cx="8153400" cy="5029199"/>
          </a:xfrm>
        </p:spPr>
        <p:txBody>
          <a:bodyPr>
            <a:normAutofit/>
          </a:bodyPr>
          <a:lstStyle/>
          <a:p>
            <a:r>
              <a:rPr lang="id-ID" sz="2000" dirty="0">
                <a:solidFill>
                  <a:schemeClr val="tx1"/>
                </a:solidFill>
                <a:latin typeface="+mn-lt"/>
                <a:ea typeface="+mn-ea"/>
                <a:cs typeface="+mn-cs"/>
              </a:rPr>
              <a:t>Suatu </a:t>
            </a:r>
            <a:r>
              <a:rPr lang="id-ID" sz="2000" b="1" dirty="0">
                <a:solidFill>
                  <a:schemeClr val="tx1"/>
                </a:solidFill>
                <a:latin typeface="+mn-lt"/>
                <a:ea typeface="+mn-ea"/>
                <a:cs typeface="+mn-cs"/>
              </a:rPr>
              <a:t>argumen</a:t>
            </a:r>
            <a:r>
              <a:rPr lang="id-ID" sz="2000" dirty="0">
                <a:solidFill>
                  <a:schemeClr val="tx1"/>
                </a:solidFill>
                <a:latin typeface="+mn-lt"/>
                <a:ea typeface="+mn-ea"/>
                <a:cs typeface="+mn-cs"/>
              </a:rPr>
              <a:t> disebut argumen yang sah, atau valid, atau logis, jika kesimpulannya ditarik mengikuti hukum-hukum logika. </a:t>
            </a:r>
            <a:endParaRPr lang="en-US" sz="2000" dirty="0">
              <a:solidFill>
                <a:schemeClr val="tx1"/>
              </a:solidFill>
              <a:latin typeface="+mn-lt"/>
              <a:ea typeface="+mn-ea"/>
              <a:cs typeface="+mn-cs"/>
            </a:endParaRPr>
          </a:p>
          <a:p>
            <a:r>
              <a:rPr lang="id-ID" sz="2000" dirty="0">
                <a:solidFill>
                  <a:schemeClr val="tx1"/>
                </a:solidFill>
                <a:latin typeface="+mn-lt"/>
                <a:ea typeface="+mn-ea"/>
                <a:cs typeface="+mn-cs"/>
              </a:rPr>
              <a:t>Suatu argumen dikatakan valid atau sahih apabila kesimpulan yang terdapat pada argumen tersebut mempunyai kaitan dengan premis-premis sedemikian rupa sehingga kesimpulan itu benar apabila premis-premis yang mendahuluinya benar. </a:t>
            </a:r>
            <a:endParaRPr lang="en-US" sz="2000" dirty="0">
              <a:solidFill>
                <a:schemeClr val="tx1"/>
              </a:solidFill>
              <a:latin typeface="+mn-lt"/>
              <a:ea typeface="+mn-ea"/>
              <a:cs typeface="+mn-cs"/>
            </a:endParaRPr>
          </a:p>
          <a:p>
            <a:r>
              <a:rPr lang="id-ID" sz="2000" dirty="0">
                <a:solidFill>
                  <a:schemeClr val="tx1"/>
                </a:solidFill>
                <a:latin typeface="+mn-lt"/>
                <a:ea typeface="+mn-ea"/>
                <a:cs typeface="+mn-cs"/>
              </a:rPr>
              <a:t>Peranan logika menjadi penting karena pada dasarnya</a:t>
            </a:r>
            <a:r>
              <a:rPr lang="id-ID" sz="2000" u="sng" dirty="0">
                <a:solidFill>
                  <a:schemeClr val="tx1"/>
                </a:solidFill>
                <a:latin typeface="+mn-lt"/>
                <a:ea typeface="+mn-ea"/>
                <a:cs typeface="+mn-cs"/>
              </a:rPr>
              <a:t>,</a:t>
            </a:r>
            <a:r>
              <a:rPr lang="id-ID" sz="2000" dirty="0">
                <a:solidFill>
                  <a:schemeClr val="tx1"/>
                </a:solidFill>
                <a:latin typeface="+mn-lt"/>
                <a:ea typeface="+mn-ea"/>
                <a:cs typeface="+mn-cs"/>
              </a:rPr>
              <a:t> logika mengevaluasi validitas suatu argumen, sedangkan argumen merupakan salah satu syarat bagi pengembangan ilmu. </a:t>
            </a:r>
            <a:endParaRPr lang="en-US" sz="2000" dirty="0">
              <a:solidFill>
                <a:schemeClr val="tx1"/>
              </a:solidFill>
              <a:latin typeface="+mn-lt"/>
              <a:ea typeface="+mn-ea"/>
              <a:cs typeface="+mn-cs"/>
            </a:endParaRPr>
          </a:p>
          <a:p>
            <a:r>
              <a:rPr lang="id-ID" sz="2000" dirty="0">
                <a:solidFill>
                  <a:schemeClr val="tx1"/>
                </a:solidFill>
                <a:latin typeface="+mn-lt"/>
                <a:ea typeface="+mn-ea"/>
                <a:cs typeface="+mn-cs"/>
              </a:rPr>
              <a:t>Tanpa menggunakan logika dalam mengemukakan penalarannya</a:t>
            </a:r>
            <a:r>
              <a:rPr lang="id-ID" sz="2000" u="sng" dirty="0">
                <a:solidFill>
                  <a:schemeClr val="tx1"/>
                </a:solidFill>
                <a:latin typeface="+mn-lt"/>
                <a:ea typeface="+mn-ea"/>
                <a:cs typeface="+mn-cs"/>
              </a:rPr>
              <a:t>,</a:t>
            </a:r>
            <a:r>
              <a:rPr lang="id-ID" sz="2000" dirty="0">
                <a:solidFill>
                  <a:schemeClr val="tx1"/>
                </a:solidFill>
                <a:latin typeface="+mn-lt"/>
                <a:ea typeface="+mn-ea"/>
                <a:cs typeface="+mn-cs"/>
              </a:rPr>
              <a:t> para ilmuwan tidak mungkin dapat mengembangkan ilmunya.</a:t>
            </a:r>
            <a:endParaRPr lang="en-US" sz="2000" dirty="0">
              <a:solidFill>
                <a:schemeClr val="tx1"/>
              </a:solidFill>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2438400"/>
            <a:ext cx="8183880" cy="746760"/>
          </a:xfrm>
        </p:spPr>
        <p:txBody>
          <a:bodyPr/>
          <a:lstStyle/>
          <a:p>
            <a:pPr algn="ctr"/>
            <a:r>
              <a:rPr lang="en-US" dirty="0"/>
              <a:t>Argument</a:t>
            </a:r>
          </a:p>
        </p:txBody>
      </p:sp>
      <p:sp>
        <p:nvSpPr>
          <p:cNvPr id="3" name="Content Placeholder 2"/>
          <p:cNvSpPr>
            <a:spLocks noGrp="1"/>
          </p:cNvSpPr>
          <p:nvPr>
            <p:ph idx="1"/>
          </p:nvPr>
        </p:nvSpPr>
        <p:spPr>
          <a:xfrm>
            <a:off x="502920" y="533400"/>
            <a:ext cx="8183880" cy="2362200"/>
          </a:xfrm>
        </p:spPr>
        <p:txBody>
          <a:bodyPr/>
          <a:lstStyle/>
          <a:p>
            <a:r>
              <a:rPr lang="en-US" sz="2400" dirty="0"/>
              <a:t>“a reason or set of reasons given with the aim of persuading others that an action or idea is right or wrong”. (</a:t>
            </a:r>
            <a:r>
              <a:rPr lang="en-US" sz="2400" i="1" dirty="0"/>
              <a:t>logic.webcrawler.com/)</a:t>
            </a:r>
          </a:p>
          <a:p>
            <a:r>
              <a:rPr lang="en-US" sz="2400" dirty="0"/>
              <a:t>Logic is the study of </a:t>
            </a:r>
            <a:r>
              <a:rPr lang="en-US" sz="2400" i="1" dirty="0"/>
              <a:t>argument</a:t>
            </a:r>
            <a:endParaRPr lang="en-US" sz="2400" dirty="0"/>
          </a:p>
          <a:p>
            <a:endParaRPr lang="en-US" sz="2400" dirty="0"/>
          </a:p>
          <a:p>
            <a:pPr lvl="1"/>
            <a:endParaRPr lang="en-US" dirty="0"/>
          </a:p>
        </p:txBody>
      </p:sp>
      <p:sp>
        <p:nvSpPr>
          <p:cNvPr id="6" name="TextBox 5"/>
          <p:cNvSpPr txBox="1"/>
          <p:nvPr/>
        </p:nvSpPr>
        <p:spPr>
          <a:xfrm>
            <a:off x="2133600" y="3276600"/>
            <a:ext cx="6400800" cy="1200329"/>
          </a:xfrm>
          <a:prstGeom prst="rect">
            <a:avLst/>
          </a:prstGeom>
          <a:noFill/>
        </p:spPr>
        <p:txBody>
          <a:bodyPr wrap="square" rtlCol="0">
            <a:spAutoFit/>
          </a:bodyPr>
          <a:lstStyle/>
          <a:p>
            <a:r>
              <a:rPr lang="en-US" b="1" dirty="0"/>
              <a:t>Example of a non-debatable argument:</a:t>
            </a:r>
            <a:endParaRPr lang="en-US" dirty="0"/>
          </a:p>
          <a:p>
            <a:endParaRPr lang="en-US" dirty="0"/>
          </a:p>
          <a:p>
            <a:r>
              <a:rPr lang="en-US" dirty="0"/>
              <a:t>Pollution is bad for the environment</a:t>
            </a:r>
          </a:p>
          <a:p>
            <a:endParaRPr lang="en-US" dirty="0"/>
          </a:p>
        </p:txBody>
      </p:sp>
      <p:sp>
        <p:nvSpPr>
          <p:cNvPr id="7" name="TextBox 6"/>
          <p:cNvSpPr txBox="1"/>
          <p:nvPr/>
        </p:nvSpPr>
        <p:spPr>
          <a:xfrm>
            <a:off x="457200" y="4343400"/>
            <a:ext cx="8520281" cy="923330"/>
          </a:xfrm>
          <a:prstGeom prst="rect">
            <a:avLst/>
          </a:prstGeom>
          <a:noFill/>
        </p:spPr>
        <p:txBody>
          <a:bodyPr wrap="none" rtlCol="0">
            <a:spAutoFit/>
          </a:bodyPr>
          <a:lstStyle/>
          <a:p>
            <a:r>
              <a:rPr lang="en-US" b="1" dirty="0"/>
              <a:t>Example of a debatable argument:</a:t>
            </a:r>
            <a:endParaRPr lang="en-US" dirty="0"/>
          </a:p>
          <a:p>
            <a:endParaRPr lang="en-US" dirty="0"/>
          </a:p>
          <a:p>
            <a:r>
              <a:rPr lang="en-US" dirty="0"/>
              <a:t>At least 25 percent of the government budget should be spent on limiting pollution.</a:t>
            </a:r>
          </a:p>
        </p:txBody>
      </p:sp>
      <p:sp>
        <p:nvSpPr>
          <p:cNvPr id="8" name="TextBox 7"/>
          <p:cNvSpPr txBox="1"/>
          <p:nvPr/>
        </p:nvSpPr>
        <p:spPr>
          <a:xfrm>
            <a:off x="1782743" y="5486400"/>
            <a:ext cx="4301177" cy="369332"/>
          </a:xfrm>
          <a:prstGeom prst="rect">
            <a:avLst/>
          </a:prstGeom>
          <a:noFill/>
        </p:spPr>
        <p:txBody>
          <a:bodyPr wrap="none" rtlCol="0">
            <a:spAutoFit/>
          </a:bodyPr>
          <a:lstStyle/>
          <a:p>
            <a:r>
              <a:rPr lang="en-US" dirty="0"/>
              <a:t>Argument </a:t>
            </a:r>
            <a:r>
              <a:rPr lang="en-US" dirty="0" err="1"/>
              <a:t>digunakan</a:t>
            </a:r>
            <a:r>
              <a:rPr lang="en-US" dirty="0"/>
              <a:t> </a:t>
            </a:r>
            <a:r>
              <a:rPr lang="en-US" dirty="0" err="1"/>
              <a:t>dalam</a:t>
            </a:r>
            <a:r>
              <a:rPr lang="en-US" dirty="0"/>
              <a:t> </a:t>
            </a:r>
            <a:r>
              <a:rPr lang="en-US" dirty="0" err="1"/>
              <a:t>karya</a:t>
            </a:r>
            <a:r>
              <a:rPr lang="en-US" dirty="0"/>
              <a:t> </a:t>
            </a:r>
            <a:r>
              <a:rPr lang="en-US" dirty="0" err="1"/>
              <a:t>ilmiah</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425440"/>
            <a:ext cx="8183880" cy="1051560"/>
          </a:xfrm>
        </p:spPr>
        <p:txBody>
          <a:bodyPr/>
          <a:lstStyle/>
          <a:p>
            <a:pPr algn="ctr"/>
            <a:r>
              <a:rPr lang="en-US" dirty="0"/>
              <a:t>Premise</a:t>
            </a:r>
          </a:p>
        </p:txBody>
      </p:sp>
      <p:sp>
        <p:nvSpPr>
          <p:cNvPr id="3" name="Content Placeholder 2"/>
          <p:cNvSpPr>
            <a:spLocks noGrp="1"/>
          </p:cNvSpPr>
          <p:nvPr>
            <p:ph idx="1"/>
          </p:nvPr>
        </p:nvSpPr>
        <p:spPr/>
        <p:txBody>
          <a:bodyPr>
            <a:normAutofit lnSpcReduction="10000"/>
          </a:bodyPr>
          <a:lstStyle/>
          <a:p>
            <a:r>
              <a:rPr lang="id-ID" b="1" dirty="0">
                <a:solidFill>
                  <a:schemeClr val="tx1"/>
                </a:solidFill>
                <a:latin typeface="+mn-lt"/>
                <a:ea typeface="+mn-ea"/>
                <a:cs typeface="+mn-cs"/>
              </a:rPr>
              <a:t>Premis</a:t>
            </a:r>
            <a:r>
              <a:rPr lang="id-ID" dirty="0">
                <a:solidFill>
                  <a:schemeClr val="tx1"/>
                </a:solidFill>
                <a:latin typeface="+mn-lt"/>
                <a:ea typeface="+mn-ea"/>
                <a:cs typeface="+mn-cs"/>
              </a:rPr>
              <a:t> adalah pernyataan yang benar, yang kebenarannya sudah kita </a:t>
            </a:r>
            <a:r>
              <a:rPr lang="id-ID" u="sng" dirty="0">
                <a:solidFill>
                  <a:schemeClr val="tx1"/>
                </a:solidFill>
                <a:latin typeface="+mn-lt"/>
                <a:ea typeface="+mn-ea"/>
                <a:cs typeface="+mn-cs"/>
              </a:rPr>
              <a:t>ke</a:t>
            </a:r>
            <a:r>
              <a:rPr lang="id-ID" dirty="0">
                <a:solidFill>
                  <a:schemeClr val="tx1"/>
                </a:solidFill>
                <a:latin typeface="+mn-lt"/>
                <a:ea typeface="+mn-ea"/>
                <a:cs typeface="+mn-cs"/>
              </a:rPr>
              <a:t>tahu</a:t>
            </a:r>
            <a:r>
              <a:rPr lang="id-ID" u="sng" dirty="0">
                <a:solidFill>
                  <a:schemeClr val="tx1"/>
                </a:solidFill>
                <a:latin typeface="+mn-lt"/>
                <a:ea typeface="+mn-ea"/>
                <a:cs typeface="+mn-cs"/>
              </a:rPr>
              <a:t>i</a:t>
            </a:r>
            <a:r>
              <a:rPr lang="id-ID" dirty="0">
                <a:solidFill>
                  <a:schemeClr val="tx1"/>
                </a:solidFill>
                <a:latin typeface="+mn-lt"/>
                <a:ea typeface="+mn-ea"/>
                <a:cs typeface="+mn-cs"/>
              </a:rPr>
              <a:t> sebelumnya berdasarkan </a:t>
            </a:r>
            <a:r>
              <a:rPr lang="id-ID" u="sng" dirty="0">
                <a:solidFill>
                  <a:schemeClr val="tx1"/>
                </a:solidFill>
                <a:latin typeface="+mn-lt"/>
                <a:ea typeface="+mn-ea"/>
                <a:cs typeface="+mn-cs"/>
              </a:rPr>
              <a:t>atas </a:t>
            </a:r>
            <a:r>
              <a:rPr lang="id-ID" dirty="0">
                <a:solidFill>
                  <a:schemeClr val="tx1"/>
                </a:solidFill>
                <a:latin typeface="+mn-lt"/>
                <a:ea typeface="+mn-ea"/>
                <a:cs typeface="+mn-cs"/>
              </a:rPr>
              <a:t>argumen sebelumnya, atau terbukti sendiri (</a:t>
            </a:r>
            <a:r>
              <a:rPr lang="id-ID" i="1" dirty="0">
                <a:solidFill>
                  <a:schemeClr val="tx1"/>
                </a:solidFill>
                <a:latin typeface="+mn-lt"/>
                <a:ea typeface="+mn-ea"/>
                <a:cs typeface="+mn-cs"/>
              </a:rPr>
              <a:t>self-evident</a:t>
            </a:r>
            <a:r>
              <a:rPr lang="id-ID" dirty="0">
                <a:solidFill>
                  <a:schemeClr val="tx1"/>
                </a:solidFill>
                <a:latin typeface="+mn-lt"/>
                <a:ea typeface="+mn-ea"/>
                <a:cs typeface="+mn-cs"/>
              </a:rPr>
              <a:t>), atau yang kita percaya sebagai benar walaupun belum terbukti.</a:t>
            </a:r>
            <a:endParaRPr lang="en-US" dirty="0">
              <a:solidFill>
                <a:schemeClr val="tx1"/>
              </a:solidFill>
              <a:latin typeface="+mn-lt"/>
              <a:ea typeface="+mn-ea"/>
              <a:cs typeface="+mn-cs"/>
            </a:endParaRPr>
          </a:p>
          <a:p>
            <a:r>
              <a:rPr lang="en-US" dirty="0"/>
              <a:t>A </a:t>
            </a:r>
            <a:r>
              <a:rPr lang="en-US" b="1" dirty="0"/>
              <a:t>premise </a:t>
            </a:r>
            <a:r>
              <a:rPr lang="en-US" dirty="0"/>
              <a:t>is a </a:t>
            </a:r>
            <a:r>
              <a:rPr lang="en-US" b="1" dirty="0"/>
              <a:t>statement</a:t>
            </a:r>
            <a:r>
              <a:rPr lang="en-US" dirty="0"/>
              <a:t> that an argument claims will induce or justify a conclusion. In other words: a </a:t>
            </a:r>
            <a:r>
              <a:rPr lang="en-US" b="1" dirty="0"/>
              <a:t>premise</a:t>
            </a:r>
            <a:r>
              <a:rPr lang="en-US" dirty="0"/>
              <a:t> is an assumption that something is true.</a:t>
            </a:r>
            <a:endParaRPr lang="en-US" dirty="0">
              <a:solidFill>
                <a:schemeClr val="tx1"/>
              </a:solidFill>
              <a:latin typeface="+mn-lt"/>
              <a:ea typeface="+mn-ea"/>
              <a:cs typeface="+mn-cs"/>
            </a:endParaRP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81000" y="830044"/>
            <a:ext cx="8382000" cy="5570756"/>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a:ln>
                  <a:noFill/>
                </a:ln>
                <a:solidFill>
                  <a:schemeClr val="tx1"/>
                </a:solidFill>
                <a:effectLst/>
                <a:latin typeface="Arial" pitchFamily="34" charset="0"/>
                <a:cs typeface="Arial" pitchFamily="34" charset="0"/>
              </a:rPr>
              <a:t>“I</a:t>
            </a:r>
            <a:r>
              <a:rPr kumimoji="0" lang="en-US" sz="2200" b="0" i="1" u="none" strike="noStrike" cap="none" normalizeH="0" baseline="0" dirty="0">
                <a:ln>
                  <a:noFill/>
                </a:ln>
                <a:solidFill>
                  <a:schemeClr val="tx1"/>
                </a:solidFill>
                <a:effectLst/>
                <a:latin typeface="Arial" pitchFamily="34" charset="0"/>
                <a:cs typeface="Arial" pitchFamily="34" charset="0"/>
              </a:rPr>
              <a:t>dentical twins often have different IQ test scores. Yet such twins inherit the same genes. So environment must play some part in determining IQ”.</a:t>
            </a:r>
          </a:p>
          <a:p>
            <a:pPr marL="0" marR="0" lvl="0" indent="0" algn="l" defTabSz="914400" rtl="0" eaLnBrk="1" fontAlgn="base" latinLnBrk="0" hangingPunct="1">
              <a:lnSpc>
                <a:spcPct val="100000"/>
              </a:lnSpc>
              <a:spcBef>
                <a:spcPct val="0"/>
              </a:spcBef>
              <a:spcAft>
                <a:spcPct val="0"/>
              </a:spcAft>
              <a:buClrTx/>
              <a:buSzTx/>
              <a:buFontTx/>
              <a:buNone/>
              <a:tabLst/>
            </a:pPr>
            <a:endParaRPr lang="en-US" sz="2200" i="1"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Arial" pitchFamily="34" charset="0"/>
                <a:cs typeface="Arial" pitchFamily="34" charset="0"/>
              </a:rPr>
              <a:t>The argument consists of three statements:</a:t>
            </a:r>
            <a:br>
              <a:rPr kumimoji="0" lang="en-US" sz="2200" b="0" i="0" u="none" strike="noStrike" cap="none" normalizeH="0" baseline="0" dirty="0">
                <a:ln>
                  <a:noFill/>
                </a:ln>
                <a:solidFill>
                  <a:schemeClr val="tx1"/>
                </a:solidFill>
                <a:effectLst/>
                <a:latin typeface="Arial" pitchFamily="34" charset="0"/>
                <a:cs typeface="Arial" pitchFamily="34" charset="0"/>
              </a:rPr>
            </a:br>
            <a:r>
              <a:rPr kumimoji="0" lang="en-US" sz="2200" b="0" i="0" u="none" strike="noStrike" cap="none" normalizeH="0" baseline="0" dirty="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2200" b="0" i="0" u="none" strike="noStrike" cap="none" normalizeH="0" baseline="0" dirty="0">
                <a:ln>
                  <a:noFill/>
                </a:ln>
                <a:solidFill>
                  <a:schemeClr val="tx1"/>
                </a:solidFill>
                <a:effectLst/>
                <a:latin typeface="Arial" pitchFamily="34" charset="0"/>
                <a:cs typeface="Arial" pitchFamily="34" charset="0"/>
              </a:rPr>
              <a:t>Identical twins often have different IQ scores.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2200" b="0" i="0" u="none" strike="noStrike" cap="none" normalizeH="0" baseline="0" dirty="0">
                <a:ln>
                  <a:noFill/>
                </a:ln>
                <a:solidFill>
                  <a:schemeClr val="tx1"/>
                </a:solidFill>
                <a:effectLst/>
                <a:latin typeface="Arial" pitchFamily="34" charset="0"/>
                <a:cs typeface="Arial" pitchFamily="34" charset="0"/>
              </a:rPr>
              <a:t>Identical twins inherit the same genes.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2200" b="0" i="0" u="none" strike="noStrike" cap="none" normalizeH="0" baseline="0" dirty="0">
                <a:ln>
                  <a:noFill/>
                </a:ln>
                <a:solidFill>
                  <a:schemeClr val="tx1"/>
                </a:solidFill>
                <a:effectLst/>
                <a:latin typeface="Arial" pitchFamily="34" charset="0"/>
                <a:cs typeface="Arial" pitchFamily="34" charset="0"/>
              </a:rPr>
              <a:t>So environment must play some part in determining IQ.</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Arial" pitchFamily="34" charset="0"/>
                <a:cs typeface="Arial" pitchFamily="34" charset="0"/>
              </a:rPr>
              <a:t>The first two statements in this argument give </a:t>
            </a:r>
            <a:r>
              <a:rPr kumimoji="0" lang="en-US" sz="2200" b="0" i="1" u="none" strike="noStrike" cap="none" normalizeH="0" baseline="0" dirty="0">
                <a:ln>
                  <a:noFill/>
                </a:ln>
                <a:solidFill>
                  <a:schemeClr val="tx1"/>
                </a:solidFill>
                <a:effectLst/>
                <a:latin typeface="Arial" pitchFamily="34" charset="0"/>
                <a:cs typeface="Arial" pitchFamily="34" charset="0"/>
              </a:rPr>
              <a:t>reasons</a:t>
            </a:r>
            <a:r>
              <a:rPr kumimoji="0" lang="en-US" sz="2200" b="0" i="0" u="none" strike="noStrike" cap="none" normalizeH="0" baseline="0" dirty="0">
                <a:ln>
                  <a:noFill/>
                </a:ln>
                <a:solidFill>
                  <a:schemeClr val="tx1"/>
                </a:solidFill>
                <a:effectLst/>
                <a:latin typeface="Arial" pitchFamily="34" charset="0"/>
                <a:cs typeface="Arial" pitchFamily="34" charset="0"/>
              </a:rPr>
              <a:t> for accepting the third. In logic terms, they are said to be </a:t>
            </a:r>
            <a:r>
              <a:rPr kumimoji="0" lang="en-US" sz="2200" b="1" i="0" u="none" strike="noStrike" cap="none" normalizeH="0" baseline="0" dirty="0">
                <a:ln>
                  <a:noFill/>
                </a:ln>
                <a:solidFill>
                  <a:schemeClr val="tx1"/>
                </a:solidFill>
                <a:effectLst/>
                <a:latin typeface="Arial" pitchFamily="34" charset="0"/>
                <a:cs typeface="Arial" pitchFamily="34" charset="0"/>
              </a:rPr>
              <a:t>premises</a:t>
            </a:r>
            <a:r>
              <a:rPr kumimoji="0" lang="en-US" sz="2200" b="0" i="0" u="none" strike="noStrike" cap="none" normalizeH="0" baseline="0" dirty="0">
                <a:ln>
                  <a:noFill/>
                </a:ln>
                <a:solidFill>
                  <a:schemeClr val="tx1"/>
                </a:solidFill>
                <a:effectLst/>
                <a:latin typeface="Arial" pitchFamily="34" charset="0"/>
                <a:cs typeface="Arial" pitchFamily="34" charset="0"/>
              </a:rPr>
              <a:t> of the argument, and the third statement is called the argument's conclusion."</a:t>
            </a:r>
            <a:br>
              <a:rPr kumimoji="0" lang="en-US" sz="1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(Alan </a:t>
            </a:r>
            <a:r>
              <a:rPr kumimoji="0" lang="en-US" sz="1800" b="0" i="0" u="none" strike="noStrike" cap="none" normalizeH="0" baseline="0" dirty="0" err="1">
                <a:ln>
                  <a:noFill/>
                </a:ln>
                <a:solidFill>
                  <a:schemeClr val="tx1"/>
                </a:solidFill>
                <a:effectLst/>
                <a:latin typeface="Arial" pitchFamily="34" charset="0"/>
                <a:cs typeface="Arial" pitchFamily="34" charset="0"/>
              </a:rPr>
              <a:t>Hausman</a:t>
            </a:r>
            <a:r>
              <a:rPr kumimoji="0" lang="en-US" sz="1800" b="0" i="0" u="none" strike="noStrike" cap="none" normalizeH="0" baseline="0" dirty="0">
                <a:ln>
                  <a:noFill/>
                </a:ln>
                <a:solidFill>
                  <a:schemeClr val="tx1"/>
                </a:solidFill>
                <a:effectLst/>
                <a:latin typeface="Arial" pitchFamily="34" charset="0"/>
                <a:cs typeface="Arial" pitchFamily="34" charset="0"/>
              </a:rPr>
              <a:t>, Howard </a:t>
            </a:r>
            <a:r>
              <a:rPr kumimoji="0" lang="en-US" sz="1800" b="0" i="0" u="none" strike="noStrike" cap="none" normalizeH="0" baseline="0" dirty="0" err="1">
                <a:ln>
                  <a:noFill/>
                </a:ln>
                <a:solidFill>
                  <a:schemeClr val="tx1"/>
                </a:solidFill>
                <a:effectLst/>
                <a:latin typeface="Arial" pitchFamily="34" charset="0"/>
                <a:cs typeface="Arial" pitchFamily="34" charset="0"/>
              </a:rPr>
              <a:t>Kahane</a:t>
            </a:r>
            <a:r>
              <a:rPr kumimoji="0" lang="en-US" sz="1800" b="0" i="0" u="none" strike="noStrike" cap="none" normalizeH="0" baseline="0" dirty="0">
                <a:ln>
                  <a:noFill/>
                </a:ln>
                <a:solidFill>
                  <a:schemeClr val="tx1"/>
                </a:solidFill>
                <a:effectLst/>
                <a:latin typeface="Arial" pitchFamily="34" charset="0"/>
                <a:cs typeface="Arial" pitchFamily="34" charset="0"/>
              </a:rPr>
              <a:t>, and Paul </a:t>
            </a:r>
            <a:r>
              <a:rPr kumimoji="0" lang="en-US" sz="1800" b="0" i="0" u="none" strike="noStrike" cap="none" normalizeH="0" baseline="0" dirty="0" err="1">
                <a:ln>
                  <a:noFill/>
                </a:ln>
                <a:solidFill>
                  <a:schemeClr val="tx1"/>
                </a:solidFill>
                <a:effectLst/>
                <a:latin typeface="Arial" pitchFamily="34" charset="0"/>
                <a:cs typeface="Arial" pitchFamily="34" charset="0"/>
              </a:rPr>
              <a:t>Tidman</a:t>
            </a:r>
            <a:r>
              <a:rPr kumimoji="0" lang="en-US" sz="1800" b="0" i="0" u="none" strike="noStrike" cap="none" normalizeH="0" baseline="0" dirty="0">
                <a:ln>
                  <a:noFill/>
                </a:ln>
                <a:solidFill>
                  <a:schemeClr val="tx1"/>
                </a:solidFill>
                <a:effectLst/>
                <a:latin typeface="Arial" pitchFamily="34" charset="0"/>
                <a:cs typeface="Arial" pitchFamily="34" charset="0"/>
              </a:rPr>
              <a:t>, </a:t>
            </a:r>
            <a:r>
              <a:rPr kumimoji="0" lang="en-US" sz="1800" b="0" i="1" u="none" strike="noStrike" cap="none" normalizeH="0" baseline="0" dirty="0">
                <a:ln>
                  <a:noFill/>
                </a:ln>
                <a:solidFill>
                  <a:schemeClr val="tx1"/>
                </a:solidFill>
                <a:effectLst/>
                <a:latin typeface="Arial" pitchFamily="34" charset="0"/>
                <a:cs typeface="Arial" pitchFamily="34" charset="0"/>
              </a:rPr>
              <a:t>Logic and Philosophy: A Modern Introduction</a:t>
            </a:r>
            <a:r>
              <a:rPr kumimoji="0" lang="en-US" sz="1800" b="0" i="0" u="none" strike="noStrike" cap="none" normalizeH="0" baseline="0" dirty="0">
                <a:ln>
                  <a:noFill/>
                </a:ln>
                <a:solidFill>
                  <a:schemeClr val="tx1"/>
                </a:solidFill>
                <a:effectLst/>
                <a:latin typeface="Arial" pitchFamily="34" charset="0"/>
                <a:cs typeface="Arial" pitchFamily="34" charset="0"/>
              </a:rPr>
              <a:t>, 12th ed. </a:t>
            </a:r>
            <a:r>
              <a:rPr kumimoji="0" lang="en-US" sz="1800" b="0" i="0" u="none" strike="noStrike" cap="none" normalizeH="0" baseline="0" dirty="0" err="1">
                <a:ln>
                  <a:noFill/>
                </a:ln>
                <a:solidFill>
                  <a:schemeClr val="tx1"/>
                </a:solidFill>
                <a:effectLst/>
                <a:latin typeface="Arial" pitchFamily="34" charset="0"/>
                <a:cs typeface="Arial" pitchFamily="34" charset="0"/>
              </a:rPr>
              <a:t>Wadworth</a:t>
            </a:r>
            <a:r>
              <a:rPr kumimoji="0" lang="en-US" sz="1800" b="0" i="0" u="none" strike="noStrike" cap="none" normalizeH="0" baseline="0" dirty="0">
                <a:ln>
                  <a:noFill/>
                </a:ln>
                <a:solidFill>
                  <a:schemeClr val="tx1"/>
                </a:solidFill>
                <a:effectLst/>
                <a:latin typeface="Arial" pitchFamily="34" charset="0"/>
                <a:cs typeface="Arial" pitchFamily="34" charset="0"/>
              </a:rPr>
              <a:t>, </a:t>
            </a:r>
            <a:r>
              <a:rPr kumimoji="0" lang="en-US" sz="1800" b="0" i="0" u="none" strike="noStrike" cap="none" normalizeH="0" baseline="0" dirty="0" err="1">
                <a:ln>
                  <a:noFill/>
                </a:ln>
                <a:solidFill>
                  <a:schemeClr val="tx1"/>
                </a:solidFill>
                <a:effectLst/>
                <a:latin typeface="Arial" pitchFamily="34" charset="0"/>
                <a:cs typeface="Arial" pitchFamily="34" charset="0"/>
              </a:rPr>
              <a:t>Cengage</a:t>
            </a:r>
            <a:r>
              <a:rPr kumimoji="0" lang="en-US" sz="1800" b="0" i="0" u="none" strike="noStrike" cap="none" normalizeH="0" baseline="0" dirty="0">
                <a:ln>
                  <a:noFill/>
                </a:ln>
                <a:solidFill>
                  <a:schemeClr val="tx1"/>
                </a:solidFill>
                <a:effectLst/>
                <a:latin typeface="Arial" pitchFamily="34" charset="0"/>
                <a:cs typeface="Arial" pitchFamily="34" charset="0"/>
              </a:rPr>
              <a:t>, 2013) </a:t>
            </a:r>
          </a:p>
        </p:txBody>
      </p:sp>
      <p:sp>
        <p:nvSpPr>
          <p:cNvPr id="3" name="TextBox 2"/>
          <p:cNvSpPr txBox="1"/>
          <p:nvPr/>
        </p:nvSpPr>
        <p:spPr>
          <a:xfrm>
            <a:off x="2667141" y="304800"/>
            <a:ext cx="2743059" cy="492443"/>
          </a:xfrm>
          <a:prstGeom prst="rect">
            <a:avLst/>
          </a:prstGeom>
          <a:noFill/>
        </p:spPr>
        <p:txBody>
          <a:bodyPr wrap="none" rtlCol="0">
            <a:spAutoFit/>
          </a:bodyPr>
          <a:lstStyle/>
          <a:p>
            <a:r>
              <a:rPr lang="en-US" sz="2600" b="1" dirty="0" err="1"/>
              <a:t>Contoh</a:t>
            </a:r>
            <a:r>
              <a:rPr lang="en-US" sz="2600" b="1" dirty="0"/>
              <a:t> Premise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800600"/>
            <a:ext cx="8183880" cy="1051560"/>
          </a:xfrm>
        </p:spPr>
        <p:txBody>
          <a:bodyPr>
            <a:normAutofit fontScale="90000"/>
          </a:bodyPr>
          <a:lstStyle/>
          <a:p>
            <a:r>
              <a:rPr lang="en-US" dirty="0"/>
              <a:t>Proposition…(Source: Wikipedia)</a:t>
            </a:r>
          </a:p>
        </p:txBody>
      </p:sp>
      <p:sp>
        <p:nvSpPr>
          <p:cNvPr id="3" name="Content Placeholder 2"/>
          <p:cNvSpPr>
            <a:spLocks noGrp="1"/>
          </p:cNvSpPr>
          <p:nvPr>
            <p:ph idx="1"/>
          </p:nvPr>
        </p:nvSpPr>
        <p:spPr/>
        <p:txBody>
          <a:bodyPr/>
          <a:lstStyle/>
          <a:p>
            <a:r>
              <a:rPr lang="en-US" sz="2600" dirty="0"/>
              <a:t>In </a:t>
            </a:r>
            <a:r>
              <a:rPr lang="en-US" sz="2600" dirty="0">
                <a:solidFill>
                  <a:srgbClr val="FF0000"/>
                </a:solidFill>
                <a:hlinkClick r:id="rId2" action="ppaction://hlinkfile" tooltip="Logic"/>
              </a:rPr>
              <a:t>logic</a:t>
            </a:r>
            <a:r>
              <a:rPr lang="en-US" sz="2600" dirty="0"/>
              <a:t> and </a:t>
            </a:r>
            <a:r>
              <a:rPr lang="en-US" sz="2600" dirty="0">
                <a:hlinkClick r:id="rId3" action="ppaction://hlinkfile" tooltip="Philosophy"/>
              </a:rPr>
              <a:t>philosophy</a:t>
            </a:r>
            <a:r>
              <a:rPr lang="en-US" sz="2600" dirty="0"/>
              <a:t>, the term </a:t>
            </a:r>
            <a:r>
              <a:rPr lang="en-US" sz="2600" b="1" dirty="0"/>
              <a:t>proposition</a:t>
            </a:r>
            <a:r>
              <a:rPr lang="en-US" sz="2600" dirty="0"/>
              <a:t> refers to either (a) the </a:t>
            </a:r>
            <a:r>
              <a:rPr lang="en-US" sz="2600" i="1" dirty="0"/>
              <a:t>"content"</a:t>
            </a:r>
            <a:r>
              <a:rPr lang="en-US" sz="2600" dirty="0"/>
              <a:t> or </a:t>
            </a:r>
            <a:r>
              <a:rPr lang="en-US" sz="2600" i="1" dirty="0">
                <a:hlinkClick r:id="rId4" action="ppaction://hlinkfile" tooltip="Meaning (philosophy of language)"/>
              </a:rPr>
              <a:t>"meaning"</a:t>
            </a:r>
            <a:r>
              <a:rPr lang="en-US" sz="2600" dirty="0"/>
              <a:t> of a meaningful </a:t>
            </a:r>
            <a:r>
              <a:rPr lang="en-US" sz="2600" dirty="0">
                <a:hlinkClick r:id="rId5" action="ppaction://hlinkfile" tooltip="Declarative sentence"/>
              </a:rPr>
              <a:t>declarative sentence</a:t>
            </a:r>
            <a:r>
              <a:rPr lang="en-US" sz="2600" dirty="0"/>
              <a:t> or (b) the pattern of </a:t>
            </a:r>
            <a:r>
              <a:rPr lang="en-US" sz="2600" dirty="0">
                <a:hlinkClick r:id="rId6" action="ppaction://hlinkfile" tooltip="Symbol (formal)"/>
              </a:rPr>
              <a:t>symbols</a:t>
            </a:r>
            <a:r>
              <a:rPr lang="en-US" sz="2600" dirty="0"/>
              <a:t>, marks, or sounds that make up a meaningful declarative sentence. </a:t>
            </a:r>
          </a:p>
          <a:p>
            <a:r>
              <a:rPr lang="en-US" sz="2600" dirty="0"/>
              <a:t>The meaning of a </a:t>
            </a:r>
            <a:r>
              <a:rPr lang="en-US" sz="2600" i="1" dirty="0"/>
              <a:t>proposition</a:t>
            </a:r>
            <a:r>
              <a:rPr lang="en-US" sz="2600" dirty="0"/>
              <a:t> includes having the quality or property of being either </a:t>
            </a:r>
            <a:r>
              <a:rPr lang="en-US" sz="2600" dirty="0">
                <a:hlinkClick r:id="rId7" action="ppaction://hlinkfile" tooltip="Truth"/>
              </a:rPr>
              <a:t>true</a:t>
            </a:r>
            <a:r>
              <a:rPr lang="en-US" sz="2600" dirty="0"/>
              <a:t> or </a:t>
            </a:r>
            <a:r>
              <a:rPr lang="en-US" sz="2600" dirty="0">
                <a:hlinkClick r:id="rId8" action="ppaction://hlinkfile" tooltip="Falsity"/>
              </a:rPr>
              <a:t>false</a:t>
            </a:r>
            <a:r>
              <a:rPr lang="en-US" sz="2600" dirty="0"/>
              <a:t>, and as such propositions are claimed to be </a:t>
            </a:r>
            <a:r>
              <a:rPr lang="en-US" sz="2600" dirty="0" err="1">
                <a:hlinkClick r:id="rId9" action="ppaction://hlinkfile" tooltip="Truthbearer"/>
              </a:rPr>
              <a:t>truthbearers</a:t>
            </a:r>
            <a:r>
              <a:rPr lang="en-US" sz="2600"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 (Source: Wikipedia)</a:t>
            </a:r>
          </a:p>
        </p:txBody>
      </p:sp>
      <p:sp>
        <p:nvSpPr>
          <p:cNvPr id="3" name="Content Placeholder 2"/>
          <p:cNvSpPr>
            <a:spLocks noGrp="1"/>
          </p:cNvSpPr>
          <p:nvPr>
            <p:ph idx="1"/>
          </p:nvPr>
        </p:nvSpPr>
        <p:spPr>
          <a:xfrm>
            <a:off x="502920" y="530352"/>
            <a:ext cx="8183880" cy="4651248"/>
          </a:xfrm>
        </p:spPr>
        <p:txBody>
          <a:bodyPr>
            <a:normAutofit lnSpcReduction="10000"/>
          </a:bodyPr>
          <a:lstStyle/>
          <a:p>
            <a:r>
              <a:rPr lang="en-US" sz="2400" b="1" dirty="0"/>
              <a:t>Inference</a:t>
            </a:r>
            <a:r>
              <a:rPr lang="en-US" sz="2400" dirty="0"/>
              <a:t> is the act or process of deriving logical conclusions from premises known or assumed to be true.</a:t>
            </a:r>
            <a:r>
              <a:rPr lang="en-US" sz="2400" baseline="30000" dirty="0">
                <a:hlinkClick r:id="" action="ppaction://hlinkfile"/>
              </a:rPr>
              <a:t>[1]</a:t>
            </a:r>
            <a:r>
              <a:rPr lang="en-US" sz="2400" dirty="0"/>
              <a:t> The conclusion drawn is also called an idiomatic. The laws of valid inference are studied in the field of </a:t>
            </a:r>
            <a:r>
              <a:rPr lang="en-US" sz="2400" dirty="0">
                <a:hlinkClick r:id="rId2" action="ppaction://hlinkfile" tooltip="Logic"/>
              </a:rPr>
              <a:t>logic</a:t>
            </a:r>
            <a:r>
              <a:rPr lang="en-US" sz="2400" dirty="0"/>
              <a:t>.</a:t>
            </a:r>
          </a:p>
          <a:p>
            <a:endParaRPr lang="en-US" sz="2400" dirty="0"/>
          </a:p>
          <a:p>
            <a:r>
              <a:rPr lang="en-US" sz="2400" dirty="0"/>
              <a:t>Human inference (i.e. how humans draw conclusions) is traditionally studied within the field of </a:t>
            </a:r>
            <a:r>
              <a:rPr lang="en-US" sz="2400" dirty="0">
                <a:hlinkClick r:id="rId3" action="ppaction://hlinkfile" tooltip="Cognitive psychology"/>
              </a:rPr>
              <a:t>cognitive psychology</a:t>
            </a:r>
            <a:r>
              <a:rPr lang="en-US" sz="2400" dirty="0"/>
              <a:t>; </a:t>
            </a:r>
            <a:r>
              <a:rPr lang="en-US" sz="2400" dirty="0">
                <a:hlinkClick r:id="rId4" action="ppaction://hlinkfile" tooltip="Artificial intelligence"/>
              </a:rPr>
              <a:t>artificial intelligence</a:t>
            </a:r>
            <a:r>
              <a:rPr lang="en-US" sz="2400" dirty="0"/>
              <a:t> researchers develop automated inference systems to emulate human inference. </a:t>
            </a:r>
            <a:r>
              <a:rPr lang="en-US" sz="2400" dirty="0">
                <a:hlinkClick r:id="rId5" action="ppaction://hlinkfile" tooltip="Statistical inference"/>
              </a:rPr>
              <a:t>Statistical inference</a:t>
            </a:r>
            <a:r>
              <a:rPr lang="en-US" sz="2400" dirty="0"/>
              <a:t> allows for inference from quantitative data.</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AutoShape 2"/>
          <p:cNvSpPr>
            <a:spLocks noGrp="1" noChangeArrowheads="1"/>
          </p:cNvSpPr>
          <p:nvPr>
            <p:ph type="title"/>
          </p:nvPr>
        </p:nvSpPr>
        <p:spPr/>
        <p:txBody>
          <a:bodyPr/>
          <a:lstStyle/>
          <a:p>
            <a:r>
              <a:rPr lang="en-US"/>
              <a:t>Definition…..</a:t>
            </a:r>
          </a:p>
        </p:txBody>
      </p:sp>
      <p:sp>
        <p:nvSpPr>
          <p:cNvPr id="180227" name="Rectangle 3"/>
          <p:cNvSpPr>
            <a:spLocks noGrp="1" noChangeArrowheads="1"/>
          </p:cNvSpPr>
          <p:nvPr>
            <p:ph idx="1"/>
          </p:nvPr>
        </p:nvSpPr>
        <p:spPr>
          <a:xfrm>
            <a:off x="502920" y="530352"/>
            <a:ext cx="8183880" cy="4727448"/>
          </a:xfrm>
        </p:spPr>
        <p:txBody>
          <a:bodyPr>
            <a:normAutofit/>
          </a:bodyPr>
          <a:lstStyle/>
          <a:p>
            <a:pPr>
              <a:lnSpc>
                <a:spcPct val="90000"/>
              </a:lnSpc>
            </a:pPr>
            <a:r>
              <a:rPr lang="en-US" dirty="0"/>
              <a:t>Inductive logical of thinking</a:t>
            </a:r>
          </a:p>
          <a:p>
            <a:pPr lvl="1">
              <a:lnSpc>
                <a:spcPct val="90000"/>
              </a:lnSpc>
            </a:pPr>
            <a:r>
              <a:rPr lang="en-US" dirty="0"/>
              <a:t>The principle of reasoning to a conclusion about </a:t>
            </a:r>
            <a:r>
              <a:rPr lang="en-US" u="sng" dirty="0"/>
              <a:t>all the members of a class</a:t>
            </a:r>
            <a:r>
              <a:rPr lang="en-US" dirty="0"/>
              <a:t> from examination of only </a:t>
            </a:r>
            <a:r>
              <a:rPr lang="en-US" u="sng" dirty="0"/>
              <a:t>a few members of the class</a:t>
            </a:r>
          </a:p>
          <a:p>
            <a:pPr lvl="1">
              <a:lnSpc>
                <a:spcPct val="90000"/>
              </a:lnSpc>
            </a:pPr>
            <a:r>
              <a:rPr lang="en-US" dirty="0"/>
              <a:t>Reasoning from </a:t>
            </a:r>
            <a:r>
              <a:rPr lang="en-US" u="sng" dirty="0"/>
              <a:t>particular</a:t>
            </a:r>
            <a:r>
              <a:rPr lang="en-US" dirty="0"/>
              <a:t> to </a:t>
            </a:r>
            <a:r>
              <a:rPr lang="en-US" u="sng" dirty="0"/>
              <a:t>general</a:t>
            </a:r>
          </a:p>
          <a:p>
            <a:pPr>
              <a:lnSpc>
                <a:spcPct val="90000"/>
              </a:lnSpc>
            </a:pPr>
            <a:endParaRPr lang="en-US" dirty="0"/>
          </a:p>
          <a:p>
            <a:pPr>
              <a:lnSpc>
                <a:spcPct val="90000"/>
              </a:lnSpc>
            </a:pPr>
            <a:r>
              <a:rPr lang="en-US" dirty="0"/>
              <a:t>Deductive logical of thinking</a:t>
            </a:r>
          </a:p>
          <a:p>
            <a:pPr lvl="1">
              <a:lnSpc>
                <a:spcPct val="90000"/>
              </a:lnSpc>
            </a:pPr>
            <a:r>
              <a:rPr lang="en-US" dirty="0"/>
              <a:t>Reasoning from general to particular</a:t>
            </a:r>
          </a:p>
          <a:p>
            <a:pPr lvl="1">
              <a:lnSpc>
                <a:spcPct val="90000"/>
              </a:lnSpc>
            </a:pPr>
            <a:r>
              <a:rPr lang="en-US" dirty="0"/>
              <a:t>Conclusion follows from the premises</a:t>
            </a:r>
          </a:p>
          <a:p>
            <a:pPr lvl="1">
              <a:lnSpc>
                <a:spcPct val="90000"/>
              </a:lnSpc>
              <a:spcAft>
                <a:spcPct val="70000"/>
              </a:spcAft>
            </a:pPr>
            <a:r>
              <a:rPr lang="en-US" dirty="0"/>
              <a:t>The premises logically imply the conclusion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602700"/>
            <a:ext cx="7696200" cy="4093428"/>
          </a:xfrm>
          <a:prstGeom prst="rect">
            <a:avLst/>
          </a:prstGeom>
        </p:spPr>
        <p:txBody>
          <a:bodyPr wrap="square">
            <a:spAutoFit/>
          </a:bodyPr>
          <a:lstStyle/>
          <a:p>
            <a:r>
              <a:rPr lang="en-US" sz="2600" dirty="0"/>
              <a:t>"A deductive argument," says Manuel Velasquez, "is one that is supposed to show that if its premises are true then its conclusion </a:t>
            </a:r>
            <a:r>
              <a:rPr lang="en-US" sz="2600" i="1" dirty="0"/>
              <a:t>necessarily has to be</a:t>
            </a:r>
            <a:r>
              <a:rPr lang="en-US" sz="2600" dirty="0"/>
              <a:t> true. </a:t>
            </a:r>
          </a:p>
          <a:p>
            <a:endParaRPr lang="en-US" sz="2600" dirty="0"/>
          </a:p>
          <a:p>
            <a:r>
              <a:rPr lang="en-US" sz="2600" dirty="0"/>
              <a:t>“An </a:t>
            </a:r>
            <a:r>
              <a:rPr lang="en-US" sz="2600" dirty="0">
                <a:hlinkClick r:id="rId2"/>
              </a:rPr>
              <a:t>inductive argument</a:t>
            </a:r>
            <a:r>
              <a:rPr lang="en-US" sz="2600" dirty="0"/>
              <a:t>” is one that is supposed to show that if its premises are true then its conclusion is </a:t>
            </a:r>
            <a:r>
              <a:rPr lang="en-US" sz="2600" i="1" dirty="0"/>
              <a:t>probably</a:t>
            </a:r>
            <a:r>
              <a:rPr lang="en-US" sz="2600" dirty="0"/>
              <a:t> true. </a:t>
            </a:r>
          </a:p>
          <a:p>
            <a:endParaRPr lang="en-US" sz="2600" dirty="0"/>
          </a:p>
          <a:p>
            <a:r>
              <a:rPr lang="en-US" sz="2600" dirty="0"/>
              <a:t>(</a:t>
            </a:r>
            <a:r>
              <a:rPr lang="en-US" sz="2600" i="1" dirty="0"/>
              <a:t>Philosophy: A Text with Readings</a:t>
            </a:r>
            <a:r>
              <a:rPr lang="en-US" sz="2600" dirty="0"/>
              <a:t>, 2017).</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2" name="Rectangle 4"/>
          <p:cNvSpPr>
            <a:spLocks noChangeArrowheads="1"/>
          </p:cNvSpPr>
          <p:nvPr/>
        </p:nvSpPr>
        <p:spPr bwMode="auto">
          <a:xfrm>
            <a:off x="685800" y="914400"/>
            <a:ext cx="7772400" cy="1143000"/>
          </a:xfrm>
          <a:prstGeom prst="rect">
            <a:avLst/>
          </a:prstGeom>
          <a:noFill/>
          <a:ln w="9525">
            <a:noFill/>
            <a:miter lim="800000"/>
            <a:headEnd/>
            <a:tailEnd/>
          </a:ln>
          <a:effectLst/>
        </p:spPr>
        <p:txBody>
          <a:bodyPr anchor="ctr"/>
          <a:lstStyle/>
          <a:p>
            <a:pPr eaLnBrk="1" hangingPunct="1">
              <a:lnSpc>
                <a:spcPct val="90000"/>
              </a:lnSpc>
            </a:pPr>
            <a:r>
              <a:rPr lang="en-US" sz="3600" b="1">
                <a:solidFill>
                  <a:schemeClr val="tx2"/>
                </a:solidFill>
              </a:rPr>
              <a:t>Features of Inductive Reasoning</a:t>
            </a:r>
          </a:p>
        </p:txBody>
      </p:sp>
      <p:sp>
        <p:nvSpPr>
          <p:cNvPr id="181253" name="Rectangle 5"/>
          <p:cNvSpPr>
            <a:spLocks noChangeArrowheads="1"/>
          </p:cNvSpPr>
          <p:nvPr/>
        </p:nvSpPr>
        <p:spPr bwMode="auto">
          <a:xfrm>
            <a:off x="685800" y="2286000"/>
            <a:ext cx="7772400" cy="4114800"/>
          </a:xfrm>
          <a:prstGeom prst="rect">
            <a:avLst/>
          </a:prstGeom>
          <a:noFill/>
          <a:ln w="9525">
            <a:noFill/>
            <a:miter lim="800000"/>
            <a:headEnd/>
            <a:tailEnd/>
          </a:ln>
          <a:effectLst/>
        </p:spPr>
        <p:txBody>
          <a:bodyPr/>
          <a:lstStyle/>
          <a:p>
            <a:pPr marL="342900" indent="-342900" eaLnBrk="1" hangingPunct="1">
              <a:spcBef>
                <a:spcPct val="20000"/>
              </a:spcBef>
              <a:buClr>
                <a:schemeClr val="tx1"/>
              </a:buClr>
              <a:buSzPct val="75000"/>
              <a:buFont typeface="Wingdings" pitchFamily="2" charset="2"/>
              <a:buChar char="l"/>
            </a:pPr>
            <a:r>
              <a:rPr lang="en-US" sz="2800"/>
              <a:t>Evidence</a:t>
            </a:r>
          </a:p>
          <a:p>
            <a:pPr marL="342900" indent="-342900" eaLnBrk="1" hangingPunct="1">
              <a:spcBef>
                <a:spcPct val="20000"/>
              </a:spcBef>
              <a:buClr>
                <a:schemeClr val="tx1"/>
              </a:buClr>
              <a:buSzPct val="75000"/>
              <a:buFont typeface="Wingdings" pitchFamily="2" charset="2"/>
              <a:buChar char="l"/>
            </a:pPr>
            <a:r>
              <a:rPr lang="en-US" sz="2800"/>
              <a:t>Premises</a:t>
            </a:r>
          </a:p>
          <a:p>
            <a:pPr marL="342900" indent="-342900" eaLnBrk="1" hangingPunct="1">
              <a:spcBef>
                <a:spcPct val="20000"/>
              </a:spcBef>
              <a:buClr>
                <a:schemeClr val="tx1"/>
              </a:buClr>
              <a:buSzPct val="75000"/>
              <a:buFont typeface="Wingdings" pitchFamily="2" charset="2"/>
              <a:buChar char="l"/>
            </a:pPr>
            <a:r>
              <a:rPr lang="en-US" sz="2800"/>
              <a:t>Conclusion</a:t>
            </a:r>
          </a:p>
          <a:p>
            <a:pPr marL="342900" indent="-342900" eaLnBrk="1" hangingPunct="1">
              <a:spcBef>
                <a:spcPct val="20000"/>
              </a:spcBef>
              <a:buClr>
                <a:schemeClr val="tx1"/>
              </a:buClr>
              <a:buSzPct val="75000"/>
              <a:buFont typeface="Wingdings" pitchFamily="2" charset="2"/>
              <a:buChar char="l"/>
            </a:pPr>
            <a:r>
              <a:rPr lang="en-US" sz="2800"/>
              <a:t>Argument</a:t>
            </a:r>
          </a:p>
          <a:p>
            <a:pPr marL="342900" indent="-342900" eaLnBrk="1" hangingPunct="1">
              <a:spcBef>
                <a:spcPct val="20000"/>
              </a:spcBef>
              <a:buClr>
                <a:schemeClr val="tx1"/>
              </a:buClr>
              <a:buSzPct val="75000"/>
              <a:buFont typeface="Wingdings" pitchFamily="2" charset="2"/>
              <a:buNone/>
            </a:pPr>
            <a:endParaRPr lang="en-US"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6" name="Rectangle 4"/>
          <p:cNvSpPr>
            <a:spLocks noChangeArrowheads="1"/>
          </p:cNvSpPr>
          <p:nvPr/>
        </p:nvSpPr>
        <p:spPr bwMode="auto">
          <a:xfrm>
            <a:off x="685800" y="457200"/>
            <a:ext cx="7772400" cy="1143000"/>
          </a:xfrm>
          <a:prstGeom prst="rect">
            <a:avLst/>
          </a:prstGeom>
          <a:noFill/>
          <a:ln w="9525">
            <a:noFill/>
            <a:miter lim="800000"/>
            <a:headEnd/>
            <a:tailEnd/>
          </a:ln>
          <a:effectLst/>
        </p:spPr>
        <p:txBody>
          <a:bodyPr anchor="ctr"/>
          <a:lstStyle/>
          <a:p>
            <a:pPr eaLnBrk="1" hangingPunct="1">
              <a:lnSpc>
                <a:spcPct val="90000"/>
              </a:lnSpc>
            </a:pPr>
            <a:r>
              <a:rPr lang="en-US" sz="3600" b="1" dirty="0">
                <a:solidFill>
                  <a:schemeClr val="tx2"/>
                </a:solidFill>
              </a:rPr>
              <a:t>Schematic Form of a Simple Inductive Argument</a:t>
            </a:r>
          </a:p>
        </p:txBody>
      </p:sp>
      <p:sp>
        <p:nvSpPr>
          <p:cNvPr id="182277" name="Rectangle 5"/>
          <p:cNvSpPr>
            <a:spLocks noChangeArrowheads="1"/>
          </p:cNvSpPr>
          <p:nvPr/>
        </p:nvSpPr>
        <p:spPr bwMode="auto">
          <a:xfrm>
            <a:off x="685800" y="1752600"/>
            <a:ext cx="7315200" cy="4114800"/>
          </a:xfrm>
          <a:prstGeom prst="rect">
            <a:avLst/>
          </a:prstGeom>
          <a:noFill/>
          <a:ln w="9525">
            <a:noFill/>
            <a:miter lim="800000"/>
            <a:headEnd/>
            <a:tailEnd/>
          </a:ln>
          <a:effectLst/>
        </p:spPr>
        <p:txBody>
          <a:bodyPr/>
          <a:lstStyle/>
          <a:p>
            <a:pPr marL="342900" indent="-342900" eaLnBrk="1" hangingPunct="1">
              <a:spcBef>
                <a:spcPct val="20000"/>
              </a:spcBef>
              <a:buClr>
                <a:schemeClr val="tx1"/>
              </a:buClr>
              <a:buSzPct val="75000"/>
              <a:buFont typeface="Wingdings" pitchFamily="2" charset="2"/>
              <a:buChar char="l"/>
            </a:pPr>
            <a:r>
              <a:rPr lang="en-US" sz="2800" dirty="0"/>
              <a:t>Inductive argument consists of premises and conclusion</a:t>
            </a:r>
          </a:p>
          <a:p>
            <a:pPr marL="342900" indent="-342900" eaLnBrk="1" hangingPunct="1">
              <a:spcBef>
                <a:spcPct val="20000"/>
              </a:spcBef>
              <a:buClr>
                <a:schemeClr val="tx1"/>
              </a:buClr>
              <a:buSzPct val="75000"/>
              <a:buFont typeface="Wingdings" pitchFamily="2" charset="2"/>
              <a:buChar char="l"/>
            </a:pPr>
            <a:r>
              <a:rPr lang="en-US" sz="2800" dirty="0"/>
              <a:t>Premise can be found through observation (data gathering an analysis)</a:t>
            </a:r>
          </a:p>
          <a:p>
            <a:pPr marL="342900" indent="-342900" eaLnBrk="1" hangingPunct="1">
              <a:spcBef>
                <a:spcPct val="20000"/>
              </a:spcBef>
              <a:buClr>
                <a:schemeClr val="tx1"/>
              </a:buClr>
              <a:buSzPct val="75000"/>
              <a:buFont typeface="Wingdings" pitchFamily="2" charset="2"/>
              <a:buChar char="l"/>
            </a:pPr>
            <a:r>
              <a:rPr lang="en-US" sz="2800" dirty="0"/>
              <a:t>Structure of argument:</a:t>
            </a:r>
          </a:p>
          <a:p>
            <a:pPr marL="342900" indent="-342900" eaLnBrk="1" hangingPunct="1">
              <a:spcBef>
                <a:spcPct val="20000"/>
              </a:spcBef>
              <a:buClr>
                <a:schemeClr val="tx1"/>
              </a:buClr>
              <a:buSzPct val="75000"/>
              <a:buFont typeface="Wingdings" pitchFamily="2" charset="2"/>
              <a:buNone/>
            </a:pPr>
            <a:r>
              <a:rPr lang="en-US" sz="2400" dirty="0"/>
              <a:t>				First Premise</a:t>
            </a:r>
          </a:p>
          <a:p>
            <a:pPr marL="342900" indent="-342900" eaLnBrk="1" hangingPunct="1">
              <a:spcBef>
                <a:spcPct val="20000"/>
              </a:spcBef>
              <a:buClr>
                <a:schemeClr val="tx1"/>
              </a:buClr>
              <a:buSzPct val="75000"/>
              <a:buFont typeface="Wingdings" pitchFamily="2" charset="2"/>
              <a:buNone/>
            </a:pPr>
            <a:r>
              <a:rPr lang="en-US" sz="2400" dirty="0"/>
              <a:t>				Second Premise</a:t>
            </a:r>
          </a:p>
          <a:p>
            <a:pPr marL="342900" indent="-342900" eaLnBrk="1" hangingPunct="1">
              <a:spcBef>
                <a:spcPct val="20000"/>
              </a:spcBef>
              <a:buClr>
                <a:schemeClr val="tx1"/>
              </a:buClr>
              <a:buSzPct val="75000"/>
              <a:buFont typeface="Wingdings" pitchFamily="2" charset="2"/>
              <a:buNone/>
            </a:pPr>
            <a:r>
              <a:rPr lang="en-US" sz="2400" dirty="0"/>
              <a:t>			</a:t>
            </a:r>
            <a:r>
              <a:rPr lang="en-US" sz="2400" u="sng" dirty="0"/>
              <a:t>	n… Premise		</a:t>
            </a:r>
          </a:p>
          <a:p>
            <a:pPr marL="342900" indent="-342900" eaLnBrk="1" hangingPunct="1">
              <a:spcBef>
                <a:spcPct val="20000"/>
              </a:spcBef>
              <a:buClr>
                <a:schemeClr val="tx1"/>
              </a:buClr>
              <a:buSzPct val="75000"/>
              <a:buFont typeface="Wingdings" pitchFamily="2" charset="2"/>
              <a:buNone/>
            </a:pPr>
            <a:r>
              <a:rPr lang="en-US" sz="2400" dirty="0"/>
              <a:t>				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76200"/>
            <a:ext cx="8183880" cy="1051560"/>
          </a:xfrm>
        </p:spPr>
        <p:txBody>
          <a:bodyPr>
            <a:normAutofit fontScale="90000"/>
          </a:bodyPr>
          <a:lstStyle/>
          <a:p>
            <a:r>
              <a:rPr lang="en-US" sz="3200" dirty="0"/>
              <a:t>Review Session 1: What’s Research?</a:t>
            </a:r>
          </a:p>
        </p:txBody>
      </p:sp>
      <p:sp>
        <p:nvSpPr>
          <p:cNvPr id="3" name="Content Placeholder 2"/>
          <p:cNvSpPr>
            <a:spLocks noGrp="1"/>
          </p:cNvSpPr>
          <p:nvPr>
            <p:ph idx="1"/>
          </p:nvPr>
        </p:nvSpPr>
        <p:spPr>
          <a:xfrm>
            <a:off x="838200" y="1295400"/>
            <a:ext cx="7693025" cy="4191000"/>
          </a:xfrm>
        </p:spPr>
        <p:txBody>
          <a:bodyPr>
            <a:normAutofit/>
          </a:bodyPr>
          <a:lstStyle/>
          <a:p>
            <a:r>
              <a:rPr lang="en-US" sz="2400" dirty="0"/>
              <a:t>Langkah-2 yang </a:t>
            </a:r>
            <a:r>
              <a:rPr lang="en-US" sz="2400" dirty="0" err="1"/>
              <a:t>sistematis</a:t>
            </a:r>
            <a:r>
              <a:rPr lang="en-US" sz="2400" dirty="0"/>
              <a:t>, </a:t>
            </a:r>
            <a:r>
              <a:rPr lang="en-US" sz="2400" dirty="0" err="1"/>
              <a:t>objektif</a:t>
            </a:r>
            <a:r>
              <a:rPr lang="en-US" sz="2400" dirty="0"/>
              <a:t>, </a:t>
            </a:r>
            <a:r>
              <a:rPr lang="en-US" sz="2400" dirty="0" err="1"/>
              <a:t>dan</a:t>
            </a:r>
            <a:r>
              <a:rPr lang="en-US" sz="2400" dirty="0"/>
              <a:t> </a:t>
            </a:r>
            <a:r>
              <a:rPr lang="en-US" sz="2400" dirty="0" err="1"/>
              <a:t>logis</a:t>
            </a:r>
            <a:r>
              <a:rPr lang="en-US" sz="2400" dirty="0"/>
              <a:t> </a:t>
            </a:r>
            <a:r>
              <a:rPr lang="en-US" sz="2400" dirty="0" err="1"/>
              <a:t>disebut</a:t>
            </a:r>
            <a:r>
              <a:rPr lang="en-US" sz="2400" dirty="0"/>
              <a:t> </a:t>
            </a:r>
            <a:r>
              <a:rPr lang="en-US" sz="2400" dirty="0" err="1"/>
              <a:t>metodologi</a:t>
            </a:r>
            <a:r>
              <a:rPr lang="en-US" sz="2400" dirty="0"/>
              <a:t>.</a:t>
            </a:r>
          </a:p>
          <a:p>
            <a:pPr>
              <a:buNone/>
            </a:pPr>
            <a:endParaRPr lang="en-US" sz="2400" dirty="0"/>
          </a:p>
          <a:p>
            <a:pPr>
              <a:buNone/>
            </a:pPr>
            <a:r>
              <a:rPr lang="en-US" sz="2400" dirty="0"/>
              <a:t>“A research methodology will consist of phases, sub-phases, which will guide the researchers in their choice of the methods, techniques, procedures, tools, etc., that might be appropriate at each stage of the research and also help them plan, manage, control and evaluate the progress of research”.</a:t>
            </a:r>
          </a:p>
          <a:p>
            <a:pPr>
              <a:buNone/>
            </a:pPr>
            <a:endParaRPr lang="en-US" dirty="0"/>
          </a:p>
        </p:txBody>
      </p:sp>
      <p:sp>
        <p:nvSpPr>
          <p:cNvPr id="4" name="TextBox 3"/>
          <p:cNvSpPr txBox="1"/>
          <p:nvPr/>
        </p:nvSpPr>
        <p:spPr>
          <a:xfrm>
            <a:off x="685800" y="5410200"/>
            <a:ext cx="8018542" cy="430887"/>
          </a:xfrm>
          <a:prstGeom prst="rect">
            <a:avLst/>
          </a:prstGeom>
          <a:noFill/>
        </p:spPr>
        <p:txBody>
          <a:bodyPr wrap="none" rtlCol="0">
            <a:spAutoFit/>
          </a:bodyPr>
          <a:lstStyle/>
          <a:p>
            <a:r>
              <a:rPr lang="en-US" sz="2200" dirty="0"/>
              <a:t>It needs a logical thinking - thinking that is coherent and logical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0" name="Rectangle 4"/>
          <p:cNvSpPr>
            <a:spLocks noChangeArrowheads="1"/>
          </p:cNvSpPr>
          <p:nvPr/>
        </p:nvSpPr>
        <p:spPr bwMode="auto">
          <a:xfrm>
            <a:off x="685800" y="381000"/>
            <a:ext cx="7772400" cy="1143000"/>
          </a:xfrm>
          <a:prstGeom prst="rect">
            <a:avLst/>
          </a:prstGeom>
          <a:noFill/>
          <a:ln w="9525">
            <a:noFill/>
            <a:miter lim="800000"/>
            <a:headEnd/>
            <a:tailEnd/>
          </a:ln>
          <a:effectLst/>
        </p:spPr>
        <p:txBody>
          <a:bodyPr anchor="ctr"/>
          <a:lstStyle/>
          <a:p>
            <a:pPr eaLnBrk="1" hangingPunct="1">
              <a:lnSpc>
                <a:spcPct val="90000"/>
              </a:lnSpc>
            </a:pPr>
            <a:r>
              <a:rPr lang="en-US" sz="3600" b="1" dirty="0">
                <a:solidFill>
                  <a:schemeClr val="tx2"/>
                </a:solidFill>
              </a:rPr>
              <a:t>Inductive Argument</a:t>
            </a:r>
          </a:p>
        </p:txBody>
      </p:sp>
      <p:sp>
        <p:nvSpPr>
          <p:cNvPr id="183301" name="Rectangle 5"/>
          <p:cNvSpPr>
            <a:spLocks noChangeArrowheads="1"/>
          </p:cNvSpPr>
          <p:nvPr/>
        </p:nvSpPr>
        <p:spPr bwMode="auto">
          <a:xfrm>
            <a:off x="685800" y="1447800"/>
            <a:ext cx="7772400" cy="47244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tx1"/>
              </a:buClr>
              <a:buSzPct val="75000"/>
              <a:buFont typeface="Wingdings" pitchFamily="2" charset="2"/>
              <a:buChar char="l"/>
            </a:pPr>
            <a:r>
              <a:rPr lang="en-US" sz="2600" dirty="0"/>
              <a:t>It will be possible for a good inductive argument to have a false conclusion even though all its premises are true (what does it mean?, give examples, </a:t>
            </a:r>
            <a:r>
              <a:rPr lang="en-US" sz="2600" dirty="0" err="1"/>
              <a:t>lihat</a:t>
            </a:r>
            <a:r>
              <a:rPr lang="en-US" sz="2600" dirty="0"/>
              <a:t> </a:t>
            </a:r>
            <a:r>
              <a:rPr lang="en-US" sz="2600" dirty="0" err="1"/>
              <a:t>contoh</a:t>
            </a:r>
            <a:r>
              <a:rPr lang="en-US" sz="2600" dirty="0"/>
              <a:t> </a:t>
            </a:r>
            <a:r>
              <a:rPr lang="en-US" sz="2600" dirty="0" err="1"/>
              <a:t>berikut</a:t>
            </a:r>
            <a:r>
              <a:rPr lang="en-US" sz="2600" dirty="0"/>
              <a:t>)</a:t>
            </a:r>
          </a:p>
          <a:p>
            <a:pPr marL="342900" indent="-342900" eaLnBrk="1" hangingPunct="1">
              <a:lnSpc>
                <a:spcPct val="90000"/>
              </a:lnSpc>
              <a:spcBef>
                <a:spcPct val="20000"/>
              </a:spcBef>
              <a:buClr>
                <a:schemeClr val="tx1"/>
              </a:buClr>
              <a:buSzPct val="75000"/>
              <a:buFont typeface="Wingdings" pitchFamily="2" charset="2"/>
              <a:buChar char="l"/>
            </a:pPr>
            <a:r>
              <a:rPr lang="en-US" sz="2600" dirty="0"/>
              <a:t>Science uses inductive reasoning all the time  (explain!)</a:t>
            </a:r>
          </a:p>
          <a:p>
            <a:pPr marL="342900" indent="-342900" eaLnBrk="1" hangingPunct="1">
              <a:lnSpc>
                <a:spcPct val="90000"/>
              </a:lnSpc>
              <a:spcBef>
                <a:spcPct val="20000"/>
              </a:spcBef>
              <a:buClr>
                <a:schemeClr val="tx1"/>
              </a:buClr>
              <a:buSzPct val="75000"/>
              <a:buFont typeface="Wingdings" pitchFamily="2" charset="2"/>
              <a:buChar char="l"/>
            </a:pPr>
            <a:r>
              <a:rPr lang="en-US" sz="2600" dirty="0"/>
              <a:t>Reasoning from sample, Reasoning from examples (the different sample vs. example?)</a:t>
            </a:r>
          </a:p>
          <a:p>
            <a:pPr marL="342900" indent="-342900" eaLnBrk="1" hangingPunct="1">
              <a:lnSpc>
                <a:spcPct val="90000"/>
              </a:lnSpc>
              <a:spcBef>
                <a:spcPct val="20000"/>
              </a:spcBef>
              <a:buClr>
                <a:schemeClr val="tx1"/>
              </a:buClr>
              <a:buSzPct val="75000"/>
              <a:buFont typeface="Wingdings" pitchFamily="2" charset="2"/>
              <a:buChar char="l"/>
            </a:pPr>
            <a:r>
              <a:rPr lang="en-US" sz="2600" dirty="0"/>
              <a:t>Knowledge expanding (how knowledge expanding?)</a:t>
            </a:r>
          </a:p>
          <a:p>
            <a:pPr marL="742950" lvl="1" indent="-285750" eaLnBrk="1" hangingPunct="1">
              <a:lnSpc>
                <a:spcPct val="90000"/>
              </a:lnSpc>
              <a:spcBef>
                <a:spcPct val="20000"/>
              </a:spcBef>
              <a:buClr>
                <a:schemeClr val="tx1"/>
              </a:buClr>
              <a:buSzPct val="75000"/>
              <a:buFontTx/>
              <a:buChar char="–"/>
            </a:pPr>
            <a:r>
              <a:rPr lang="en-US" sz="2000" dirty="0"/>
              <a:t>Using inductive argument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ChangeArrowheads="1"/>
          </p:cNvSpPr>
          <p:nvPr/>
        </p:nvSpPr>
        <p:spPr bwMode="auto">
          <a:xfrm>
            <a:off x="685800" y="457200"/>
            <a:ext cx="7772400" cy="1143000"/>
          </a:xfrm>
          <a:prstGeom prst="rect">
            <a:avLst/>
          </a:prstGeom>
          <a:noFill/>
          <a:ln w="9525">
            <a:noFill/>
            <a:miter lim="800000"/>
            <a:headEnd/>
            <a:tailEnd/>
          </a:ln>
          <a:effectLst/>
        </p:spPr>
        <p:txBody>
          <a:bodyPr anchor="ctr"/>
          <a:lstStyle/>
          <a:p>
            <a:pPr eaLnBrk="1" hangingPunct="1">
              <a:lnSpc>
                <a:spcPct val="90000"/>
              </a:lnSpc>
            </a:pPr>
            <a:r>
              <a:rPr lang="en-US" sz="3600" b="1">
                <a:solidFill>
                  <a:schemeClr val="tx2"/>
                </a:solidFill>
              </a:rPr>
              <a:t>Contoh Logika Induktif</a:t>
            </a:r>
          </a:p>
        </p:txBody>
      </p:sp>
      <p:sp>
        <p:nvSpPr>
          <p:cNvPr id="184325" name="Rectangle 5"/>
          <p:cNvSpPr>
            <a:spLocks noChangeArrowheads="1"/>
          </p:cNvSpPr>
          <p:nvPr/>
        </p:nvSpPr>
        <p:spPr bwMode="auto">
          <a:xfrm>
            <a:off x="685800" y="1600200"/>
            <a:ext cx="7772400" cy="4114800"/>
          </a:xfrm>
          <a:prstGeom prst="rect">
            <a:avLst/>
          </a:prstGeom>
          <a:noFill/>
          <a:ln w="9525">
            <a:noFill/>
            <a:miter lim="800000"/>
            <a:headEnd/>
            <a:tailEnd/>
          </a:ln>
          <a:effectLst/>
        </p:spPr>
        <p:txBody>
          <a:bodyPr/>
          <a:lstStyle/>
          <a:p>
            <a:pPr marL="990600" lvl="1" indent="-533400" eaLnBrk="1" hangingPunct="1">
              <a:lnSpc>
                <a:spcPct val="90000"/>
              </a:lnSpc>
              <a:spcBef>
                <a:spcPct val="20000"/>
              </a:spcBef>
              <a:buClr>
                <a:schemeClr val="tx1"/>
              </a:buClr>
              <a:buSzPct val="75000"/>
              <a:buFontTx/>
              <a:buAutoNum type="arabicPeriod"/>
            </a:pPr>
            <a:r>
              <a:rPr lang="en-US" sz="2400" dirty="0" err="1"/>
              <a:t>Apel</a:t>
            </a:r>
            <a:r>
              <a:rPr lang="en-US" sz="2400" dirty="0"/>
              <a:t> 1 </a:t>
            </a:r>
            <a:r>
              <a:rPr lang="en-US" sz="2400" dirty="0" err="1"/>
              <a:t>keras</a:t>
            </a:r>
            <a:r>
              <a:rPr lang="en-US" sz="2400" dirty="0"/>
              <a:t>, </a:t>
            </a:r>
            <a:r>
              <a:rPr lang="en-US" sz="2400" dirty="0" err="1"/>
              <a:t>warnanya</a:t>
            </a:r>
            <a:r>
              <a:rPr lang="en-US" sz="2400" dirty="0"/>
              <a:t> </a:t>
            </a:r>
            <a:r>
              <a:rPr lang="en-US" sz="2400" dirty="0" err="1"/>
              <a:t>hijau</a:t>
            </a:r>
            <a:r>
              <a:rPr lang="en-US" sz="2400" dirty="0"/>
              <a:t>, </a:t>
            </a:r>
            <a:r>
              <a:rPr lang="en-US" sz="2400" dirty="0" err="1"/>
              <a:t>dan</a:t>
            </a:r>
            <a:r>
              <a:rPr lang="en-US" sz="2400" dirty="0"/>
              <a:t> </a:t>
            </a:r>
            <a:r>
              <a:rPr lang="en-US" sz="2400" dirty="0" err="1"/>
              <a:t>rasanya</a:t>
            </a:r>
            <a:r>
              <a:rPr lang="en-US" sz="2400" dirty="0"/>
              <a:t> </a:t>
            </a:r>
            <a:r>
              <a:rPr lang="en-US" sz="2400" dirty="0" err="1"/>
              <a:t>masam</a:t>
            </a:r>
            <a:endParaRPr lang="en-US" sz="2400" dirty="0"/>
          </a:p>
          <a:p>
            <a:pPr marL="990600" lvl="1" indent="-533400" eaLnBrk="1" hangingPunct="1">
              <a:lnSpc>
                <a:spcPct val="90000"/>
              </a:lnSpc>
              <a:spcBef>
                <a:spcPct val="20000"/>
              </a:spcBef>
              <a:buClr>
                <a:schemeClr val="tx1"/>
              </a:buClr>
              <a:buSzPct val="75000"/>
              <a:buFontTx/>
              <a:buAutoNum type="arabicPeriod"/>
            </a:pPr>
            <a:r>
              <a:rPr lang="en-US" sz="2400" dirty="0" err="1"/>
              <a:t>Apel</a:t>
            </a:r>
            <a:r>
              <a:rPr lang="en-US" sz="2400" dirty="0"/>
              <a:t> 2 </a:t>
            </a:r>
            <a:r>
              <a:rPr lang="en-US" sz="2400" dirty="0" err="1"/>
              <a:t>keras</a:t>
            </a:r>
            <a:r>
              <a:rPr lang="en-US" sz="2400" dirty="0"/>
              <a:t>, </a:t>
            </a:r>
            <a:r>
              <a:rPr lang="en-US" sz="2400" dirty="0" err="1"/>
              <a:t>warnanya</a:t>
            </a:r>
            <a:r>
              <a:rPr lang="en-US" sz="2400" dirty="0"/>
              <a:t> </a:t>
            </a:r>
            <a:r>
              <a:rPr lang="en-US" sz="2400" dirty="0" err="1"/>
              <a:t>hijau</a:t>
            </a:r>
            <a:r>
              <a:rPr lang="en-US" sz="2400" dirty="0"/>
              <a:t>, </a:t>
            </a:r>
            <a:r>
              <a:rPr lang="en-US" sz="2400" dirty="0" err="1"/>
              <a:t>dan</a:t>
            </a:r>
            <a:r>
              <a:rPr lang="en-US" sz="2400" dirty="0"/>
              <a:t> </a:t>
            </a:r>
            <a:r>
              <a:rPr lang="en-US" sz="2400" dirty="0" err="1"/>
              <a:t>rasanya</a:t>
            </a:r>
            <a:r>
              <a:rPr lang="en-US" sz="2400" dirty="0"/>
              <a:t> </a:t>
            </a:r>
            <a:r>
              <a:rPr lang="en-US" sz="2400" dirty="0" err="1"/>
              <a:t>masam</a:t>
            </a:r>
            <a:endParaRPr lang="en-US" sz="2400" dirty="0"/>
          </a:p>
          <a:p>
            <a:pPr marL="990600" lvl="1" indent="-533400" eaLnBrk="1" hangingPunct="1">
              <a:lnSpc>
                <a:spcPct val="90000"/>
              </a:lnSpc>
              <a:spcBef>
                <a:spcPct val="20000"/>
              </a:spcBef>
              <a:buClr>
                <a:schemeClr val="tx1"/>
              </a:buClr>
              <a:buSzPct val="75000"/>
              <a:buFontTx/>
              <a:buAutoNum type="arabicPeriod"/>
            </a:pPr>
            <a:r>
              <a:rPr lang="en-US" sz="2400" dirty="0" err="1"/>
              <a:t>Apel</a:t>
            </a:r>
            <a:r>
              <a:rPr lang="en-US" sz="2400" dirty="0"/>
              <a:t> 3 </a:t>
            </a:r>
            <a:r>
              <a:rPr lang="en-US" sz="2400" dirty="0" err="1"/>
              <a:t>keras</a:t>
            </a:r>
            <a:r>
              <a:rPr lang="en-US" sz="2400" dirty="0"/>
              <a:t>, </a:t>
            </a:r>
            <a:r>
              <a:rPr lang="en-US" sz="2400" dirty="0" err="1"/>
              <a:t>warnanya</a:t>
            </a:r>
            <a:r>
              <a:rPr lang="en-US" sz="2400" dirty="0"/>
              <a:t> </a:t>
            </a:r>
            <a:r>
              <a:rPr lang="en-US" sz="2400" dirty="0" err="1"/>
              <a:t>hijau</a:t>
            </a:r>
            <a:r>
              <a:rPr lang="en-US" sz="2400" dirty="0"/>
              <a:t>, </a:t>
            </a:r>
            <a:r>
              <a:rPr lang="en-US" sz="2400" dirty="0" err="1"/>
              <a:t>dan</a:t>
            </a:r>
            <a:r>
              <a:rPr lang="en-US" sz="2400" dirty="0"/>
              <a:t> </a:t>
            </a:r>
            <a:r>
              <a:rPr lang="en-US" sz="2400" dirty="0" err="1"/>
              <a:t>rasanya</a:t>
            </a:r>
            <a:r>
              <a:rPr lang="en-US" sz="2400" dirty="0"/>
              <a:t> </a:t>
            </a:r>
            <a:r>
              <a:rPr lang="en-US" sz="2400" dirty="0" err="1"/>
              <a:t>masam</a:t>
            </a:r>
            <a:endParaRPr lang="en-US" sz="2400" dirty="0"/>
          </a:p>
          <a:p>
            <a:pPr marL="990600" lvl="1" indent="-533400" eaLnBrk="1" hangingPunct="1">
              <a:lnSpc>
                <a:spcPct val="90000"/>
              </a:lnSpc>
              <a:spcBef>
                <a:spcPct val="20000"/>
              </a:spcBef>
              <a:buClr>
                <a:schemeClr val="tx1"/>
              </a:buClr>
              <a:buSzPct val="75000"/>
            </a:pPr>
            <a:r>
              <a:rPr lang="en-US" sz="2400" dirty="0"/>
              <a:t>_______________________________________</a:t>
            </a:r>
          </a:p>
          <a:p>
            <a:pPr marL="990600" lvl="1" indent="-533400" eaLnBrk="1" hangingPunct="1">
              <a:lnSpc>
                <a:spcPct val="90000"/>
              </a:lnSpc>
              <a:spcBef>
                <a:spcPct val="20000"/>
              </a:spcBef>
              <a:buClr>
                <a:schemeClr val="tx1"/>
              </a:buClr>
              <a:buSzPct val="75000"/>
            </a:pPr>
            <a:r>
              <a:rPr lang="en-US" sz="2400" dirty="0" err="1"/>
              <a:t>Kesimpulannya</a:t>
            </a:r>
            <a:r>
              <a:rPr lang="en-US" sz="2400" dirty="0"/>
              <a:t>: </a:t>
            </a:r>
            <a:r>
              <a:rPr lang="en-US" sz="2400" dirty="0" err="1"/>
              <a:t>Semua</a:t>
            </a:r>
            <a:r>
              <a:rPr lang="en-US" sz="2400" dirty="0"/>
              <a:t> </a:t>
            </a:r>
            <a:r>
              <a:rPr lang="en-US" sz="2400" dirty="0" err="1"/>
              <a:t>apel</a:t>
            </a:r>
            <a:r>
              <a:rPr lang="en-US" sz="2400" dirty="0"/>
              <a:t> </a:t>
            </a:r>
            <a:r>
              <a:rPr lang="en-US" sz="2400" dirty="0" err="1"/>
              <a:t>keras</a:t>
            </a:r>
            <a:r>
              <a:rPr lang="en-US" sz="2400" dirty="0"/>
              <a:t>, </a:t>
            </a:r>
            <a:r>
              <a:rPr lang="en-US" sz="2400" dirty="0" err="1"/>
              <a:t>warnanya</a:t>
            </a:r>
            <a:r>
              <a:rPr lang="en-US" sz="2400" dirty="0"/>
              <a:t> </a:t>
            </a:r>
            <a:r>
              <a:rPr lang="en-US" sz="2400" dirty="0" err="1"/>
              <a:t>hijau</a:t>
            </a:r>
            <a:r>
              <a:rPr lang="en-US" sz="2400" dirty="0"/>
              <a:t>, </a:t>
            </a:r>
            <a:r>
              <a:rPr lang="en-US" sz="2400" dirty="0" err="1"/>
              <a:t>dan</a:t>
            </a:r>
            <a:r>
              <a:rPr lang="en-US" sz="2400" dirty="0"/>
              <a:t> </a:t>
            </a:r>
            <a:r>
              <a:rPr lang="en-US" sz="2400" dirty="0" err="1"/>
              <a:t>rasanya</a:t>
            </a:r>
            <a:r>
              <a:rPr lang="en-US" sz="2400" dirty="0"/>
              <a:t> </a:t>
            </a:r>
            <a:r>
              <a:rPr lang="en-US" sz="2400" dirty="0" err="1"/>
              <a:t>masam</a:t>
            </a:r>
            <a:endParaRPr lang="en-US" sz="2400" dirty="0"/>
          </a:p>
          <a:p>
            <a:pPr marL="990600" lvl="1" indent="-533400" eaLnBrk="1" hangingPunct="1">
              <a:lnSpc>
                <a:spcPct val="90000"/>
              </a:lnSpc>
              <a:spcBef>
                <a:spcPct val="20000"/>
              </a:spcBef>
              <a:buClr>
                <a:schemeClr val="tx1"/>
              </a:buClr>
              <a:buSzPct val="75000"/>
            </a:pPr>
            <a:r>
              <a:rPr lang="en-US" sz="2400" dirty="0"/>
              <a:t>“</a:t>
            </a:r>
            <a:r>
              <a:rPr lang="en-US" sz="2400" dirty="0" err="1"/>
              <a:t>Bisa</a:t>
            </a:r>
            <a:r>
              <a:rPr lang="en-US" sz="2400" dirty="0"/>
              <a:t> </a:t>
            </a:r>
            <a:r>
              <a:rPr lang="en-US" sz="2400" dirty="0" err="1"/>
              <a:t>jadi</a:t>
            </a:r>
            <a:r>
              <a:rPr lang="en-US" sz="2400" dirty="0"/>
              <a:t>, </a:t>
            </a:r>
            <a:r>
              <a:rPr lang="en-US" sz="2400" dirty="0" err="1"/>
              <a:t>kesimpulan</a:t>
            </a:r>
            <a:r>
              <a:rPr lang="en-US" sz="2400" dirty="0"/>
              <a:t> </a:t>
            </a:r>
            <a:r>
              <a:rPr lang="en-US" sz="2400" dirty="0" err="1"/>
              <a:t>ini</a:t>
            </a:r>
            <a:r>
              <a:rPr lang="en-US" sz="2400" dirty="0"/>
              <a:t> </a:t>
            </a:r>
            <a:r>
              <a:rPr lang="en-US" sz="2400" dirty="0" err="1"/>
              <a:t>salah</a:t>
            </a:r>
            <a:r>
              <a:rPr lang="en-US" sz="2400" dirty="0"/>
              <a:t> </a:t>
            </a:r>
            <a:r>
              <a:rPr lang="en-US" sz="2400" dirty="0" err="1"/>
              <a:t>karena</a:t>
            </a:r>
            <a:r>
              <a:rPr lang="en-US" sz="2400" dirty="0"/>
              <a:t> sample yang </a:t>
            </a:r>
            <a:r>
              <a:rPr lang="en-US" sz="2400" dirty="0" err="1"/>
              <a:t>diambil</a:t>
            </a:r>
            <a:r>
              <a:rPr lang="en-US" sz="2400" dirty="0"/>
              <a:t> </a:t>
            </a:r>
            <a:r>
              <a:rPr lang="en-US" sz="2400" dirty="0" err="1"/>
              <a:t>tidak</a:t>
            </a:r>
            <a:r>
              <a:rPr lang="en-US" sz="2400" dirty="0"/>
              <a:t> </a:t>
            </a:r>
            <a:r>
              <a:rPr lang="en-US" sz="2400" dirty="0" err="1"/>
              <a:t>representatif</a:t>
            </a:r>
            <a:r>
              <a:rPr lang="en-US" sz="2400" dirty="0"/>
              <a:t>?”</a:t>
            </a:r>
          </a:p>
        </p:txBody>
      </p:sp>
      <p:sp>
        <p:nvSpPr>
          <p:cNvPr id="4" name="TextBox 3"/>
          <p:cNvSpPr txBox="1"/>
          <p:nvPr/>
        </p:nvSpPr>
        <p:spPr>
          <a:xfrm>
            <a:off x="1147098" y="5715000"/>
            <a:ext cx="6930102" cy="646331"/>
          </a:xfrm>
          <a:prstGeom prst="rect">
            <a:avLst/>
          </a:prstGeom>
          <a:noFill/>
        </p:spPr>
        <p:txBody>
          <a:bodyPr wrap="none" rtlCol="0">
            <a:spAutoFit/>
          </a:bodyPr>
          <a:lstStyle/>
          <a:p>
            <a:r>
              <a:rPr lang="en-US" dirty="0"/>
              <a:t>Hati-2 </a:t>
            </a:r>
            <a:r>
              <a:rPr lang="en-US" dirty="0" err="1"/>
              <a:t>dalam</a:t>
            </a:r>
            <a:r>
              <a:rPr lang="en-US" dirty="0"/>
              <a:t> </a:t>
            </a:r>
            <a:r>
              <a:rPr lang="en-US" dirty="0" err="1"/>
              <a:t>memilih</a:t>
            </a:r>
            <a:r>
              <a:rPr lang="en-US" dirty="0"/>
              <a:t> sample, </a:t>
            </a:r>
            <a:r>
              <a:rPr lang="en-US" dirty="0" err="1"/>
              <a:t>bisa</a:t>
            </a:r>
            <a:r>
              <a:rPr lang="en-US" dirty="0"/>
              <a:t> </a:t>
            </a:r>
            <a:r>
              <a:rPr lang="en-US" dirty="0" err="1"/>
              <a:t>mengarah</a:t>
            </a:r>
            <a:r>
              <a:rPr lang="en-US" dirty="0"/>
              <a:t> </a:t>
            </a:r>
            <a:r>
              <a:rPr lang="en-US" dirty="0" err="1"/>
              <a:t>ke</a:t>
            </a:r>
            <a:r>
              <a:rPr lang="en-US" dirty="0"/>
              <a:t> </a:t>
            </a:r>
            <a:r>
              <a:rPr lang="en-US" dirty="0" err="1"/>
              <a:t>manipulasi</a:t>
            </a:r>
            <a:r>
              <a:rPr lang="en-US" dirty="0"/>
              <a:t> data, </a:t>
            </a:r>
          </a:p>
          <a:p>
            <a:r>
              <a:rPr lang="en-US" dirty="0" err="1"/>
              <a:t>misalnya</a:t>
            </a:r>
            <a:r>
              <a:rPr lang="en-US" dirty="0"/>
              <a:t>, </a:t>
            </a:r>
            <a:r>
              <a:rPr lang="en-US" dirty="0" err="1"/>
              <a:t>dalam</a:t>
            </a:r>
            <a:r>
              <a:rPr lang="en-US" dirty="0"/>
              <a:t> pooling </a:t>
            </a:r>
            <a:r>
              <a:rPr lang="en-US" dirty="0" err="1"/>
              <a:t>pendapat</a:t>
            </a:r>
            <a:r>
              <a:rPr lang="en-US" dirty="0"/>
              <a:t> (</a:t>
            </a:r>
            <a:r>
              <a:rPr lang="en-US" dirty="0" err="1"/>
              <a:t>pilkada</a:t>
            </a:r>
            <a:r>
              <a:rPr lang="en-US" dirty="0"/>
              <a:t>, </a:t>
            </a:r>
            <a:r>
              <a:rPr lang="en-US" dirty="0" err="1"/>
              <a:t>merek</a:t>
            </a:r>
            <a:r>
              <a:rPr lang="en-US" dirty="0"/>
              <a:t> </a:t>
            </a:r>
            <a:r>
              <a:rPr lang="en-US" dirty="0" err="1"/>
              <a:t>dagang</a:t>
            </a:r>
            <a:r>
              <a:rPr lang="en-US" dirty="0"/>
              <a:t>, </a:t>
            </a:r>
            <a:r>
              <a:rPr lang="en-US" dirty="0" err="1"/>
              <a:t>dll</a:t>
            </a:r>
            <a:r>
              <a:rPr lang="en-US"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8" name="Rectangle 4"/>
          <p:cNvSpPr>
            <a:spLocks noChangeArrowheads="1"/>
          </p:cNvSpPr>
          <p:nvPr/>
        </p:nvSpPr>
        <p:spPr bwMode="auto">
          <a:xfrm>
            <a:off x="685800" y="457200"/>
            <a:ext cx="7772400" cy="1143000"/>
          </a:xfrm>
          <a:prstGeom prst="rect">
            <a:avLst/>
          </a:prstGeom>
          <a:noFill/>
          <a:ln w="9525">
            <a:noFill/>
            <a:miter lim="800000"/>
            <a:headEnd/>
            <a:tailEnd/>
          </a:ln>
          <a:effectLst/>
        </p:spPr>
        <p:txBody>
          <a:bodyPr anchor="ctr"/>
          <a:lstStyle/>
          <a:p>
            <a:pPr eaLnBrk="1" hangingPunct="1">
              <a:lnSpc>
                <a:spcPct val="90000"/>
              </a:lnSpc>
            </a:pPr>
            <a:r>
              <a:rPr lang="en-US" sz="3600" b="1">
                <a:solidFill>
                  <a:schemeClr val="tx2"/>
                </a:solidFill>
              </a:rPr>
              <a:t>Bahaya Menggunakan Logika Induktif</a:t>
            </a:r>
          </a:p>
        </p:txBody>
      </p:sp>
      <p:sp>
        <p:nvSpPr>
          <p:cNvPr id="185349" name="Rectangle 5"/>
          <p:cNvSpPr>
            <a:spLocks noChangeArrowheads="1"/>
          </p:cNvSpPr>
          <p:nvPr/>
        </p:nvSpPr>
        <p:spPr bwMode="auto">
          <a:xfrm>
            <a:off x="685800" y="1828800"/>
            <a:ext cx="7772400" cy="4114800"/>
          </a:xfrm>
          <a:prstGeom prst="rect">
            <a:avLst/>
          </a:prstGeom>
          <a:noFill/>
          <a:ln w="9525">
            <a:noFill/>
            <a:miter lim="800000"/>
            <a:headEnd/>
            <a:tailEnd/>
          </a:ln>
          <a:effectLst/>
        </p:spPr>
        <p:txBody>
          <a:bodyPr/>
          <a:lstStyle/>
          <a:p>
            <a:pPr marL="342900" indent="-342900" eaLnBrk="1" hangingPunct="1">
              <a:spcBef>
                <a:spcPct val="20000"/>
              </a:spcBef>
              <a:buClr>
                <a:schemeClr val="tx1"/>
              </a:buClr>
              <a:buSzPct val="75000"/>
              <a:buFont typeface="Wingdings" pitchFamily="2" charset="2"/>
              <a:buChar char="l"/>
            </a:pPr>
            <a:r>
              <a:rPr lang="en-US" sz="2600" dirty="0" err="1"/>
              <a:t>Terlalu</a:t>
            </a:r>
            <a:r>
              <a:rPr lang="en-US" sz="2600" dirty="0"/>
              <a:t> </a:t>
            </a:r>
            <a:r>
              <a:rPr lang="en-US" sz="2600" dirty="0" err="1"/>
              <a:t>cepat</a:t>
            </a:r>
            <a:r>
              <a:rPr lang="en-US" sz="2600" dirty="0"/>
              <a:t> </a:t>
            </a:r>
            <a:r>
              <a:rPr lang="en-US" sz="2600" dirty="0" err="1"/>
              <a:t>menarik</a:t>
            </a:r>
            <a:r>
              <a:rPr lang="en-US" sz="2600" dirty="0"/>
              <a:t> </a:t>
            </a:r>
            <a:r>
              <a:rPr lang="en-US" sz="2600" dirty="0" err="1"/>
              <a:t>kesimpulan</a:t>
            </a:r>
            <a:r>
              <a:rPr lang="en-US" sz="2600" dirty="0"/>
              <a:t> yang </a:t>
            </a:r>
            <a:r>
              <a:rPr lang="en-US" sz="2600" dirty="0" err="1"/>
              <a:t>berlaku</a:t>
            </a:r>
            <a:r>
              <a:rPr lang="en-US" sz="2600" dirty="0"/>
              <a:t> </a:t>
            </a:r>
            <a:r>
              <a:rPr lang="en-US" sz="2600" dirty="0" err="1"/>
              <a:t>umum</a:t>
            </a:r>
            <a:r>
              <a:rPr lang="en-US" sz="2600" dirty="0"/>
              <a:t>, </a:t>
            </a:r>
            <a:r>
              <a:rPr lang="en-US" sz="2600" dirty="0" err="1"/>
              <a:t>sementara</a:t>
            </a:r>
            <a:r>
              <a:rPr lang="en-US" sz="2600" dirty="0"/>
              <a:t> </a:t>
            </a:r>
            <a:r>
              <a:rPr lang="en-US" sz="2600" dirty="0" err="1"/>
              <a:t>jumlah</a:t>
            </a:r>
            <a:r>
              <a:rPr lang="en-US" sz="2600" dirty="0"/>
              <a:t> </a:t>
            </a:r>
            <a:r>
              <a:rPr lang="en-US" sz="2600" dirty="0" err="1"/>
              <a:t>kasus</a:t>
            </a:r>
            <a:r>
              <a:rPr lang="en-US" sz="2600" dirty="0"/>
              <a:t> yang </a:t>
            </a:r>
            <a:r>
              <a:rPr lang="en-US" sz="2600" dirty="0" err="1"/>
              <a:t>digunakan</a:t>
            </a:r>
            <a:r>
              <a:rPr lang="en-US" sz="2600" dirty="0"/>
              <a:t> </a:t>
            </a:r>
            <a:r>
              <a:rPr lang="en-US" sz="2600" dirty="0" err="1"/>
              <a:t>dalam</a:t>
            </a:r>
            <a:r>
              <a:rPr lang="en-US" sz="2600" dirty="0"/>
              <a:t> </a:t>
            </a:r>
            <a:r>
              <a:rPr lang="en-US" sz="2600" dirty="0" err="1"/>
              <a:t>premis</a:t>
            </a:r>
            <a:r>
              <a:rPr lang="en-US" sz="2600" dirty="0"/>
              <a:t> </a:t>
            </a:r>
            <a:r>
              <a:rPr lang="en-US" sz="2600" dirty="0" err="1"/>
              <a:t>kurang</a:t>
            </a:r>
            <a:r>
              <a:rPr lang="en-US" sz="2600" dirty="0"/>
              <a:t> </a:t>
            </a:r>
            <a:r>
              <a:rPr lang="en-US" sz="2600" dirty="0" err="1"/>
              <a:t>memadai</a:t>
            </a:r>
            <a:r>
              <a:rPr lang="en-US" sz="2600" dirty="0"/>
              <a:t>.</a:t>
            </a:r>
          </a:p>
          <a:p>
            <a:pPr marL="342900" indent="-342900" eaLnBrk="1" hangingPunct="1">
              <a:spcBef>
                <a:spcPct val="20000"/>
              </a:spcBef>
              <a:buClr>
                <a:schemeClr val="tx1"/>
              </a:buClr>
              <a:buSzPct val="75000"/>
              <a:buFont typeface="Wingdings" pitchFamily="2" charset="2"/>
              <a:buChar char="l"/>
            </a:pPr>
            <a:r>
              <a:rPr lang="en-US" sz="2600" dirty="0" err="1"/>
              <a:t>Premis</a:t>
            </a:r>
            <a:r>
              <a:rPr lang="en-US" sz="2600" dirty="0"/>
              <a:t> yang </a:t>
            </a:r>
            <a:r>
              <a:rPr lang="en-US" sz="2600" dirty="0" err="1"/>
              <a:t>digunakan</a:t>
            </a:r>
            <a:r>
              <a:rPr lang="en-US" sz="2600" dirty="0"/>
              <a:t> </a:t>
            </a:r>
            <a:r>
              <a:rPr lang="en-US" sz="2600" dirty="0" err="1"/>
              <a:t>kurang</a:t>
            </a:r>
            <a:r>
              <a:rPr lang="en-US" sz="2600" dirty="0"/>
              <a:t> </a:t>
            </a:r>
            <a:r>
              <a:rPr lang="en-US" sz="2600" dirty="0" err="1"/>
              <a:t>memenuhi</a:t>
            </a:r>
            <a:r>
              <a:rPr lang="en-US" sz="2600" dirty="0"/>
              <a:t> </a:t>
            </a:r>
            <a:r>
              <a:rPr lang="en-US" sz="2600" dirty="0" err="1"/>
              <a:t>kaedah-kaedah</a:t>
            </a:r>
            <a:r>
              <a:rPr lang="en-US" sz="2600" dirty="0"/>
              <a:t> </a:t>
            </a:r>
            <a:r>
              <a:rPr lang="en-US" sz="2600" dirty="0" err="1"/>
              <a:t>keilmiahan</a:t>
            </a:r>
            <a:r>
              <a:rPr lang="en-US" sz="2600" dirty="0"/>
              <a:t>.</a:t>
            </a:r>
          </a:p>
          <a:p>
            <a:pPr marL="742950" lvl="1" indent="-285750" eaLnBrk="1" hangingPunct="1">
              <a:spcBef>
                <a:spcPct val="20000"/>
              </a:spcBef>
              <a:buClr>
                <a:schemeClr val="tx1"/>
              </a:buClr>
              <a:buSzPct val="75000"/>
              <a:buFontTx/>
              <a:buChar char="–"/>
            </a:pPr>
            <a:r>
              <a:rPr lang="en-US" sz="2400" dirty="0" err="1"/>
              <a:t>Dipilih</a:t>
            </a:r>
            <a:r>
              <a:rPr lang="en-US" sz="2400" dirty="0"/>
              <a:t> </a:t>
            </a:r>
            <a:r>
              <a:rPr lang="en-US" sz="2400" dirty="0" err="1"/>
              <a:t>berdasarkan</a:t>
            </a:r>
            <a:r>
              <a:rPr lang="en-US" sz="2400" dirty="0"/>
              <a:t> </a:t>
            </a:r>
            <a:r>
              <a:rPr lang="en-US" sz="2400" dirty="0" err="1"/>
              <a:t>pilih</a:t>
            </a:r>
            <a:r>
              <a:rPr lang="en-US" sz="2400" dirty="0"/>
              <a:t> </a:t>
            </a:r>
            <a:r>
              <a:rPr lang="en-US" sz="2400" dirty="0" err="1"/>
              <a:t>kasih</a:t>
            </a:r>
            <a:r>
              <a:rPr lang="en-US" sz="2400" dirty="0"/>
              <a:t>, </a:t>
            </a:r>
            <a:r>
              <a:rPr lang="en-US" sz="2400" dirty="0" err="1"/>
              <a:t>seharusnya</a:t>
            </a:r>
            <a:r>
              <a:rPr lang="en-US" sz="2400" dirty="0"/>
              <a:t> randomize</a:t>
            </a:r>
          </a:p>
          <a:p>
            <a:pPr marL="742950" lvl="1" indent="-285750" eaLnBrk="1" hangingPunct="1">
              <a:spcBef>
                <a:spcPct val="20000"/>
              </a:spcBef>
              <a:buClr>
                <a:schemeClr val="tx1"/>
              </a:buClr>
              <a:buSzPct val="75000"/>
              <a:buFontTx/>
              <a:buChar char="–"/>
            </a:pPr>
            <a:r>
              <a:rPr lang="en-US" sz="2400" dirty="0"/>
              <a:t>Instrument yang </a:t>
            </a:r>
            <a:r>
              <a:rPr lang="en-US" sz="2400" dirty="0" err="1"/>
              <a:t>digunakan</a:t>
            </a:r>
            <a:r>
              <a:rPr lang="en-US" sz="2400" dirty="0"/>
              <a:t> </a:t>
            </a:r>
            <a:r>
              <a:rPr lang="en-US" sz="2400" dirty="0" err="1"/>
              <a:t>diragukan</a:t>
            </a:r>
            <a:r>
              <a:rPr lang="en-US" sz="2400" dirty="0"/>
              <a:t> </a:t>
            </a:r>
            <a:r>
              <a:rPr lang="en-US" sz="2400" dirty="0" err="1"/>
              <a:t>validitas</a:t>
            </a:r>
            <a:r>
              <a:rPr lang="en-US" sz="2400" dirty="0"/>
              <a:t> </a:t>
            </a:r>
            <a:r>
              <a:rPr lang="en-US" sz="2400" dirty="0" err="1"/>
              <a:t>dan</a:t>
            </a:r>
            <a:r>
              <a:rPr lang="en-US" sz="2400" dirty="0"/>
              <a:t> </a:t>
            </a:r>
            <a:r>
              <a:rPr lang="en-US" sz="2400" dirty="0" err="1"/>
              <a:t>reliabilitasnya</a:t>
            </a:r>
            <a:r>
              <a:rPr lang="en-US" sz="2400"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Rectangle 4"/>
          <p:cNvSpPr>
            <a:spLocks noChangeArrowheads="1"/>
          </p:cNvSpPr>
          <p:nvPr/>
        </p:nvSpPr>
        <p:spPr bwMode="auto">
          <a:xfrm>
            <a:off x="685800" y="228600"/>
            <a:ext cx="7772400" cy="1333500"/>
          </a:xfrm>
          <a:prstGeom prst="rect">
            <a:avLst/>
          </a:prstGeom>
          <a:noFill/>
          <a:ln w="9525">
            <a:noFill/>
            <a:miter lim="800000"/>
            <a:headEnd/>
            <a:tailEnd/>
          </a:ln>
          <a:effectLst/>
        </p:spPr>
        <p:txBody>
          <a:bodyPr anchor="ctr"/>
          <a:lstStyle/>
          <a:p>
            <a:pPr eaLnBrk="1" hangingPunct="1">
              <a:lnSpc>
                <a:spcPct val="90000"/>
              </a:lnSpc>
            </a:pPr>
            <a:r>
              <a:rPr lang="en-US" sz="3600" b="1">
                <a:solidFill>
                  <a:schemeClr val="tx2"/>
                </a:solidFill>
              </a:rPr>
              <a:t>Logika Deduktif</a:t>
            </a:r>
          </a:p>
        </p:txBody>
      </p:sp>
      <p:sp>
        <p:nvSpPr>
          <p:cNvPr id="186373" name="Rectangle 5"/>
          <p:cNvSpPr>
            <a:spLocks noChangeArrowheads="1"/>
          </p:cNvSpPr>
          <p:nvPr/>
        </p:nvSpPr>
        <p:spPr bwMode="auto">
          <a:xfrm>
            <a:off x="609600" y="1371600"/>
            <a:ext cx="7772400" cy="4800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tx1"/>
              </a:buClr>
              <a:buSzPct val="75000"/>
              <a:buFont typeface="Wingdings" pitchFamily="2" charset="2"/>
              <a:buChar char="l"/>
            </a:pPr>
            <a:r>
              <a:rPr lang="en-US" sz="2500" dirty="0" err="1"/>
              <a:t>Penalaran</a:t>
            </a:r>
            <a:r>
              <a:rPr lang="en-US" sz="2500" dirty="0"/>
              <a:t> </a:t>
            </a:r>
            <a:r>
              <a:rPr lang="en-US" sz="2500" dirty="0" err="1"/>
              <a:t>deduktif</a:t>
            </a:r>
            <a:r>
              <a:rPr lang="en-US" sz="2500" dirty="0"/>
              <a:t> </a:t>
            </a:r>
            <a:r>
              <a:rPr lang="en-US" sz="2500" dirty="0" err="1"/>
              <a:t>berdasarkan</a:t>
            </a:r>
            <a:r>
              <a:rPr lang="en-US" sz="2500" dirty="0"/>
              <a:t> </a:t>
            </a:r>
            <a:r>
              <a:rPr lang="en-US" sz="2500" dirty="0" err="1"/>
              <a:t>pengetahuan</a:t>
            </a:r>
            <a:r>
              <a:rPr lang="en-US" sz="2500" dirty="0"/>
              <a:t> </a:t>
            </a:r>
            <a:r>
              <a:rPr lang="en-US" sz="2500" dirty="0" err="1"/>
              <a:t>sebelumnya</a:t>
            </a:r>
            <a:r>
              <a:rPr lang="en-US" sz="2500" dirty="0"/>
              <a:t> yang </a:t>
            </a:r>
            <a:r>
              <a:rPr lang="en-US" sz="2500" dirty="0" err="1"/>
              <a:t>bersifat</a:t>
            </a:r>
            <a:r>
              <a:rPr lang="en-US" sz="2500" dirty="0"/>
              <a:t> </a:t>
            </a:r>
            <a:r>
              <a:rPr lang="en-US" sz="2500" dirty="0" err="1"/>
              <a:t>umum</a:t>
            </a:r>
            <a:r>
              <a:rPr lang="en-US" sz="2500" dirty="0"/>
              <a:t>, </a:t>
            </a:r>
            <a:r>
              <a:rPr lang="en-US" sz="2500" dirty="0" err="1"/>
              <a:t>dan</a:t>
            </a:r>
            <a:r>
              <a:rPr lang="en-US" sz="2500" dirty="0"/>
              <a:t> </a:t>
            </a:r>
            <a:r>
              <a:rPr lang="en-US" sz="2500" dirty="0" err="1"/>
              <a:t>menyimpulkan</a:t>
            </a:r>
            <a:r>
              <a:rPr lang="en-US" sz="2500" dirty="0"/>
              <a:t> </a:t>
            </a:r>
            <a:r>
              <a:rPr lang="en-US" sz="2500" dirty="0" err="1"/>
              <a:t>pengetahuan</a:t>
            </a:r>
            <a:r>
              <a:rPr lang="en-US" sz="2500" dirty="0"/>
              <a:t> </a:t>
            </a:r>
            <a:r>
              <a:rPr lang="en-US" sz="2500" dirty="0" err="1"/>
              <a:t>baru</a:t>
            </a:r>
            <a:r>
              <a:rPr lang="en-US" sz="2500" dirty="0"/>
              <a:t> yang </a:t>
            </a:r>
            <a:r>
              <a:rPr lang="en-US" sz="2500" dirty="0" err="1"/>
              <a:t>bersifat</a:t>
            </a:r>
            <a:r>
              <a:rPr lang="en-US" sz="2500" dirty="0"/>
              <a:t> </a:t>
            </a:r>
            <a:r>
              <a:rPr lang="en-US" sz="2500" dirty="0" err="1"/>
              <a:t>khusus</a:t>
            </a:r>
            <a:r>
              <a:rPr lang="en-US" sz="2500" dirty="0"/>
              <a:t>.</a:t>
            </a:r>
          </a:p>
          <a:p>
            <a:pPr marL="342900" indent="-342900" eaLnBrk="1" hangingPunct="1">
              <a:lnSpc>
                <a:spcPct val="90000"/>
              </a:lnSpc>
              <a:spcBef>
                <a:spcPct val="20000"/>
              </a:spcBef>
              <a:buClr>
                <a:schemeClr val="tx1"/>
              </a:buClr>
              <a:buSzPct val="75000"/>
              <a:buFont typeface="Wingdings" pitchFamily="2" charset="2"/>
              <a:buChar char="l"/>
            </a:pPr>
            <a:r>
              <a:rPr lang="en-US" sz="2500" dirty="0" err="1"/>
              <a:t>Bersifat</a:t>
            </a:r>
            <a:r>
              <a:rPr lang="en-US" sz="2500" dirty="0"/>
              <a:t> </a:t>
            </a:r>
            <a:r>
              <a:rPr lang="en-US" sz="2500" dirty="0" err="1"/>
              <a:t>silogisme</a:t>
            </a:r>
            <a:r>
              <a:rPr lang="en-US" sz="2500" dirty="0"/>
              <a:t>: </a:t>
            </a:r>
            <a:r>
              <a:rPr lang="en-US" sz="2500" dirty="0" err="1"/>
              <a:t>argumen</a:t>
            </a:r>
            <a:r>
              <a:rPr lang="en-US" sz="2500" dirty="0"/>
              <a:t> yang </a:t>
            </a:r>
            <a:r>
              <a:rPr lang="en-US" sz="2500" dirty="0" err="1"/>
              <a:t>terdiri</a:t>
            </a:r>
            <a:r>
              <a:rPr lang="en-US" sz="2500" dirty="0"/>
              <a:t> </a:t>
            </a:r>
            <a:r>
              <a:rPr lang="en-US" sz="2500" dirty="0" err="1"/>
              <a:t>dari</a:t>
            </a:r>
            <a:r>
              <a:rPr lang="en-US" sz="2500" dirty="0"/>
              <a:t> </a:t>
            </a:r>
            <a:r>
              <a:rPr lang="en-US" sz="2500" dirty="0" err="1"/>
              <a:t>premis-premis</a:t>
            </a:r>
            <a:r>
              <a:rPr lang="en-US" sz="2500" dirty="0"/>
              <a:t> </a:t>
            </a:r>
            <a:r>
              <a:rPr lang="en-US" sz="2500" dirty="0" err="1"/>
              <a:t>dan</a:t>
            </a:r>
            <a:r>
              <a:rPr lang="en-US" sz="2500" dirty="0"/>
              <a:t> </a:t>
            </a:r>
            <a:r>
              <a:rPr lang="en-US" sz="2500" dirty="0" err="1"/>
              <a:t>kesimpulan</a:t>
            </a:r>
            <a:r>
              <a:rPr lang="en-US" sz="2500" dirty="0"/>
              <a:t>.</a:t>
            </a:r>
          </a:p>
          <a:p>
            <a:pPr marL="342900" indent="-342900" eaLnBrk="1" hangingPunct="1">
              <a:lnSpc>
                <a:spcPct val="90000"/>
              </a:lnSpc>
              <a:spcBef>
                <a:spcPct val="20000"/>
              </a:spcBef>
              <a:buClr>
                <a:schemeClr val="tx1"/>
              </a:buClr>
              <a:buSzPct val="75000"/>
              <a:buFont typeface="Wingdings" pitchFamily="2" charset="2"/>
              <a:buChar char="l"/>
            </a:pPr>
            <a:r>
              <a:rPr lang="en-US" sz="2500" dirty="0" err="1"/>
              <a:t>Hubungan</a:t>
            </a:r>
            <a:r>
              <a:rPr lang="en-US" sz="2500" dirty="0"/>
              <a:t> </a:t>
            </a:r>
            <a:r>
              <a:rPr lang="en-US" sz="2500" dirty="0" err="1"/>
              <a:t>antara</a:t>
            </a:r>
            <a:r>
              <a:rPr lang="en-US" sz="2500" dirty="0"/>
              <a:t> </a:t>
            </a:r>
            <a:r>
              <a:rPr lang="en-US" sz="2500" dirty="0" err="1"/>
              <a:t>premis-premis</a:t>
            </a:r>
            <a:r>
              <a:rPr lang="en-US" sz="2500" dirty="0"/>
              <a:t> </a:t>
            </a:r>
            <a:r>
              <a:rPr lang="en-US" sz="2500" dirty="0" err="1"/>
              <a:t>dengan</a:t>
            </a:r>
            <a:r>
              <a:rPr lang="en-US" sz="2500" dirty="0"/>
              <a:t> </a:t>
            </a:r>
            <a:r>
              <a:rPr lang="en-US" sz="2500" dirty="0" err="1"/>
              <a:t>kesimpulan</a:t>
            </a:r>
            <a:r>
              <a:rPr lang="en-US" sz="2500" dirty="0"/>
              <a:t> </a:t>
            </a:r>
            <a:r>
              <a:rPr lang="en-US" sz="2500" dirty="0" err="1"/>
              <a:t>merupakan</a:t>
            </a:r>
            <a:r>
              <a:rPr lang="en-US" sz="2500" dirty="0"/>
              <a:t> </a:t>
            </a:r>
            <a:r>
              <a:rPr lang="en-US" sz="2500" dirty="0" err="1"/>
              <a:t>hubungan</a:t>
            </a:r>
            <a:r>
              <a:rPr lang="en-US" sz="2500" dirty="0"/>
              <a:t> yang </a:t>
            </a:r>
            <a:r>
              <a:rPr lang="en-US" sz="2500" dirty="0" err="1"/>
              <a:t>tidak</a:t>
            </a:r>
            <a:r>
              <a:rPr lang="en-US" sz="2500" dirty="0"/>
              <a:t> </a:t>
            </a:r>
            <a:r>
              <a:rPr lang="en-US" sz="2500" dirty="0" err="1"/>
              <a:t>terpisahkan</a:t>
            </a:r>
            <a:r>
              <a:rPr lang="en-US" sz="2500" dirty="0"/>
              <a:t> </a:t>
            </a:r>
            <a:r>
              <a:rPr lang="en-US" sz="2500" dirty="0" err="1"/>
              <a:t>satu</a:t>
            </a:r>
            <a:r>
              <a:rPr lang="en-US" sz="2500" dirty="0"/>
              <a:t> </a:t>
            </a:r>
            <a:r>
              <a:rPr lang="en-US" sz="2500" dirty="0" err="1"/>
              <a:t>sama</a:t>
            </a:r>
            <a:r>
              <a:rPr lang="en-US" sz="2500" dirty="0"/>
              <a:t> lain.</a:t>
            </a:r>
          </a:p>
          <a:p>
            <a:pPr marL="342900" indent="-342900" eaLnBrk="1" hangingPunct="1">
              <a:lnSpc>
                <a:spcPct val="90000"/>
              </a:lnSpc>
              <a:spcBef>
                <a:spcPct val="20000"/>
              </a:spcBef>
              <a:buClr>
                <a:schemeClr val="tx1"/>
              </a:buClr>
              <a:buSzPct val="75000"/>
              <a:buFont typeface="Wingdings" pitchFamily="2" charset="2"/>
              <a:buChar char="l"/>
            </a:pPr>
            <a:r>
              <a:rPr lang="en-US" sz="2500" dirty="0" err="1"/>
              <a:t>Intinya</a:t>
            </a:r>
            <a:r>
              <a:rPr lang="en-US" sz="2500" dirty="0"/>
              <a:t> </a:t>
            </a:r>
            <a:r>
              <a:rPr lang="en-US" sz="2500" dirty="0" err="1"/>
              <a:t>terletak</a:t>
            </a:r>
            <a:r>
              <a:rPr lang="en-US" sz="2500" dirty="0"/>
              <a:t> </a:t>
            </a:r>
            <a:r>
              <a:rPr lang="en-US" sz="2500" dirty="0" err="1"/>
              <a:t>pada</a:t>
            </a:r>
            <a:r>
              <a:rPr lang="en-US" sz="2500" dirty="0"/>
              <a:t> </a:t>
            </a:r>
            <a:r>
              <a:rPr lang="en-US" sz="2500" dirty="0" err="1"/>
              <a:t>tepat</a:t>
            </a:r>
            <a:r>
              <a:rPr lang="en-US" sz="2500" dirty="0"/>
              <a:t> </a:t>
            </a:r>
            <a:r>
              <a:rPr lang="en-US" sz="2500" dirty="0" err="1"/>
              <a:t>tidaknya</a:t>
            </a:r>
            <a:r>
              <a:rPr lang="en-US" sz="2500" dirty="0"/>
              <a:t> “</a:t>
            </a:r>
            <a:r>
              <a:rPr lang="en-US" sz="2500" dirty="0" err="1"/>
              <a:t>hubungan</a:t>
            </a:r>
            <a:r>
              <a:rPr lang="en-US" sz="2500" dirty="0"/>
              <a:t>” </a:t>
            </a:r>
            <a:r>
              <a:rPr lang="en-US" sz="2500" dirty="0" err="1"/>
              <a:t>antara</a:t>
            </a:r>
            <a:r>
              <a:rPr lang="en-US" sz="2500" dirty="0"/>
              <a:t> premis-2 </a:t>
            </a:r>
            <a:r>
              <a:rPr lang="en-US" sz="2500" dirty="0" err="1"/>
              <a:t>dengan</a:t>
            </a:r>
            <a:r>
              <a:rPr lang="en-US" sz="2500" dirty="0"/>
              <a:t> </a:t>
            </a:r>
            <a:r>
              <a:rPr lang="en-US" sz="2500" dirty="0" err="1"/>
              <a:t>kesimpulan</a:t>
            </a:r>
            <a:r>
              <a:rPr lang="en-US" sz="2500" dirty="0"/>
              <a:t>.</a:t>
            </a:r>
          </a:p>
          <a:p>
            <a:pPr marL="342900" indent="-342900" eaLnBrk="1" hangingPunct="1">
              <a:lnSpc>
                <a:spcPct val="90000"/>
              </a:lnSpc>
              <a:spcBef>
                <a:spcPct val="20000"/>
              </a:spcBef>
              <a:buClr>
                <a:schemeClr val="tx1"/>
              </a:buClr>
              <a:buSzPct val="75000"/>
              <a:buFont typeface="Wingdings" pitchFamily="2" charset="2"/>
              <a:buChar char="l"/>
            </a:pPr>
            <a:r>
              <a:rPr lang="en-US" sz="2500" dirty="0" err="1"/>
              <a:t>Bersifat</a:t>
            </a:r>
            <a:r>
              <a:rPr lang="en-US" sz="2500" dirty="0"/>
              <a:t> a priori: </a:t>
            </a:r>
            <a:r>
              <a:rPr lang="en-US" sz="2500" dirty="0" err="1"/>
              <a:t>premis-premis</a:t>
            </a:r>
            <a:r>
              <a:rPr lang="en-US" sz="2500" dirty="0"/>
              <a:t> </a:t>
            </a:r>
            <a:r>
              <a:rPr lang="en-US" sz="2500" dirty="0" err="1"/>
              <a:t>tidak</a:t>
            </a:r>
            <a:r>
              <a:rPr lang="en-US" sz="2500" dirty="0"/>
              <a:t> </a:t>
            </a:r>
            <a:r>
              <a:rPr lang="en-US" sz="2500" dirty="0" err="1"/>
              <a:t>memerlukan</a:t>
            </a:r>
            <a:r>
              <a:rPr lang="en-US" sz="2500" dirty="0"/>
              <a:t> </a:t>
            </a:r>
            <a:r>
              <a:rPr lang="en-US" sz="2500" dirty="0" err="1"/>
              <a:t>pengamatan</a:t>
            </a:r>
            <a:r>
              <a:rPr lang="en-US" sz="2500" dirty="0"/>
              <a:t> </a:t>
            </a:r>
            <a:r>
              <a:rPr lang="en-US" sz="2500" dirty="0" err="1"/>
              <a:t>inderawi</a:t>
            </a:r>
            <a:r>
              <a:rPr lang="en-US" sz="2500" dirty="0"/>
              <a:t> </a:t>
            </a:r>
            <a:r>
              <a:rPr lang="en-US" sz="2500" dirty="0" err="1"/>
              <a:t>atau</a:t>
            </a:r>
            <a:r>
              <a:rPr lang="en-US" sz="2500" dirty="0"/>
              <a:t> </a:t>
            </a:r>
            <a:r>
              <a:rPr lang="en-US" sz="2500" dirty="0" err="1"/>
              <a:t>empiris</a:t>
            </a:r>
            <a:endParaRPr lang="en-US" sz="25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6" name="Rectangle 4"/>
          <p:cNvSpPr>
            <a:spLocks noChangeArrowheads="1"/>
          </p:cNvSpPr>
          <p:nvPr/>
        </p:nvSpPr>
        <p:spPr bwMode="auto">
          <a:xfrm>
            <a:off x="685800" y="685800"/>
            <a:ext cx="7772400" cy="1143000"/>
          </a:xfrm>
          <a:prstGeom prst="rect">
            <a:avLst/>
          </a:prstGeom>
          <a:noFill/>
          <a:ln w="9525">
            <a:noFill/>
            <a:miter lim="800000"/>
            <a:headEnd/>
            <a:tailEnd/>
          </a:ln>
          <a:effectLst/>
        </p:spPr>
        <p:txBody>
          <a:bodyPr anchor="ctr"/>
          <a:lstStyle/>
          <a:p>
            <a:pPr eaLnBrk="1" hangingPunct="1">
              <a:lnSpc>
                <a:spcPct val="90000"/>
              </a:lnSpc>
            </a:pPr>
            <a:r>
              <a:rPr lang="en-US" sz="3600" b="1">
                <a:solidFill>
                  <a:schemeClr val="tx2"/>
                </a:solidFill>
              </a:rPr>
              <a:t>Contoh Logika Deduktif</a:t>
            </a:r>
          </a:p>
        </p:txBody>
      </p:sp>
      <p:sp>
        <p:nvSpPr>
          <p:cNvPr id="187397" name="Rectangle 5"/>
          <p:cNvSpPr>
            <a:spLocks noChangeArrowheads="1"/>
          </p:cNvSpPr>
          <p:nvPr/>
        </p:nvSpPr>
        <p:spPr bwMode="auto">
          <a:xfrm>
            <a:off x="685800" y="2057400"/>
            <a:ext cx="7772400" cy="4114800"/>
          </a:xfrm>
          <a:prstGeom prst="rect">
            <a:avLst/>
          </a:prstGeom>
          <a:noFill/>
          <a:ln w="9525">
            <a:noFill/>
            <a:miter lim="800000"/>
            <a:headEnd/>
            <a:tailEnd/>
          </a:ln>
          <a:effectLst/>
        </p:spPr>
        <p:txBody>
          <a:bodyPr/>
          <a:lstStyle/>
          <a:p>
            <a:pPr marL="990600" lvl="1" indent="-533400" eaLnBrk="1" hangingPunct="1">
              <a:spcBef>
                <a:spcPct val="20000"/>
              </a:spcBef>
              <a:buClr>
                <a:schemeClr val="tx1"/>
              </a:buClr>
              <a:buSzPct val="75000"/>
              <a:buFontTx/>
              <a:buAutoNum type="arabicPeriod"/>
            </a:pPr>
            <a:endParaRPr lang="en-US" sz="2400"/>
          </a:p>
          <a:p>
            <a:pPr marL="990600" lvl="1" indent="-533400" eaLnBrk="1" hangingPunct="1">
              <a:spcBef>
                <a:spcPct val="20000"/>
              </a:spcBef>
              <a:buClr>
                <a:schemeClr val="tx1"/>
              </a:buClr>
              <a:buSzPct val="75000"/>
            </a:pPr>
            <a:endParaRPr lang="en-US" sz="2400"/>
          </a:p>
          <a:p>
            <a:pPr marL="990600" lvl="1" indent="-533400" eaLnBrk="1" hangingPunct="1">
              <a:spcBef>
                <a:spcPct val="20000"/>
              </a:spcBef>
              <a:buClr>
                <a:schemeClr val="tx1"/>
              </a:buClr>
              <a:buSzPct val="75000"/>
              <a:buFontTx/>
              <a:buAutoNum type="arabicPeriod"/>
            </a:pPr>
            <a:r>
              <a:rPr lang="en-US" sz="2400"/>
              <a:t>Semua manusia berakal budi</a:t>
            </a:r>
          </a:p>
          <a:p>
            <a:pPr marL="990600" lvl="1" indent="-533400" eaLnBrk="1" hangingPunct="1">
              <a:spcBef>
                <a:spcPct val="20000"/>
              </a:spcBef>
              <a:buClr>
                <a:schemeClr val="tx1"/>
              </a:buClr>
              <a:buSzPct val="75000"/>
              <a:buFontTx/>
              <a:buAutoNum type="arabicPeriod"/>
            </a:pPr>
            <a:r>
              <a:rPr lang="en-US" sz="2400"/>
              <a:t>Cecep adalah manusia</a:t>
            </a:r>
          </a:p>
          <a:p>
            <a:pPr marL="990600" lvl="1" indent="-533400" eaLnBrk="1" hangingPunct="1">
              <a:spcBef>
                <a:spcPct val="20000"/>
              </a:spcBef>
              <a:buClr>
                <a:schemeClr val="tx1"/>
              </a:buClr>
              <a:buSzPct val="75000"/>
            </a:pPr>
            <a:r>
              <a:rPr lang="en-US" sz="2400"/>
              <a:t>_____________________________</a:t>
            </a:r>
          </a:p>
          <a:p>
            <a:pPr marL="990600" lvl="1" indent="-533400" eaLnBrk="1" hangingPunct="1">
              <a:spcBef>
                <a:spcPct val="20000"/>
              </a:spcBef>
              <a:buClr>
                <a:schemeClr val="tx1"/>
              </a:buClr>
              <a:buSzPct val="75000"/>
            </a:pPr>
            <a:r>
              <a:rPr lang="en-US" sz="2400"/>
              <a:t>Kesimpulan: Cecep berakal budi</a:t>
            </a:r>
          </a:p>
        </p:txBody>
      </p:sp>
      <p:sp>
        <p:nvSpPr>
          <p:cNvPr id="4" name="TextBox 3"/>
          <p:cNvSpPr txBox="1"/>
          <p:nvPr/>
        </p:nvSpPr>
        <p:spPr>
          <a:xfrm>
            <a:off x="1371600" y="5638800"/>
            <a:ext cx="3236784" cy="369332"/>
          </a:xfrm>
          <a:prstGeom prst="rect">
            <a:avLst/>
          </a:prstGeom>
          <a:noFill/>
        </p:spPr>
        <p:txBody>
          <a:bodyPr wrap="none" rtlCol="0">
            <a:spAutoFit/>
          </a:bodyPr>
          <a:lstStyle/>
          <a:p>
            <a:r>
              <a:rPr lang="en-US" dirty="0" err="1"/>
              <a:t>Latihan</a:t>
            </a:r>
            <a:r>
              <a:rPr lang="en-US" dirty="0"/>
              <a:t>…</a:t>
            </a:r>
            <a:r>
              <a:rPr lang="en-US" dirty="0" err="1"/>
              <a:t>berikan</a:t>
            </a:r>
            <a:r>
              <a:rPr lang="en-US" dirty="0"/>
              <a:t> contoh2 lain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20" name="Rectangle 4"/>
          <p:cNvSpPr>
            <a:spLocks noChangeArrowheads="1"/>
          </p:cNvSpPr>
          <p:nvPr/>
        </p:nvSpPr>
        <p:spPr bwMode="auto">
          <a:xfrm>
            <a:off x="685800" y="380999"/>
            <a:ext cx="7772400" cy="1291167"/>
          </a:xfrm>
          <a:prstGeom prst="rect">
            <a:avLst/>
          </a:prstGeom>
          <a:noFill/>
          <a:ln w="9525">
            <a:noFill/>
            <a:miter lim="800000"/>
            <a:headEnd/>
            <a:tailEnd/>
          </a:ln>
          <a:effectLst/>
        </p:spPr>
        <p:txBody>
          <a:bodyPr anchor="ctr"/>
          <a:lstStyle/>
          <a:p>
            <a:pPr eaLnBrk="1" hangingPunct="1">
              <a:lnSpc>
                <a:spcPct val="90000"/>
              </a:lnSpc>
            </a:pPr>
            <a:r>
              <a:rPr lang="en-US" sz="3600" b="1">
                <a:solidFill>
                  <a:schemeClr val="tx2"/>
                </a:solidFill>
              </a:rPr>
              <a:t>Ciri-ciri Logika Deduktif</a:t>
            </a:r>
          </a:p>
        </p:txBody>
      </p:sp>
      <p:sp>
        <p:nvSpPr>
          <p:cNvPr id="188421" name="Rectangle 5"/>
          <p:cNvSpPr>
            <a:spLocks noChangeArrowheads="1"/>
          </p:cNvSpPr>
          <p:nvPr/>
        </p:nvSpPr>
        <p:spPr bwMode="auto">
          <a:xfrm>
            <a:off x="685800" y="1524000"/>
            <a:ext cx="7772400" cy="46482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tx1"/>
              </a:buClr>
              <a:buSzPct val="75000"/>
              <a:buFont typeface="Wingdings" pitchFamily="2" charset="2"/>
              <a:buChar char="l"/>
            </a:pPr>
            <a:r>
              <a:rPr lang="en-US" sz="2600" dirty="0" err="1"/>
              <a:t>Analitis</a:t>
            </a:r>
            <a:r>
              <a:rPr lang="en-US" sz="2600" dirty="0"/>
              <a:t>: </a:t>
            </a:r>
            <a:r>
              <a:rPr lang="en-US" sz="2600" dirty="0" err="1"/>
              <a:t>kesimpulan</a:t>
            </a:r>
            <a:r>
              <a:rPr lang="en-US" sz="2600" dirty="0"/>
              <a:t> </a:t>
            </a:r>
            <a:r>
              <a:rPr lang="en-US" sz="2600" dirty="0" err="1"/>
              <a:t>ditarik</a:t>
            </a:r>
            <a:r>
              <a:rPr lang="en-US" sz="2600" dirty="0"/>
              <a:t> </a:t>
            </a:r>
            <a:r>
              <a:rPr lang="en-US" sz="2600" dirty="0" err="1"/>
              <a:t>hanya</a:t>
            </a:r>
            <a:r>
              <a:rPr lang="en-US" sz="2600" dirty="0"/>
              <a:t> </a:t>
            </a:r>
            <a:r>
              <a:rPr lang="en-US" sz="2600" dirty="0" err="1"/>
              <a:t>dengan</a:t>
            </a:r>
            <a:r>
              <a:rPr lang="en-US" sz="2600" dirty="0"/>
              <a:t> </a:t>
            </a:r>
            <a:r>
              <a:rPr lang="en-US" sz="2600" dirty="0" err="1"/>
              <a:t>menganalisa</a:t>
            </a:r>
            <a:r>
              <a:rPr lang="en-US" sz="2600" dirty="0"/>
              <a:t> </a:t>
            </a:r>
            <a:r>
              <a:rPr lang="en-US" sz="2600" dirty="0" err="1"/>
              <a:t>proposisi-proposisi</a:t>
            </a:r>
            <a:r>
              <a:rPr lang="en-US" sz="2600" dirty="0"/>
              <a:t> </a:t>
            </a:r>
            <a:r>
              <a:rPr lang="en-US" sz="2600" dirty="0" err="1"/>
              <a:t>atau</a:t>
            </a:r>
            <a:r>
              <a:rPr lang="en-US" sz="2600" dirty="0"/>
              <a:t> </a:t>
            </a:r>
            <a:r>
              <a:rPr lang="en-US" sz="2600" dirty="0" err="1"/>
              <a:t>premis-premis</a:t>
            </a:r>
            <a:r>
              <a:rPr lang="en-US" sz="2600" dirty="0"/>
              <a:t> yang </a:t>
            </a:r>
            <a:r>
              <a:rPr lang="en-US" sz="2600" dirty="0" err="1"/>
              <a:t>sudah</a:t>
            </a:r>
            <a:r>
              <a:rPr lang="en-US" sz="2600" dirty="0"/>
              <a:t> </a:t>
            </a:r>
            <a:r>
              <a:rPr lang="en-US" sz="2600" dirty="0" err="1"/>
              <a:t>ada</a:t>
            </a:r>
            <a:r>
              <a:rPr lang="en-US" sz="2600" dirty="0"/>
              <a:t>.</a:t>
            </a:r>
          </a:p>
          <a:p>
            <a:pPr marL="342900" indent="-342900" eaLnBrk="1" hangingPunct="1">
              <a:lnSpc>
                <a:spcPct val="90000"/>
              </a:lnSpc>
              <a:spcBef>
                <a:spcPct val="20000"/>
              </a:spcBef>
              <a:buClr>
                <a:schemeClr val="tx1"/>
              </a:buClr>
              <a:buSzPct val="75000"/>
              <a:buFont typeface="Wingdings" pitchFamily="2" charset="2"/>
              <a:buChar char="l"/>
            </a:pPr>
            <a:r>
              <a:rPr lang="en-US" sz="2600" dirty="0" err="1"/>
              <a:t>Tautologis</a:t>
            </a:r>
            <a:r>
              <a:rPr lang="en-US" sz="2600" dirty="0"/>
              <a:t>: </a:t>
            </a:r>
            <a:r>
              <a:rPr lang="en-US" sz="2600" dirty="0" err="1"/>
              <a:t>kesimpulan</a:t>
            </a:r>
            <a:r>
              <a:rPr lang="en-US" sz="2600" dirty="0"/>
              <a:t> yang </a:t>
            </a:r>
            <a:r>
              <a:rPr lang="en-US" sz="2600" dirty="0" err="1"/>
              <a:t>ditarik</a:t>
            </a:r>
            <a:r>
              <a:rPr lang="en-US" sz="2600" dirty="0"/>
              <a:t> </a:t>
            </a:r>
            <a:r>
              <a:rPr lang="en-US" sz="2600" dirty="0" err="1"/>
              <a:t>sesungguhnya</a:t>
            </a:r>
            <a:r>
              <a:rPr lang="en-US" sz="2600" dirty="0"/>
              <a:t> </a:t>
            </a:r>
            <a:r>
              <a:rPr lang="en-US" sz="2600" dirty="0" err="1"/>
              <a:t>secara</a:t>
            </a:r>
            <a:r>
              <a:rPr lang="en-US" sz="2600" dirty="0"/>
              <a:t> </a:t>
            </a:r>
            <a:r>
              <a:rPr lang="en-US" sz="2600" dirty="0" err="1"/>
              <a:t>tersirat</a:t>
            </a:r>
            <a:r>
              <a:rPr lang="en-US" sz="2600" dirty="0"/>
              <a:t> </a:t>
            </a:r>
            <a:r>
              <a:rPr lang="en-US" sz="2600" dirty="0" err="1"/>
              <a:t>sudah</a:t>
            </a:r>
            <a:r>
              <a:rPr lang="en-US" sz="2600" dirty="0"/>
              <a:t> </a:t>
            </a:r>
            <a:r>
              <a:rPr lang="en-US" sz="2600" dirty="0" err="1"/>
              <a:t>terkandung</a:t>
            </a:r>
            <a:r>
              <a:rPr lang="en-US" sz="2600" dirty="0"/>
              <a:t> </a:t>
            </a:r>
            <a:r>
              <a:rPr lang="en-US" sz="2600" dirty="0" err="1"/>
              <a:t>dalam</a:t>
            </a:r>
            <a:r>
              <a:rPr lang="en-US" sz="2600" dirty="0"/>
              <a:t> </a:t>
            </a:r>
            <a:r>
              <a:rPr lang="en-US" sz="2600" dirty="0" err="1"/>
              <a:t>premis-premisnya</a:t>
            </a:r>
            <a:r>
              <a:rPr lang="en-US" sz="2600" dirty="0"/>
              <a:t>.</a:t>
            </a:r>
          </a:p>
          <a:p>
            <a:pPr marL="342900" indent="-342900" eaLnBrk="1" hangingPunct="1">
              <a:lnSpc>
                <a:spcPct val="90000"/>
              </a:lnSpc>
              <a:spcBef>
                <a:spcPct val="20000"/>
              </a:spcBef>
              <a:buClr>
                <a:schemeClr val="tx1"/>
              </a:buClr>
              <a:buSzPct val="75000"/>
              <a:buFont typeface="Wingdings" pitchFamily="2" charset="2"/>
              <a:buChar char="l"/>
            </a:pPr>
            <a:r>
              <a:rPr lang="en-US" sz="2600" dirty="0"/>
              <a:t>A priori: </a:t>
            </a:r>
            <a:r>
              <a:rPr lang="en-US" sz="2600" dirty="0" err="1"/>
              <a:t>kesimpulan</a:t>
            </a:r>
            <a:r>
              <a:rPr lang="en-US" sz="2600" dirty="0"/>
              <a:t> </a:t>
            </a:r>
            <a:r>
              <a:rPr lang="en-US" sz="2600" dirty="0" err="1"/>
              <a:t>ditarik</a:t>
            </a:r>
            <a:r>
              <a:rPr lang="en-US" sz="2600" dirty="0"/>
              <a:t> </a:t>
            </a:r>
            <a:r>
              <a:rPr lang="en-US" sz="2600" dirty="0" err="1"/>
              <a:t>tanpa</a:t>
            </a:r>
            <a:r>
              <a:rPr lang="en-US" sz="2600" dirty="0"/>
              <a:t> </a:t>
            </a:r>
            <a:r>
              <a:rPr lang="en-US" sz="2600" dirty="0" err="1"/>
              <a:t>pengamatan</a:t>
            </a:r>
            <a:r>
              <a:rPr lang="en-US" sz="2600" dirty="0"/>
              <a:t> </a:t>
            </a:r>
            <a:r>
              <a:rPr lang="en-US" sz="2600" dirty="0" err="1"/>
              <a:t>inderawi</a:t>
            </a:r>
            <a:r>
              <a:rPr lang="en-US" sz="2600" dirty="0"/>
              <a:t> </a:t>
            </a:r>
            <a:r>
              <a:rPr lang="en-US" sz="2600" dirty="0" err="1"/>
              <a:t>atau</a:t>
            </a:r>
            <a:r>
              <a:rPr lang="en-US" sz="2600" dirty="0"/>
              <a:t> </a:t>
            </a:r>
            <a:r>
              <a:rPr lang="en-US" sz="2600" dirty="0" err="1"/>
              <a:t>obeservasi</a:t>
            </a:r>
            <a:r>
              <a:rPr lang="en-US" sz="2600" dirty="0"/>
              <a:t> </a:t>
            </a:r>
            <a:r>
              <a:rPr lang="en-US" sz="2600" dirty="0" err="1"/>
              <a:t>empiris</a:t>
            </a:r>
            <a:r>
              <a:rPr lang="en-US" sz="2600" dirty="0"/>
              <a:t>.</a:t>
            </a:r>
          </a:p>
          <a:p>
            <a:pPr marL="342900" indent="-342900" eaLnBrk="1" hangingPunct="1">
              <a:lnSpc>
                <a:spcPct val="90000"/>
              </a:lnSpc>
              <a:spcBef>
                <a:spcPct val="20000"/>
              </a:spcBef>
              <a:buClr>
                <a:schemeClr val="tx1"/>
              </a:buClr>
              <a:buSzPct val="75000"/>
              <a:buFont typeface="Wingdings" pitchFamily="2" charset="2"/>
              <a:buChar char="l"/>
            </a:pPr>
            <a:r>
              <a:rPr lang="en-US" sz="2600" dirty="0" err="1"/>
              <a:t>Argumen</a:t>
            </a:r>
            <a:r>
              <a:rPr lang="en-US" sz="2600" dirty="0"/>
              <a:t> </a:t>
            </a:r>
            <a:r>
              <a:rPr lang="en-US" sz="2600" dirty="0" err="1"/>
              <a:t>deduktif</a:t>
            </a:r>
            <a:r>
              <a:rPr lang="en-US" sz="2600" dirty="0"/>
              <a:t> </a:t>
            </a:r>
            <a:r>
              <a:rPr lang="en-US" sz="2600" dirty="0" err="1"/>
              <a:t>selalu</a:t>
            </a:r>
            <a:r>
              <a:rPr lang="en-US" sz="2600" dirty="0"/>
              <a:t> </a:t>
            </a:r>
            <a:r>
              <a:rPr lang="en-US" sz="2600" dirty="0" err="1"/>
              <a:t>dapat</a:t>
            </a:r>
            <a:r>
              <a:rPr lang="en-US" sz="2600" dirty="0"/>
              <a:t> </a:t>
            </a:r>
            <a:r>
              <a:rPr lang="en-US" sz="2600" dirty="0" err="1"/>
              <a:t>dinilai</a:t>
            </a:r>
            <a:r>
              <a:rPr lang="en-US" sz="2600" dirty="0"/>
              <a:t> valid </a:t>
            </a:r>
            <a:r>
              <a:rPr lang="en-US" sz="2600" dirty="0" err="1"/>
              <a:t>atau</a:t>
            </a:r>
            <a:r>
              <a:rPr lang="en-US" sz="2600" dirty="0"/>
              <a:t> </a:t>
            </a:r>
            <a:r>
              <a:rPr lang="en-US" sz="2600" dirty="0" err="1"/>
              <a:t>tidak</a:t>
            </a:r>
            <a:r>
              <a:rPr lang="en-US" sz="2600" dirty="0"/>
              <a:t> valid.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4" name="Rectangle 4"/>
          <p:cNvSpPr>
            <a:spLocks noChangeArrowheads="1"/>
          </p:cNvSpPr>
          <p:nvPr/>
        </p:nvSpPr>
        <p:spPr bwMode="auto">
          <a:xfrm>
            <a:off x="685800" y="381000"/>
            <a:ext cx="7772400" cy="1143000"/>
          </a:xfrm>
          <a:prstGeom prst="rect">
            <a:avLst/>
          </a:prstGeom>
          <a:noFill/>
          <a:ln w="9525">
            <a:noFill/>
            <a:miter lim="800000"/>
            <a:headEnd/>
            <a:tailEnd/>
          </a:ln>
          <a:effectLst/>
        </p:spPr>
        <p:txBody>
          <a:bodyPr anchor="ctr"/>
          <a:lstStyle/>
          <a:p>
            <a:pPr eaLnBrk="1" hangingPunct="1">
              <a:lnSpc>
                <a:spcPct val="90000"/>
              </a:lnSpc>
            </a:pPr>
            <a:r>
              <a:rPr lang="en-US" sz="3600" b="1" dirty="0" err="1">
                <a:solidFill>
                  <a:schemeClr val="tx2"/>
                </a:solidFill>
              </a:rPr>
              <a:t>Contoh</a:t>
            </a:r>
            <a:r>
              <a:rPr lang="en-US" sz="3600" b="1" dirty="0">
                <a:solidFill>
                  <a:schemeClr val="tx2"/>
                </a:solidFill>
              </a:rPr>
              <a:t> </a:t>
            </a:r>
            <a:r>
              <a:rPr lang="en-US" sz="3600" b="1" dirty="0" err="1">
                <a:solidFill>
                  <a:schemeClr val="tx2"/>
                </a:solidFill>
              </a:rPr>
              <a:t>Logika</a:t>
            </a:r>
            <a:r>
              <a:rPr lang="en-US" sz="3600" b="1" dirty="0">
                <a:solidFill>
                  <a:schemeClr val="tx2"/>
                </a:solidFill>
              </a:rPr>
              <a:t> </a:t>
            </a:r>
            <a:r>
              <a:rPr lang="en-US" sz="3600" b="1" dirty="0" err="1">
                <a:solidFill>
                  <a:schemeClr val="tx2"/>
                </a:solidFill>
              </a:rPr>
              <a:t>Deduktif</a:t>
            </a:r>
            <a:endParaRPr lang="en-US" sz="3600" b="1" dirty="0">
              <a:solidFill>
                <a:schemeClr val="tx2"/>
              </a:solidFill>
            </a:endParaRPr>
          </a:p>
        </p:txBody>
      </p:sp>
      <p:sp>
        <p:nvSpPr>
          <p:cNvPr id="189445" name="Rectangle 5"/>
          <p:cNvSpPr>
            <a:spLocks noChangeArrowheads="1"/>
          </p:cNvSpPr>
          <p:nvPr/>
        </p:nvSpPr>
        <p:spPr bwMode="auto">
          <a:xfrm>
            <a:off x="304800" y="1752600"/>
            <a:ext cx="8382000" cy="4114800"/>
          </a:xfrm>
          <a:prstGeom prst="rect">
            <a:avLst/>
          </a:prstGeom>
          <a:noFill/>
          <a:ln w="9525">
            <a:noFill/>
            <a:miter lim="800000"/>
            <a:headEnd/>
            <a:tailEnd/>
          </a:ln>
          <a:effectLst/>
        </p:spPr>
        <p:txBody>
          <a:bodyPr/>
          <a:lstStyle/>
          <a:p>
            <a:pPr marL="990600" lvl="1" indent="-533400" eaLnBrk="1" hangingPunct="1">
              <a:spcBef>
                <a:spcPct val="20000"/>
              </a:spcBef>
              <a:buClr>
                <a:schemeClr val="tx1"/>
              </a:buClr>
              <a:buSzPct val="75000"/>
            </a:pPr>
            <a:r>
              <a:rPr lang="en-US" sz="2600" dirty="0" err="1"/>
              <a:t>Premis</a:t>
            </a:r>
            <a:r>
              <a:rPr lang="en-US" sz="2600" dirty="0"/>
              <a:t>:</a:t>
            </a:r>
          </a:p>
          <a:p>
            <a:pPr marL="990600" lvl="1" indent="-533400" eaLnBrk="1" hangingPunct="1">
              <a:spcBef>
                <a:spcPct val="20000"/>
              </a:spcBef>
              <a:buClr>
                <a:schemeClr val="tx1"/>
              </a:buClr>
              <a:buSzPct val="75000"/>
            </a:pPr>
            <a:r>
              <a:rPr lang="en-US" sz="2200" dirty="0"/>
              <a:t>1. </a:t>
            </a:r>
            <a:r>
              <a:rPr lang="en-US" sz="2200" dirty="0" err="1"/>
              <a:t>Jarak</a:t>
            </a:r>
            <a:r>
              <a:rPr lang="en-US" sz="2200" dirty="0"/>
              <a:t> Jakarta-Surabaya </a:t>
            </a:r>
            <a:r>
              <a:rPr lang="en-US" sz="2200" dirty="0" err="1"/>
              <a:t>kurang</a:t>
            </a:r>
            <a:r>
              <a:rPr lang="en-US" sz="2200" dirty="0"/>
              <a:t> </a:t>
            </a:r>
            <a:r>
              <a:rPr lang="en-US" sz="2200" dirty="0" err="1"/>
              <a:t>dari</a:t>
            </a:r>
            <a:r>
              <a:rPr lang="en-US" sz="2200" dirty="0"/>
              <a:t> 750 km, </a:t>
            </a:r>
            <a:r>
              <a:rPr lang="en-US" sz="2200" dirty="0" err="1"/>
              <a:t>atau</a:t>
            </a:r>
            <a:r>
              <a:rPr lang="en-US" sz="2200" dirty="0"/>
              <a:t> </a:t>
            </a:r>
            <a:r>
              <a:rPr lang="en-US" sz="2200" dirty="0" err="1"/>
              <a:t>antara</a:t>
            </a:r>
            <a:r>
              <a:rPr lang="en-US" sz="2200" dirty="0"/>
              <a:t> 750 </a:t>
            </a:r>
            <a:r>
              <a:rPr lang="en-US" sz="2200" dirty="0" err="1"/>
              <a:t>dan</a:t>
            </a:r>
            <a:r>
              <a:rPr lang="en-US" sz="2200" dirty="0"/>
              <a:t> 1500 km, </a:t>
            </a:r>
            <a:r>
              <a:rPr lang="en-US" sz="2200" dirty="0" err="1"/>
              <a:t>atau</a:t>
            </a:r>
            <a:r>
              <a:rPr lang="en-US" sz="2200" dirty="0"/>
              <a:t> </a:t>
            </a:r>
            <a:r>
              <a:rPr lang="en-US" sz="2200" dirty="0" err="1"/>
              <a:t>lebih</a:t>
            </a:r>
            <a:r>
              <a:rPr lang="en-US" sz="2200" dirty="0"/>
              <a:t> </a:t>
            </a:r>
            <a:r>
              <a:rPr lang="en-US" sz="2200" dirty="0" err="1"/>
              <a:t>besar</a:t>
            </a:r>
            <a:r>
              <a:rPr lang="en-US" sz="2200" dirty="0"/>
              <a:t> </a:t>
            </a:r>
            <a:r>
              <a:rPr lang="en-US" sz="2200" dirty="0" err="1"/>
              <a:t>dari</a:t>
            </a:r>
            <a:r>
              <a:rPr lang="en-US" sz="2200" dirty="0"/>
              <a:t> 1500 km.</a:t>
            </a:r>
          </a:p>
          <a:p>
            <a:pPr marL="990600" lvl="1" indent="-533400" eaLnBrk="1" hangingPunct="1">
              <a:spcBef>
                <a:spcPct val="20000"/>
              </a:spcBef>
              <a:buClr>
                <a:schemeClr val="tx1"/>
              </a:buClr>
              <a:buSzPct val="75000"/>
            </a:pPr>
            <a:r>
              <a:rPr lang="en-US" sz="2200" dirty="0"/>
              <a:t>2. </a:t>
            </a:r>
            <a:r>
              <a:rPr lang="en-US" sz="2200" dirty="0" err="1"/>
              <a:t>Jarak</a:t>
            </a:r>
            <a:r>
              <a:rPr lang="en-US" sz="2200" dirty="0"/>
              <a:t> Jakarta-Surabaya </a:t>
            </a:r>
            <a:r>
              <a:rPr lang="en-US" sz="2200" dirty="0" err="1"/>
              <a:t>tidak</a:t>
            </a:r>
            <a:r>
              <a:rPr lang="en-US" sz="2200" dirty="0"/>
              <a:t> </a:t>
            </a:r>
            <a:r>
              <a:rPr lang="en-US" sz="2200" dirty="0" err="1"/>
              <a:t>lebih</a:t>
            </a:r>
            <a:r>
              <a:rPr lang="en-US" sz="2200" dirty="0"/>
              <a:t> </a:t>
            </a:r>
            <a:r>
              <a:rPr lang="en-US" sz="2200" dirty="0" err="1"/>
              <a:t>kecil</a:t>
            </a:r>
            <a:r>
              <a:rPr lang="en-US" sz="2200" dirty="0"/>
              <a:t> </a:t>
            </a:r>
            <a:r>
              <a:rPr lang="en-US" sz="2200" dirty="0" err="1"/>
              <a:t>dari</a:t>
            </a:r>
            <a:r>
              <a:rPr lang="en-US" sz="2200" dirty="0"/>
              <a:t> 750 km.</a:t>
            </a:r>
          </a:p>
          <a:p>
            <a:pPr marL="990600" lvl="1" indent="-533400" eaLnBrk="1" hangingPunct="1">
              <a:spcBef>
                <a:spcPct val="20000"/>
              </a:spcBef>
              <a:buClr>
                <a:schemeClr val="tx1"/>
              </a:buClr>
              <a:buSzPct val="75000"/>
            </a:pPr>
            <a:r>
              <a:rPr lang="en-US" sz="2200" dirty="0"/>
              <a:t>3. </a:t>
            </a:r>
            <a:r>
              <a:rPr lang="en-US" sz="2200" dirty="0" err="1"/>
              <a:t>Jarak</a:t>
            </a:r>
            <a:r>
              <a:rPr lang="en-US" sz="2200" dirty="0"/>
              <a:t> Jakarta-Surabaya </a:t>
            </a:r>
            <a:r>
              <a:rPr lang="en-US" sz="2200" dirty="0" err="1"/>
              <a:t>tidak</a:t>
            </a:r>
            <a:r>
              <a:rPr lang="en-US" sz="2200" dirty="0"/>
              <a:t> </a:t>
            </a:r>
            <a:r>
              <a:rPr lang="en-US" sz="2200" dirty="0" err="1"/>
              <a:t>lebih</a:t>
            </a:r>
            <a:r>
              <a:rPr lang="en-US" sz="2200" dirty="0"/>
              <a:t> </a:t>
            </a:r>
            <a:r>
              <a:rPr lang="en-US" sz="2200" dirty="0" err="1"/>
              <a:t>besar</a:t>
            </a:r>
            <a:r>
              <a:rPr lang="en-US" sz="2200" dirty="0"/>
              <a:t> </a:t>
            </a:r>
            <a:r>
              <a:rPr lang="en-US" sz="2200" dirty="0" err="1"/>
              <a:t>dari</a:t>
            </a:r>
            <a:r>
              <a:rPr lang="en-US" sz="2200" dirty="0"/>
              <a:t> 1500 km.</a:t>
            </a:r>
          </a:p>
          <a:p>
            <a:pPr marL="990600" lvl="1" indent="-533400" eaLnBrk="1" hangingPunct="1">
              <a:spcBef>
                <a:spcPct val="20000"/>
              </a:spcBef>
              <a:buClr>
                <a:schemeClr val="tx1"/>
              </a:buClr>
              <a:buSzPct val="75000"/>
            </a:pPr>
            <a:endParaRPr lang="en-US" sz="2200" dirty="0"/>
          </a:p>
          <a:p>
            <a:pPr marL="990600" lvl="1" indent="-533400" eaLnBrk="1" hangingPunct="1">
              <a:spcBef>
                <a:spcPct val="20000"/>
              </a:spcBef>
              <a:buClr>
                <a:schemeClr val="tx1"/>
              </a:buClr>
              <a:buSzPct val="75000"/>
            </a:pPr>
            <a:r>
              <a:rPr lang="en-US" sz="2200" dirty="0" err="1"/>
              <a:t>Kesimpulan</a:t>
            </a:r>
            <a:r>
              <a:rPr lang="en-US" sz="2200" dirty="0"/>
              <a:t>: </a:t>
            </a:r>
          </a:p>
          <a:p>
            <a:pPr marL="990600" lvl="1" indent="-533400" eaLnBrk="1" hangingPunct="1">
              <a:spcBef>
                <a:spcPct val="20000"/>
              </a:spcBef>
              <a:buClr>
                <a:schemeClr val="tx1"/>
              </a:buClr>
              <a:buSzPct val="75000"/>
            </a:pPr>
            <a:r>
              <a:rPr lang="en-US" sz="2200" dirty="0" err="1"/>
              <a:t>Maka</a:t>
            </a:r>
            <a:r>
              <a:rPr lang="en-US" sz="2200" dirty="0"/>
              <a:t> </a:t>
            </a:r>
            <a:r>
              <a:rPr lang="en-US" sz="2200" dirty="0" err="1"/>
              <a:t>jarak</a:t>
            </a:r>
            <a:r>
              <a:rPr lang="en-US" sz="2200" dirty="0"/>
              <a:t> Jakarta-Surabaya </a:t>
            </a:r>
            <a:r>
              <a:rPr lang="en-US" sz="2200" dirty="0" err="1"/>
              <a:t>antara</a:t>
            </a:r>
            <a:r>
              <a:rPr lang="en-US" sz="2200" dirty="0"/>
              <a:t> 750 km </a:t>
            </a:r>
            <a:r>
              <a:rPr lang="en-US" sz="2200" dirty="0" err="1"/>
              <a:t>sampai</a:t>
            </a:r>
            <a:r>
              <a:rPr lang="en-US" sz="2200" dirty="0"/>
              <a:t> 1500 km.</a:t>
            </a:r>
          </a:p>
          <a:p>
            <a:pPr marL="990600" lvl="1" indent="-533400" eaLnBrk="1" hangingPunct="1">
              <a:spcBef>
                <a:spcPct val="20000"/>
              </a:spcBef>
              <a:buClr>
                <a:schemeClr val="tx1"/>
              </a:buClr>
              <a:buSzPct val="75000"/>
            </a:pPr>
            <a:endParaRPr lang="en-US" sz="2200" dirty="0"/>
          </a:p>
          <a:p>
            <a:pPr marL="990600" lvl="1" indent="-533400" eaLnBrk="1" hangingPunct="1">
              <a:spcBef>
                <a:spcPct val="20000"/>
              </a:spcBef>
              <a:buClr>
                <a:schemeClr val="tx1"/>
              </a:buClr>
              <a:buSzPct val="75000"/>
            </a:pPr>
            <a:r>
              <a:rPr lang="en-US" sz="2200" dirty="0" err="1"/>
              <a:t>Apakah</a:t>
            </a:r>
            <a:r>
              <a:rPr lang="en-US" sz="2200" dirty="0"/>
              <a:t> </a:t>
            </a:r>
            <a:r>
              <a:rPr lang="en-US" sz="2200" dirty="0" err="1"/>
              <a:t>argumen</a:t>
            </a:r>
            <a:r>
              <a:rPr lang="en-US" sz="2200" dirty="0"/>
              <a:t> </a:t>
            </a:r>
            <a:r>
              <a:rPr lang="en-US" sz="2200" dirty="0" err="1"/>
              <a:t>di</a:t>
            </a:r>
            <a:r>
              <a:rPr lang="en-US" sz="2200" dirty="0"/>
              <a:t> </a:t>
            </a:r>
            <a:r>
              <a:rPr lang="en-US" sz="2200" dirty="0" err="1"/>
              <a:t>atas</a:t>
            </a:r>
            <a:r>
              <a:rPr lang="en-US" sz="2200" dirty="0"/>
              <a:t> </a:t>
            </a:r>
            <a:r>
              <a:rPr lang="en-US" sz="2200" dirty="0" err="1"/>
              <a:t>sahih</a:t>
            </a:r>
            <a:r>
              <a:rPr lang="en-US" sz="2200" dirty="0"/>
              <a:t> (valid)?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143000" y="457200"/>
            <a:ext cx="7239000" cy="838200"/>
          </a:xfrm>
        </p:spPr>
        <p:txBody>
          <a:bodyPr/>
          <a:lstStyle/>
          <a:p>
            <a:pPr eaLnBrk="1" hangingPunct="1"/>
            <a:r>
              <a:rPr lang="id-ID" dirty="0"/>
              <a:t>Logical Fallacies</a:t>
            </a:r>
            <a:endParaRPr lang="en-US" dirty="0"/>
          </a:p>
        </p:txBody>
      </p:sp>
      <p:sp>
        <p:nvSpPr>
          <p:cNvPr id="35843" name="Content Placeholder 2"/>
          <p:cNvSpPr>
            <a:spLocks noGrp="1"/>
          </p:cNvSpPr>
          <p:nvPr>
            <p:ph idx="1"/>
          </p:nvPr>
        </p:nvSpPr>
        <p:spPr>
          <a:xfrm>
            <a:off x="457200" y="1447800"/>
            <a:ext cx="8151813" cy="4724400"/>
          </a:xfrm>
        </p:spPr>
        <p:txBody>
          <a:bodyPr>
            <a:normAutofit/>
          </a:bodyPr>
          <a:lstStyle/>
          <a:p>
            <a:pPr eaLnBrk="1" hangingPunct="1">
              <a:lnSpc>
                <a:spcPct val="90000"/>
              </a:lnSpc>
            </a:pPr>
            <a:r>
              <a:rPr lang="en-US" sz="2700" dirty="0">
                <a:latin typeface="Arial" charset="0"/>
                <a:cs typeface="Arial" charset="0"/>
              </a:rPr>
              <a:t>Logical fallacies, Logical errors in </a:t>
            </a:r>
            <a:r>
              <a:rPr lang="en-US" sz="2700" dirty="0">
                <a:latin typeface="Arial" charset="0"/>
                <a:ea typeface="Arial Unicode MS" pitchFamily="34" charset="-128"/>
                <a:cs typeface="Arial Unicode MS" pitchFamily="34" charset="-128"/>
              </a:rPr>
              <a:t>scientific writings.</a:t>
            </a:r>
            <a:r>
              <a:rPr lang="en-US" sz="2700" dirty="0">
                <a:latin typeface="Arial" charset="0"/>
                <a:cs typeface="Arial" charset="0"/>
              </a:rPr>
              <a:t>  </a:t>
            </a:r>
          </a:p>
          <a:p>
            <a:pPr eaLnBrk="1" hangingPunct="1">
              <a:lnSpc>
                <a:spcPct val="90000"/>
              </a:lnSpc>
            </a:pPr>
            <a:r>
              <a:rPr lang="en-US" sz="2700" dirty="0">
                <a:latin typeface="Arial" charset="0"/>
                <a:cs typeface="Arial" charset="0"/>
              </a:rPr>
              <a:t>Logic is the set of rules by which one can formulate convincing arguments</a:t>
            </a:r>
            <a:r>
              <a:rPr lang="en-US" sz="2700" dirty="0"/>
              <a:t> </a:t>
            </a:r>
          </a:p>
          <a:p>
            <a:pPr eaLnBrk="1" hangingPunct="1">
              <a:lnSpc>
                <a:spcPct val="90000"/>
              </a:lnSpc>
            </a:pPr>
            <a:r>
              <a:rPr lang="en-US" sz="2700" dirty="0">
                <a:latin typeface="Arial" charset="0"/>
                <a:cs typeface="Arial" charset="0"/>
              </a:rPr>
              <a:t>It is "the science of argument."</a:t>
            </a:r>
            <a:r>
              <a:rPr lang="en-US" sz="2700" dirty="0"/>
              <a:t> </a:t>
            </a:r>
          </a:p>
          <a:p>
            <a:pPr eaLnBrk="1" hangingPunct="1">
              <a:lnSpc>
                <a:spcPct val="90000"/>
              </a:lnSpc>
            </a:pPr>
            <a:r>
              <a:rPr lang="en-US" sz="2700" dirty="0">
                <a:latin typeface="Arial" charset="0"/>
                <a:cs typeface="Arial" charset="0"/>
              </a:rPr>
              <a:t>When presenting an argument, one takes a set of premises that are proven to be true, and uses logic to show how they prove a certain "foregone conclusion.“</a:t>
            </a:r>
          </a:p>
          <a:p>
            <a:pPr eaLnBrk="1" hangingPunct="1">
              <a:lnSpc>
                <a:spcPct val="90000"/>
              </a:lnSpc>
            </a:pPr>
            <a:r>
              <a:rPr lang="en-US" sz="2700" dirty="0">
                <a:latin typeface="Arial" charset="0"/>
                <a:cs typeface="Arial" charset="0"/>
              </a:rPr>
              <a:t>If an argument contains a fallacy, then the conclusion will not necessarily be proven.</a:t>
            </a:r>
            <a:r>
              <a:rPr lang="en-US" sz="2700" dirty="0"/>
              <a:t>  </a:t>
            </a:r>
          </a:p>
          <a:p>
            <a:pPr eaLnBrk="1" hangingPunct="1"/>
            <a:endParaRPr 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066800" y="533400"/>
            <a:ext cx="7772400" cy="1143000"/>
          </a:xfrm>
          <a:prstGeom prst="rect">
            <a:avLst/>
          </a:prstGeom>
        </p:spPr>
        <p:txBody>
          <a:bodyPr/>
          <a:lstStyle/>
          <a:p>
            <a:pPr eaLnBrk="1" hangingPunct="1">
              <a:defRPr/>
            </a:pPr>
            <a:r>
              <a:rPr lang="en-US" sz="4800" kern="0" dirty="0">
                <a:solidFill>
                  <a:schemeClr val="tx2"/>
                </a:solidFill>
                <a:latin typeface="Arial" pitchFamily="34" charset="0"/>
                <a:ea typeface="+mj-ea"/>
                <a:cs typeface="Arial" pitchFamily="34" charset="0"/>
              </a:rPr>
              <a:t>General Categories of Fallacies</a:t>
            </a:r>
            <a:r>
              <a:rPr lang="en-US" sz="4800" kern="0" dirty="0">
                <a:solidFill>
                  <a:schemeClr val="tx2"/>
                </a:solidFill>
                <a:latin typeface="+mj-lt"/>
                <a:ea typeface="+mj-ea"/>
                <a:cs typeface="+mj-cs"/>
              </a:rPr>
              <a:t> </a:t>
            </a:r>
          </a:p>
        </p:txBody>
      </p:sp>
      <p:sp>
        <p:nvSpPr>
          <p:cNvPr id="3" name="Rectangle 3"/>
          <p:cNvSpPr txBox="1">
            <a:spLocks noChangeArrowheads="1"/>
          </p:cNvSpPr>
          <p:nvPr/>
        </p:nvSpPr>
        <p:spPr>
          <a:xfrm>
            <a:off x="838200" y="2362200"/>
            <a:ext cx="7772400" cy="4114800"/>
          </a:xfrm>
          <a:prstGeom prst="rect">
            <a:avLst/>
          </a:prstGeom>
        </p:spPr>
        <p:txBody>
          <a:bodyPr/>
          <a:lstStyle/>
          <a:p>
            <a:pPr marL="342900" indent="-342900" eaLnBrk="1" hangingPunct="1">
              <a:spcBef>
                <a:spcPct val="20000"/>
              </a:spcBef>
              <a:buClr>
                <a:schemeClr val="hlink"/>
              </a:buClr>
              <a:buSzPct val="80000"/>
              <a:buFont typeface="Wingdings" pitchFamily="2" charset="2"/>
              <a:buChar char="n"/>
              <a:defRPr/>
            </a:pPr>
            <a:r>
              <a:rPr lang="en-US" sz="3200" kern="0">
                <a:latin typeface="Arial" pitchFamily="34" charset="0"/>
                <a:cs typeface="Arial" pitchFamily="34" charset="0"/>
              </a:rPr>
              <a:t>Material fallacies</a:t>
            </a:r>
          </a:p>
          <a:p>
            <a:pPr marL="342900" indent="-342900" eaLnBrk="1" hangingPunct="1">
              <a:spcBef>
                <a:spcPct val="20000"/>
              </a:spcBef>
              <a:buClr>
                <a:schemeClr val="hlink"/>
              </a:buClr>
              <a:buSzPct val="80000"/>
              <a:buFont typeface="Wingdings" pitchFamily="2" charset="2"/>
              <a:buChar char="n"/>
              <a:defRPr/>
            </a:pPr>
            <a:r>
              <a:rPr lang="en-US" sz="3200" kern="0" dirty="0">
                <a:latin typeface="Arial" pitchFamily="34" charset="0"/>
                <a:cs typeface="Arial" pitchFamily="34" charset="0"/>
              </a:rPr>
              <a:t>Fallacies of relevance</a:t>
            </a:r>
          </a:p>
          <a:p>
            <a:pPr marL="342900" indent="-342900" eaLnBrk="1" hangingPunct="1">
              <a:spcBef>
                <a:spcPct val="20000"/>
              </a:spcBef>
              <a:buClr>
                <a:schemeClr val="hlink"/>
              </a:buClr>
              <a:buSzPct val="80000"/>
              <a:buFont typeface="Wingdings" pitchFamily="2" charset="2"/>
              <a:buChar char="n"/>
              <a:defRPr/>
            </a:pPr>
            <a:r>
              <a:rPr lang="en-US" sz="3200" kern="0" dirty="0">
                <a:latin typeface="Arial" pitchFamily="34" charset="0"/>
                <a:cs typeface="Arial" pitchFamily="34" charset="0"/>
              </a:rPr>
              <a:t>Verbal fallacies.</a:t>
            </a:r>
            <a:r>
              <a:rPr lang="en-US" sz="3200" kern="0" dirty="0">
                <a:latin typeface="+mn-lt"/>
              </a:rPr>
              <a:t> </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990600" y="381000"/>
            <a:ext cx="7772400" cy="838200"/>
          </a:xfrm>
          <a:prstGeom prst="rect">
            <a:avLst/>
          </a:prstGeom>
        </p:spPr>
        <p:txBody>
          <a:bodyPr/>
          <a:lstStyle/>
          <a:p>
            <a:pPr eaLnBrk="1" hangingPunct="1">
              <a:defRPr/>
            </a:pPr>
            <a:r>
              <a:rPr lang="en-US" sz="4800" kern="0">
                <a:solidFill>
                  <a:schemeClr val="tx2"/>
                </a:solidFill>
                <a:latin typeface="Arial" pitchFamily="34" charset="0"/>
                <a:ea typeface="+mj-ea"/>
                <a:cs typeface="Arial" pitchFamily="34" charset="0"/>
              </a:rPr>
              <a:t>Material fallacies</a:t>
            </a:r>
          </a:p>
        </p:txBody>
      </p:sp>
      <p:sp>
        <p:nvSpPr>
          <p:cNvPr id="3" name="Rectangle 3"/>
          <p:cNvSpPr txBox="1">
            <a:spLocks noChangeArrowheads="1"/>
          </p:cNvSpPr>
          <p:nvPr/>
        </p:nvSpPr>
        <p:spPr>
          <a:xfrm>
            <a:off x="457200" y="1219200"/>
            <a:ext cx="7924800" cy="4267200"/>
          </a:xfrm>
          <a:prstGeom prst="rect">
            <a:avLst/>
          </a:prstGeom>
        </p:spPr>
        <p:txBody>
          <a:bodyPr/>
          <a:lstStyle/>
          <a:p>
            <a:pPr marL="342900" indent="-342900" eaLnBrk="1" hangingPunct="1">
              <a:lnSpc>
                <a:spcPct val="90000"/>
              </a:lnSpc>
              <a:spcBef>
                <a:spcPct val="20000"/>
              </a:spcBef>
              <a:buClr>
                <a:schemeClr val="hlink"/>
              </a:buClr>
              <a:buSzPct val="80000"/>
              <a:buFont typeface="Wingdings" pitchFamily="2" charset="2"/>
              <a:buChar char="n"/>
              <a:defRPr/>
            </a:pPr>
            <a:r>
              <a:rPr lang="en-US" sz="2200" kern="0" dirty="0">
                <a:latin typeface="Arial" pitchFamily="34" charset="0"/>
                <a:cs typeface="Arial" pitchFamily="34" charset="0"/>
              </a:rPr>
              <a:t>Anyone presenting an argument uses both premises and presuppositions.</a:t>
            </a:r>
          </a:p>
          <a:p>
            <a:pPr marL="342900" indent="-342900" eaLnBrk="1" hangingPunct="1">
              <a:lnSpc>
                <a:spcPct val="90000"/>
              </a:lnSpc>
              <a:spcBef>
                <a:spcPct val="20000"/>
              </a:spcBef>
              <a:buClr>
                <a:schemeClr val="hlink"/>
              </a:buClr>
              <a:buSzPct val="80000"/>
              <a:buFont typeface="Wingdings" pitchFamily="2" charset="2"/>
              <a:buChar char="n"/>
              <a:defRPr/>
            </a:pPr>
            <a:r>
              <a:rPr lang="en-US" sz="2200" kern="0" dirty="0">
                <a:latin typeface="Arial" pitchFamily="34" charset="0"/>
                <a:cs typeface="Arial" pitchFamily="34" charset="0"/>
              </a:rPr>
              <a:t>Premises are the starting points of an argument which can be proven. </a:t>
            </a:r>
          </a:p>
          <a:p>
            <a:pPr marL="342900" indent="-342900" eaLnBrk="1" hangingPunct="1">
              <a:lnSpc>
                <a:spcPct val="90000"/>
              </a:lnSpc>
              <a:spcBef>
                <a:spcPct val="20000"/>
              </a:spcBef>
              <a:buClr>
                <a:schemeClr val="hlink"/>
              </a:buClr>
              <a:buSzPct val="80000"/>
              <a:buFont typeface="Wingdings" pitchFamily="2" charset="2"/>
              <a:buChar char="n"/>
              <a:defRPr/>
            </a:pPr>
            <a:r>
              <a:rPr lang="en-US" sz="2200" kern="0" dirty="0">
                <a:latin typeface="Arial" pitchFamily="34" charset="0"/>
                <a:cs typeface="Arial" pitchFamily="34" charset="0"/>
              </a:rPr>
              <a:t>Presuppositions are the underlying assumptions which cannot be proved or disproved. </a:t>
            </a:r>
          </a:p>
          <a:p>
            <a:pPr marL="342900" indent="-342900" eaLnBrk="1" hangingPunct="1">
              <a:lnSpc>
                <a:spcPct val="90000"/>
              </a:lnSpc>
              <a:spcBef>
                <a:spcPct val="20000"/>
              </a:spcBef>
              <a:buClr>
                <a:schemeClr val="hlink"/>
              </a:buClr>
              <a:buSzPct val="80000"/>
              <a:buFont typeface="Wingdings" pitchFamily="2" charset="2"/>
              <a:buChar char="n"/>
              <a:defRPr/>
            </a:pPr>
            <a:r>
              <a:rPr lang="en-US" sz="2200" kern="0" dirty="0">
                <a:latin typeface="Arial" pitchFamily="34" charset="0"/>
                <a:cs typeface="Arial" pitchFamily="34" charset="0"/>
              </a:rPr>
              <a:t>Presuppositions are inevitable because of human finiteness and bias. </a:t>
            </a:r>
          </a:p>
          <a:p>
            <a:pPr marL="342900" indent="-342900" eaLnBrk="1" hangingPunct="1">
              <a:lnSpc>
                <a:spcPct val="90000"/>
              </a:lnSpc>
              <a:spcBef>
                <a:spcPct val="20000"/>
              </a:spcBef>
              <a:buClr>
                <a:schemeClr val="hlink"/>
              </a:buClr>
              <a:buSzPct val="80000"/>
              <a:buFont typeface="Wingdings" pitchFamily="2" charset="2"/>
              <a:buChar char="n"/>
              <a:defRPr/>
            </a:pPr>
            <a:r>
              <a:rPr lang="en-US" sz="2200" kern="0" dirty="0">
                <a:latin typeface="Arial" pitchFamily="34" charset="0"/>
                <a:cs typeface="Arial" pitchFamily="34" charset="0"/>
              </a:rPr>
              <a:t>Since the presuppositions cannot be proved or disproved, they must be taken on faith.</a:t>
            </a:r>
          </a:p>
          <a:p>
            <a:pPr marL="342900" indent="-342900" eaLnBrk="1" hangingPunct="1">
              <a:lnSpc>
                <a:spcPct val="90000"/>
              </a:lnSpc>
              <a:spcBef>
                <a:spcPct val="20000"/>
              </a:spcBef>
              <a:buClr>
                <a:schemeClr val="hlink"/>
              </a:buClr>
              <a:buSzPct val="80000"/>
              <a:buFont typeface="Wingdings" pitchFamily="2" charset="2"/>
              <a:buChar char="n"/>
              <a:defRPr/>
            </a:pPr>
            <a:r>
              <a:rPr lang="en-US" sz="2200" kern="0" dirty="0">
                <a:latin typeface="Arial" pitchFamily="34" charset="0"/>
                <a:ea typeface="Arial Unicode MS" pitchFamily="34" charset="-128"/>
                <a:cs typeface="Arial Unicode MS" pitchFamily="34" charset="-128"/>
              </a:rPr>
              <a:t>Material fallacies arise out of the fabric (or 'material') used to express an argument.</a:t>
            </a:r>
            <a:r>
              <a:rPr lang="en-US" sz="2200" kern="0" dirty="0">
                <a:latin typeface="Arial" pitchFamily="34" charset="0"/>
                <a:cs typeface="Arial" pitchFamily="34" charset="0"/>
              </a:rPr>
              <a:t> </a:t>
            </a:r>
            <a:r>
              <a:rPr lang="en-US" sz="2200" kern="0" dirty="0">
                <a:latin typeface="+mn-lt"/>
              </a:rPr>
              <a:t> </a:t>
            </a:r>
          </a:p>
        </p:txBody>
      </p:sp>
      <p:sp>
        <p:nvSpPr>
          <p:cNvPr id="4" name="TextBox 3"/>
          <p:cNvSpPr txBox="1"/>
          <p:nvPr/>
        </p:nvSpPr>
        <p:spPr>
          <a:xfrm>
            <a:off x="609600" y="5410200"/>
            <a:ext cx="7543800" cy="707886"/>
          </a:xfrm>
          <a:prstGeom prst="rect">
            <a:avLst/>
          </a:prstGeom>
          <a:noFill/>
        </p:spPr>
        <p:txBody>
          <a:bodyPr wrap="square" rtlCol="0">
            <a:spAutoFit/>
          </a:bodyPr>
          <a:lstStyle/>
          <a:p>
            <a:r>
              <a:rPr lang="en-US" sz="2000" dirty="0"/>
              <a:t>Example: Stealing is a crime. Stealing is a part of baseball. Therefore baseball is a criminal activity.</a:t>
            </a:r>
            <a:r>
              <a:rPr lang="en-US" dirty="0"/>
              <a:t>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AutoShape 2"/>
          <p:cNvSpPr>
            <a:spLocks noGrp="1" noChangeArrowheads="1"/>
          </p:cNvSpPr>
          <p:nvPr>
            <p:ph type="title"/>
          </p:nvPr>
        </p:nvSpPr>
        <p:spPr>
          <a:xfrm>
            <a:off x="502920" y="396240"/>
            <a:ext cx="8183880" cy="1051560"/>
          </a:xfrm>
        </p:spPr>
        <p:txBody>
          <a:bodyPr>
            <a:normAutofit fontScale="90000"/>
          </a:bodyPr>
          <a:lstStyle/>
          <a:p>
            <a:r>
              <a:rPr lang="en-US" dirty="0"/>
              <a:t>Session Objectives: Logical Thinking</a:t>
            </a:r>
          </a:p>
        </p:txBody>
      </p:sp>
      <p:sp>
        <p:nvSpPr>
          <p:cNvPr id="178179" name="Rectangle 3"/>
          <p:cNvSpPr>
            <a:spLocks noGrp="1" noChangeArrowheads="1"/>
          </p:cNvSpPr>
          <p:nvPr>
            <p:ph idx="1"/>
          </p:nvPr>
        </p:nvSpPr>
        <p:spPr>
          <a:xfrm>
            <a:off x="502920" y="1679448"/>
            <a:ext cx="8183880" cy="4187952"/>
          </a:xfrm>
        </p:spPr>
        <p:txBody>
          <a:bodyPr/>
          <a:lstStyle/>
          <a:p>
            <a:r>
              <a:rPr lang="en-US" dirty="0"/>
              <a:t>To understand logical reasoning using inductive and deductive approaches</a:t>
            </a:r>
          </a:p>
          <a:p>
            <a:r>
              <a:rPr lang="en-US" dirty="0"/>
              <a:t>To understand how to build “argument”</a:t>
            </a:r>
          </a:p>
          <a:p>
            <a:r>
              <a:rPr lang="en-US" dirty="0"/>
              <a:t>To understand how to analyze and interpret “argument”</a:t>
            </a:r>
          </a:p>
          <a:p>
            <a:r>
              <a:rPr lang="en-US" dirty="0"/>
              <a:t>To understand how to draw conclusion using logical reasoning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066800" y="609600"/>
            <a:ext cx="7772400" cy="1143000"/>
          </a:xfrm>
          <a:prstGeom prst="rect">
            <a:avLst/>
          </a:prstGeom>
        </p:spPr>
        <p:txBody>
          <a:bodyPr/>
          <a:lstStyle/>
          <a:p>
            <a:pPr eaLnBrk="1" hangingPunct="1">
              <a:defRPr/>
            </a:pPr>
            <a:r>
              <a:rPr lang="en-US" sz="4800" kern="0">
                <a:solidFill>
                  <a:schemeClr val="tx2"/>
                </a:solidFill>
                <a:latin typeface="Arial Black" pitchFamily="34" charset="0"/>
                <a:ea typeface="+mj-ea"/>
                <a:cs typeface="Times New Roman" pitchFamily="18" charset="0"/>
              </a:rPr>
              <a:t>Fallacies of Relevance</a:t>
            </a:r>
            <a:r>
              <a:rPr lang="en-US" sz="4800" kern="0">
                <a:solidFill>
                  <a:schemeClr val="tx2"/>
                </a:solidFill>
                <a:latin typeface="+mj-lt"/>
                <a:ea typeface="+mj-ea"/>
                <a:cs typeface="+mj-cs"/>
              </a:rPr>
              <a:t> </a:t>
            </a:r>
          </a:p>
        </p:txBody>
      </p:sp>
      <p:sp>
        <p:nvSpPr>
          <p:cNvPr id="5" name="Rectangle 3"/>
          <p:cNvSpPr txBox="1">
            <a:spLocks noChangeArrowheads="1"/>
          </p:cNvSpPr>
          <p:nvPr/>
        </p:nvSpPr>
        <p:spPr>
          <a:xfrm>
            <a:off x="762000" y="1600200"/>
            <a:ext cx="7772400" cy="4114800"/>
          </a:xfrm>
          <a:prstGeom prst="rect">
            <a:avLst/>
          </a:prstGeom>
        </p:spPr>
        <p:txBody>
          <a:bodyPr/>
          <a:lstStyle/>
          <a:p>
            <a:pPr marL="342900" indent="-342900" eaLnBrk="1" hangingPunct="1">
              <a:lnSpc>
                <a:spcPct val="90000"/>
              </a:lnSpc>
              <a:spcBef>
                <a:spcPct val="20000"/>
              </a:spcBef>
              <a:buClr>
                <a:schemeClr val="hlink"/>
              </a:buClr>
              <a:buSzPct val="80000"/>
              <a:buFont typeface="Wingdings" pitchFamily="2" charset="2"/>
              <a:buChar char="n"/>
              <a:defRPr/>
            </a:pPr>
            <a:r>
              <a:rPr lang="en-US" sz="2800" kern="0" dirty="0">
                <a:latin typeface="Arial" pitchFamily="34" charset="0"/>
                <a:cs typeface="Arial" pitchFamily="34" charset="0"/>
              </a:rPr>
              <a:t>Fallacies of relevance deal principally with the relationship between the premise/evidence, and the conclusion of the argument. </a:t>
            </a:r>
          </a:p>
          <a:p>
            <a:pPr marL="342900" indent="-342900" eaLnBrk="1" hangingPunct="1">
              <a:lnSpc>
                <a:spcPct val="90000"/>
              </a:lnSpc>
              <a:spcBef>
                <a:spcPct val="20000"/>
              </a:spcBef>
              <a:buClr>
                <a:schemeClr val="hlink"/>
              </a:buClr>
              <a:buSzPct val="80000"/>
              <a:buFont typeface="Wingdings" pitchFamily="2" charset="2"/>
              <a:buChar char="n"/>
              <a:defRPr/>
            </a:pPr>
            <a:r>
              <a:rPr lang="en-US" sz="2800" kern="0" dirty="0">
                <a:latin typeface="Arial" pitchFamily="34" charset="0"/>
                <a:cs typeface="Arial" pitchFamily="34" charset="0"/>
              </a:rPr>
              <a:t>For example, someone who tries to prove a point using emotion, or who proves the wrong point, commits a fallacy of relevance. </a:t>
            </a:r>
          </a:p>
          <a:p>
            <a:pPr marL="342900" indent="-342900" eaLnBrk="1" hangingPunct="1">
              <a:lnSpc>
                <a:spcPct val="90000"/>
              </a:lnSpc>
              <a:spcBef>
                <a:spcPct val="20000"/>
              </a:spcBef>
              <a:buClr>
                <a:schemeClr val="hlink"/>
              </a:buClr>
              <a:buSzPct val="80000"/>
              <a:buFont typeface="Wingdings" pitchFamily="2" charset="2"/>
              <a:buChar char="n"/>
              <a:defRPr/>
            </a:pPr>
            <a:r>
              <a:rPr lang="en-US" sz="2800" kern="0" dirty="0">
                <a:latin typeface="Arial" pitchFamily="34" charset="0"/>
                <a:cs typeface="Arial" pitchFamily="34" charset="0"/>
              </a:rPr>
              <a:t>The point that is proved is usually "an issue about which people have strong opinions, so that no one notices how their attention is being diverted" from the real issue.</a:t>
            </a:r>
            <a:r>
              <a:rPr lang="en-US" sz="2800" kern="0" dirty="0">
                <a:latin typeface="+mn-lt"/>
              </a:rPr>
              <a:t> </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990600" y="609600"/>
            <a:ext cx="7772400" cy="1143000"/>
          </a:xfrm>
          <a:prstGeom prst="rect">
            <a:avLst/>
          </a:prstGeom>
        </p:spPr>
        <p:txBody>
          <a:bodyPr/>
          <a:lstStyle/>
          <a:p>
            <a:pPr eaLnBrk="1" hangingPunct="1">
              <a:defRPr/>
            </a:pPr>
            <a:r>
              <a:rPr lang="en-US" sz="4800" kern="0">
                <a:solidFill>
                  <a:srgbClr val="000000"/>
                </a:solidFill>
                <a:latin typeface="Arial Black" pitchFamily="34" charset="0"/>
                <a:ea typeface="Arial Unicode MS" pitchFamily="34" charset="-128"/>
                <a:cs typeface="Arial Unicode MS" pitchFamily="34" charset="-128"/>
              </a:rPr>
              <a:t>Verbal Fallacies</a:t>
            </a:r>
            <a:endParaRPr lang="en-US" sz="4800" kern="0">
              <a:solidFill>
                <a:srgbClr val="000000"/>
              </a:solidFill>
              <a:latin typeface="+mj-lt"/>
              <a:ea typeface="+mj-ea"/>
              <a:cs typeface="Times New Roman" pitchFamily="18" charset="0"/>
            </a:endParaRPr>
          </a:p>
        </p:txBody>
      </p:sp>
      <p:sp>
        <p:nvSpPr>
          <p:cNvPr id="5" name="Rectangle 3"/>
          <p:cNvSpPr txBox="1">
            <a:spLocks noChangeArrowheads="1"/>
          </p:cNvSpPr>
          <p:nvPr/>
        </p:nvSpPr>
        <p:spPr>
          <a:xfrm>
            <a:off x="685800" y="1828800"/>
            <a:ext cx="7772400" cy="4114800"/>
          </a:xfrm>
          <a:prstGeom prst="rect">
            <a:avLst/>
          </a:prstGeom>
        </p:spPr>
        <p:txBody>
          <a:bodyPr/>
          <a:lstStyle/>
          <a:p>
            <a:pPr marL="342900" indent="-342900" algn="just" eaLnBrk="1" hangingPunct="1">
              <a:spcBef>
                <a:spcPct val="20000"/>
              </a:spcBef>
              <a:buClr>
                <a:schemeClr val="hlink"/>
              </a:buClr>
              <a:buSzPct val="80000"/>
              <a:buFont typeface="Wingdings" pitchFamily="2" charset="2"/>
              <a:buChar char="n"/>
              <a:defRPr/>
            </a:pPr>
            <a:r>
              <a:rPr lang="en-US" sz="3200" kern="0" dirty="0">
                <a:solidFill>
                  <a:srgbClr val="000000"/>
                </a:solidFill>
                <a:latin typeface="Arial" pitchFamily="34" charset="0"/>
                <a:cs typeface="Arial" pitchFamily="34" charset="0"/>
              </a:rPr>
              <a:t>Verbal fallacies deal principally with the misusage of words. </a:t>
            </a:r>
          </a:p>
          <a:p>
            <a:pPr marL="342900" indent="-342900" algn="just" eaLnBrk="1" hangingPunct="1">
              <a:spcBef>
                <a:spcPct val="20000"/>
              </a:spcBef>
              <a:buClr>
                <a:schemeClr val="hlink"/>
              </a:buClr>
              <a:buSzPct val="80000"/>
              <a:buFont typeface="Wingdings" pitchFamily="2" charset="2"/>
              <a:buChar char="n"/>
              <a:defRPr/>
            </a:pPr>
            <a:r>
              <a:rPr lang="en-US" sz="3200" kern="0" dirty="0">
                <a:solidFill>
                  <a:srgbClr val="000000"/>
                </a:solidFill>
                <a:latin typeface="Arial" pitchFamily="34" charset="0"/>
                <a:cs typeface="Arial" pitchFamily="34" charset="0"/>
              </a:rPr>
              <a:t>An argument which contains "improper or ambiguous use of words" is invalid.</a:t>
            </a:r>
          </a:p>
          <a:p>
            <a:pPr marL="342900" indent="-342900" algn="just" eaLnBrk="1" hangingPunct="1">
              <a:spcBef>
                <a:spcPct val="20000"/>
              </a:spcBef>
              <a:buClr>
                <a:schemeClr val="hlink"/>
              </a:buClr>
              <a:buSzPct val="80000"/>
              <a:buFont typeface="Wingdings" pitchFamily="2" charset="2"/>
              <a:buChar char="n"/>
              <a:defRPr/>
            </a:pPr>
            <a:r>
              <a:rPr lang="en-US" sz="3200" kern="0" dirty="0">
                <a:solidFill>
                  <a:srgbClr val="000000"/>
                </a:solidFill>
                <a:latin typeface="Arial" pitchFamily="34" charset="0"/>
                <a:cs typeface="Arial" pitchFamily="34" charset="0"/>
              </a:rPr>
              <a:t>Here are some descriptions and examples of verbal fallacies.</a:t>
            </a:r>
            <a:endParaRPr lang="en-US" sz="3200" kern="0" dirty="0">
              <a:solidFill>
                <a:srgbClr val="000000"/>
              </a:solidFill>
              <a:latin typeface="+mn-lt"/>
              <a:cs typeface="Times New Roman" pitchFamily="18" charset="0"/>
            </a:endParaRPr>
          </a:p>
          <a:p>
            <a:pPr marL="342900" indent="-342900" eaLnBrk="1" hangingPunct="1">
              <a:spcBef>
                <a:spcPct val="20000"/>
              </a:spcBef>
              <a:buClr>
                <a:schemeClr val="hlink"/>
              </a:buClr>
              <a:buSzPct val="80000"/>
              <a:buFont typeface="Wingdings" pitchFamily="2" charset="2"/>
              <a:buChar char="n"/>
              <a:defRPr/>
            </a:pPr>
            <a:endParaRPr lang="en-US" sz="3200" kern="0" dirty="0">
              <a:latin typeface="+mn-lt"/>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914400" y="304800"/>
            <a:ext cx="7772400" cy="1143000"/>
          </a:xfrm>
          <a:prstGeom prst="rect">
            <a:avLst/>
          </a:prstGeom>
        </p:spPr>
        <p:txBody>
          <a:bodyPr/>
          <a:lstStyle/>
          <a:p>
            <a:pPr eaLnBrk="1" hangingPunct="1">
              <a:defRPr/>
            </a:pPr>
            <a:r>
              <a:rPr lang="en-US" sz="3200" kern="0" dirty="0">
                <a:solidFill>
                  <a:schemeClr val="tx2"/>
                </a:solidFill>
                <a:latin typeface="+mj-lt"/>
                <a:ea typeface="+mj-ea"/>
                <a:cs typeface="+mj-cs"/>
              </a:rPr>
              <a:t>The Importance of Understanding Logical Fallacies</a:t>
            </a:r>
          </a:p>
        </p:txBody>
      </p:sp>
      <p:sp>
        <p:nvSpPr>
          <p:cNvPr id="3" name="Rectangle 3"/>
          <p:cNvSpPr txBox="1">
            <a:spLocks noChangeArrowheads="1"/>
          </p:cNvSpPr>
          <p:nvPr/>
        </p:nvSpPr>
        <p:spPr>
          <a:xfrm>
            <a:off x="685800" y="1752600"/>
            <a:ext cx="7772400" cy="4114800"/>
          </a:xfrm>
          <a:prstGeom prst="rect">
            <a:avLst/>
          </a:prstGeom>
        </p:spPr>
        <p:txBody>
          <a:bodyPr/>
          <a:lstStyle/>
          <a:p>
            <a:pPr marL="342900" indent="-342900" eaLnBrk="1" hangingPunct="1">
              <a:lnSpc>
                <a:spcPct val="90000"/>
              </a:lnSpc>
              <a:spcBef>
                <a:spcPct val="20000"/>
              </a:spcBef>
              <a:buClr>
                <a:schemeClr val="hlink"/>
              </a:buClr>
              <a:buSzPct val="80000"/>
              <a:buFont typeface="Wingdings" pitchFamily="2" charset="2"/>
              <a:buChar char="n"/>
              <a:defRPr/>
            </a:pPr>
            <a:r>
              <a:rPr lang="en-US" sz="2400" kern="0" dirty="0">
                <a:latin typeface="Arial" pitchFamily="34" charset="0"/>
                <a:cs typeface="Arial" pitchFamily="34" charset="0"/>
              </a:rPr>
              <a:t>Identifying logical fallacies is an important skill for everyone to have. </a:t>
            </a:r>
          </a:p>
          <a:p>
            <a:pPr marL="342900" indent="-342900" eaLnBrk="1" hangingPunct="1">
              <a:lnSpc>
                <a:spcPct val="90000"/>
              </a:lnSpc>
              <a:spcBef>
                <a:spcPct val="20000"/>
              </a:spcBef>
              <a:buClr>
                <a:schemeClr val="hlink"/>
              </a:buClr>
              <a:buSzPct val="80000"/>
              <a:buFont typeface="Wingdings" pitchFamily="2" charset="2"/>
              <a:buChar char="n"/>
              <a:defRPr/>
            </a:pPr>
            <a:r>
              <a:rPr lang="en-US" sz="2400" kern="0" dirty="0">
                <a:latin typeface="Arial" pitchFamily="34" charset="0"/>
                <a:cs typeface="Arial" pitchFamily="34" charset="0"/>
              </a:rPr>
              <a:t>It is not only helps one to avoid accepting false conclusions, but it also helps one to learn better reasoning and debating skills. </a:t>
            </a:r>
          </a:p>
          <a:p>
            <a:pPr marL="342900" indent="-342900" eaLnBrk="1" hangingPunct="1">
              <a:lnSpc>
                <a:spcPct val="90000"/>
              </a:lnSpc>
              <a:spcBef>
                <a:spcPct val="20000"/>
              </a:spcBef>
              <a:buClr>
                <a:schemeClr val="hlink"/>
              </a:buClr>
              <a:buSzPct val="80000"/>
              <a:buFont typeface="Wingdings" pitchFamily="2" charset="2"/>
              <a:buChar char="n"/>
              <a:defRPr/>
            </a:pPr>
            <a:r>
              <a:rPr lang="en-US" sz="2400" kern="0" dirty="0">
                <a:latin typeface="Arial" pitchFamily="34" charset="0"/>
                <a:cs typeface="Arial" pitchFamily="34" charset="0"/>
              </a:rPr>
              <a:t>The process of looking for logical fallacies can help one to better understand the subject one is reading about or discussing. </a:t>
            </a:r>
          </a:p>
          <a:p>
            <a:pPr marL="342900" indent="-342900" eaLnBrk="1" hangingPunct="1">
              <a:lnSpc>
                <a:spcPct val="90000"/>
              </a:lnSpc>
              <a:spcBef>
                <a:spcPct val="20000"/>
              </a:spcBef>
              <a:buClr>
                <a:schemeClr val="hlink"/>
              </a:buClr>
              <a:buSzPct val="80000"/>
              <a:buFont typeface="Wingdings" pitchFamily="2" charset="2"/>
              <a:buChar char="n"/>
              <a:defRPr/>
            </a:pPr>
            <a:r>
              <a:rPr lang="en-US" sz="2400" kern="0" dirty="0">
                <a:latin typeface="Arial" pitchFamily="34" charset="0"/>
                <a:cs typeface="Arial" pitchFamily="34" charset="0"/>
              </a:rPr>
              <a:t>Knowing how to identify fallacies and how to avoid using them, can make one better prepared to refute false ideas and present the truth. </a:t>
            </a:r>
            <a:endParaRPr lang="en-US" sz="3200" kern="0" dirty="0">
              <a:latin typeface="+mn-lt"/>
            </a:endParaRPr>
          </a:p>
          <a:p>
            <a:pPr marL="342900" indent="-342900" eaLnBrk="1" hangingPunct="1">
              <a:lnSpc>
                <a:spcPct val="90000"/>
              </a:lnSpc>
              <a:spcBef>
                <a:spcPct val="20000"/>
              </a:spcBef>
              <a:buClr>
                <a:schemeClr val="hlink"/>
              </a:buClr>
              <a:buSzPct val="80000"/>
              <a:buFont typeface="Wingdings" pitchFamily="2" charset="2"/>
              <a:buChar char="n"/>
              <a:defRPr/>
            </a:pPr>
            <a:endParaRPr lang="en-US" sz="3200" kern="0" dirty="0">
              <a:latin typeface="+mn-lt"/>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AutoShape 2"/>
          <p:cNvSpPr>
            <a:spLocks noGrp="1" noChangeArrowheads="1"/>
          </p:cNvSpPr>
          <p:nvPr>
            <p:ph type="title"/>
          </p:nvPr>
        </p:nvSpPr>
        <p:spPr>
          <a:xfrm>
            <a:off x="502920" y="228600"/>
            <a:ext cx="8183880" cy="1051560"/>
          </a:xfrm>
        </p:spPr>
        <p:txBody>
          <a:bodyPr/>
          <a:lstStyle/>
          <a:p>
            <a:r>
              <a:rPr lang="en-US" dirty="0"/>
              <a:t>Exercise your thought….</a:t>
            </a:r>
          </a:p>
        </p:txBody>
      </p:sp>
      <p:sp>
        <p:nvSpPr>
          <p:cNvPr id="190467" name="Rectangle 3"/>
          <p:cNvSpPr>
            <a:spLocks noGrp="1" noChangeArrowheads="1"/>
          </p:cNvSpPr>
          <p:nvPr>
            <p:ph idx="1"/>
          </p:nvPr>
        </p:nvSpPr>
        <p:spPr>
          <a:xfrm>
            <a:off x="502920" y="1447800"/>
            <a:ext cx="8183880" cy="4648200"/>
          </a:xfrm>
        </p:spPr>
        <p:txBody>
          <a:bodyPr>
            <a:noAutofit/>
          </a:bodyPr>
          <a:lstStyle/>
          <a:p>
            <a:r>
              <a:rPr lang="en-US" sz="3000" dirty="0"/>
              <a:t>Exercise yourself to build argument</a:t>
            </a:r>
          </a:p>
          <a:p>
            <a:r>
              <a:rPr lang="en-US" sz="3000" dirty="0"/>
              <a:t>Give examples of inductive reasoning</a:t>
            </a:r>
          </a:p>
          <a:p>
            <a:r>
              <a:rPr lang="en-US" sz="3000" dirty="0"/>
              <a:t>Give examples of deductive reasoning</a:t>
            </a:r>
          </a:p>
          <a:p>
            <a:r>
              <a:rPr lang="en-US" sz="3000" dirty="0"/>
              <a:t>What are the advantages and disadvantages of using inductive and deductive reasoning?</a:t>
            </a:r>
          </a:p>
          <a:p>
            <a:r>
              <a:rPr lang="en-US" sz="3000" dirty="0"/>
              <a:t>How do you apply logical reasoning in advancing knowledge?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876800"/>
            <a:ext cx="8183880" cy="1051560"/>
          </a:xfrm>
        </p:spPr>
        <p:txBody>
          <a:bodyPr/>
          <a:lstStyle/>
          <a:p>
            <a:r>
              <a:rPr lang="en-US" dirty="0"/>
              <a:t>Motivations behind Logic</a:t>
            </a:r>
          </a:p>
        </p:txBody>
      </p:sp>
      <p:sp>
        <p:nvSpPr>
          <p:cNvPr id="3" name="Content Placeholder 2"/>
          <p:cNvSpPr>
            <a:spLocks noGrp="1"/>
          </p:cNvSpPr>
          <p:nvPr>
            <p:ph idx="1"/>
          </p:nvPr>
        </p:nvSpPr>
        <p:spPr>
          <a:xfrm>
            <a:off x="502920" y="914400"/>
            <a:ext cx="8183880" cy="4187952"/>
          </a:xfrm>
        </p:spPr>
        <p:txBody>
          <a:bodyPr/>
          <a:lstStyle/>
          <a:p>
            <a:r>
              <a:rPr lang="en-US" dirty="0"/>
              <a:t>How can you draw conclusion?</a:t>
            </a:r>
          </a:p>
          <a:p>
            <a:r>
              <a:rPr lang="en-US" dirty="0"/>
              <a:t>How much premises you need to draw conclusion?</a:t>
            </a:r>
          </a:p>
          <a:p>
            <a:r>
              <a:rPr lang="en-US" dirty="0"/>
              <a:t>Where do you find the information to build premise?</a:t>
            </a:r>
          </a:p>
          <a:p>
            <a:r>
              <a:rPr lang="en-US" dirty="0"/>
              <a:t>How valid your premise?</a:t>
            </a:r>
          </a:p>
          <a:p>
            <a:r>
              <a:rPr lang="en-US" dirty="0"/>
              <a:t>How do you generate premise?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indianfunnyimages.com/wp-content/uploads/2014/06/1903023_686842644712334_1546275331_n.jpg"/>
          <p:cNvPicPr>
            <a:picLocks noChangeAspect="1" noChangeArrowheads="1"/>
          </p:cNvPicPr>
          <p:nvPr/>
        </p:nvPicPr>
        <p:blipFill>
          <a:blip r:embed="rId2" cstate="print"/>
          <a:srcRect/>
          <a:stretch>
            <a:fillRect/>
          </a:stretch>
        </p:blipFill>
        <p:spPr bwMode="auto">
          <a:xfrm>
            <a:off x="685800" y="0"/>
            <a:ext cx="7772400" cy="5543550"/>
          </a:xfrm>
          <a:prstGeom prst="rect">
            <a:avLst/>
          </a:prstGeom>
          <a:noFill/>
        </p:spPr>
      </p:pic>
      <p:sp>
        <p:nvSpPr>
          <p:cNvPr id="3" name="Rectangle 2"/>
          <p:cNvSpPr/>
          <p:nvPr/>
        </p:nvSpPr>
        <p:spPr>
          <a:xfrm>
            <a:off x="4572000" y="6488668"/>
            <a:ext cx="4572000" cy="369332"/>
          </a:xfrm>
          <a:prstGeom prst="rect">
            <a:avLst/>
          </a:prstGeom>
        </p:spPr>
        <p:txBody>
          <a:bodyPr>
            <a:spAutoFit/>
          </a:bodyPr>
          <a:lstStyle/>
          <a:p>
            <a:r>
              <a:rPr lang="en-US" dirty="0"/>
              <a:t>http://www.indianfunnyimages.com/</a:t>
            </a:r>
          </a:p>
        </p:txBody>
      </p:sp>
      <p:sp>
        <p:nvSpPr>
          <p:cNvPr id="4" name="TextBox 3"/>
          <p:cNvSpPr txBox="1"/>
          <p:nvPr/>
        </p:nvSpPr>
        <p:spPr>
          <a:xfrm>
            <a:off x="609600" y="5436513"/>
            <a:ext cx="5460149" cy="430887"/>
          </a:xfrm>
          <a:prstGeom prst="rect">
            <a:avLst/>
          </a:prstGeom>
          <a:noFill/>
        </p:spPr>
        <p:txBody>
          <a:bodyPr wrap="none" rtlCol="0">
            <a:spAutoFit/>
          </a:bodyPr>
          <a:lstStyle/>
          <a:p>
            <a:r>
              <a:rPr lang="en-US" sz="2200" dirty="0" err="1"/>
              <a:t>Apa</a:t>
            </a:r>
            <a:r>
              <a:rPr lang="en-US" sz="2200" dirty="0"/>
              <a:t> yang </a:t>
            </a:r>
            <a:r>
              <a:rPr lang="en-US" sz="2200" dirty="0" err="1"/>
              <a:t>salah</a:t>
            </a:r>
            <a:r>
              <a:rPr lang="en-US" sz="2200" dirty="0"/>
              <a:t> </a:t>
            </a:r>
            <a:r>
              <a:rPr lang="en-US" sz="2200" dirty="0" err="1"/>
              <a:t>dari</a:t>
            </a:r>
            <a:r>
              <a:rPr lang="en-US" sz="2200" dirty="0"/>
              <a:t> </a:t>
            </a:r>
            <a:r>
              <a:rPr lang="en-US" sz="2200" dirty="0" err="1"/>
              <a:t>percakapan</a:t>
            </a:r>
            <a:r>
              <a:rPr lang="en-US" sz="2200" dirty="0"/>
              <a:t> </a:t>
            </a:r>
            <a:r>
              <a:rPr lang="en-US" sz="2200" dirty="0" err="1"/>
              <a:t>di</a:t>
            </a:r>
            <a:r>
              <a:rPr lang="en-US" sz="2200" dirty="0"/>
              <a:t> </a:t>
            </a:r>
            <a:r>
              <a:rPr lang="en-US" sz="2200" dirty="0" err="1"/>
              <a:t>atas</a:t>
            </a:r>
            <a:r>
              <a:rPr lang="en-US" sz="2200" dirty="0"/>
              <a:t>?</a:t>
            </a:r>
          </a:p>
        </p:txBody>
      </p:sp>
      <p:sp>
        <p:nvSpPr>
          <p:cNvPr id="5" name="TextBox 4"/>
          <p:cNvSpPr txBox="1"/>
          <p:nvPr/>
        </p:nvSpPr>
        <p:spPr>
          <a:xfrm>
            <a:off x="3000399" y="5817513"/>
            <a:ext cx="5381601" cy="430887"/>
          </a:xfrm>
          <a:prstGeom prst="rect">
            <a:avLst/>
          </a:prstGeom>
          <a:noFill/>
        </p:spPr>
        <p:txBody>
          <a:bodyPr wrap="none" rtlCol="0">
            <a:spAutoFit/>
          </a:bodyPr>
          <a:lstStyle/>
          <a:p>
            <a:r>
              <a:rPr lang="en-US" sz="2200" dirty="0" err="1"/>
              <a:t>Apa</a:t>
            </a:r>
            <a:r>
              <a:rPr lang="en-US" sz="2200" dirty="0"/>
              <a:t> yang </a:t>
            </a:r>
            <a:r>
              <a:rPr lang="en-US" sz="2200" dirty="0" err="1"/>
              <a:t>betul</a:t>
            </a:r>
            <a:r>
              <a:rPr lang="en-US" sz="2200" dirty="0"/>
              <a:t> </a:t>
            </a:r>
            <a:r>
              <a:rPr lang="en-US" sz="2200" dirty="0" err="1"/>
              <a:t>dari</a:t>
            </a:r>
            <a:r>
              <a:rPr lang="en-US" sz="2200" dirty="0"/>
              <a:t> </a:t>
            </a:r>
            <a:r>
              <a:rPr lang="en-US" sz="2200" dirty="0" err="1"/>
              <a:t>percakapan</a:t>
            </a:r>
            <a:r>
              <a:rPr lang="en-US" sz="2200" dirty="0"/>
              <a:t> </a:t>
            </a:r>
            <a:r>
              <a:rPr lang="en-US" sz="2200" dirty="0" err="1"/>
              <a:t>di</a:t>
            </a:r>
            <a:r>
              <a:rPr lang="en-US" sz="2200" dirty="0"/>
              <a:t> </a:t>
            </a:r>
            <a:r>
              <a:rPr lang="en-US" sz="2200" dirty="0" err="1"/>
              <a:t>atas</a:t>
            </a:r>
            <a:r>
              <a:rPr lang="en-US" sz="22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usinessValueBySystemsThinking.jpg"/>
          <p:cNvPicPr>
            <a:picLocks noChangeAspect="1"/>
          </p:cNvPicPr>
          <p:nvPr/>
        </p:nvPicPr>
        <p:blipFill>
          <a:blip r:embed="rId2" cstate="print"/>
          <a:stretch>
            <a:fillRect/>
          </a:stretch>
        </p:blipFill>
        <p:spPr>
          <a:xfrm>
            <a:off x="228600" y="381000"/>
            <a:ext cx="8534400" cy="5715000"/>
          </a:xfrm>
          <a:prstGeom prst="rect">
            <a:avLst/>
          </a:prstGeom>
        </p:spPr>
      </p:pic>
      <p:sp>
        <p:nvSpPr>
          <p:cNvPr id="4" name="TextBox 3"/>
          <p:cNvSpPr txBox="1"/>
          <p:nvPr/>
        </p:nvSpPr>
        <p:spPr>
          <a:xfrm>
            <a:off x="5791200" y="5943600"/>
            <a:ext cx="2390398" cy="369332"/>
          </a:xfrm>
          <a:prstGeom prst="rect">
            <a:avLst/>
          </a:prstGeom>
          <a:noFill/>
        </p:spPr>
        <p:txBody>
          <a:bodyPr wrap="none" rtlCol="0">
            <a:spAutoFit/>
          </a:bodyPr>
          <a:lstStyle/>
          <a:p>
            <a:r>
              <a:rPr lang="en-US" dirty="0"/>
              <a:t>Source: Rotnetix.com</a:t>
            </a:r>
          </a:p>
        </p:txBody>
      </p:sp>
      <p:sp>
        <p:nvSpPr>
          <p:cNvPr id="5" name="Oval 4"/>
          <p:cNvSpPr/>
          <p:nvPr/>
        </p:nvSpPr>
        <p:spPr>
          <a:xfrm>
            <a:off x="685800" y="1295400"/>
            <a:ext cx="914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1</a:t>
            </a:r>
          </a:p>
        </p:txBody>
      </p:sp>
      <p:sp>
        <p:nvSpPr>
          <p:cNvPr id="6" name="Oval 5"/>
          <p:cNvSpPr/>
          <p:nvPr/>
        </p:nvSpPr>
        <p:spPr>
          <a:xfrm>
            <a:off x="6553200" y="1295400"/>
            <a:ext cx="914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2</a:t>
            </a:r>
          </a:p>
        </p:txBody>
      </p:sp>
      <p:sp>
        <p:nvSpPr>
          <p:cNvPr id="7" name="Oval 6"/>
          <p:cNvSpPr/>
          <p:nvPr/>
        </p:nvSpPr>
        <p:spPr>
          <a:xfrm>
            <a:off x="6553200" y="2743200"/>
            <a:ext cx="914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3</a:t>
            </a:r>
          </a:p>
        </p:txBody>
      </p:sp>
      <p:sp>
        <p:nvSpPr>
          <p:cNvPr id="8" name="Oval 7"/>
          <p:cNvSpPr/>
          <p:nvPr/>
        </p:nvSpPr>
        <p:spPr>
          <a:xfrm>
            <a:off x="3657600" y="5943600"/>
            <a:ext cx="914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4</a:t>
            </a:r>
          </a:p>
        </p:txBody>
      </p:sp>
      <p:sp>
        <p:nvSpPr>
          <p:cNvPr id="9" name="Oval 8"/>
          <p:cNvSpPr/>
          <p:nvPr/>
        </p:nvSpPr>
        <p:spPr>
          <a:xfrm>
            <a:off x="685800" y="3962400"/>
            <a:ext cx="914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72440"/>
            <a:ext cx="8183880" cy="746760"/>
          </a:xfrm>
        </p:spPr>
        <p:txBody>
          <a:bodyPr>
            <a:normAutofit fontScale="90000"/>
          </a:bodyPr>
          <a:lstStyle/>
          <a:p>
            <a:pPr algn="ctr"/>
            <a:r>
              <a:rPr lang="en-US" dirty="0"/>
              <a:t>Why We Need Logical Thinking?</a:t>
            </a:r>
          </a:p>
        </p:txBody>
      </p:sp>
      <p:sp>
        <p:nvSpPr>
          <p:cNvPr id="3" name="Content Placeholder 2"/>
          <p:cNvSpPr>
            <a:spLocks noGrp="1"/>
          </p:cNvSpPr>
          <p:nvPr>
            <p:ph idx="1"/>
          </p:nvPr>
        </p:nvSpPr>
        <p:spPr>
          <a:xfrm>
            <a:off x="502920" y="1374648"/>
            <a:ext cx="8183880" cy="4187952"/>
          </a:xfrm>
        </p:spPr>
        <p:txBody>
          <a:bodyPr/>
          <a:lstStyle/>
          <a:p>
            <a:r>
              <a:rPr lang="en-US" sz="2400" dirty="0">
                <a:solidFill>
                  <a:schemeClr val="tx1"/>
                </a:solidFill>
                <a:latin typeface="+mn-lt"/>
                <a:ea typeface="+mn-ea"/>
                <a:cs typeface="+mn-cs"/>
              </a:rPr>
              <a:t>To form and evaluate our “believe” on a statement.</a:t>
            </a:r>
          </a:p>
          <a:p>
            <a:r>
              <a:rPr lang="en-US" sz="2400" dirty="0"/>
              <a:t>To determined logically an objectively whether a statement is valid or not.</a:t>
            </a:r>
          </a:p>
          <a:p>
            <a:r>
              <a:rPr lang="en-US" sz="2400" dirty="0"/>
              <a:t>To draw a conclusion from a logical thinking processes.</a:t>
            </a:r>
            <a:endParaRPr lang="en-US" sz="2400" dirty="0">
              <a:solidFill>
                <a:schemeClr val="tx1"/>
              </a:solidFill>
              <a:latin typeface="+mn-lt"/>
              <a:ea typeface="+mn-ea"/>
              <a:cs typeface="+mn-cs"/>
            </a:endParaRPr>
          </a:p>
          <a:p>
            <a:r>
              <a:rPr lang="en-US" sz="2400" dirty="0">
                <a:solidFill>
                  <a:schemeClr val="tx1"/>
                </a:solidFill>
                <a:latin typeface="+mn-lt"/>
                <a:ea typeface="+mn-ea"/>
                <a:cs typeface="+mn-cs"/>
              </a:rPr>
              <a:t>Logical thinking consists on input, process, and output.</a:t>
            </a:r>
          </a:p>
        </p:txBody>
      </p:sp>
      <p:sp>
        <p:nvSpPr>
          <p:cNvPr id="4" name="TextBox 3"/>
          <p:cNvSpPr txBox="1"/>
          <p:nvPr/>
        </p:nvSpPr>
        <p:spPr>
          <a:xfrm>
            <a:off x="609600" y="5181600"/>
            <a:ext cx="8077200" cy="769441"/>
          </a:xfrm>
          <a:prstGeom prst="rect">
            <a:avLst/>
          </a:prstGeom>
          <a:noFill/>
        </p:spPr>
        <p:txBody>
          <a:bodyPr wrap="square" rtlCol="0">
            <a:spAutoFit/>
          </a:bodyPr>
          <a:lstStyle/>
          <a:p>
            <a:pPr algn="ctr"/>
            <a:r>
              <a:rPr lang="en-US" sz="2200" dirty="0"/>
              <a:t>What is the difference between “believe on a statement” versus</a:t>
            </a:r>
          </a:p>
          <a:p>
            <a:pPr algn="ctr"/>
            <a:r>
              <a:rPr lang="en-US" sz="2200" dirty="0"/>
              <a:t>“believe on God?”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81000"/>
            <a:ext cx="8183880" cy="914400"/>
          </a:xfrm>
        </p:spPr>
        <p:txBody>
          <a:bodyPr/>
          <a:lstStyle/>
          <a:p>
            <a:r>
              <a:rPr lang="en-US" dirty="0"/>
              <a:t>Definition of Logic</a:t>
            </a:r>
          </a:p>
        </p:txBody>
      </p:sp>
      <p:sp>
        <p:nvSpPr>
          <p:cNvPr id="3" name="Content Placeholder 2"/>
          <p:cNvSpPr>
            <a:spLocks noGrp="1"/>
          </p:cNvSpPr>
          <p:nvPr>
            <p:ph idx="1"/>
          </p:nvPr>
        </p:nvSpPr>
        <p:spPr>
          <a:xfrm>
            <a:off x="457200" y="1371600"/>
            <a:ext cx="8229600" cy="4572000"/>
          </a:xfrm>
        </p:spPr>
        <p:txBody>
          <a:bodyPr>
            <a:normAutofit/>
          </a:bodyPr>
          <a:lstStyle/>
          <a:p>
            <a:r>
              <a:rPr lang="id-ID" sz="2500" b="1" dirty="0">
                <a:solidFill>
                  <a:schemeClr val="tx1"/>
                </a:solidFill>
                <a:latin typeface="+mn-lt"/>
                <a:ea typeface="+mn-ea"/>
                <a:cs typeface="+mn-cs"/>
              </a:rPr>
              <a:t>Logika </a:t>
            </a:r>
            <a:r>
              <a:rPr lang="id-ID" sz="2500" dirty="0">
                <a:solidFill>
                  <a:schemeClr val="tx1"/>
                </a:solidFill>
                <a:latin typeface="+mn-lt"/>
                <a:ea typeface="+mn-ea"/>
                <a:cs typeface="+mn-cs"/>
              </a:rPr>
              <a:t>(</a:t>
            </a:r>
            <a:r>
              <a:rPr lang="id-ID" sz="2500" i="1" dirty="0">
                <a:solidFill>
                  <a:schemeClr val="tx1"/>
                </a:solidFill>
                <a:latin typeface="+mn-lt"/>
                <a:ea typeface="+mn-ea"/>
                <a:cs typeface="+mn-cs"/>
              </a:rPr>
              <a:t>logic</a:t>
            </a:r>
            <a:r>
              <a:rPr lang="id-ID" sz="2500" dirty="0">
                <a:solidFill>
                  <a:schemeClr val="tx1"/>
                </a:solidFill>
                <a:latin typeface="+mn-lt"/>
                <a:ea typeface="+mn-ea"/>
                <a:cs typeface="+mn-cs"/>
              </a:rPr>
              <a:t>) merupakan suatu studi tentang metode-metode dan prinsip-prinsip yang digunakan dalam membedakan </a:t>
            </a:r>
            <a:r>
              <a:rPr lang="id-ID" sz="2500" dirty="0">
                <a:solidFill>
                  <a:srgbClr val="FF0000"/>
                </a:solidFill>
                <a:latin typeface="+mn-lt"/>
                <a:ea typeface="+mn-ea"/>
                <a:cs typeface="+mn-cs"/>
              </a:rPr>
              <a:t>penalaran </a:t>
            </a:r>
            <a:r>
              <a:rPr lang="en-US" sz="2500" dirty="0">
                <a:solidFill>
                  <a:srgbClr val="FF0000"/>
                </a:solidFill>
                <a:latin typeface="+mn-lt"/>
                <a:ea typeface="+mn-ea"/>
                <a:cs typeface="+mn-cs"/>
              </a:rPr>
              <a:t>(</a:t>
            </a:r>
            <a:r>
              <a:rPr lang="en-US" sz="2500" i="1" dirty="0">
                <a:solidFill>
                  <a:srgbClr val="FF0000"/>
                </a:solidFill>
                <a:latin typeface="+mn-lt"/>
                <a:ea typeface="+mn-ea"/>
                <a:cs typeface="+mn-cs"/>
              </a:rPr>
              <a:t>reasoning</a:t>
            </a:r>
            <a:r>
              <a:rPr lang="en-US" sz="2500" dirty="0">
                <a:solidFill>
                  <a:srgbClr val="FF0000"/>
                </a:solidFill>
                <a:latin typeface="+mn-lt"/>
                <a:ea typeface="+mn-ea"/>
                <a:cs typeface="+mn-cs"/>
              </a:rPr>
              <a:t>) </a:t>
            </a:r>
            <a:r>
              <a:rPr lang="id-ID" sz="2500" dirty="0">
                <a:solidFill>
                  <a:srgbClr val="FF0000"/>
                </a:solidFill>
                <a:latin typeface="+mn-lt"/>
                <a:ea typeface="+mn-ea"/>
                <a:cs typeface="+mn-cs"/>
              </a:rPr>
              <a:t>yang tepat dari penalaran yang tidak tepat</a:t>
            </a:r>
            <a:r>
              <a:rPr lang="id-ID" sz="2500" b="1" dirty="0">
                <a:solidFill>
                  <a:schemeClr val="tx1"/>
                </a:solidFill>
                <a:latin typeface="+mn-lt"/>
                <a:ea typeface="+mn-ea"/>
                <a:cs typeface="+mn-cs"/>
              </a:rPr>
              <a:t>[</a:t>
            </a:r>
            <a:r>
              <a:rPr lang="id-ID" sz="2500" dirty="0">
                <a:solidFill>
                  <a:schemeClr val="tx1"/>
                </a:solidFill>
                <a:latin typeface="+mn-lt"/>
                <a:ea typeface="+mn-ea"/>
                <a:cs typeface="+mn-cs"/>
              </a:rPr>
              <a:t>Hayon, Y.P.</a:t>
            </a:r>
            <a:r>
              <a:rPr lang="en-US" sz="2500" dirty="0">
                <a:solidFill>
                  <a:schemeClr val="tx1"/>
                </a:solidFill>
                <a:latin typeface="+mn-lt"/>
                <a:ea typeface="+mn-ea"/>
                <a:cs typeface="+mn-cs"/>
              </a:rPr>
              <a:t>, 2000</a:t>
            </a:r>
            <a:r>
              <a:rPr lang="id-ID" sz="2500" b="1" dirty="0">
                <a:solidFill>
                  <a:schemeClr val="tx1"/>
                </a:solidFill>
                <a:latin typeface="+mn-lt"/>
                <a:ea typeface="+mn-ea"/>
                <a:cs typeface="+mn-cs"/>
              </a:rPr>
              <a:t>]</a:t>
            </a:r>
            <a:r>
              <a:rPr lang="id-ID" sz="2500" dirty="0">
                <a:solidFill>
                  <a:schemeClr val="tx1"/>
                </a:solidFill>
                <a:latin typeface="+mn-lt"/>
                <a:ea typeface="+mn-ea"/>
                <a:cs typeface="+mn-cs"/>
              </a:rPr>
              <a:t>. </a:t>
            </a:r>
            <a:endParaRPr lang="en-US" sz="2500" dirty="0">
              <a:solidFill>
                <a:schemeClr val="tx1"/>
              </a:solidFill>
              <a:latin typeface="+mn-lt"/>
              <a:ea typeface="+mn-ea"/>
              <a:cs typeface="+mn-cs"/>
            </a:endParaRPr>
          </a:p>
          <a:p>
            <a:r>
              <a:rPr lang="id-ID" sz="2500" b="1" dirty="0">
                <a:solidFill>
                  <a:schemeClr val="tx1"/>
                </a:solidFill>
                <a:latin typeface="+mn-lt"/>
                <a:ea typeface="+mn-ea"/>
                <a:cs typeface="+mn-cs"/>
              </a:rPr>
              <a:t>Penalaran</a:t>
            </a:r>
            <a:r>
              <a:rPr lang="id-ID" sz="2500" dirty="0">
                <a:solidFill>
                  <a:schemeClr val="tx1"/>
                </a:solidFill>
                <a:latin typeface="+mn-lt"/>
                <a:ea typeface="+mn-ea"/>
                <a:cs typeface="+mn-cs"/>
              </a:rPr>
              <a:t> (</a:t>
            </a:r>
            <a:r>
              <a:rPr lang="id-ID" sz="2500" i="1" dirty="0">
                <a:solidFill>
                  <a:schemeClr val="tx1"/>
                </a:solidFill>
                <a:latin typeface="+mn-lt"/>
                <a:ea typeface="+mn-ea"/>
                <a:cs typeface="+mn-cs"/>
              </a:rPr>
              <a:t>reasoning</a:t>
            </a:r>
            <a:r>
              <a:rPr lang="id-ID" sz="2500" dirty="0">
                <a:solidFill>
                  <a:schemeClr val="tx1"/>
                </a:solidFill>
                <a:latin typeface="+mn-lt"/>
                <a:ea typeface="+mn-ea"/>
                <a:cs typeface="+mn-cs"/>
              </a:rPr>
              <a:t>, jalan pikiran) adalah suatu proses berpikir yang berusaha menghubung-hubungkan fakta-fakta atau evidansi-evidansi yang diketahui menuju kepada suatu</a:t>
            </a:r>
            <a:r>
              <a:rPr lang="en-US" sz="2500" dirty="0">
                <a:solidFill>
                  <a:schemeClr val="tx1"/>
                </a:solidFill>
                <a:latin typeface="+mn-lt"/>
                <a:ea typeface="+mn-ea"/>
                <a:cs typeface="+mn-cs"/>
              </a:rPr>
              <a:t> </a:t>
            </a:r>
            <a:r>
              <a:rPr lang="id-ID" sz="2500" dirty="0">
                <a:solidFill>
                  <a:schemeClr val="tx1"/>
                </a:solidFill>
                <a:latin typeface="+mn-lt"/>
                <a:ea typeface="+mn-ea"/>
                <a:cs typeface="+mn-cs"/>
              </a:rPr>
              <a:t>kesimpulan</a:t>
            </a:r>
            <a:r>
              <a:rPr lang="id-ID" sz="2500" b="1" dirty="0">
                <a:solidFill>
                  <a:schemeClr val="tx1"/>
                </a:solidFill>
                <a:latin typeface="+mn-lt"/>
                <a:ea typeface="+mn-ea"/>
                <a:cs typeface="+mn-cs"/>
              </a:rPr>
              <a:t>[</a:t>
            </a:r>
            <a:r>
              <a:rPr lang="id-ID" sz="2500" dirty="0">
                <a:solidFill>
                  <a:schemeClr val="tx1"/>
                </a:solidFill>
                <a:latin typeface="+mn-lt"/>
                <a:ea typeface="+mn-ea"/>
                <a:cs typeface="+mn-cs"/>
              </a:rPr>
              <a:t>Keraf, Gorys</a:t>
            </a:r>
            <a:r>
              <a:rPr lang="en-US" sz="2500" dirty="0">
                <a:solidFill>
                  <a:schemeClr val="tx1"/>
                </a:solidFill>
                <a:latin typeface="+mn-lt"/>
                <a:ea typeface="+mn-ea"/>
                <a:cs typeface="+mn-cs"/>
              </a:rPr>
              <a:t>, 1994</a:t>
            </a:r>
            <a:r>
              <a:rPr lang="id-ID" sz="2500" b="1" dirty="0">
                <a:solidFill>
                  <a:schemeClr val="tx1"/>
                </a:solidFill>
                <a:latin typeface="+mn-lt"/>
                <a:ea typeface="+mn-ea"/>
                <a:cs typeface="+mn-cs"/>
              </a:rPr>
              <a:t>]</a:t>
            </a:r>
            <a:r>
              <a:rPr lang="id-ID" sz="2500" dirty="0">
                <a:solidFill>
                  <a:schemeClr val="tx1"/>
                </a:solidFill>
                <a:latin typeface="+mn-lt"/>
                <a:ea typeface="+mn-ea"/>
                <a:cs typeface="+mn-cs"/>
              </a:rPr>
              <a:t>.</a:t>
            </a:r>
            <a:endParaRPr lang="en-US" sz="2500" dirty="0">
              <a:solidFill>
                <a:schemeClr val="tx1"/>
              </a:solidFill>
              <a:latin typeface="+mn-lt"/>
              <a:ea typeface="+mn-ea"/>
              <a:cs typeface="+mn-cs"/>
            </a:endParaRPr>
          </a:p>
        </p:txBody>
      </p:sp>
      <p:sp>
        <p:nvSpPr>
          <p:cNvPr id="4" name="TextBox 3"/>
          <p:cNvSpPr txBox="1"/>
          <p:nvPr/>
        </p:nvSpPr>
        <p:spPr>
          <a:xfrm>
            <a:off x="1676400" y="5574268"/>
            <a:ext cx="6237605" cy="369332"/>
          </a:xfrm>
          <a:prstGeom prst="rect">
            <a:avLst/>
          </a:prstGeom>
          <a:noFill/>
        </p:spPr>
        <p:txBody>
          <a:bodyPr wrap="none" rtlCol="0">
            <a:spAutoFit/>
          </a:bodyPr>
          <a:lstStyle/>
          <a:p>
            <a:r>
              <a:rPr lang="en-US" dirty="0" err="1"/>
              <a:t>Gunakan</a:t>
            </a:r>
            <a:r>
              <a:rPr lang="en-US" dirty="0"/>
              <a:t> </a:t>
            </a:r>
            <a:r>
              <a:rPr lang="en-US" dirty="0" err="1"/>
              <a:t>definisi</a:t>
            </a:r>
            <a:r>
              <a:rPr lang="en-US" dirty="0"/>
              <a:t> agar </a:t>
            </a:r>
            <a:r>
              <a:rPr lang="en-US" dirty="0" err="1"/>
              <a:t>kita</a:t>
            </a:r>
            <a:r>
              <a:rPr lang="en-US" dirty="0"/>
              <a:t> </a:t>
            </a:r>
            <a:r>
              <a:rPr lang="en-US" dirty="0" err="1"/>
              <a:t>mempunyai</a:t>
            </a:r>
            <a:r>
              <a:rPr lang="en-US" dirty="0"/>
              <a:t> </a:t>
            </a:r>
            <a:r>
              <a:rPr lang="en-US" dirty="0" err="1"/>
              <a:t>persepsi</a:t>
            </a:r>
            <a:r>
              <a:rPr lang="en-US" dirty="0"/>
              <a:t> yang </a:t>
            </a:r>
            <a:r>
              <a:rPr lang="en-US" dirty="0" err="1"/>
              <a:t>sama</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52400"/>
            <a:ext cx="8183880" cy="1051560"/>
          </a:xfrm>
        </p:spPr>
        <p:txBody>
          <a:bodyPr/>
          <a:lstStyle/>
          <a:p>
            <a:r>
              <a:rPr lang="en-US" dirty="0"/>
              <a:t>Elements of Logic</a:t>
            </a:r>
          </a:p>
        </p:txBody>
      </p:sp>
      <p:sp>
        <p:nvSpPr>
          <p:cNvPr id="3" name="Content Placeholder 2"/>
          <p:cNvSpPr>
            <a:spLocks noGrp="1"/>
          </p:cNvSpPr>
          <p:nvPr>
            <p:ph idx="1"/>
          </p:nvPr>
        </p:nvSpPr>
        <p:spPr>
          <a:xfrm>
            <a:off x="502920" y="1371600"/>
            <a:ext cx="8183880" cy="4572000"/>
          </a:xfrm>
        </p:spPr>
        <p:txBody>
          <a:bodyPr/>
          <a:lstStyle/>
          <a:p>
            <a:r>
              <a:rPr lang="id-ID" sz="2400" dirty="0">
                <a:solidFill>
                  <a:schemeClr val="tx1"/>
                </a:solidFill>
                <a:latin typeface="+mn-lt"/>
                <a:ea typeface="+mn-ea"/>
                <a:cs typeface="+mn-cs"/>
              </a:rPr>
              <a:t>Dalam logika terdapat beberapa elemen yang terkait</a:t>
            </a:r>
            <a:r>
              <a:rPr lang="id-ID" sz="2400" strike="sngStrike" dirty="0">
                <a:solidFill>
                  <a:schemeClr val="tx1"/>
                </a:solidFill>
                <a:latin typeface="+mn-lt"/>
                <a:ea typeface="+mn-ea"/>
                <a:cs typeface="+mn-cs"/>
              </a:rPr>
              <a:t> </a:t>
            </a:r>
            <a:r>
              <a:rPr lang="id-ID" sz="2400" dirty="0">
                <a:solidFill>
                  <a:schemeClr val="tx1"/>
                </a:solidFill>
                <a:latin typeface="+mn-lt"/>
                <a:ea typeface="+mn-ea"/>
                <a:cs typeface="+mn-cs"/>
              </a:rPr>
              <a:t>seperti</a:t>
            </a:r>
            <a:r>
              <a:rPr lang="en-US" sz="2400" u="sng" dirty="0"/>
              <a:t>:</a:t>
            </a:r>
          </a:p>
          <a:p>
            <a:pPr lvl="1"/>
            <a:r>
              <a:rPr lang="en-US" sz="2000" dirty="0">
                <a:ea typeface="+mn-ea"/>
                <a:cs typeface="+mn-cs"/>
              </a:rPr>
              <a:t>A</a:t>
            </a:r>
            <a:r>
              <a:rPr lang="id-ID" sz="2000" dirty="0">
                <a:solidFill>
                  <a:schemeClr val="tx1"/>
                </a:solidFill>
                <a:latin typeface="+mn-lt"/>
                <a:ea typeface="+mn-ea"/>
                <a:cs typeface="+mn-cs"/>
              </a:rPr>
              <a:t>rgumen (</a:t>
            </a:r>
            <a:r>
              <a:rPr lang="id-ID" sz="2000" i="1" dirty="0">
                <a:solidFill>
                  <a:schemeClr val="tx1"/>
                </a:solidFill>
                <a:latin typeface="+mn-lt"/>
                <a:ea typeface="+mn-ea"/>
                <a:cs typeface="+mn-cs"/>
              </a:rPr>
              <a:t>argument</a:t>
            </a:r>
            <a:r>
              <a:rPr lang="id-ID" sz="2000" dirty="0">
                <a:solidFill>
                  <a:schemeClr val="tx1"/>
                </a:solidFill>
                <a:latin typeface="+mn-lt"/>
                <a:ea typeface="+mn-ea"/>
                <a:cs typeface="+mn-cs"/>
              </a:rPr>
              <a:t>), </a:t>
            </a:r>
            <a:endParaRPr lang="en-US" sz="2000" dirty="0">
              <a:solidFill>
                <a:schemeClr val="tx1"/>
              </a:solidFill>
              <a:latin typeface="+mn-lt"/>
              <a:ea typeface="+mn-ea"/>
              <a:cs typeface="+mn-cs"/>
            </a:endParaRPr>
          </a:p>
          <a:p>
            <a:pPr lvl="1"/>
            <a:r>
              <a:rPr lang="en-US" sz="2000" dirty="0">
                <a:solidFill>
                  <a:schemeClr val="tx1"/>
                </a:solidFill>
                <a:latin typeface="+mn-lt"/>
                <a:ea typeface="+mn-ea"/>
                <a:cs typeface="+mn-cs"/>
              </a:rPr>
              <a:t>P</a:t>
            </a:r>
            <a:r>
              <a:rPr lang="id-ID" sz="2000" dirty="0">
                <a:solidFill>
                  <a:schemeClr val="tx1"/>
                </a:solidFill>
                <a:latin typeface="+mn-lt"/>
                <a:ea typeface="+mn-ea"/>
                <a:cs typeface="+mn-cs"/>
              </a:rPr>
              <a:t>remis-premis (</a:t>
            </a:r>
            <a:r>
              <a:rPr lang="id-ID" sz="2000" i="1" dirty="0">
                <a:solidFill>
                  <a:schemeClr val="tx1"/>
                </a:solidFill>
                <a:latin typeface="+mn-lt"/>
                <a:ea typeface="+mn-ea"/>
                <a:cs typeface="+mn-cs"/>
              </a:rPr>
              <a:t>premises</a:t>
            </a:r>
            <a:r>
              <a:rPr lang="id-ID" sz="2000" dirty="0">
                <a:solidFill>
                  <a:schemeClr val="tx1"/>
                </a:solidFill>
                <a:latin typeface="+mn-lt"/>
                <a:ea typeface="+mn-ea"/>
                <a:cs typeface="+mn-cs"/>
              </a:rPr>
              <a:t>), </a:t>
            </a:r>
            <a:endParaRPr lang="en-US" sz="2000" dirty="0">
              <a:solidFill>
                <a:schemeClr val="tx1"/>
              </a:solidFill>
              <a:latin typeface="+mn-lt"/>
              <a:ea typeface="+mn-ea"/>
              <a:cs typeface="+mn-cs"/>
            </a:endParaRPr>
          </a:p>
          <a:p>
            <a:pPr lvl="1"/>
            <a:r>
              <a:rPr lang="en-US" sz="2000" dirty="0">
                <a:ea typeface="+mn-ea"/>
                <a:cs typeface="+mn-cs"/>
              </a:rPr>
              <a:t>P</a:t>
            </a:r>
            <a:r>
              <a:rPr lang="id-ID" sz="2000" dirty="0">
                <a:solidFill>
                  <a:schemeClr val="tx1"/>
                </a:solidFill>
                <a:latin typeface="+mn-lt"/>
                <a:ea typeface="+mn-ea"/>
                <a:cs typeface="+mn-cs"/>
              </a:rPr>
              <a:t>roposisi (</a:t>
            </a:r>
            <a:r>
              <a:rPr lang="id-ID" sz="2000" i="1" dirty="0">
                <a:solidFill>
                  <a:schemeClr val="tx1"/>
                </a:solidFill>
                <a:latin typeface="+mn-lt"/>
                <a:ea typeface="+mn-ea"/>
                <a:cs typeface="+mn-cs"/>
              </a:rPr>
              <a:t>propositions</a:t>
            </a:r>
            <a:r>
              <a:rPr lang="id-ID" sz="2000" dirty="0">
                <a:solidFill>
                  <a:schemeClr val="tx1"/>
                </a:solidFill>
                <a:latin typeface="+mn-lt"/>
                <a:ea typeface="+mn-ea"/>
                <a:cs typeface="+mn-cs"/>
              </a:rPr>
              <a:t>), </a:t>
            </a:r>
            <a:endParaRPr lang="en-US" sz="2000" dirty="0">
              <a:solidFill>
                <a:schemeClr val="tx1"/>
              </a:solidFill>
              <a:latin typeface="+mn-lt"/>
              <a:ea typeface="+mn-ea"/>
              <a:cs typeface="+mn-cs"/>
            </a:endParaRPr>
          </a:p>
          <a:p>
            <a:pPr lvl="1"/>
            <a:r>
              <a:rPr lang="en-US" sz="2000" i="1" dirty="0">
                <a:solidFill>
                  <a:schemeClr val="tx1"/>
                </a:solidFill>
                <a:latin typeface="+mn-lt"/>
                <a:ea typeface="+mn-ea"/>
                <a:cs typeface="+mn-cs"/>
              </a:rPr>
              <a:t>I</a:t>
            </a:r>
            <a:r>
              <a:rPr lang="id-ID" sz="2000" i="1" dirty="0">
                <a:solidFill>
                  <a:schemeClr val="tx1"/>
                </a:solidFill>
                <a:latin typeface="+mn-lt"/>
                <a:ea typeface="+mn-ea"/>
                <a:cs typeface="+mn-cs"/>
              </a:rPr>
              <a:t>nference</a:t>
            </a:r>
            <a:r>
              <a:rPr lang="id-ID" sz="2000" dirty="0">
                <a:solidFill>
                  <a:schemeClr val="tx1"/>
                </a:solidFill>
                <a:latin typeface="+mn-lt"/>
                <a:ea typeface="+mn-ea"/>
                <a:cs typeface="+mn-cs"/>
              </a:rPr>
              <a:t>, </a:t>
            </a:r>
            <a:endParaRPr lang="en-US" sz="2000" dirty="0">
              <a:solidFill>
                <a:schemeClr val="tx1"/>
              </a:solidFill>
              <a:latin typeface="+mn-lt"/>
              <a:ea typeface="+mn-ea"/>
              <a:cs typeface="+mn-cs"/>
            </a:endParaRPr>
          </a:p>
          <a:p>
            <a:pPr lvl="1"/>
            <a:r>
              <a:rPr lang="id-ID" sz="2000" dirty="0">
                <a:solidFill>
                  <a:schemeClr val="tx1"/>
                </a:solidFill>
                <a:latin typeface="+mn-lt"/>
                <a:ea typeface="+mn-ea"/>
                <a:cs typeface="+mn-cs"/>
              </a:rPr>
              <a:t>dan </a:t>
            </a:r>
            <a:r>
              <a:rPr lang="en-US" sz="2000" i="1" dirty="0">
                <a:ea typeface="+mn-ea"/>
                <a:cs typeface="+mn-cs"/>
              </a:rPr>
              <a:t>C</a:t>
            </a:r>
            <a:r>
              <a:rPr lang="id-ID" sz="2000" i="1" dirty="0">
                <a:solidFill>
                  <a:schemeClr val="tx1"/>
                </a:solidFill>
                <a:latin typeface="+mn-lt"/>
                <a:ea typeface="+mn-ea"/>
                <a:cs typeface="+mn-cs"/>
              </a:rPr>
              <a:t>onclusion.</a:t>
            </a:r>
            <a:r>
              <a:rPr lang="id-ID" sz="2000" dirty="0">
                <a:solidFill>
                  <a:schemeClr val="tx1"/>
                </a:solidFill>
                <a:latin typeface="+mn-lt"/>
                <a:ea typeface="+mn-ea"/>
                <a:cs typeface="+mn-cs"/>
              </a:rPr>
              <a:t> </a:t>
            </a:r>
            <a:endParaRPr lang="en-US" sz="2000" dirty="0">
              <a:solidFill>
                <a:schemeClr val="tx1"/>
              </a:solidFill>
              <a:latin typeface="+mn-lt"/>
              <a:ea typeface="+mn-ea"/>
              <a:cs typeface="+mn-cs"/>
            </a:endParaRPr>
          </a:p>
          <a:p>
            <a:r>
              <a:rPr lang="id-ID" sz="2400" dirty="0">
                <a:solidFill>
                  <a:schemeClr val="tx1"/>
                </a:solidFill>
                <a:latin typeface="+mn-lt"/>
                <a:ea typeface="+mn-ea"/>
                <a:cs typeface="+mn-cs"/>
              </a:rPr>
              <a:t>Implikasi lainnya adalah kita dapat mulai dari premis yang salah, memprosesnya melalui </a:t>
            </a:r>
            <a:r>
              <a:rPr lang="id-ID" sz="2400" b="1" i="1" dirty="0">
                <a:solidFill>
                  <a:schemeClr val="tx1"/>
                </a:solidFill>
                <a:latin typeface="+mn-lt"/>
                <a:ea typeface="+mn-ea"/>
                <a:cs typeface="+mn-cs"/>
              </a:rPr>
              <a:t>inference</a:t>
            </a:r>
            <a:r>
              <a:rPr lang="id-ID" sz="2400" dirty="0">
                <a:solidFill>
                  <a:schemeClr val="tx1"/>
                </a:solidFill>
                <a:latin typeface="+mn-lt"/>
                <a:ea typeface="+mn-ea"/>
                <a:cs typeface="+mn-cs"/>
              </a:rPr>
              <a:t> yang valid dan menuju pada kesimpulan yang benar</a:t>
            </a:r>
            <a:r>
              <a:rPr lang="id-ID" sz="2400" b="1" dirty="0">
                <a:solidFill>
                  <a:schemeClr val="tx1"/>
                </a:solidFill>
                <a:latin typeface="+mn-lt"/>
                <a:ea typeface="+mn-ea"/>
                <a:cs typeface="+mn-cs"/>
              </a:rPr>
              <a:t>.</a:t>
            </a:r>
            <a:r>
              <a:rPr lang="id-ID" sz="2400" dirty="0">
                <a:solidFill>
                  <a:schemeClr val="tx1"/>
                </a:solidFill>
                <a:latin typeface="+mn-lt"/>
                <a:ea typeface="+mn-ea"/>
                <a:cs typeface="+mn-cs"/>
              </a:rPr>
              <a:t> </a:t>
            </a:r>
            <a:endParaRPr lang="en-US" sz="2400" dirty="0">
              <a:solidFill>
                <a:schemeClr val="tx1"/>
              </a:solidFill>
              <a:latin typeface="+mn-lt"/>
              <a:ea typeface="+mn-ea"/>
              <a:cs typeface="+mn-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1597</TotalTime>
  <Words>2018</Words>
  <Application>Microsoft Office PowerPoint</Application>
  <PresentationFormat>On-screen Show (4:3)</PresentationFormat>
  <Paragraphs>204</Paragraphs>
  <Slides>33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Arial Black</vt:lpstr>
      <vt:lpstr>Verdana</vt:lpstr>
      <vt:lpstr>Wingdings</vt:lpstr>
      <vt:lpstr>Wingdings 2</vt:lpstr>
      <vt:lpstr>Aspect</vt:lpstr>
      <vt:lpstr>Logical Thinking Process (Week #2)</vt:lpstr>
      <vt:lpstr>Review Session 1: What’s Research?</vt:lpstr>
      <vt:lpstr>Session Objectives: Logical Thinking</vt:lpstr>
      <vt:lpstr>Motivations behind Logic</vt:lpstr>
      <vt:lpstr>PowerPoint Presentation</vt:lpstr>
      <vt:lpstr>PowerPoint Presentation</vt:lpstr>
      <vt:lpstr>Why We Need Logical Thinking?</vt:lpstr>
      <vt:lpstr>Definition of Logic</vt:lpstr>
      <vt:lpstr>Elements of Logic</vt:lpstr>
      <vt:lpstr>Pengertian Argument</vt:lpstr>
      <vt:lpstr>Argument</vt:lpstr>
      <vt:lpstr>Premise</vt:lpstr>
      <vt:lpstr>PowerPoint Presentation</vt:lpstr>
      <vt:lpstr>Proposition…(Source: Wikipedia)</vt:lpstr>
      <vt:lpstr>Inference (Source: Wikipedia)</vt:lpstr>
      <vt:lpstr>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Logical Fallacies</vt:lpstr>
      <vt:lpstr>PowerPoint Presentation</vt:lpstr>
      <vt:lpstr>PowerPoint Presentation</vt:lpstr>
      <vt:lpstr>PowerPoint Presentation</vt:lpstr>
      <vt:lpstr>PowerPoint Presentation</vt:lpstr>
      <vt:lpstr>PowerPoint Presentation</vt:lpstr>
      <vt:lpstr>Exercise your thought….</vt:lpstr>
    </vt:vector>
  </TitlesOfParts>
  <Company>Fasilkom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methodology W#10  Data Collection, Data Analysis, and  Data Presentation</dc:title>
  <dc:creator>z_zhaedah</dc:creator>
  <cp:lastModifiedBy>Windows User</cp:lastModifiedBy>
  <cp:revision>110</cp:revision>
  <dcterms:created xsi:type="dcterms:W3CDTF">2007-11-12T03:53:51Z</dcterms:created>
  <dcterms:modified xsi:type="dcterms:W3CDTF">2020-01-20T05:45:14Z</dcterms:modified>
</cp:coreProperties>
</file>