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58" r:id="rId6"/>
    <p:sldId id="259" r:id="rId7"/>
    <p:sldId id="260" r:id="rId8"/>
    <p:sldId id="261" r:id="rId9"/>
    <p:sldId id="265" r:id="rId10"/>
    <p:sldId id="262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7" autoAdjust="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9B9334-32B7-45C8-9413-92E08B0087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BECB2-37AB-49F6-8820-23EC3F8F8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3FBBA-C715-41B3-82EB-65791F4A0E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DE2F1-CE59-4D60-B3CD-9C8DBB5F67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187D924-59B0-4595-8E18-D303D00F3F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E06FB-50B0-47B1-A1D8-D20B2E6B80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9033-F4B6-4640-B697-D41FBDE17D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BD70-B87E-40AF-9109-2BF223B911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7D679-53E0-4A64-95BC-20C1D5785F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477A6-E878-4A4E-915C-55C2810DCF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4E41A51C-14DE-481A-8CA2-A367DF476A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BEFEDB9-86CC-4F89-9ECC-ABB6EDBD71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838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W#4 :</a:t>
            </a:r>
          </a:p>
          <a:p>
            <a:pPr algn="ctr"/>
            <a:r>
              <a:rPr lang="en-US" sz="4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Bagaimana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Mengkritik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Karya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Ilmiah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066800" y="4343400"/>
            <a:ext cx="708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</a:rPr>
              <a:t>Research Methodology and Scientific Writing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id-ID" sz="2400" b="1" dirty="0">
                <a:solidFill>
                  <a:srgbClr val="FF9900"/>
                </a:solidFill>
              </a:rPr>
              <a:t>Universitas Indonesia</a:t>
            </a:r>
            <a:endParaRPr lang="en-US" sz="2400" b="1" dirty="0">
              <a:solidFill>
                <a:srgbClr val="FF9900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id-ID" sz="2400" b="1" dirty="0">
              <a:solidFill>
                <a:srgbClr val="FF99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934589" y="2590800"/>
            <a:ext cx="3409844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err="1"/>
              <a:t>Disampaikan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: </a:t>
            </a:r>
          </a:p>
          <a:p>
            <a:pPr algn="ctr"/>
            <a:r>
              <a:rPr lang="en-US" sz="2800" b="1" dirty="0"/>
              <a:t>Tim </a:t>
            </a:r>
            <a:r>
              <a:rPr lang="en-US" sz="2800" b="1" dirty="0" err="1"/>
              <a:t>Pengajar</a:t>
            </a:r>
            <a:r>
              <a:rPr lang="en-US" sz="2800" b="1" dirty="0"/>
              <a:t> MPPI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533400"/>
            <a:ext cx="8305800" cy="5715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id-ID" sz="3000" b="1" dirty="0">
                <a:solidFill>
                  <a:srgbClr val="0070C0"/>
                </a:solidFill>
              </a:rPr>
              <a:t>Penarikan Kesimpulan</a:t>
            </a:r>
          </a:p>
          <a:p>
            <a:pPr lvl="1" eaLnBrk="1" hangingPunct="1"/>
            <a:r>
              <a:rPr lang="id-ID" sz="2600" dirty="0"/>
              <a:t>Apakah kesimpulan yang diambil didukung oleh data empiris yang telah diinterpretasikan baik kualitatif maupun kuantitatif?</a:t>
            </a:r>
          </a:p>
          <a:p>
            <a:pPr lvl="1" eaLnBrk="1" hangingPunct="1"/>
            <a:r>
              <a:rPr lang="id-ID" sz="2600" dirty="0"/>
              <a:t>Apakah pen</a:t>
            </a:r>
            <a:r>
              <a:rPr lang="en-US" sz="2600" dirty="0" err="1"/>
              <a:t>ulis</a:t>
            </a:r>
            <a:r>
              <a:rPr lang="id-ID" sz="2600" dirty="0"/>
              <a:t> menggunakan logika deduktif atau induktif dalam menarik kesimpulannya?</a:t>
            </a:r>
          </a:p>
          <a:p>
            <a:pPr lvl="1" eaLnBrk="1" hangingPunct="1"/>
            <a:r>
              <a:rPr lang="id-ID" sz="2600" dirty="0"/>
              <a:t>Sejauh mana </a:t>
            </a:r>
            <a:r>
              <a:rPr lang="en-US" sz="2600" dirty="0" err="1"/>
              <a:t>karya</a:t>
            </a:r>
            <a:r>
              <a:rPr lang="en-US" sz="2600" dirty="0"/>
              <a:t> </a:t>
            </a:r>
            <a:r>
              <a:rPr lang="en-US" sz="2600" dirty="0" err="1"/>
              <a:t>ilmiah</a:t>
            </a:r>
            <a:r>
              <a:rPr lang="id-ID" sz="2600" dirty="0"/>
              <a:t> ini memberikan sumbangan untuk kemajuan ilmu pengetahuan?</a:t>
            </a:r>
          </a:p>
          <a:p>
            <a:pPr lvl="1" eaLnBrk="1" hangingPunct="1"/>
            <a:r>
              <a:rPr lang="id-ID" sz="2600" dirty="0"/>
              <a:t>Apakah pen</a:t>
            </a:r>
            <a:r>
              <a:rPr lang="en-US" sz="2600" dirty="0" err="1"/>
              <a:t>ulis</a:t>
            </a:r>
            <a:r>
              <a:rPr lang="id-ID" sz="2600" dirty="0"/>
              <a:t> memberikan dorongan untuk melakukan penelitian lanjutan?</a:t>
            </a:r>
            <a:endParaRPr lang="en-US" sz="2600" dirty="0"/>
          </a:p>
          <a:p>
            <a:pPr lvl="1" eaLnBrk="1" hangingPunct="1"/>
            <a:r>
              <a:rPr lang="en-US" sz="2600" dirty="0" err="1"/>
              <a:t>Apakah</a:t>
            </a:r>
            <a:r>
              <a:rPr lang="en-US" sz="2600" dirty="0"/>
              <a:t> </a:t>
            </a:r>
            <a:r>
              <a:rPr lang="en-US" sz="2600" dirty="0" err="1"/>
              <a:t>penulis</a:t>
            </a:r>
            <a:r>
              <a:rPr lang="en-US" sz="2600" dirty="0"/>
              <a:t> </a:t>
            </a:r>
            <a:r>
              <a:rPr lang="en-US" sz="2600" dirty="0" err="1"/>
              <a:t>menyampaikan</a:t>
            </a:r>
            <a:r>
              <a:rPr lang="en-US" sz="2600" dirty="0"/>
              <a:t> </a:t>
            </a:r>
            <a:r>
              <a:rPr lang="en-US" sz="2600" dirty="0" err="1"/>
              <a:t>keterbatasan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kekurangan</a:t>
            </a:r>
            <a:r>
              <a:rPr lang="en-US" sz="2600" dirty="0"/>
              <a:t> </a:t>
            </a:r>
            <a:r>
              <a:rPr lang="en-US" sz="2600" dirty="0" err="1"/>
              <a:t>penelitiannya</a:t>
            </a:r>
            <a:r>
              <a:rPr lang="en-US" sz="2600" dirty="0"/>
              <a:t>?</a:t>
            </a:r>
          </a:p>
          <a:p>
            <a:pPr lvl="1" eaLnBrk="1" hangingPunct="1">
              <a:buFontTx/>
              <a:buNone/>
            </a:pPr>
            <a:endParaRPr lang="id-ID" sz="2000" dirty="0"/>
          </a:p>
          <a:p>
            <a:pPr eaLnBrk="1" hangingPunct="1"/>
            <a:r>
              <a:rPr lang="id-ID" sz="3000" b="1" dirty="0">
                <a:solidFill>
                  <a:srgbClr val="0070C0"/>
                </a:solidFill>
              </a:rPr>
              <a:t>Komentar Umum</a:t>
            </a:r>
          </a:p>
          <a:p>
            <a:pPr lvl="1" eaLnBrk="1" hangingPunct="1"/>
            <a:r>
              <a:rPr lang="id-ID" sz="2600" dirty="0"/>
              <a:t>Tunjukkan berbagai kesalahan ejaan, kalimat yang tidak efektif, paragraf yang tidak mempunyai tema dalam skripsi yang sedang anda amati. Tuliskan beberapa contoh kesalahan tersebut dan perbaikannya.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Tips and Bits….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105400"/>
          </a:xfrm>
        </p:spPr>
        <p:txBody>
          <a:bodyPr>
            <a:noAutofit/>
          </a:bodyPr>
          <a:lstStyle/>
          <a:p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id-ID" sz="2400" dirty="0"/>
              <a:t>A</a:t>
            </a:r>
            <a:r>
              <a:rPr lang="en-US" sz="2400" dirty="0" err="1"/>
              <a:t>nda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mengkritik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pasti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 </a:t>
            </a:r>
            <a:r>
              <a:rPr lang="en-US" sz="2400" dirty="0" err="1"/>
              <a:t>sebaliknya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Aspek</a:t>
            </a:r>
            <a:r>
              <a:rPr lang="en-US" sz="2400" dirty="0"/>
              <a:t>-</a:t>
            </a:r>
            <a:r>
              <a:rPr lang="id-ID" sz="2400" dirty="0"/>
              <a:t>aspek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,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usulan</a:t>
            </a:r>
            <a:r>
              <a:rPr lang="en-US" sz="2400" dirty="0"/>
              <a:t> </a:t>
            </a:r>
            <a:r>
              <a:rPr lang="en-US" sz="2400" dirty="0" err="1"/>
              <a:t>awalnya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kritikan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dipertanggungjawabkan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kriteria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dituangkan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id-ID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instrumen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yang formal.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5745" y="2413337"/>
            <a:ext cx="937551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Mulailah</a:t>
            </a:r>
            <a:r>
              <a:rPr lang="en-US" sz="3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0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Mengkritik</a:t>
            </a:r>
            <a:r>
              <a:rPr lang="en-US" sz="3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0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dan</a:t>
            </a:r>
            <a:r>
              <a:rPr lang="en-US" sz="3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30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Mengevaluasi</a:t>
            </a:r>
            <a:r>
              <a:rPr lang="en-US" sz="3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3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Artikel</a:t>
            </a:r>
            <a:r>
              <a:rPr lang="en-US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Penelitian</a:t>
            </a:r>
            <a:r>
              <a:rPr lang="en-US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Yang </a:t>
            </a:r>
            <a:r>
              <a:rPr lang="en-US" sz="3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Menjadi</a:t>
            </a:r>
            <a:r>
              <a:rPr lang="en-US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Minat</a:t>
            </a:r>
            <a:r>
              <a:rPr lang="en-US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Anda</a:t>
            </a:r>
            <a:r>
              <a:rPr lang="en-US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 </a:t>
            </a:r>
            <a:endParaRPr lang="id-ID" sz="3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id-ID" sz="3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sz="3000" b="1" cap="none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Tugas</a:t>
            </a:r>
            <a:r>
              <a:rPr lang="en-US" sz="3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ke-2: Critique Paper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id-ID" dirty="0"/>
              <a:t>Harus D</a:t>
            </a:r>
            <a:r>
              <a:rPr lang="en-US" dirty="0"/>
              <a:t>i</a:t>
            </a:r>
            <a:r>
              <a:rPr lang="id-ID" dirty="0"/>
              <a:t>k</a:t>
            </a:r>
            <a:r>
              <a:rPr lang="en-US" dirty="0" err="1"/>
              <a:t>ritik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581400"/>
            <a:ext cx="871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Kritik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mereview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4419600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Kritik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: </a:t>
            </a:r>
            <a:r>
              <a:rPr lang="en-US" sz="2000" dirty="0" err="1"/>
              <a:t>artikel</a:t>
            </a:r>
            <a:r>
              <a:rPr lang="en-US" sz="2000" dirty="0"/>
              <a:t> yang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dipublikasikan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konferensi</a:t>
            </a:r>
            <a:r>
              <a:rPr lang="en-US" sz="2000" dirty="0"/>
              <a:t> yang </a:t>
            </a:r>
            <a:r>
              <a:rPr lang="en-US" sz="2000" dirty="0" err="1"/>
              <a:t>terindeks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5334000"/>
            <a:ext cx="7359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Review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ilmiah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, yang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i="1" dirty="0"/>
              <a:t>body of literature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Alasan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Mengevaluasi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dan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Mengkritik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Karya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Ilmiah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Evaluasi</a:t>
            </a:r>
            <a:r>
              <a:rPr lang="en-US" sz="3000" dirty="0"/>
              <a:t> </a:t>
            </a:r>
            <a:r>
              <a:rPr lang="en-US" sz="3000" dirty="0" err="1"/>
              <a:t>mendorong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pembaca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melakukan</a:t>
            </a:r>
            <a:r>
              <a:rPr lang="en-US" sz="3000" dirty="0"/>
              <a:t> “</a:t>
            </a:r>
            <a:r>
              <a:rPr lang="en-US" sz="3000" dirty="0" err="1"/>
              <a:t>kritik</a:t>
            </a:r>
            <a:r>
              <a:rPr lang="en-US" sz="3000" dirty="0"/>
              <a:t>” (</a:t>
            </a:r>
            <a:r>
              <a:rPr lang="en-US" sz="3000" i="1" dirty="0"/>
              <a:t>critique paper</a:t>
            </a:r>
            <a:r>
              <a:rPr lang="en-US" sz="3000" dirty="0"/>
              <a:t>).</a:t>
            </a:r>
          </a:p>
          <a:p>
            <a:pPr lvl="1"/>
            <a:r>
              <a:rPr lang="en-US" dirty="0"/>
              <a:t>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/>
              <a:t>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“best practice”</a:t>
            </a:r>
          </a:p>
          <a:p>
            <a:r>
              <a:rPr lang="en-US" sz="3000" dirty="0" err="1"/>
              <a:t>Evaluasi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kritikan</a:t>
            </a:r>
            <a:r>
              <a:rPr lang="en-US" sz="3000" dirty="0"/>
              <a:t> </a:t>
            </a:r>
            <a:r>
              <a:rPr lang="en-US" sz="3000" dirty="0" err="1"/>
              <a:t>menggambarkan</a:t>
            </a:r>
            <a:r>
              <a:rPr lang="en-US" sz="3000" dirty="0"/>
              <a:t> “</a:t>
            </a:r>
            <a:r>
              <a:rPr lang="en-US" sz="3000" dirty="0" err="1"/>
              <a:t>tingkat</a:t>
            </a:r>
            <a:r>
              <a:rPr lang="en-US" sz="3000" dirty="0"/>
              <a:t> </a:t>
            </a:r>
            <a:r>
              <a:rPr lang="en-US" sz="3000" dirty="0" err="1"/>
              <a:t>pemahaman</a:t>
            </a:r>
            <a:r>
              <a:rPr lang="en-US" sz="3000" dirty="0"/>
              <a:t>”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pembaca</a:t>
            </a:r>
            <a:r>
              <a:rPr lang="en-US" sz="3000" dirty="0"/>
              <a:t> </a:t>
            </a:r>
            <a:r>
              <a:rPr lang="en-US" sz="3000" dirty="0" err="1"/>
              <a:t>terhadap</a:t>
            </a:r>
            <a:r>
              <a:rPr lang="en-US" sz="3000" dirty="0"/>
              <a:t> </a:t>
            </a:r>
            <a:r>
              <a:rPr lang="en-US" sz="3000" dirty="0" err="1"/>
              <a:t>karya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 (</a:t>
            </a:r>
            <a:r>
              <a:rPr lang="en-US" sz="3000" i="1" dirty="0"/>
              <a:t>paper</a:t>
            </a:r>
            <a:r>
              <a:rPr lang="en-US" sz="3000" dirty="0"/>
              <a:t>) yang </a:t>
            </a:r>
            <a:r>
              <a:rPr lang="en-US" sz="3000" dirty="0" err="1"/>
              <a:t>dibaca</a:t>
            </a:r>
            <a:r>
              <a:rPr lang="en-US" sz="3000" dirty="0"/>
              <a:t>.</a:t>
            </a:r>
          </a:p>
          <a:p>
            <a:r>
              <a:rPr lang="en-US" sz="3000" dirty="0" err="1"/>
              <a:t>Evaluasi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kritikan</a:t>
            </a:r>
            <a:r>
              <a:rPr lang="en-US" sz="3000" dirty="0"/>
              <a:t> </a:t>
            </a:r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masukan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perbaikan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pengembangan</a:t>
            </a:r>
            <a:r>
              <a:rPr lang="en-US" sz="3000" dirty="0"/>
              <a:t> “</a:t>
            </a:r>
            <a:r>
              <a:rPr lang="en-US" sz="3000" dirty="0" err="1"/>
              <a:t>isu</a:t>
            </a:r>
            <a:r>
              <a:rPr lang="en-US" sz="3000" dirty="0"/>
              <a:t> </a:t>
            </a:r>
            <a:r>
              <a:rPr lang="en-US" sz="3000" dirty="0" err="1"/>
              <a:t>penelitian</a:t>
            </a:r>
            <a:r>
              <a:rPr lang="en-US" sz="3000" dirty="0"/>
              <a:t>” yang </a:t>
            </a:r>
            <a:r>
              <a:rPr lang="en-US" sz="3000" dirty="0" err="1"/>
              <a:t>sedang</a:t>
            </a:r>
            <a:r>
              <a:rPr lang="en-US" sz="3000" dirty="0"/>
              <a:t> </a:t>
            </a:r>
            <a:r>
              <a:rPr lang="en-US" sz="3000" dirty="0" err="1"/>
              <a:t>dibahas</a:t>
            </a:r>
            <a:r>
              <a:rPr lang="en-US" sz="3000" dirty="0"/>
              <a:t>.</a:t>
            </a:r>
          </a:p>
          <a:p>
            <a:r>
              <a:rPr lang="en-US" sz="3000" dirty="0" err="1"/>
              <a:t>Kritik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evaluasi</a:t>
            </a:r>
            <a:r>
              <a:rPr lang="en-US" sz="3000" dirty="0"/>
              <a:t> </a:t>
            </a:r>
            <a:r>
              <a:rPr lang="en-US" sz="3000" dirty="0" err="1"/>
              <a:t>terhadap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karya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membuka</a:t>
            </a:r>
            <a:r>
              <a:rPr lang="en-US" sz="3000" dirty="0"/>
              <a:t> </a:t>
            </a:r>
            <a:r>
              <a:rPr lang="en-US" sz="3000" dirty="0" err="1"/>
              <a:t>jalan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penelitian</a:t>
            </a:r>
            <a:r>
              <a:rPr lang="en-US" sz="3000" dirty="0"/>
              <a:t> </a:t>
            </a:r>
            <a:r>
              <a:rPr lang="en-US" sz="3000" dirty="0" err="1"/>
              <a:t>selanjutnya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Yang </a:t>
            </a:r>
            <a:r>
              <a:rPr lang="en-US" sz="3400" dirty="0" err="1">
                <a:solidFill>
                  <a:schemeClr val="tx1"/>
                </a:solidFill>
              </a:rPr>
              <a:t>harus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dikritik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id-ID" sz="3400" dirty="0">
                <a:solidFill>
                  <a:schemeClr val="tx1"/>
                </a:solidFill>
              </a:rPr>
              <a:t>dan </a:t>
            </a:r>
            <a:r>
              <a:rPr lang="en-US" sz="3400" dirty="0" err="1">
                <a:solidFill>
                  <a:schemeClr val="tx1"/>
                </a:solidFill>
              </a:rPr>
              <a:t>dievaluasi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adalah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komponen</a:t>
            </a:r>
            <a:r>
              <a:rPr lang="en-US" sz="3400" dirty="0">
                <a:solidFill>
                  <a:schemeClr val="tx1"/>
                </a:solidFill>
              </a:rPr>
              <a:t>-</a:t>
            </a:r>
            <a:r>
              <a:rPr lang="id-ID" sz="3400" dirty="0">
                <a:solidFill>
                  <a:schemeClr val="tx1"/>
                </a:solidFill>
              </a:rPr>
              <a:t>komponen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dari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dokumen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karya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ilmiah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tersebut</a:t>
            </a:r>
            <a:r>
              <a:rPr lang="en-US" sz="3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Dikritik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000" b="1" dirty="0" err="1">
                <a:solidFill>
                  <a:schemeClr val="tx1"/>
                </a:solidFill>
              </a:rPr>
              <a:t>Komponen</a:t>
            </a:r>
            <a:r>
              <a:rPr lang="en-US" sz="3000" b="1" dirty="0">
                <a:solidFill>
                  <a:schemeClr val="tx1"/>
                </a:solidFill>
              </a:rPr>
              <a:t>-</a:t>
            </a:r>
            <a:r>
              <a:rPr lang="id-ID" sz="3000" b="1" dirty="0">
                <a:solidFill>
                  <a:schemeClr val="tx1"/>
                </a:solidFill>
              </a:rPr>
              <a:t>komponen </a:t>
            </a:r>
            <a:r>
              <a:rPr lang="en-US" sz="3000" b="1" dirty="0" err="1">
                <a:solidFill>
                  <a:schemeClr val="tx1"/>
                </a:solidFill>
              </a:rPr>
              <a:t>Dokumen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id-ID" sz="3000" b="1" dirty="0">
                <a:solidFill>
                  <a:schemeClr val="tx1"/>
                </a:solidFill>
              </a:rPr>
              <a:t>Karya Ilmiah</a:t>
            </a:r>
            <a:r>
              <a:rPr lang="en-US" sz="3000" b="1" dirty="0">
                <a:solidFill>
                  <a:schemeClr val="tx1"/>
                </a:solidFill>
              </a:rPr>
              <a:t>, </a:t>
            </a:r>
            <a:r>
              <a:rPr lang="id-ID" sz="3000" b="1" dirty="0">
                <a:solidFill>
                  <a:schemeClr val="tx1"/>
                </a:solidFill>
              </a:rPr>
              <a:t>a</a:t>
            </a:r>
            <a:r>
              <a:rPr lang="en-US" sz="3000" b="1" dirty="0" err="1">
                <a:solidFill>
                  <a:schemeClr val="tx1"/>
                </a:solidFill>
              </a:rPr>
              <a:t>ntara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id-ID" sz="3000" b="1" dirty="0">
                <a:solidFill>
                  <a:schemeClr val="tx1"/>
                </a:solidFill>
              </a:rPr>
              <a:t>l</a:t>
            </a:r>
            <a:r>
              <a:rPr lang="en-US" sz="3000" b="1" dirty="0" err="1">
                <a:solidFill>
                  <a:schemeClr val="tx1"/>
                </a:solidFill>
              </a:rPr>
              <a:t>ain</a:t>
            </a:r>
            <a:r>
              <a:rPr lang="en-US" sz="3000" b="1" dirty="0">
                <a:solidFill>
                  <a:schemeClr val="tx1"/>
                </a:solidFill>
              </a:rPr>
              <a:t>:</a:t>
            </a:r>
            <a:endParaRPr lang="id-ID" sz="3000" b="1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066800"/>
            <a:ext cx="80010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Judul</a:t>
            </a:r>
          </a:p>
          <a:p>
            <a:pPr lvl="1" eaLnBrk="1" hangingPunct="1"/>
            <a:r>
              <a:rPr lang="id-ID" dirty="0"/>
              <a:t>Apakah judul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id-ID" dirty="0"/>
              <a:t>yang disampaikan mudah dipahami?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id-ID" dirty="0"/>
              <a:t>Anda</a:t>
            </a:r>
          </a:p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Tema Sentral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atau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Isu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Sentral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Penelitian</a:t>
            </a:r>
            <a:endParaRPr lang="id-ID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id-ID" dirty="0"/>
              <a:t>Apakah tema sentral dirumuskan secara jelas? </a:t>
            </a:r>
          </a:p>
          <a:p>
            <a:pPr lvl="2"/>
            <a:r>
              <a:rPr lang="id-ID" dirty="0"/>
              <a:t>Tuliskan tema sentral dari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id-ID" dirty="0"/>
              <a:t> 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kata-</a:t>
            </a:r>
            <a:r>
              <a:rPr lang="id-ID" dirty="0"/>
              <a:t>kata</a:t>
            </a:r>
            <a:r>
              <a:rPr lang="en-US" dirty="0"/>
              <a:t> </a:t>
            </a:r>
            <a:r>
              <a:rPr lang="id-ID" dirty="0"/>
              <a:t>A</a:t>
            </a:r>
            <a:r>
              <a:rPr lang="en-US" dirty="0" err="1"/>
              <a:t>nda</a:t>
            </a:r>
            <a:r>
              <a:rPr lang="id-ID" dirty="0"/>
              <a:t>.</a:t>
            </a:r>
          </a:p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Identifikasi Masalah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Penelitian</a:t>
            </a:r>
            <a:endParaRPr lang="id-ID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id-ID" dirty="0"/>
              <a:t>Apakah masalahnya </a:t>
            </a:r>
            <a:r>
              <a:rPr lang="en-US" dirty="0"/>
              <a:t>(</a:t>
            </a:r>
            <a:r>
              <a:rPr lang="en-US" i="1" dirty="0"/>
              <a:t>problem statement, research issue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 </a:t>
            </a:r>
            <a:r>
              <a:rPr lang="id-ID" dirty="0"/>
              <a:t>di ungkapkan secara eksplisit dan efektif?</a:t>
            </a:r>
          </a:p>
          <a:p>
            <a:pPr lvl="2"/>
            <a:r>
              <a:rPr lang="id-ID" dirty="0"/>
              <a:t>Tuliskan masalah</a:t>
            </a:r>
            <a:r>
              <a:rPr lang="en-US" dirty="0"/>
              <a:t> (</a:t>
            </a:r>
            <a:r>
              <a:rPr lang="en-US" i="1" dirty="0"/>
              <a:t>problem statement</a:t>
            </a:r>
            <a:r>
              <a:rPr lang="en-US" dirty="0"/>
              <a:t>)</a:t>
            </a:r>
            <a:r>
              <a:rPr lang="id-ID" dirty="0"/>
              <a:t> dalam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id-ID" dirty="0"/>
              <a:t> tersebut.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diteliti</a:t>
            </a:r>
            <a:r>
              <a:rPr lang="en-US" dirty="0"/>
              <a:t>? </a:t>
            </a:r>
            <a:r>
              <a:rPr lang="en-US" dirty="0" err="1"/>
              <a:t>Gunakan</a:t>
            </a:r>
            <a:r>
              <a:rPr lang="en-US" dirty="0"/>
              <a:t> kata-</a:t>
            </a:r>
            <a:r>
              <a:rPr lang="id-ID" dirty="0"/>
              <a:t>kata</a:t>
            </a:r>
            <a:r>
              <a:rPr lang="en-US" dirty="0"/>
              <a:t> </a:t>
            </a:r>
            <a:r>
              <a:rPr lang="id-ID" dirty="0"/>
              <a:t>A</a:t>
            </a:r>
            <a:r>
              <a:rPr lang="en-US" dirty="0" err="1"/>
              <a:t>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id-ID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62000" y="762000"/>
            <a:ext cx="7772400" cy="5181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id-ID" sz="3000" b="1" dirty="0">
                <a:solidFill>
                  <a:srgbClr val="0070C0"/>
                </a:solidFill>
              </a:rPr>
              <a:t>Tujuan</a:t>
            </a:r>
            <a:r>
              <a:rPr lang="en-US" sz="3000" b="1" dirty="0">
                <a:solidFill>
                  <a:srgbClr val="0070C0"/>
                </a:solidFill>
              </a:rPr>
              <a:t> </a:t>
            </a:r>
            <a:r>
              <a:rPr lang="en-US" sz="3000" b="1" dirty="0" err="1">
                <a:solidFill>
                  <a:srgbClr val="0070C0"/>
                </a:solidFill>
              </a:rPr>
              <a:t>Penelitian</a:t>
            </a:r>
            <a:r>
              <a:rPr lang="en-US" sz="3000" b="1" dirty="0">
                <a:solidFill>
                  <a:srgbClr val="0070C0"/>
                </a:solidFill>
              </a:rPr>
              <a:t> </a:t>
            </a:r>
            <a:endParaRPr lang="id-ID" sz="30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id-ID" sz="2600" dirty="0"/>
              <a:t>Apakah tujuan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penelitian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id-ID" sz="2600" dirty="0"/>
              <a:t>dituliskan secara jelas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karya</a:t>
            </a:r>
            <a:r>
              <a:rPr lang="en-US" sz="2600" dirty="0"/>
              <a:t> </a:t>
            </a:r>
            <a:r>
              <a:rPr lang="en-US" sz="2600" dirty="0" err="1"/>
              <a:t>ilmiah</a:t>
            </a:r>
            <a:r>
              <a:rPr lang="id-ID" sz="2600" dirty="0"/>
              <a:t>? </a:t>
            </a:r>
            <a:r>
              <a:rPr lang="en-US" sz="2600" dirty="0" err="1"/>
              <a:t>Apa</a:t>
            </a:r>
            <a:r>
              <a:rPr lang="en-US" sz="2600" dirty="0"/>
              <a:t> </a:t>
            </a:r>
            <a:r>
              <a:rPr lang="en-US" sz="2600" dirty="0" err="1"/>
              <a:t>tujuannya</a:t>
            </a:r>
            <a:r>
              <a:rPr lang="en-US" sz="2600" dirty="0"/>
              <a:t>?</a:t>
            </a:r>
            <a:endParaRPr lang="id-ID" sz="2600" dirty="0"/>
          </a:p>
          <a:p>
            <a:pPr lvl="1" eaLnBrk="1" hangingPunct="1">
              <a:lnSpc>
                <a:spcPct val="90000"/>
              </a:lnSpc>
            </a:pPr>
            <a:r>
              <a:rPr lang="id-ID" sz="2600" dirty="0"/>
              <a:t>Apakah ada keterkaitan tujuan </a:t>
            </a:r>
            <a:r>
              <a:rPr lang="en-US" sz="2600" dirty="0" err="1"/>
              <a:t>penelitian</a:t>
            </a:r>
            <a:r>
              <a:rPr lang="id-ID" sz="2600" dirty="0"/>
              <a:t> dengan </a:t>
            </a:r>
            <a:r>
              <a:rPr lang="en-US" sz="2600" dirty="0" err="1"/>
              <a:t>pernyataan</a:t>
            </a:r>
            <a:r>
              <a:rPr lang="en-US" sz="2600" dirty="0"/>
              <a:t> </a:t>
            </a:r>
            <a:r>
              <a:rPr lang="id-ID" sz="2600" dirty="0"/>
              <a:t>masalah </a:t>
            </a:r>
            <a:r>
              <a:rPr lang="en-US" sz="2600" dirty="0" err="1"/>
              <a:t>di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karya</a:t>
            </a:r>
            <a:r>
              <a:rPr lang="en-US" sz="2600" dirty="0"/>
              <a:t> </a:t>
            </a:r>
            <a:r>
              <a:rPr lang="en-US" sz="2600" dirty="0" err="1"/>
              <a:t>ilmiah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id-ID" sz="2600" dirty="0"/>
              <a:t>?</a:t>
            </a:r>
            <a:r>
              <a:rPr lang="en-US" sz="2600" dirty="0"/>
              <a:t> </a:t>
            </a:r>
            <a:r>
              <a:rPr lang="en-US" sz="2600" dirty="0" err="1"/>
              <a:t>Kalau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, </a:t>
            </a:r>
            <a:r>
              <a:rPr lang="en-US" sz="2600" dirty="0" err="1"/>
              <a:t>sejauh</a:t>
            </a:r>
            <a:r>
              <a:rPr lang="en-US" sz="2600" dirty="0"/>
              <a:t> </a:t>
            </a:r>
            <a:r>
              <a:rPr lang="en-US" sz="2600" dirty="0" err="1"/>
              <a:t>mana</a:t>
            </a:r>
            <a:r>
              <a:rPr lang="en-US" sz="2600" dirty="0"/>
              <a:t>, </a:t>
            </a:r>
            <a:r>
              <a:rPr lang="en-US" sz="2600" dirty="0" err="1"/>
              <a:t>kalau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, </a:t>
            </a:r>
            <a:r>
              <a:rPr lang="en-US" sz="2600" dirty="0" err="1"/>
              <a:t>seberapa</a:t>
            </a:r>
            <a:r>
              <a:rPr lang="en-US" sz="2600" dirty="0"/>
              <a:t> </a:t>
            </a:r>
            <a:r>
              <a:rPr lang="en-US" sz="2600" dirty="0" err="1"/>
              <a:t>besar</a:t>
            </a:r>
            <a:r>
              <a:rPr lang="en-US" sz="2600" dirty="0"/>
              <a:t> </a:t>
            </a:r>
            <a:r>
              <a:rPr lang="en-US" sz="2600" dirty="0" err="1"/>
              <a:t>gapnya</a:t>
            </a:r>
            <a:r>
              <a:rPr lang="en-US" sz="2600" dirty="0"/>
              <a:t>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id-ID" sz="2000" dirty="0"/>
          </a:p>
          <a:p>
            <a:pPr eaLnBrk="1" hangingPunct="1">
              <a:lnSpc>
                <a:spcPct val="90000"/>
              </a:lnSpc>
            </a:pPr>
            <a:r>
              <a:rPr lang="id-ID" sz="3000" b="1" dirty="0">
                <a:solidFill>
                  <a:srgbClr val="0070C0"/>
                </a:solidFill>
              </a:rPr>
              <a:t>Manfaat P</a:t>
            </a:r>
            <a:r>
              <a:rPr lang="en-US" sz="3000" b="1" dirty="0" err="1">
                <a:solidFill>
                  <a:srgbClr val="0070C0"/>
                </a:solidFill>
              </a:rPr>
              <a:t>enelitian</a:t>
            </a:r>
            <a:endParaRPr lang="id-ID" sz="30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id-ID" sz="2600" dirty="0"/>
              <a:t>Apakah manfaat </a:t>
            </a:r>
            <a:r>
              <a:rPr lang="en-US" sz="2600" dirty="0" err="1"/>
              <a:t>penelitian</a:t>
            </a:r>
            <a:r>
              <a:rPr lang="id-ID" sz="2600" dirty="0"/>
              <a:t> dituliskan secara jelas? 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600" dirty="0"/>
              <a:t>Apakah manfaat tersebut berupa manfaat praktis atau teoritis? 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600" dirty="0"/>
              <a:t>Sejauh mana manfaat tersebut dapat menggambarkan bobot </a:t>
            </a:r>
            <a:r>
              <a:rPr lang="en-US" sz="2600" dirty="0" err="1"/>
              <a:t>tulisan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karya</a:t>
            </a:r>
            <a:r>
              <a:rPr lang="en-US" sz="2600" dirty="0"/>
              <a:t> </a:t>
            </a:r>
            <a:r>
              <a:rPr lang="en-US" sz="2600" dirty="0" err="1"/>
              <a:t>ilmiah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id-ID" sz="26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600" dirty="0"/>
              <a:t>Tuliskan manfaat dari </a:t>
            </a:r>
            <a:r>
              <a:rPr lang="en-US" sz="2600" dirty="0" err="1"/>
              <a:t>penelitian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karya</a:t>
            </a:r>
            <a:r>
              <a:rPr lang="en-US" sz="2600" dirty="0"/>
              <a:t> </a:t>
            </a:r>
            <a:r>
              <a:rPr lang="en-US" sz="2600" dirty="0" err="1"/>
              <a:t>ilmiah</a:t>
            </a:r>
            <a:r>
              <a:rPr lang="id-ID" sz="2600" dirty="0"/>
              <a:t> tersebut</a:t>
            </a:r>
            <a:r>
              <a:rPr lang="en-US" sz="2600" dirty="0"/>
              <a:t>, </a:t>
            </a:r>
            <a:r>
              <a:rPr lang="en-US" sz="2600" dirty="0" err="1"/>
              <a:t>dengan</a:t>
            </a:r>
            <a:r>
              <a:rPr lang="en-US" sz="2600" dirty="0"/>
              <a:t> kata-</a:t>
            </a:r>
            <a:r>
              <a:rPr lang="id-ID" sz="2600" dirty="0"/>
              <a:t>kata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sendiri</a:t>
            </a:r>
            <a:r>
              <a:rPr lang="id-ID" sz="2600" dirty="0"/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381000"/>
            <a:ext cx="8610600" cy="5943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id-ID" sz="2300" b="1" dirty="0">
                <a:solidFill>
                  <a:srgbClr val="0070C0"/>
                </a:solidFill>
              </a:rPr>
              <a:t>Kerangka Pemikiran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300" dirty="0"/>
              <a:t>Apakah </a:t>
            </a:r>
            <a:r>
              <a:rPr lang="en-US" sz="2300" dirty="0" err="1"/>
              <a:t>alur</a:t>
            </a:r>
            <a:r>
              <a:rPr lang="en-US" sz="2300" dirty="0"/>
              <a:t> </a:t>
            </a:r>
            <a:r>
              <a:rPr lang="en-US" sz="2300" dirty="0" err="1"/>
              <a:t>pikir</a:t>
            </a:r>
            <a:r>
              <a:rPr lang="id-ID" sz="2300" dirty="0"/>
              <a:t> </a:t>
            </a:r>
            <a:r>
              <a:rPr lang="en-US" sz="2300" dirty="0" err="1"/>
              <a:t>di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karya</a:t>
            </a:r>
            <a:r>
              <a:rPr lang="en-US" sz="2300" dirty="0"/>
              <a:t> </a:t>
            </a:r>
            <a:r>
              <a:rPr lang="en-US" sz="2300" dirty="0" err="1"/>
              <a:t>ilmiah</a:t>
            </a:r>
            <a:r>
              <a:rPr lang="id-ID" sz="2300" dirty="0"/>
              <a:t> disampaikan secara eksplisit?</a:t>
            </a:r>
            <a:endParaRPr lang="en-US" sz="2300" dirty="0"/>
          </a:p>
          <a:p>
            <a:pPr lvl="1" eaLnBrk="1" hangingPunct="1">
              <a:lnSpc>
                <a:spcPct val="90000"/>
              </a:lnSpc>
            </a:pP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bentuk</a:t>
            </a:r>
            <a:r>
              <a:rPr lang="en-US" sz="2300" dirty="0"/>
              <a:t> </a:t>
            </a:r>
            <a:r>
              <a:rPr lang="en-US" sz="2300" dirty="0" err="1"/>
              <a:t>apa</a:t>
            </a:r>
            <a:r>
              <a:rPr lang="en-US" sz="2300" dirty="0"/>
              <a:t> </a:t>
            </a:r>
            <a:r>
              <a:rPr lang="en-US" sz="2300" dirty="0" err="1"/>
              <a:t>alur</a:t>
            </a:r>
            <a:r>
              <a:rPr lang="en-US" sz="2300" dirty="0"/>
              <a:t> </a:t>
            </a:r>
            <a:r>
              <a:rPr lang="en-US" sz="2300" dirty="0" err="1"/>
              <a:t>pikir</a:t>
            </a:r>
            <a:r>
              <a:rPr lang="en-US" sz="2300" dirty="0"/>
              <a:t> </a:t>
            </a:r>
            <a:r>
              <a:rPr lang="en-US" sz="2300" dirty="0" err="1"/>
              <a:t>tersebut</a:t>
            </a:r>
            <a:r>
              <a:rPr lang="en-US" sz="2300" dirty="0"/>
              <a:t> </a:t>
            </a:r>
            <a:r>
              <a:rPr lang="en-US" sz="2300" dirty="0" err="1"/>
              <a:t>disampaikan</a:t>
            </a:r>
            <a:r>
              <a:rPr lang="en-US" sz="2300" dirty="0"/>
              <a:t>? </a:t>
            </a:r>
            <a:r>
              <a:rPr lang="en-US" sz="2300" dirty="0" err="1"/>
              <a:t>Induktif</a:t>
            </a:r>
            <a:r>
              <a:rPr lang="en-US" sz="2300" dirty="0"/>
              <a:t>, </a:t>
            </a:r>
            <a:r>
              <a:rPr lang="en-US" sz="2300" dirty="0" err="1"/>
              <a:t>Deduktif</a:t>
            </a:r>
            <a:r>
              <a:rPr lang="en-US" sz="2300" dirty="0"/>
              <a:t>? </a:t>
            </a:r>
            <a:r>
              <a:rPr lang="en-US" sz="2300" dirty="0" err="1"/>
              <a:t>Tuliskan</a:t>
            </a:r>
            <a:r>
              <a:rPr lang="en-US" sz="2300" dirty="0"/>
              <a:t> </a:t>
            </a:r>
            <a:r>
              <a:rPr lang="en-US" sz="2300" dirty="0" err="1"/>
              <a:t>alur</a:t>
            </a:r>
            <a:r>
              <a:rPr lang="en-US" sz="2300" dirty="0"/>
              <a:t> </a:t>
            </a:r>
            <a:r>
              <a:rPr lang="en-US" sz="2300" dirty="0" err="1"/>
              <a:t>pikirnya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kata-</a:t>
            </a:r>
            <a:r>
              <a:rPr lang="id-ID" sz="2300" dirty="0"/>
              <a:t>kata</a:t>
            </a:r>
            <a:r>
              <a:rPr lang="en-US" sz="2300" dirty="0"/>
              <a:t> </a:t>
            </a:r>
            <a:r>
              <a:rPr lang="id-ID" sz="2300" dirty="0"/>
              <a:t>A</a:t>
            </a:r>
            <a:r>
              <a:rPr lang="en-US" sz="2300" dirty="0" err="1"/>
              <a:t>nda</a:t>
            </a:r>
            <a:r>
              <a:rPr lang="en-US" sz="2300" dirty="0"/>
              <a:t> </a:t>
            </a:r>
            <a:r>
              <a:rPr lang="en-US" sz="2300" dirty="0" err="1"/>
              <a:t>sendiri</a:t>
            </a:r>
            <a:r>
              <a:rPr lang="en-US" sz="2300" dirty="0"/>
              <a:t>.</a:t>
            </a:r>
            <a:endParaRPr lang="id-ID" sz="2300" dirty="0"/>
          </a:p>
          <a:p>
            <a:pPr eaLnBrk="1" hangingPunct="1">
              <a:lnSpc>
                <a:spcPct val="90000"/>
              </a:lnSpc>
            </a:pPr>
            <a:r>
              <a:rPr lang="id-ID" sz="2300" b="1" dirty="0">
                <a:solidFill>
                  <a:srgbClr val="0070C0"/>
                </a:solidFill>
              </a:rPr>
              <a:t>Tinjauan Pustaka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300" dirty="0"/>
              <a:t>Sejauh mana originalitas dan aktualitas </a:t>
            </a:r>
            <a:r>
              <a:rPr lang="en-US" sz="2300" dirty="0" err="1"/>
              <a:t>karya</a:t>
            </a:r>
            <a:r>
              <a:rPr lang="en-US" sz="2300" dirty="0"/>
              <a:t> </a:t>
            </a:r>
            <a:r>
              <a:rPr lang="en-US" sz="2300" dirty="0" err="1"/>
              <a:t>ilmiah</a:t>
            </a:r>
            <a:r>
              <a:rPr lang="id-ID" sz="2300" dirty="0"/>
              <a:t> tersebut?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300" dirty="0"/>
              <a:t>Sejauh mana masalah yang digarap relevan dengan “state of the art” dari disiplin </a:t>
            </a:r>
            <a:r>
              <a:rPr lang="en-US" sz="2300" dirty="0" err="1"/>
              <a:t>ilmu</a:t>
            </a:r>
            <a:r>
              <a:rPr lang="en-US" sz="2300" dirty="0"/>
              <a:t> yang </a:t>
            </a:r>
            <a:r>
              <a:rPr lang="en-US" sz="2300" dirty="0" err="1"/>
              <a:t>terkait</a:t>
            </a:r>
            <a:r>
              <a:rPr lang="en-US" sz="2300" dirty="0"/>
              <a:t> d</a:t>
            </a:r>
            <a:r>
              <a:rPr lang="id-ID" sz="2300" dirty="0"/>
              <a:t>engan</a:t>
            </a:r>
            <a:r>
              <a:rPr lang="en-US" sz="2300" dirty="0"/>
              <a:t> CS/IS/IT</a:t>
            </a:r>
            <a:r>
              <a:rPr lang="id-ID" sz="2300" dirty="0"/>
              <a:t>?</a:t>
            </a:r>
            <a:r>
              <a:rPr lang="en-US" sz="2300" dirty="0"/>
              <a:t> </a:t>
            </a:r>
            <a:r>
              <a:rPr lang="en-US" sz="2300" dirty="0" err="1"/>
              <a:t>Jelaskan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mana</a:t>
            </a:r>
            <a:r>
              <a:rPr lang="en-US" sz="2300" dirty="0"/>
              <a:t> </a:t>
            </a:r>
            <a:r>
              <a:rPr lang="en-US" sz="2300" dirty="0" err="1"/>
              <a:t>anda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menilai</a:t>
            </a:r>
            <a:r>
              <a:rPr lang="en-US" sz="2300" dirty="0"/>
              <a:t> “state-of-the-art” </a:t>
            </a:r>
            <a:r>
              <a:rPr lang="en-US" sz="2300" dirty="0" err="1"/>
              <a:t>karya</a:t>
            </a:r>
            <a:r>
              <a:rPr lang="en-US" sz="2300" dirty="0"/>
              <a:t> </a:t>
            </a:r>
            <a:r>
              <a:rPr lang="en-US" sz="2300" dirty="0" err="1"/>
              <a:t>tersebut</a:t>
            </a:r>
            <a:r>
              <a:rPr lang="en-US" sz="2300" dirty="0"/>
              <a:t>.</a:t>
            </a:r>
            <a:endParaRPr lang="id-ID" sz="2300" dirty="0"/>
          </a:p>
          <a:p>
            <a:pPr eaLnBrk="1" hangingPunct="1">
              <a:lnSpc>
                <a:spcPct val="90000"/>
              </a:lnSpc>
            </a:pPr>
            <a:r>
              <a:rPr lang="id-ID" sz="2300" b="1" dirty="0">
                <a:solidFill>
                  <a:srgbClr val="0070C0"/>
                </a:solidFill>
              </a:rPr>
              <a:t>Metode Penelitian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300" dirty="0"/>
              <a:t>Apakah metode yang dipilih relevan dengan masalah yang disampaikan?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300" dirty="0"/>
              <a:t>Apa yang menjadi dasar pemilihan metode tersebut</a:t>
            </a:r>
            <a:r>
              <a:rPr lang="en-US" sz="2300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dirty="0" err="1"/>
              <a:t>Menurut</a:t>
            </a:r>
            <a:r>
              <a:rPr lang="en-US" sz="2300" dirty="0"/>
              <a:t> </a:t>
            </a:r>
            <a:r>
              <a:rPr lang="en-US" sz="2300" dirty="0" err="1"/>
              <a:t>anda</a:t>
            </a:r>
            <a:r>
              <a:rPr lang="en-US" sz="2300" dirty="0"/>
              <a:t>, </a:t>
            </a:r>
            <a:r>
              <a:rPr lang="en-US" sz="2300" dirty="0" err="1"/>
              <a:t>adakah</a:t>
            </a:r>
            <a:r>
              <a:rPr lang="en-US" sz="2300" dirty="0"/>
              <a:t> </a:t>
            </a:r>
            <a:r>
              <a:rPr lang="en-US" sz="2300" dirty="0" err="1"/>
              <a:t>alternatif</a:t>
            </a:r>
            <a:r>
              <a:rPr lang="en-US" sz="2300" dirty="0"/>
              <a:t> </a:t>
            </a:r>
            <a:r>
              <a:rPr lang="en-US" sz="2300" dirty="0" err="1"/>
              <a:t>metode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teknik</a:t>
            </a:r>
            <a:r>
              <a:rPr lang="en-US" sz="2300" dirty="0"/>
              <a:t> </a:t>
            </a:r>
            <a:r>
              <a:rPr lang="en-US" sz="2300" dirty="0" err="1"/>
              <a:t>yg</a:t>
            </a:r>
            <a:r>
              <a:rPr lang="en-US" sz="2300" dirty="0"/>
              <a:t> lain?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533400"/>
            <a:ext cx="8229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Analisis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dan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Interpretasi</a:t>
            </a:r>
            <a:endParaRPr lang="en-US" sz="3200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800" dirty="0"/>
              <a:t>M</a:t>
            </a:r>
            <a:r>
              <a:rPr lang="id-ID" sz="2800" dirty="0"/>
              <a:t>erupakan “personal response”, akibatnya setiap pembaca bisa mempunyai interpretasi yang berbeda</a:t>
            </a:r>
            <a:r>
              <a:rPr lang="en-US" sz="2800" dirty="0"/>
              <a:t>.</a:t>
            </a:r>
            <a:endParaRPr lang="id-ID" sz="2800" dirty="0"/>
          </a:p>
          <a:p>
            <a:pPr lvl="1" eaLnBrk="1" hangingPunct="1"/>
            <a:r>
              <a:rPr lang="en-US" sz="2800" dirty="0"/>
              <a:t>I</a:t>
            </a:r>
            <a:r>
              <a:rPr lang="id-ID" sz="2800" dirty="0"/>
              <a:t>nterpretasi harus konsisten dengan semua fakta yang ada dalam tulisan</a:t>
            </a:r>
            <a:r>
              <a:rPr lang="en-US" sz="28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800" dirty="0"/>
              <a:t>A</a:t>
            </a:r>
            <a:r>
              <a:rPr lang="en-US" sz="2800" dirty="0" err="1"/>
              <a:t>nalisis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interpretasi</a:t>
            </a:r>
            <a:r>
              <a:rPr lang="id-ID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id-ID" sz="2800" dirty="0"/>
              <a:t>dilakukan secara sistematis</a:t>
            </a:r>
            <a:r>
              <a:rPr lang="en-US" sz="2800" dirty="0"/>
              <a:t>.</a:t>
            </a:r>
            <a:r>
              <a:rPr lang="id-ID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D</a:t>
            </a:r>
            <a:r>
              <a:rPr lang="id-ID" sz="2800" dirty="0"/>
              <a:t>ata maupun </a:t>
            </a:r>
            <a:r>
              <a:rPr lang="en-US" sz="2800" dirty="0" err="1"/>
              <a:t>fakta</a:t>
            </a:r>
            <a:r>
              <a:rPr lang="en-US" sz="2800" dirty="0"/>
              <a:t>-</a:t>
            </a:r>
            <a:r>
              <a:rPr lang="id-ID" sz="2800" dirty="0"/>
              <a:t>fakta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disajikan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id-ID" sz="2800" dirty="0"/>
              <a:t>diinterpretasikan</a:t>
            </a:r>
            <a:r>
              <a:rPr lang="en-US" sz="2800" dirty="0"/>
              <a:t> </a:t>
            </a:r>
            <a:r>
              <a:rPr lang="en-US" sz="2800" dirty="0" err="1"/>
              <a:t>arti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maknanya</a:t>
            </a:r>
            <a:r>
              <a:rPr lang="id-ID" sz="2800" dirty="0"/>
              <a:t>?</a:t>
            </a: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/>
              <a:t>Pengkritik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“</a:t>
            </a:r>
            <a:r>
              <a:rPr lang="en-US" sz="2800" dirty="0" err="1"/>
              <a:t>berani</a:t>
            </a:r>
            <a:r>
              <a:rPr lang="en-US" sz="2800" dirty="0"/>
              <a:t>”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interpretasi</a:t>
            </a:r>
            <a:r>
              <a:rPr lang="en-US" sz="2800" dirty="0"/>
              <a:t> yang </a:t>
            </a:r>
            <a:r>
              <a:rPr lang="en-US" sz="2800" dirty="0" err="1"/>
              <a:t>subjektif</a:t>
            </a:r>
            <a:r>
              <a:rPr lang="en-US" sz="2800" dirty="0"/>
              <a:t> </a:t>
            </a:r>
            <a:r>
              <a:rPr lang="en-US" sz="2800" dirty="0" err="1"/>
              <a:t>disamping</a:t>
            </a:r>
            <a:r>
              <a:rPr lang="en-US" sz="2800" dirty="0"/>
              <a:t> yang </a:t>
            </a:r>
            <a:r>
              <a:rPr lang="en-US" sz="2800" dirty="0" err="1"/>
              <a:t>objektif</a:t>
            </a:r>
            <a:r>
              <a:rPr lang="en-US" sz="2800" dirty="0"/>
              <a:t>.</a:t>
            </a:r>
            <a:endParaRPr lang="id-ID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A</a:t>
            </a:r>
            <a:r>
              <a:rPr lang="id-ID" sz="2800" dirty="0"/>
              <a:t>lur pemikiran </a:t>
            </a:r>
            <a:r>
              <a:rPr lang="en-US" sz="2800" dirty="0" err="1"/>
              <a:t>harus</a:t>
            </a:r>
            <a:r>
              <a:rPr lang="id-ID" sz="2800" dirty="0"/>
              <a:t> logis dalam penyampaian pembahasan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interpretasi</a:t>
            </a:r>
            <a:r>
              <a:rPr lang="en-US" sz="2800" dirty="0"/>
              <a:t>.</a:t>
            </a:r>
            <a:endParaRPr lang="id-ID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kern="0" dirty="0" err="1">
                <a:solidFill>
                  <a:schemeClr val="tx1"/>
                </a:solidFill>
              </a:rPr>
              <a:t>Poin</a:t>
            </a:r>
            <a:r>
              <a:rPr lang="id-ID" sz="3200" kern="0" dirty="0">
                <a:solidFill>
                  <a:schemeClr val="tx1"/>
                </a:solidFill>
              </a:rPr>
              <a:t>-poin</a:t>
            </a:r>
            <a:r>
              <a:rPr lang="en-US" sz="3200" kern="0" dirty="0">
                <a:solidFill>
                  <a:schemeClr val="tx1"/>
                </a:solidFill>
              </a:rPr>
              <a:t> Lain </a:t>
            </a:r>
            <a:r>
              <a:rPr lang="en-US" sz="3200" kern="0" dirty="0" err="1">
                <a:solidFill>
                  <a:schemeClr val="tx1"/>
                </a:solidFill>
              </a:rPr>
              <a:t>dalam</a:t>
            </a:r>
            <a:r>
              <a:rPr lang="en-US" sz="3200" kern="0" dirty="0">
                <a:solidFill>
                  <a:schemeClr val="tx1"/>
                </a:solidFill>
              </a:rPr>
              <a:t> </a:t>
            </a:r>
            <a:r>
              <a:rPr lang="en-US" sz="3200" kern="0" dirty="0" err="1">
                <a:solidFill>
                  <a:schemeClr val="tx1"/>
                </a:solidFill>
              </a:rPr>
              <a:t>Analisis</a:t>
            </a:r>
            <a:r>
              <a:rPr lang="en-US" sz="3200" kern="0" dirty="0">
                <a:solidFill>
                  <a:schemeClr val="tx1"/>
                </a:solidFill>
              </a:rPr>
              <a:t> </a:t>
            </a:r>
            <a:r>
              <a:rPr lang="en-US" sz="3200" kern="0" dirty="0" err="1">
                <a:solidFill>
                  <a:schemeClr val="tx1"/>
                </a:solidFill>
              </a:rPr>
              <a:t>dan</a:t>
            </a:r>
            <a:r>
              <a:rPr lang="en-US" sz="3200" kern="0" dirty="0">
                <a:solidFill>
                  <a:schemeClr val="tx1"/>
                </a:solidFill>
              </a:rPr>
              <a:t> </a:t>
            </a:r>
            <a:r>
              <a:rPr lang="en-US" sz="3200" kern="0" dirty="0" err="1">
                <a:solidFill>
                  <a:schemeClr val="tx1"/>
                </a:solidFill>
              </a:rPr>
              <a:t>Interpretasi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572000"/>
          </a:xfrm>
        </p:spPr>
        <p:txBody>
          <a:bodyPr>
            <a:noAutofit/>
          </a:bodyPr>
          <a:lstStyle/>
          <a:p>
            <a:pPr marL="52578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d-ID" sz="2800" dirty="0"/>
              <a:t>Sejauh mana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interpretasi</a:t>
            </a:r>
            <a:r>
              <a:rPr lang="id-ID" sz="2800" dirty="0"/>
              <a:t> ini sesuai dengan masalah penelitian?</a:t>
            </a:r>
            <a:endParaRPr lang="en-US" sz="2800" dirty="0"/>
          </a:p>
          <a:p>
            <a:pPr marL="525780" indent="-342900">
              <a:lnSpc>
                <a:spcPct val="80000"/>
              </a:lnSpc>
              <a:spcBef>
                <a:spcPct val="20000"/>
              </a:spcBef>
            </a:pPr>
            <a:endParaRPr lang="en-US" sz="2800" dirty="0"/>
          </a:p>
          <a:p>
            <a:pPr marL="52578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kontribusi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yang </a:t>
            </a:r>
            <a:r>
              <a:rPr lang="en-US" sz="2800" dirty="0" err="1"/>
              <a:t>disajikan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penulis</a:t>
            </a:r>
            <a:r>
              <a:rPr lang="en-US" sz="2800" dirty="0"/>
              <a:t>? </a:t>
            </a:r>
          </a:p>
          <a:p>
            <a:pPr marL="52578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52578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d-ID" sz="2800" dirty="0"/>
              <a:t>Adakah penemuan baru</a:t>
            </a:r>
            <a:r>
              <a:rPr lang="en-US" sz="2800" dirty="0"/>
              <a:t> (</a:t>
            </a:r>
            <a:r>
              <a:rPr lang="en-US" sz="2800" i="1" dirty="0"/>
              <a:t>novelty</a:t>
            </a:r>
            <a:r>
              <a:rPr lang="en-US" sz="2800" dirty="0"/>
              <a:t>)</a:t>
            </a:r>
            <a:r>
              <a:rPr lang="id-ID" sz="2800" dirty="0"/>
              <a:t> yang disampaikan oleh </a:t>
            </a:r>
            <a:r>
              <a:rPr lang="en-US" sz="2800" dirty="0" err="1"/>
              <a:t>penulis</a:t>
            </a:r>
            <a:r>
              <a:rPr lang="id-ID" sz="2800" dirty="0"/>
              <a:t>?</a:t>
            </a:r>
          </a:p>
          <a:p>
            <a:pPr marL="52578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52578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d-ID" sz="2800" dirty="0"/>
              <a:t>Interpretasi bukan sekedar membuat ringkasan.</a:t>
            </a:r>
            <a:r>
              <a:rPr lang="en-US" sz="2800" dirty="0"/>
              <a:t> </a:t>
            </a:r>
            <a:r>
              <a:rPr lang="en-US" sz="2800" dirty="0" err="1"/>
              <a:t>Sejauh</a:t>
            </a:r>
            <a:r>
              <a:rPr lang="en-US" sz="2800" dirty="0"/>
              <a:t>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interpretasi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kajian</a:t>
            </a:r>
            <a:r>
              <a:rPr lang="id-ID" sz="2800" dirty="0"/>
              <a:t>-kajian</a:t>
            </a:r>
            <a:r>
              <a:rPr lang="en-US" sz="2800" dirty="0"/>
              <a:t> lain?</a:t>
            </a:r>
            <a:r>
              <a:rPr lang="id-ID" sz="2800" dirty="0"/>
              <a:t> 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307</TotalTime>
  <Words>817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Perpetua</vt:lpstr>
      <vt:lpstr>Times New Roman</vt:lpstr>
      <vt:lpstr>Wingdings 2</vt:lpstr>
      <vt:lpstr>Equity</vt:lpstr>
      <vt:lpstr>PowerPoint Presentation</vt:lpstr>
      <vt:lpstr>Mengapa Karya Ilmiah Harus Dikritik dan Dievaluasi?</vt:lpstr>
      <vt:lpstr>Alasan Mengevaluasi dan Mengkritik Karya Ilmiah</vt:lpstr>
      <vt:lpstr>Apa Yang Harus Dikritik dan Dievaluasi??</vt:lpstr>
      <vt:lpstr>Komponen-komponen Dokumen Karya Ilmiah, antara lain:</vt:lpstr>
      <vt:lpstr>PowerPoint Presentation</vt:lpstr>
      <vt:lpstr>PowerPoint Presentation</vt:lpstr>
      <vt:lpstr>PowerPoint Presentation</vt:lpstr>
      <vt:lpstr>Poin-poin Lain dalam Analisis dan Interpretasi</vt:lpstr>
      <vt:lpstr>PowerPoint Presentation</vt:lpstr>
      <vt:lpstr>Tips and Bits….</vt:lpstr>
      <vt:lpstr>PowerPoint Presentation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zhasibua</dc:creator>
  <cp:lastModifiedBy>Windows User</cp:lastModifiedBy>
  <cp:revision>32</cp:revision>
  <dcterms:created xsi:type="dcterms:W3CDTF">2007-11-23T04:35:58Z</dcterms:created>
  <dcterms:modified xsi:type="dcterms:W3CDTF">2020-01-20T06:19:09Z</dcterms:modified>
</cp:coreProperties>
</file>