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0"/>
  </p:notesMasterIdLst>
  <p:sldIdLst>
    <p:sldId id="256" r:id="rId2"/>
    <p:sldId id="353" r:id="rId3"/>
    <p:sldId id="360" r:id="rId4"/>
    <p:sldId id="303" r:id="rId5"/>
    <p:sldId id="305" r:id="rId6"/>
    <p:sldId id="307" r:id="rId7"/>
    <p:sldId id="358" r:id="rId8"/>
    <p:sldId id="359" r:id="rId9"/>
    <p:sldId id="361" r:id="rId10"/>
    <p:sldId id="309" r:id="rId11"/>
    <p:sldId id="260" r:id="rId12"/>
    <p:sldId id="261" r:id="rId13"/>
    <p:sldId id="354" r:id="rId14"/>
    <p:sldId id="364" r:id="rId15"/>
    <p:sldId id="362" r:id="rId16"/>
    <p:sldId id="363" r:id="rId17"/>
    <p:sldId id="262" r:id="rId18"/>
    <p:sldId id="263" r:id="rId19"/>
    <p:sldId id="264" r:id="rId20"/>
    <p:sldId id="265" r:id="rId21"/>
    <p:sldId id="266" r:id="rId22"/>
    <p:sldId id="276" r:id="rId23"/>
    <p:sldId id="278" r:id="rId24"/>
    <p:sldId id="279" r:id="rId25"/>
    <p:sldId id="281" r:id="rId26"/>
    <p:sldId id="283" r:id="rId27"/>
    <p:sldId id="365" r:id="rId28"/>
    <p:sldId id="33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0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71388F92-8D5C-402A-BF75-15E2B1C3A9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61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6CEEC-5CAF-4D30-9702-D605BB5731A6}" type="slidenum">
              <a:rPr lang="en-US"/>
              <a:pPr/>
              <a:t>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41B68-9683-439F-9203-6E0FECABE332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7E340-7BBA-4148-836D-2886D03E3FC6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88F92-8D5C-402A-BF75-15E2B1C3A99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9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0F627-DC13-4EBB-AF0B-8C045B1C4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B6D5-9647-4ADD-AABD-E660BA77D25B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3783-F044-495A-BC28-F2C8965CCE26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A9C7D471-DAEA-4EC2-82B1-B0A0B4995AE7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16A9534E-E6C5-4592-BC25-C2DDD4487BEB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ECC5-C2A6-41CC-AD8B-3B4E08706A91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EF558F-4B41-426C-866E-D5BD69997A0F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00D2-80ED-4211-8E33-C554C0F47882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3728-56E5-4F4E-96A4-BA026515EE7B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C9F-DB5F-4A68-AE6D-35B142AE3D43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D48-395E-4577-A8A4-D9ED602C41F5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7CAE-8240-4ABC-9D6F-869CD8DDDCB2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C6556F-77AF-4494-BE45-7D45114DD2C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FE25D75-8DAE-4A29-91B6-FF0DF8E15987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id-ID" sz="2800" b="1" dirty="0">
                <a:solidFill>
                  <a:schemeClr val="tx1"/>
                </a:solidFill>
              </a:rPr>
              <a:t>Faculty of Computer Science</a:t>
            </a:r>
          </a:p>
          <a:p>
            <a:pPr algn="ctr">
              <a:lnSpc>
                <a:spcPct val="80000"/>
              </a:lnSpc>
            </a:pPr>
            <a:r>
              <a:rPr lang="id-ID" sz="2800" b="1" dirty="0">
                <a:solidFill>
                  <a:schemeClr val="tx1"/>
                </a:solidFill>
              </a:rPr>
              <a:t>University of Indonesia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Research Methodology &amp; Scientific Writing, Week #3</a:t>
            </a:r>
            <a:br>
              <a:rPr lang="en-US" sz="2400" dirty="0"/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Writing  Techniques and Paragraph Development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10789" y="3429000"/>
            <a:ext cx="3409843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 err="1"/>
              <a:t>Disampaikan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: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/>
              <a:t>Tim </a:t>
            </a:r>
            <a:r>
              <a:rPr lang="en-US" sz="2800" b="1" dirty="0" err="1"/>
              <a:t>Pengajar</a:t>
            </a:r>
            <a:r>
              <a:rPr lang="en-US" sz="2800" b="1"/>
              <a:t> MPPI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447800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From General to Specific or From Specific to General or else….???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1143000"/>
          </a:xfrm>
        </p:spPr>
        <p:txBody>
          <a:bodyPr/>
          <a:lstStyle/>
          <a:p>
            <a:r>
              <a:rPr lang="en-US" dirty="0"/>
              <a:t>Start Develop Your Paragraph</a:t>
            </a:r>
          </a:p>
        </p:txBody>
      </p:sp>
      <p:pic>
        <p:nvPicPr>
          <p:cNvPr id="80900" name="Picture 4" descr="MCj028175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971800"/>
            <a:ext cx="2590800" cy="1676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/>
              <a:t>Chapter, Sub-Chapter and Paragraph Development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d-ID" sz="2900" dirty="0"/>
              <a:t>A paragraph is set of related sentences that work together to express or develop an idea.</a:t>
            </a:r>
            <a:endParaRPr lang="en-US" sz="2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id-ID" sz="2900" dirty="0"/>
          </a:p>
          <a:p>
            <a:pPr>
              <a:lnSpc>
                <a:spcPct val="80000"/>
              </a:lnSpc>
            </a:pPr>
            <a:r>
              <a:rPr lang="id-ID" sz="2900" dirty="0"/>
              <a:t>A paragraph at least consists of three sentences</a:t>
            </a:r>
            <a:r>
              <a:rPr lang="en-US" sz="2900" dirty="0"/>
              <a:t> (rule of thumb)</a:t>
            </a:r>
            <a:endParaRPr lang="id-ID" sz="2900" dirty="0"/>
          </a:p>
          <a:p>
            <a:pPr lvl="1">
              <a:lnSpc>
                <a:spcPct val="80000"/>
              </a:lnSpc>
            </a:pPr>
            <a:r>
              <a:rPr lang="id-ID" sz="2700" dirty="0"/>
              <a:t>Opening sentence</a:t>
            </a:r>
          </a:p>
          <a:p>
            <a:pPr lvl="1">
              <a:lnSpc>
                <a:spcPct val="80000"/>
              </a:lnSpc>
            </a:pPr>
            <a:r>
              <a:rPr lang="id-ID" sz="2700" dirty="0"/>
              <a:t>Substantial sentence</a:t>
            </a:r>
          </a:p>
          <a:p>
            <a:pPr lvl="1">
              <a:lnSpc>
                <a:spcPct val="80000"/>
              </a:lnSpc>
            </a:pPr>
            <a:r>
              <a:rPr lang="id-ID" sz="2700" dirty="0"/>
              <a:t>Closing sentence</a:t>
            </a:r>
            <a:endParaRPr lang="en-US" sz="27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id-ID" sz="2900" dirty="0"/>
          </a:p>
          <a:p>
            <a:pPr>
              <a:lnSpc>
                <a:spcPct val="80000"/>
              </a:lnSpc>
            </a:pPr>
            <a:r>
              <a:rPr lang="id-ID" sz="2900" dirty="0"/>
              <a:t>A writer uses paragraphs to organize and present ideas-whether they are simple, elaborate, complex, or controversial-in manageable segments of prose.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Paragraphs Development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1988" y="990600"/>
            <a:ext cx="7772400" cy="5105400"/>
          </a:xfrm>
        </p:spPr>
        <p:txBody>
          <a:bodyPr>
            <a:noAutofit/>
          </a:bodyPr>
          <a:lstStyle/>
          <a:p>
            <a:r>
              <a:rPr lang="en-US" sz="2800" dirty="0"/>
              <a:t>Readers need paragraph in order to readily grasp key points, and avoid boredom or inattention.</a:t>
            </a:r>
          </a:p>
          <a:p>
            <a:r>
              <a:rPr lang="en-US" sz="2800" dirty="0"/>
              <a:t>Paragraphs formed sub-chapter</a:t>
            </a:r>
          </a:p>
          <a:p>
            <a:pPr lvl="1"/>
            <a:r>
              <a:rPr lang="en-US" sz="2600" dirty="0"/>
              <a:t>Each sub-chapter at least consists of three paragraphs</a:t>
            </a:r>
          </a:p>
          <a:p>
            <a:pPr lvl="2"/>
            <a:r>
              <a:rPr lang="en-US" sz="2400" dirty="0"/>
              <a:t>Opening paragraph</a:t>
            </a:r>
          </a:p>
          <a:p>
            <a:pPr lvl="2"/>
            <a:r>
              <a:rPr lang="en-US" sz="2400" dirty="0"/>
              <a:t>Substantial paragraph</a:t>
            </a:r>
          </a:p>
          <a:p>
            <a:pPr lvl="2"/>
            <a:r>
              <a:rPr lang="en-US" sz="2400" dirty="0"/>
              <a:t>Closing paragraph</a:t>
            </a:r>
          </a:p>
          <a:p>
            <a:r>
              <a:rPr lang="en-US" sz="2800" dirty="0"/>
              <a:t>Sub-chapters formed Chapter</a:t>
            </a:r>
          </a:p>
          <a:p>
            <a:pPr lvl="1"/>
            <a:r>
              <a:rPr lang="en-US" sz="2200" dirty="0"/>
              <a:t>Each chapter at least consists of three sub-chapters</a:t>
            </a:r>
          </a:p>
          <a:p>
            <a:pPr lvl="1"/>
            <a:r>
              <a:rPr lang="en-US" sz="2200" dirty="0"/>
              <a:t>Sub-chapter represents sub-discipline on topic discussed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92162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….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sz="2800" dirty="0"/>
              <a:t>“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Pemerintah</a:t>
            </a:r>
            <a:r>
              <a:rPr lang="en-US" sz="2800" dirty="0"/>
              <a:t> yang </a:t>
            </a:r>
            <a:r>
              <a:rPr lang="en-US" sz="2800" dirty="0" err="1"/>
              <a:t>bergerak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layanan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publik</a:t>
            </a:r>
            <a:r>
              <a:rPr lang="en-US" sz="2800" dirty="0"/>
              <a:t>,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perpanjangan</a:t>
            </a:r>
            <a:r>
              <a:rPr lang="en-US" sz="2800" dirty="0"/>
              <a:t> </a:t>
            </a:r>
            <a:r>
              <a:rPr lang="en-US" sz="2800" dirty="0" err="1"/>
              <a:t>tangan</a:t>
            </a:r>
            <a:r>
              <a:rPr lang="en-US" sz="2800" dirty="0"/>
              <a:t> </a:t>
            </a:r>
            <a:r>
              <a:rPr lang="en-US" sz="2800" dirty="0" err="1"/>
              <a:t>pemerintah</a:t>
            </a:r>
            <a:r>
              <a:rPr lang="en-US" sz="2800" dirty="0"/>
              <a:t> yang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.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layanan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publik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target </a:t>
            </a:r>
            <a:r>
              <a:rPr lang="en-US" sz="2800" dirty="0" err="1"/>
              <a:t>utama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dipenuhi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70C0"/>
                </a:solidFill>
              </a:rPr>
              <a:t>secara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cepat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dan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akurat</a:t>
            </a:r>
            <a:r>
              <a:rPr lang="en-US" sz="2800" dirty="0"/>
              <a:t>. </a:t>
            </a:r>
            <a:r>
              <a:rPr lang="en-US" sz="2800" dirty="0" err="1">
                <a:solidFill>
                  <a:srgbClr val="0070C0"/>
                </a:solidFill>
              </a:rPr>
              <a:t>Kecepatan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dan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keakuratan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50"/>
                </a:solidFill>
              </a:rPr>
              <a:t>aliran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terencana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teratur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. </a:t>
            </a:r>
            <a:r>
              <a:rPr lang="en-US" sz="2800" dirty="0" err="1">
                <a:solidFill>
                  <a:srgbClr val="00B050"/>
                </a:solidFill>
              </a:rPr>
              <a:t>Aliran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informasi</a:t>
            </a:r>
            <a:r>
              <a:rPr lang="en-US" sz="2800" dirty="0"/>
              <a:t> </a:t>
            </a:r>
            <a:r>
              <a:rPr lang="en-US" sz="2800" dirty="0" err="1"/>
              <a:t>disini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pemberi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pemerintah</a:t>
            </a:r>
            <a:r>
              <a:rPr lang="en-US" sz="2800" dirty="0"/>
              <a:t> </a:t>
            </a:r>
            <a:r>
              <a:rPr lang="en-US" sz="2800" dirty="0" err="1"/>
              <a:t>pemberi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. </a:t>
            </a:r>
            <a:r>
              <a:rPr lang="en-US" sz="2800" dirty="0" err="1"/>
              <a:t>Interaksi</a:t>
            </a:r>
            <a:r>
              <a:rPr lang="en-US" sz="2800" dirty="0"/>
              <a:t> yang optimal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penerima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pemberi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,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kualitas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akhirnya</a:t>
            </a:r>
            <a:r>
              <a:rPr lang="en-US" sz="2800" dirty="0"/>
              <a:t>,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kualitas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publik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pemerintah</a:t>
            </a:r>
            <a:r>
              <a:rPr lang="en-US" sz="2800" dirty="0"/>
              <a:t>.”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What is the “idea” of this paragraph that one wants to develop or express?</a:t>
            </a:r>
          </a:p>
          <a:p>
            <a:pPr lvl="1"/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chemeClr val="accent1"/>
                </a:solidFill>
              </a:rPr>
              <a:t>Which sentence represent:</a:t>
            </a:r>
          </a:p>
          <a:p>
            <a:pPr lvl="1">
              <a:lnSpc>
                <a:spcPct val="80000"/>
              </a:lnSpc>
            </a:pPr>
            <a:r>
              <a:rPr lang="id-ID" dirty="0"/>
              <a:t>Opening sentence</a:t>
            </a:r>
            <a:r>
              <a:rPr lang="en-US" dirty="0"/>
              <a:t>: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……?</a:t>
            </a:r>
            <a:endParaRPr lang="id-ID" dirty="0"/>
          </a:p>
          <a:p>
            <a:pPr lvl="1">
              <a:lnSpc>
                <a:spcPct val="80000"/>
              </a:lnSpc>
            </a:pPr>
            <a:r>
              <a:rPr lang="id-ID" dirty="0"/>
              <a:t>Substantial sentence</a:t>
            </a:r>
            <a:r>
              <a:rPr lang="en-US" dirty="0"/>
              <a:t>: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….?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    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,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…?</a:t>
            </a:r>
            <a:endParaRPr lang="id-ID" dirty="0"/>
          </a:p>
          <a:p>
            <a:pPr lvl="1">
              <a:lnSpc>
                <a:spcPct val="80000"/>
              </a:lnSpc>
            </a:pPr>
            <a:r>
              <a:rPr lang="id-ID" dirty="0"/>
              <a:t>Closing sentence</a:t>
            </a:r>
            <a:r>
              <a:rPr lang="en-US" dirty="0"/>
              <a:t>: </a:t>
            </a:r>
            <a:r>
              <a:rPr lang="en-US" dirty="0" err="1"/>
              <a:t>Informasi</a:t>
            </a:r>
            <a:r>
              <a:rPr lang="en-US" dirty="0"/>
              <a:t> yang optimal …..?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accent1"/>
                </a:solidFill>
              </a:rPr>
              <a:t>How would you rate this paragraph: Excellent, Good, Poor?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Usaha untuk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dengan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, </a:t>
            </a:r>
            <a:r>
              <a:rPr lang="en-US" dirty="0" err="1"/>
              <a:t>ditandai</a:t>
            </a:r>
            <a:r>
              <a:rPr lang="en-US" dirty="0"/>
              <a:t> dengan kata-</a:t>
            </a:r>
            <a:r>
              <a:rPr lang="id-ID" dirty="0"/>
              <a:t>kata</a:t>
            </a:r>
            <a:r>
              <a:rPr lang="en-US" dirty="0"/>
              <a:t> yang </a:t>
            </a:r>
            <a:r>
              <a:rPr lang="en-US" dirty="0" err="1"/>
              <a:t>diwarnai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Ide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agar “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”.</a:t>
            </a:r>
          </a:p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“</a:t>
            </a:r>
            <a:r>
              <a:rPr lang="en-US" dirty="0" err="1"/>
              <a:t>bagaimana</a:t>
            </a:r>
            <a:r>
              <a:rPr lang="en-US" dirty="0"/>
              <a:t>” </a:t>
            </a:r>
            <a:r>
              <a:rPr lang="en-US" dirty="0" err="1"/>
              <a:t>tersebut</a:t>
            </a:r>
            <a:r>
              <a:rPr lang="en-US" dirty="0"/>
              <a:t> dapat dilihat pada </a:t>
            </a:r>
            <a:r>
              <a:rPr lang="en-US" dirty="0" err="1"/>
              <a:t>kalimat</a:t>
            </a:r>
            <a:r>
              <a:rPr lang="en-US" dirty="0"/>
              <a:t> ke</a:t>
            </a:r>
            <a:r>
              <a:rPr lang="id-ID" dirty="0"/>
              <a:t>-</a:t>
            </a:r>
            <a:r>
              <a:rPr lang="en-US" dirty="0"/>
              <a:t>3 dan </a:t>
            </a:r>
            <a:r>
              <a:rPr lang="id-ID" dirty="0"/>
              <a:t>ke-</a:t>
            </a:r>
            <a:r>
              <a:rPr lang="en-US" dirty="0"/>
              <a:t>4.</a:t>
            </a:r>
          </a:p>
          <a:p>
            <a:r>
              <a:rPr lang="en-US" dirty="0"/>
              <a:t>Kesimpulan </a:t>
            </a:r>
            <a:r>
              <a:rPr lang="en-US" dirty="0" err="1"/>
              <a:t>paragraf</a:t>
            </a:r>
            <a:r>
              <a:rPr lang="en-US" dirty="0"/>
              <a:t>, </a:t>
            </a:r>
            <a:r>
              <a:rPr lang="en-US" dirty="0" err="1"/>
              <a:t>tertera</a:t>
            </a:r>
            <a:r>
              <a:rPr lang="en-US" dirty="0"/>
              <a:t> pada </a:t>
            </a:r>
            <a:r>
              <a:rPr lang="en-US" dirty="0" err="1"/>
              <a:t>kalimat</a:t>
            </a:r>
            <a:r>
              <a:rPr lang="en-US" dirty="0"/>
              <a:t> ke</a:t>
            </a:r>
            <a:r>
              <a:rPr lang="id-ID" dirty="0"/>
              <a:t>-</a:t>
            </a:r>
            <a:r>
              <a:rPr lang="en-US" dirty="0"/>
              <a:t>5. 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latih</a:t>
            </a:r>
            <a:r>
              <a:rPr lang="en-US" dirty="0"/>
              <a:t> diri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dengan menggunakan kata-</a:t>
            </a:r>
            <a:r>
              <a:rPr lang="id-ID" dirty="0"/>
              <a:t>kata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?</a:t>
            </a:r>
          </a:p>
          <a:p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diteruskan</a:t>
            </a:r>
            <a:r>
              <a:rPr lang="en-US" dirty="0"/>
              <a:t>, </a:t>
            </a:r>
            <a:r>
              <a:rPr lang="en-US" dirty="0" err="1"/>
              <a:t>kira</a:t>
            </a:r>
            <a:r>
              <a:rPr lang="en-US" dirty="0"/>
              <a:t>-</a:t>
            </a:r>
            <a:r>
              <a:rPr lang="id-ID" dirty="0"/>
              <a:t>kira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pada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?</a:t>
            </a:r>
          </a:p>
          <a:p>
            <a:r>
              <a:rPr lang="en-US" dirty="0"/>
              <a:t>Agar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subbab</a:t>
            </a:r>
            <a:r>
              <a:rPr lang="en-US" dirty="0"/>
              <a:t> (sub-section), dengan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kira</a:t>
            </a:r>
            <a:r>
              <a:rPr lang="en-US" dirty="0"/>
              <a:t>-</a:t>
            </a:r>
            <a:r>
              <a:rPr lang="id-ID" dirty="0"/>
              <a:t>kira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yang dapat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?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kira</a:t>
            </a:r>
            <a:r>
              <a:rPr lang="en-US" dirty="0"/>
              <a:t>-</a:t>
            </a:r>
            <a:r>
              <a:rPr lang="id-ID" dirty="0"/>
              <a:t>kira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, dari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  <a:p>
            <a:r>
              <a:rPr lang="en-US" dirty="0"/>
              <a:t>Hal-</a:t>
            </a:r>
            <a:r>
              <a:rPr lang="id-ID" dirty="0"/>
              <a:t>hal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mesti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lengkapi</a:t>
            </a:r>
            <a:r>
              <a:rPr lang="en-US" dirty="0"/>
              <a:t>, agar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Characteristics of Topical Paragraphs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19200"/>
            <a:ext cx="8305800" cy="4114800"/>
          </a:xfrm>
        </p:spPr>
        <p:txBody>
          <a:bodyPr>
            <a:noAutofit/>
          </a:bodyPr>
          <a:lstStyle/>
          <a:p>
            <a:r>
              <a:rPr lang="en-US" sz="2800" dirty="0"/>
              <a:t>It must discuss one topic only; that is, it must have unity of subject matter.</a:t>
            </a:r>
          </a:p>
          <a:p>
            <a:pPr lvl="1"/>
            <a:r>
              <a:rPr lang="en-US" sz="2600" dirty="0"/>
              <a:t>Unity in a paragraph requires consistent development of the idea that your paragraph intends to explain.</a:t>
            </a:r>
          </a:p>
          <a:p>
            <a:pPr lvl="1"/>
            <a:r>
              <a:rPr lang="en-US" sz="2600" dirty="0"/>
              <a:t>The paragraph as a whole should focus on that idea.</a:t>
            </a:r>
          </a:p>
          <a:p>
            <a:pPr lvl="1"/>
            <a:r>
              <a:rPr lang="en-US" sz="2600" dirty="0"/>
              <a:t>A topic sentence is a statement that summarizes the idea being developed in a paragraph.</a:t>
            </a:r>
          </a:p>
          <a:p>
            <a:pPr lvl="1"/>
            <a:r>
              <a:rPr lang="en-US" sz="2600" dirty="0"/>
              <a:t>It is often a single sentence.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Contoh</a:t>
            </a:r>
            <a:r>
              <a:rPr lang="en-US" sz="2800" dirty="0"/>
              <a:t>: </a:t>
            </a:r>
            <a:r>
              <a:rPr lang="id-ID" sz="2800" dirty="0"/>
              <a:t>“Proses pemilihan presiden harus melewati beberapa tahapan. …..” 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086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Characteristics of Topical Paragraphs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066800"/>
            <a:ext cx="7772400" cy="4724400"/>
          </a:xfrm>
        </p:spPr>
        <p:txBody>
          <a:bodyPr>
            <a:noAutofit/>
          </a:bodyPr>
          <a:lstStyle/>
          <a:p>
            <a:r>
              <a:rPr lang="en-US" dirty="0"/>
              <a:t>It must say all that your reader needs to know about the topic; that is, it must be complete enough to do what it is intended to do.</a:t>
            </a:r>
          </a:p>
          <a:p>
            <a:pPr lvl="1"/>
            <a:r>
              <a:rPr lang="en-US" dirty="0"/>
              <a:t>How much explanation an idea requires depends on how much your reader needs</a:t>
            </a:r>
          </a:p>
          <a:p>
            <a:r>
              <a:rPr lang="en-US" dirty="0"/>
              <a:t>The sentences within the paragraph must follow some reasonable order that your reader can recognize and follow.</a:t>
            </a:r>
          </a:p>
          <a:p>
            <a:pPr lvl="1"/>
            <a:r>
              <a:rPr lang="en-US" dirty="0"/>
              <a:t>General to particular</a:t>
            </a:r>
          </a:p>
          <a:p>
            <a:pPr lvl="1"/>
            <a:r>
              <a:rPr lang="en-US" dirty="0"/>
              <a:t>Particular to general</a:t>
            </a:r>
          </a:p>
          <a:p>
            <a:pPr lvl="1"/>
            <a:r>
              <a:rPr lang="en-US" dirty="0"/>
              <a:t>Whole to parts</a:t>
            </a:r>
          </a:p>
          <a:p>
            <a:pPr lvl="1"/>
            <a:r>
              <a:rPr lang="en-US" dirty="0"/>
              <a:t>Question to answer, effect to cause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3914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Characteristics of Topical Paragraph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47800"/>
            <a:ext cx="7772400" cy="4343400"/>
          </a:xfrm>
        </p:spPr>
        <p:txBody>
          <a:bodyPr>
            <a:noAutofit/>
          </a:bodyPr>
          <a:lstStyle/>
          <a:p>
            <a:r>
              <a:rPr lang="en-US" sz="3000" dirty="0"/>
              <a:t>The sentences within a paragraph must have coherence; that is, they must be so tied together that your reader can read the paragraph as a unit, not as a collection of separate sentences.</a:t>
            </a:r>
          </a:p>
          <a:p>
            <a:pPr lvl="1"/>
            <a:r>
              <a:rPr lang="en-US" sz="2800" dirty="0"/>
              <a:t>Coherence through pronoun reference</a:t>
            </a:r>
          </a:p>
          <a:p>
            <a:pPr lvl="1"/>
            <a:r>
              <a:rPr lang="en-US" sz="2800" dirty="0"/>
              <a:t>Coherence through repetitive structure</a:t>
            </a:r>
          </a:p>
          <a:p>
            <a:pPr lvl="1"/>
            <a:r>
              <a:rPr lang="en-US" sz="2800" dirty="0"/>
              <a:t>Coherence through contrasted elements</a:t>
            </a:r>
          </a:p>
          <a:p>
            <a:pPr lvl="1"/>
            <a:r>
              <a:rPr lang="en-US" sz="2800" dirty="0"/>
              <a:t>Coherence through connections between paragraphs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73162"/>
            <a:ext cx="7772400" cy="4572000"/>
          </a:xfrm>
        </p:spPr>
        <p:txBody>
          <a:bodyPr>
            <a:noAutofit/>
          </a:bodyPr>
          <a:lstStyle/>
          <a:p>
            <a:r>
              <a:rPr lang="en-US" sz="2700" dirty="0" err="1"/>
              <a:t>Setelah</a:t>
            </a:r>
            <a:r>
              <a:rPr lang="en-US" sz="2700" dirty="0"/>
              <a:t> </a:t>
            </a:r>
            <a:r>
              <a:rPr lang="en-US" sz="2700" dirty="0" err="1"/>
              <a:t>mempelajari</a:t>
            </a:r>
            <a:r>
              <a:rPr lang="en-US" sz="2700" dirty="0"/>
              <a:t> </a:t>
            </a:r>
            <a:r>
              <a:rPr lang="en-US" sz="2700" dirty="0" err="1"/>
              <a:t>logika</a:t>
            </a:r>
            <a:r>
              <a:rPr lang="en-US" sz="2700" dirty="0"/>
              <a:t> </a:t>
            </a:r>
            <a:r>
              <a:rPr lang="en-US" sz="2700" dirty="0" err="1"/>
              <a:t>berpikir</a:t>
            </a:r>
            <a:r>
              <a:rPr lang="en-US" sz="2700" dirty="0"/>
              <a:t> </a:t>
            </a:r>
            <a:r>
              <a:rPr lang="en-US" sz="2700" dirty="0" err="1"/>
              <a:t>maka</a:t>
            </a:r>
            <a:r>
              <a:rPr lang="en-US" sz="2700" dirty="0"/>
              <a:t> </a:t>
            </a:r>
            <a:r>
              <a:rPr lang="en-US" sz="2700" dirty="0" err="1"/>
              <a:t>tiba</a:t>
            </a:r>
            <a:r>
              <a:rPr lang="en-US" sz="2700" dirty="0"/>
              <a:t> </a:t>
            </a:r>
            <a:r>
              <a:rPr lang="en-US" sz="2700" dirty="0" err="1"/>
              <a:t>saatnya</a:t>
            </a:r>
            <a:r>
              <a:rPr lang="en-US" sz="2700" dirty="0"/>
              <a:t> </a:t>
            </a:r>
            <a:r>
              <a:rPr lang="en-US" sz="2700" dirty="0" err="1"/>
              <a:t>kita</a:t>
            </a:r>
            <a:r>
              <a:rPr lang="en-US" sz="2700" dirty="0"/>
              <a:t> </a:t>
            </a:r>
            <a:r>
              <a:rPr lang="en-US" sz="2700" dirty="0" err="1"/>
              <a:t>mulai</a:t>
            </a:r>
            <a:r>
              <a:rPr lang="en-US" sz="2700" dirty="0"/>
              <a:t> </a:t>
            </a:r>
            <a:r>
              <a:rPr lang="en-US" sz="2700" dirty="0" err="1"/>
              <a:t>latihan</a:t>
            </a:r>
            <a:r>
              <a:rPr lang="en-US" sz="2700" dirty="0"/>
              <a:t> </a:t>
            </a:r>
            <a:r>
              <a:rPr lang="en-US" sz="2700" dirty="0" err="1"/>
              <a:t>menulis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Tulisan</a:t>
            </a:r>
            <a:r>
              <a:rPr lang="en-US" sz="2700" dirty="0"/>
              <a:t> </a:t>
            </a:r>
            <a:r>
              <a:rPr lang="en-US" sz="2700" dirty="0" err="1"/>
              <a:t>pertama</a:t>
            </a:r>
            <a:r>
              <a:rPr lang="en-US" sz="2700" dirty="0"/>
              <a:t> yang </a:t>
            </a:r>
            <a:r>
              <a:rPr lang="en-US" sz="2700" dirty="0" err="1"/>
              <a:t>akan</a:t>
            </a:r>
            <a:r>
              <a:rPr lang="en-US" sz="2700" dirty="0"/>
              <a:t> </a:t>
            </a:r>
            <a:r>
              <a:rPr lang="en-US" sz="2700" dirty="0" err="1"/>
              <a:t>kita</a:t>
            </a:r>
            <a:r>
              <a:rPr lang="en-US" sz="2700" dirty="0"/>
              <a:t> </a:t>
            </a:r>
            <a:r>
              <a:rPr lang="en-US" sz="2700" dirty="0" err="1"/>
              <a:t>kerjakan</a:t>
            </a:r>
            <a:r>
              <a:rPr lang="en-US" sz="2700" dirty="0"/>
              <a:t> </a:t>
            </a:r>
            <a:r>
              <a:rPr lang="en-US" sz="2700" dirty="0" err="1"/>
              <a:t>adalah</a:t>
            </a:r>
            <a:r>
              <a:rPr lang="en-US" sz="2700" dirty="0"/>
              <a:t> </a:t>
            </a:r>
            <a:r>
              <a:rPr lang="en-US" sz="2700" dirty="0" err="1"/>
              <a:t>bagaimana</a:t>
            </a:r>
            <a:r>
              <a:rPr lang="en-US" sz="2700" dirty="0"/>
              <a:t> </a:t>
            </a:r>
            <a:r>
              <a:rPr lang="en-US" sz="2700" dirty="0" err="1"/>
              <a:t>mengembangkan</a:t>
            </a:r>
            <a:r>
              <a:rPr lang="en-US" sz="2700" dirty="0"/>
              <a:t> </a:t>
            </a:r>
            <a:r>
              <a:rPr lang="en-US" sz="2700" dirty="0" err="1"/>
              <a:t>paragraf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Paragraf</a:t>
            </a:r>
            <a:r>
              <a:rPr lang="en-US" sz="2700" dirty="0"/>
              <a:t> </a:t>
            </a:r>
            <a:r>
              <a:rPr lang="en-US" sz="2700" dirty="0" err="1"/>
              <a:t>merupakan</a:t>
            </a:r>
            <a:r>
              <a:rPr lang="en-US" sz="2700" dirty="0"/>
              <a:t> </a:t>
            </a:r>
            <a:r>
              <a:rPr lang="en-US" sz="2700" dirty="0" err="1"/>
              <a:t>kumpulan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beberapa</a:t>
            </a:r>
            <a:r>
              <a:rPr lang="en-US" sz="2700" dirty="0"/>
              <a:t> </a:t>
            </a:r>
            <a:r>
              <a:rPr lang="en-US" sz="2700" dirty="0" err="1"/>
              <a:t>kalimat</a:t>
            </a:r>
            <a:r>
              <a:rPr lang="en-US" sz="2700" dirty="0"/>
              <a:t> yang </a:t>
            </a:r>
            <a:r>
              <a:rPr lang="en-US" sz="2700" dirty="0" err="1"/>
              <a:t>merepresentasikan</a:t>
            </a:r>
            <a:r>
              <a:rPr lang="en-US" sz="2700" dirty="0"/>
              <a:t> </a:t>
            </a:r>
            <a:r>
              <a:rPr lang="en-US" sz="2700" dirty="0" err="1"/>
              <a:t>satu</a:t>
            </a:r>
            <a:r>
              <a:rPr lang="en-US" sz="2700" dirty="0"/>
              <a:t>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hanya</a:t>
            </a:r>
            <a:r>
              <a:rPr lang="en-US" sz="2700" dirty="0"/>
              <a:t> </a:t>
            </a:r>
            <a:r>
              <a:rPr lang="en-US" sz="2700" dirty="0" err="1"/>
              <a:t>satu</a:t>
            </a:r>
            <a:r>
              <a:rPr lang="en-US" sz="2700" dirty="0"/>
              <a:t> </a:t>
            </a:r>
            <a:r>
              <a:rPr lang="en-US" sz="2700" dirty="0" err="1"/>
              <a:t>ide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Ide</a:t>
            </a:r>
            <a:r>
              <a:rPr lang="en-US" sz="2700" dirty="0"/>
              <a:t> yang </a:t>
            </a:r>
            <a:r>
              <a:rPr lang="en-US" sz="2700" dirty="0" err="1"/>
              <a:t>terkandung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suatu</a:t>
            </a:r>
            <a:r>
              <a:rPr lang="en-US" sz="2700" dirty="0"/>
              <a:t> </a:t>
            </a:r>
            <a:r>
              <a:rPr lang="en-US" sz="2700" dirty="0" err="1"/>
              <a:t>paragraf</a:t>
            </a:r>
            <a:r>
              <a:rPr lang="en-US" sz="2700" dirty="0"/>
              <a:t> </a:t>
            </a:r>
            <a:r>
              <a:rPr lang="en-US" sz="2700" dirty="0" err="1"/>
              <a:t>merupakan</a:t>
            </a:r>
            <a:r>
              <a:rPr lang="en-US" sz="2700" dirty="0"/>
              <a:t> </a:t>
            </a:r>
            <a:r>
              <a:rPr lang="en-US" sz="2700" dirty="0" err="1"/>
              <a:t>bagian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ide</a:t>
            </a:r>
            <a:r>
              <a:rPr lang="en-US" sz="2700" dirty="0"/>
              <a:t> yang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besar</a:t>
            </a:r>
            <a:r>
              <a:rPr lang="en-US" sz="2700" dirty="0"/>
              <a:t> yang </a:t>
            </a:r>
            <a:r>
              <a:rPr lang="en-US" sz="2700" dirty="0" err="1"/>
              <a:t>membentuk</a:t>
            </a:r>
            <a:r>
              <a:rPr lang="en-US" sz="2700" dirty="0"/>
              <a:t> </a:t>
            </a:r>
            <a:r>
              <a:rPr lang="en-US" sz="2700" dirty="0" err="1"/>
              <a:t>satu</a:t>
            </a:r>
            <a:r>
              <a:rPr lang="en-US" sz="2700" dirty="0"/>
              <a:t> </a:t>
            </a:r>
            <a:r>
              <a:rPr lang="en-US" sz="2700" dirty="0" err="1"/>
              <a:t>kesatuan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suatu</a:t>
            </a:r>
            <a:r>
              <a:rPr lang="en-US" sz="2700" dirty="0"/>
              <a:t> </a:t>
            </a:r>
            <a:r>
              <a:rPr lang="en-US" sz="2700" dirty="0" err="1"/>
              <a:t>tulisan</a:t>
            </a:r>
            <a:r>
              <a:rPr lang="en-US" sz="2700" dirty="0"/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077200" cy="5257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Coherence through pronoun reference</a:t>
            </a:r>
          </a:p>
          <a:p>
            <a:pPr lvl="1"/>
            <a:r>
              <a:rPr lang="en-US" sz="2000" dirty="0"/>
              <a:t>Because it refers to antecedent, a pronoun points back (or forward) and gives a simple and natural connection.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Coherence through repetitive structure</a:t>
            </a:r>
          </a:p>
          <a:p>
            <a:pPr lvl="1"/>
            <a:r>
              <a:rPr lang="en-US" sz="2000" dirty="0"/>
              <a:t>Although unintended repetition should be avoided, deliberate repetition of key words, phrases, or sentence patterns can connect sentences into a coherent paragraph.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Coherence through contrasted elements</a:t>
            </a:r>
          </a:p>
          <a:p>
            <a:pPr lvl="1"/>
            <a:r>
              <a:rPr lang="en-US" sz="2000" dirty="0"/>
              <a:t>When the topic sentence calls for comparison or contrast, the pairing of contrasted or compared elements gives some coherence.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Coherence through connections between paragraphs</a:t>
            </a:r>
          </a:p>
          <a:p>
            <a:pPr lvl="1"/>
            <a:r>
              <a:rPr lang="en-US" sz="2000" dirty="0"/>
              <a:t>Coherence is necessary, not only within a paragraph, but also between the several paragraphs of an essay, so that your reader can see how any paragraph is related to those that have come before.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tx1"/>
                </a:solidFill>
              </a:rPr>
              <a:t>Special Paragraphs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524000"/>
            <a:ext cx="7772400" cy="434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Introductory paragraphs</a:t>
            </a:r>
          </a:p>
          <a:p>
            <a:pPr lvl="1"/>
            <a:r>
              <a:rPr lang="en-US" sz="2600" dirty="0"/>
              <a:t>The function of an introductory paragraph is to lead your readers into your essay.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Transitional Paragraphs</a:t>
            </a:r>
          </a:p>
          <a:p>
            <a:pPr lvl="1"/>
            <a:r>
              <a:rPr lang="en-US" sz="2600" dirty="0"/>
              <a:t>A transitional paragraph is a signal of a change in content.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Concluding paragraphs</a:t>
            </a:r>
          </a:p>
          <a:p>
            <a:pPr lvl="1"/>
            <a:r>
              <a:rPr lang="en-US" sz="2600" dirty="0"/>
              <a:t>Not every paper needs a concluding paragraph</a:t>
            </a:r>
          </a:p>
          <a:p>
            <a:pPr lvl="1"/>
            <a:r>
              <a:rPr lang="en-US" sz="2600" dirty="0"/>
              <a:t>If an essay has adequately developed its thesis, nothing more is necessary.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72400" cy="720725"/>
          </a:xfrm>
        </p:spPr>
        <p:txBody>
          <a:bodyPr/>
          <a:lstStyle/>
          <a:p>
            <a:r>
              <a:rPr lang="id-ID" sz="3600" b="1"/>
              <a:t>Kalimat Yang Efektif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3000" dirty="0"/>
              <a:t>“Kalimat yang membangkitkan acuan dan makna yang sama di benak pendengar atau pembaca dengan yang ada di benak pembicara atau penulis</a:t>
            </a:r>
            <a:r>
              <a:rPr lang="en-US" sz="3000" dirty="0"/>
              <a:t>.</a:t>
            </a:r>
            <a:endParaRPr lang="id-ID" sz="3000" dirty="0"/>
          </a:p>
          <a:p>
            <a:r>
              <a:rPr lang="id-ID" sz="3000" dirty="0"/>
              <a:t>Kalimat yang efektif ditentukan oleh:</a:t>
            </a:r>
          </a:p>
          <a:p>
            <a:pPr lvl="1"/>
            <a:r>
              <a:rPr lang="id-ID" sz="3000" dirty="0"/>
              <a:t>Keterpaduan kalimat: mengacu pada penalaran (deduksi, induksi, top-down, bottom-up, dll.)</a:t>
            </a:r>
            <a:r>
              <a:rPr lang="en-US" sz="3000" dirty="0"/>
              <a:t>.</a:t>
            </a:r>
            <a:endParaRPr lang="id-ID" sz="3000" dirty="0"/>
          </a:p>
          <a:p>
            <a:pPr lvl="1"/>
            <a:r>
              <a:rPr lang="id-ID" sz="3000" dirty="0"/>
              <a:t>Koherensi kalimat: mengacu pada hubungan timbal-balik antara kalimat-kalimat</a:t>
            </a:r>
            <a:r>
              <a:rPr lang="en-US" sz="3000" dirty="0"/>
              <a:t>.</a:t>
            </a:r>
            <a:endParaRPr lang="id-ID" sz="3000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685800"/>
            <a:ext cx="4064000" cy="609600"/>
          </a:xfrm>
        </p:spPr>
        <p:txBody>
          <a:bodyPr>
            <a:normAutofit/>
          </a:bodyPr>
          <a:lstStyle/>
          <a:p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Kalimat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Efektif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4343400" cy="4267200"/>
          </a:xfrm>
        </p:spPr>
        <p:txBody>
          <a:bodyPr>
            <a:normAutofit/>
          </a:bodyPr>
          <a:lstStyle/>
          <a:p>
            <a:r>
              <a:rPr lang="id-ID" sz="2400"/>
              <a:t>Membahayakan bagi penderita</a:t>
            </a:r>
          </a:p>
          <a:p>
            <a:r>
              <a:rPr lang="id-ID" sz="2400"/>
              <a:t>Membicarakan tentang penyakit</a:t>
            </a:r>
          </a:p>
          <a:p>
            <a:r>
              <a:rPr lang="id-ID" sz="2400"/>
              <a:t>Mengharapkan akan tindakan</a:t>
            </a:r>
          </a:p>
          <a:p>
            <a:r>
              <a:rPr lang="id-ID" sz="2400"/>
              <a:t>Para dokter saling bantu-membantu</a:t>
            </a:r>
          </a:p>
          <a:p>
            <a:r>
              <a:rPr lang="id-ID" sz="2400"/>
              <a:t>Keharusan daripada dilakukannya tindakan pembedahan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724400" y="1295400"/>
            <a:ext cx="3810000" cy="4191000"/>
          </a:xfrm>
        </p:spPr>
        <p:txBody>
          <a:bodyPr>
            <a:normAutofit/>
          </a:bodyPr>
          <a:lstStyle/>
          <a:p>
            <a:r>
              <a:rPr lang="id-ID" sz="2400" dirty="0"/>
              <a:t>Membahayakan penderita</a:t>
            </a:r>
          </a:p>
          <a:p>
            <a:r>
              <a:rPr lang="id-ID" sz="2400" dirty="0"/>
              <a:t>Membicarakan penyakit</a:t>
            </a:r>
          </a:p>
          <a:p>
            <a:r>
              <a:rPr lang="id-ID" sz="2400" dirty="0"/>
              <a:t>Mengharapkan tindakan</a:t>
            </a:r>
          </a:p>
          <a:p>
            <a:r>
              <a:rPr lang="id-ID" sz="2400" dirty="0"/>
              <a:t>Para dokter saling membantu</a:t>
            </a:r>
          </a:p>
          <a:p>
            <a:r>
              <a:rPr lang="id-ID" sz="2400" dirty="0"/>
              <a:t>Keharusan melakukan pembedahan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724400" y="685800"/>
            <a:ext cx="406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d-ID" sz="2800" b="1" dirty="0">
                <a:solidFill>
                  <a:schemeClr val="tx2"/>
                </a:solidFill>
                <a:latin typeface="Times New Roman" pitchFamily="18" charset="0"/>
              </a:rPr>
              <a:t>Kalimat Efektif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335048"/>
            <a:ext cx="8350363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dirty="0"/>
              <a:t>Dari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, </a:t>
            </a:r>
            <a:r>
              <a:rPr lang="en-US" sz="2200" dirty="0" err="1"/>
              <a:t>penghematan</a:t>
            </a:r>
            <a:r>
              <a:rPr lang="en-US" sz="2200" dirty="0"/>
              <a:t> </a:t>
            </a:r>
            <a:r>
              <a:rPr lang="en-US" sz="2200" dirty="0" err="1"/>
              <a:t>penggunaan</a:t>
            </a:r>
            <a:r>
              <a:rPr lang="en-US" sz="2200" dirty="0"/>
              <a:t> kata-</a:t>
            </a:r>
            <a:r>
              <a:rPr lang="id-ID" sz="2200" dirty="0"/>
              <a:t>kata</a:t>
            </a:r>
            <a:r>
              <a:rPr lang="en-US" sz="2200" dirty="0"/>
              <a:t> dalam </a:t>
            </a:r>
          </a:p>
          <a:p>
            <a:pPr>
              <a:buNone/>
            </a:pPr>
            <a:r>
              <a:rPr lang="en-US" sz="2200" dirty="0" err="1"/>
              <a:t>kalimat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mencapai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50%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ukuran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dokumen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736600"/>
          </a:xfrm>
        </p:spPr>
        <p:txBody>
          <a:bodyPr/>
          <a:lstStyle/>
          <a:p>
            <a:r>
              <a:rPr lang="id-ID" sz="3600" b="1"/>
              <a:t>Koherensi Kalimat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6868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id-ID" sz="2400" dirty="0"/>
              <a:t>Hal-hal yang dapat mengganggu koherensi kalimat</a:t>
            </a:r>
          </a:p>
          <a:p>
            <a:r>
              <a:rPr lang="id-ID" sz="2400" b="1" dirty="0">
                <a:solidFill>
                  <a:schemeClr val="accent1"/>
                </a:solidFill>
              </a:rPr>
              <a:t>Tempat kata</a:t>
            </a:r>
          </a:p>
          <a:p>
            <a:pPr lvl="1"/>
            <a:r>
              <a:rPr lang="id-ID" sz="2000" dirty="0"/>
              <a:t>Pekan Olah Raga Bekas Penyandang Kusta Nasional</a:t>
            </a:r>
            <a:endParaRPr lang="en-US" sz="2000" dirty="0"/>
          </a:p>
          <a:p>
            <a:pPr lvl="1">
              <a:buFont typeface="Wingdings" pitchFamily="2" charset="2"/>
              <a:buNone/>
            </a:pPr>
            <a:endParaRPr lang="id-ID" sz="1200" dirty="0"/>
          </a:p>
          <a:p>
            <a:r>
              <a:rPr lang="id-ID" sz="2400" b="1" dirty="0">
                <a:solidFill>
                  <a:schemeClr val="accent1"/>
                </a:solidFill>
              </a:rPr>
              <a:t>Pemilihan dan Pemakaian Kata</a:t>
            </a:r>
          </a:p>
          <a:p>
            <a:pPr lvl="1"/>
            <a:r>
              <a:rPr lang="id-ID" sz="2000" dirty="0"/>
              <a:t>Memilih kata depan atau kata penghubung yang salah:</a:t>
            </a:r>
          </a:p>
          <a:p>
            <a:pPr lvl="2"/>
            <a:r>
              <a:rPr lang="id-ID" sz="2000" u="sng" dirty="0"/>
              <a:t>Dari </a:t>
            </a:r>
            <a:r>
              <a:rPr lang="id-ID" sz="2000" dirty="0"/>
              <a:t>hasil perhitungan…..</a:t>
            </a:r>
          </a:p>
          <a:p>
            <a:pPr lvl="1"/>
            <a:r>
              <a:rPr lang="id-ID" sz="2000" dirty="0"/>
              <a:t>Memilih dua kata yang kontradiktif atau medan maknanya tumpang tindih:</a:t>
            </a:r>
          </a:p>
          <a:p>
            <a:pPr lvl="2"/>
            <a:r>
              <a:rPr lang="id-ID" sz="2000" dirty="0"/>
              <a:t>Banyak penderita-penderita ….</a:t>
            </a:r>
          </a:p>
          <a:p>
            <a:pPr lvl="2"/>
            <a:r>
              <a:rPr lang="id-ID" sz="2000" dirty="0"/>
              <a:t>Suatu ciri-ciri yang didapatkan…...</a:t>
            </a:r>
            <a:endParaRPr lang="en-US" sz="2000" dirty="0"/>
          </a:p>
          <a:p>
            <a:pPr lvl="1"/>
            <a:r>
              <a:rPr lang="id-ID" sz="2000" dirty="0"/>
              <a:t>Menggunakan kata yang tidak sesuai:</a:t>
            </a:r>
          </a:p>
          <a:p>
            <a:pPr lvl="2"/>
            <a:r>
              <a:rPr lang="id-ID" sz="2000" dirty="0"/>
              <a:t>Walaupun banyak </a:t>
            </a:r>
            <a:r>
              <a:rPr lang="id-ID" sz="2000" u="sng" dirty="0"/>
              <a:t>artikel</a:t>
            </a:r>
            <a:r>
              <a:rPr lang="id-ID" sz="2000" dirty="0"/>
              <a:t> berpendapat…..</a:t>
            </a:r>
          </a:p>
          <a:p>
            <a:pPr lvl="1"/>
            <a:r>
              <a:rPr lang="id-ID" sz="2000" dirty="0"/>
              <a:t>Menggunakan nama atau istilah yang benar, tetapi penulisannya keliru:</a:t>
            </a:r>
          </a:p>
          <a:p>
            <a:pPr lvl="2"/>
            <a:r>
              <a:rPr lang="id-ID" sz="2000" dirty="0" err="1"/>
              <a:t>Poison</a:t>
            </a:r>
            <a:r>
              <a:rPr lang="id-ID" sz="2000" dirty="0"/>
              <a:t> (</a:t>
            </a:r>
            <a:r>
              <a:rPr lang="id-ID" sz="2000" dirty="0" err="1"/>
              <a:t>Poisson</a:t>
            </a:r>
            <a:r>
              <a:rPr lang="id-ID" sz="2000" dirty="0"/>
              <a:t>) </a:t>
            </a:r>
            <a:r>
              <a:rPr lang="id-ID" sz="2000" dirty="0" err="1"/>
              <a:t>distribution</a:t>
            </a:r>
            <a:endParaRPr lang="id-ID" sz="2000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6705600" cy="762000"/>
          </a:xfrm>
        </p:spPr>
        <p:txBody>
          <a:bodyPr/>
          <a:lstStyle/>
          <a:p>
            <a:r>
              <a:rPr lang="id-ID" sz="3600" b="1" dirty="0"/>
              <a:t>Pengejaan (</a:t>
            </a:r>
            <a:r>
              <a:rPr lang="id-ID" sz="3600" b="1" i="1" dirty="0" err="1"/>
              <a:t>spelling</a:t>
            </a:r>
            <a:r>
              <a:rPr lang="id-ID" sz="3600" b="1" dirty="0"/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772400" cy="4724400"/>
          </a:xfrm>
        </p:spPr>
        <p:txBody>
          <a:bodyPr>
            <a:normAutofit/>
          </a:bodyPr>
          <a:lstStyle/>
          <a:p>
            <a:r>
              <a:rPr lang="id-ID" sz="2400" b="1" dirty="0">
                <a:solidFill>
                  <a:schemeClr val="accent1"/>
                </a:solidFill>
              </a:rPr>
              <a:t>Konsistensi</a:t>
            </a:r>
          </a:p>
          <a:p>
            <a:pPr lvl="1"/>
            <a:r>
              <a:rPr lang="id-ID" sz="2000" dirty="0" err="1"/>
              <a:t>Spelling</a:t>
            </a:r>
            <a:r>
              <a:rPr lang="id-ID" sz="2000" dirty="0"/>
              <a:t>, termasuk </a:t>
            </a:r>
            <a:r>
              <a:rPr lang="id-ID" sz="2000" dirty="0" err="1"/>
              <a:t>hypenation</a:t>
            </a:r>
            <a:r>
              <a:rPr lang="id-ID" sz="2000" dirty="0"/>
              <a:t>, harus konsisten dalam seluruh tulisan, kecuali dalam kutipan, di mana </a:t>
            </a:r>
            <a:r>
              <a:rPr lang="id-ID" sz="2000" dirty="0" err="1"/>
              <a:t>spelling</a:t>
            </a:r>
            <a:r>
              <a:rPr lang="id-ID" sz="2000" dirty="0"/>
              <a:t> dari tulisan aslinya dipertahankan, terlepas apakah </a:t>
            </a:r>
            <a:r>
              <a:rPr lang="id-ID" sz="2000" dirty="0" err="1"/>
              <a:t>spellinhg</a:t>
            </a:r>
            <a:r>
              <a:rPr lang="id-ID" sz="2000" dirty="0"/>
              <a:t> tersebut benar atau salah.</a:t>
            </a:r>
            <a:endParaRPr lang="en-US" sz="2000" dirty="0"/>
          </a:p>
          <a:p>
            <a:pPr lvl="1"/>
            <a:endParaRPr lang="id-ID" sz="2000" dirty="0"/>
          </a:p>
          <a:p>
            <a:r>
              <a:rPr lang="id-ID" sz="2400" b="1" dirty="0">
                <a:solidFill>
                  <a:schemeClr val="accent1"/>
                </a:solidFill>
              </a:rPr>
              <a:t>Pembagian kata (</a:t>
            </a:r>
            <a:r>
              <a:rPr lang="id-ID" sz="2400" b="1" i="1" dirty="0">
                <a:solidFill>
                  <a:schemeClr val="accent1"/>
                </a:solidFill>
              </a:rPr>
              <a:t>word </a:t>
            </a:r>
            <a:r>
              <a:rPr lang="id-ID" sz="2400" b="1" i="1" dirty="0" err="1">
                <a:solidFill>
                  <a:schemeClr val="accent1"/>
                </a:solidFill>
              </a:rPr>
              <a:t>division</a:t>
            </a:r>
            <a:r>
              <a:rPr lang="id-ID" sz="2400" b="1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id-ID" sz="2000" dirty="0"/>
              <a:t>Pembagian kata sebaiknya dikonsultasikan dengan kamus, sehingga </a:t>
            </a:r>
            <a:r>
              <a:rPr lang="id-ID" sz="2000" dirty="0" err="1"/>
              <a:t>anda</a:t>
            </a:r>
            <a:r>
              <a:rPr lang="id-ID" sz="2000" dirty="0"/>
              <a:t> tahu </a:t>
            </a:r>
            <a:r>
              <a:rPr lang="id-ID" sz="2000" dirty="0" err="1"/>
              <a:t>dimana</a:t>
            </a:r>
            <a:r>
              <a:rPr lang="id-ID" sz="2000" dirty="0"/>
              <a:t> sebaiknya suatu kata bisa dipenggal</a:t>
            </a:r>
            <a:r>
              <a:rPr lang="en-US" sz="2000" dirty="0"/>
              <a:t>.</a:t>
            </a:r>
          </a:p>
          <a:p>
            <a:pPr lvl="1"/>
            <a:endParaRPr lang="id-ID" sz="2000" dirty="0"/>
          </a:p>
          <a:p>
            <a:r>
              <a:rPr lang="id-ID" sz="2400" b="1" dirty="0">
                <a:solidFill>
                  <a:schemeClr val="accent1"/>
                </a:solidFill>
              </a:rPr>
              <a:t>Kata-kata asing (</a:t>
            </a:r>
            <a:r>
              <a:rPr lang="id-ID" sz="2400" b="1" i="1" dirty="0" err="1">
                <a:solidFill>
                  <a:schemeClr val="accent1"/>
                </a:solidFill>
              </a:rPr>
              <a:t>foreign</a:t>
            </a:r>
            <a:r>
              <a:rPr lang="id-ID" sz="2400" b="1" i="1" dirty="0">
                <a:solidFill>
                  <a:schemeClr val="accent1"/>
                </a:solidFill>
              </a:rPr>
              <a:t> words</a:t>
            </a:r>
            <a:r>
              <a:rPr lang="id-ID" sz="2400" b="1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id-ID" sz="2000" dirty="0"/>
              <a:t>Apabila </a:t>
            </a:r>
            <a:r>
              <a:rPr lang="id-ID" sz="2000" dirty="0" err="1"/>
              <a:t>anda</a:t>
            </a:r>
            <a:r>
              <a:rPr lang="id-ID" sz="2000" dirty="0"/>
              <a:t> menyitir suatu kata asing, maka </a:t>
            </a:r>
            <a:r>
              <a:rPr lang="id-ID" sz="2000" dirty="0" err="1"/>
              <a:t>anda</a:t>
            </a:r>
            <a:r>
              <a:rPr lang="id-ID" sz="2000" dirty="0"/>
              <a:t> harus menuliskannya persis sebagaimana tulisan tersebut ditulis</a:t>
            </a:r>
            <a:r>
              <a:rPr lang="en-US" sz="2000" dirty="0"/>
              <a:t>.</a:t>
            </a:r>
            <a:endParaRPr lang="id-ID" sz="2000" dirty="0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1365250"/>
            <a:ext cx="4038600" cy="539750"/>
          </a:xfrm>
        </p:spPr>
        <p:txBody>
          <a:bodyPr>
            <a:noAutofit/>
          </a:bodyPr>
          <a:lstStyle/>
          <a:p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Pengejaan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salah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828800"/>
            <a:ext cx="3808413" cy="4114800"/>
          </a:xfrm>
        </p:spPr>
        <p:txBody>
          <a:bodyPr/>
          <a:lstStyle/>
          <a:p>
            <a:r>
              <a:rPr lang="id-ID" sz="2400" dirty="0"/>
              <a:t>Pernapasan</a:t>
            </a:r>
          </a:p>
          <a:p>
            <a:r>
              <a:rPr lang="id-ID" sz="2400" dirty="0"/>
              <a:t>Menaati</a:t>
            </a:r>
          </a:p>
          <a:p>
            <a:r>
              <a:rPr lang="id-ID" sz="2400" dirty="0"/>
              <a:t>Menerjemahkan</a:t>
            </a:r>
          </a:p>
          <a:p>
            <a:r>
              <a:rPr lang="id-ID" sz="2400" dirty="0"/>
              <a:t>Mengubah</a:t>
            </a:r>
          </a:p>
          <a:p>
            <a:r>
              <a:rPr lang="id-ID" sz="2400" dirty="0"/>
              <a:t>Mencolok</a:t>
            </a:r>
          </a:p>
          <a:p>
            <a:r>
              <a:rPr lang="id-ID" sz="2400" dirty="0"/>
              <a:t>Penerapan</a:t>
            </a:r>
          </a:p>
          <a:p>
            <a:r>
              <a:rPr lang="id-ID" sz="2400" dirty="0"/>
              <a:t>Pengajian</a:t>
            </a:r>
          </a:p>
          <a:p>
            <a:r>
              <a:rPr lang="id-ID" sz="2400" dirty="0"/>
              <a:t>Aktivitas</a:t>
            </a:r>
          </a:p>
          <a:p>
            <a:r>
              <a:rPr lang="id-ID" sz="2400" dirty="0"/>
              <a:t>Provinsi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029200" y="1820863"/>
            <a:ext cx="3648075" cy="4046537"/>
          </a:xfrm>
        </p:spPr>
        <p:txBody>
          <a:bodyPr/>
          <a:lstStyle/>
          <a:p>
            <a:r>
              <a:rPr lang="id-ID" sz="2400"/>
              <a:t>Pernafasan</a:t>
            </a:r>
          </a:p>
          <a:p>
            <a:r>
              <a:rPr lang="id-ID" sz="2400"/>
              <a:t>Mentaati</a:t>
            </a:r>
          </a:p>
          <a:p>
            <a:r>
              <a:rPr lang="id-ID" sz="2400"/>
              <a:t>Menterjemahkan</a:t>
            </a:r>
          </a:p>
          <a:p>
            <a:r>
              <a:rPr lang="id-ID" sz="2400"/>
              <a:t>Merubah atau merobah</a:t>
            </a:r>
          </a:p>
          <a:p>
            <a:r>
              <a:rPr lang="id-ID" sz="2400"/>
              <a:t>Menyolok</a:t>
            </a:r>
          </a:p>
          <a:p>
            <a:r>
              <a:rPr lang="id-ID" sz="2400"/>
              <a:t>Pentrapan</a:t>
            </a:r>
          </a:p>
          <a:p>
            <a:r>
              <a:rPr lang="id-ID" sz="2400"/>
              <a:t>Pengkajian</a:t>
            </a:r>
          </a:p>
          <a:p>
            <a:r>
              <a:rPr lang="id-ID" sz="2400"/>
              <a:t>Aktifitas</a:t>
            </a:r>
          </a:p>
          <a:p>
            <a:r>
              <a:rPr lang="id-ID" sz="2400"/>
              <a:t>Propinsi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33400" y="1289050"/>
            <a:ext cx="3810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d-ID" sz="2600" b="1" dirty="0">
                <a:solidFill>
                  <a:schemeClr val="tx2"/>
                </a:solidFill>
                <a:latin typeface="Times New Roman" pitchFamily="18" charset="0"/>
              </a:rPr>
              <a:t>Pengejaan</a:t>
            </a:r>
            <a:r>
              <a:rPr lang="en-US" sz="2600" b="1" dirty="0">
                <a:solidFill>
                  <a:schemeClr val="tx2"/>
                </a:solidFill>
                <a:latin typeface="Times New Roman" pitchFamily="18" charset="0"/>
              </a:rPr>
              <a:t> y</a:t>
            </a:r>
            <a:r>
              <a:rPr lang="id-ID" sz="2600" b="1" dirty="0">
                <a:solidFill>
                  <a:schemeClr val="tx2"/>
                </a:solidFill>
                <a:latin typeface="Times New Roman" pitchFamily="18" charset="0"/>
              </a:rPr>
              <a:t>an</a:t>
            </a:r>
            <a:r>
              <a:rPr lang="en-US" sz="2600" b="1" dirty="0">
                <a:solidFill>
                  <a:schemeClr val="tx2"/>
                </a:solidFill>
                <a:latin typeface="Times New Roman" pitchFamily="18" charset="0"/>
              </a:rPr>
              <a:t>g benar</a:t>
            </a:r>
            <a:endParaRPr lang="id-ID" sz="26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E9D39-512D-414C-9BDA-C48FFB90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KBBI – http://kbbi.web.id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91050A-D3FA-43E3-A7F2-D1205E15E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39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7142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447800" y="3000375"/>
            <a:ext cx="69453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3600" b="1" i="1">
                <a:solidFill>
                  <a:srgbClr val="0000FF"/>
                </a:solidFill>
                <a:latin typeface="Times New Roman" pitchFamily="18" charset="0"/>
              </a:rPr>
              <a:t>“There is no way to get experience except through experience”</a:t>
            </a:r>
            <a:endParaRPr lang="en-GB" sz="3600" b="1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6336" y="1929825"/>
            <a:ext cx="375966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Thank You</a:t>
            </a:r>
            <a:endParaRPr lang="en-GB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http://www.youtube.com/watch?v=mYGA541G2qE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343400"/>
            <a:ext cx="7928774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Posting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forum </a:t>
            </a:r>
            <a:r>
              <a:rPr lang="en-US" dirty="0" err="1"/>
              <a:t>diskusi</a:t>
            </a:r>
            <a:endParaRPr lang="en-US" dirty="0"/>
          </a:p>
          <a:p>
            <a:pPr>
              <a:buNone/>
            </a:pP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YouTube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>
            <a:normAutofit/>
          </a:bodyPr>
          <a:lstStyle/>
          <a:p>
            <a:endParaRPr lang="en-US" altLang="en-US" sz="3600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3886200" cy="4495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Writing improves reading comprehension</a:t>
            </a:r>
          </a:p>
          <a:p>
            <a:r>
              <a:rPr lang="en-US" altLang="en-US" sz="2400" dirty="0"/>
              <a:t>Writing improves achievement in other academic areas</a:t>
            </a:r>
          </a:p>
          <a:p>
            <a:r>
              <a:rPr lang="en-US" altLang="en-US" sz="2400" dirty="0"/>
              <a:t>Writing contributes to a sense of connection and personal efficacy (value)</a:t>
            </a:r>
            <a:endParaRPr lang="en-US" altLang="en-US" sz="2800" dirty="0"/>
          </a:p>
          <a:p>
            <a:r>
              <a:rPr lang="en-US" altLang="en-US" sz="2800" i="1" dirty="0"/>
              <a:t>Writing improves your understanding on the issue.</a:t>
            </a:r>
          </a:p>
        </p:txBody>
      </p:sp>
      <p:graphicFrame>
        <p:nvGraphicFramePr>
          <p:cNvPr id="68613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00600" y="1676400"/>
          <a:ext cx="40386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Photo Editor Photo" r:id="rId3" imgW="7621064" imgH="5714286" progId="">
                  <p:embed/>
                </p:oleObj>
              </mc:Choice>
              <mc:Fallback>
                <p:oleObj name="Photo Editor Photo" r:id="rId3" imgW="7621064" imgH="571428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6400"/>
                        <a:ext cx="40386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88963" y="6096000"/>
            <a:ext cx="809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Reeves, Douglas B. 2002.</a:t>
            </a:r>
            <a:r>
              <a:rPr lang="en-US" altLang="en-US" sz="1200" b="1">
                <a:latin typeface="Arial" charset="0"/>
                <a:cs typeface="Arial" charset="0"/>
              </a:rPr>
              <a:t> </a:t>
            </a:r>
            <a:r>
              <a:rPr lang="en-US" altLang="en-US" sz="1200" i="1">
                <a:latin typeface="Arial" charset="0"/>
                <a:cs typeface="Arial" charset="0"/>
              </a:rPr>
              <a:t>Reason to Write: Help Your Child Succeed in School and in Life Through Better Reasoning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Arial" charset="0"/>
                <a:cs typeface="Arial" charset="0"/>
              </a:rPr>
              <a:t>and Clear Communication.</a:t>
            </a:r>
            <a:r>
              <a:rPr lang="en-US" altLang="en-US" sz="1200">
                <a:latin typeface="Arial" charset="0"/>
                <a:cs typeface="Arial" charset="0"/>
              </a:rPr>
              <a:t> Kaplan: New York</a:t>
            </a:r>
            <a:endParaRPr lang="en-US" altLang="en-US" sz="900" b="1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8103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Purpose of writing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1720850"/>
            <a:ext cx="4495800" cy="39941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600" dirty="0">
                <a:latin typeface="Modern No. 20" pitchFamily="18" charset="0"/>
              </a:rPr>
              <a:t>To inform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Modern No. 20" pitchFamily="18" charset="0"/>
              </a:rPr>
              <a:t>To narrate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Modern No. 20" pitchFamily="18" charset="0"/>
              </a:rPr>
              <a:t>To explain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Modern No. 20" pitchFamily="18" charset="0"/>
              </a:rPr>
              <a:t>To describe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Modern No. 20" pitchFamily="18" charset="0"/>
              </a:rPr>
              <a:t>To compare &amp; contrast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Modern No. 20" pitchFamily="18" charset="0"/>
              </a:rPr>
              <a:t>To persuade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Modern No. 20" pitchFamily="18" charset="0"/>
              </a:rPr>
              <a:t>To motivate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Modern No. 20" pitchFamily="18" charset="0"/>
              </a:rPr>
              <a:t>To entertain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Garamond" pitchFamily="18" charset="0"/>
            </a:endParaRPr>
          </a:p>
        </p:txBody>
      </p:sp>
      <p:pic>
        <p:nvPicPr>
          <p:cNvPr id="7" name="Picture 4" descr="MCj015677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335213"/>
            <a:ext cx="2886075" cy="274637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838200" y="5105400"/>
            <a:ext cx="672010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What is the purpose of your writing?</a:t>
            </a:r>
          </a:p>
          <a:p>
            <a:pPr>
              <a:buNone/>
            </a:pPr>
            <a:r>
              <a:rPr lang="en-US" dirty="0"/>
              <a:t>Recognize your intended reader.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8963" y="6096000"/>
            <a:ext cx="809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Reeves, Douglas B. 2002.</a:t>
            </a:r>
            <a:r>
              <a:rPr lang="en-US" altLang="en-US" sz="1200" b="1">
                <a:latin typeface="Arial" charset="0"/>
                <a:cs typeface="Arial" charset="0"/>
              </a:rPr>
              <a:t> </a:t>
            </a:r>
            <a:r>
              <a:rPr lang="en-US" altLang="en-US" sz="1200" i="1">
                <a:latin typeface="Arial" charset="0"/>
                <a:cs typeface="Arial" charset="0"/>
              </a:rPr>
              <a:t>Reason to Write: Help Your Child Succeed in School and in Life Through Better Reasoning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Arial" charset="0"/>
                <a:cs typeface="Arial" charset="0"/>
              </a:rPr>
              <a:t>and Clear Communication.</a:t>
            </a:r>
            <a:r>
              <a:rPr lang="en-US" altLang="en-US" sz="1200">
                <a:latin typeface="Arial" charset="0"/>
                <a:cs typeface="Arial" charset="0"/>
              </a:rPr>
              <a:t> Kaplan: New York</a:t>
            </a:r>
            <a:endParaRPr lang="en-US" altLang="en-US" sz="900" b="1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sz="4000" b="1" dirty="0"/>
              <a:t>Where Do I Begin?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02163" y="1752600"/>
            <a:ext cx="3703637" cy="3968750"/>
          </a:xfrm>
        </p:spPr>
        <p:txBody>
          <a:bodyPr/>
          <a:lstStyle/>
          <a:p>
            <a:r>
              <a:rPr lang="en-US" sz="2800" dirty="0"/>
              <a:t>Research</a:t>
            </a:r>
          </a:p>
          <a:p>
            <a:r>
              <a:rPr lang="en-US" sz="2800" dirty="0"/>
              <a:t>News media </a:t>
            </a:r>
          </a:p>
          <a:p>
            <a:r>
              <a:rPr lang="en-US" sz="2800" dirty="0"/>
              <a:t>Social issues</a:t>
            </a:r>
          </a:p>
          <a:p>
            <a:r>
              <a:rPr lang="en-US" sz="2800" dirty="0"/>
              <a:t>Personal experiences</a:t>
            </a:r>
          </a:p>
          <a:p>
            <a:r>
              <a:rPr lang="en-US" sz="2800" dirty="0"/>
              <a:t>Observations</a:t>
            </a:r>
          </a:p>
          <a:p>
            <a:r>
              <a:rPr lang="en-US" sz="2800" dirty="0"/>
              <a:t>Other individual’s writings</a:t>
            </a:r>
          </a:p>
        </p:txBody>
      </p:sp>
      <p:pic>
        <p:nvPicPr>
          <p:cNvPr id="5" name="Picture 4" descr="BD19983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90600" y="2230437"/>
            <a:ext cx="2849563" cy="3103563"/>
          </a:xfrm>
          <a:prstGeom prst="rect">
            <a:avLst/>
          </a:prstGeom>
          <a:noFill/>
          <a:ln/>
        </p:spPr>
      </p:pic>
      <p:sp>
        <p:nvSpPr>
          <p:cNvPr id="6" name="TextBox 5"/>
          <p:cNvSpPr txBox="1"/>
          <p:nvPr/>
        </p:nvSpPr>
        <p:spPr>
          <a:xfrm>
            <a:off x="4267200" y="1219200"/>
            <a:ext cx="21454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/>
              <a:t>Finding Topic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638800"/>
            <a:ext cx="4503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Wondering? Dreaming?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0" y="6096000"/>
            <a:ext cx="30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/>
              <a:t>Sumber</a:t>
            </a:r>
            <a:r>
              <a:rPr lang="en-US" sz="1400" dirty="0"/>
              <a:t>: Hughes, JM., faculty.uoit.ca</a:t>
            </a:r>
          </a:p>
        </p:txBody>
      </p:sp>
      <p:pic>
        <p:nvPicPr>
          <p:cNvPr id="5" name="Picture 4" descr="TheWritingProces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76200"/>
            <a:ext cx="8382000" cy="609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+Process+Ba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172200"/>
            <a:ext cx="566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https://language-and-literacy-2012.wikispaces.com/Writing+Process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Processes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Prewriting</a:t>
            </a:r>
          </a:p>
          <a:p>
            <a:r>
              <a:rPr lang="en-US" dirty="0"/>
              <a:t>Rough draft</a:t>
            </a:r>
          </a:p>
          <a:p>
            <a:endParaRPr lang="en-US" dirty="0"/>
          </a:p>
          <a:p>
            <a:r>
              <a:rPr lang="en-US" dirty="0"/>
              <a:t>Revise draft</a:t>
            </a:r>
          </a:p>
          <a:p>
            <a:endParaRPr lang="en-US" dirty="0"/>
          </a:p>
          <a:p>
            <a:r>
              <a:rPr lang="en-US" dirty="0"/>
              <a:t>Edit the draft</a:t>
            </a:r>
          </a:p>
          <a:p>
            <a:r>
              <a:rPr lang="en-US" dirty="0"/>
              <a:t>Final document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Ideas, key words, charts, etc.</a:t>
            </a:r>
          </a:p>
          <a:p>
            <a:r>
              <a:rPr lang="en-US" dirty="0"/>
              <a:t>Structure, description of each section, free from grammar, etc.</a:t>
            </a:r>
          </a:p>
          <a:p>
            <a:r>
              <a:rPr lang="en-US" dirty="0"/>
              <a:t>Detailing ideas, get respond, see from readers point of view.</a:t>
            </a:r>
          </a:p>
          <a:p>
            <a:r>
              <a:rPr lang="en-US" dirty="0"/>
              <a:t>Typos, grammar, logic.</a:t>
            </a:r>
          </a:p>
          <a:p>
            <a:r>
              <a:rPr lang="en-US" dirty="0"/>
              <a:t> Read again before submitting. </a:t>
            </a: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1183</TotalTime>
  <Words>1559</Words>
  <Application>Microsoft Office PowerPoint</Application>
  <PresentationFormat>On-screen Show (4:3)</PresentationFormat>
  <Paragraphs>212</Paragraphs>
  <Slides>28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Franklin Gothic Book</vt:lpstr>
      <vt:lpstr>Garamond</vt:lpstr>
      <vt:lpstr>Helvetica</vt:lpstr>
      <vt:lpstr>Modern No. 20</vt:lpstr>
      <vt:lpstr>Perpetua</vt:lpstr>
      <vt:lpstr>Times New Roman</vt:lpstr>
      <vt:lpstr>Wingdings</vt:lpstr>
      <vt:lpstr>Wingdings 2</vt:lpstr>
      <vt:lpstr>Equity</vt:lpstr>
      <vt:lpstr>Photo Editor Photo</vt:lpstr>
      <vt:lpstr>Research Methodology &amp; Scientific Writing, Week #3 Writing  Techniques and Paragraph Development</vt:lpstr>
      <vt:lpstr>Review Session</vt:lpstr>
      <vt:lpstr>Sebelum mulai kuliah, setiap anda masuk ke:  http://www.youtube.com/watch?v=mYGA541G2qE</vt:lpstr>
      <vt:lpstr>PowerPoint Presentation</vt:lpstr>
      <vt:lpstr>Purpose of writing</vt:lpstr>
      <vt:lpstr>Where Do I Begin?</vt:lpstr>
      <vt:lpstr>PowerPoint Presentation</vt:lpstr>
      <vt:lpstr>PowerPoint Presentation</vt:lpstr>
      <vt:lpstr>Writing Processes</vt:lpstr>
      <vt:lpstr>Start Develop Your Paragraph</vt:lpstr>
      <vt:lpstr>Chapter, Sub-Chapter and Paragraph Development</vt:lpstr>
      <vt:lpstr>Paragraphs Development</vt:lpstr>
      <vt:lpstr>Contoh Paragraf….</vt:lpstr>
      <vt:lpstr>Questions to Consider….</vt:lpstr>
      <vt:lpstr>Analisis Paragraf…</vt:lpstr>
      <vt:lpstr>Pertanyaan…</vt:lpstr>
      <vt:lpstr>Characteristics of Topical Paragraphs</vt:lpstr>
      <vt:lpstr>Characteristics of Topical Paragraphs</vt:lpstr>
      <vt:lpstr>Characteristics of Topical Paragraph</vt:lpstr>
      <vt:lpstr>PowerPoint Presentation</vt:lpstr>
      <vt:lpstr>Special Paragraphs</vt:lpstr>
      <vt:lpstr>Kalimat Yang Efektif</vt:lpstr>
      <vt:lpstr>Kalimat Tidak Efektif</vt:lpstr>
      <vt:lpstr>Koherensi Kalimat</vt:lpstr>
      <vt:lpstr>Pengejaan (spelling)</vt:lpstr>
      <vt:lpstr>Pengejaan yang salah</vt:lpstr>
      <vt:lpstr>KBBI – http://kbbi.web.id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W#10</dc:title>
  <dc:creator>z_zhaedah</dc:creator>
  <cp:lastModifiedBy>Laksmitha</cp:lastModifiedBy>
  <cp:revision>132</cp:revision>
  <dcterms:created xsi:type="dcterms:W3CDTF">2007-11-12T04:02:13Z</dcterms:created>
  <dcterms:modified xsi:type="dcterms:W3CDTF">2020-02-10T07:12:35Z</dcterms:modified>
</cp:coreProperties>
</file>