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58" r:id="rId4"/>
    <p:sldId id="260" r:id="rId5"/>
    <p:sldId id="261" r:id="rId6"/>
    <p:sldId id="263" r:id="rId7"/>
    <p:sldId id="262" r:id="rId8"/>
    <p:sldId id="264" r:id="rId9"/>
    <p:sldId id="274" r:id="rId10"/>
    <p:sldId id="265" r:id="rId11"/>
    <p:sldId id="275" r:id="rId12"/>
    <p:sldId id="266" r:id="rId13"/>
    <p:sldId id="276" r:id="rId14"/>
    <p:sldId id="267" r:id="rId15"/>
    <p:sldId id="277" r:id="rId16"/>
    <p:sldId id="268" r:id="rId17"/>
    <p:sldId id="278" r:id="rId18"/>
    <p:sldId id="269" r:id="rId19"/>
    <p:sldId id="279" r:id="rId20"/>
    <p:sldId id="270" r:id="rId21"/>
    <p:sldId id="280" r:id="rId22"/>
    <p:sldId id="271" r:id="rId23"/>
    <p:sldId id="281" r:id="rId24"/>
    <p:sldId id="272" r:id="rId25"/>
    <p:sldId id="282" r:id="rId26"/>
    <p:sldId id="273" r:id="rId27"/>
    <p:sldId id="283" r:id="rId28"/>
    <p:sldId id="284" r:id="rId29"/>
    <p:sldId id="287" r:id="rId30"/>
    <p:sldId id="288" r:id="rId31"/>
    <p:sldId id="285" r:id="rId32"/>
    <p:sldId id="286" r:id="rId33"/>
    <p:sldId id="289" r:id="rId34"/>
    <p:sldId id="290" r:id="rId35"/>
    <p:sldId id="291" r:id="rId36"/>
    <p:sldId id="29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 varScale="1">
        <p:scale>
          <a:sx n="62" d="100"/>
          <a:sy n="62" d="100"/>
        </p:scale>
        <p:origin x="140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6AFFCA6-9878-4937-946F-EC51B966266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093276-B6A1-4115-8D52-EF05873D6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FCA6-9878-4937-946F-EC51B966266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3276-B6A1-4115-8D52-EF05873D6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6AFFCA6-9878-4937-946F-EC51B966266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C093276-B6A1-4115-8D52-EF05873D6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FCA6-9878-4937-946F-EC51B966266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093276-B6A1-4115-8D52-EF05873D68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FCA6-9878-4937-946F-EC51B966266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C093276-B6A1-4115-8D52-EF05873D68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6AFFCA6-9878-4937-946F-EC51B966266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C093276-B6A1-4115-8D52-EF05873D68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6AFFCA6-9878-4937-946F-EC51B966266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C093276-B6A1-4115-8D52-EF05873D68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FCA6-9878-4937-946F-EC51B966266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093276-B6A1-4115-8D52-EF05873D6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FCA6-9878-4937-946F-EC51B966266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093276-B6A1-4115-8D52-EF05873D6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FCA6-9878-4937-946F-EC51B966266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093276-B6A1-4115-8D52-EF05873D68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6AFFCA6-9878-4937-946F-EC51B966266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C093276-B6A1-4115-8D52-EF05873D68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6AFFCA6-9878-4937-946F-EC51B966266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C093276-B6A1-4115-8D52-EF05873D6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giarism.org/ask-the-experts/faq/" TargetMode="External"/><Relationship Id="rId2" Type="http://schemas.openxmlformats.org/officeDocument/2006/relationships/hyperlink" Target="http://www.plagiarism.org/plagiarism-101/what-is-plagiarism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lagiarism.org/plagiarism-101/prevention/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o.turnitin.com/paper/plagiarism-spectrum" TargetMode="External"/><Relationship Id="rId2" Type="http://schemas.openxmlformats.org/officeDocument/2006/relationships/hyperlink" Target="http://www.turnitin.com/assets/en_us/media/plagiarism_spectrum.php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90600" y="2895600"/>
            <a:ext cx="7123113" cy="297180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Disampaikan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: </a:t>
            </a:r>
          </a:p>
          <a:p>
            <a:pPr algn="ctr"/>
            <a:r>
              <a:rPr lang="en-US" b="1" dirty="0"/>
              <a:t>Tim </a:t>
            </a:r>
            <a:r>
              <a:rPr lang="en-US" b="1" dirty="0" err="1"/>
              <a:t>Pengajar</a:t>
            </a:r>
            <a:r>
              <a:rPr lang="en-US" b="1" dirty="0"/>
              <a:t> MPPI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Plagiarism in Written Works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Ctrl-C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written piece that contains significant portions of text from a single source without alterations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38" y="14288"/>
            <a:ext cx="8239125" cy="682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Find-Replace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Act of changing key words and phrases but retaining the essential content of he source in a paper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388" y="0"/>
            <a:ext cx="82772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Act of paraphrasing from other sources and making the content fit together seamlessly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Paraphrasing: restatement of a text or passage in other words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38" y="19050"/>
            <a:ext cx="8239125" cy="681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Act of borrowing generously from one’s own previous work without citation</a:t>
            </a:r>
          </a:p>
          <a:p>
            <a:r>
              <a:rPr lang="en-US" dirty="0"/>
              <a:t>Also known as self-plagiarism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28575"/>
            <a:ext cx="8305800" cy="680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Act of combining perfectly cited sources with copied passages, which are without citation, in one paper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388" y="0"/>
            <a:ext cx="82772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Source:</a:t>
            </a:r>
          </a:p>
          <a:p>
            <a:r>
              <a:rPr lang="en-US" dirty="0">
                <a:hlinkClick r:id="rId2"/>
              </a:rPr>
              <a:t>http://www.plagiarism.org/plagiarism-101/what-is-plagiarism/</a:t>
            </a:r>
            <a:endParaRPr lang="en-US" dirty="0"/>
          </a:p>
          <a:p>
            <a:r>
              <a:rPr lang="en-US" dirty="0">
                <a:hlinkClick r:id="rId3"/>
              </a:rPr>
              <a:t>http://www.plagiarism.org/ask-the-experts/faq/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Plagiarism?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Mashup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Paper that represents a mix of copied material from several different sources without proper citation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23813"/>
            <a:ext cx="8286750" cy="681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404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written piece that includes citations to non-existent or inaccurate information about sources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575" y="19050"/>
            <a:ext cx="8324850" cy="681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paper which includes proper citation but contains almost no original work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963" y="14288"/>
            <a:ext cx="8220075" cy="682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Re-tweet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paper which includes proper citation, but relies too closely on the text’s original wording and/or structure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50" y="33338"/>
            <a:ext cx="8267700" cy="679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Severity Rank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Based on intentionality</a:t>
            </a:r>
          </a:p>
          <a:p>
            <a:r>
              <a:rPr lang="en-US" dirty="0"/>
              <a:t>From most severe to least severe</a:t>
            </a:r>
          </a:p>
          <a:p>
            <a:pPr lvl="1"/>
            <a:r>
              <a:rPr lang="en-US" dirty="0"/>
              <a:t>Clone</a:t>
            </a:r>
          </a:p>
          <a:p>
            <a:pPr lvl="1"/>
            <a:r>
              <a:rPr lang="en-US" dirty="0"/>
              <a:t>Ctrl-C</a:t>
            </a:r>
          </a:p>
          <a:p>
            <a:pPr lvl="1"/>
            <a:r>
              <a:rPr lang="en-US" dirty="0"/>
              <a:t>Find-Replace</a:t>
            </a:r>
          </a:p>
          <a:p>
            <a:pPr lvl="1"/>
            <a:r>
              <a:rPr lang="en-US" dirty="0"/>
              <a:t>Remix</a:t>
            </a:r>
          </a:p>
          <a:p>
            <a:pPr lvl="1"/>
            <a:r>
              <a:rPr lang="en-US" dirty="0"/>
              <a:t>Recycle</a:t>
            </a:r>
          </a:p>
          <a:p>
            <a:pPr lvl="1"/>
            <a:r>
              <a:rPr lang="en-US" dirty="0"/>
              <a:t>Hybrid</a:t>
            </a:r>
          </a:p>
          <a:p>
            <a:pPr lvl="1"/>
            <a:r>
              <a:rPr lang="en-US" dirty="0" err="1"/>
              <a:t>Mashup</a:t>
            </a:r>
            <a:endParaRPr lang="en-US" dirty="0"/>
          </a:p>
          <a:p>
            <a:pPr lvl="1"/>
            <a:r>
              <a:rPr lang="en-US" dirty="0"/>
              <a:t>404 Error</a:t>
            </a:r>
          </a:p>
          <a:p>
            <a:pPr lvl="1"/>
            <a:r>
              <a:rPr lang="en-US" dirty="0"/>
              <a:t>Aggregator</a:t>
            </a:r>
          </a:p>
          <a:p>
            <a:pPr lvl="1"/>
            <a:r>
              <a:rPr lang="en-US" dirty="0"/>
              <a:t>Re-Tweet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Frequency of types in survey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“Plagiarize”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Based on Merriam-Webster Online Dictionary:</a:t>
            </a:r>
          </a:p>
          <a:p>
            <a:pPr lvl="1"/>
            <a:r>
              <a:rPr lang="en-US" dirty="0"/>
              <a:t>To steal and pass off (the ideas or words of another) as one’s own</a:t>
            </a:r>
          </a:p>
          <a:p>
            <a:pPr lvl="1"/>
            <a:r>
              <a:rPr lang="en-US" dirty="0"/>
              <a:t>To use (another’s production) without crediting the source</a:t>
            </a:r>
          </a:p>
          <a:p>
            <a:pPr lvl="1"/>
            <a:r>
              <a:rPr lang="en-US" dirty="0"/>
              <a:t>To commit literary theft</a:t>
            </a:r>
          </a:p>
          <a:p>
            <a:pPr lvl="1"/>
            <a:r>
              <a:rPr lang="en-US" dirty="0"/>
              <a:t>To present as new and original an idea or product derived from an existing source</a:t>
            </a:r>
          </a:p>
          <a:p>
            <a:r>
              <a:rPr lang="en-US" dirty="0"/>
              <a:t>Fraud (stealing others’ work + lying about it)</a:t>
            </a:r>
          </a:p>
          <a:p>
            <a:r>
              <a:rPr lang="en-US" dirty="0"/>
              <a:t>Violates copyright laws</a:t>
            </a:r>
          </a:p>
          <a:p>
            <a:r>
              <a:rPr lang="en-US" dirty="0"/>
              <a:t>Not tolerated in academic environment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8913" y="519113"/>
            <a:ext cx="3686175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Problematic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“… their high problematic rankings reinforce the seriousness of the intent behind the plagiarism, but also underscore the challenge that educators encounter in identifying this type.”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5575" y="481013"/>
            <a:ext cx="3752850" cy="589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  <a:p>
            <a:r>
              <a:rPr lang="en-US" dirty="0">
                <a:hlinkClick r:id="rId2"/>
              </a:rPr>
              <a:t>http://www.plagiarism.org/plagiarism-101/prevention/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Preventing Plagiarism in Written Works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Consult with instructor</a:t>
            </a:r>
          </a:p>
          <a:p>
            <a:r>
              <a:rPr lang="en-US" dirty="0"/>
              <a:t>Plan the paper</a:t>
            </a:r>
          </a:p>
          <a:p>
            <a:r>
              <a:rPr lang="en-US" dirty="0"/>
              <a:t>Take effective notes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in doubt, cite sources</a:t>
            </a:r>
          </a:p>
          <a:p>
            <a:r>
              <a:rPr lang="en-US" dirty="0"/>
              <a:t>Make it clear who said what</a:t>
            </a:r>
          </a:p>
          <a:p>
            <a:r>
              <a:rPr lang="en-US" dirty="0"/>
              <a:t>Know how to paraphrase</a:t>
            </a:r>
          </a:p>
          <a:p>
            <a:r>
              <a:rPr lang="en-US" dirty="0"/>
              <a:t>Analyze and evaluate sources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During Planning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During Writing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Will Citing Weakens My Paper?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May think that citing weakens paper, making it seems there are less original ideas</a:t>
            </a:r>
          </a:p>
          <a:p>
            <a:r>
              <a:rPr lang="en-US" dirty="0"/>
              <a:t>Citing actually strengthen by:</a:t>
            </a:r>
          </a:p>
          <a:p>
            <a:pPr lvl="1"/>
            <a:r>
              <a:rPr lang="en-US" dirty="0"/>
              <a:t>showing that you are not just copying other ideas but are processing and adding to them</a:t>
            </a:r>
          </a:p>
          <a:p>
            <a:pPr lvl="1"/>
            <a:r>
              <a:rPr lang="en-US" dirty="0"/>
              <a:t>lending outside support to the ideas that are completely yours</a:t>
            </a:r>
          </a:p>
          <a:p>
            <a:pPr lvl="1"/>
            <a:r>
              <a:rPr lang="en-US" dirty="0"/>
              <a:t>highlighting the originality of your ideas by making clear distinctions between them and ideas you have gotten elsewhere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 and answers session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Made to protect intellectual integrity</a:t>
            </a:r>
          </a:p>
          <a:p>
            <a:r>
              <a:rPr lang="en-US" dirty="0"/>
              <a:t>Includes variety of media: music, images, written words, video, etc.</a:t>
            </a:r>
          </a:p>
          <a:p>
            <a:r>
              <a:rPr lang="en-US" dirty="0"/>
              <a:t>Violation can be prosecuted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Without Copyright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Compilations of readily available information</a:t>
            </a:r>
          </a:p>
          <a:p>
            <a:pPr lvl="1"/>
            <a:r>
              <a:rPr lang="en-US" dirty="0"/>
              <a:t>Phone book</a:t>
            </a:r>
          </a:p>
          <a:p>
            <a:r>
              <a:rPr lang="en-US" dirty="0"/>
              <a:t>Facts that are not the result of original research</a:t>
            </a:r>
          </a:p>
          <a:p>
            <a:pPr lvl="1"/>
            <a:r>
              <a:rPr lang="en-US" dirty="0"/>
              <a:t>Carrot contains Vitamin A, number of province in Indonesia</a:t>
            </a:r>
          </a:p>
          <a:p>
            <a:r>
              <a:rPr lang="en-US" dirty="0"/>
              <a:t>Public Domain</a:t>
            </a:r>
          </a:p>
          <a:p>
            <a:pPr lvl="1"/>
            <a:r>
              <a:rPr lang="en-US" dirty="0"/>
              <a:t>Works no longer (or never been) protected by copyright</a:t>
            </a:r>
          </a:p>
          <a:p>
            <a:pPr lvl="1"/>
            <a:r>
              <a:rPr lang="en-US" dirty="0"/>
              <a:t>Still needs proper attribution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Source:</a:t>
            </a:r>
          </a:p>
          <a:p>
            <a:r>
              <a:rPr lang="en-US" dirty="0">
                <a:hlinkClick r:id="rId2"/>
              </a:rPr>
              <a:t>http://www.turnitin.com/assets/en_us/media/plagiarism_spectrum.php</a:t>
            </a:r>
            <a:endParaRPr lang="en-US" dirty="0"/>
          </a:p>
          <a:p>
            <a:r>
              <a:rPr lang="en-US" dirty="0">
                <a:hlinkClick r:id="rId3"/>
              </a:rPr>
              <a:t>http://go.turnitin.com/paper/plagiarism-spectrum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Types of Plagiarism in Written Works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Plagiarism Spectrum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Proposed by </a:t>
            </a:r>
            <a:r>
              <a:rPr lang="en-US" dirty="0" err="1"/>
              <a:t>Turnitin</a:t>
            </a:r>
            <a:r>
              <a:rPr lang="en-US" dirty="0"/>
              <a:t>, web-based solution for plagiarism prevention, in 2012</a:t>
            </a:r>
          </a:p>
          <a:p>
            <a:r>
              <a:rPr lang="en-US" dirty="0"/>
              <a:t>Based on worldwide survey of 879 respondents (secondary and higher education instructor)</a:t>
            </a:r>
          </a:p>
          <a:p>
            <a:r>
              <a:rPr lang="en-US" dirty="0"/>
              <a:t>Defined 10 types of unoriginal work and ranked it by frequency, problematic, and severity</a:t>
            </a:r>
          </a:p>
          <a:p>
            <a:r>
              <a:rPr lang="en-US" dirty="0"/>
              <a:t>Explained in common words to make it easier to understand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act of submitting another’s work, word-for-word, as one’s own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63" y="0"/>
            <a:ext cx="82962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130</TotalTime>
  <Words>641</Words>
  <Application>Microsoft Office PowerPoint</Application>
  <PresentationFormat>On-screen Show (4:3)</PresentationFormat>
  <Paragraphs>100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Tw Cen MT</vt:lpstr>
      <vt:lpstr>Wingdings</vt:lpstr>
      <vt:lpstr>Wingdings 2</vt:lpstr>
      <vt:lpstr>Median</vt:lpstr>
      <vt:lpstr>Plagiarism in Written Works</vt:lpstr>
      <vt:lpstr>What is Plagiarism?</vt:lpstr>
      <vt:lpstr>Definition of “Plagiarize”</vt:lpstr>
      <vt:lpstr>Copyright Laws</vt:lpstr>
      <vt:lpstr>Works Without Copyright</vt:lpstr>
      <vt:lpstr>Types of Plagiarism in Written Works</vt:lpstr>
      <vt:lpstr>Plagiarism Spectrum</vt:lpstr>
      <vt:lpstr>Clone</vt:lpstr>
      <vt:lpstr>PowerPoint Presentation</vt:lpstr>
      <vt:lpstr>Ctrl-C</vt:lpstr>
      <vt:lpstr>PowerPoint Presentation</vt:lpstr>
      <vt:lpstr>Find-Replace</vt:lpstr>
      <vt:lpstr>PowerPoint Presentation</vt:lpstr>
      <vt:lpstr>Remix</vt:lpstr>
      <vt:lpstr>PowerPoint Presentation</vt:lpstr>
      <vt:lpstr>Recycle</vt:lpstr>
      <vt:lpstr>PowerPoint Presentation</vt:lpstr>
      <vt:lpstr>Hybrid</vt:lpstr>
      <vt:lpstr>PowerPoint Presentation</vt:lpstr>
      <vt:lpstr>Mashup</vt:lpstr>
      <vt:lpstr>PowerPoint Presentation</vt:lpstr>
      <vt:lpstr>404 Error</vt:lpstr>
      <vt:lpstr>PowerPoint Presentation</vt:lpstr>
      <vt:lpstr>Aggregator</vt:lpstr>
      <vt:lpstr>PowerPoint Presentation</vt:lpstr>
      <vt:lpstr>Re-tweet</vt:lpstr>
      <vt:lpstr>PowerPoint Presentation</vt:lpstr>
      <vt:lpstr>Severity Rank</vt:lpstr>
      <vt:lpstr>Frequency Score</vt:lpstr>
      <vt:lpstr>PowerPoint Presentation</vt:lpstr>
      <vt:lpstr>Problematic Score</vt:lpstr>
      <vt:lpstr>PowerPoint Presentation</vt:lpstr>
      <vt:lpstr>Preventing Plagiarism in Written Works</vt:lpstr>
      <vt:lpstr>Prevention</vt:lpstr>
      <vt:lpstr>Will Citing Weakens My Paper?</vt:lpstr>
      <vt:lpstr>Questions and answers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Plagiarism</dc:title>
  <dc:creator>taufi_000</dc:creator>
  <cp:lastModifiedBy>Windows User</cp:lastModifiedBy>
  <cp:revision>17</cp:revision>
  <dcterms:created xsi:type="dcterms:W3CDTF">2014-10-30T03:55:49Z</dcterms:created>
  <dcterms:modified xsi:type="dcterms:W3CDTF">2020-01-20T09:08:51Z</dcterms:modified>
</cp:coreProperties>
</file>