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docProps/core.xml" Type="http://schemas.openxmlformats.org/package/2006/relationships/metadata/core-properties"/><Relationship Id="rId2" Target="ppt/presentation.xml" Type="http://schemas.openxmlformats.org/officeDocument/2006/relationships/officeDocument"/><Relationship Id="rId3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qMFY354zFu17OdO3gUnOYQ4Ax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3a459f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bc3a459fb7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5" name="Google Shape;3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0" name="Google Shape;3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9" name="Google Shape;3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8" name="Google Shape;4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3a459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bc3a459f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c3a459fb7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bc3a459f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bc3a459fb7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3510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400" y="12111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2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400" y="22226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23.jpeg" Type="http://schemas.openxmlformats.org/officeDocument/2006/relationships/image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20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6.jpe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24.jpe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21.jpeg" Type="http://schemas.openxmlformats.org/officeDocument/2006/relationships/image"/></Relationships>
</file>

<file path=ppt/slides/_rels/slide2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25.jpe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17.jpeg" Type="http://schemas.openxmlformats.org/officeDocument/2006/relationships/image"/></Relationships>
</file>

<file path=ppt/slides/_rels/slide25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20.jpeg" Type="http://schemas.openxmlformats.org/officeDocument/2006/relationships/image"/></Relationships>
</file>

<file path=ppt/slides/_rels/slide26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19.jpeg" Type="http://schemas.openxmlformats.org/officeDocument/2006/relationships/image"/></Relationships>
</file>

<file path=ppt/slides/_rels/slide27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22.jpeg" Type="http://schemas.openxmlformats.org/officeDocument/2006/relationships/image"/></Relationships>
</file>

<file path=ppt/slides/_rels/slide2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15.jpeg" Type="http://schemas.openxmlformats.org/officeDocument/2006/relationships/image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963930" y="1008993"/>
            <a:ext cx="6923558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b="1" lang="en-US" sz="6600"/>
              <a:t>LITERATURE REVIEW</a:t>
            </a:r>
            <a:endParaRPr sz="4000"/>
          </a:p>
        </p:txBody>
      </p:sp>
      <p:sp>
        <p:nvSpPr>
          <p:cNvPr id="96" name="Google Shape;96;p1"/>
          <p:cNvSpPr/>
          <p:nvPr/>
        </p:nvSpPr>
        <p:spPr>
          <a:xfrm>
            <a:off x="950831" y="4874231"/>
            <a:ext cx="72397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 AND SCIENTIFIC WRITING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OF COMPUTER SCIENCE, UNIVERSITAS INDONESIA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8679" y="623275"/>
            <a:ext cx="1981200" cy="77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628650" y="557638"/>
            <a:ext cx="7886700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Algorithm to Find Related Literatures</a:t>
            </a:r>
            <a:endParaRPr sz="1100"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488783" y="1572011"/>
            <a:ext cx="8166434" cy="4806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Determine the research topic.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Pick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the most recent article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related to that topic.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 the article thoroughly.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Take a note on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important problems, issues, techniques, analysis, findings, and conclusions.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Start look for another related articles through: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New search terms (key words)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found in the related articles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List of references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 the chosen article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Form a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body of literatures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relevant to the topic.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Span of time (from older time to the recent time)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Span of topic (one topic may relate to another topic)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c3a459fb7_0_22"/>
          <p:cNvSpPr/>
          <p:nvPr/>
        </p:nvSpPr>
        <p:spPr>
          <a:xfrm>
            <a:off x="721895" y="1694650"/>
            <a:ext cx="7788841" cy="44983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try to find the similarities among literatures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🡪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how each article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others.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try to find the differences among literatures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🡪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how each article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others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Criticize: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put your own opinion on what is written in the literatures. Do not hesitate to write your opinion!!!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🡪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Criticize the strength and weakness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research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Synthesize: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combine several literatures into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idea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restate the article with your own words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concise way</a:t>
            </a:r>
            <a:endParaRPr/>
          </a:p>
        </p:txBody>
      </p:sp>
      <p:sp>
        <p:nvSpPr>
          <p:cNvPr id="208" name="Google Shape;208;gbc3a459fb7_0_22"/>
          <p:cNvSpPr txBox="1"/>
          <p:nvPr>
            <p:ph type="title"/>
          </p:nvPr>
        </p:nvSpPr>
        <p:spPr>
          <a:xfrm>
            <a:off x="630936" y="334644"/>
            <a:ext cx="7882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Techniques to Review Literatures</a:t>
            </a:r>
            <a:endParaRPr/>
          </a:p>
        </p:txBody>
      </p:sp>
      <p:sp>
        <p:nvSpPr>
          <p:cNvPr id="209" name="Google Shape;209;gbc3a459fb7_0_22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bc3a459fb7_0_22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bc3a459fb7_0_2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630936" y="660350"/>
            <a:ext cx="7882200" cy="7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Examples: Comparing</a:t>
            </a:r>
            <a:endParaRPr b="1" sz="3200">
              <a:solidFill>
                <a:srgbClr val="69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0"/>
          <p:cNvSpPr/>
          <p:nvPr/>
        </p:nvSpPr>
        <p:spPr>
          <a:xfrm>
            <a:off x="630936" y="1531294"/>
            <a:ext cx="7879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“Menurut penelitian yang dilakukan oleh Andri (1999), kinerja IRS dengan menggunakan teknik Extended Boolean lebih baik dibanding menggunakan teknik Boolean saja.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Hal ini sejalan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dengan hasil-hasil penelitian sebelumnya yang dilakukan oleh Savoy (1995), Salton (1990), dll.”</a:t>
            </a:r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878343" y="3216350"/>
            <a:ext cx="2310063" cy="2590800"/>
            <a:chOff x="878343" y="3216350"/>
            <a:chExt cx="2310063" cy="2590800"/>
          </a:xfrm>
        </p:grpSpPr>
        <p:pic>
          <p:nvPicPr>
            <p:cNvPr descr="2.The DNA of e-learning Cross Hamilton.pdf" id="222" name="Google Shape;2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8343" y="3216350"/>
              <a:ext cx="2310063" cy="259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0"/>
            <p:cNvSpPr/>
            <p:nvPr/>
          </p:nvSpPr>
          <p:spPr>
            <a:xfrm>
              <a:off x="1259343" y="4892750"/>
              <a:ext cx="1519778" cy="304800"/>
            </a:xfrm>
            <a:custGeom>
              <a:rect b="b" l="l" r="r" t="t"/>
              <a:pathLst>
                <a:path extrusionOk="0" h="158743" w="749023">
                  <a:moveTo>
                    <a:pt x="28495" y="146532"/>
                  </a:moveTo>
                  <a:cubicBezTo>
                    <a:pt x="56990" y="148567"/>
                    <a:pt x="158633" y="158743"/>
                    <a:pt x="223892" y="158743"/>
                  </a:cubicBezTo>
                  <a:cubicBezTo>
                    <a:pt x="369070" y="158743"/>
                    <a:pt x="518225" y="145498"/>
                    <a:pt x="663537" y="134321"/>
                  </a:cubicBezTo>
                  <a:cubicBezTo>
                    <a:pt x="679820" y="130251"/>
                    <a:pt x="698420" y="131419"/>
                    <a:pt x="712386" y="122110"/>
                  </a:cubicBezTo>
                  <a:cubicBezTo>
                    <a:pt x="732679" y="108583"/>
                    <a:pt x="742056" y="69743"/>
                    <a:pt x="749023" y="48844"/>
                  </a:cubicBezTo>
                  <a:cubicBezTo>
                    <a:pt x="738167" y="16278"/>
                    <a:pt x="743595" y="0"/>
                    <a:pt x="700174" y="0"/>
                  </a:cubicBezTo>
                  <a:cubicBezTo>
                    <a:pt x="521013" y="0"/>
                    <a:pt x="341945" y="8141"/>
                    <a:pt x="162830" y="12211"/>
                  </a:cubicBezTo>
                  <a:cubicBezTo>
                    <a:pt x="162589" y="12251"/>
                    <a:pt x="52852" y="28537"/>
                    <a:pt x="40707" y="36633"/>
                  </a:cubicBezTo>
                  <a:cubicBezTo>
                    <a:pt x="28495" y="44773"/>
                    <a:pt x="24424" y="61055"/>
                    <a:pt x="16282" y="73266"/>
                  </a:cubicBezTo>
                  <a:cubicBezTo>
                    <a:pt x="26215" y="103059"/>
                    <a:pt x="29247" y="122863"/>
                    <a:pt x="52919" y="146532"/>
                  </a:cubicBezTo>
                  <a:cubicBezTo>
                    <a:pt x="55798" y="149410"/>
                    <a:pt x="0" y="144497"/>
                    <a:pt x="28495" y="1465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10"/>
          <p:cNvCxnSpPr/>
          <p:nvPr/>
        </p:nvCxnSpPr>
        <p:spPr>
          <a:xfrm flipH="1" rot="10800000">
            <a:off x="2862567" y="3216350"/>
            <a:ext cx="870410" cy="1828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25" name="Google Shape;225;p10"/>
          <p:cNvGrpSpPr/>
          <p:nvPr/>
        </p:nvGrpSpPr>
        <p:grpSpPr>
          <a:xfrm>
            <a:off x="5983857" y="3158898"/>
            <a:ext cx="2127690" cy="2590800"/>
            <a:chOff x="5983857" y="3158898"/>
            <a:chExt cx="2127690" cy="2590800"/>
          </a:xfrm>
        </p:grpSpPr>
        <p:pic>
          <p:nvPicPr>
            <p:cNvPr descr="Push Button Engine Based-Interactive Game on Cultural Heritage-Faculty of Computer Science Universitas Indonesia.pdf" id="226" name="Google Shape;22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83857" y="3158898"/>
              <a:ext cx="2127690" cy="259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0"/>
            <p:cNvSpPr/>
            <p:nvPr/>
          </p:nvSpPr>
          <p:spPr>
            <a:xfrm>
              <a:off x="6136257" y="4911498"/>
              <a:ext cx="851076" cy="381000"/>
            </a:xfrm>
            <a:custGeom>
              <a:rect b="b" l="l" r="r" t="t"/>
              <a:pathLst>
                <a:path extrusionOk="0" h="158743" w="749023">
                  <a:moveTo>
                    <a:pt x="28495" y="146532"/>
                  </a:moveTo>
                  <a:cubicBezTo>
                    <a:pt x="56990" y="148567"/>
                    <a:pt x="158633" y="158743"/>
                    <a:pt x="223892" y="158743"/>
                  </a:cubicBezTo>
                  <a:cubicBezTo>
                    <a:pt x="369070" y="158743"/>
                    <a:pt x="518225" y="145498"/>
                    <a:pt x="663537" y="134321"/>
                  </a:cubicBezTo>
                  <a:cubicBezTo>
                    <a:pt x="679820" y="130251"/>
                    <a:pt x="698420" y="131419"/>
                    <a:pt x="712386" y="122110"/>
                  </a:cubicBezTo>
                  <a:cubicBezTo>
                    <a:pt x="732679" y="108583"/>
                    <a:pt x="742056" y="69743"/>
                    <a:pt x="749023" y="48844"/>
                  </a:cubicBezTo>
                  <a:cubicBezTo>
                    <a:pt x="738167" y="16278"/>
                    <a:pt x="743595" y="0"/>
                    <a:pt x="700174" y="0"/>
                  </a:cubicBezTo>
                  <a:cubicBezTo>
                    <a:pt x="521013" y="0"/>
                    <a:pt x="341945" y="8141"/>
                    <a:pt x="162830" y="12211"/>
                  </a:cubicBezTo>
                  <a:cubicBezTo>
                    <a:pt x="162589" y="12251"/>
                    <a:pt x="52852" y="28537"/>
                    <a:pt x="40707" y="36633"/>
                  </a:cubicBezTo>
                  <a:cubicBezTo>
                    <a:pt x="28495" y="44773"/>
                    <a:pt x="24424" y="61055"/>
                    <a:pt x="16282" y="73266"/>
                  </a:cubicBezTo>
                  <a:cubicBezTo>
                    <a:pt x="26215" y="103059"/>
                    <a:pt x="29247" y="122863"/>
                    <a:pt x="52919" y="146532"/>
                  </a:cubicBezTo>
                  <a:cubicBezTo>
                    <a:pt x="55798" y="149410"/>
                    <a:pt x="0" y="144497"/>
                    <a:pt x="28495" y="1465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8" name="Google Shape;228;p10"/>
          <p:cNvCxnSpPr/>
          <p:nvPr/>
        </p:nvCxnSpPr>
        <p:spPr>
          <a:xfrm rot="10800000">
            <a:off x="5105378" y="3249377"/>
            <a:ext cx="1121994" cy="191831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9" name="Google Shape;229;p10"/>
          <p:cNvSpPr txBox="1"/>
          <p:nvPr/>
        </p:nvSpPr>
        <p:spPr>
          <a:xfrm>
            <a:off x="3705728" y="2849267"/>
            <a:ext cx="15642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Andri, 1999</a:t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1204218" y="5530516"/>
            <a:ext cx="16583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Savoy, 1995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6255609" y="5573579"/>
            <a:ext cx="18559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Salton, 1990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3195140" y="4130750"/>
            <a:ext cx="25220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penulis melakukan komparasi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paper Andri, Savoy dan Salton (mencari yg sama)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630936" y="612868"/>
            <a:ext cx="7882200" cy="7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Examples: Contrasting</a:t>
            </a:r>
            <a:endParaRPr b="1" sz="3200">
              <a:solidFill>
                <a:srgbClr val="69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630936" y="1531294"/>
            <a:ext cx="7879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“Hasil penelitian yang dilakukan oleh Santoso (2006) menunjukkan bahwa gaya belajar konstruktif lebih adaptif terhadap penggunaan ICT.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Hal ini bertentangan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dengan hasil penelitian lainnya yang mengatakan bahwa gaya positivis yang lebih adaptif terhadap penggunaan ICT (Ford, 1998; Huge, 2001”).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1"/>
          <p:cNvCxnSpPr/>
          <p:nvPr/>
        </p:nvCxnSpPr>
        <p:spPr>
          <a:xfrm flipH="1" rot="10800000">
            <a:off x="2862567" y="3216350"/>
            <a:ext cx="870410" cy="1828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11"/>
          <p:cNvCxnSpPr/>
          <p:nvPr/>
        </p:nvCxnSpPr>
        <p:spPr>
          <a:xfrm rot="10800000">
            <a:off x="5143388" y="3158898"/>
            <a:ext cx="1083984" cy="200879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11"/>
          <p:cNvSpPr txBox="1"/>
          <p:nvPr/>
        </p:nvSpPr>
        <p:spPr>
          <a:xfrm>
            <a:off x="3487426" y="2775961"/>
            <a:ext cx="19374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Santoso, 2006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6255609" y="5573579"/>
            <a:ext cx="18559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Huge, 2001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3195140" y="4130750"/>
            <a:ext cx="25220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penulis mencari kontras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dari Santoso, dengan Ford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 Huge (mencari perbedaannya)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.The DNA of e-learning Cross Hamilton.pdf"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268" y="3216350"/>
            <a:ext cx="2384996" cy="261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/>
          <p:nvPr/>
        </p:nvSpPr>
        <p:spPr>
          <a:xfrm>
            <a:off x="1284752" y="4844235"/>
            <a:ext cx="1609872" cy="343612"/>
          </a:xfrm>
          <a:custGeom>
            <a:rect b="b" l="l" r="r" t="t"/>
            <a:pathLst>
              <a:path extrusionOk="0" h="158743" w="749023">
                <a:moveTo>
                  <a:pt x="28495" y="146532"/>
                </a:moveTo>
                <a:cubicBezTo>
                  <a:pt x="56990" y="148567"/>
                  <a:pt x="158633" y="158743"/>
                  <a:pt x="223892" y="158743"/>
                </a:cubicBezTo>
                <a:cubicBezTo>
                  <a:pt x="369070" y="158743"/>
                  <a:pt x="518225" y="145498"/>
                  <a:pt x="663537" y="134321"/>
                </a:cubicBezTo>
                <a:cubicBezTo>
                  <a:pt x="679820" y="130251"/>
                  <a:pt x="698420" y="131419"/>
                  <a:pt x="712386" y="122110"/>
                </a:cubicBezTo>
                <a:cubicBezTo>
                  <a:pt x="732679" y="108583"/>
                  <a:pt x="742056" y="69743"/>
                  <a:pt x="749023" y="48844"/>
                </a:cubicBezTo>
                <a:cubicBezTo>
                  <a:pt x="738167" y="16278"/>
                  <a:pt x="743595" y="0"/>
                  <a:pt x="700174" y="0"/>
                </a:cubicBezTo>
                <a:cubicBezTo>
                  <a:pt x="521013" y="0"/>
                  <a:pt x="341945" y="8141"/>
                  <a:pt x="162830" y="12211"/>
                </a:cubicBezTo>
                <a:cubicBezTo>
                  <a:pt x="162589" y="12251"/>
                  <a:pt x="52852" y="28537"/>
                  <a:pt x="40707" y="36633"/>
                </a:cubicBezTo>
                <a:cubicBezTo>
                  <a:pt x="28495" y="44773"/>
                  <a:pt x="24424" y="61055"/>
                  <a:pt x="16282" y="73266"/>
                </a:cubicBezTo>
                <a:cubicBezTo>
                  <a:pt x="26215" y="103059"/>
                  <a:pt x="29247" y="122863"/>
                  <a:pt x="52919" y="146532"/>
                </a:cubicBezTo>
                <a:cubicBezTo>
                  <a:pt x="55798" y="149410"/>
                  <a:pt x="0" y="144497"/>
                  <a:pt x="28495" y="146532"/>
                </a:cubicBezTo>
                <a:close/>
              </a:path>
            </a:pathLst>
          </a:cu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206561" y="5573579"/>
            <a:ext cx="13099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Ford, 1998</a:t>
            </a:r>
            <a:endParaRPr/>
          </a:p>
        </p:txBody>
      </p:sp>
      <p:pic>
        <p:nvPicPr>
          <p:cNvPr descr="2.The DNA of e-learning Cross Hamilton.pdf"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6506" y="3048359"/>
            <a:ext cx="2354990" cy="2559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/>
          <p:nvPr/>
        </p:nvSpPr>
        <p:spPr>
          <a:xfrm>
            <a:off x="6172616" y="5006565"/>
            <a:ext cx="1453079" cy="166725"/>
          </a:xfrm>
          <a:custGeom>
            <a:rect b="b" l="l" r="r" t="t"/>
            <a:pathLst>
              <a:path extrusionOk="0" h="158743" w="749023">
                <a:moveTo>
                  <a:pt x="28495" y="146532"/>
                </a:moveTo>
                <a:cubicBezTo>
                  <a:pt x="56990" y="148567"/>
                  <a:pt x="158633" y="158743"/>
                  <a:pt x="223892" y="158743"/>
                </a:cubicBezTo>
                <a:cubicBezTo>
                  <a:pt x="369070" y="158743"/>
                  <a:pt x="518225" y="145498"/>
                  <a:pt x="663537" y="134321"/>
                </a:cubicBezTo>
                <a:cubicBezTo>
                  <a:pt x="679820" y="130251"/>
                  <a:pt x="698420" y="131419"/>
                  <a:pt x="712386" y="122110"/>
                </a:cubicBezTo>
                <a:cubicBezTo>
                  <a:pt x="732679" y="108583"/>
                  <a:pt x="742056" y="69743"/>
                  <a:pt x="749023" y="48844"/>
                </a:cubicBezTo>
                <a:cubicBezTo>
                  <a:pt x="738167" y="16278"/>
                  <a:pt x="743595" y="0"/>
                  <a:pt x="700174" y="0"/>
                </a:cubicBezTo>
                <a:cubicBezTo>
                  <a:pt x="521013" y="0"/>
                  <a:pt x="341945" y="8141"/>
                  <a:pt x="162830" y="12211"/>
                </a:cubicBezTo>
                <a:cubicBezTo>
                  <a:pt x="162589" y="12251"/>
                  <a:pt x="52852" y="28537"/>
                  <a:pt x="40707" y="36633"/>
                </a:cubicBezTo>
                <a:cubicBezTo>
                  <a:pt x="28495" y="44773"/>
                  <a:pt x="24424" y="61055"/>
                  <a:pt x="16282" y="73266"/>
                </a:cubicBezTo>
                <a:cubicBezTo>
                  <a:pt x="26215" y="103059"/>
                  <a:pt x="29247" y="122863"/>
                  <a:pt x="52919" y="146532"/>
                </a:cubicBezTo>
                <a:cubicBezTo>
                  <a:pt x="55798" y="149410"/>
                  <a:pt x="0" y="144497"/>
                  <a:pt x="28495" y="146532"/>
                </a:cubicBezTo>
                <a:close/>
              </a:path>
            </a:pathLst>
          </a:cu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type="title"/>
          </p:nvPr>
        </p:nvSpPr>
        <p:spPr>
          <a:xfrm>
            <a:off x="630936" y="612868"/>
            <a:ext cx="7882200" cy="7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Examples: Criticize</a:t>
            </a:r>
            <a:endParaRPr b="1" sz="3200">
              <a:solidFill>
                <a:srgbClr val="69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630936" y="1531294"/>
            <a:ext cx="7879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“Menurut Hadi (2005) Sistem Informasi Untuk Eksekutif (EIS) dapat membantu pimpinan mengambil keputusan lebih akurat sekitar 90% dibanding tidak menggunakan EIS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tetapi tidak dijelaskan berapa banyak sampel EIS yang disurvei dan kategori keputusan yang bagaimana yang dijadikan sebagai acuan.”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3369677" y="5595305"/>
            <a:ext cx="15949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Hadi, 2005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5321724" y="3833760"/>
            <a:ext cx="171293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penulis mengkritik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Hadi,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(mencari kelemahan)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gaging with the new e-learning.pdf" id="263" name="Google Shape;2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829" y="2888773"/>
            <a:ext cx="5358553" cy="56668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/>
          <p:nvPr/>
        </p:nvSpPr>
        <p:spPr>
          <a:xfrm>
            <a:off x="1896979" y="4436399"/>
            <a:ext cx="1512266" cy="1089186"/>
          </a:xfrm>
          <a:custGeom>
            <a:rect b="b" l="l" r="r" t="t"/>
            <a:pathLst>
              <a:path extrusionOk="0" h="158743" w="749023">
                <a:moveTo>
                  <a:pt x="28495" y="146532"/>
                </a:moveTo>
                <a:cubicBezTo>
                  <a:pt x="56990" y="148567"/>
                  <a:pt x="158633" y="158743"/>
                  <a:pt x="223892" y="158743"/>
                </a:cubicBezTo>
                <a:cubicBezTo>
                  <a:pt x="369070" y="158743"/>
                  <a:pt x="518225" y="145498"/>
                  <a:pt x="663537" y="134321"/>
                </a:cubicBezTo>
                <a:cubicBezTo>
                  <a:pt x="679820" y="130251"/>
                  <a:pt x="698420" y="131419"/>
                  <a:pt x="712386" y="122110"/>
                </a:cubicBezTo>
                <a:cubicBezTo>
                  <a:pt x="732679" y="108583"/>
                  <a:pt x="742056" y="69743"/>
                  <a:pt x="749023" y="48844"/>
                </a:cubicBezTo>
                <a:cubicBezTo>
                  <a:pt x="738167" y="16278"/>
                  <a:pt x="743595" y="0"/>
                  <a:pt x="700174" y="0"/>
                </a:cubicBezTo>
                <a:cubicBezTo>
                  <a:pt x="521013" y="0"/>
                  <a:pt x="341945" y="8141"/>
                  <a:pt x="162830" y="12211"/>
                </a:cubicBezTo>
                <a:cubicBezTo>
                  <a:pt x="162589" y="12251"/>
                  <a:pt x="52852" y="28537"/>
                  <a:pt x="40707" y="36633"/>
                </a:cubicBezTo>
                <a:cubicBezTo>
                  <a:pt x="28495" y="44773"/>
                  <a:pt x="24424" y="61055"/>
                  <a:pt x="16282" y="73266"/>
                </a:cubicBezTo>
                <a:cubicBezTo>
                  <a:pt x="26215" y="103059"/>
                  <a:pt x="29247" y="122863"/>
                  <a:pt x="52919" y="146532"/>
                </a:cubicBezTo>
                <a:cubicBezTo>
                  <a:pt x="55798" y="149410"/>
                  <a:pt x="0" y="144497"/>
                  <a:pt x="28495" y="146532"/>
                </a:cubicBezTo>
                <a:close/>
              </a:path>
            </a:pathLst>
          </a:cu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2"/>
          <p:cNvCxnSpPr>
            <a:stCxn id="264" idx="8"/>
          </p:cNvCxnSpPr>
          <p:nvPr/>
        </p:nvCxnSpPr>
        <p:spPr>
          <a:xfrm flipH="1" rot="5400000">
            <a:off x="529002" y="3538250"/>
            <a:ext cx="1930500" cy="8712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type="title"/>
          </p:nvPr>
        </p:nvSpPr>
        <p:spPr>
          <a:xfrm>
            <a:off x="630936" y="612868"/>
            <a:ext cx="7882200" cy="71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Examples: Synthesize</a:t>
            </a:r>
            <a:endParaRPr b="1" sz="3200">
              <a:solidFill>
                <a:srgbClr val="69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770020" y="1531294"/>
            <a:ext cx="754147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“Menurut Hadi (2005) keberhasilan suatu Sistem Informasi Untuk Eksekutif (EIS)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sangat ditentukan oleh tingkat keakuratan menangkap kebutuhan para eksekutif;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sedangkan menurut Amir (2006), EIS sangat ditentukan oleh kejelasan </a:t>
            </a:r>
            <a:r>
              <a:rPr b="0" i="1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core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dari perusahaannya. Dari kedua pendapat tersebut, dapat dikatakan bahwa faktor-2 penentu keberhasilan EIS antara lain: keakuratan menangkap kebutuhan pimpinan, dan kejelasan core bisnis perusahaan”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6188364" y="5877520"/>
            <a:ext cx="15649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Amir, 2006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3196657" y="3721546"/>
            <a:ext cx="25220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Synthesize: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several literatures into an idea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2162069" y="5956241"/>
            <a:ext cx="14253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Hadi, 2005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>
            <a:off x="841982" y="3158505"/>
            <a:ext cx="1963018" cy="3077683"/>
            <a:chOff x="847944" y="3207178"/>
            <a:chExt cx="1676774" cy="2628900"/>
          </a:xfrm>
        </p:grpSpPr>
        <p:pic>
          <p:nvPicPr>
            <p:cNvPr descr="2.The DNA of e-learning Cross Hamilton.pdf" id="279" name="Google Shape;27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8200" y="4235878"/>
              <a:ext cx="1236518" cy="16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.dabbagh online learner.pdf" id="280" name="Google Shape;28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7944" y="3207178"/>
              <a:ext cx="1413164" cy="182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3"/>
            <p:cNvSpPr/>
            <p:nvPr/>
          </p:nvSpPr>
          <p:spPr>
            <a:xfrm>
              <a:off x="974558" y="3495300"/>
              <a:ext cx="1075714" cy="1313530"/>
            </a:xfrm>
            <a:custGeom>
              <a:rect b="b" l="l" r="r" t="t"/>
              <a:pathLst>
                <a:path extrusionOk="0" h="158743" w="749023">
                  <a:moveTo>
                    <a:pt x="28495" y="146532"/>
                  </a:moveTo>
                  <a:cubicBezTo>
                    <a:pt x="56990" y="148567"/>
                    <a:pt x="158633" y="158743"/>
                    <a:pt x="223892" y="158743"/>
                  </a:cubicBezTo>
                  <a:cubicBezTo>
                    <a:pt x="369070" y="158743"/>
                    <a:pt x="518225" y="145498"/>
                    <a:pt x="663537" y="134321"/>
                  </a:cubicBezTo>
                  <a:cubicBezTo>
                    <a:pt x="679820" y="130251"/>
                    <a:pt x="698420" y="131419"/>
                    <a:pt x="712386" y="122110"/>
                  </a:cubicBezTo>
                  <a:cubicBezTo>
                    <a:pt x="732679" y="108583"/>
                    <a:pt x="742056" y="69743"/>
                    <a:pt x="749023" y="48844"/>
                  </a:cubicBezTo>
                  <a:cubicBezTo>
                    <a:pt x="738167" y="16278"/>
                    <a:pt x="743595" y="0"/>
                    <a:pt x="700174" y="0"/>
                  </a:cubicBezTo>
                  <a:cubicBezTo>
                    <a:pt x="521013" y="0"/>
                    <a:pt x="341945" y="8141"/>
                    <a:pt x="162830" y="12211"/>
                  </a:cubicBezTo>
                  <a:cubicBezTo>
                    <a:pt x="162589" y="12251"/>
                    <a:pt x="52852" y="28537"/>
                    <a:pt x="40707" y="36633"/>
                  </a:cubicBezTo>
                  <a:cubicBezTo>
                    <a:pt x="28495" y="44773"/>
                    <a:pt x="24424" y="61055"/>
                    <a:pt x="16282" y="73266"/>
                  </a:cubicBezTo>
                  <a:cubicBezTo>
                    <a:pt x="26215" y="103059"/>
                    <a:pt x="29247" y="122863"/>
                    <a:pt x="52919" y="146532"/>
                  </a:cubicBezTo>
                  <a:cubicBezTo>
                    <a:pt x="55798" y="149410"/>
                    <a:pt x="0" y="144497"/>
                    <a:pt x="28495" y="14653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3E6EC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3"/>
          <p:cNvSpPr/>
          <p:nvPr/>
        </p:nvSpPr>
        <p:spPr>
          <a:xfrm>
            <a:off x="180474" y="1719318"/>
            <a:ext cx="794084" cy="2431578"/>
          </a:xfrm>
          <a:custGeom>
            <a:rect b="b" l="l" r="r" t="t"/>
            <a:pathLst>
              <a:path extrusionOk="0" h="2321919" w="760482">
                <a:moveTo>
                  <a:pt x="751172" y="2320089"/>
                </a:moveTo>
                <a:cubicBezTo>
                  <a:pt x="571925" y="2200604"/>
                  <a:pt x="760482" y="2321919"/>
                  <a:pt x="629048" y="2246823"/>
                </a:cubicBezTo>
                <a:cubicBezTo>
                  <a:pt x="600267" y="2230379"/>
                  <a:pt x="569774" y="2204489"/>
                  <a:pt x="543562" y="2185768"/>
                </a:cubicBezTo>
                <a:cubicBezTo>
                  <a:pt x="531618" y="2177238"/>
                  <a:pt x="518069" y="2170897"/>
                  <a:pt x="506925" y="2161346"/>
                </a:cubicBezTo>
                <a:cubicBezTo>
                  <a:pt x="373731" y="2047193"/>
                  <a:pt x="533720" y="2175928"/>
                  <a:pt x="421438" y="2063658"/>
                </a:cubicBezTo>
                <a:cubicBezTo>
                  <a:pt x="411059" y="2053280"/>
                  <a:pt x="397013" y="2047377"/>
                  <a:pt x="384801" y="2039236"/>
                </a:cubicBezTo>
                <a:cubicBezTo>
                  <a:pt x="376660" y="2022955"/>
                  <a:pt x="369743" y="2006001"/>
                  <a:pt x="360377" y="1990392"/>
                </a:cubicBezTo>
                <a:cubicBezTo>
                  <a:pt x="302328" y="1893654"/>
                  <a:pt x="316023" y="1938327"/>
                  <a:pt x="262678" y="1831649"/>
                </a:cubicBezTo>
                <a:cubicBezTo>
                  <a:pt x="222101" y="1750504"/>
                  <a:pt x="252423" y="1767423"/>
                  <a:pt x="189404" y="1672906"/>
                </a:cubicBezTo>
                <a:cubicBezTo>
                  <a:pt x="154881" y="1621127"/>
                  <a:pt x="171543" y="1649400"/>
                  <a:pt x="140554" y="1587429"/>
                </a:cubicBezTo>
                <a:cubicBezTo>
                  <a:pt x="136483" y="1571148"/>
                  <a:pt x="131634" y="1555042"/>
                  <a:pt x="128342" y="1538585"/>
                </a:cubicBezTo>
                <a:cubicBezTo>
                  <a:pt x="123486" y="1514307"/>
                  <a:pt x="122644" y="1489205"/>
                  <a:pt x="116129" y="1465319"/>
                </a:cubicBezTo>
                <a:cubicBezTo>
                  <a:pt x="110361" y="1444172"/>
                  <a:pt x="99846" y="1424616"/>
                  <a:pt x="91705" y="1404264"/>
                </a:cubicBezTo>
                <a:cubicBezTo>
                  <a:pt x="69559" y="1271409"/>
                  <a:pt x="94291" y="1387599"/>
                  <a:pt x="55068" y="1269943"/>
                </a:cubicBezTo>
                <a:cubicBezTo>
                  <a:pt x="49760" y="1254022"/>
                  <a:pt x="46496" y="1237482"/>
                  <a:pt x="42855" y="1221099"/>
                </a:cubicBezTo>
                <a:cubicBezTo>
                  <a:pt x="31478" y="1169908"/>
                  <a:pt x="27267" y="1139788"/>
                  <a:pt x="18431" y="1086778"/>
                </a:cubicBezTo>
                <a:cubicBezTo>
                  <a:pt x="1818" y="854236"/>
                  <a:pt x="0" y="920610"/>
                  <a:pt x="18431" y="634972"/>
                </a:cubicBezTo>
                <a:cubicBezTo>
                  <a:pt x="18551" y="633113"/>
                  <a:pt x="36688" y="478817"/>
                  <a:pt x="42855" y="464018"/>
                </a:cubicBezTo>
                <a:cubicBezTo>
                  <a:pt x="54146" y="436924"/>
                  <a:pt x="91705" y="390752"/>
                  <a:pt x="91705" y="390752"/>
                </a:cubicBezTo>
                <a:cubicBezTo>
                  <a:pt x="123816" y="262317"/>
                  <a:pt x="75883" y="418436"/>
                  <a:pt x="140554" y="305275"/>
                </a:cubicBezTo>
                <a:cubicBezTo>
                  <a:pt x="180244" y="235825"/>
                  <a:pt x="118165" y="267964"/>
                  <a:pt x="189404" y="244220"/>
                </a:cubicBezTo>
                <a:cubicBezTo>
                  <a:pt x="220038" y="221247"/>
                  <a:pt x="281457" y="173776"/>
                  <a:pt x="311527" y="158743"/>
                </a:cubicBezTo>
                <a:cubicBezTo>
                  <a:pt x="347805" y="140606"/>
                  <a:pt x="368147" y="126022"/>
                  <a:pt x="409226" y="122110"/>
                </a:cubicBezTo>
                <a:cubicBezTo>
                  <a:pt x="478237" y="115538"/>
                  <a:pt x="547633" y="113969"/>
                  <a:pt x="616836" y="109899"/>
                </a:cubicBezTo>
                <a:cubicBezTo>
                  <a:pt x="592411" y="85477"/>
                  <a:pt x="562723" y="65371"/>
                  <a:pt x="543562" y="36633"/>
                </a:cubicBezTo>
                <a:cubicBezTo>
                  <a:pt x="535420" y="24422"/>
                  <a:pt x="533813" y="0"/>
                  <a:pt x="519137" y="0"/>
                </a:cubicBezTo>
                <a:cubicBezTo>
                  <a:pt x="506265" y="0"/>
                  <a:pt x="525593" y="25120"/>
                  <a:pt x="531350" y="36633"/>
                </a:cubicBezTo>
                <a:cubicBezTo>
                  <a:pt x="551705" y="77338"/>
                  <a:pt x="555774" y="73266"/>
                  <a:pt x="592411" y="97688"/>
                </a:cubicBezTo>
                <a:cubicBezTo>
                  <a:pt x="600553" y="109899"/>
                  <a:pt x="616836" y="119645"/>
                  <a:pt x="616836" y="134321"/>
                </a:cubicBezTo>
                <a:cubicBezTo>
                  <a:pt x="616836" y="148997"/>
                  <a:pt x="598975" y="157827"/>
                  <a:pt x="592411" y="170954"/>
                </a:cubicBezTo>
                <a:cubicBezTo>
                  <a:pt x="586654" y="182466"/>
                  <a:pt x="585956" y="196075"/>
                  <a:pt x="580199" y="207587"/>
                </a:cubicBezTo>
                <a:cubicBezTo>
                  <a:pt x="573635" y="220714"/>
                  <a:pt x="563326" y="231635"/>
                  <a:pt x="555774" y="244220"/>
                </a:cubicBezTo>
                <a:cubicBezTo>
                  <a:pt x="551091" y="252024"/>
                  <a:pt x="547633" y="260501"/>
                  <a:pt x="543562" y="268642"/>
                </a:cubicBez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gaging with the new e-learning.pdf" id="283" name="Google Shape;2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0155" y="3303309"/>
            <a:ext cx="1506682" cy="1949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dabbagh online learner.pdf" id="284" name="Google Shape;2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3155" y="4598709"/>
            <a:ext cx="1236518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dabbagh online learner.pdf" id="285" name="Google Shape;28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31976" y="4020484"/>
            <a:ext cx="1236518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3"/>
          <p:cNvSpPr/>
          <p:nvPr/>
        </p:nvSpPr>
        <p:spPr>
          <a:xfrm>
            <a:off x="6473029" y="3645061"/>
            <a:ext cx="1280252" cy="1285343"/>
          </a:xfrm>
          <a:custGeom>
            <a:rect b="b" l="l" r="r" t="t"/>
            <a:pathLst>
              <a:path extrusionOk="0" h="158743" w="749023">
                <a:moveTo>
                  <a:pt x="28495" y="146532"/>
                </a:moveTo>
                <a:cubicBezTo>
                  <a:pt x="56990" y="148567"/>
                  <a:pt x="158633" y="158743"/>
                  <a:pt x="223892" y="158743"/>
                </a:cubicBezTo>
                <a:cubicBezTo>
                  <a:pt x="369070" y="158743"/>
                  <a:pt x="518225" y="145498"/>
                  <a:pt x="663537" y="134321"/>
                </a:cubicBezTo>
                <a:cubicBezTo>
                  <a:pt x="679820" y="130251"/>
                  <a:pt x="698420" y="131419"/>
                  <a:pt x="712386" y="122110"/>
                </a:cubicBezTo>
                <a:cubicBezTo>
                  <a:pt x="732679" y="108583"/>
                  <a:pt x="742056" y="69743"/>
                  <a:pt x="749023" y="48844"/>
                </a:cubicBezTo>
                <a:cubicBezTo>
                  <a:pt x="738167" y="16278"/>
                  <a:pt x="743595" y="0"/>
                  <a:pt x="700174" y="0"/>
                </a:cubicBezTo>
                <a:cubicBezTo>
                  <a:pt x="521013" y="0"/>
                  <a:pt x="341945" y="8141"/>
                  <a:pt x="162830" y="12211"/>
                </a:cubicBezTo>
                <a:cubicBezTo>
                  <a:pt x="162589" y="12251"/>
                  <a:pt x="52852" y="28537"/>
                  <a:pt x="40707" y="36633"/>
                </a:cubicBezTo>
                <a:cubicBezTo>
                  <a:pt x="28495" y="44773"/>
                  <a:pt x="24424" y="61055"/>
                  <a:pt x="16282" y="73266"/>
                </a:cubicBezTo>
                <a:cubicBezTo>
                  <a:pt x="26215" y="103059"/>
                  <a:pt x="29247" y="122863"/>
                  <a:pt x="52919" y="146532"/>
                </a:cubicBezTo>
                <a:cubicBezTo>
                  <a:pt x="55798" y="149410"/>
                  <a:pt x="0" y="144497"/>
                  <a:pt x="28495" y="146532"/>
                </a:cubicBezTo>
                <a:close/>
              </a:path>
            </a:pathLst>
          </a:cu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7731414" y="2109518"/>
            <a:ext cx="1074688" cy="1832001"/>
          </a:xfrm>
          <a:custGeom>
            <a:rect b="b" l="l" r="r" t="t"/>
            <a:pathLst>
              <a:path extrusionOk="0" h="2611716" w="1074688">
                <a:moveTo>
                  <a:pt x="0" y="2611716"/>
                </a:moveTo>
                <a:cubicBezTo>
                  <a:pt x="28496" y="2595435"/>
                  <a:pt x="56132" y="2577548"/>
                  <a:pt x="85487" y="2562872"/>
                </a:cubicBezTo>
                <a:cubicBezTo>
                  <a:pt x="105095" y="2553069"/>
                  <a:pt x="127751" y="2549728"/>
                  <a:pt x="146549" y="2538450"/>
                </a:cubicBezTo>
                <a:cubicBezTo>
                  <a:pt x="168900" y="2525041"/>
                  <a:pt x="185095" y="2502738"/>
                  <a:pt x="207610" y="2489606"/>
                </a:cubicBezTo>
                <a:cubicBezTo>
                  <a:pt x="234389" y="2473986"/>
                  <a:pt x="265880" y="2467817"/>
                  <a:pt x="293097" y="2452973"/>
                </a:cubicBezTo>
                <a:cubicBezTo>
                  <a:pt x="310965" y="2443228"/>
                  <a:pt x="325011" y="2427629"/>
                  <a:pt x="341946" y="2416340"/>
                </a:cubicBezTo>
                <a:cubicBezTo>
                  <a:pt x="345446" y="2414007"/>
                  <a:pt x="426633" y="2366995"/>
                  <a:pt x="439645" y="2355285"/>
                </a:cubicBezTo>
                <a:cubicBezTo>
                  <a:pt x="439651" y="2355280"/>
                  <a:pt x="538505" y="2256436"/>
                  <a:pt x="561769" y="2233175"/>
                </a:cubicBezTo>
                <a:cubicBezTo>
                  <a:pt x="578052" y="2216894"/>
                  <a:pt x="591458" y="2197103"/>
                  <a:pt x="610618" y="2184331"/>
                </a:cubicBezTo>
                <a:cubicBezTo>
                  <a:pt x="668353" y="2145845"/>
                  <a:pt x="690916" y="2134264"/>
                  <a:pt x="744954" y="2062221"/>
                </a:cubicBezTo>
                <a:cubicBezTo>
                  <a:pt x="757166" y="2045940"/>
                  <a:pt x="769760" y="2029938"/>
                  <a:pt x="781591" y="2013377"/>
                </a:cubicBezTo>
                <a:cubicBezTo>
                  <a:pt x="790122" y="2001435"/>
                  <a:pt x="797005" y="1988328"/>
                  <a:pt x="806016" y="1976744"/>
                </a:cubicBezTo>
                <a:cubicBezTo>
                  <a:pt x="825536" y="1951650"/>
                  <a:pt x="847216" y="1928302"/>
                  <a:pt x="867078" y="1903478"/>
                </a:cubicBezTo>
                <a:cubicBezTo>
                  <a:pt x="879793" y="1887586"/>
                  <a:pt x="891503" y="1870915"/>
                  <a:pt x="903715" y="1854634"/>
                </a:cubicBezTo>
                <a:cubicBezTo>
                  <a:pt x="925427" y="1789505"/>
                  <a:pt x="922614" y="1786428"/>
                  <a:pt x="952564" y="1732524"/>
                </a:cubicBezTo>
                <a:cubicBezTo>
                  <a:pt x="964092" y="1711777"/>
                  <a:pt x="979379" y="1693076"/>
                  <a:pt x="989201" y="1671469"/>
                </a:cubicBezTo>
                <a:cubicBezTo>
                  <a:pt x="999855" y="1648034"/>
                  <a:pt x="1004827" y="1622396"/>
                  <a:pt x="1013626" y="1598203"/>
                </a:cubicBezTo>
                <a:cubicBezTo>
                  <a:pt x="1021118" y="1577603"/>
                  <a:pt x="1031119" y="1557943"/>
                  <a:pt x="1038051" y="1537148"/>
                </a:cubicBezTo>
                <a:cubicBezTo>
                  <a:pt x="1064072" y="1459094"/>
                  <a:pt x="1061952" y="1454809"/>
                  <a:pt x="1074688" y="1378406"/>
                </a:cubicBezTo>
                <a:cubicBezTo>
                  <a:pt x="1070617" y="1252226"/>
                  <a:pt x="1069290" y="1125927"/>
                  <a:pt x="1062475" y="999865"/>
                </a:cubicBezTo>
                <a:cubicBezTo>
                  <a:pt x="1061138" y="975142"/>
                  <a:pt x="1056778" y="950485"/>
                  <a:pt x="1050263" y="926599"/>
                </a:cubicBezTo>
                <a:cubicBezTo>
                  <a:pt x="1044495" y="905452"/>
                  <a:pt x="1033980" y="885896"/>
                  <a:pt x="1025838" y="865544"/>
                </a:cubicBezTo>
                <a:cubicBezTo>
                  <a:pt x="1012462" y="798671"/>
                  <a:pt x="998026" y="713368"/>
                  <a:pt x="964776" y="657957"/>
                </a:cubicBezTo>
                <a:cubicBezTo>
                  <a:pt x="952564" y="637605"/>
                  <a:pt x="939505" y="617738"/>
                  <a:pt x="928139" y="596902"/>
                </a:cubicBezTo>
                <a:cubicBezTo>
                  <a:pt x="915063" y="572931"/>
                  <a:pt x="902802" y="548493"/>
                  <a:pt x="891502" y="523636"/>
                </a:cubicBezTo>
                <a:cubicBezTo>
                  <a:pt x="882431" y="503681"/>
                  <a:pt x="877724" y="481742"/>
                  <a:pt x="867078" y="462581"/>
                </a:cubicBezTo>
                <a:cubicBezTo>
                  <a:pt x="857193" y="444790"/>
                  <a:pt x="842272" y="430298"/>
                  <a:pt x="830441" y="413737"/>
                </a:cubicBezTo>
                <a:cubicBezTo>
                  <a:pt x="786028" y="351566"/>
                  <a:pt x="798949" y="347383"/>
                  <a:pt x="708317" y="279416"/>
                </a:cubicBezTo>
                <a:cubicBezTo>
                  <a:pt x="692034" y="267205"/>
                  <a:pt x="674922" y="256028"/>
                  <a:pt x="659468" y="242783"/>
                </a:cubicBezTo>
                <a:cubicBezTo>
                  <a:pt x="646355" y="231545"/>
                  <a:pt x="637201" y="215729"/>
                  <a:pt x="622831" y="206150"/>
                </a:cubicBezTo>
                <a:cubicBezTo>
                  <a:pt x="612632" y="199352"/>
                  <a:pt x="543450" y="183085"/>
                  <a:pt x="537344" y="181728"/>
                </a:cubicBezTo>
                <a:cubicBezTo>
                  <a:pt x="397808" y="150723"/>
                  <a:pt x="546565" y="187086"/>
                  <a:pt x="427433" y="157306"/>
                </a:cubicBezTo>
                <a:cubicBezTo>
                  <a:pt x="378584" y="161376"/>
                  <a:pt x="329568" y="163790"/>
                  <a:pt x="280885" y="169517"/>
                </a:cubicBezTo>
                <a:cubicBezTo>
                  <a:pt x="260270" y="171942"/>
                  <a:pt x="238389" y="191010"/>
                  <a:pt x="219823" y="181728"/>
                </a:cubicBezTo>
                <a:cubicBezTo>
                  <a:pt x="208310" y="175972"/>
                  <a:pt x="226278" y="156607"/>
                  <a:pt x="232035" y="145095"/>
                </a:cubicBezTo>
                <a:cubicBezTo>
                  <a:pt x="238599" y="131968"/>
                  <a:pt x="249178" y="121204"/>
                  <a:pt x="256460" y="108462"/>
                </a:cubicBezTo>
                <a:cubicBezTo>
                  <a:pt x="318446" y="0"/>
                  <a:pt x="245797" y="112246"/>
                  <a:pt x="305309" y="22985"/>
                </a:cubicBezTo>
                <a:cubicBezTo>
                  <a:pt x="297168" y="51477"/>
                  <a:pt x="289401" y="80079"/>
                  <a:pt x="280885" y="108462"/>
                </a:cubicBezTo>
                <a:cubicBezTo>
                  <a:pt x="277186" y="120791"/>
                  <a:pt x="275813" y="134385"/>
                  <a:pt x="268672" y="145095"/>
                </a:cubicBezTo>
                <a:cubicBezTo>
                  <a:pt x="259092" y="159464"/>
                  <a:pt x="244247" y="169517"/>
                  <a:pt x="232035" y="181728"/>
                </a:cubicBezTo>
                <a:lnTo>
                  <a:pt x="305309" y="230572"/>
                </a:lnTo>
                <a:cubicBezTo>
                  <a:pt x="317521" y="238713"/>
                  <a:pt x="328022" y="250353"/>
                  <a:pt x="341946" y="254994"/>
                </a:cubicBezTo>
                <a:lnTo>
                  <a:pt x="378583" y="267205"/>
                </a:lnTo>
              </a:path>
            </a:pathLst>
          </a:cu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 txBox="1"/>
          <p:nvPr>
            <p:ph type="ctrTitle"/>
          </p:nvPr>
        </p:nvSpPr>
        <p:spPr>
          <a:xfrm>
            <a:off x="963930" y="1008993"/>
            <a:ext cx="6923558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b="1" lang="en-US" sz="6000"/>
              <a:t>PLAGIARISM, CODE OF ETHICS &amp; CITATION</a:t>
            </a:r>
            <a:endParaRPr sz="3600"/>
          </a:p>
        </p:txBody>
      </p:sp>
      <p:sp>
        <p:nvSpPr>
          <p:cNvPr id="297" name="Google Shape;297;p14"/>
          <p:cNvSpPr/>
          <p:nvPr/>
        </p:nvSpPr>
        <p:spPr>
          <a:xfrm>
            <a:off x="950831" y="4874231"/>
            <a:ext cx="72397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 AND SCIENTIFIC WRITING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OF COMPUTER SCIENCE, UNIVERSITAS INDONESIA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8679" y="623275"/>
            <a:ext cx="1981200" cy="77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>
            <p:ph type="title"/>
          </p:nvPr>
        </p:nvSpPr>
        <p:spPr>
          <a:xfrm>
            <a:off x="628649" y="55763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What is Plagiarism?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628650" y="1550011"/>
            <a:ext cx="7886700" cy="4806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Definition based on Merriam-Webster Online Dictionary: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steal and pass off (the ideas or words of another) 	as one’s own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- To use (another’s production)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without crediting the 	source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- To commit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literary theft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- To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present as new and original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an idea or product 	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derived from an existing source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Fraud (stealing others’ work + lying about it)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Violates copyright laws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tolerated in academic environment</a:t>
            </a:r>
            <a:endParaRPr/>
          </a:p>
        </p:txBody>
      </p:sp>
      <p:sp>
        <p:nvSpPr>
          <p:cNvPr id="306" name="Google Shape;306;p1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Plagiarism Spectrum</a:t>
            </a:r>
            <a:endParaRPr/>
          </a:p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628650" y="1285316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Proposed by Turnitin, web-based solution for plagiarism prevention, in 2012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Defined 10 types of unoriginal work and ranked it by frequency, problematic, and severity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most severe to least severe: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Clone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Ctrl-C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Find-Replace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Remix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Recycle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Hybrid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Mashup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- 404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Aggregator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- Re-Tweet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 act of submitting another’s work,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word-for-word, as one’s own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262" y="1611621"/>
            <a:ext cx="6181475" cy="510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630936" y="334644"/>
            <a:ext cx="7882128" cy="107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Session Objectives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772187" y="2614372"/>
            <a:ext cx="7592766" cy="2781399"/>
            <a:chOff x="143537" y="877012"/>
            <a:chExt cx="7592766" cy="2781399"/>
          </a:xfrm>
        </p:grpSpPr>
        <p:sp>
          <p:nvSpPr>
            <p:cNvPr id="108" name="Google Shape;108;p2"/>
            <p:cNvSpPr/>
            <p:nvPr/>
          </p:nvSpPr>
          <p:spPr>
            <a:xfrm>
              <a:off x="143537" y="877012"/>
              <a:ext cx="1005188" cy="1005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54627" y="1088101"/>
              <a:ext cx="583009" cy="5830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64124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364124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understand the purpose of literature review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146343" y="877012"/>
              <a:ext cx="1005188" cy="1005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357433" y="1088101"/>
              <a:ext cx="583009" cy="5830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366930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5366930" y="877012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understand how to search relevant literatures.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43537" y="2653223"/>
              <a:ext cx="1005188" cy="10051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4627" y="2864312"/>
              <a:ext cx="583009" cy="58300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364124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1364124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understand the components of literature to be reviewed.</a:t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146343" y="2653223"/>
              <a:ext cx="1005188" cy="1005188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357433" y="2864312"/>
              <a:ext cx="583009" cy="5830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66930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5366930" y="2653223"/>
              <a:ext cx="2369373" cy="1005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understand what plagiarism is and how to avoid them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0400" y="-8256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Ctrl-C</a:t>
            </a:r>
            <a:endParaRPr/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written piece that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contains significant portions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of text from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 single source without alterations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581" y="1777796"/>
            <a:ext cx="6128837" cy="508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Find-Replace</a:t>
            </a:r>
            <a:endParaRPr/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Act of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changing key words and phrases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but retaining the essential content of he source in a paper</a:t>
            </a:r>
            <a:endParaRPr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025" y="1744301"/>
            <a:ext cx="6171950" cy="511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Remix</a:t>
            </a:r>
            <a:endParaRPr/>
          </a:p>
        </p:txBody>
      </p:sp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Act of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paraphrasing from other sources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making the content fit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together seamlessly</a:t>
            </a:r>
            <a:endParaRPr/>
          </a:p>
        </p:txBody>
      </p:sp>
      <p:sp>
        <p:nvSpPr>
          <p:cNvPr id="349" name="Google Shape;349;p3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534" y="1755005"/>
            <a:ext cx="6164931" cy="510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Recycle</a:t>
            </a:r>
            <a:endParaRPr/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Act of borrowing generously from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one’s own previous work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without citation; also known as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self-plagiarism</a:t>
            </a:r>
            <a:endParaRPr/>
          </a:p>
        </p:txBody>
      </p:sp>
      <p:sp>
        <p:nvSpPr>
          <p:cNvPr id="358" name="Google Shape;358;p3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866" y="1782813"/>
            <a:ext cx="6198268" cy="507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Hybrid</a:t>
            </a:r>
            <a:endParaRPr/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Act of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combining perfectly cited sources with copied passages,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which are without citation, in one paper</a:t>
            </a:r>
            <a:endParaRPr/>
          </a:p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8" name="Google Shape;3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192" y="1744579"/>
            <a:ext cx="6171615" cy="511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Mashup</a:t>
            </a:r>
            <a:endParaRPr/>
          </a:p>
        </p:txBody>
      </p:sp>
      <p:sp>
        <p:nvSpPr>
          <p:cNvPr id="375" name="Google Shape;375;p35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Paper that represents a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mix of copied material from several different sources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without proper citation</a:t>
            </a:r>
            <a:endParaRPr/>
          </a:p>
        </p:txBody>
      </p:sp>
      <p:sp>
        <p:nvSpPr>
          <p:cNvPr id="376" name="Google Shape;376;p3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628" y="1771849"/>
            <a:ext cx="6188743" cy="50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404 Error</a:t>
            </a:r>
            <a:endParaRPr/>
          </a:p>
        </p:txBody>
      </p:sp>
      <p:sp>
        <p:nvSpPr>
          <p:cNvPr id="384" name="Google Shape;384;p36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written piece that includes citations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to non-existent or inaccurate information about sources</a:t>
            </a:r>
            <a:endParaRPr/>
          </a:p>
        </p:txBody>
      </p:sp>
      <p:sp>
        <p:nvSpPr>
          <p:cNvPr id="385" name="Google Shape;385;p3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141" y="1744579"/>
            <a:ext cx="6241802" cy="511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Aggregator</a:t>
            </a:r>
            <a:endParaRPr/>
          </a:p>
        </p:txBody>
      </p:sp>
      <p:sp>
        <p:nvSpPr>
          <p:cNvPr id="393" name="Google Shape;393;p37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paper which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includes proper citation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but contains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almost no original work</a:t>
            </a:r>
            <a:endParaRPr/>
          </a:p>
        </p:txBody>
      </p:sp>
      <p:sp>
        <p:nvSpPr>
          <p:cNvPr id="394" name="Google Shape;394;p3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344" y="1759650"/>
            <a:ext cx="6119312" cy="508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Re-tweet</a:t>
            </a:r>
            <a:endParaRPr/>
          </a:p>
        </p:txBody>
      </p:sp>
      <p:sp>
        <p:nvSpPr>
          <p:cNvPr id="402" name="Google Shape;402;p38"/>
          <p:cNvSpPr txBox="1"/>
          <p:nvPr>
            <p:ph idx="1" type="body"/>
          </p:nvPr>
        </p:nvSpPr>
        <p:spPr>
          <a:xfrm>
            <a:off x="628650" y="1096487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paper which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includes proper citation, but relies too closely on the text’s original wording and/or structure</a:t>
            </a:r>
            <a:endParaRPr/>
          </a:p>
        </p:txBody>
      </p:sp>
      <p:sp>
        <p:nvSpPr>
          <p:cNvPr id="403" name="Google Shape;403;p3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4" name="Google Shape;4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772330"/>
            <a:ext cx="6191250" cy="508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How to Avoid Plagiarism?</a:t>
            </a:r>
            <a:endParaRPr/>
          </a:p>
        </p:txBody>
      </p:sp>
      <p:sp>
        <p:nvSpPr>
          <p:cNvPr id="411" name="Google Shape;411;p39"/>
          <p:cNvSpPr txBox="1"/>
          <p:nvPr>
            <p:ph idx="1" type="body"/>
          </p:nvPr>
        </p:nvSpPr>
        <p:spPr>
          <a:xfrm>
            <a:off x="628651" y="2249905"/>
            <a:ext cx="3642560" cy="419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Consult with instructor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Plan the paper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Take effective notes</a:t>
            </a:r>
            <a:endParaRPr/>
          </a:p>
        </p:txBody>
      </p:sp>
      <p:sp>
        <p:nvSpPr>
          <p:cNvPr id="412" name="Google Shape;412;p3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39"/>
          <p:cNvSpPr txBox="1"/>
          <p:nvPr/>
        </p:nvSpPr>
        <p:spPr>
          <a:xfrm>
            <a:off x="4591050" y="2249905"/>
            <a:ext cx="3722772" cy="419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in doubt, cite sources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it clear who said what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how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paraphrase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and evaluate sources</a:t>
            </a:r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609600" y="1752600"/>
            <a:ext cx="3661611" cy="497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During Planning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4591050" y="1766580"/>
            <a:ext cx="3722771" cy="4973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During Writing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630936" y="334644"/>
            <a:ext cx="7882128" cy="107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3"/>
          <p:cNvGrpSpPr/>
          <p:nvPr/>
        </p:nvGrpSpPr>
        <p:grpSpPr>
          <a:xfrm>
            <a:off x="5023620" y="2601458"/>
            <a:ext cx="1406700" cy="1406700"/>
            <a:chOff x="5023620" y="2601458"/>
            <a:chExt cx="1406700" cy="1406700"/>
          </a:xfrm>
        </p:grpSpPr>
        <p:sp>
          <p:nvSpPr>
            <p:cNvPr id="134" name="Google Shape;134;p3"/>
            <p:cNvSpPr/>
            <p:nvPr/>
          </p:nvSpPr>
          <p:spPr>
            <a:xfrm>
              <a:off x="5023620" y="2601458"/>
              <a:ext cx="1406700" cy="140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323433" y="2901271"/>
              <a:ext cx="807300" cy="807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4670155" y="4227308"/>
            <a:ext cx="2306400" cy="751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should be able to avoid plagiarism in writing academic papers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613577" y="2901271"/>
            <a:ext cx="807187" cy="8071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864045" y="4307849"/>
            <a:ext cx="23062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should be able to conduct literature review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4573889" y="4446459"/>
            <a:ext cx="23062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2313820" y="2601458"/>
            <a:ext cx="1406700" cy="1406700"/>
            <a:chOff x="2149370" y="2553208"/>
            <a:chExt cx="1406700" cy="1406700"/>
          </a:xfrm>
        </p:grpSpPr>
        <p:sp>
          <p:nvSpPr>
            <p:cNvPr id="142" name="Google Shape;142;p3"/>
            <p:cNvSpPr/>
            <p:nvPr/>
          </p:nvSpPr>
          <p:spPr>
            <a:xfrm>
              <a:off x="2149370" y="2553208"/>
              <a:ext cx="1406700" cy="140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449077" y="2852899"/>
              <a:ext cx="807300" cy="807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type="title"/>
          </p:nvPr>
        </p:nvSpPr>
        <p:spPr>
          <a:xfrm>
            <a:off x="628650" y="40122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Will Citing Weakens My Paper?</a:t>
            </a:r>
            <a:endParaRPr sz="3200"/>
          </a:p>
        </p:txBody>
      </p:sp>
      <p:sp>
        <p:nvSpPr>
          <p:cNvPr id="422" name="Google Shape;422;p40"/>
          <p:cNvSpPr txBox="1"/>
          <p:nvPr>
            <p:ph idx="1" type="body"/>
          </p:nvPr>
        </p:nvSpPr>
        <p:spPr>
          <a:xfrm>
            <a:off x="628650" y="1245044"/>
            <a:ext cx="7886700" cy="525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You may think that citing weakens paper, making it seems there are less original ideas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Citing actually strengthen by: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Showing that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you are not just copying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other ideas but are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processing and adding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to them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Lending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outside support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to the ideas that are completely yours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Highlighting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the originality of your ideas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by making clear distinctions between them and ideas you have gotten elsewhere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1708484" y="2533569"/>
            <a:ext cx="5594683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THANK YOU</a:t>
            </a:r>
            <a:br>
              <a:rPr b="1" lang="en-US"/>
            </a:br>
            <a:br>
              <a:rPr lang="en-US"/>
            </a:br>
            <a:r>
              <a:rPr lang="en-US"/>
              <a:t>Any Questions?</a:t>
            </a:r>
            <a:endParaRPr/>
          </a:p>
        </p:txBody>
      </p:sp>
      <p:sp>
        <p:nvSpPr>
          <p:cNvPr id="430" name="Google Shape;430;p4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3a459fb7_0_0"/>
          <p:cNvSpPr/>
          <p:nvPr/>
        </p:nvSpPr>
        <p:spPr>
          <a:xfrm>
            <a:off x="1079161" y="3373880"/>
            <a:ext cx="7010510" cy="1462816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research cannot stand on its own;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built from other previous research.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construct previous research, we need to review previous research’s findings.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c3a459fb7_0_0"/>
          <p:cNvSpPr txBox="1"/>
          <p:nvPr>
            <p:ph type="title"/>
          </p:nvPr>
        </p:nvSpPr>
        <p:spPr>
          <a:xfrm>
            <a:off x="630936" y="334644"/>
            <a:ext cx="7882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Review of Previous Sessions:</a:t>
            </a:r>
            <a:b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Research Understanding</a:t>
            </a:r>
            <a:endParaRPr sz="3200"/>
          </a:p>
        </p:txBody>
      </p:sp>
      <p:sp>
        <p:nvSpPr>
          <p:cNvPr id="150" name="Google Shape;150;gbc3a459fb7_0_0"/>
          <p:cNvSpPr/>
          <p:nvPr/>
        </p:nvSpPr>
        <p:spPr>
          <a:xfrm>
            <a:off x="632079" y="0"/>
            <a:ext cx="78798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c3a459fb7_0_0"/>
          <p:cNvSpPr/>
          <p:nvPr/>
        </p:nvSpPr>
        <p:spPr>
          <a:xfrm>
            <a:off x="630936" y="1512994"/>
            <a:ext cx="78798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bc3a459fb7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bc3a459fb7_0_0"/>
          <p:cNvSpPr/>
          <p:nvPr/>
        </p:nvSpPr>
        <p:spPr>
          <a:xfrm>
            <a:off x="1079161" y="1698534"/>
            <a:ext cx="6983350" cy="150810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is: “…the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systematic process of collecting and analyzing information (data)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order to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our understanding of the phenomenon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about which we are concerned or interested.”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c3a459fb7_0_0"/>
          <p:cNvSpPr/>
          <p:nvPr/>
        </p:nvSpPr>
        <p:spPr>
          <a:xfrm>
            <a:off x="1079161" y="5003937"/>
            <a:ext cx="7010510" cy="999821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Hence, the importance of conducting </a:t>
            </a:r>
            <a:r>
              <a:rPr b="1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review.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3a459fb7_0_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What is a Literature Review?</a:t>
            </a:r>
            <a:b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(Source: University Library, University of California)</a:t>
            </a:r>
            <a:endParaRPr/>
          </a:p>
        </p:txBody>
      </p:sp>
      <p:sp>
        <p:nvSpPr>
          <p:cNvPr id="161" name="Google Shape;161;gbc3a459fb7_0_38"/>
          <p:cNvSpPr txBox="1"/>
          <p:nvPr>
            <p:ph idx="1" type="body"/>
          </p:nvPr>
        </p:nvSpPr>
        <p:spPr>
          <a:xfrm>
            <a:off x="512846" y="1825625"/>
            <a:ext cx="8118308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 surveys of scholarly articles,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books and other sources (e.g. dissertations, journal, conference proceedings) relevant to a particular issue, area of research, or theory.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Textbook, magazines, bulletin, etc. are NOT suggested!</a:t>
            </a:r>
            <a:endParaRPr sz="2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is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providing a description, summary, and critical evaluation of each work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(each research article).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purpose is 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offer an overview of significant literatures published on a topic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(overview the state-of-the-art).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bc3a459fb7_0_3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628649" y="55763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Why Doing a Literature Review?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628650" y="1550011"/>
            <a:ext cx="7886700" cy="4806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identify gaps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 the literature.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avoid “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reinventing the wheel”.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identify relevant methods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to your project.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build on the platform of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existing knowledge and ideas.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identify other people working in the same fields 🡪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networking!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increase your breadth of knowledge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of your subject area.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identify similar works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 your area, OR even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identifying opposing views.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28649" y="557638"/>
            <a:ext cx="8214561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Where to Place Your Literature Review?</a:t>
            </a:r>
            <a:endParaRPr sz="2800"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628650" y="1550011"/>
            <a:ext cx="7886700" cy="4806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Usually it’s placed at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Chapter 2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of your thesis or dissertation.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literature review may constitute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an essential chapter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of a thesis or dissertation.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Literature review should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logically connected to research problems, research methodology, analysis and conclusion.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Beside that, from reviewing literatures, you can write a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review paper.</a:t>
            </a:r>
            <a:endParaRPr/>
          </a:p>
        </p:txBody>
      </p:sp>
      <p:sp>
        <p:nvSpPr>
          <p:cNvPr id="178" name="Google Shape;178;p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628650" y="557638"/>
            <a:ext cx="7886700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0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Stages of Literature Reviews </a:t>
            </a:r>
            <a:r>
              <a:rPr b="1" lang="en-US" sz="14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(Source: University Library, University of California)</a:t>
            </a:r>
            <a:endParaRPr sz="1400"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628650" y="1550011"/>
            <a:ext cx="7886700" cy="4806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Problem Formulation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Which topic or field is being examined and what are the issues?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Literature Search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Finding materials </a:t>
            </a: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relevant to the subject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being explored 🡪 </a:t>
            </a:r>
            <a:r>
              <a:rPr i="1"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more on this on the next slide!</a:t>
            </a:r>
            <a:endParaRPr sz="21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Data Evaluation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Determining which literature makes a significant contribution to the understanding of the topic.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Analysis and Interpretation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Discussing the findings and conclusions of pertinent literature. </a:t>
            </a:r>
            <a:endParaRPr/>
          </a:p>
        </p:txBody>
      </p:sp>
      <p:sp>
        <p:nvSpPr>
          <p:cNvPr id="186" name="Google Shape;186;p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628650" y="557638"/>
            <a:ext cx="7886700" cy="99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600">
                <a:solidFill>
                  <a:srgbClr val="696464"/>
                </a:solidFill>
                <a:latin typeface="Arial"/>
                <a:ea typeface="Arial"/>
                <a:cs typeface="Arial"/>
                <a:sym typeface="Arial"/>
              </a:rPr>
              <a:t>How to Find Relevant Literatures</a:t>
            </a:r>
            <a:endParaRPr sz="1200"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628650" y="1550011"/>
            <a:ext cx="7886700" cy="4806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Search with the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key words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of the research topic.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broader key words (term) if the documents retrieved are few or none.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narrower key words if the documents retrieved are too much (consult thesaurus).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synonym or related terms to enhance the search.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Searching is part of science in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Information Retrieval.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2021-02-08T15:15:19Z</dcterms:created>
  <dc:creator>annisa monicha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950644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