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7" r:id="rId1"/>
  </p:sldMasterIdLst>
  <p:notesMasterIdLst>
    <p:notesMasterId r:id="rId42"/>
  </p:notesMasterIdLst>
  <p:sldIdLst>
    <p:sldId id="256" r:id="rId2"/>
    <p:sldId id="355" r:id="rId3"/>
    <p:sldId id="362" r:id="rId4"/>
    <p:sldId id="373" r:id="rId5"/>
    <p:sldId id="363" r:id="rId6"/>
    <p:sldId id="297" r:id="rId7"/>
    <p:sldId id="356" r:id="rId8"/>
    <p:sldId id="261" r:id="rId9"/>
    <p:sldId id="357" r:id="rId10"/>
    <p:sldId id="361" r:id="rId11"/>
    <p:sldId id="358" r:id="rId12"/>
    <p:sldId id="267" r:id="rId13"/>
    <p:sldId id="303" r:id="rId14"/>
    <p:sldId id="364" r:id="rId15"/>
    <p:sldId id="304" r:id="rId16"/>
    <p:sldId id="365" r:id="rId17"/>
    <p:sldId id="268" r:id="rId18"/>
    <p:sldId id="366" r:id="rId19"/>
    <p:sldId id="296" r:id="rId20"/>
    <p:sldId id="269" r:id="rId21"/>
    <p:sldId id="367" r:id="rId22"/>
    <p:sldId id="350" r:id="rId23"/>
    <p:sldId id="270" r:id="rId24"/>
    <p:sldId id="280" r:id="rId25"/>
    <p:sldId id="281" r:id="rId26"/>
    <p:sldId id="282" r:id="rId27"/>
    <p:sldId id="271" r:id="rId28"/>
    <p:sldId id="369" r:id="rId29"/>
    <p:sldId id="272" r:id="rId30"/>
    <p:sldId id="353" r:id="rId31"/>
    <p:sldId id="370" r:id="rId32"/>
    <p:sldId id="273" r:id="rId33"/>
    <p:sldId id="321" r:id="rId34"/>
    <p:sldId id="322" r:id="rId35"/>
    <p:sldId id="371" r:id="rId36"/>
    <p:sldId id="354" r:id="rId37"/>
    <p:sldId id="372" r:id="rId38"/>
    <p:sldId id="359" r:id="rId39"/>
    <p:sldId id="360" r:id="rId40"/>
    <p:sldId id="291"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9039" autoAdjust="0"/>
    <p:restoredTop sz="86431" autoAdjust="0"/>
  </p:normalViewPr>
  <p:slideViewPr>
    <p:cSldViewPr>
      <p:cViewPr varScale="1">
        <p:scale>
          <a:sx n="67" d="100"/>
          <a:sy n="67" d="100"/>
        </p:scale>
        <p:origin x="1128" y="44"/>
      </p:cViewPr>
      <p:guideLst>
        <p:guide orient="horz" pos="2160"/>
        <p:guide pos="2880"/>
      </p:guideLst>
    </p:cSldViewPr>
  </p:slideViewPr>
  <p:outlineViewPr>
    <p:cViewPr>
      <p:scale>
        <a:sx n="33" d="100"/>
        <a:sy n="33" d="100"/>
      </p:scale>
      <p:origin x="258" y="407424"/>
    </p:cViewPr>
  </p:outlineViewPr>
  <p:notesTextViewPr>
    <p:cViewPr>
      <p:scale>
        <a:sx n="100" d="100"/>
        <a:sy n="100" d="100"/>
      </p:scale>
      <p:origin x="0" y="0"/>
    </p:cViewPr>
  </p:notesTextViewPr>
  <p:sorterViewPr>
    <p:cViewPr>
      <p:scale>
        <a:sx n="66" d="100"/>
        <a:sy n="66" d="100"/>
      </p:scale>
      <p:origin x="0" y="3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7FBB302-4093-4574-B2A7-BD00D1A143D2}" type="slidenum">
              <a:rPr lang="en-US"/>
              <a:pPr/>
              <a:t>‹#›</a:t>
            </a:fld>
            <a:endParaRPr lang="en-US"/>
          </a:p>
        </p:txBody>
      </p:sp>
    </p:spTree>
    <p:extLst>
      <p:ext uri="{BB962C8B-B14F-4D97-AF65-F5344CB8AC3E}">
        <p14:creationId xmlns:p14="http://schemas.microsoft.com/office/powerpoint/2010/main" val="18349235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45DED-5CFD-4133-855D-957E6140E0F0}" type="slidenum">
              <a:rPr lang="en-US"/>
              <a:pPr/>
              <a:t>13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572000"/>
          </a:xfrm>
        </p:spPr>
        <p:txBody>
          <a:bodyPr/>
          <a:lstStyle/>
          <a:p>
            <a:pPr>
              <a:buFontTx/>
              <a:buChar char="-"/>
            </a:pPr>
            <a:r>
              <a:rPr lang="en-US" sz="1000"/>
              <a:t>Tutoring vs. lecture example</a:t>
            </a:r>
          </a:p>
          <a:p>
            <a:pPr lvl="1">
              <a:buFontTx/>
              <a:buChar char="-"/>
            </a:pPr>
            <a:r>
              <a:rPr lang="en-US" sz="1000"/>
              <a:t>I.V. method of teaching used</a:t>
            </a:r>
          </a:p>
          <a:p>
            <a:pPr lvl="1">
              <a:buFontTx/>
              <a:buChar char="-"/>
            </a:pPr>
            <a:r>
              <a:rPr lang="en-US" sz="1000"/>
              <a:t>DV: posttest score</a:t>
            </a:r>
          </a:p>
          <a:p>
            <a:pPr lvl="1">
              <a:buFontTx/>
              <a:buChar char="-"/>
            </a:pPr>
            <a:r>
              <a:rPr lang="en-US" sz="1000"/>
              <a:t>Experimental Condition: condition that is manipulated, that is the tutoring condition</a:t>
            </a:r>
          </a:p>
          <a:p>
            <a:pPr lvl="1">
              <a:buFontTx/>
              <a:buChar char="-"/>
            </a:pPr>
            <a:r>
              <a:rPr lang="en-US" sz="1000"/>
              <a:t>Control Condition: Here it is the lecture condition</a:t>
            </a:r>
          </a:p>
          <a:p>
            <a:pPr lvl="1">
              <a:buFontTx/>
              <a:buChar char="-"/>
            </a:pPr>
            <a:r>
              <a:rPr lang="en-US" sz="1000"/>
              <a:t>Confounding variables: tutoring requires active participation, whereas a lecture may not &amp; tutoring involves dialog, whereas most of lecturing is a monolog given by the professor</a:t>
            </a:r>
          </a:p>
          <a:p>
            <a:pPr>
              <a:buFontTx/>
              <a:buChar char="-"/>
            </a:pPr>
            <a:r>
              <a:rPr lang="en-US" sz="1000"/>
              <a:t>2</a:t>
            </a:r>
            <a:r>
              <a:rPr lang="en-US" sz="1000" baseline="30000"/>
              <a:t>nd</a:t>
            </a:r>
            <a:r>
              <a:rPr lang="en-US" sz="1000"/>
              <a:t> example: interested in the effect of laughter during an exam on a student’s blood pressure</a:t>
            </a:r>
          </a:p>
          <a:p>
            <a:pPr lvl="1">
              <a:buFontTx/>
              <a:buChar char="-"/>
            </a:pPr>
            <a:r>
              <a:rPr lang="en-US" sz="1000"/>
              <a:t>IV: presence of jokes, cartoons, whatever funny material to illicit laughter</a:t>
            </a:r>
          </a:p>
          <a:p>
            <a:pPr lvl="1">
              <a:buFontTx/>
              <a:buChar char="-"/>
            </a:pPr>
            <a:r>
              <a:rPr lang="en-US" sz="1000"/>
              <a:t>DV: blood pressure</a:t>
            </a:r>
          </a:p>
          <a:p>
            <a:pPr lvl="1">
              <a:buFontTx/>
              <a:buChar char="-"/>
            </a:pPr>
            <a:r>
              <a:rPr lang="en-US" sz="1000"/>
              <a:t>Exper. Condition: test takers who receive funny material used to illicit laughter</a:t>
            </a:r>
          </a:p>
          <a:p>
            <a:pPr lvl="1">
              <a:buFontTx/>
              <a:buChar char="-"/>
            </a:pPr>
            <a:r>
              <a:rPr lang="en-US" sz="1000"/>
              <a:t>Control Condition: regular test taking situation</a:t>
            </a:r>
          </a:p>
          <a:p>
            <a:pPr lvl="1">
              <a:buFontTx/>
              <a:buChar char="-"/>
            </a:pPr>
            <a:r>
              <a:rPr lang="en-US" sz="1000"/>
              <a:t>Confounding variable:</a:t>
            </a:r>
          </a:p>
          <a:p>
            <a:pPr lvl="2">
              <a:buFontTx/>
              <a:buChar char="-"/>
            </a:pPr>
            <a:r>
              <a:rPr lang="en-US" sz="1000"/>
              <a:t>Different senses of humor, the jokes or material that was supposed to illicit humor may not be funny at all, thus the IV really may not be causing the manipulation that we think we are testing.</a:t>
            </a:r>
          </a:p>
          <a:p>
            <a:pPr>
              <a:buFontTx/>
              <a:buChar char="-"/>
            </a:pPr>
            <a:r>
              <a:rPr lang="en-US" sz="1000"/>
              <a:t>3</a:t>
            </a:r>
            <a:r>
              <a:rPr lang="en-US" sz="1000" baseline="30000"/>
              <a:t>rd</a:t>
            </a:r>
            <a:r>
              <a:rPr lang="en-US" sz="1000"/>
              <a:t> example: Hours of time spent studying stats effect on stats quiz/test</a:t>
            </a:r>
          </a:p>
          <a:p>
            <a:pPr lvl="1">
              <a:buFontTx/>
              <a:buChar char="-"/>
            </a:pPr>
            <a:r>
              <a:rPr lang="en-US" sz="1000"/>
              <a:t>Imagine, I randomly assigned each of you to either study like you normally would or to study for 3 hours or to study for 6 hours  </a:t>
            </a:r>
          </a:p>
          <a:p>
            <a:pPr lvl="1">
              <a:buFontTx/>
              <a:buChar char="-"/>
            </a:pPr>
            <a:r>
              <a:rPr lang="en-US" sz="1000"/>
              <a:t>What is the IV? Hours studied, DV? Score on the quiz, Experimental group: the ones I assigned, Control group: ones I left alone, Confounding variable: overall GPA  </a:t>
            </a:r>
          </a:p>
        </p:txBody>
      </p:sp>
    </p:spTree>
    <p:extLst>
      <p:ext uri="{BB962C8B-B14F-4D97-AF65-F5344CB8AC3E}">
        <p14:creationId xmlns:p14="http://schemas.microsoft.com/office/powerpoint/2010/main" val="730082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E83A0-9B72-4A8D-BDA3-0E12CE48993B}" type="slidenum">
              <a:rPr lang="en-US"/>
              <a:pPr/>
              <a:t>15</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343400"/>
            <a:ext cx="5029200" cy="4114800"/>
          </a:xfrm>
        </p:spPr>
        <p:txBody>
          <a:bodyPr/>
          <a:lstStyle/>
          <a:p>
            <a:pPr>
              <a:buFontTx/>
              <a:buChar char="-"/>
            </a:pPr>
            <a:r>
              <a:rPr lang="en-US"/>
              <a:t>It is not always possible (or ethical) to manipulate a condition in order to study its effects.</a:t>
            </a:r>
          </a:p>
          <a:p>
            <a:pPr lvl="1">
              <a:buFontTx/>
              <a:buChar char="-"/>
            </a:pPr>
            <a:r>
              <a:rPr lang="en-US"/>
              <a:t>E.g. can’t assign a group to schizophrenia</a:t>
            </a:r>
          </a:p>
          <a:p>
            <a:pPr>
              <a:buFontTx/>
              <a:buChar char="-"/>
            </a:pPr>
            <a:r>
              <a:rPr lang="en-US"/>
              <a:t>Can’t manipulate the variables because they are already naturally manipulated</a:t>
            </a:r>
          </a:p>
          <a:p>
            <a:pPr>
              <a:buFontTx/>
              <a:buChar char="-"/>
            </a:pPr>
            <a:r>
              <a:rPr lang="en-US"/>
              <a:t>Subject variables: Age, gender, IQ, school or school system attended </a:t>
            </a:r>
          </a:p>
        </p:txBody>
      </p:sp>
    </p:spTree>
    <p:extLst>
      <p:ext uri="{BB962C8B-B14F-4D97-AF65-F5344CB8AC3E}">
        <p14:creationId xmlns:p14="http://schemas.microsoft.com/office/powerpoint/2010/main" val="2077311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81A6E-F75B-42B6-897D-E832220776DB}" type="slidenum">
              <a:rPr lang="en-US"/>
              <a:pPr/>
              <a:t>24</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545508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D9BCE-8364-485D-BB85-1A1BA893BC61}" type="slidenum">
              <a:rPr lang="en-US"/>
              <a:pPr/>
              <a:t>25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226177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846D4-8072-4BE3-8644-895AFB78CCCA}" type="slidenum">
              <a:rPr lang="en-US"/>
              <a:pPr/>
              <a:t>26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914400" y="4343400"/>
            <a:ext cx="5029200" cy="4114800"/>
          </a:xfrm>
        </p:spPr>
        <p:txBody>
          <a:bodyPr/>
          <a:lstStyle/>
          <a:p>
            <a:r>
              <a:rPr lang="en-US"/>
              <a:t>Open-ended questions are valuable when you want to know what the person is thinking or when the dimensions of the variable are not well defined.  Disadvantage to the open-ended question is that the responses must be coded, takes time, and open to interpreter bias.</a:t>
            </a:r>
          </a:p>
          <a:p>
            <a:endParaRPr lang="en-US"/>
          </a:p>
          <a:p>
            <a:r>
              <a:rPr lang="en-US"/>
              <a:t>Watch out for ambiguous or leading questions or double-barreled questions.</a:t>
            </a:r>
            <a:endParaRPr lang="en-CA"/>
          </a:p>
        </p:txBody>
      </p:sp>
    </p:spTree>
    <p:extLst>
      <p:ext uri="{BB962C8B-B14F-4D97-AF65-F5344CB8AC3E}">
        <p14:creationId xmlns:p14="http://schemas.microsoft.com/office/powerpoint/2010/main" val="2407133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2338" name="Group 2"/>
          <p:cNvGrpSpPr>
            <a:grpSpLocks/>
          </p:cNvGrpSpPr>
          <p:nvPr/>
        </p:nvGrpSpPr>
        <p:grpSpPr bwMode="auto">
          <a:xfrm>
            <a:off x="914400" y="1600200"/>
            <a:ext cx="8247063" cy="5257800"/>
            <a:chOff x="576" y="1008"/>
            <a:chExt cx="5195" cy="3312"/>
          </a:xfrm>
        </p:grpSpPr>
        <p:sp>
          <p:nvSpPr>
            <p:cNvPr id="142339" name="Rectangle 3" descr="White marble"/>
            <p:cNvSpPr>
              <a:spLocks noChangeArrowheads="1"/>
            </p:cNvSpPr>
            <p:nvPr/>
          </p:nvSpPr>
          <p:spPr bwMode="auto">
            <a:xfrm>
              <a:off x="641" y="1014"/>
              <a:ext cx="5117" cy="3305"/>
            </a:xfrm>
            <a:prstGeom prst="rect">
              <a:avLst/>
            </a:prstGeom>
            <a:blipFill dpi="0" rotWithShape="0">
              <a:blip r:embed="rId2" cstate="print"/>
              <a:srcRect/>
              <a:tile tx="0" ty="0" sx="100000" sy="100000" flip="none" algn="tl"/>
            </a:blipFill>
            <a:ln w="9525">
              <a:noFill/>
              <a:miter lim="800000"/>
              <a:headEnd/>
              <a:tailEnd/>
            </a:ln>
            <a:effectLst/>
          </p:spPr>
          <p:txBody>
            <a:bodyPr wrap="none" lIns="92075" tIns="46038" rIns="92075" bIns="46038" anchor="ctr"/>
            <a:lstStyle/>
            <a:p>
              <a:pPr>
                <a:spcBef>
                  <a:spcPct val="50000"/>
                </a:spcBef>
              </a:pPr>
              <a:endParaRPr kumimoji="1" lang="en-US" sz="2400">
                <a:latin typeface="Times New Roman" pitchFamily="18" charset="0"/>
              </a:endParaRPr>
            </a:p>
          </p:txBody>
        </p:sp>
        <p:sp>
          <p:nvSpPr>
            <p:cNvPr id="142340" name="Rectangle 4"/>
            <p:cNvSpPr>
              <a:spLocks noChangeArrowheads="1"/>
            </p:cNvSpPr>
            <p:nvPr/>
          </p:nvSpPr>
          <p:spPr bwMode="auto">
            <a:xfrm>
              <a:off x="576" y="1008"/>
              <a:ext cx="65" cy="3311"/>
            </a:xfrm>
            <a:prstGeom prst="rect">
              <a:avLst/>
            </a:prstGeom>
            <a:solidFill>
              <a:schemeClr val="accent1"/>
            </a:solidFill>
            <a:ln w="9525">
              <a:noFill/>
              <a:miter lim="800000"/>
              <a:headEnd/>
              <a:tailEnd/>
            </a:ln>
            <a:effectLst/>
          </p:spPr>
          <p:txBody>
            <a:bodyPr/>
            <a:lstStyle/>
            <a:p>
              <a:endParaRPr lang="en-US"/>
            </a:p>
          </p:txBody>
        </p:sp>
        <p:sp>
          <p:nvSpPr>
            <p:cNvPr id="142341" name="Rectangle 5"/>
            <p:cNvSpPr>
              <a:spLocks noChangeArrowheads="1"/>
            </p:cNvSpPr>
            <p:nvPr/>
          </p:nvSpPr>
          <p:spPr bwMode="auto">
            <a:xfrm>
              <a:off x="576" y="1008"/>
              <a:ext cx="5195" cy="62"/>
            </a:xfrm>
            <a:prstGeom prst="rect">
              <a:avLst/>
            </a:prstGeom>
            <a:solidFill>
              <a:schemeClr val="accent1"/>
            </a:solidFill>
            <a:ln w="9525">
              <a:noFill/>
              <a:miter lim="800000"/>
              <a:headEnd/>
              <a:tailEnd/>
            </a:ln>
            <a:effectLst/>
          </p:spPr>
          <p:txBody>
            <a:bodyPr/>
            <a:lstStyle/>
            <a:p>
              <a:endParaRPr lang="en-US"/>
            </a:p>
          </p:txBody>
        </p:sp>
        <p:sp>
          <p:nvSpPr>
            <p:cNvPr id="142342" name="Rectangle 6"/>
            <p:cNvSpPr>
              <a:spLocks noChangeArrowheads="1"/>
            </p:cNvSpPr>
            <p:nvPr/>
          </p:nvSpPr>
          <p:spPr bwMode="auto">
            <a:xfrm>
              <a:off x="5498" y="1014"/>
              <a:ext cx="260" cy="50"/>
            </a:xfrm>
            <a:prstGeom prst="rect">
              <a:avLst/>
            </a:prstGeom>
            <a:solidFill>
              <a:schemeClr val="folHlink"/>
            </a:solidFill>
            <a:ln w="9525">
              <a:noFill/>
              <a:miter lim="800000"/>
              <a:headEnd/>
              <a:tailEnd/>
            </a:ln>
            <a:effectLst/>
          </p:spPr>
          <p:txBody>
            <a:bodyPr/>
            <a:lstStyle/>
            <a:p>
              <a:endParaRPr lang="en-US"/>
            </a:p>
          </p:txBody>
        </p:sp>
        <p:sp>
          <p:nvSpPr>
            <p:cNvPr id="142343" name="Rectangle 7"/>
            <p:cNvSpPr>
              <a:spLocks noChangeArrowheads="1"/>
            </p:cNvSpPr>
            <p:nvPr/>
          </p:nvSpPr>
          <p:spPr bwMode="auto">
            <a:xfrm>
              <a:off x="4975" y="1014"/>
              <a:ext cx="261" cy="50"/>
            </a:xfrm>
            <a:prstGeom prst="rect">
              <a:avLst/>
            </a:prstGeom>
            <a:solidFill>
              <a:schemeClr val="folHlink"/>
            </a:solidFill>
            <a:ln w="9525">
              <a:noFill/>
              <a:miter lim="800000"/>
              <a:headEnd/>
              <a:tailEnd/>
            </a:ln>
            <a:effectLst/>
          </p:spPr>
          <p:txBody>
            <a:bodyPr/>
            <a:lstStyle/>
            <a:p>
              <a:endParaRPr lang="en-US"/>
            </a:p>
          </p:txBody>
        </p:sp>
        <p:sp>
          <p:nvSpPr>
            <p:cNvPr id="142344" name="Rectangle 8"/>
            <p:cNvSpPr>
              <a:spLocks noChangeArrowheads="1"/>
            </p:cNvSpPr>
            <p:nvPr/>
          </p:nvSpPr>
          <p:spPr bwMode="auto">
            <a:xfrm>
              <a:off x="4454" y="1014"/>
              <a:ext cx="259" cy="50"/>
            </a:xfrm>
            <a:prstGeom prst="rect">
              <a:avLst/>
            </a:prstGeom>
            <a:solidFill>
              <a:schemeClr val="folHlink"/>
            </a:solidFill>
            <a:ln w="9525">
              <a:noFill/>
              <a:miter lim="800000"/>
              <a:headEnd/>
              <a:tailEnd/>
            </a:ln>
            <a:effectLst/>
          </p:spPr>
          <p:txBody>
            <a:bodyPr/>
            <a:lstStyle/>
            <a:p>
              <a:endParaRPr lang="en-US"/>
            </a:p>
          </p:txBody>
        </p:sp>
        <p:sp>
          <p:nvSpPr>
            <p:cNvPr id="142345" name="Rectangle 9"/>
            <p:cNvSpPr>
              <a:spLocks noChangeArrowheads="1"/>
            </p:cNvSpPr>
            <p:nvPr/>
          </p:nvSpPr>
          <p:spPr bwMode="auto">
            <a:xfrm>
              <a:off x="3931" y="1014"/>
              <a:ext cx="260" cy="50"/>
            </a:xfrm>
            <a:prstGeom prst="rect">
              <a:avLst/>
            </a:prstGeom>
            <a:solidFill>
              <a:schemeClr val="folHlink"/>
            </a:solidFill>
            <a:ln w="9525">
              <a:noFill/>
              <a:miter lim="800000"/>
              <a:headEnd/>
              <a:tailEnd/>
            </a:ln>
            <a:effectLst/>
          </p:spPr>
          <p:txBody>
            <a:bodyPr/>
            <a:lstStyle/>
            <a:p>
              <a:endParaRPr lang="en-US"/>
            </a:p>
          </p:txBody>
        </p:sp>
        <p:sp>
          <p:nvSpPr>
            <p:cNvPr id="142346" name="Rectangle 10"/>
            <p:cNvSpPr>
              <a:spLocks noChangeArrowheads="1"/>
            </p:cNvSpPr>
            <p:nvPr/>
          </p:nvSpPr>
          <p:spPr bwMode="auto">
            <a:xfrm>
              <a:off x="3409" y="1014"/>
              <a:ext cx="260" cy="50"/>
            </a:xfrm>
            <a:prstGeom prst="rect">
              <a:avLst/>
            </a:prstGeom>
            <a:solidFill>
              <a:schemeClr val="folHlink"/>
            </a:solidFill>
            <a:ln w="9525">
              <a:noFill/>
              <a:miter lim="800000"/>
              <a:headEnd/>
              <a:tailEnd/>
            </a:ln>
            <a:effectLst/>
          </p:spPr>
          <p:txBody>
            <a:bodyPr/>
            <a:lstStyle/>
            <a:p>
              <a:endParaRPr lang="en-US"/>
            </a:p>
          </p:txBody>
        </p:sp>
        <p:sp>
          <p:nvSpPr>
            <p:cNvPr id="142347" name="Rectangle 11"/>
            <p:cNvSpPr>
              <a:spLocks noChangeArrowheads="1"/>
            </p:cNvSpPr>
            <p:nvPr/>
          </p:nvSpPr>
          <p:spPr bwMode="auto">
            <a:xfrm>
              <a:off x="2887" y="1014"/>
              <a:ext cx="260" cy="50"/>
            </a:xfrm>
            <a:prstGeom prst="rect">
              <a:avLst/>
            </a:prstGeom>
            <a:solidFill>
              <a:schemeClr val="folHlink"/>
            </a:solidFill>
            <a:ln w="9525">
              <a:noFill/>
              <a:miter lim="800000"/>
              <a:headEnd/>
              <a:tailEnd/>
            </a:ln>
            <a:effectLst/>
          </p:spPr>
          <p:txBody>
            <a:bodyPr/>
            <a:lstStyle/>
            <a:p>
              <a:endParaRPr lang="en-US"/>
            </a:p>
          </p:txBody>
        </p:sp>
        <p:sp>
          <p:nvSpPr>
            <p:cNvPr id="142348" name="Rectangle 12"/>
            <p:cNvSpPr>
              <a:spLocks noChangeArrowheads="1"/>
            </p:cNvSpPr>
            <p:nvPr/>
          </p:nvSpPr>
          <p:spPr bwMode="auto">
            <a:xfrm>
              <a:off x="2365" y="1014"/>
              <a:ext cx="260" cy="50"/>
            </a:xfrm>
            <a:prstGeom prst="rect">
              <a:avLst/>
            </a:prstGeom>
            <a:solidFill>
              <a:schemeClr val="folHlink"/>
            </a:solidFill>
            <a:ln w="9525">
              <a:noFill/>
              <a:miter lim="800000"/>
              <a:headEnd/>
              <a:tailEnd/>
            </a:ln>
            <a:effectLst/>
          </p:spPr>
          <p:txBody>
            <a:bodyPr/>
            <a:lstStyle/>
            <a:p>
              <a:endParaRPr lang="en-US"/>
            </a:p>
          </p:txBody>
        </p:sp>
        <p:sp>
          <p:nvSpPr>
            <p:cNvPr id="142349" name="Rectangle 13"/>
            <p:cNvSpPr>
              <a:spLocks noChangeArrowheads="1"/>
            </p:cNvSpPr>
            <p:nvPr/>
          </p:nvSpPr>
          <p:spPr bwMode="auto">
            <a:xfrm>
              <a:off x="1842" y="1014"/>
              <a:ext cx="260" cy="50"/>
            </a:xfrm>
            <a:prstGeom prst="rect">
              <a:avLst/>
            </a:prstGeom>
            <a:solidFill>
              <a:schemeClr val="folHlink"/>
            </a:solidFill>
            <a:ln w="9525">
              <a:noFill/>
              <a:miter lim="800000"/>
              <a:headEnd/>
              <a:tailEnd/>
            </a:ln>
            <a:effectLst/>
          </p:spPr>
          <p:txBody>
            <a:bodyPr/>
            <a:lstStyle/>
            <a:p>
              <a:endParaRPr lang="en-US"/>
            </a:p>
          </p:txBody>
        </p:sp>
        <p:sp>
          <p:nvSpPr>
            <p:cNvPr id="142350" name="Rectangle 14"/>
            <p:cNvSpPr>
              <a:spLocks noChangeArrowheads="1"/>
            </p:cNvSpPr>
            <p:nvPr/>
          </p:nvSpPr>
          <p:spPr bwMode="auto">
            <a:xfrm>
              <a:off x="1320" y="1014"/>
              <a:ext cx="261" cy="50"/>
            </a:xfrm>
            <a:prstGeom prst="rect">
              <a:avLst/>
            </a:prstGeom>
            <a:solidFill>
              <a:schemeClr val="folHlink"/>
            </a:solidFill>
            <a:ln w="9525">
              <a:noFill/>
              <a:miter lim="800000"/>
              <a:headEnd/>
              <a:tailEnd/>
            </a:ln>
            <a:effectLst/>
          </p:spPr>
          <p:txBody>
            <a:bodyPr/>
            <a:lstStyle/>
            <a:p>
              <a:endParaRPr lang="en-US"/>
            </a:p>
          </p:txBody>
        </p:sp>
        <p:sp>
          <p:nvSpPr>
            <p:cNvPr id="142351" name="Rectangle 15"/>
            <p:cNvSpPr>
              <a:spLocks noChangeArrowheads="1"/>
            </p:cNvSpPr>
            <p:nvPr/>
          </p:nvSpPr>
          <p:spPr bwMode="auto">
            <a:xfrm>
              <a:off x="798" y="1014"/>
              <a:ext cx="260" cy="50"/>
            </a:xfrm>
            <a:prstGeom prst="rect">
              <a:avLst/>
            </a:prstGeom>
            <a:solidFill>
              <a:schemeClr val="folHlink"/>
            </a:solidFill>
            <a:ln w="9525">
              <a:noFill/>
              <a:miter lim="800000"/>
              <a:headEnd/>
              <a:tailEnd/>
            </a:ln>
            <a:effectLst/>
          </p:spPr>
          <p:txBody>
            <a:bodyPr/>
            <a:lstStyle/>
            <a:p>
              <a:endParaRPr lang="en-US"/>
            </a:p>
          </p:txBody>
        </p:sp>
        <p:sp>
          <p:nvSpPr>
            <p:cNvPr id="142352" name="Rectangle 16"/>
            <p:cNvSpPr>
              <a:spLocks noChangeArrowheads="1"/>
            </p:cNvSpPr>
            <p:nvPr/>
          </p:nvSpPr>
          <p:spPr bwMode="auto">
            <a:xfrm>
              <a:off x="581" y="1114"/>
              <a:ext cx="53" cy="246"/>
            </a:xfrm>
            <a:prstGeom prst="rect">
              <a:avLst/>
            </a:prstGeom>
            <a:solidFill>
              <a:schemeClr val="folHlink"/>
            </a:solidFill>
            <a:ln w="9525">
              <a:noFill/>
              <a:miter lim="800000"/>
              <a:headEnd/>
              <a:tailEnd/>
            </a:ln>
            <a:effectLst/>
          </p:spPr>
          <p:txBody>
            <a:bodyPr/>
            <a:lstStyle/>
            <a:p>
              <a:endParaRPr lang="en-US"/>
            </a:p>
          </p:txBody>
        </p:sp>
        <p:sp>
          <p:nvSpPr>
            <p:cNvPr id="142353" name="Rectangle 17"/>
            <p:cNvSpPr>
              <a:spLocks noChangeArrowheads="1"/>
            </p:cNvSpPr>
            <p:nvPr/>
          </p:nvSpPr>
          <p:spPr bwMode="auto">
            <a:xfrm>
              <a:off x="581" y="1607"/>
              <a:ext cx="53" cy="246"/>
            </a:xfrm>
            <a:prstGeom prst="rect">
              <a:avLst/>
            </a:prstGeom>
            <a:solidFill>
              <a:schemeClr val="folHlink"/>
            </a:solidFill>
            <a:ln w="9525">
              <a:noFill/>
              <a:miter lim="800000"/>
              <a:headEnd/>
              <a:tailEnd/>
            </a:ln>
            <a:effectLst/>
          </p:spPr>
          <p:txBody>
            <a:bodyPr/>
            <a:lstStyle/>
            <a:p>
              <a:endParaRPr lang="en-US"/>
            </a:p>
          </p:txBody>
        </p:sp>
        <p:sp>
          <p:nvSpPr>
            <p:cNvPr id="142354" name="Rectangle 18"/>
            <p:cNvSpPr>
              <a:spLocks noChangeArrowheads="1"/>
            </p:cNvSpPr>
            <p:nvPr/>
          </p:nvSpPr>
          <p:spPr bwMode="auto">
            <a:xfrm>
              <a:off x="581" y="2101"/>
              <a:ext cx="53" cy="245"/>
            </a:xfrm>
            <a:prstGeom prst="rect">
              <a:avLst/>
            </a:prstGeom>
            <a:solidFill>
              <a:schemeClr val="folHlink"/>
            </a:solidFill>
            <a:ln w="9525">
              <a:noFill/>
              <a:miter lim="800000"/>
              <a:headEnd/>
              <a:tailEnd/>
            </a:ln>
            <a:effectLst/>
          </p:spPr>
          <p:txBody>
            <a:bodyPr/>
            <a:lstStyle/>
            <a:p>
              <a:endParaRPr lang="en-US"/>
            </a:p>
          </p:txBody>
        </p:sp>
        <p:sp>
          <p:nvSpPr>
            <p:cNvPr id="142355" name="Rectangle 19"/>
            <p:cNvSpPr>
              <a:spLocks noChangeArrowheads="1"/>
            </p:cNvSpPr>
            <p:nvPr/>
          </p:nvSpPr>
          <p:spPr bwMode="auto">
            <a:xfrm>
              <a:off x="581" y="2594"/>
              <a:ext cx="53" cy="246"/>
            </a:xfrm>
            <a:prstGeom prst="rect">
              <a:avLst/>
            </a:prstGeom>
            <a:solidFill>
              <a:schemeClr val="folHlink"/>
            </a:solidFill>
            <a:ln w="9525">
              <a:noFill/>
              <a:miter lim="800000"/>
              <a:headEnd/>
              <a:tailEnd/>
            </a:ln>
            <a:effectLst/>
          </p:spPr>
          <p:txBody>
            <a:bodyPr/>
            <a:lstStyle/>
            <a:p>
              <a:endParaRPr lang="en-US"/>
            </a:p>
          </p:txBody>
        </p:sp>
        <p:sp>
          <p:nvSpPr>
            <p:cNvPr id="142356" name="Rectangle 20"/>
            <p:cNvSpPr>
              <a:spLocks noChangeArrowheads="1"/>
            </p:cNvSpPr>
            <p:nvPr/>
          </p:nvSpPr>
          <p:spPr bwMode="auto">
            <a:xfrm>
              <a:off x="581" y="3088"/>
              <a:ext cx="53" cy="245"/>
            </a:xfrm>
            <a:prstGeom prst="rect">
              <a:avLst/>
            </a:prstGeom>
            <a:solidFill>
              <a:schemeClr val="folHlink"/>
            </a:solidFill>
            <a:ln w="9525">
              <a:noFill/>
              <a:miter lim="800000"/>
              <a:headEnd/>
              <a:tailEnd/>
            </a:ln>
            <a:effectLst/>
          </p:spPr>
          <p:txBody>
            <a:bodyPr/>
            <a:lstStyle/>
            <a:p>
              <a:endParaRPr lang="en-US"/>
            </a:p>
          </p:txBody>
        </p:sp>
        <p:sp>
          <p:nvSpPr>
            <p:cNvPr id="142357" name="Rectangle 21"/>
            <p:cNvSpPr>
              <a:spLocks noChangeArrowheads="1"/>
            </p:cNvSpPr>
            <p:nvPr/>
          </p:nvSpPr>
          <p:spPr bwMode="auto">
            <a:xfrm>
              <a:off x="581" y="3581"/>
              <a:ext cx="53" cy="246"/>
            </a:xfrm>
            <a:prstGeom prst="rect">
              <a:avLst/>
            </a:prstGeom>
            <a:solidFill>
              <a:schemeClr val="folHlink"/>
            </a:solidFill>
            <a:ln w="9525">
              <a:noFill/>
              <a:miter lim="800000"/>
              <a:headEnd/>
              <a:tailEnd/>
            </a:ln>
            <a:effectLst/>
          </p:spPr>
          <p:txBody>
            <a:bodyPr/>
            <a:lstStyle/>
            <a:p>
              <a:endParaRPr lang="en-US"/>
            </a:p>
          </p:txBody>
        </p:sp>
        <p:sp>
          <p:nvSpPr>
            <p:cNvPr id="142358" name="Rectangle 22"/>
            <p:cNvSpPr>
              <a:spLocks noChangeArrowheads="1"/>
            </p:cNvSpPr>
            <p:nvPr/>
          </p:nvSpPr>
          <p:spPr bwMode="auto">
            <a:xfrm>
              <a:off x="581" y="4074"/>
              <a:ext cx="53" cy="246"/>
            </a:xfrm>
            <a:prstGeom prst="rect">
              <a:avLst/>
            </a:prstGeom>
            <a:solidFill>
              <a:schemeClr val="folHlink"/>
            </a:solidFill>
            <a:ln w="9525">
              <a:noFill/>
              <a:miter lim="800000"/>
              <a:headEnd/>
              <a:tailEnd/>
            </a:ln>
            <a:effectLst/>
          </p:spPr>
          <p:txBody>
            <a:bodyPr/>
            <a:lstStyle/>
            <a:p>
              <a:endParaRPr lang="en-US"/>
            </a:p>
          </p:txBody>
        </p:sp>
      </p:grpSp>
      <p:sp>
        <p:nvSpPr>
          <p:cNvPr id="142359" name="Rectangle 23"/>
          <p:cNvSpPr>
            <a:spLocks noGrp="1" noChangeArrowheads="1"/>
          </p:cNvSpPr>
          <p:nvPr>
            <p:ph type="ctrTitle" sz="quarter"/>
          </p:nvPr>
        </p:nvSpPr>
        <p:spPr>
          <a:xfrm>
            <a:off x="3200400" y="304800"/>
            <a:ext cx="5791200" cy="1143000"/>
          </a:xfrm>
        </p:spPr>
        <p:txBody>
          <a:bodyPr/>
          <a:lstStyle>
            <a:lvl1pPr>
              <a:defRPr/>
            </a:lvl1pPr>
          </a:lstStyle>
          <a:p>
            <a:r>
              <a:rPr lang="en-US"/>
              <a:t>Click to edit Master title style</a:t>
            </a:r>
          </a:p>
        </p:txBody>
      </p:sp>
      <p:sp>
        <p:nvSpPr>
          <p:cNvPr id="142360" name="Rectangle 24"/>
          <p:cNvSpPr>
            <a:spLocks noGrp="1" noChangeArrowheads="1"/>
          </p:cNvSpPr>
          <p:nvPr>
            <p:ph type="subTitle" sz="quarter" idx="1"/>
          </p:nvPr>
        </p:nvSpPr>
        <p:spPr>
          <a:xfrm>
            <a:off x="2286000" y="3352800"/>
            <a:ext cx="6400800" cy="1752600"/>
          </a:xfrm>
        </p:spPr>
        <p:txBody>
          <a:bodyPr/>
          <a:lstStyle>
            <a:lvl1pPr marL="0" indent="0" algn="ctr">
              <a:buFont typeface="Wingdings" pitchFamily="2" charset="2"/>
              <a:buNone/>
              <a:defRPr/>
            </a:lvl1pPr>
          </a:lstStyle>
          <a:p>
            <a:r>
              <a:rPr lang="en-US"/>
              <a:t>Click to edit Master subtitle style</a:t>
            </a:r>
          </a:p>
        </p:txBody>
      </p:sp>
      <p:grpSp>
        <p:nvGrpSpPr>
          <p:cNvPr id="142361" name="Group 25"/>
          <p:cNvGrpSpPr>
            <a:grpSpLocks/>
          </p:cNvGrpSpPr>
          <p:nvPr/>
        </p:nvGrpSpPr>
        <p:grpSpPr bwMode="auto">
          <a:xfrm>
            <a:off x="0" y="0"/>
            <a:ext cx="3057525" cy="2057400"/>
            <a:chOff x="0" y="0"/>
            <a:chExt cx="1926" cy="1296"/>
          </a:xfrm>
        </p:grpSpPr>
        <p:sp>
          <p:nvSpPr>
            <p:cNvPr id="142362" name="Rectangle 26" descr="White marble"/>
            <p:cNvSpPr>
              <a:spLocks noChangeArrowheads="1"/>
            </p:cNvSpPr>
            <p:nvPr/>
          </p:nvSpPr>
          <p:spPr bwMode="auto">
            <a:xfrm>
              <a:off x="0" y="0"/>
              <a:ext cx="1920" cy="1296"/>
            </a:xfrm>
            <a:prstGeom prst="rect">
              <a:avLst/>
            </a:prstGeom>
            <a:blipFill dpi="0" rotWithShape="0">
              <a:blip r:embed="rId2" cstate="print"/>
              <a:srcRect/>
              <a:tile tx="0" ty="0" sx="100000" sy="100000" flip="none" algn="tl"/>
            </a:blipFill>
            <a:ln w="9525">
              <a:noFill/>
              <a:miter lim="800000"/>
              <a:headEnd/>
              <a:tailEnd/>
            </a:ln>
            <a:effectLst/>
          </p:spPr>
          <p:txBody>
            <a:bodyPr wrap="none" lIns="92075" tIns="46038" rIns="92075" bIns="46038" anchor="ctr"/>
            <a:lstStyle/>
            <a:p>
              <a:pPr>
                <a:spcBef>
                  <a:spcPct val="50000"/>
                </a:spcBef>
              </a:pPr>
              <a:endParaRPr kumimoji="1" lang="en-US" sz="2400">
                <a:latin typeface="Times New Roman" pitchFamily="18" charset="0"/>
              </a:endParaRPr>
            </a:p>
          </p:txBody>
        </p:sp>
        <p:grpSp>
          <p:nvGrpSpPr>
            <p:cNvPr id="142363" name="Group 27"/>
            <p:cNvGrpSpPr>
              <a:grpSpLocks/>
            </p:cNvGrpSpPr>
            <p:nvPr/>
          </p:nvGrpSpPr>
          <p:grpSpPr bwMode="auto">
            <a:xfrm>
              <a:off x="1" y="1266"/>
              <a:ext cx="1923" cy="30"/>
              <a:chOff x="1" y="1266"/>
              <a:chExt cx="1923" cy="30"/>
            </a:xfrm>
          </p:grpSpPr>
          <p:sp>
            <p:nvSpPr>
              <p:cNvPr id="142364" name="Rectangle 28"/>
              <p:cNvSpPr>
                <a:spLocks noChangeArrowheads="1"/>
              </p:cNvSpPr>
              <p:nvPr/>
            </p:nvSpPr>
            <p:spPr bwMode="auto">
              <a:xfrm>
                <a:off x="1" y="1266"/>
                <a:ext cx="1923" cy="30"/>
              </a:xfrm>
              <a:prstGeom prst="rect">
                <a:avLst/>
              </a:prstGeom>
              <a:solidFill>
                <a:schemeClr val="accent1"/>
              </a:solidFill>
              <a:ln w="9525">
                <a:noFill/>
                <a:miter lim="800000"/>
                <a:headEnd/>
                <a:tailEnd/>
              </a:ln>
              <a:effectLst/>
            </p:spPr>
            <p:txBody>
              <a:bodyPr/>
              <a:lstStyle/>
              <a:p>
                <a:endParaRPr lang="en-US"/>
              </a:p>
            </p:txBody>
          </p:sp>
          <p:sp>
            <p:nvSpPr>
              <p:cNvPr id="142365" name="Rectangle 29"/>
              <p:cNvSpPr>
                <a:spLocks noChangeArrowheads="1"/>
              </p:cNvSpPr>
              <p:nvPr/>
            </p:nvSpPr>
            <p:spPr bwMode="auto">
              <a:xfrm>
                <a:off x="6" y="1273"/>
                <a:ext cx="96" cy="20"/>
              </a:xfrm>
              <a:prstGeom prst="rect">
                <a:avLst/>
              </a:prstGeom>
              <a:solidFill>
                <a:schemeClr val="folHlink"/>
              </a:solidFill>
              <a:ln w="9525">
                <a:noFill/>
                <a:miter lim="800000"/>
                <a:headEnd/>
                <a:tailEnd/>
              </a:ln>
              <a:effectLst/>
            </p:spPr>
            <p:txBody>
              <a:bodyPr/>
              <a:lstStyle/>
              <a:p>
                <a:endParaRPr lang="en-US"/>
              </a:p>
            </p:txBody>
          </p:sp>
          <p:sp>
            <p:nvSpPr>
              <p:cNvPr id="142366" name="Rectangle 30"/>
              <p:cNvSpPr>
                <a:spLocks noChangeArrowheads="1"/>
              </p:cNvSpPr>
              <p:nvPr/>
            </p:nvSpPr>
            <p:spPr bwMode="auto">
              <a:xfrm>
                <a:off x="199" y="1273"/>
                <a:ext cx="96" cy="20"/>
              </a:xfrm>
              <a:prstGeom prst="rect">
                <a:avLst/>
              </a:prstGeom>
              <a:solidFill>
                <a:schemeClr val="folHlink"/>
              </a:solidFill>
              <a:ln w="9525">
                <a:noFill/>
                <a:miter lim="800000"/>
                <a:headEnd/>
                <a:tailEnd/>
              </a:ln>
              <a:effectLst/>
            </p:spPr>
            <p:txBody>
              <a:bodyPr/>
              <a:lstStyle/>
              <a:p>
                <a:endParaRPr lang="en-US"/>
              </a:p>
            </p:txBody>
          </p:sp>
          <p:sp>
            <p:nvSpPr>
              <p:cNvPr id="142367" name="Rectangle 31"/>
              <p:cNvSpPr>
                <a:spLocks noChangeArrowheads="1"/>
              </p:cNvSpPr>
              <p:nvPr/>
            </p:nvSpPr>
            <p:spPr bwMode="auto">
              <a:xfrm>
                <a:off x="392" y="1273"/>
                <a:ext cx="97" cy="20"/>
              </a:xfrm>
              <a:prstGeom prst="rect">
                <a:avLst/>
              </a:prstGeom>
              <a:solidFill>
                <a:schemeClr val="folHlink"/>
              </a:solidFill>
              <a:ln w="9525">
                <a:noFill/>
                <a:miter lim="800000"/>
                <a:headEnd/>
                <a:tailEnd/>
              </a:ln>
              <a:effectLst/>
            </p:spPr>
            <p:txBody>
              <a:bodyPr/>
              <a:lstStyle/>
              <a:p>
                <a:endParaRPr lang="en-US"/>
              </a:p>
            </p:txBody>
          </p:sp>
          <p:sp>
            <p:nvSpPr>
              <p:cNvPr id="142368" name="Rectangle 32"/>
              <p:cNvSpPr>
                <a:spLocks noChangeArrowheads="1"/>
              </p:cNvSpPr>
              <p:nvPr/>
            </p:nvSpPr>
            <p:spPr bwMode="auto">
              <a:xfrm>
                <a:off x="586" y="1273"/>
                <a:ext cx="96" cy="20"/>
              </a:xfrm>
              <a:prstGeom prst="rect">
                <a:avLst/>
              </a:prstGeom>
              <a:solidFill>
                <a:schemeClr val="folHlink"/>
              </a:solidFill>
              <a:ln w="9525">
                <a:noFill/>
                <a:miter lim="800000"/>
                <a:headEnd/>
                <a:tailEnd/>
              </a:ln>
              <a:effectLst/>
            </p:spPr>
            <p:txBody>
              <a:bodyPr/>
              <a:lstStyle/>
              <a:p>
                <a:endParaRPr lang="en-US"/>
              </a:p>
            </p:txBody>
          </p:sp>
          <p:sp>
            <p:nvSpPr>
              <p:cNvPr id="142369" name="Rectangle 33"/>
              <p:cNvSpPr>
                <a:spLocks noChangeArrowheads="1"/>
              </p:cNvSpPr>
              <p:nvPr/>
            </p:nvSpPr>
            <p:spPr bwMode="auto">
              <a:xfrm>
                <a:off x="779" y="1273"/>
                <a:ext cx="96" cy="20"/>
              </a:xfrm>
              <a:prstGeom prst="rect">
                <a:avLst/>
              </a:prstGeom>
              <a:solidFill>
                <a:schemeClr val="folHlink"/>
              </a:solidFill>
              <a:ln w="9525">
                <a:noFill/>
                <a:miter lim="800000"/>
                <a:headEnd/>
                <a:tailEnd/>
              </a:ln>
              <a:effectLst/>
            </p:spPr>
            <p:txBody>
              <a:bodyPr/>
              <a:lstStyle/>
              <a:p>
                <a:endParaRPr lang="en-US"/>
              </a:p>
            </p:txBody>
          </p:sp>
          <p:sp>
            <p:nvSpPr>
              <p:cNvPr id="142370" name="Rectangle 34"/>
              <p:cNvSpPr>
                <a:spLocks noChangeArrowheads="1"/>
              </p:cNvSpPr>
              <p:nvPr/>
            </p:nvSpPr>
            <p:spPr bwMode="auto">
              <a:xfrm>
                <a:off x="972" y="1273"/>
                <a:ext cx="96" cy="20"/>
              </a:xfrm>
              <a:prstGeom prst="rect">
                <a:avLst/>
              </a:prstGeom>
              <a:solidFill>
                <a:schemeClr val="folHlink"/>
              </a:solidFill>
              <a:ln w="9525">
                <a:noFill/>
                <a:miter lim="800000"/>
                <a:headEnd/>
                <a:tailEnd/>
              </a:ln>
              <a:effectLst/>
            </p:spPr>
            <p:txBody>
              <a:bodyPr/>
              <a:lstStyle/>
              <a:p>
                <a:endParaRPr lang="en-US"/>
              </a:p>
            </p:txBody>
          </p:sp>
          <p:sp>
            <p:nvSpPr>
              <p:cNvPr id="142371" name="Rectangle 35"/>
              <p:cNvSpPr>
                <a:spLocks noChangeArrowheads="1"/>
              </p:cNvSpPr>
              <p:nvPr/>
            </p:nvSpPr>
            <p:spPr bwMode="auto">
              <a:xfrm>
                <a:off x="1165" y="1273"/>
                <a:ext cx="97" cy="20"/>
              </a:xfrm>
              <a:prstGeom prst="rect">
                <a:avLst/>
              </a:prstGeom>
              <a:solidFill>
                <a:schemeClr val="folHlink"/>
              </a:solidFill>
              <a:ln w="9525">
                <a:noFill/>
                <a:miter lim="800000"/>
                <a:headEnd/>
                <a:tailEnd/>
              </a:ln>
              <a:effectLst/>
            </p:spPr>
            <p:txBody>
              <a:bodyPr/>
              <a:lstStyle/>
              <a:p>
                <a:endParaRPr lang="en-US"/>
              </a:p>
            </p:txBody>
          </p:sp>
          <p:sp>
            <p:nvSpPr>
              <p:cNvPr id="142372" name="Rectangle 36"/>
              <p:cNvSpPr>
                <a:spLocks noChangeArrowheads="1"/>
              </p:cNvSpPr>
              <p:nvPr/>
            </p:nvSpPr>
            <p:spPr bwMode="auto">
              <a:xfrm>
                <a:off x="1359" y="1273"/>
                <a:ext cx="96" cy="20"/>
              </a:xfrm>
              <a:prstGeom prst="rect">
                <a:avLst/>
              </a:prstGeom>
              <a:solidFill>
                <a:schemeClr val="folHlink"/>
              </a:solidFill>
              <a:ln w="9525">
                <a:noFill/>
                <a:miter lim="800000"/>
                <a:headEnd/>
                <a:tailEnd/>
              </a:ln>
              <a:effectLst/>
            </p:spPr>
            <p:txBody>
              <a:bodyPr/>
              <a:lstStyle/>
              <a:p>
                <a:endParaRPr lang="en-US"/>
              </a:p>
            </p:txBody>
          </p:sp>
          <p:sp>
            <p:nvSpPr>
              <p:cNvPr id="142373" name="Rectangle 37"/>
              <p:cNvSpPr>
                <a:spLocks noChangeArrowheads="1"/>
              </p:cNvSpPr>
              <p:nvPr/>
            </p:nvSpPr>
            <p:spPr bwMode="auto">
              <a:xfrm>
                <a:off x="1552" y="1273"/>
                <a:ext cx="96" cy="20"/>
              </a:xfrm>
              <a:prstGeom prst="rect">
                <a:avLst/>
              </a:prstGeom>
              <a:solidFill>
                <a:schemeClr val="folHlink"/>
              </a:solidFill>
              <a:ln w="9525">
                <a:noFill/>
                <a:miter lim="800000"/>
                <a:headEnd/>
                <a:tailEnd/>
              </a:ln>
              <a:effectLst/>
            </p:spPr>
            <p:txBody>
              <a:bodyPr/>
              <a:lstStyle/>
              <a:p>
                <a:endParaRPr lang="en-US"/>
              </a:p>
            </p:txBody>
          </p:sp>
          <p:sp>
            <p:nvSpPr>
              <p:cNvPr id="142374" name="Rectangle 38"/>
              <p:cNvSpPr>
                <a:spLocks noChangeArrowheads="1"/>
              </p:cNvSpPr>
              <p:nvPr/>
            </p:nvSpPr>
            <p:spPr bwMode="auto">
              <a:xfrm>
                <a:off x="1745" y="1273"/>
                <a:ext cx="96" cy="20"/>
              </a:xfrm>
              <a:prstGeom prst="rect">
                <a:avLst/>
              </a:prstGeom>
              <a:solidFill>
                <a:schemeClr val="folHlink"/>
              </a:solidFill>
              <a:ln w="9525">
                <a:noFill/>
                <a:miter lim="800000"/>
                <a:headEnd/>
                <a:tailEnd/>
              </a:ln>
              <a:effectLst/>
            </p:spPr>
            <p:txBody>
              <a:bodyPr/>
              <a:lstStyle/>
              <a:p>
                <a:endParaRPr lang="en-US"/>
              </a:p>
            </p:txBody>
          </p:sp>
        </p:grpSp>
        <p:grpSp>
          <p:nvGrpSpPr>
            <p:cNvPr id="142375" name="Group 39"/>
            <p:cNvGrpSpPr>
              <a:grpSpLocks/>
            </p:cNvGrpSpPr>
            <p:nvPr/>
          </p:nvGrpSpPr>
          <p:grpSpPr bwMode="auto">
            <a:xfrm>
              <a:off x="1899" y="0"/>
              <a:ext cx="27" cy="1295"/>
              <a:chOff x="1899" y="0"/>
              <a:chExt cx="27" cy="1295"/>
            </a:xfrm>
          </p:grpSpPr>
          <p:sp>
            <p:nvSpPr>
              <p:cNvPr id="142376" name="Rectangle 40"/>
              <p:cNvSpPr>
                <a:spLocks noChangeArrowheads="1"/>
              </p:cNvSpPr>
              <p:nvPr/>
            </p:nvSpPr>
            <p:spPr bwMode="auto">
              <a:xfrm>
                <a:off x="1899" y="0"/>
                <a:ext cx="27" cy="1295"/>
              </a:xfrm>
              <a:prstGeom prst="rect">
                <a:avLst/>
              </a:prstGeom>
              <a:solidFill>
                <a:schemeClr val="accent1"/>
              </a:solidFill>
              <a:ln w="9525">
                <a:noFill/>
                <a:miter lim="800000"/>
                <a:headEnd/>
                <a:tailEnd/>
              </a:ln>
              <a:effectLst/>
            </p:spPr>
            <p:txBody>
              <a:bodyPr/>
              <a:lstStyle/>
              <a:p>
                <a:endParaRPr lang="en-US"/>
              </a:p>
            </p:txBody>
          </p:sp>
          <p:sp>
            <p:nvSpPr>
              <p:cNvPr id="142377" name="Rectangle 41"/>
              <p:cNvSpPr>
                <a:spLocks noChangeArrowheads="1"/>
              </p:cNvSpPr>
              <p:nvPr/>
            </p:nvSpPr>
            <p:spPr bwMode="auto">
              <a:xfrm>
                <a:off x="1900" y="1195"/>
                <a:ext cx="19" cy="96"/>
              </a:xfrm>
              <a:prstGeom prst="rect">
                <a:avLst/>
              </a:prstGeom>
              <a:solidFill>
                <a:schemeClr val="folHlink"/>
              </a:solidFill>
              <a:ln w="9525">
                <a:noFill/>
                <a:miter lim="800000"/>
                <a:headEnd/>
                <a:tailEnd/>
              </a:ln>
              <a:effectLst/>
            </p:spPr>
            <p:txBody>
              <a:bodyPr/>
              <a:lstStyle/>
              <a:p>
                <a:endParaRPr lang="en-US"/>
              </a:p>
            </p:txBody>
          </p:sp>
          <p:sp>
            <p:nvSpPr>
              <p:cNvPr id="142378" name="Rectangle 42"/>
              <p:cNvSpPr>
                <a:spLocks noChangeArrowheads="1"/>
              </p:cNvSpPr>
              <p:nvPr/>
            </p:nvSpPr>
            <p:spPr bwMode="auto">
              <a:xfrm>
                <a:off x="1900" y="1002"/>
                <a:ext cx="19" cy="96"/>
              </a:xfrm>
              <a:prstGeom prst="rect">
                <a:avLst/>
              </a:prstGeom>
              <a:solidFill>
                <a:schemeClr val="folHlink"/>
              </a:solidFill>
              <a:ln w="9525">
                <a:noFill/>
                <a:miter lim="800000"/>
                <a:headEnd/>
                <a:tailEnd/>
              </a:ln>
              <a:effectLst/>
            </p:spPr>
            <p:txBody>
              <a:bodyPr/>
              <a:lstStyle/>
              <a:p>
                <a:endParaRPr lang="en-US"/>
              </a:p>
            </p:txBody>
          </p:sp>
          <p:sp>
            <p:nvSpPr>
              <p:cNvPr id="142379" name="Rectangle 43"/>
              <p:cNvSpPr>
                <a:spLocks noChangeArrowheads="1"/>
              </p:cNvSpPr>
              <p:nvPr/>
            </p:nvSpPr>
            <p:spPr bwMode="auto">
              <a:xfrm>
                <a:off x="1900" y="809"/>
                <a:ext cx="19" cy="96"/>
              </a:xfrm>
              <a:prstGeom prst="rect">
                <a:avLst/>
              </a:prstGeom>
              <a:solidFill>
                <a:schemeClr val="folHlink"/>
              </a:solidFill>
              <a:ln w="9525">
                <a:noFill/>
                <a:miter lim="800000"/>
                <a:headEnd/>
                <a:tailEnd/>
              </a:ln>
              <a:effectLst/>
            </p:spPr>
            <p:txBody>
              <a:bodyPr/>
              <a:lstStyle/>
              <a:p>
                <a:endParaRPr lang="en-US"/>
              </a:p>
            </p:txBody>
          </p:sp>
          <p:sp>
            <p:nvSpPr>
              <p:cNvPr id="142380" name="Rectangle 44"/>
              <p:cNvSpPr>
                <a:spLocks noChangeArrowheads="1"/>
              </p:cNvSpPr>
              <p:nvPr/>
            </p:nvSpPr>
            <p:spPr bwMode="auto">
              <a:xfrm>
                <a:off x="1900" y="616"/>
                <a:ext cx="19" cy="96"/>
              </a:xfrm>
              <a:prstGeom prst="rect">
                <a:avLst/>
              </a:prstGeom>
              <a:solidFill>
                <a:schemeClr val="folHlink"/>
              </a:solidFill>
              <a:ln w="9525">
                <a:noFill/>
                <a:miter lim="800000"/>
                <a:headEnd/>
                <a:tailEnd/>
              </a:ln>
              <a:effectLst/>
            </p:spPr>
            <p:txBody>
              <a:bodyPr/>
              <a:lstStyle/>
              <a:p>
                <a:endParaRPr lang="en-US"/>
              </a:p>
            </p:txBody>
          </p:sp>
          <p:sp>
            <p:nvSpPr>
              <p:cNvPr id="142381" name="Rectangle 45"/>
              <p:cNvSpPr>
                <a:spLocks noChangeArrowheads="1"/>
              </p:cNvSpPr>
              <p:nvPr/>
            </p:nvSpPr>
            <p:spPr bwMode="auto">
              <a:xfrm>
                <a:off x="1900" y="423"/>
                <a:ext cx="19" cy="96"/>
              </a:xfrm>
              <a:prstGeom prst="rect">
                <a:avLst/>
              </a:prstGeom>
              <a:solidFill>
                <a:schemeClr val="folHlink"/>
              </a:solidFill>
              <a:ln w="9525">
                <a:noFill/>
                <a:miter lim="800000"/>
                <a:headEnd/>
                <a:tailEnd/>
              </a:ln>
              <a:effectLst/>
            </p:spPr>
            <p:txBody>
              <a:bodyPr/>
              <a:lstStyle/>
              <a:p>
                <a:endParaRPr lang="en-US"/>
              </a:p>
            </p:txBody>
          </p:sp>
          <p:sp>
            <p:nvSpPr>
              <p:cNvPr id="142382" name="Rectangle 46"/>
              <p:cNvSpPr>
                <a:spLocks noChangeArrowheads="1"/>
              </p:cNvSpPr>
              <p:nvPr/>
            </p:nvSpPr>
            <p:spPr bwMode="auto">
              <a:xfrm>
                <a:off x="1900" y="230"/>
                <a:ext cx="19" cy="96"/>
              </a:xfrm>
              <a:prstGeom prst="rect">
                <a:avLst/>
              </a:prstGeom>
              <a:solidFill>
                <a:schemeClr val="folHlink"/>
              </a:solidFill>
              <a:ln w="9525">
                <a:noFill/>
                <a:miter lim="800000"/>
                <a:headEnd/>
                <a:tailEnd/>
              </a:ln>
              <a:effectLst/>
            </p:spPr>
            <p:txBody>
              <a:bodyPr/>
              <a:lstStyle/>
              <a:p>
                <a:endParaRPr lang="en-US"/>
              </a:p>
            </p:txBody>
          </p:sp>
          <p:sp>
            <p:nvSpPr>
              <p:cNvPr id="142383" name="Rectangle 47"/>
              <p:cNvSpPr>
                <a:spLocks noChangeArrowheads="1"/>
              </p:cNvSpPr>
              <p:nvPr/>
            </p:nvSpPr>
            <p:spPr bwMode="auto">
              <a:xfrm>
                <a:off x="1900" y="37"/>
                <a:ext cx="19" cy="96"/>
              </a:xfrm>
              <a:prstGeom prst="rect">
                <a:avLst/>
              </a:prstGeom>
              <a:solidFill>
                <a:schemeClr val="folHlink"/>
              </a:solidFill>
              <a:ln w="9525">
                <a:noFill/>
                <a:miter lim="800000"/>
                <a:headEnd/>
                <a:tailEnd/>
              </a:ln>
              <a:effectLst/>
            </p:spPr>
            <p:txBody>
              <a:bodyPr/>
              <a:lstStyle/>
              <a:p>
                <a:endParaRPr lang="en-US"/>
              </a:p>
            </p:txBody>
          </p:sp>
        </p:grpSp>
      </p:grpSp>
      <p:sp>
        <p:nvSpPr>
          <p:cNvPr id="142384" name="Rectangle 48"/>
          <p:cNvSpPr>
            <a:spLocks noGrp="1" noChangeArrowheads="1"/>
          </p:cNvSpPr>
          <p:nvPr>
            <p:ph type="dt" sz="quarter" idx="2"/>
          </p:nvPr>
        </p:nvSpPr>
        <p:spPr/>
        <p:txBody>
          <a:bodyPr/>
          <a:lstStyle>
            <a:lvl1pPr>
              <a:defRPr/>
            </a:lvl1pPr>
          </a:lstStyle>
          <a:p>
            <a:endParaRPr lang="en-US"/>
          </a:p>
        </p:txBody>
      </p:sp>
      <p:sp>
        <p:nvSpPr>
          <p:cNvPr id="142385" name="Rectangle 49"/>
          <p:cNvSpPr>
            <a:spLocks noGrp="1" noChangeArrowheads="1"/>
          </p:cNvSpPr>
          <p:nvPr>
            <p:ph type="ftr" sz="quarter" idx="3"/>
          </p:nvPr>
        </p:nvSpPr>
        <p:spPr>
          <a:xfrm>
            <a:off x="3200400" y="6400800"/>
            <a:ext cx="3581400" cy="457200"/>
          </a:xfrm>
        </p:spPr>
        <p:txBody>
          <a:bodyPr/>
          <a:lstStyle>
            <a:lvl1pPr>
              <a:defRPr/>
            </a:lvl1pPr>
          </a:lstStyle>
          <a:p>
            <a:endParaRPr lang="en-US"/>
          </a:p>
        </p:txBody>
      </p:sp>
      <p:sp>
        <p:nvSpPr>
          <p:cNvPr id="142386" name="Rectangle 50"/>
          <p:cNvSpPr>
            <a:spLocks noGrp="1" noChangeArrowheads="1"/>
          </p:cNvSpPr>
          <p:nvPr>
            <p:ph type="sldNum" sz="quarter" idx="4"/>
          </p:nvPr>
        </p:nvSpPr>
        <p:spPr>
          <a:xfrm>
            <a:off x="6781800" y="6400800"/>
            <a:ext cx="1905000" cy="457200"/>
          </a:xfrm>
        </p:spPr>
        <p:txBody>
          <a:bodyPr/>
          <a:lstStyle>
            <a:lvl1pPr>
              <a:defRPr/>
            </a:lvl1pPr>
          </a:lstStyle>
          <a:p>
            <a:fld id="{B6F3C214-E356-41C0-8FD8-EFE28EEDA53C}"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3F6A1C-914D-430D-8AC2-94677872E929}"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04800"/>
            <a:ext cx="18288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04800"/>
            <a:ext cx="53340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87B198-1E6F-4080-BED8-9A588DA414EB}"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239000" cy="1143000"/>
          </a:xfrm>
        </p:spPr>
        <p:txBody>
          <a:bodyPr/>
          <a:lstStyle/>
          <a:p>
            <a:r>
              <a:rPr lang="en-US"/>
              <a:t>Click to edit Master title style</a:t>
            </a:r>
          </a:p>
        </p:txBody>
      </p:sp>
      <p:sp>
        <p:nvSpPr>
          <p:cNvPr id="3" name="Content Placeholder 2"/>
          <p:cNvSpPr>
            <a:spLocks noGrp="1"/>
          </p:cNvSpPr>
          <p:nvPr>
            <p:ph sz="half" idx="1"/>
          </p:nvPr>
        </p:nvSpPr>
        <p:spPr>
          <a:xfrm>
            <a:off x="1295400" y="1828800"/>
            <a:ext cx="3579813"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828800"/>
            <a:ext cx="35814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076700"/>
            <a:ext cx="35814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1295400" y="6400800"/>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200400" y="6400800"/>
            <a:ext cx="35052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705600" y="6400800"/>
            <a:ext cx="1905000" cy="457200"/>
          </a:xfrm>
        </p:spPr>
        <p:txBody>
          <a:bodyPr/>
          <a:lstStyle>
            <a:lvl1pPr>
              <a:defRPr/>
            </a:lvl1pPr>
          </a:lstStyle>
          <a:p>
            <a:fld id="{EF94BC7E-E0FF-4A7A-899D-2310B9C32619}"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82CDDA4-D6A7-4D42-94C5-021B8219BF6F}"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84819D9-64B2-4421-9C39-4A3376113007}"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828800"/>
            <a:ext cx="3579813"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7613" y="1828800"/>
            <a:ext cx="35814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F396A4-6CF8-4D26-84D5-FFBF8545C7C7}"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10D09D8-2B73-4C2F-9578-639F845D1477}"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F4E031-C2F3-4960-BB3D-71935F1A978B}"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1198EA0-405F-4C97-8D80-1504AEA11E5C}"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711AEE-EFC2-461E-A666-5CC8E214C175}"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1C51C1D-3A5F-4A53-8835-7A4AAB2136CD}"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314" name="Group 2"/>
          <p:cNvGrpSpPr>
            <a:grpSpLocks/>
          </p:cNvGrpSpPr>
          <p:nvPr/>
        </p:nvGrpSpPr>
        <p:grpSpPr bwMode="auto">
          <a:xfrm>
            <a:off x="914400" y="1600200"/>
            <a:ext cx="8247063" cy="5257800"/>
            <a:chOff x="576" y="1008"/>
            <a:chExt cx="5195" cy="3312"/>
          </a:xfrm>
        </p:grpSpPr>
        <p:sp>
          <p:nvSpPr>
            <p:cNvPr id="141315" name="Rectangle 3" descr="White marble"/>
            <p:cNvSpPr>
              <a:spLocks noChangeArrowheads="1"/>
            </p:cNvSpPr>
            <p:nvPr/>
          </p:nvSpPr>
          <p:spPr bwMode="auto">
            <a:xfrm>
              <a:off x="641" y="1014"/>
              <a:ext cx="5117" cy="3305"/>
            </a:xfrm>
            <a:prstGeom prst="rect">
              <a:avLst/>
            </a:prstGeom>
            <a:blipFill dpi="0" rotWithShape="0">
              <a:blip r:embed="rId14" cstate="print"/>
              <a:srcRect/>
              <a:tile tx="0" ty="0" sx="100000" sy="100000" flip="none" algn="tl"/>
            </a:blipFill>
            <a:ln w="9525">
              <a:noFill/>
              <a:miter lim="800000"/>
              <a:headEnd/>
              <a:tailEnd/>
            </a:ln>
            <a:effectLst/>
          </p:spPr>
          <p:txBody>
            <a:bodyPr wrap="none" lIns="92075" tIns="46038" rIns="92075" bIns="46038" anchor="ctr"/>
            <a:lstStyle/>
            <a:p>
              <a:pPr>
                <a:spcBef>
                  <a:spcPct val="50000"/>
                </a:spcBef>
              </a:pPr>
              <a:endParaRPr kumimoji="1" lang="en-US" sz="2400">
                <a:latin typeface="Times New Roman" pitchFamily="18" charset="0"/>
              </a:endParaRPr>
            </a:p>
          </p:txBody>
        </p:sp>
        <p:sp>
          <p:nvSpPr>
            <p:cNvPr id="141316" name="Rectangle 4"/>
            <p:cNvSpPr>
              <a:spLocks noChangeArrowheads="1"/>
            </p:cNvSpPr>
            <p:nvPr/>
          </p:nvSpPr>
          <p:spPr bwMode="auto">
            <a:xfrm>
              <a:off x="576" y="1008"/>
              <a:ext cx="65" cy="3311"/>
            </a:xfrm>
            <a:prstGeom prst="rect">
              <a:avLst/>
            </a:prstGeom>
            <a:solidFill>
              <a:schemeClr val="accent1"/>
            </a:solidFill>
            <a:ln w="9525">
              <a:noFill/>
              <a:miter lim="800000"/>
              <a:headEnd/>
              <a:tailEnd/>
            </a:ln>
            <a:effectLst/>
          </p:spPr>
          <p:txBody>
            <a:bodyPr/>
            <a:lstStyle/>
            <a:p>
              <a:endParaRPr lang="en-US"/>
            </a:p>
          </p:txBody>
        </p:sp>
        <p:sp>
          <p:nvSpPr>
            <p:cNvPr id="141317" name="Rectangle 5"/>
            <p:cNvSpPr>
              <a:spLocks noChangeArrowheads="1"/>
            </p:cNvSpPr>
            <p:nvPr/>
          </p:nvSpPr>
          <p:spPr bwMode="auto">
            <a:xfrm>
              <a:off x="576" y="1008"/>
              <a:ext cx="5195" cy="62"/>
            </a:xfrm>
            <a:prstGeom prst="rect">
              <a:avLst/>
            </a:prstGeom>
            <a:solidFill>
              <a:schemeClr val="accent1"/>
            </a:solidFill>
            <a:ln w="9525">
              <a:noFill/>
              <a:miter lim="800000"/>
              <a:headEnd/>
              <a:tailEnd/>
            </a:ln>
            <a:effectLst/>
          </p:spPr>
          <p:txBody>
            <a:bodyPr/>
            <a:lstStyle/>
            <a:p>
              <a:endParaRPr lang="en-US"/>
            </a:p>
          </p:txBody>
        </p:sp>
        <p:sp>
          <p:nvSpPr>
            <p:cNvPr id="141318" name="Rectangle 6"/>
            <p:cNvSpPr>
              <a:spLocks noChangeArrowheads="1"/>
            </p:cNvSpPr>
            <p:nvPr/>
          </p:nvSpPr>
          <p:spPr bwMode="auto">
            <a:xfrm>
              <a:off x="5498" y="1014"/>
              <a:ext cx="260" cy="50"/>
            </a:xfrm>
            <a:prstGeom prst="rect">
              <a:avLst/>
            </a:prstGeom>
            <a:solidFill>
              <a:schemeClr val="folHlink"/>
            </a:solidFill>
            <a:ln w="9525">
              <a:noFill/>
              <a:miter lim="800000"/>
              <a:headEnd/>
              <a:tailEnd/>
            </a:ln>
            <a:effectLst/>
          </p:spPr>
          <p:txBody>
            <a:bodyPr/>
            <a:lstStyle/>
            <a:p>
              <a:endParaRPr lang="en-US"/>
            </a:p>
          </p:txBody>
        </p:sp>
        <p:sp>
          <p:nvSpPr>
            <p:cNvPr id="141319" name="Rectangle 7"/>
            <p:cNvSpPr>
              <a:spLocks noChangeArrowheads="1"/>
            </p:cNvSpPr>
            <p:nvPr/>
          </p:nvSpPr>
          <p:spPr bwMode="auto">
            <a:xfrm>
              <a:off x="4975" y="1014"/>
              <a:ext cx="261" cy="50"/>
            </a:xfrm>
            <a:prstGeom prst="rect">
              <a:avLst/>
            </a:prstGeom>
            <a:solidFill>
              <a:schemeClr val="folHlink"/>
            </a:solidFill>
            <a:ln w="9525">
              <a:noFill/>
              <a:miter lim="800000"/>
              <a:headEnd/>
              <a:tailEnd/>
            </a:ln>
            <a:effectLst/>
          </p:spPr>
          <p:txBody>
            <a:bodyPr/>
            <a:lstStyle/>
            <a:p>
              <a:endParaRPr lang="en-US"/>
            </a:p>
          </p:txBody>
        </p:sp>
        <p:sp>
          <p:nvSpPr>
            <p:cNvPr id="141320" name="Rectangle 8"/>
            <p:cNvSpPr>
              <a:spLocks noChangeArrowheads="1"/>
            </p:cNvSpPr>
            <p:nvPr/>
          </p:nvSpPr>
          <p:spPr bwMode="auto">
            <a:xfrm>
              <a:off x="4454" y="1014"/>
              <a:ext cx="259" cy="50"/>
            </a:xfrm>
            <a:prstGeom prst="rect">
              <a:avLst/>
            </a:prstGeom>
            <a:solidFill>
              <a:schemeClr val="folHlink"/>
            </a:solidFill>
            <a:ln w="9525">
              <a:noFill/>
              <a:miter lim="800000"/>
              <a:headEnd/>
              <a:tailEnd/>
            </a:ln>
            <a:effectLst/>
          </p:spPr>
          <p:txBody>
            <a:bodyPr/>
            <a:lstStyle/>
            <a:p>
              <a:endParaRPr lang="en-US"/>
            </a:p>
          </p:txBody>
        </p:sp>
        <p:sp>
          <p:nvSpPr>
            <p:cNvPr id="141321" name="Rectangle 9"/>
            <p:cNvSpPr>
              <a:spLocks noChangeArrowheads="1"/>
            </p:cNvSpPr>
            <p:nvPr/>
          </p:nvSpPr>
          <p:spPr bwMode="auto">
            <a:xfrm>
              <a:off x="3931" y="1014"/>
              <a:ext cx="260" cy="50"/>
            </a:xfrm>
            <a:prstGeom prst="rect">
              <a:avLst/>
            </a:prstGeom>
            <a:solidFill>
              <a:schemeClr val="folHlink"/>
            </a:solidFill>
            <a:ln w="9525">
              <a:noFill/>
              <a:miter lim="800000"/>
              <a:headEnd/>
              <a:tailEnd/>
            </a:ln>
            <a:effectLst/>
          </p:spPr>
          <p:txBody>
            <a:bodyPr/>
            <a:lstStyle/>
            <a:p>
              <a:endParaRPr lang="en-US"/>
            </a:p>
          </p:txBody>
        </p:sp>
        <p:sp>
          <p:nvSpPr>
            <p:cNvPr id="141322" name="Rectangle 10"/>
            <p:cNvSpPr>
              <a:spLocks noChangeArrowheads="1"/>
            </p:cNvSpPr>
            <p:nvPr/>
          </p:nvSpPr>
          <p:spPr bwMode="auto">
            <a:xfrm>
              <a:off x="3409" y="1014"/>
              <a:ext cx="260" cy="50"/>
            </a:xfrm>
            <a:prstGeom prst="rect">
              <a:avLst/>
            </a:prstGeom>
            <a:solidFill>
              <a:schemeClr val="folHlink"/>
            </a:solidFill>
            <a:ln w="9525">
              <a:noFill/>
              <a:miter lim="800000"/>
              <a:headEnd/>
              <a:tailEnd/>
            </a:ln>
            <a:effectLst/>
          </p:spPr>
          <p:txBody>
            <a:bodyPr/>
            <a:lstStyle/>
            <a:p>
              <a:endParaRPr lang="en-US"/>
            </a:p>
          </p:txBody>
        </p:sp>
        <p:sp>
          <p:nvSpPr>
            <p:cNvPr id="141323" name="Rectangle 11"/>
            <p:cNvSpPr>
              <a:spLocks noChangeArrowheads="1"/>
            </p:cNvSpPr>
            <p:nvPr/>
          </p:nvSpPr>
          <p:spPr bwMode="auto">
            <a:xfrm>
              <a:off x="2887" y="1014"/>
              <a:ext cx="260" cy="50"/>
            </a:xfrm>
            <a:prstGeom prst="rect">
              <a:avLst/>
            </a:prstGeom>
            <a:solidFill>
              <a:schemeClr val="folHlink"/>
            </a:solidFill>
            <a:ln w="9525">
              <a:noFill/>
              <a:miter lim="800000"/>
              <a:headEnd/>
              <a:tailEnd/>
            </a:ln>
            <a:effectLst/>
          </p:spPr>
          <p:txBody>
            <a:bodyPr/>
            <a:lstStyle/>
            <a:p>
              <a:endParaRPr lang="en-US"/>
            </a:p>
          </p:txBody>
        </p:sp>
        <p:sp>
          <p:nvSpPr>
            <p:cNvPr id="141324" name="Rectangle 12"/>
            <p:cNvSpPr>
              <a:spLocks noChangeArrowheads="1"/>
            </p:cNvSpPr>
            <p:nvPr/>
          </p:nvSpPr>
          <p:spPr bwMode="auto">
            <a:xfrm>
              <a:off x="2365" y="1014"/>
              <a:ext cx="260" cy="50"/>
            </a:xfrm>
            <a:prstGeom prst="rect">
              <a:avLst/>
            </a:prstGeom>
            <a:solidFill>
              <a:schemeClr val="folHlink"/>
            </a:solidFill>
            <a:ln w="9525">
              <a:noFill/>
              <a:miter lim="800000"/>
              <a:headEnd/>
              <a:tailEnd/>
            </a:ln>
            <a:effectLst/>
          </p:spPr>
          <p:txBody>
            <a:bodyPr/>
            <a:lstStyle/>
            <a:p>
              <a:endParaRPr lang="en-US"/>
            </a:p>
          </p:txBody>
        </p:sp>
        <p:sp>
          <p:nvSpPr>
            <p:cNvPr id="141325" name="Rectangle 13"/>
            <p:cNvSpPr>
              <a:spLocks noChangeArrowheads="1"/>
            </p:cNvSpPr>
            <p:nvPr/>
          </p:nvSpPr>
          <p:spPr bwMode="auto">
            <a:xfrm>
              <a:off x="1842" y="1014"/>
              <a:ext cx="260" cy="50"/>
            </a:xfrm>
            <a:prstGeom prst="rect">
              <a:avLst/>
            </a:prstGeom>
            <a:solidFill>
              <a:schemeClr val="folHlink"/>
            </a:solidFill>
            <a:ln w="9525">
              <a:noFill/>
              <a:miter lim="800000"/>
              <a:headEnd/>
              <a:tailEnd/>
            </a:ln>
            <a:effectLst/>
          </p:spPr>
          <p:txBody>
            <a:bodyPr/>
            <a:lstStyle/>
            <a:p>
              <a:endParaRPr lang="en-US"/>
            </a:p>
          </p:txBody>
        </p:sp>
        <p:sp>
          <p:nvSpPr>
            <p:cNvPr id="141326" name="Rectangle 14"/>
            <p:cNvSpPr>
              <a:spLocks noChangeArrowheads="1"/>
            </p:cNvSpPr>
            <p:nvPr/>
          </p:nvSpPr>
          <p:spPr bwMode="auto">
            <a:xfrm>
              <a:off x="1320" y="1014"/>
              <a:ext cx="261" cy="50"/>
            </a:xfrm>
            <a:prstGeom prst="rect">
              <a:avLst/>
            </a:prstGeom>
            <a:solidFill>
              <a:schemeClr val="folHlink"/>
            </a:solidFill>
            <a:ln w="9525">
              <a:noFill/>
              <a:miter lim="800000"/>
              <a:headEnd/>
              <a:tailEnd/>
            </a:ln>
            <a:effectLst/>
          </p:spPr>
          <p:txBody>
            <a:bodyPr/>
            <a:lstStyle/>
            <a:p>
              <a:endParaRPr lang="en-US"/>
            </a:p>
          </p:txBody>
        </p:sp>
        <p:sp>
          <p:nvSpPr>
            <p:cNvPr id="141327" name="Rectangle 15"/>
            <p:cNvSpPr>
              <a:spLocks noChangeArrowheads="1"/>
            </p:cNvSpPr>
            <p:nvPr/>
          </p:nvSpPr>
          <p:spPr bwMode="auto">
            <a:xfrm>
              <a:off x="798" y="1014"/>
              <a:ext cx="260" cy="50"/>
            </a:xfrm>
            <a:prstGeom prst="rect">
              <a:avLst/>
            </a:prstGeom>
            <a:solidFill>
              <a:schemeClr val="folHlink"/>
            </a:solidFill>
            <a:ln w="9525">
              <a:noFill/>
              <a:miter lim="800000"/>
              <a:headEnd/>
              <a:tailEnd/>
            </a:ln>
            <a:effectLst/>
          </p:spPr>
          <p:txBody>
            <a:bodyPr/>
            <a:lstStyle/>
            <a:p>
              <a:endParaRPr lang="en-US"/>
            </a:p>
          </p:txBody>
        </p:sp>
        <p:sp>
          <p:nvSpPr>
            <p:cNvPr id="141328" name="Rectangle 16"/>
            <p:cNvSpPr>
              <a:spLocks noChangeArrowheads="1"/>
            </p:cNvSpPr>
            <p:nvPr/>
          </p:nvSpPr>
          <p:spPr bwMode="auto">
            <a:xfrm>
              <a:off x="581" y="1114"/>
              <a:ext cx="53" cy="246"/>
            </a:xfrm>
            <a:prstGeom prst="rect">
              <a:avLst/>
            </a:prstGeom>
            <a:solidFill>
              <a:schemeClr val="folHlink"/>
            </a:solidFill>
            <a:ln w="9525">
              <a:noFill/>
              <a:miter lim="800000"/>
              <a:headEnd/>
              <a:tailEnd/>
            </a:ln>
            <a:effectLst/>
          </p:spPr>
          <p:txBody>
            <a:bodyPr/>
            <a:lstStyle/>
            <a:p>
              <a:endParaRPr lang="en-US"/>
            </a:p>
          </p:txBody>
        </p:sp>
        <p:sp>
          <p:nvSpPr>
            <p:cNvPr id="141329" name="Rectangle 17"/>
            <p:cNvSpPr>
              <a:spLocks noChangeArrowheads="1"/>
            </p:cNvSpPr>
            <p:nvPr/>
          </p:nvSpPr>
          <p:spPr bwMode="auto">
            <a:xfrm>
              <a:off x="581" y="1607"/>
              <a:ext cx="53" cy="246"/>
            </a:xfrm>
            <a:prstGeom prst="rect">
              <a:avLst/>
            </a:prstGeom>
            <a:solidFill>
              <a:schemeClr val="folHlink"/>
            </a:solidFill>
            <a:ln w="9525">
              <a:noFill/>
              <a:miter lim="800000"/>
              <a:headEnd/>
              <a:tailEnd/>
            </a:ln>
            <a:effectLst/>
          </p:spPr>
          <p:txBody>
            <a:bodyPr/>
            <a:lstStyle/>
            <a:p>
              <a:endParaRPr lang="en-US"/>
            </a:p>
          </p:txBody>
        </p:sp>
        <p:sp>
          <p:nvSpPr>
            <p:cNvPr id="141330" name="Rectangle 18"/>
            <p:cNvSpPr>
              <a:spLocks noChangeArrowheads="1"/>
            </p:cNvSpPr>
            <p:nvPr/>
          </p:nvSpPr>
          <p:spPr bwMode="auto">
            <a:xfrm>
              <a:off x="581" y="2101"/>
              <a:ext cx="53" cy="245"/>
            </a:xfrm>
            <a:prstGeom prst="rect">
              <a:avLst/>
            </a:prstGeom>
            <a:solidFill>
              <a:schemeClr val="folHlink"/>
            </a:solidFill>
            <a:ln w="9525">
              <a:noFill/>
              <a:miter lim="800000"/>
              <a:headEnd/>
              <a:tailEnd/>
            </a:ln>
            <a:effectLst/>
          </p:spPr>
          <p:txBody>
            <a:bodyPr/>
            <a:lstStyle/>
            <a:p>
              <a:endParaRPr lang="en-US"/>
            </a:p>
          </p:txBody>
        </p:sp>
        <p:sp>
          <p:nvSpPr>
            <p:cNvPr id="141331" name="Rectangle 19"/>
            <p:cNvSpPr>
              <a:spLocks noChangeArrowheads="1"/>
            </p:cNvSpPr>
            <p:nvPr/>
          </p:nvSpPr>
          <p:spPr bwMode="auto">
            <a:xfrm>
              <a:off x="581" y="2594"/>
              <a:ext cx="53" cy="246"/>
            </a:xfrm>
            <a:prstGeom prst="rect">
              <a:avLst/>
            </a:prstGeom>
            <a:solidFill>
              <a:schemeClr val="folHlink"/>
            </a:solidFill>
            <a:ln w="9525">
              <a:noFill/>
              <a:miter lim="800000"/>
              <a:headEnd/>
              <a:tailEnd/>
            </a:ln>
            <a:effectLst/>
          </p:spPr>
          <p:txBody>
            <a:bodyPr/>
            <a:lstStyle/>
            <a:p>
              <a:endParaRPr lang="en-US"/>
            </a:p>
          </p:txBody>
        </p:sp>
        <p:sp>
          <p:nvSpPr>
            <p:cNvPr id="141332" name="Rectangle 20"/>
            <p:cNvSpPr>
              <a:spLocks noChangeArrowheads="1"/>
            </p:cNvSpPr>
            <p:nvPr/>
          </p:nvSpPr>
          <p:spPr bwMode="auto">
            <a:xfrm>
              <a:off x="581" y="3088"/>
              <a:ext cx="53" cy="245"/>
            </a:xfrm>
            <a:prstGeom prst="rect">
              <a:avLst/>
            </a:prstGeom>
            <a:solidFill>
              <a:schemeClr val="folHlink"/>
            </a:solidFill>
            <a:ln w="9525">
              <a:noFill/>
              <a:miter lim="800000"/>
              <a:headEnd/>
              <a:tailEnd/>
            </a:ln>
            <a:effectLst/>
          </p:spPr>
          <p:txBody>
            <a:bodyPr/>
            <a:lstStyle/>
            <a:p>
              <a:endParaRPr lang="en-US"/>
            </a:p>
          </p:txBody>
        </p:sp>
        <p:sp>
          <p:nvSpPr>
            <p:cNvPr id="141333" name="Rectangle 21"/>
            <p:cNvSpPr>
              <a:spLocks noChangeArrowheads="1"/>
            </p:cNvSpPr>
            <p:nvPr/>
          </p:nvSpPr>
          <p:spPr bwMode="auto">
            <a:xfrm>
              <a:off x="581" y="3581"/>
              <a:ext cx="53" cy="246"/>
            </a:xfrm>
            <a:prstGeom prst="rect">
              <a:avLst/>
            </a:prstGeom>
            <a:solidFill>
              <a:schemeClr val="folHlink"/>
            </a:solidFill>
            <a:ln w="9525">
              <a:noFill/>
              <a:miter lim="800000"/>
              <a:headEnd/>
              <a:tailEnd/>
            </a:ln>
            <a:effectLst/>
          </p:spPr>
          <p:txBody>
            <a:bodyPr/>
            <a:lstStyle/>
            <a:p>
              <a:endParaRPr lang="en-US"/>
            </a:p>
          </p:txBody>
        </p:sp>
        <p:sp>
          <p:nvSpPr>
            <p:cNvPr id="141334" name="Rectangle 22"/>
            <p:cNvSpPr>
              <a:spLocks noChangeArrowheads="1"/>
            </p:cNvSpPr>
            <p:nvPr/>
          </p:nvSpPr>
          <p:spPr bwMode="auto">
            <a:xfrm>
              <a:off x="581" y="4074"/>
              <a:ext cx="53" cy="246"/>
            </a:xfrm>
            <a:prstGeom prst="rect">
              <a:avLst/>
            </a:prstGeom>
            <a:solidFill>
              <a:schemeClr val="folHlink"/>
            </a:solidFill>
            <a:ln w="9525">
              <a:noFill/>
              <a:miter lim="800000"/>
              <a:headEnd/>
              <a:tailEnd/>
            </a:ln>
            <a:effectLst/>
          </p:spPr>
          <p:txBody>
            <a:bodyPr/>
            <a:lstStyle/>
            <a:p>
              <a:endParaRPr lang="en-US"/>
            </a:p>
          </p:txBody>
        </p:sp>
      </p:grpSp>
      <p:sp>
        <p:nvSpPr>
          <p:cNvPr id="141335" name="Rectangle 23"/>
          <p:cNvSpPr>
            <a:spLocks noGrp="1" noChangeArrowheads="1"/>
          </p:cNvSpPr>
          <p:nvPr>
            <p:ph type="title"/>
          </p:nvPr>
        </p:nvSpPr>
        <p:spPr bwMode="auto">
          <a:xfrm>
            <a:off x="1371600" y="304800"/>
            <a:ext cx="72390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41336" name="Rectangle 24"/>
          <p:cNvSpPr>
            <a:spLocks noGrp="1" noChangeArrowheads="1"/>
          </p:cNvSpPr>
          <p:nvPr>
            <p:ph type="body" idx="1"/>
          </p:nvPr>
        </p:nvSpPr>
        <p:spPr bwMode="auto">
          <a:xfrm>
            <a:off x="1295400" y="1828800"/>
            <a:ext cx="7313613" cy="43434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1337" name="Rectangle 25"/>
          <p:cNvSpPr>
            <a:spLocks noGrp="1" noChangeArrowheads="1"/>
          </p:cNvSpPr>
          <p:nvPr>
            <p:ph type="dt" sz="half" idx="2"/>
          </p:nvPr>
        </p:nvSpPr>
        <p:spPr bwMode="auto">
          <a:xfrm>
            <a:off x="12954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itchFamily="18" charset="0"/>
              </a:defRPr>
            </a:lvl1pPr>
          </a:lstStyle>
          <a:p>
            <a:endParaRPr lang="en-US"/>
          </a:p>
        </p:txBody>
      </p:sp>
      <p:sp>
        <p:nvSpPr>
          <p:cNvPr id="141338" name="Rectangle 26"/>
          <p:cNvSpPr>
            <a:spLocks noGrp="1" noChangeArrowheads="1"/>
          </p:cNvSpPr>
          <p:nvPr>
            <p:ph type="ftr" sz="quarter" idx="3"/>
          </p:nvPr>
        </p:nvSpPr>
        <p:spPr bwMode="auto">
          <a:xfrm>
            <a:off x="3200400" y="6400800"/>
            <a:ext cx="35052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defRPr>
            </a:lvl1pPr>
          </a:lstStyle>
          <a:p>
            <a:endParaRPr lang="en-US"/>
          </a:p>
        </p:txBody>
      </p:sp>
      <p:sp>
        <p:nvSpPr>
          <p:cNvPr id="141339" name="Rectangle 27"/>
          <p:cNvSpPr>
            <a:spLocks noGrp="1" noChangeArrowheads="1"/>
          </p:cNvSpPr>
          <p:nvPr>
            <p:ph type="sldNum" sz="quarter" idx="4"/>
          </p:nvPr>
        </p:nvSpPr>
        <p:spPr bwMode="auto">
          <a:xfrm>
            <a:off x="67056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itchFamily="18" charset="0"/>
              </a:defRPr>
            </a:lvl1pPr>
          </a:lstStyle>
          <a:p>
            <a:fld id="{3BD71287-D795-42D9-A1B9-E0624048E04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ransition/>
  <p:txStyles>
    <p:titleStyle>
      <a:lvl1pPr algn="l" rtl="0" fontAlgn="base">
        <a:spcBef>
          <a:spcPct val="0"/>
        </a:spcBef>
        <a:spcAft>
          <a:spcPct val="0"/>
        </a:spcAft>
        <a:defRPr sz="4800">
          <a:solidFill>
            <a:schemeClr val="tx2"/>
          </a:solidFill>
          <a:latin typeface="+mj-lt"/>
          <a:ea typeface="+mj-ea"/>
          <a:cs typeface="+mj-cs"/>
        </a:defRPr>
      </a:lvl1pPr>
      <a:lvl2pPr algn="l" rtl="0" fontAlgn="base">
        <a:spcBef>
          <a:spcPct val="0"/>
        </a:spcBef>
        <a:spcAft>
          <a:spcPct val="0"/>
        </a:spcAft>
        <a:defRPr sz="4800">
          <a:solidFill>
            <a:schemeClr val="tx2"/>
          </a:solidFill>
          <a:latin typeface="Arial Narrow" pitchFamily="34" charset="0"/>
        </a:defRPr>
      </a:lvl2pPr>
      <a:lvl3pPr algn="l" rtl="0" fontAlgn="base">
        <a:spcBef>
          <a:spcPct val="0"/>
        </a:spcBef>
        <a:spcAft>
          <a:spcPct val="0"/>
        </a:spcAft>
        <a:defRPr sz="4800">
          <a:solidFill>
            <a:schemeClr val="tx2"/>
          </a:solidFill>
          <a:latin typeface="Arial Narrow" pitchFamily="34" charset="0"/>
        </a:defRPr>
      </a:lvl3pPr>
      <a:lvl4pPr algn="l" rtl="0" fontAlgn="base">
        <a:spcBef>
          <a:spcPct val="0"/>
        </a:spcBef>
        <a:spcAft>
          <a:spcPct val="0"/>
        </a:spcAft>
        <a:defRPr sz="4800">
          <a:solidFill>
            <a:schemeClr val="tx2"/>
          </a:solidFill>
          <a:latin typeface="Arial Narrow" pitchFamily="34" charset="0"/>
        </a:defRPr>
      </a:lvl4pPr>
      <a:lvl5pPr algn="l" rtl="0" fontAlgn="base">
        <a:spcBef>
          <a:spcPct val="0"/>
        </a:spcBef>
        <a:spcAft>
          <a:spcPct val="0"/>
        </a:spcAft>
        <a:defRPr sz="4800">
          <a:solidFill>
            <a:schemeClr val="tx2"/>
          </a:solidFill>
          <a:latin typeface="Arial Narrow" pitchFamily="34" charset="0"/>
        </a:defRPr>
      </a:lvl5pPr>
      <a:lvl6pPr marL="457200" algn="l" rtl="0" fontAlgn="base">
        <a:spcBef>
          <a:spcPct val="0"/>
        </a:spcBef>
        <a:spcAft>
          <a:spcPct val="0"/>
        </a:spcAft>
        <a:defRPr sz="4800">
          <a:solidFill>
            <a:schemeClr val="tx2"/>
          </a:solidFill>
          <a:latin typeface="Arial Narrow" pitchFamily="34" charset="0"/>
        </a:defRPr>
      </a:lvl6pPr>
      <a:lvl7pPr marL="914400" algn="l" rtl="0" fontAlgn="base">
        <a:spcBef>
          <a:spcPct val="0"/>
        </a:spcBef>
        <a:spcAft>
          <a:spcPct val="0"/>
        </a:spcAft>
        <a:defRPr sz="4800">
          <a:solidFill>
            <a:schemeClr val="tx2"/>
          </a:solidFill>
          <a:latin typeface="Arial Narrow" pitchFamily="34" charset="0"/>
        </a:defRPr>
      </a:lvl7pPr>
      <a:lvl8pPr marL="1371600" algn="l" rtl="0" fontAlgn="base">
        <a:spcBef>
          <a:spcPct val="0"/>
        </a:spcBef>
        <a:spcAft>
          <a:spcPct val="0"/>
        </a:spcAft>
        <a:defRPr sz="4800">
          <a:solidFill>
            <a:schemeClr val="tx2"/>
          </a:solidFill>
          <a:latin typeface="Arial Narrow" pitchFamily="34" charset="0"/>
        </a:defRPr>
      </a:lvl8pPr>
      <a:lvl9pPr marL="1828800" algn="l" rtl="0" fontAlgn="base">
        <a:spcBef>
          <a:spcPct val="0"/>
        </a:spcBef>
        <a:spcAft>
          <a:spcPct val="0"/>
        </a:spcAft>
        <a:defRPr sz="4800">
          <a:solidFill>
            <a:schemeClr val="tx2"/>
          </a:solidFill>
          <a:latin typeface="Arial Narrow"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en-US" sz="4000" b="1" dirty="0">
                <a:effectLst>
                  <a:outerShdw blurRad="38100" dist="38100" dir="2700000" algn="tl">
                    <a:srgbClr val="C0C0C0"/>
                  </a:outerShdw>
                </a:effectLst>
                <a:latin typeface="Tahoma" pitchFamily="34" charset="0"/>
              </a:rPr>
              <a:t>Research Methods or Research Designs</a:t>
            </a:r>
          </a:p>
        </p:txBody>
      </p:sp>
      <p:sp>
        <p:nvSpPr>
          <p:cNvPr id="2051" name="Rectangle 3"/>
          <p:cNvSpPr>
            <a:spLocks noGrp="1" noChangeArrowheads="1"/>
          </p:cNvSpPr>
          <p:nvPr>
            <p:ph type="subTitle" idx="1"/>
          </p:nvPr>
        </p:nvSpPr>
        <p:spPr>
          <a:xfrm>
            <a:off x="1371600" y="5562600"/>
            <a:ext cx="7543800" cy="1066800"/>
          </a:xfrm>
        </p:spPr>
        <p:txBody>
          <a:bodyPr/>
          <a:lstStyle/>
          <a:p>
            <a:pPr algn="r"/>
            <a:r>
              <a:rPr lang="en-US" sz="2800" dirty="0" err="1"/>
              <a:t>Disampaikan</a:t>
            </a:r>
            <a:r>
              <a:rPr lang="en-US" sz="2800" dirty="0"/>
              <a:t> </a:t>
            </a:r>
            <a:r>
              <a:rPr lang="en-US" sz="2800" dirty="0" err="1"/>
              <a:t>oleh</a:t>
            </a:r>
            <a:r>
              <a:rPr lang="en-US" sz="2800" dirty="0"/>
              <a:t>: </a:t>
            </a:r>
          </a:p>
          <a:p>
            <a:pPr algn="r"/>
            <a:r>
              <a:rPr lang="en-US" sz="2800" b="1" dirty="0"/>
              <a:t>Tim </a:t>
            </a:r>
            <a:r>
              <a:rPr lang="en-US" sz="2800" b="1" dirty="0" err="1"/>
              <a:t>Pengajar</a:t>
            </a:r>
            <a:r>
              <a:rPr lang="en-US" sz="2800" b="1" dirty="0"/>
              <a:t> MPPI </a:t>
            </a:r>
          </a:p>
        </p:txBody>
      </p:sp>
      <p:sp>
        <p:nvSpPr>
          <p:cNvPr id="2052" name="Rectangle 4"/>
          <p:cNvSpPr>
            <a:spLocks noChangeArrowheads="1"/>
          </p:cNvSpPr>
          <p:nvPr/>
        </p:nvSpPr>
        <p:spPr bwMode="auto">
          <a:xfrm>
            <a:off x="1447800" y="2667000"/>
            <a:ext cx="7239000" cy="1938992"/>
          </a:xfrm>
          <a:prstGeom prst="rect">
            <a:avLst/>
          </a:prstGeom>
          <a:noFill/>
          <a:ln w="12700" cap="sq">
            <a:noFill/>
            <a:miter lim="800000"/>
            <a:headEnd type="none" w="sm" len="sm"/>
            <a:tailEnd type="none" w="sm" len="sm"/>
          </a:ln>
          <a:effectLst/>
        </p:spPr>
        <p:txBody>
          <a:bodyPr>
            <a:spAutoFit/>
          </a:bodyPr>
          <a:lstStyle/>
          <a:p>
            <a:pPr algn="ctr"/>
            <a:r>
              <a:rPr kumimoji="1" lang="en-US" sz="2400" b="1" dirty="0">
                <a:solidFill>
                  <a:srgbClr val="669900"/>
                </a:solidFill>
              </a:rPr>
              <a:t>COURSE: RESEARCH METHODOLOGY and SCIENTIFIC WRITING</a:t>
            </a:r>
          </a:p>
          <a:p>
            <a:pPr algn="ctr"/>
            <a:r>
              <a:rPr kumimoji="1" lang="en-US" sz="2400" b="1" dirty="0">
                <a:solidFill>
                  <a:srgbClr val="669900"/>
                </a:solidFill>
              </a:rPr>
              <a:t>STUDY PROGRAM: INFORMATION SYSTEMS, COMPUTER SCIENCE FACULTY, UNIVERSITY OF INDONESIA</a:t>
            </a:r>
            <a:r>
              <a:rPr kumimoji="1" lang="en-US" sz="2400" b="1">
                <a:solidFill>
                  <a:srgbClr val="669900"/>
                </a:solidFill>
              </a:rPr>
              <a:t>, September </a:t>
            </a:r>
            <a:r>
              <a:rPr kumimoji="1" lang="en-US" sz="2400" b="1" dirty="0">
                <a:solidFill>
                  <a:srgbClr val="669900"/>
                </a:solidFill>
              </a:rPr>
              <a:t>2019</a:t>
            </a:r>
            <a:r>
              <a:rPr kumimoji="1" lang="en-US" sz="2400" dirty="0"/>
              <a:t> </a:t>
            </a:r>
            <a:endParaRPr kumimoji="1" lang="id-ID" sz="2400" dirty="0"/>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5720" y="361952"/>
            <a:ext cx="8229600" cy="781048"/>
          </a:xfrm>
          <a:prstGeom prst="rect">
            <a:avLst/>
          </a:prstGeom>
        </p:spPr>
        <p:txBody>
          <a:bodyPr>
            <a:normAutofit fontScale="52500" lnSpcReduction="20000"/>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a:ln>
                  <a:noFill/>
                </a:ln>
                <a:solidFill>
                  <a:schemeClr val="tx2"/>
                </a:solidFill>
                <a:effectLst/>
                <a:uLnTx/>
                <a:uFillTx/>
                <a:latin typeface="+mj-lt"/>
                <a:ea typeface="+mj-ea"/>
                <a:cs typeface="+mj-cs"/>
              </a:rPr>
              <a:t>Example of </a:t>
            </a:r>
            <a:r>
              <a:rPr kumimoji="0" lang="id-ID" sz="4800" b="0" i="0" u="none" strike="noStrike" kern="0" cap="none" spc="0" normalizeH="0" baseline="0" noProof="0" dirty="0">
                <a:ln>
                  <a:noFill/>
                </a:ln>
                <a:solidFill>
                  <a:schemeClr val="tx2"/>
                </a:solidFill>
                <a:effectLst/>
                <a:uLnTx/>
                <a:uFillTx/>
                <a:latin typeface="+mj-lt"/>
                <a:ea typeface="+mj-ea"/>
                <a:cs typeface="+mj-cs"/>
              </a:rPr>
              <a:t>Research Design</a:t>
            </a:r>
            <a:r>
              <a:rPr kumimoji="0" lang="en-US" sz="4800" b="0" i="0" u="none" strike="noStrike" kern="0" cap="none" spc="0" normalizeH="0" baseline="0" noProof="0" dirty="0">
                <a:ln>
                  <a:noFill/>
                </a:ln>
                <a:solidFill>
                  <a:schemeClr val="tx2"/>
                </a:solidFill>
                <a:effectLst/>
                <a:uLnTx/>
                <a:uFillTx/>
                <a:latin typeface="+mj-lt"/>
                <a:ea typeface="+mj-ea"/>
                <a:cs typeface="+mj-cs"/>
              </a:rPr>
              <a:t> (</a:t>
            </a:r>
            <a:r>
              <a:rPr kumimoji="0" lang="en-US" sz="3800" b="0" i="0" u="none" strike="noStrike" kern="0" cap="none" spc="0" normalizeH="0" baseline="0" noProof="0" dirty="0">
                <a:ln>
                  <a:noFill/>
                </a:ln>
                <a:solidFill>
                  <a:schemeClr val="tx2"/>
                </a:solidFill>
                <a:effectLst/>
                <a:uLnTx/>
                <a:uFillTx/>
                <a:latin typeface="+mj-lt"/>
                <a:ea typeface="+mj-ea"/>
                <a:cs typeface="+mj-cs"/>
              </a:rPr>
              <a:t>Source: </a:t>
            </a:r>
            <a:r>
              <a:rPr kumimoji="0" lang="en-US" sz="3800" b="0" i="0" u="none" strike="noStrike" kern="0" cap="none" spc="0" normalizeH="0" baseline="0" noProof="0" dirty="0" err="1">
                <a:ln>
                  <a:noFill/>
                </a:ln>
                <a:solidFill>
                  <a:schemeClr val="tx2"/>
                </a:solidFill>
                <a:effectLst/>
                <a:uLnTx/>
                <a:uFillTx/>
                <a:latin typeface="+mj-lt"/>
                <a:ea typeface="+mj-ea"/>
                <a:cs typeface="+mj-cs"/>
              </a:rPr>
              <a:t>Hasibuan</a:t>
            </a:r>
            <a:r>
              <a:rPr kumimoji="0" lang="en-US" sz="3800" b="0" i="0" u="none" strike="noStrike" kern="0" cap="none" spc="0" normalizeH="0" baseline="0" noProof="0" dirty="0">
                <a:ln>
                  <a:noFill/>
                </a:ln>
                <a:solidFill>
                  <a:schemeClr val="tx2"/>
                </a:solidFill>
                <a:effectLst/>
                <a:uLnTx/>
                <a:uFillTx/>
                <a:latin typeface="+mj-lt"/>
                <a:ea typeface="+mj-ea"/>
                <a:cs typeface="+mj-cs"/>
              </a:rPr>
              <a:t> and </a:t>
            </a:r>
            <a:r>
              <a:rPr kumimoji="0" lang="en-US" sz="3800" b="0" i="0" u="none" strike="noStrike" kern="0" cap="none" spc="0" normalizeH="0" baseline="0" noProof="0" dirty="0" err="1">
                <a:ln>
                  <a:noFill/>
                </a:ln>
                <a:solidFill>
                  <a:schemeClr val="tx2"/>
                </a:solidFill>
                <a:effectLst/>
                <a:uLnTx/>
                <a:uFillTx/>
                <a:latin typeface="+mj-lt"/>
                <a:ea typeface="+mj-ea"/>
                <a:cs typeface="+mj-cs"/>
              </a:rPr>
              <a:t>Dantes</a:t>
            </a:r>
            <a:r>
              <a:rPr kumimoji="0" lang="en-US" sz="3800" b="0" i="0" u="none" strike="noStrike" kern="0" cap="none" spc="0" normalizeH="0" baseline="0" noProof="0" dirty="0">
                <a:ln>
                  <a:noFill/>
                </a:ln>
                <a:solidFill>
                  <a:schemeClr val="tx2"/>
                </a:solidFill>
                <a:effectLst/>
                <a:uLnTx/>
                <a:uFillTx/>
                <a:latin typeface="+mj-lt"/>
                <a:ea typeface="+mj-ea"/>
                <a:cs typeface="+mj-cs"/>
              </a:rPr>
              <a:t>, 2011</a:t>
            </a:r>
            <a:r>
              <a:rPr kumimoji="0" lang="en-US" sz="4800" b="0" i="0" u="none" strike="noStrike" kern="0" cap="none" spc="0" normalizeH="0" baseline="0" noProof="0" dirty="0">
                <a:ln>
                  <a:noFill/>
                </a:ln>
                <a:solidFill>
                  <a:schemeClr val="tx2"/>
                </a:solidFill>
                <a:effectLst/>
                <a:uLnTx/>
                <a:uFillTx/>
                <a:latin typeface="+mj-lt"/>
                <a:ea typeface="+mj-ea"/>
                <a:cs typeface="+mj-cs"/>
              </a:rPr>
              <a:t>)</a:t>
            </a:r>
            <a:endParaRPr kumimoji="0" lang="id-ID" sz="4800" b="0" i="0" u="none" strike="noStrike" kern="0" cap="none" spc="0" normalizeH="0" baseline="0" noProof="0" dirty="0">
              <a:ln>
                <a:noFill/>
              </a:ln>
              <a:solidFill>
                <a:schemeClr val="tx2"/>
              </a:solidFill>
              <a:effectLst/>
              <a:uLnTx/>
              <a:uFillTx/>
              <a:latin typeface="+mj-lt"/>
              <a:ea typeface="+mj-ea"/>
              <a:cs typeface="+mj-cs"/>
            </a:endParaRPr>
          </a:p>
        </p:txBody>
      </p:sp>
      <p:sp>
        <p:nvSpPr>
          <p:cNvPr id="3" name="Content Placeholder 2"/>
          <p:cNvSpPr txBox="1">
            <a:spLocks/>
          </p:cNvSpPr>
          <p:nvPr/>
        </p:nvSpPr>
        <p:spPr>
          <a:xfrm>
            <a:off x="642910" y="4352932"/>
            <a:ext cx="8229600" cy="2428868"/>
          </a:xfrm>
          <a:prstGeom prst="rect">
            <a:avLst/>
          </a:prstGeom>
        </p:spPr>
        <p:txBody>
          <a:bodyPr>
            <a:normAutofit lnSpcReduction="10000"/>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itchFamily="2" charset="2"/>
              <a:buChar char="n"/>
              <a:tabLst/>
              <a:defRPr/>
            </a:pPr>
            <a:r>
              <a:rPr kumimoji="0" lang="id-ID" sz="1800" b="1" i="0" u="none" strike="noStrike" kern="0" cap="none" spc="0" normalizeH="0" baseline="0" noProof="0">
                <a:ln>
                  <a:noFill/>
                </a:ln>
                <a:solidFill>
                  <a:schemeClr val="tx1"/>
                </a:solidFill>
                <a:effectLst/>
                <a:uLnTx/>
                <a:uFillTx/>
                <a:latin typeface="+mn-lt"/>
                <a:ea typeface="+mn-ea"/>
                <a:cs typeface="+mn-cs"/>
              </a:rPr>
              <a:t>Organization Maturity Level </a:t>
            </a:r>
            <a:r>
              <a:rPr kumimoji="0" lang="id-ID" sz="1800" b="0" i="0" u="none" strike="noStrike" kern="0" cap="none" spc="0" normalizeH="0" baseline="0" noProof="0">
                <a:ln>
                  <a:noFill/>
                </a:ln>
                <a:solidFill>
                  <a:schemeClr val="tx1"/>
                </a:solidFill>
                <a:effectLst/>
                <a:uLnTx/>
                <a:uFillTx/>
                <a:latin typeface="+mn-lt"/>
                <a:ea typeface="+mn-ea"/>
                <a:cs typeface="+mn-cs"/>
              </a:rPr>
              <a:t>is the score of the role of information system (IS) in a company.</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itchFamily="2" charset="2"/>
              <a:buChar char="n"/>
              <a:tabLst/>
              <a:defRPr/>
            </a:pPr>
            <a:r>
              <a:rPr kumimoji="0" lang="id-ID" sz="1800" b="1" i="0" u="none" strike="noStrike" kern="0" cap="none" spc="0" normalizeH="0" baseline="0" noProof="0">
                <a:ln>
                  <a:noFill/>
                </a:ln>
                <a:solidFill>
                  <a:schemeClr val="tx1"/>
                </a:solidFill>
                <a:effectLst/>
                <a:uLnTx/>
                <a:uFillTx/>
                <a:latin typeface="+mn-lt"/>
                <a:ea typeface="+mn-ea"/>
                <a:cs typeface="+mn-cs"/>
              </a:rPr>
              <a:t>Implementation Approach</a:t>
            </a:r>
            <a:r>
              <a:rPr kumimoji="0" lang="id-ID" sz="1800" b="0" i="0" u="none" strike="noStrike" kern="0" cap="none" spc="0" normalizeH="0" baseline="0" noProof="0">
                <a:ln>
                  <a:noFill/>
                </a:ln>
                <a:solidFill>
                  <a:schemeClr val="tx1"/>
                </a:solidFill>
                <a:effectLst/>
                <a:uLnTx/>
                <a:uFillTx/>
                <a:latin typeface="+mn-lt"/>
                <a:ea typeface="+mn-ea"/>
                <a:cs typeface="+mn-cs"/>
              </a:rPr>
              <a:t> is the score of the approach adopted in ERP implementation in a company.</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itchFamily="2" charset="2"/>
              <a:buChar char="n"/>
              <a:tabLst/>
              <a:defRPr/>
            </a:pPr>
            <a:r>
              <a:rPr kumimoji="0" lang="id-ID" sz="1800" b="1" i="0" u="none" strike="noStrike" kern="0" cap="none" spc="0" normalizeH="0" baseline="0" noProof="0">
                <a:ln>
                  <a:noFill/>
                </a:ln>
                <a:solidFill>
                  <a:schemeClr val="tx1"/>
                </a:solidFill>
                <a:effectLst/>
                <a:uLnTx/>
                <a:uFillTx/>
                <a:latin typeface="+mn-lt"/>
                <a:ea typeface="+mn-ea"/>
                <a:cs typeface="+mn-cs"/>
              </a:rPr>
              <a:t>ERP Implementation Success</a:t>
            </a:r>
            <a:r>
              <a:rPr kumimoji="0" lang="id-ID" sz="1800" b="0" i="0" u="none" strike="noStrike" kern="0" cap="none" spc="0" normalizeH="0" baseline="0" noProof="0">
                <a:ln>
                  <a:noFill/>
                </a:ln>
                <a:solidFill>
                  <a:schemeClr val="tx1"/>
                </a:solidFill>
                <a:effectLst/>
                <a:uLnTx/>
                <a:uFillTx/>
                <a:latin typeface="+mn-lt"/>
                <a:ea typeface="+mn-ea"/>
                <a:cs typeface="+mn-cs"/>
              </a:rPr>
              <a:t> is the score for the success or lack of success in its implementation in a company.</a:t>
            </a: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itchFamily="2" charset="2"/>
              <a:buChar char="n"/>
              <a:tabLst/>
              <a:defRPr/>
            </a:pPr>
            <a:r>
              <a:rPr kumimoji="0" lang="id-ID" sz="1800" b="1" i="0" u="none" strike="noStrike" kern="0" cap="none" spc="0" normalizeH="0" baseline="0" noProof="0">
                <a:ln>
                  <a:noFill/>
                </a:ln>
                <a:solidFill>
                  <a:schemeClr val="tx1"/>
                </a:solidFill>
                <a:effectLst/>
                <a:uLnTx/>
                <a:uFillTx/>
                <a:latin typeface="+mn-lt"/>
                <a:ea typeface="+mn-ea"/>
                <a:cs typeface="+mn-cs"/>
              </a:rPr>
              <a:t>Competitive Advantage </a:t>
            </a:r>
            <a:r>
              <a:rPr kumimoji="0" lang="id-ID" sz="1800" b="0" i="0" u="none" strike="noStrike" kern="0" cap="none" spc="0" normalizeH="0" baseline="0" noProof="0">
                <a:ln>
                  <a:noFill/>
                </a:ln>
                <a:solidFill>
                  <a:schemeClr val="tx1"/>
                </a:solidFill>
                <a:effectLst/>
                <a:uLnTx/>
                <a:uFillTx/>
                <a:latin typeface="+mn-lt"/>
                <a:ea typeface="+mn-ea"/>
                <a:cs typeface="+mn-cs"/>
              </a:rPr>
              <a:t>is the score of benefit that company has through ERP implementation</a:t>
            </a:r>
            <a:endParaRPr kumimoji="0" lang="id-ID" sz="1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2"/>
          <p:cNvSpPr>
            <a:spLocks noChangeArrowheads="1"/>
          </p:cNvSpPr>
          <p:nvPr/>
        </p:nvSpPr>
        <p:spPr bwMode="auto">
          <a:xfrm>
            <a:off x="0" y="-76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d-ID"/>
          </a:p>
        </p:txBody>
      </p:sp>
      <p:pic>
        <p:nvPicPr>
          <p:cNvPr id="5" name="Picture 2"/>
          <p:cNvPicPr>
            <a:picLocks noChangeAspect="1" noChangeArrowheads="1"/>
          </p:cNvPicPr>
          <p:nvPr/>
        </p:nvPicPr>
        <p:blipFill>
          <a:blip r:embed="rId2" cstate="print"/>
          <a:srcRect/>
          <a:stretch>
            <a:fillRect/>
          </a:stretch>
        </p:blipFill>
        <p:spPr bwMode="auto">
          <a:xfrm>
            <a:off x="857224" y="1059454"/>
            <a:ext cx="6357982" cy="3436346"/>
          </a:xfrm>
          <a:prstGeom prst="rect">
            <a:avLst/>
          </a:prstGeom>
          <a:noFill/>
          <a:ln w="9525">
            <a:noFill/>
            <a:miter lim="800000"/>
            <a:headEnd/>
            <a:tailEnd/>
          </a:ln>
        </p:spPr>
      </p:pic>
      <p:sp>
        <p:nvSpPr>
          <p:cNvPr id="6" name="TextBox 5"/>
          <p:cNvSpPr txBox="1"/>
          <p:nvPr/>
        </p:nvSpPr>
        <p:spPr>
          <a:xfrm>
            <a:off x="6429388" y="995346"/>
            <a:ext cx="1000132" cy="1569660"/>
          </a:xfrm>
          <a:prstGeom prst="rect">
            <a:avLst/>
          </a:prstGeom>
          <a:noFill/>
        </p:spPr>
        <p:txBody>
          <a:bodyPr wrap="square" rtlCol="0">
            <a:spAutoFit/>
          </a:bodyPr>
          <a:lstStyle/>
          <a:p>
            <a:r>
              <a:rPr lang="id-ID" sz="96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r>
              <a:rPr lang="en-US" sz="4400"/>
              <a:t>Categories of Research Method</a:t>
            </a:r>
          </a:p>
        </p:txBody>
      </p:sp>
      <p:sp>
        <p:nvSpPr>
          <p:cNvPr id="305155" name="Rectangle 3"/>
          <p:cNvSpPr>
            <a:spLocks noGrp="1" noChangeArrowheads="1"/>
          </p:cNvSpPr>
          <p:nvPr>
            <p:ph type="body" idx="1"/>
          </p:nvPr>
        </p:nvSpPr>
        <p:spPr>
          <a:xfrm>
            <a:off x="990600" y="1524000"/>
            <a:ext cx="7313613" cy="4343400"/>
          </a:xfrm>
        </p:spPr>
        <p:txBody>
          <a:bodyPr/>
          <a:lstStyle/>
          <a:p>
            <a:r>
              <a:rPr lang="en-US" sz="2800" dirty="0"/>
              <a:t>By </a:t>
            </a:r>
            <a:r>
              <a:rPr lang="en-US" sz="2800" b="1" dirty="0">
                <a:solidFill>
                  <a:srgbClr val="FF0000"/>
                </a:solidFill>
              </a:rPr>
              <a:t>purpose</a:t>
            </a:r>
            <a:r>
              <a:rPr lang="en-US" sz="2800" dirty="0"/>
              <a:t>:</a:t>
            </a:r>
          </a:p>
          <a:p>
            <a:pPr lvl="1"/>
            <a:r>
              <a:rPr lang="en-US" sz="2200" dirty="0"/>
              <a:t>Basic/fundamental/pure research</a:t>
            </a:r>
          </a:p>
          <a:p>
            <a:pPr lvl="1"/>
            <a:r>
              <a:rPr lang="en-US" sz="2200" dirty="0"/>
              <a:t>Applied research</a:t>
            </a:r>
          </a:p>
          <a:p>
            <a:r>
              <a:rPr lang="en-US" sz="2800" dirty="0"/>
              <a:t>By </a:t>
            </a:r>
            <a:r>
              <a:rPr lang="en-US" sz="2800" b="1" dirty="0">
                <a:solidFill>
                  <a:srgbClr val="FF0000"/>
                </a:solidFill>
              </a:rPr>
              <a:t>time</a:t>
            </a:r>
            <a:r>
              <a:rPr lang="en-US" sz="2800" dirty="0"/>
              <a:t>:</a:t>
            </a:r>
          </a:p>
          <a:p>
            <a:pPr lvl="1"/>
            <a:r>
              <a:rPr lang="en-US" sz="2200" dirty="0"/>
              <a:t>Cross-sectional (A cross-sectional study is an observational one)</a:t>
            </a:r>
          </a:p>
          <a:p>
            <a:pPr lvl="1"/>
            <a:r>
              <a:rPr lang="en-US" sz="2200" dirty="0"/>
              <a:t>Longitudinal (researchers conduct several observations of the same subjects over a period of time, sometimes lasting many years)</a:t>
            </a:r>
          </a:p>
          <a:p>
            <a:r>
              <a:rPr lang="en-US" sz="2800" dirty="0"/>
              <a:t>By </a:t>
            </a:r>
            <a:r>
              <a:rPr lang="en-US" sz="2800" b="1" dirty="0">
                <a:solidFill>
                  <a:srgbClr val="FF0000"/>
                </a:solidFill>
              </a:rPr>
              <a:t>methodology</a:t>
            </a:r>
            <a:r>
              <a:rPr lang="en-US" sz="2800" dirty="0"/>
              <a:t>:</a:t>
            </a:r>
          </a:p>
          <a:p>
            <a:pPr lvl="1"/>
            <a:r>
              <a:rPr lang="en-US" sz="2200" dirty="0"/>
              <a:t>Quantitative vs. Qualitative</a:t>
            </a:r>
          </a:p>
          <a:p>
            <a:pPr lvl="1"/>
            <a:r>
              <a:rPr lang="en-US" sz="2200" dirty="0"/>
              <a:t>Exploratory vs. Experimental</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3. Experimental Research</a:t>
            </a:r>
          </a:p>
        </p:txBody>
      </p:sp>
      <p:sp>
        <p:nvSpPr>
          <p:cNvPr id="23555" name="Rectangle 3"/>
          <p:cNvSpPr>
            <a:spLocks noGrp="1" noChangeArrowheads="1"/>
          </p:cNvSpPr>
          <p:nvPr>
            <p:ph type="body" idx="1"/>
          </p:nvPr>
        </p:nvSpPr>
        <p:spPr>
          <a:xfrm>
            <a:off x="1066800" y="1600200"/>
            <a:ext cx="7542213" cy="4876800"/>
          </a:xfrm>
        </p:spPr>
        <p:txBody>
          <a:bodyPr/>
          <a:lstStyle/>
          <a:p>
            <a:pPr>
              <a:lnSpc>
                <a:spcPct val="80000"/>
              </a:lnSpc>
            </a:pPr>
            <a:r>
              <a:rPr lang="en-US" sz="2800" dirty="0"/>
              <a:t>Experimental Research</a:t>
            </a:r>
          </a:p>
          <a:p>
            <a:pPr lvl="1">
              <a:lnSpc>
                <a:spcPct val="80000"/>
              </a:lnSpc>
            </a:pPr>
            <a:r>
              <a:rPr lang="en-US" sz="2400" dirty="0"/>
              <a:t>Research that allows for the causes of behavior to be determined</a:t>
            </a:r>
          </a:p>
          <a:p>
            <a:pPr>
              <a:lnSpc>
                <a:spcPct val="80000"/>
              </a:lnSpc>
            </a:pPr>
            <a:r>
              <a:rPr lang="en-US" sz="2800" dirty="0"/>
              <a:t>Experiment</a:t>
            </a:r>
          </a:p>
          <a:p>
            <a:pPr lvl="1">
              <a:lnSpc>
                <a:spcPct val="80000"/>
              </a:lnSpc>
            </a:pPr>
            <a:r>
              <a:rPr lang="en-US" sz="2400" dirty="0"/>
              <a:t>A carefully regulated procedure where one or more factors are manipulated and all other factors are held constant</a:t>
            </a:r>
          </a:p>
          <a:p>
            <a:pPr>
              <a:lnSpc>
                <a:spcPct val="80000"/>
              </a:lnSpc>
            </a:pPr>
            <a:r>
              <a:rPr lang="en-US" sz="2800" dirty="0"/>
              <a:t>Cause-effect relationship occurs if:</a:t>
            </a:r>
          </a:p>
          <a:p>
            <a:pPr lvl="1">
              <a:lnSpc>
                <a:spcPct val="80000"/>
              </a:lnSpc>
            </a:pPr>
            <a:r>
              <a:rPr lang="en-US" sz="2400" dirty="0"/>
              <a:t>The cause is correlated w/ the effect.</a:t>
            </a:r>
          </a:p>
          <a:p>
            <a:pPr lvl="1">
              <a:lnSpc>
                <a:spcPct val="80000"/>
              </a:lnSpc>
            </a:pPr>
            <a:r>
              <a:rPr lang="en-US" sz="2400" dirty="0"/>
              <a:t>The cause occurred before the effect.</a:t>
            </a:r>
          </a:p>
          <a:p>
            <a:pPr lvl="1">
              <a:lnSpc>
                <a:spcPct val="80000"/>
              </a:lnSpc>
            </a:pPr>
            <a:r>
              <a:rPr lang="en-US" sz="2400" dirty="0"/>
              <a:t>We can rule out other plausible explanations of the causal relationship</a:t>
            </a:r>
            <a:endParaRPr lang="en-US" sz="2200" dirty="0"/>
          </a:p>
          <a:p>
            <a:pPr>
              <a:lnSpc>
                <a:spcPct val="80000"/>
              </a:lnSpc>
            </a:pPr>
            <a:r>
              <a:rPr lang="en-US" sz="2200" dirty="0">
                <a:solidFill>
                  <a:srgbClr val="FF0000"/>
                </a:solidFill>
              </a:rPr>
              <a:t>Example: Learning effectiveness between with and without e-learning system. Give more examples of experimental research!</a:t>
            </a:r>
            <a:r>
              <a:rPr lang="en-US" sz="2800" dirty="0">
                <a:solidFill>
                  <a:srgbClr val="FF0000"/>
                </a:solidFill>
              </a:rPr>
              <a:t> </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4200" b="1"/>
              <a:t>Factors in Experimental Research</a:t>
            </a:r>
          </a:p>
        </p:txBody>
      </p:sp>
      <p:sp>
        <p:nvSpPr>
          <p:cNvPr id="91139" name="Rectangle 3"/>
          <p:cNvSpPr>
            <a:spLocks noGrp="1" noChangeArrowheads="1"/>
          </p:cNvSpPr>
          <p:nvPr>
            <p:ph type="body" idx="1"/>
          </p:nvPr>
        </p:nvSpPr>
        <p:spPr>
          <a:xfrm>
            <a:off x="914400" y="1676400"/>
            <a:ext cx="8077200" cy="4876800"/>
          </a:xfrm>
        </p:spPr>
        <p:txBody>
          <a:bodyPr/>
          <a:lstStyle/>
          <a:p>
            <a:pPr>
              <a:lnSpc>
                <a:spcPct val="90000"/>
              </a:lnSpc>
            </a:pPr>
            <a:r>
              <a:rPr lang="en-US" sz="2600" dirty="0"/>
              <a:t>Independent Variable (IV)</a:t>
            </a:r>
          </a:p>
          <a:p>
            <a:pPr lvl="1">
              <a:lnSpc>
                <a:spcPct val="90000"/>
              </a:lnSpc>
            </a:pPr>
            <a:r>
              <a:rPr lang="en-US" sz="2200" dirty="0"/>
              <a:t>Factor that is manipulated (</a:t>
            </a:r>
            <a:r>
              <a:rPr lang="en-US" sz="2200" dirty="0" err="1"/>
              <a:t>hasil</a:t>
            </a:r>
            <a:r>
              <a:rPr lang="en-US" sz="2200" dirty="0"/>
              <a:t> </a:t>
            </a:r>
            <a:r>
              <a:rPr lang="en-US" sz="2200" dirty="0" err="1"/>
              <a:t>pengukuran-nilai</a:t>
            </a:r>
            <a:r>
              <a:rPr lang="en-US" sz="2200" dirty="0"/>
              <a:t> variable, </a:t>
            </a:r>
            <a:r>
              <a:rPr lang="en-US" sz="2200" dirty="0" err="1"/>
              <a:t>berbeda-beda</a:t>
            </a:r>
            <a:r>
              <a:rPr lang="en-US" sz="2200" dirty="0"/>
              <a:t>)</a:t>
            </a:r>
          </a:p>
          <a:p>
            <a:pPr>
              <a:lnSpc>
                <a:spcPct val="90000"/>
              </a:lnSpc>
            </a:pPr>
            <a:r>
              <a:rPr lang="en-US" sz="2600" dirty="0"/>
              <a:t>Dependent Variable (DV)</a:t>
            </a:r>
          </a:p>
          <a:p>
            <a:pPr lvl="1">
              <a:lnSpc>
                <a:spcPct val="90000"/>
              </a:lnSpc>
            </a:pPr>
            <a:r>
              <a:rPr lang="en-US" sz="2200" dirty="0"/>
              <a:t>Factor that is measured (</a:t>
            </a:r>
            <a:r>
              <a:rPr lang="en-US" sz="2200" dirty="0" err="1"/>
              <a:t>ditentukan</a:t>
            </a:r>
            <a:r>
              <a:rPr lang="en-US" sz="2200" dirty="0"/>
              <a:t> </a:t>
            </a:r>
            <a:r>
              <a:rPr lang="en-US" sz="2200" dirty="0" err="1"/>
              <a:t>dari</a:t>
            </a:r>
            <a:r>
              <a:rPr lang="en-US" sz="2200" dirty="0"/>
              <a:t> </a:t>
            </a:r>
            <a:r>
              <a:rPr lang="en-US" sz="2200" dirty="0" err="1"/>
              <a:t>hasil</a:t>
            </a:r>
            <a:r>
              <a:rPr lang="en-US" sz="2200" dirty="0"/>
              <a:t> </a:t>
            </a:r>
            <a:r>
              <a:rPr lang="en-US" sz="2200" dirty="0" err="1"/>
              <a:t>pengolahan</a:t>
            </a:r>
            <a:r>
              <a:rPr lang="en-US" sz="2200" dirty="0"/>
              <a:t> IV)</a:t>
            </a:r>
          </a:p>
          <a:p>
            <a:pPr>
              <a:lnSpc>
                <a:spcPct val="90000"/>
              </a:lnSpc>
            </a:pPr>
            <a:r>
              <a:rPr lang="en-US" sz="2600" dirty="0"/>
              <a:t>Experimental Condition (group)</a:t>
            </a:r>
          </a:p>
          <a:p>
            <a:pPr lvl="1">
              <a:lnSpc>
                <a:spcPct val="90000"/>
              </a:lnSpc>
            </a:pPr>
            <a:r>
              <a:rPr lang="en-US" sz="2200" dirty="0"/>
              <a:t>A group that is manipulated during the experiment (</a:t>
            </a:r>
            <a:r>
              <a:rPr lang="en-US" sz="2200" dirty="0" err="1"/>
              <a:t>kelompok</a:t>
            </a:r>
            <a:r>
              <a:rPr lang="en-US" sz="2200" dirty="0"/>
              <a:t> yang </a:t>
            </a:r>
            <a:r>
              <a:rPr lang="en-US" sz="2200" dirty="0" err="1"/>
              <a:t>dikenakan</a:t>
            </a:r>
            <a:r>
              <a:rPr lang="en-US" sz="2200" dirty="0"/>
              <a:t> </a:t>
            </a:r>
            <a:r>
              <a:rPr lang="en-US" sz="2200" dirty="0" err="1"/>
              <a:t>perlakuan</a:t>
            </a:r>
            <a:r>
              <a:rPr lang="en-US" sz="2200" dirty="0"/>
              <a:t>, </a:t>
            </a:r>
            <a:r>
              <a:rPr lang="en-US" sz="2200" dirty="0" err="1"/>
              <a:t>sehingga</a:t>
            </a:r>
            <a:r>
              <a:rPr lang="en-US" sz="2200" dirty="0"/>
              <a:t> </a:t>
            </a:r>
            <a:r>
              <a:rPr lang="en-US" sz="2200" dirty="0" err="1"/>
              <a:t>nilai</a:t>
            </a:r>
            <a:r>
              <a:rPr lang="en-US" sz="2200" dirty="0"/>
              <a:t> </a:t>
            </a:r>
            <a:r>
              <a:rPr lang="en-US" sz="2200" dirty="0" err="1"/>
              <a:t>variablenya</a:t>
            </a:r>
            <a:r>
              <a:rPr lang="en-US" sz="2200" dirty="0"/>
              <a:t> IV </a:t>
            </a:r>
            <a:r>
              <a:rPr lang="en-US" sz="2200" dirty="0" err="1"/>
              <a:t>bervariasi</a:t>
            </a:r>
            <a:r>
              <a:rPr lang="en-US" sz="2200" dirty="0"/>
              <a:t>.</a:t>
            </a:r>
          </a:p>
          <a:p>
            <a:pPr>
              <a:lnSpc>
                <a:spcPct val="90000"/>
              </a:lnSpc>
            </a:pPr>
            <a:r>
              <a:rPr lang="en-US" sz="2600" dirty="0"/>
              <a:t>Control condition (group)</a:t>
            </a:r>
          </a:p>
          <a:p>
            <a:pPr lvl="1">
              <a:lnSpc>
                <a:spcPct val="90000"/>
              </a:lnSpc>
            </a:pPr>
            <a:r>
              <a:rPr lang="en-US" sz="2200" dirty="0"/>
              <a:t>Comparison group that is not manipulated (</a:t>
            </a:r>
            <a:r>
              <a:rPr lang="en-US" sz="2200" dirty="0" err="1"/>
              <a:t>kelompok</a:t>
            </a:r>
            <a:r>
              <a:rPr lang="en-US" sz="2200" dirty="0"/>
              <a:t> </a:t>
            </a:r>
            <a:r>
              <a:rPr lang="en-US" sz="2200" dirty="0" err="1"/>
              <a:t>tanpa</a:t>
            </a:r>
            <a:r>
              <a:rPr lang="en-US" sz="2200" dirty="0"/>
              <a:t> </a:t>
            </a:r>
            <a:r>
              <a:rPr lang="en-US" sz="2200" dirty="0" err="1"/>
              <a:t>perlakuan</a:t>
            </a:r>
            <a:endParaRPr lang="en-US" sz="2200" dirty="0"/>
          </a:p>
          <a:p>
            <a:pPr>
              <a:lnSpc>
                <a:spcPct val="90000"/>
              </a:lnSpc>
            </a:pPr>
            <a:r>
              <a:rPr lang="en-US" sz="2600" dirty="0"/>
              <a:t>Confounding variable</a:t>
            </a:r>
          </a:p>
          <a:p>
            <a:pPr lvl="1">
              <a:lnSpc>
                <a:spcPct val="90000"/>
              </a:lnSpc>
            </a:pPr>
            <a:r>
              <a:rPr lang="en-US" sz="2200" dirty="0"/>
              <a:t>An uncontrolled variable that is unintentionally allowed to vary systematically with the independent variable.</a:t>
            </a: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72400" cy="1143000"/>
          </a:xfrm>
        </p:spPr>
        <p:txBody>
          <a:bodyPr/>
          <a:lstStyle/>
          <a:p>
            <a:r>
              <a:rPr lang="en-US" sz="3400" dirty="0"/>
              <a:t>Isu-2 Yang </a:t>
            </a:r>
            <a:r>
              <a:rPr lang="en-US" sz="3400" dirty="0" err="1"/>
              <a:t>Mungkin</a:t>
            </a:r>
            <a:r>
              <a:rPr lang="en-US" sz="3400" dirty="0"/>
              <a:t> </a:t>
            </a:r>
            <a:r>
              <a:rPr lang="en-US" sz="3400" dirty="0" err="1"/>
              <a:t>Menggunakan</a:t>
            </a:r>
            <a:r>
              <a:rPr lang="en-US" sz="3400" dirty="0"/>
              <a:t> Experimental Research </a:t>
            </a:r>
            <a:r>
              <a:rPr lang="en-US" sz="3400" dirty="0" err="1"/>
              <a:t>dalam</a:t>
            </a:r>
            <a:r>
              <a:rPr lang="en-US" sz="3400" dirty="0"/>
              <a:t> IS/IT</a:t>
            </a:r>
            <a:r>
              <a:rPr lang="en-US" dirty="0"/>
              <a:t> </a:t>
            </a:r>
          </a:p>
        </p:txBody>
      </p:sp>
      <p:sp>
        <p:nvSpPr>
          <p:cNvPr id="3" name="Content Placeholder 2"/>
          <p:cNvSpPr>
            <a:spLocks noGrp="1"/>
          </p:cNvSpPr>
          <p:nvPr>
            <p:ph idx="1"/>
          </p:nvPr>
        </p:nvSpPr>
        <p:spPr/>
        <p:txBody>
          <a:bodyPr/>
          <a:lstStyle/>
          <a:p>
            <a:r>
              <a:rPr lang="en-US" dirty="0" err="1"/>
              <a:t>Sejauh</a:t>
            </a:r>
            <a:r>
              <a:rPr lang="en-US" dirty="0"/>
              <a:t> </a:t>
            </a:r>
            <a:r>
              <a:rPr lang="en-US" dirty="0" err="1"/>
              <a:t>mana</a:t>
            </a:r>
            <a:r>
              <a:rPr lang="en-US" dirty="0"/>
              <a:t> </a:t>
            </a:r>
            <a:r>
              <a:rPr lang="en-US" dirty="0" err="1"/>
              <a:t>penggunaan</a:t>
            </a:r>
            <a:r>
              <a:rPr lang="en-US" dirty="0"/>
              <a:t> TIK </a:t>
            </a:r>
            <a:r>
              <a:rPr lang="en-US" dirty="0" err="1"/>
              <a:t>dapat</a:t>
            </a:r>
            <a:r>
              <a:rPr lang="en-US" dirty="0"/>
              <a:t> </a:t>
            </a:r>
            <a:r>
              <a:rPr lang="en-US" dirty="0" err="1"/>
              <a:t>meningkatkan</a:t>
            </a:r>
            <a:r>
              <a:rPr lang="en-US" dirty="0"/>
              <a:t> </a:t>
            </a:r>
            <a:r>
              <a:rPr lang="en-US" dirty="0" err="1"/>
              <a:t>kualitas</a:t>
            </a:r>
            <a:r>
              <a:rPr lang="en-US" dirty="0"/>
              <a:t> PBM?</a:t>
            </a:r>
          </a:p>
          <a:p>
            <a:r>
              <a:rPr lang="en-US" dirty="0" err="1"/>
              <a:t>Sejauh</a:t>
            </a:r>
            <a:r>
              <a:rPr lang="en-US" dirty="0"/>
              <a:t> </a:t>
            </a:r>
            <a:r>
              <a:rPr lang="en-US" dirty="0" err="1"/>
              <a:t>mana</a:t>
            </a:r>
            <a:r>
              <a:rPr lang="en-US" dirty="0"/>
              <a:t> social media </a:t>
            </a:r>
            <a:r>
              <a:rPr lang="en-US" dirty="0" err="1"/>
              <a:t>dapat</a:t>
            </a:r>
            <a:r>
              <a:rPr lang="en-US" dirty="0"/>
              <a:t> </a:t>
            </a:r>
            <a:r>
              <a:rPr lang="en-US" dirty="0" err="1"/>
              <a:t>meningkatkan</a:t>
            </a:r>
            <a:r>
              <a:rPr lang="en-US" dirty="0"/>
              <a:t> </a:t>
            </a:r>
            <a:r>
              <a:rPr lang="en-US" dirty="0" err="1"/>
              <a:t>efektivitas</a:t>
            </a:r>
            <a:r>
              <a:rPr lang="en-US" dirty="0"/>
              <a:t> </a:t>
            </a:r>
            <a:r>
              <a:rPr lang="en-US" dirty="0" err="1"/>
              <a:t>komunikasi</a:t>
            </a:r>
            <a:r>
              <a:rPr lang="en-US" dirty="0"/>
              <a:t>?</a:t>
            </a:r>
          </a:p>
          <a:p>
            <a:r>
              <a:rPr lang="en-US" dirty="0" err="1"/>
              <a:t>Sejuah</a:t>
            </a:r>
            <a:r>
              <a:rPr lang="en-US" dirty="0"/>
              <a:t> </a:t>
            </a:r>
            <a:r>
              <a:rPr lang="en-US" dirty="0" err="1"/>
              <a:t>mana</a:t>
            </a:r>
            <a:r>
              <a:rPr lang="en-US" dirty="0"/>
              <a:t> </a:t>
            </a:r>
            <a:r>
              <a:rPr lang="en-US" dirty="0" err="1"/>
              <a:t>Sistem</a:t>
            </a:r>
            <a:r>
              <a:rPr lang="en-US" dirty="0"/>
              <a:t> </a:t>
            </a:r>
            <a:r>
              <a:rPr lang="en-US" dirty="0" err="1"/>
              <a:t>Informasi</a:t>
            </a:r>
            <a:r>
              <a:rPr lang="en-US" dirty="0"/>
              <a:t> </a:t>
            </a:r>
            <a:r>
              <a:rPr lang="en-US" dirty="0" err="1"/>
              <a:t>dapat</a:t>
            </a:r>
            <a:r>
              <a:rPr lang="en-US" dirty="0"/>
              <a:t> </a:t>
            </a:r>
            <a:r>
              <a:rPr lang="en-US" dirty="0" err="1"/>
              <a:t>meningkatkan</a:t>
            </a:r>
            <a:r>
              <a:rPr lang="en-US" dirty="0"/>
              <a:t> </a:t>
            </a:r>
            <a:r>
              <a:rPr lang="en-US" dirty="0" err="1"/>
              <a:t>daya</a:t>
            </a:r>
            <a:r>
              <a:rPr lang="en-US" dirty="0"/>
              <a:t> </a:t>
            </a:r>
            <a:r>
              <a:rPr lang="en-US" dirty="0" err="1"/>
              <a:t>saing</a:t>
            </a:r>
            <a:r>
              <a:rPr lang="en-US" dirty="0"/>
              <a:t> UMKM? </a:t>
            </a:r>
          </a:p>
          <a:p>
            <a:r>
              <a:rPr lang="en-US" sz="2600" dirty="0" err="1">
                <a:solidFill>
                  <a:srgbClr val="FF0000"/>
                </a:solidFill>
              </a:rPr>
              <a:t>Berikan</a:t>
            </a:r>
            <a:r>
              <a:rPr lang="en-US" sz="2600" dirty="0">
                <a:solidFill>
                  <a:srgbClr val="FF0000"/>
                </a:solidFill>
              </a:rPr>
              <a:t> contoh2 lain, </a:t>
            </a:r>
            <a:r>
              <a:rPr lang="en-US" sz="2600" dirty="0" err="1">
                <a:solidFill>
                  <a:srgbClr val="FF0000"/>
                </a:solidFill>
              </a:rPr>
              <a:t>kemungkinan</a:t>
            </a:r>
            <a:r>
              <a:rPr lang="en-US" sz="2600" dirty="0">
                <a:solidFill>
                  <a:srgbClr val="FF0000"/>
                </a:solidFill>
              </a:rPr>
              <a:t> </a:t>
            </a:r>
            <a:r>
              <a:rPr lang="en-US" sz="2600" dirty="0" err="1">
                <a:solidFill>
                  <a:srgbClr val="FF0000"/>
                </a:solidFill>
              </a:rPr>
              <a:t>menggunakan</a:t>
            </a:r>
            <a:r>
              <a:rPr lang="en-US" sz="2600" dirty="0">
                <a:solidFill>
                  <a:srgbClr val="FF0000"/>
                </a:solidFill>
              </a:rPr>
              <a:t> experiment research. </a:t>
            </a:r>
            <a:r>
              <a:rPr lang="en-US" sz="2600" dirty="0" err="1">
                <a:solidFill>
                  <a:srgbClr val="FF0000"/>
                </a:solidFill>
              </a:rPr>
              <a:t>Sebutkan</a:t>
            </a:r>
            <a:r>
              <a:rPr lang="en-US" sz="2600" dirty="0">
                <a:solidFill>
                  <a:srgbClr val="FF0000"/>
                </a:solidFill>
              </a:rPr>
              <a:t> </a:t>
            </a:r>
            <a:r>
              <a:rPr lang="en-US" sz="2600" dirty="0" err="1">
                <a:solidFill>
                  <a:srgbClr val="FF0000"/>
                </a:solidFill>
              </a:rPr>
              <a:t>mana</a:t>
            </a:r>
            <a:r>
              <a:rPr lang="en-US" sz="2600" dirty="0">
                <a:solidFill>
                  <a:srgbClr val="FF0000"/>
                </a:solidFill>
              </a:rPr>
              <a:t> yang variable independent-</a:t>
            </a:r>
            <a:r>
              <a:rPr lang="en-US" sz="2600" dirty="0" err="1">
                <a:solidFill>
                  <a:srgbClr val="FF0000"/>
                </a:solidFill>
              </a:rPr>
              <a:t>nya</a:t>
            </a:r>
            <a:r>
              <a:rPr lang="en-US" sz="2600" dirty="0">
                <a:solidFill>
                  <a:srgbClr val="FF0000"/>
                </a:solidFill>
              </a:rPr>
              <a:t>, </a:t>
            </a:r>
            <a:r>
              <a:rPr lang="en-US" sz="2600" dirty="0" err="1">
                <a:solidFill>
                  <a:srgbClr val="FF0000"/>
                </a:solidFill>
              </a:rPr>
              <a:t>mana</a:t>
            </a:r>
            <a:r>
              <a:rPr lang="en-US" sz="2600" dirty="0">
                <a:solidFill>
                  <a:srgbClr val="FF0000"/>
                </a:solidFill>
              </a:rPr>
              <a:t> variable dependent-</a:t>
            </a:r>
            <a:r>
              <a:rPr lang="en-US" sz="2600" dirty="0" err="1">
                <a:solidFill>
                  <a:srgbClr val="FF0000"/>
                </a:solidFill>
              </a:rPr>
              <a:t>nya</a:t>
            </a:r>
            <a:endParaRPr lang="en-US" sz="2600" dirty="0">
              <a:solidFill>
                <a:srgbClr val="FF0000"/>
              </a:solidFill>
            </a:endParaRPr>
          </a:p>
          <a:p>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4400" b="1"/>
              <a:t>Quasi-experimental research</a:t>
            </a:r>
          </a:p>
        </p:txBody>
      </p:sp>
      <p:sp>
        <p:nvSpPr>
          <p:cNvPr id="93187" name="Rectangle 3"/>
          <p:cNvSpPr>
            <a:spLocks noGrp="1" noChangeArrowheads="1"/>
          </p:cNvSpPr>
          <p:nvPr>
            <p:ph type="body" idx="1"/>
          </p:nvPr>
        </p:nvSpPr>
        <p:spPr>
          <a:xfrm>
            <a:off x="1066800" y="1676400"/>
            <a:ext cx="7848600" cy="4953000"/>
          </a:xfrm>
        </p:spPr>
        <p:txBody>
          <a:bodyPr/>
          <a:lstStyle/>
          <a:p>
            <a:pPr>
              <a:lnSpc>
                <a:spcPct val="80000"/>
              </a:lnSpc>
            </a:pPr>
            <a:r>
              <a:rPr lang="en-US" sz="2800" dirty="0"/>
              <a:t>Quasi-experimental research</a:t>
            </a:r>
          </a:p>
          <a:p>
            <a:pPr lvl="1">
              <a:lnSpc>
                <a:spcPct val="80000"/>
              </a:lnSpc>
            </a:pPr>
            <a:r>
              <a:rPr lang="en-US" sz="2400" dirty="0"/>
              <a:t>Almost but not quite real experiments</a:t>
            </a:r>
          </a:p>
          <a:p>
            <a:pPr lvl="1">
              <a:lnSpc>
                <a:spcPct val="80000"/>
              </a:lnSpc>
            </a:pPr>
            <a:r>
              <a:rPr lang="en-US" sz="2400" dirty="0"/>
              <a:t>No manipulation of the variables (so no IV)</a:t>
            </a:r>
          </a:p>
          <a:p>
            <a:pPr lvl="1">
              <a:lnSpc>
                <a:spcPct val="80000"/>
              </a:lnSpc>
            </a:pPr>
            <a:r>
              <a:rPr lang="en-US" sz="2400" dirty="0"/>
              <a:t>Compare groups biased on naturally </a:t>
            </a:r>
            <a:r>
              <a:rPr lang="en-US" sz="2400" dirty="0" err="1"/>
              <a:t>occuring</a:t>
            </a:r>
            <a:r>
              <a:rPr lang="en-US" sz="2400" dirty="0"/>
              <a:t> variables</a:t>
            </a:r>
          </a:p>
          <a:p>
            <a:pPr>
              <a:lnSpc>
                <a:spcPct val="80000"/>
              </a:lnSpc>
            </a:pPr>
            <a:r>
              <a:rPr lang="en-US" sz="2800" dirty="0"/>
              <a:t>Two types of natural variables</a:t>
            </a:r>
          </a:p>
          <a:p>
            <a:pPr lvl="1">
              <a:lnSpc>
                <a:spcPct val="80000"/>
              </a:lnSpc>
            </a:pPr>
            <a:r>
              <a:rPr lang="en-US" sz="2400" dirty="0"/>
              <a:t>Subject variable. </a:t>
            </a:r>
            <a:r>
              <a:rPr lang="en-US" dirty="0"/>
              <a:t>Characteristics that vary between participants, but can not be manipulated</a:t>
            </a:r>
            <a:r>
              <a:rPr lang="en-US" sz="2400" dirty="0"/>
              <a:t> </a:t>
            </a:r>
          </a:p>
          <a:p>
            <a:pPr lvl="1">
              <a:lnSpc>
                <a:spcPct val="80000"/>
              </a:lnSpc>
            </a:pPr>
            <a:r>
              <a:rPr lang="en-US" sz="2400" dirty="0"/>
              <a:t>Time variable</a:t>
            </a:r>
          </a:p>
          <a:p>
            <a:pPr lvl="2">
              <a:lnSpc>
                <a:spcPct val="80000"/>
              </a:lnSpc>
            </a:pPr>
            <a:r>
              <a:rPr lang="en-US" dirty="0"/>
              <a:t>Comparing individuals at different points in time (age 3 and 6)</a:t>
            </a:r>
          </a:p>
          <a:p>
            <a:pPr>
              <a:lnSpc>
                <a:spcPct val="80000"/>
              </a:lnSpc>
            </a:pPr>
            <a:r>
              <a:rPr lang="en-US" sz="2800" dirty="0"/>
              <a:t>One-shot posttest, no control group</a:t>
            </a:r>
          </a:p>
          <a:p>
            <a:pPr>
              <a:lnSpc>
                <a:spcPct val="80000"/>
              </a:lnSpc>
            </a:pPr>
            <a:r>
              <a:rPr lang="en-US" sz="2800" dirty="0"/>
              <a:t>Example: The impact of marketing strategy. </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239000" cy="1143000"/>
          </a:xfrm>
        </p:spPr>
        <p:txBody>
          <a:bodyPr/>
          <a:lstStyle/>
          <a:p>
            <a:pPr algn="ctr"/>
            <a:r>
              <a:rPr lang="en-US" sz="4000" dirty="0"/>
              <a:t>Contoh-2 Quasi-Experiment </a:t>
            </a:r>
            <a:r>
              <a:rPr lang="en-US" sz="4000" dirty="0" err="1"/>
              <a:t>dalam</a:t>
            </a:r>
            <a:r>
              <a:rPr lang="en-US" sz="4000" dirty="0"/>
              <a:t> Research IS/IT</a:t>
            </a:r>
          </a:p>
        </p:txBody>
      </p:sp>
      <p:sp>
        <p:nvSpPr>
          <p:cNvPr id="3" name="Content Placeholder 2"/>
          <p:cNvSpPr>
            <a:spLocks noGrp="1"/>
          </p:cNvSpPr>
          <p:nvPr>
            <p:ph idx="1"/>
          </p:nvPr>
        </p:nvSpPr>
        <p:spPr/>
        <p:txBody>
          <a:bodyPr/>
          <a:lstStyle/>
          <a:p>
            <a:r>
              <a:rPr lang="en-US" sz="3000" dirty="0" err="1"/>
              <a:t>Sejauh</a:t>
            </a:r>
            <a:r>
              <a:rPr lang="en-US" sz="3000" dirty="0"/>
              <a:t> </a:t>
            </a:r>
            <a:r>
              <a:rPr lang="en-US" sz="3000" dirty="0" err="1"/>
              <a:t>mana</a:t>
            </a:r>
            <a:r>
              <a:rPr lang="en-US" sz="3000" dirty="0"/>
              <a:t> </a:t>
            </a:r>
            <a:r>
              <a:rPr lang="en-US" sz="3000" dirty="0" err="1"/>
              <a:t>pengaruh</a:t>
            </a:r>
            <a:r>
              <a:rPr lang="en-US" sz="3000" dirty="0"/>
              <a:t> Q/A system </a:t>
            </a:r>
            <a:r>
              <a:rPr lang="en-US" sz="3000" dirty="0" err="1"/>
              <a:t>terhadap</a:t>
            </a:r>
            <a:r>
              <a:rPr lang="en-US" sz="3000" dirty="0"/>
              <a:t> </a:t>
            </a:r>
            <a:r>
              <a:rPr lang="en-US" sz="3000" dirty="0" err="1"/>
              <a:t>kualitas</a:t>
            </a:r>
            <a:r>
              <a:rPr lang="en-US" sz="3000" dirty="0"/>
              <a:t> </a:t>
            </a:r>
            <a:r>
              <a:rPr lang="en-US" sz="3000" dirty="0" err="1"/>
              <a:t>layanan</a:t>
            </a:r>
            <a:r>
              <a:rPr lang="en-US" sz="3000" dirty="0"/>
              <a:t> TIK </a:t>
            </a:r>
            <a:r>
              <a:rPr lang="en-US" sz="3000" dirty="0" err="1"/>
              <a:t>perusahaan</a:t>
            </a:r>
            <a:r>
              <a:rPr lang="en-US" sz="3000" dirty="0"/>
              <a:t>.</a:t>
            </a:r>
          </a:p>
          <a:p>
            <a:r>
              <a:rPr lang="en-US" sz="3000" dirty="0" err="1"/>
              <a:t>Sejauh</a:t>
            </a:r>
            <a:r>
              <a:rPr lang="en-US" sz="3000" dirty="0"/>
              <a:t> </a:t>
            </a:r>
            <a:r>
              <a:rPr lang="en-US" sz="3000" dirty="0" err="1"/>
              <a:t>mana</a:t>
            </a:r>
            <a:r>
              <a:rPr lang="en-US" sz="3000" dirty="0"/>
              <a:t> </a:t>
            </a:r>
            <a:r>
              <a:rPr lang="en-US" sz="3000" dirty="0" err="1"/>
              <a:t>pengaruh</a:t>
            </a:r>
            <a:r>
              <a:rPr lang="en-US" sz="3000" dirty="0"/>
              <a:t> e-learning </a:t>
            </a:r>
            <a:r>
              <a:rPr lang="en-US" sz="3000" dirty="0" err="1"/>
              <a:t>terhadap</a:t>
            </a:r>
            <a:r>
              <a:rPr lang="en-US" sz="3000" dirty="0"/>
              <a:t> </a:t>
            </a:r>
            <a:r>
              <a:rPr lang="en-US" sz="3000" dirty="0" err="1"/>
              <a:t>kualitas</a:t>
            </a:r>
            <a:r>
              <a:rPr lang="en-US" sz="3000" dirty="0"/>
              <a:t> </a:t>
            </a:r>
            <a:r>
              <a:rPr lang="en-US" sz="3000" dirty="0" err="1"/>
              <a:t>pendidikan</a:t>
            </a:r>
            <a:r>
              <a:rPr lang="en-US" sz="3000" dirty="0"/>
              <a:t>.</a:t>
            </a:r>
          </a:p>
          <a:p>
            <a:r>
              <a:rPr lang="en-US" sz="3000" dirty="0" err="1"/>
              <a:t>Sejauh</a:t>
            </a:r>
            <a:r>
              <a:rPr lang="en-US" sz="3000" dirty="0"/>
              <a:t> </a:t>
            </a:r>
            <a:r>
              <a:rPr lang="en-US" sz="3000" dirty="0" err="1"/>
              <a:t>mana</a:t>
            </a:r>
            <a:r>
              <a:rPr lang="en-US" sz="3000" dirty="0"/>
              <a:t> </a:t>
            </a:r>
            <a:r>
              <a:rPr lang="en-US" sz="3000" dirty="0" err="1"/>
              <a:t>pengaruh</a:t>
            </a:r>
            <a:r>
              <a:rPr lang="en-US" sz="3000" dirty="0"/>
              <a:t> CRM </a:t>
            </a:r>
            <a:r>
              <a:rPr lang="en-US" sz="3000" dirty="0" err="1"/>
              <a:t>terhadap</a:t>
            </a:r>
            <a:r>
              <a:rPr lang="en-US" sz="3000" dirty="0"/>
              <a:t> </a:t>
            </a:r>
            <a:r>
              <a:rPr lang="en-US" sz="3000" dirty="0" err="1"/>
              <a:t>kepuasan</a:t>
            </a:r>
            <a:r>
              <a:rPr lang="en-US" sz="3000" dirty="0"/>
              <a:t> </a:t>
            </a:r>
            <a:r>
              <a:rPr lang="en-US" sz="3000" dirty="0" err="1"/>
              <a:t>pelanggan</a:t>
            </a:r>
            <a:r>
              <a:rPr lang="en-US" sz="3000" dirty="0"/>
              <a:t>.</a:t>
            </a:r>
          </a:p>
          <a:p>
            <a:r>
              <a:rPr lang="en-US" sz="3000" dirty="0" err="1"/>
              <a:t>Sejauh</a:t>
            </a:r>
            <a:r>
              <a:rPr lang="en-US" sz="3000" dirty="0"/>
              <a:t> </a:t>
            </a:r>
            <a:r>
              <a:rPr lang="en-US" sz="3000" dirty="0" err="1"/>
              <a:t>mana</a:t>
            </a:r>
            <a:r>
              <a:rPr lang="en-US" sz="3000" dirty="0"/>
              <a:t> </a:t>
            </a:r>
            <a:r>
              <a:rPr lang="en-US" sz="3000" dirty="0" err="1"/>
              <a:t>pengaruh</a:t>
            </a:r>
            <a:r>
              <a:rPr lang="en-US" sz="3000" dirty="0"/>
              <a:t> SCM </a:t>
            </a:r>
            <a:r>
              <a:rPr lang="en-US" sz="3000" dirty="0" err="1"/>
              <a:t>terhadap</a:t>
            </a:r>
            <a:r>
              <a:rPr lang="en-US" sz="3000" dirty="0"/>
              <a:t> </a:t>
            </a:r>
            <a:r>
              <a:rPr lang="en-US" sz="3000" dirty="0" err="1"/>
              <a:t>peningkatan</a:t>
            </a:r>
            <a:r>
              <a:rPr lang="en-US" sz="3000" dirty="0"/>
              <a:t> </a:t>
            </a:r>
            <a:r>
              <a:rPr lang="en-US" sz="3000" dirty="0" err="1"/>
              <a:t>kinerja</a:t>
            </a:r>
            <a:r>
              <a:rPr lang="en-US" sz="3000" dirty="0"/>
              <a:t> </a:t>
            </a:r>
            <a:r>
              <a:rPr lang="en-US" sz="3000" dirty="0" err="1"/>
              <a:t>perusahaan</a:t>
            </a:r>
            <a:r>
              <a:rPr lang="en-US" sz="3000" dirty="0"/>
              <a:t>.</a:t>
            </a:r>
          </a:p>
          <a:p>
            <a:r>
              <a:rPr lang="en-US" sz="3000" dirty="0" err="1">
                <a:solidFill>
                  <a:srgbClr val="FF0000"/>
                </a:solidFill>
              </a:rPr>
              <a:t>Contoh</a:t>
            </a:r>
            <a:r>
              <a:rPr lang="en-US" sz="3000" dirty="0">
                <a:solidFill>
                  <a:srgbClr val="FF0000"/>
                </a:solidFill>
              </a:rPr>
              <a:t> lain?</a:t>
            </a:r>
            <a:endParaRPr lang="en-US" sz="3000" dirty="0"/>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4. </a:t>
            </a:r>
            <a:r>
              <a:rPr lang="en-US" sz="4000"/>
              <a:t>Causal – Comparative Research</a:t>
            </a:r>
          </a:p>
        </p:txBody>
      </p:sp>
      <p:sp>
        <p:nvSpPr>
          <p:cNvPr id="24579" name="Rectangle 3"/>
          <p:cNvSpPr>
            <a:spLocks noGrp="1" noChangeArrowheads="1"/>
          </p:cNvSpPr>
          <p:nvPr>
            <p:ph type="body" idx="1"/>
          </p:nvPr>
        </p:nvSpPr>
        <p:spPr/>
        <p:txBody>
          <a:bodyPr/>
          <a:lstStyle/>
          <a:p>
            <a:pPr>
              <a:lnSpc>
                <a:spcPct val="90000"/>
              </a:lnSpc>
              <a:buFont typeface="Wingdings" pitchFamily="2" charset="2"/>
              <a:buNone/>
            </a:pPr>
            <a:r>
              <a:rPr lang="en-US" sz="2600" b="1" dirty="0">
                <a:solidFill>
                  <a:schemeClr val="accent2"/>
                </a:solidFill>
              </a:rPr>
              <a:t>Ex Post Facto = Causal-Comparative Research</a:t>
            </a:r>
          </a:p>
          <a:p>
            <a:pPr>
              <a:lnSpc>
                <a:spcPct val="90000"/>
              </a:lnSpc>
            </a:pPr>
            <a:r>
              <a:rPr lang="en-US" sz="2800" dirty="0"/>
              <a:t>Explores possible causes and effects</a:t>
            </a:r>
          </a:p>
          <a:p>
            <a:pPr>
              <a:lnSpc>
                <a:spcPct val="90000"/>
              </a:lnSpc>
            </a:pPr>
            <a:r>
              <a:rPr lang="en-US" sz="2800" dirty="0"/>
              <a:t>The independent variable is not manipulated, it has already been applied</a:t>
            </a:r>
          </a:p>
          <a:p>
            <a:pPr>
              <a:lnSpc>
                <a:spcPct val="90000"/>
              </a:lnSpc>
            </a:pPr>
            <a:r>
              <a:rPr lang="en-US" sz="2800" dirty="0"/>
              <a:t>Focuses first on the effect, then attempts to determine what caused the observed effect.</a:t>
            </a:r>
          </a:p>
          <a:p>
            <a:pPr>
              <a:lnSpc>
                <a:spcPct val="90000"/>
              </a:lnSpc>
            </a:pPr>
            <a:r>
              <a:rPr lang="en-US" sz="2800" dirty="0"/>
              <a:t>Seeks to explain differences between two groups that have occurred</a:t>
            </a:r>
          </a:p>
          <a:p>
            <a:pPr>
              <a:lnSpc>
                <a:spcPct val="90000"/>
              </a:lnSpc>
            </a:pPr>
            <a:endParaRPr lang="en-US" sz="2800" dirty="0"/>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t>Contoh2 Comparative Study </a:t>
            </a:r>
            <a:r>
              <a:rPr lang="en-US" sz="4000" dirty="0" err="1"/>
              <a:t>di</a:t>
            </a:r>
            <a:r>
              <a:rPr lang="en-US" sz="4000" dirty="0"/>
              <a:t> </a:t>
            </a:r>
            <a:r>
              <a:rPr lang="en-US" sz="4000" dirty="0" err="1"/>
              <a:t>Bidang</a:t>
            </a:r>
            <a:r>
              <a:rPr lang="en-US" sz="4000" dirty="0"/>
              <a:t> IS/IT</a:t>
            </a:r>
            <a:r>
              <a:rPr lang="en-US" dirty="0"/>
              <a:t> </a:t>
            </a:r>
          </a:p>
        </p:txBody>
      </p:sp>
      <p:sp>
        <p:nvSpPr>
          <p:cNvPr id="3" name="Content Placeholder 2"/>
          <p:cNvSpPr>
            <a:spLocks noGrp="1"/>
          </p:cNvSpPr>
          <p:nvPr>
            <p:ph idx="1"/>
          </p:nvPr>
        </p:nvSpPr>
        <p:spPr/>
        <p:txBody>
          <a:bodyPr/>
          <a:lstStyle/>
          <a:p>
            <a:r>
              <a:rPr lang="en-US" sz="3000" dirty="0" err="1"/>
              <a:t>Perbandingan</a:t>
            </a:r>
            <a:r>
              <a:rPr lang="en-US" sz="3000" dirty="0"/>
              <a:t> IT multinational companies </a:t>
            </a:r>
            <a:r>
              <a:rPr lang="en-US" sz="3000" dirty="0" err="1"/>
              <a:t>dengan</a:t>
            </a:r>
            <a:r>
              <a:rPr lang="en-US" sz="3000" dirty="0"/>
              <a:t> IT national companies.</a:t>
            </a:r>
          </a:p>
          <a:p>
            <a:r>
              <a:rPr lang="en-US" sz="3000" dirty="0" err="1"/>
              <a:t>Perbandingan</a:t>
            </a:r>
            <a:r>
              <a:rPr lang="en-US" sz="3000" dirty="0"/>
              <a:t> </a:t>
            </a:r>
            <a:r>
              <a:rPr lang="en-US" sz="3000" dirty="0" err="1"/>
              <a:t>peringkat</a:t>
            </a:r>
            <a:r>
              <a:rPr lang="en-US" sz="3000" dirty="0"/>
              <a:t> e-government </a:t>
            </a:r>
            <a:r>
              <a:rPr lang="en-US" sz="3000" dirty="0" err="1"/>
              <a:t>dari</a:t>
            </a:r>
            <a:r>
              <a:rPr lang="en-US" sz="3000" dirty="0"/>
              <a:t> </a:t>
            </a:r>
            <a:r>
              <a:rPr lang="en-US" sz="3000" dirty="0" err="1"/>
              <a:t>berbagai</a:t>
            </a:r>
            <a:r>
              <a:rPr lang="en-US" sz="3000" dirty="0"/>
              <a:t> </a:t>
            </a:r>
            <a:r>
              <a:rPr lang="en-US" sz="3000" dirty="0" err="1"/>
              <a:t>negara</a:t>
            </a:r>
            <a:r>
              <a:rPr lang="en-US" sz="3000" dirty="0"/>
              <a:t>.</a:t>
            </a:r>
          </a:p>
          <a:p>
            <a:r>
              <a:rPr lang="en-US" sz="3000" dirty="0" err="1"/>
              <a:t>Perbandingan</a:t>
            </a:r>
            <a:r>
              <a:rPr lang="en-US" sz="3000" dirty="0"/>
              <a:t> </a:t>
            </a:r>
            <a:r>
              <a:rPr lang="en-US" sz="3000" dirty="0" err="1"/>
              <a:t>tingkat</a:t>
            </a:r>
            <a:r>
              <a:rPr lang="en-US" sz="3000" dirty="0"/>
              <a:t> </a:t>
            </a:r>
            <a:r>
              <a:rPr lang="en-US" sz="3000" dirty="0" err="1"/>
              <a:t>kematangan</a:t>
            </a:r>
            <a:r>
              <a:rPr lang="en-US" sz="3000" dirty="0"/>
              <a:t> e-business </a:t>
            </a:r>
            <a:r>
              <a:rPr lang="en-US" sz="3000" dirty="0" err="1"/>
              <a:t>di</a:t>
            </a:r>
            <a:r>
              <a:rPr lang="en-US" sz="3000" dirty="0"/>
              <a:t> </a:t>
            </a:r>
            <a:r>
              <a:rPr lang="en-US" sz="3000" dirty="0" err="1"/>
              <a:t>berbagai</a:t>
            </a:r>
            <a:r>
              <a:rPr lang="en-US" sz="3000" dirty="0"/>
              <a:t> </a:t>
            </a:r>
            <a:r>
              <a:rPr lang="en-US" sz="3000" dirty="0" err="1"/>
              <a:t>negara</a:t>
            </a:r>
            <a:r>
              <a:rPr lang="en-US" sz="3000" dirty="0"/>
              <a:t>.</a:t>
            </a:r>
          </a:p>
          <a:p>
            <a:r>
              <a:rPr lang="en-US" sz="3000" dirty="0" err="1"/>
              <a:t>Perbandingan</a:t>
            </a:r>
            <a:r>
              <a:rPr lang="en-US" sz="3000" dirty="0"/>
              <a:t> </a:t>
            </a:r>
            <a:r>
              <a:rPr lang="en-US" sz="3000" dirty="0" err="1"/>
              <a:t>tingkat</a:t>
            </a:r>
            <a:r>
              <a:rPr lang="en-US" sz="3000" dirty="0"/>
              <a:t> e-readiness </a:t>
            </a:r>
            <a:r>
              <a:rPr lang="en-US" sz="3000" dirty="0" err="1"/>
              <a:t>di</a:t>
            </a:r>
            <a:r>
              <a:rPr lang="en-US" sz="3000" dirty="0"/>
              <a:t> </a:t>
            </a:r>
            <a:r>
              <a:rPr lang="en-US" sz="3000" dirty="0" err="1"/>
              <a:t>berbagai</a:t>
            </a:r>
            <a:r>
              <a:rPr lang="en-US" sz="3000" dirty="0"/>
              <a:t> </a:t>
            </a:r>
            <a:r>
              <a:rPr lang="en-US" sz="3000" dirty="0" err="1"/>
              <a:t>negara</a:t>
            </a:r>
            <a:r>
              <a:rPr lang="en-US" sz="3000" dirty="0"/>
              <a:t>.</a:t>
            </a:r>
          </a:p>
          <a:p>
            <a:r>
              <a:rPr lang="en-US" sz="3000" dirty="0" err="1">
                <a:solidFill>
                  <a:srgbClr val="FF0000"/>
                </a:solidFill>
              </a:rPr>
              <a:t>Contoh</a:t>
            </a:r>
            <a:r>
              <a:rPr lang="en-US" sz="3000" dirty="0">
                <a:solidFill>
                  <a:srgbClr val="FF0000"/>
                </a:solidFill>
              </a:rPr>
              <a:t> lain?</a:t>
            </a:r>
            <a:endParaRPr lang="en-US" sz="30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descr="chart"/>
          <p:cNvPicPr>
            <a:picLocks noGrp="1" noChangeAspect="1" noChangeArrowheads="1"/>
          </p:cNvPicPr>
          <p:nvPr>
            <p:ph idx="1"/>
          </p:nvPr>
        </p:nvPicPr>
        <p:blipFill>
          <a:blip r:embed="rId2" cstate="print"/>
          <a:srcRect/>
          <a:stretch>
            <a:fillRect/>
          </a:stretch>
        </p:blipFill>
        <p:spPr>
          <a:xfrm>
            <a:off x="457200" y="76200"/>
            <a:ext cx="8305800" cy="6096000"/>
          </a:xfrm>
          <a:solidFill>
            <a:schemeClr val="accent1"/>
          </a:solidFill>
          <a:ln/>
        </p:spPr>
      </p:pic>
      <p:sp>
        <p:nvSpPr>
          <p:cNvPr id="3" name="Oval 2"/>
          <p:cNvSpPr/>
          <p:nvPr/>
        </p:nvSpPr>
        <p:spPr bwMode="auto">
          <a:xfrm>
            <a:off x="2209800" y="0"/>
            <a:ext cx="3200400" cy="1143000"/>
          </a:xfrm>
          <a:prstGeom prst="ellipse">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Oval 3"/>
          <p:cNvSpPr/>
          <p:nvPr/>
        </p:nvSpPr>
        <p:spPr bwMode="auto">
          <a:xfrm>
            <a:off x="5410200" y="0"/>
            <a:ext cx="3200400" cy="1143000"/>
          </a:xfrm>
          <a:prstGeom prst="ellipse">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p:cNvSpPr txBox="1"/>
          <p:nvPr/>
        </p:nvSpPr>
        <p:spPr>
          <a:xfrm>
            <a:off x="1676400" y="6172200"/>
            <a:ext cx="6058069" cy="369332"/>
          </a:xfrm>
          <a:prstGeom prst="rect">
            <a:avLst/>
          </a:prstGeom>
          <a:noFill/>
        </p:spPr>
        <p:txBody>
          <a:bodyPr wrap="none" rtlCol="0">
            <a:spAutoFit/>
          </a:bodyPr>
          <a:lstStyle/>
          <a:p>
            <a:r>
              <a:rPr lang="en-US" dirty="0" err="1">
                <a:solidFill>
                  <a:srgbClr val="FF0000"/>
                </a:solidFill>
              </a:rPr>
              <a:t>Bandingkan</a:t>
            </a:r>
            <a:r>
              <a:rPr lang="en-US" dirty="0">
                <a:solidFill>
                  <a:srgbClr val="FF0000"/>
                </a:solidFill>
              </a:rPr>
              <a:t> </a:t>
            </a:r>
            <a:r>
              <a:rPr lang="en-US" dirty="0" err="1">
                <a:solidFill>
                  <a:srgbClr val="FF0000"/>
                </a:solidFill>
              </a:rPr>
              <a:t>karakteristik</a:t>
            </a:r>
            <a:r>
              <a:rPr lang="en-US" dirty="0">
                <a:solidFill>
                  <a:srgbClr val="FF0000"/>
                </a:solidFill>
              </a:rPr>
              <a:t> </a:t>
            </a:r>
            <a:r>
              <a:rPr lang="en-US" dirty="0" err="1">
                <a:solidFill>
                  <a:srgbClr val="FF0000"/>
                </a:solidFill>
              </a:rPr>
              <a:t>kedua</a:t>
            </a:r>
            <a:r>
              <a:rPr lang="en-US" dirty="0">
                <a:solidFill>
                  <a:srgbClr val="FF0000"/>
                </a:solidFill>
              </a:rPr>
              <a:t> research design </a:t>
            </a:r>
            <a:r>
              <a:rPr lang="en-US" dirty="0" err="1">
                <a:solidFill>
                  <a:srgbClr val="FF0000"/>
                </a:solidFill>
              </a:rPr>
              <a:t>tersebut</a:t>
            </a:r>
            <a:r>
              <a:rPr lang="en-US" dirty="0">
                <a:solidFill>
                  <a:srgbClr val="FF0000"/>
                </a:solidFill>
              </a:rPr>
              <a:t>!</a:t>
            </a:r>
          </a:p>
        </p:txBody>
      </p:sp>
    </p:spTree>
  </p:cSld>
  <p:clrMapOvr>
    <a:masterClrMapping/>
  </p:clrMapOvr>
  <p:transition>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Agenda</a:t>
            </a:r>
          </a:p>
        </p:txBody>
      </p:sp>
      <p:sp>
        <p:nvSpPr>
          <p:cNvPr id="302083" name="Rectangle 3"/>
          <p:cNvSpPr>
            <a:spLocks noGrp="1" noChangeArrowheads="1"/>
          </p:cNvSpPr>
          <p:nvPr>
            <p:ph type="body" idx="1"/>
          </p:nvPr>
        </p:nvSpPr>
        <p:spPr/>
        <p:txBody>
          <a:bodyPr/>
          <a:lstStyle/>
          <a:p>
            <a:pPr>
              <a:lnSpc>
                <a:spcPct val="80000"/>
              </a:lnSpc>
            </a:pPr>
            <a:r>
              <a:rPr lang="en-US" sz="2800"/>
              <a:t>1. Method versus Methodology</a:t>
            </a:r>
          </a:p>
          <a:p>
            <a:pPr>
              <a:lnSpc>
                <a:spcPct val="80000"/>
              </a:lnSpc>
            </a:pPr>
            <a:r>
              <a:rPr lang="en-US" sz="2800"/>
              <a:t>2. Types of Research Methods</a:t>
            </a:r>
          </a:p>
          <a:p>
            <a:pPr>
              <a:lnSpc>
                <a:spcPct val="80000"/>
              </a:lnSpc>
            </a:pPr>
            <a:r>
              <a:rPr lang="en-US" sz="2800"/>
              <a:t>3. Experimental Research</a:t>
            </a:r>
          </a:p>
          <a:p>
            <a:pPr>
              <a:lnSpc>
                <a:spcPct val="80000"/>
              </a:lnSpc>
            </a:pPr>
            <a:r>
              <a:rPr lang="en-US" sz="2800"/>
              <a:t>4. Causal – Comparative Research</a:t>
            </a:r>
          </a:p>
          <a:p>
            <a:pPr>
              <a:lnSpc>
                <a:spcPct val="80000"/>
              </a:lnSpc>
            </a:pPr>
            <a:r>
              <a:rPr lang="en-US" sz="2800"/>
              <a:t>5. Correlational Research</a:t>
            </a:r>
          </a:p>
          <a:p>
            <a:pPr>
              <a:lnSpc>
                <a:spcPct val="80000"/>
              </a:lnSpc>
            </a:pPr>
            <a:r>
              <a:rPr lang="en-US" sz="2800"/>
              <a:t>6. Survey Research</a:t>
            </a:r>
          </a:p>
          <a:p>
            <a:pPr>
              <a:lnSpc>
                <a:spcPct val="80000"/>
              </a:lnSpc>
            </a:pPr>
            <a:r>
              <a:rPr lang="en-US" sz="2800"/>
              <a:t>7. Action Research</a:t>
            </a:r>
          </a:p>
          <a:p>
            <a:pPr>
              <a:lnSpc>
                <a:spcPct val="80000"/>
              </a:lnSpc>
            </a:pPr>
            <a:r>
              <a:rPr lang="en-US" sz="2800"/>
              <a:t>8. Historical Research</a:t>
            </a:r>
          </a:p>
          <a:p>
            <a:pPr>
              <a:lnSpc>
                <a:spcPct val="80000"/>
              </a:lnSpc>
            </a:pPr>
            <a:r>
              <a:rPr lang="en-US" sz="2800"/>
              <a:t>9. Ethnographic Research</a:t>
            </a:r>
          </a:p>
          <a:p>
            <a:pPr>
              <a:lnSpc>
                <a:spcPct val="80000"/>
              </a:lnSpc>
            </a:pPr>
            <a:r>
              <a:rPr lang="en-US" sz="2800"/>
              <a:t>10. Case Studies Research</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5. Correlational Research</a:t>
            </a:r>
          </a:p>
        </p:txBody>
      </p:sp>
      <p:sp>
        <p:nvSpPr>
          <p:cNvPr id="25603" name="Rectangle 3"/>
          <p:cNvSpPr>
            <a:spLocks noGrp="1" noChangeArrowheads="1"/>
          </p:cNvSpPr>
          <p:nvPr>
            <p:ph type="body" idx="1"/>
          </p:nvPr>
        </p:nvSpPr>
        <p:spPr>
          <a:xfrm>
            <a:off x="1295400" y="1828800"/>
            <a:ext cx="7313613" cy="4648200"/>
          </a:xfrm>
        </p:spPr>
        <p:txBody>
          <a:bodyPr/>
          <a:lstStyle/>
          <a:p>
            <a:pPr>
              <a:lnSpc>
                <a:spcPct val="90000"/>
              </a:lnSpc>
              <a:buClr>
                <a:schemeClr val="tx2"/>
              </a:buClr>
              <a:buSzTx/>
            </a:pPr>
            <a:r>
              <a:rPr lang="en-US"/>
              <a:t>Measure two variables</a:t>
            </a:r>
          </a:p>
          <a:p>
            <a:pPr lvl="1">
              <a:lnSpc>
                <a:spcPct val="90000"/>
              </a:lnSpc>
              <a:buClr>
                <a:schemeClr val="tx2"/>
              </a:buClr>
            </a:pPr>
            <a:r>
              <a:rPr lang="en-US"/>
              <a:t>Study methods and grade-point average</a:t>
            </a:r>
          </a:p>
          <a:p>
            <a:pPr>
              <a:lnSpc>
                <a:spcPct val="90000"/>
              </a:lnSpc>
              <a:buClr>
                <a:schemeClr val="tx2"/>
              </a:buClr>
              <a:buSzTx/>
            </a:pPr>
            <a:r>
              <a:rPr lang="en-US"/>
              <a:t>Determine degree of relationship between them</a:t>
            </a:r>
          </a:p>
          <a:p>
            <a:pPr lvl="1">
              <a:lnSpc>
                <a:spcPct val="90000"/>
              </a:lnSpc>
              <a:buClr>
                <a:schemeClr val="tx2"/>
              </a:buClr>
            </a:pPr>
            <a:r>
              <a:rPr lang="en-US"/>
              <a:t>Correlation coefficient (e.g., r = 0.50)</a:t>
            </a:r>
          </a:p>
          <a:p>
            <a:pPr>
              <a:lnSpc>
                <a:spcPct val="90000"/>
              </a:lnSpc>
              <a:buClr>
                <a:schemeClr val="tx2"/>
              </a:buClr>
              <a:buSzTx/>
            </a:pPr>
            <a:r>
              <a:rPr lang="en-US"/>
              <a:t>Allows description and prediction of the relationship</a:t>
            </a:r>
          </a:p>
          <a:p>
            <a:pPr>
              <a:lnSpc>
                <a:spcPct val="90000"/>
              </a:lnSpc>
              <a:buClr>
                <a:schemeClr val="tx2"/>
              </a:buClr>
              <a:buSzTx/>
            </a:pPr>
            <a:r>
              <a:rPr lang="en-US"/>
              <a:t>Unlike experiment, no attempts to control variables</a:t>
            </a:r>
          </a:p>
        </p:txBody>
      </p:sp>
    </p:spTree>
  </p:cSld>
  <p:clrMapOvr>
    <a:masterClrMapping/>
  </p:clrMapOvr>
  <p:transition>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Correlation Research</a:t>
            </a:r>
          </a:p>
        </p:txBody>
      </p:sp>
      <p:sp>
        <p:nvSpPr>
          <p:cNvPr id="3" name="Content Placeholder 2"/>
          <p:cNvSpPr>
            <a:spLocks noGrp="1"/>
          </p:cNvSpPr>
          <p:nvPr>
            <p:ph idx="1"/>
          </p:nvPr>
        </p:nvSpPr>
        <p:spPr/>
        <p:txBody>
          <a:bodyPr/>
          <a:lstStyle/>
          <a:p>
            <a:r>
              <a:rPr lang="en-US" dirty="0"/>
              <a:t>Faktor-2 </a:t>
            </a:r>
            <a:r>
              <a:rPr lang="en-US" dirty="0" err="1"/>
              <a:t>apa</a:t>
            </a:r>
            <a:r>
              <a:rPr lang="en-US" dirty="0"/>
              <a:t> </a:t>
            </a:r>
            <a:r>
              <a:rPr lang="en-US" dirty="0" err="1"/>
              <a:t>saja</a:t>
            </a:r>
            <a:r>
              <a:rPr lang="en-US" dirty="0"/>
              <a:t> yang </a:t>
            </a:r>
            <a:r>
              <a:rPr lang="en-US" dirty="0" err="1"/>
              <a:t>berpengaruh</a:t>
            </a:r>
            <a:r>
              <a:rPr lang="en-US" dirty="0"/>
              <a:t> </a:t>
            </a:r>
            <a:r>
              <a:rPr lang="en-US" dirty="0" err="1"/>
              <a:t>terhadap</a:t>
            </a:r>
            <a:r>
              <a:rPr lang="en-US" dirty="0"/>
              <a:t> </a:t>
            </a:r>
            <a:r>
              <a:rPr lang="en-US" dirty="0" err="1"/>
              <a:t>peningkatan</a:t>
            </a:r>
            <a:r>
              <a:rPr lang="en-US" dirty="0"/>
              <a:t> </a:t>
            </a:r>
            <a:r>
              <a:rPr lang="en-US" dirty="0" err="1"/>
              <a:t>efisiensi</a:t>
            </a:r>
            <a:r>
              <a:rPr lang="en-US" dirty="0"/>
              <a:t> </a:t>
            </a:r>
            <a:r>
              <a:rPr lang="en-US" dirty="0" err="1"/>
              <a:t>dan</a:t>
            </a:r>
            <a:r>
              <a:rPr lang="en-US" dirty="0"/>
              <a:t> </a:t>
            </a:r>
            <a:r>
              <a:rPr lang="en-US" dirty="0" err="1"/>
              <a:t>efektivitas</a:t>
            </a:r>
            <a:r>
              <a:rPr lang="en-US" dirty="0"/>
              <a:t> </a:t>
            </a:r>
            <a:r>
              <a:rPr lang="en-US" dirty="0" err="1"/>
              <a:t>suatu</a:t>
            </a:r>
            <a:r>
              <a:rPr lang="en-US" dirty="0"/>
              <a:t> </a:t>
            </a:r>
            <a:r>
              <a:rPr lang="en-US" dirty="0" err="1"/>
              <a:t>perusahaan</a:t>
            </a:r>
            <a:r>
              <a:rPr lang="en-US" dirty="0"/>
              <a:t>.</a:t>
            </a:r>
          </a:p>
          <a:p>
            <a:r>
              <a:rPr lang="en-US" dirty="0"/>
              <a:t>Faktor-2 </a:t>
            </a:r>
            <a:r>
              <a:rPr lang="en-US" dirty="0" err="1"/>
              <a:t>apa</a:t>
            </a:r>
            <a:r>
              <a:rPr lang="en-US" dirty="0"/>
              <a:t> </a:t>
            </a:r>
            <a:r>
              <a:rPr lang="en-US" dirty="0" err="1"/>
              <a:t>saja</a:t>
            </a:r>
            <a:r>
              <a:rPr lang="en-US" dirty="0"/>
              <a:t> yang </a:t>
            </a:r>
            <a:r>
              <a:rPr lang="en-US" dirty="0" err="1"/>
              <a:t>menentukan</a:t>
            </a:r>
            <a:r>
              <a:rPr lang="en-US" dirty="0"/>
              <a:t> </a:t>
            </a:r>
            <a:r>
              <a:rPr lang="en-US" dirty="0" err="1"/>
              <a:t>sukses</a:t>
            </a:r>
            <a:r>
              <a:rPr lang="en-US" dirty="0"/>
              <a:t> </a:t>
            </a:r>
            <a:r>
              <a:rPr lang="en-US" dirty="0" err="1"/>
              <a:t>atau</a:t>
            </a:r>
            <a:r>
              <a:rPr lang="en-US" dirty="0"/>
              <a:t> </a:t>
            </a:r>
            <a:r>
              <a:rPr lang="en-US" dirty="0" err="1"/>
              <a:t>gagalnya</a:t>
            </a:r>
            <a:r>
              <a:rPr lang="en-US" dirty="0"/>
              <a:t> </a:t>
            </a:r>
            <a:r>
              <a:rPr lang="en-US" dirty="0" err="1"/>
              <a:t>pengembangan</a:t>
            </a:r>
            <a:r>
              <a:rPr lang="en-US" dirty="0"/>
              <a:t> </a:t>
            </a:r>
            <a:r>
              <a:rPr lang="en-US" dirty="0" err="1"/>
              <a:t>suatu</a:t>
            </a:r>
            <a:r>
              <a:rPr lang="en-US" dirty="0"/>
              <a:t> </a:t>
            </a:r>
            <a:r>
              <a:rPr lang="en-US" dirty="0" err="1"/>
              <a:t>sistem</a:t>
            </a:r>
            <a:r>
              <a:rPr lang="en-US" dirty="0"/>
              <a:t> </a:t>
            </a:r>
            <a:r>
              <a:rPr lang="en-US" dirty="0" err="1"/>
              <a:t>informasi</a:t>
            </a:r>
            <a:r>
              <a:rPr lang="en-US" dirty="0"/>
              <a:t>.</a:t>
            </a:r>
          </a:p>
          <a:p>
            <a:r>
              <a:rPr lang="en-US" dirty="0" err="1"/>
              <a:t>Faktor-faktor</a:t>
            </a:r>
            <a:r>
              <a:rPr lang="en-US" dirty="0"/>
              <a:t> </a:t>
            </a:r>
            <a:r>
              <a:rPr lang="en-US" dirty="0" err="1"/>
              <a:t>apa</a:t>
            </a:r>
            <a:r>
              <a:rPr lang="en-US" dirty="0"/>
              <a:t> </a:t>
            </a:r>
            <a:r>
              <a:rPr lang="en-US" dirty="0" err="1"/>
              <a:t>saja</a:t>
            </a:r>
            <a:r>
              <a:rPr lang="en-US" dirty="0"/>
              <a:t> yang </a:t>
            </a:r>
            <a:r>
              <a:rPr lang="en-US" dirty="0" err="1"/>
              <a:t>mendorong</a:t>
            </a:r>
            <a:r>
              <a:rPr lang="en-US" dirty="0"/>
              <a:t> </a:t>
            </a:r>
            <a:r>
              <a:rPr lang="en-US" dirty="0" err="1"/>
              <a:t>seseorang</a:t>
            </a:r>
            <a:r>
              <a:rPr lang="en-US" dirty="0"/>
              <a:t> </a:t>
            </a:r>
            <a:r>
              <a:rPr lang="en-US" dirty="0" err="1"/>
              <a:t>menggunakan</a:t>
            </a:r>
            <a:r>
              <a:rPr lang="en-US" dirty="0"/>
              <a:t> TIK.</a:t>
            </a:r>
          </a:p>
          <a:p>
            <a:r>
              <a:rPr lang="en-US" dirty="0" err="1">
                <a:solidFill>
                  <a:srgbClr val="FF0000"/>
                </a:solidFill>
              </a:rPr>
              <a:t>Contoh</a:t>
            </a:r>
            <a:r>
              <a:rPr lang="en-US" dirty="0">
                <a:solidFill>
                  <a:srgbClr val="FF0000"/>
                </a:solidFill>
              </a:rPr>
              <a:t> lain?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6. Survey Research</a:t>
            </a:r>
          </a:p>
        </p:txBody>
      </p:sp>
      <p:sp>
        <p:nvSpPr>
          <p:cNvPr id="156675" name="Rectangle 3"/>
          <p:cNvSpPr>
            <a:spLocks noGrp="1" noChangeArrowheads="1"/>
          </p:cNvSpPr>
          <p:nvPr>
            <p:ph type="body" idx="1"/>
          </p:nvPr>
        </p:nvSpPr>
        <p:spPr>
          <a:xfrm>
            <a:off x="1295400" y="1676400"/>
            <a:ext cx="7391400" cy="4648200"/>
          </a:xfrm>
        </p:spPr>
        <p:txBody>
          <a:bodyPr/>
          <a:lstStyle/>
          <a:p>
            <a:pPr>
              <a:lnSpc>
                <a:spcPct val="80000"/>
              </a:lnSpc>
            </a:pPr>
            <a:r>
              <a:rPr lang="en-US" sz="2800"/>
              <a:t>The survey is a group of research methods commonly used to determine the present status of a given phenomenon</a:t>
            </a:r>
          </a:p>
          <a:p>
            <a:pPr>
              <a:lnSpc>
                <a:spcPct val="80000"/>
              </a:lnSpc>
            </a:pPr>
            <a:r>
              <a:rPr lang="en-US" sz="2800"/>
              <a:t>A survey is a systematic method of collecting primary data based on a sample</a:t>
            </a:r>
          </a:p>
          <a:p>
            <a:pPr>
              <a:lnSpc>
                <a:spcPct val="80000"/>
              </a:lnSpc>
            </a:pPr>
            <a:r>
              <a:rPr lang="en-US" sz="2800"/>
              <a:t>Survey may be used for exploratory, descriptive and causal studies</a:t>
            </a:r>
          </a:p>
          <a:p>
            <a:pPr>
              <a:lnSpc>
                <a:spcPct val="80000"/>
              </a:lnSpc>
            </a:pPr>
            <a:r>
              <a:rPr lang="en-US" sz="2800"/>
              <a:t>Unlike case study, the purpose of a survey is not to consider a specific case in depth but to capture the main characteristics of the population at any instant</a:t>
            </a:r>
          </a:p>
          <a:p>
            <a:pPr>
              <a:lnSpc>
                <a:spcPct val="80000"/>
              </a:lnSpc>
            </a:pPr>
            <a:r>
              <a:rPr lang="en-US" sz="2800"/>
              <a:t>For example: We want to explore the opinion of top executives on IT Manager </a:t>
            </a:r>
          </a:p>
        </p:txBody>
      </p:sp>
      <p:sp>
        <p:nvSpPr>
          <p:cNvPr id="156676" name="Text Box 4"/>
          <p:cNvSpPr txBox="1">
            <a:spLocks noChangeArrowheads="1"/>
          </p:cNvSpPr>
          <p:nvPr/>
        </p:nvSpPr>
        <p:spPr bwMode="auto">
          <a:xfrm>
            <a:off x="7239000" y="5943600"/>
            <a:ext cx="1600200" cy="304800"/>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1400"/>
              <a:t>Powell, 1999</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Survey Research</a:t>
            </a:r>
          </a:p>
        </p:txBody>
      </p:sp>
      <p:sp>
        <p:nvSpPr>
          <p:cNvPr id="26627" name="Rectangle 3"/>
          <p:cNvSpPr>
            <a:spLocks noGrp="1" noChangeArrowheads="1"/>
          </p:cNvSpPr>
          <p:nvPr>
            <p:ph type="body" idx="1"/>
          </p:nvPr>
        </p:nvSpPr>
        <p:spPr/>
        <p:txBody>
          <a:bodyPr/>
          <a:lstStyle/>
          <a:p>
            <a:pPr>
              <a:buClr>
                <a:schemeClr val="tx2"/>
              </a:buClr>
            </a:pPr>
            <a:r>
              <a:rPr lang="en-US" sz="2800"/>
              <a:t>Collecting standardized information from people using an interview or self-report format.</a:t>
            </a:r>
          </a:p>
          <a:p>
            <a:pPr>
              <a:buClr>
                <a:schemeClr val="tx2"/>
              </a:buClr>
            </a:pPr>
            <a:r>
              <a:rPr lang="en-US" sz="2800"/>
              <a:t>Typically survey knowledge or opinions.</a:t>
            </a:r>
          </a:p>
          <a:p>
            <a:pPr>
              <a:buClr>
                <a:schemeClr val="tx2"/>
              </a:buClr>
            </a:pPr>
            <a:r>
              <a:rPr lang="en-US" sz="2800"/>
              <a:t>To standardized the information one uses a questionnaire with set questions.</a:t>
            </a:r>
          </a:p>
          <a:p>
            <a:pPr>
              <a:buClr>
                <a:schemeClr val="tx2"/>
              </a:buClr>
            </a:pPr>
            <a:r>
              <a:rPr lang="en-US" sz="2800"/>
              <a:t>Ideally the questionnaire has been validated.</a:t>
            </a:r>
          </a:p>
          <a:p>
            <a:pPr>
              <a:buClr>
                <a:schemeClr val="tx2"/>
              </a:buClr>
            </a:pPr>
            <a:r>
              <a:rPr lang="en-US" sz="2800"/>
              <a:t>Representativeness of the sample is very important.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19200" y="228600"/>
            <a:ext cx="7239000" cy="1143000"/>
          </a:xfrm>
        </p:spPr>
        <p:txBody>
          <a:bodyPr/>
          <a:lstStyle/>
          <a:p>
            <a:r>
              <a:rPr lang="en-US"/>
              <a:t>Survey Methods</a:t>
            </a:r>
            <a:endParaRPr lang="en-CA"/>
          </a:p>
        </p:txBody>
      </p:sp>
      <p:sp>
        <p:nvSpPr>
          <p:cNvPr id="40963" name="Rectangle 3"/>
          <p:cNvSpPr>
            <a:spLocks noGrp="1" noChangeArrowheads="1"/>
          </p:cNvSpPr>
          <p:nvPr>
            <p:ph type="body" idx="1"/>
          </p:nvPr>
        </p:nvSpPr>
        <p:spPr>
          <a:xfrm>
            <a:off x="1143000" y="2057400"/>
            <a:ext cx="7543800" cy="4343400"/>
          </a:xfrm>
        </p:spPr>
        <p:txBody>
          <a:bodyPr/>
          <a:lstStyle/>
          <a:p>
            <a:r>
              <a:rPr lang="en-US"/>
              <a:t>Interviews</a:t>
            </a:r>
          </a:p>
          <a:p>
            <a:pPr lvl="1"/>
            <a:r>
              <a:rPr lang="en-US">
                <a:solidFill>
                  <a:schemeClr val="tx2"/>
                </a:solidFill>
              </a:rPr>
              <a:t>Advantage</a:t>
            </a:r>
            <a:r>
              <a:rPr lang="en-US"/>
              <a:t> - Comprehensive, ensure participant understands the question, minimizes missing data, enables clarification of unclear responses</a:t>
            </a:r>
          </a:p>
          <a:p>
            <a:pPr lvl="1"/>
            <a:endParaRPr lang="en-US"/>
          </a:p>
          <a:p>
            <a:pPr lvl="1"/>
            <a:r>
              <a:rPr lang="en-US">
                <a:solidFill>
                  <a:schemeClr val="tx2"/>
                </a:solidFill>
              </a:rPr>
              <a:t>Disadvantage</a:t>
            </a:r>
            <a:r>
              <a:rPr lang="en-US"/>
              <a:t> – expensive, people more like to refuse participation, can be risky for interviewer, interviewer may bias the responses.</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500" fill="hold"/>
                                        <p:tgtEl>
                                          <p:spTgt spid="40962"/>
                                        </p:tgtEl>
                                        <p:attrNameLst>
                                          <p:attrName>ppt_w</p:attrName>
                                        </p:attrNameLst>
                                      </p:cBhvr>
                                      <p:tavLst>
                                        <p:tav tm="0">
                                          <p:val>
                                            <p:fltVal val="0"/>
                                          </p:val>
                                        </p:tav>
                                        <p:tav tm="100000">
                                          <p:val>
                                            <p:strVal val="#ppt_w"/>
                                          </p:val>
                                        </p:tav>
                                      </p:tavLst>
                                    </p:anim>
                                    <p:anim calcmode="lin" valueType="num">
                                      <p:cBhvr>
                                        <p:cTn id="8" dur="500" fill="hold"/>
                                        <p:tgtEl>
                                          <p:spTgt spid="40962"/>
                                        </p:tgtEl>
                                        <p:attrNameLst>
                                          <p:attrName>ppt_h</p:attrName>
                                        </p:attrNameLst>
                                      </p:cBhvr>
                                      <p:tavLst>
                                        <p:tav tm="0">
                                          <p:val>
                                            <p:fltVal val="0"/>
                                          </p:val>
                                        </p:tav>
                                        <p:tav tm="100000">
                                          <p:val>
                                            <p:strVal val="#ppt_h"/>
                                          </p:val>
                                        </p:tav>
                                      </p:tavLst>
                                    </p:anim>
                                    <p:animEffect transition="in" filter="fade">
                                      <p:cBhvr>
                                        <p:cTn id="9" dur="500"/>
                                        <p:tgtEl>
                                          <p:spTgt spid="4096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fade">
                                      <p:cBhvr>
                                        <p:cTn id="12" dur="1000">
                                          <p:stCondLst>
                                            <p:cond delay="0"/>
                                          </p:stCondLst>
                                        </p:cTn>
                                        <p:tgtEl>
                                          <p:spTgt spid="4096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1" end="1"/>
                                            </p:txEl>
                                          </p:spTgt>
                                        </p:tgtEl>
                                        <p:attrNameLst>
                                          <p:attrName>style.visibility</p:attrName>
                                        </p:attrNameLst>
                                      </p:cBhvr>
                                      <p:to>
                                        <p:strVal val="visible"/>
                                      </p:to>
                                    </p:set>
                                    <p:animEffect transition="in" filter="fade">
                                      <p:cBhvr>
                                        <p:cTn id="15" dur="1000">
                                          <p:stCondLst>
                                            <p:cond delay="0"/>
                                          </p:stCondLst>
                                        </p:cTn>
                                        <p:tgtEl>
                                          <p:spTgt spid="4096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1000">
                                          <p:stCondLst>
                                            <p:cond delay="0"/>
                                          </p:stCondLst>
                                        </p:cTn>
                                        <p:tgtEl>
                                          <p:spTgt spid="40963">
                                            <p:txEl>
                                              <p:pRg st="3" end="3"/>
                                            </p:txEl>
                                          </p:spTgt>
                                        </p:tgtEl>
                                      </p:cBhvr>
                                    </p:animEffect>
                                  </p:childTnLst>
                                </p:cTn>
                              </p:par>
                              <p:par>
                                <p:cTn id="19" presetID="24" presetClass="entr" presetSubtype="0" fill="hold" grpId="1" nodeType="withEffect">
                                  <p:stCondLst>
                                    <p:cond delay="0"/>
                                  </p:stCondLst>
                                  <p:childTnLst>
                                    <p:set>
                                      <p:cBhvr>
                                        <p:cTn id="20" dur="1" fill="hold">
                                          <p:stCondLst>
                                            <p:cond delay="0"/>
                                          </p:stCondLst>
                                        </p:cTn>
                                        <p:tgtEl>
                                          <p:spTgt spid="40963">
                                            <p:txEl>
                                              <p:pRg st="0" end="0"/>
                                            </p:txEl>
                                          </p:spTgt>
                                        </p:tgtEl>
                                        <p:attrNameLst>
                                          <p:attrName>style.visibility</p:attrName>
                                        </p:attrNameLst>
                                      </p:cBhvr>
                                      <p:to>
                                        <p:strVal val="visible"/>
                                      </p:to>
                                    </p:set>
                                    <p:anim to="" calcmode="lin" valueType="num">
                                      <p:cBhvr>
                                        <p:cTn id="21" dur="1" fill="hold"/>
                                        <p:tgtEl>
                                          <p:spTgt spid="40963">
                                            <p:txEl>
                                              <p:pRg st="0" end="0"/>
                                            </p:txEl>
                                          </p:spTgt>
                                        </p:tgtEl>
                                        <p:attrNameLst>
                                          <p:attrName/>
                                        </p:attrNameLst>
                                      </p:cBhvr>
                                    </p:anim>
                                  </p:childTnLst>
                                </p:cTn>
                              </p:par>
                              <p:par>
                                <p:cTn id="22" presetID="24" presetClass="entr" presetSubtype="0" fill="hold" grpId="1" nodeType="withEffect">
                                  <p:stCondLst>
                                    <p:cond delay="0"/>
                                  </p:stCondLst>
                                  <p:childTnLst>
                                    <p:set>
                                      <p:cBhvr>
                                        <p:cTn id="23" dur="1" fill="hold">
                                          <p:stCondLst>
                                            <p:cond delay="0"/>
                                          </p:stCondLst>
                                        </p:cTn>
                                        <p:tgtEl>
                                          <p:spTgt spid="40963">
                                            <p:txEl>
                                              <p:pRg st="1" end="1"/>
                                            </p:txEl>
                                          </p:spTgt>
                                        </p:tgtEl>
                                        <p:attrNameLst>
                                          <p:attrName>style.visibility</p:attrName>
                                        </p:attrNameLst>
                                      </p:cBhvr>
                                      <p:to>
                                        <p:strVal val="visible"/>
                                      </p:to>
                                    </p:set>
                                    <p:anim to="" calcmode="lin" valueType="num">
                                      <p:cBhvr>
                                        <p:cTn id="24" dur="1" fill="hold"/>
                                        <p:tgtEl>
                                          <p:spTgt spid="40963">
                                            <p:txEl>
                                              <p:pRg st="1" end="1"/>
                                            </p:txEl>
                                          </p:spTgt>
                                        </p:tgtEl>
                                        <p:attrNameLst>
                                          <p:attrName/>
                                        </p:attrNameLst>
                                      </p:cBhvr>
                                    </p:anim>
                                  </p:childTnLst>
                                </p:cTn>
                              </p:par>
                              <p:par>
                                <p:cTn id="25" presetID="24" presetClass="entr" presetSubtype="0" fill="hold" grpId="1" nodeType="with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anim to="" calcmode="lin" valueType="num">
                                      <p:cBhvr>
                                        <p:cTn id="27" dur="1" fill="hold"/>
                                        <p:tgtEl>
                                          <p:spTgt spid="4096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p:bldP spid="40963" grpI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Types of Survey Methods</a:t>
            </a:r>
            <a:endParaRPr lang="en-CA"/>
          </a:p>
        </p:txBody>
      </p:sp>
      <p:sp>
        <p:nvSpPr>
          <p:cNvPr id="43011" name="Rectangle 3"/>
          <p:cNvSpPr>
            <a:spLocks noGrp="1" noChangeArrowheads="1"/>
          </p:cNvSpPr>
          <p:nvPr>
            <p:ph type="body" idx="1"/>
          </p:nvPr>
        </p:nvSpPr>
        <p:spPr>
          <a:xfrm>
            <a:off x="1143000" y="1828800"/>
            <a:ext cx="7772400" cy="4572000"/>
          </a:xfrm>
        </p:spPr>
        <p:txBody>
          <a:bodyPr/>
          <a:lstStyle/>
          <a:p>
            <a:pPr>
              <a:buClr>
                <a:schemeClr val="tx2"/>
              </a:buClr>
            </a:pPr>
            <a:r>
              <a:rPr lang="en-US"/>
              <a:t>Face-to-face interviews</a:t>
            </a:r>
          </a:p>
          <a:p>
            <a:pPr lvl="1"/>
            <a:r>
              <a:rPr lang="en-US"/>
              <a:t>Expensive and time-consuming</a:t>
            </a:r>
          </a:p>
          <a:p>
            <a:pPr>
              <a:buClr>
                <a:schemeClr val="tx2"/>
              </a:buClr>
            </a:pPr>
            <a:r>
              <a:rPr lang="en-US"/>
              <a:t>Telephone interviews</a:t>
            </a:r>
          </a:p>
          <a:p>
            <a:pPr lvl="1"/>
            <a:r>
              <a:rPr lang="en-US"/>
              <a:t>Need to use random-digit dialing to reach both listed and unlisted numbers.</a:t>
            </a:r>
          </a:p>
          <a:p>
            <a:pPr>
              <a:buClr>
                <a:schemeClr val="tx2"/>
              </a:buClr>
            </a:pPr>
            <a:r>
              <a:rPr lang="en-US"/>
              <a:t>Mail</a:t>
            </a:r>
          </a:p>
          <a:p>
            <a:pPr lvl="1"/>
            <a:r>
              <a:rPr lang="en-US"/>
              <a:t>Return rate is usually low (20-30%).</a:t>
            </a:r>
            <a:endParaRPr lang="en-CA"/>
          </a:p>
        </p:txBody>
      </p:sp>
    </p:spTree>
  </p:cSld>
  <p:clrMapOvr>
    <a:masterClrMapping/>
  </p:clrMapOvr>
  <p:transition>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43000" y="228600"/>
            <a:ext cx="7239000" cy="1143000"/>
          </a:xfrm>
        </p:spPr>
        <p:txBody>
          <a:bodyPr/>
          <a:lstStyle/>
          <a:p>
            <a:r>
              <a:rPr lang="en-US" dirty="0"/>
              <a:t>Types of Questions</a:t>
            </a:r>
            <a:endParaRPr lang="en-CA" dirty="0"/>
          </a:p>
        </p:txBody>
      </p:sp>
      <p:sp>
        <p:nvSpPr>
          <p:cNvPr id="45059" name="Rectangle 3"/>
          <p:cNvSpPr>
            <a:spLocks noGrp="1" noChangeArrowheads="1"/>
          </p:cNvSpPr>
          <p:nvPr>
            <p:ph type="body" idx="1"/>
          </p:nvPr>
        </p:nvSpPr>
        <p:spPr>
          <a:xfrm>
            <a:off x="1143000" y="1828800"/>
            <a:ext cx="7620000" cy="4648200"/>
          </a:xfrm>
        </p:spPr>
        <p:txBody>
          <a:bodyPr/>
          <a:lstStyle/>
          <a:p>
            <a:pPr>
              <a:lnSpc>
                <a:spcPct val="90000"/>
              </a:lnSpc>
              <a:buClr>
                <a:schemeClr val="tx2"/>
              </a:buClr>
            </a:pPr>
            <a:r>
              <a:rPr lang="en-US" dirty="0"/>
              <a:t>Open-ended</a:t>
            </a:r>
          </a:p>
          <a:p>
            <a:pPr lvl="1">
              <a:lnSpc>
                <a:spcPct val="90000"/>
              </a:lnSpc>
            </a:pPr>
            <a:r>
              <a:rPr lang="en-US" dirty="0"/>
              <a:t>E.g., Can you tell me about your typical experience with dating?</a:t>
            </a:r>
          </a:p>
          <a:p>
            <a:pPr>
              <a:lnSpc>
                <a:spcPct val="90000"/>
              </a:lnSpc>
              <a:buClr>
                <a:schemeClr val="tx2"/>
              </a:buClr>
            </a:pPr>
            <a:r>
              <a:rPr lang="en-US" dirty="0"/>
              <a:t>Close-ended</a:t>
            </a:r>
          </a:p>
          <a:p>
            <a:pPr lvl="1">
              <a:lnSpc>
                <a:spcPct val="90000"/>
              </a:lnSpc>
            </a:pPr>
            <a:r>
              <a:rPr lang="en-US" dirty="0"/>
              <a:t>E.g., How do you typically meet someone to date?</a:t>
            </a:r>
          </a:p>
          <a:p>
            <a:pPr lvl="2">
              <a:lnSpc>
                <a:spcPct val="90000"/>
              </a:lnSpc>
            </a:pPr>
            <a:r>
              <a:rPr lang="en-US" dirty="0"/>
              <a:t>Introduced by someone</a:t>
            </a:r>
          </a:p>
          <a:p>
            <a:pPr lvl="2">
              <a:lnSpc>
                <a:spcPct val="90000"/>
              </a:lnSpc>
            </a:pPr>
            <a:r>
              <a:rPr lang="en-US" dirty="0"/>
              <a:t>Social event</a:t>
            </a:r>
          </a:p>
          <a:p>
            <a:pPr lvl="2">
              <a:lnSpc>
                <a:spcPct val="90000"/>
              </a:lnSpc>
            </a:pPr>
            <a:r>
              <a:rPr lang="en-US" dirty="0"/>
              <a:t>In university class or place of work</a:t>
            </a:r>
          </a:p>
          <a:p>
            <a:pPr lvl="2">
              <a:lnSpc>
                <a:spcPct val="90000"/>
              </a:lnSpc>
            </a:pPr>
            <a:r>
              <a:rPr lang="en-US" dirty="0"/>
              <a:t>At a bar</a:t>
            </a:r>
          </a:p>
          <a:p>
            <a:pPr lvl="2">
              <a:lnSpc>
                <a:spcPct val="90000"/>
              </a:lnSpc>
            </a:pPr>
            <a:r>
              <a:rPr lang="en-US" dirty="0"/>
              <a:t>Through sports or other athletic events</a:t>
            </a:r>
            <a:endParaRPr lang="en-CA" dirty="0"/>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7. Action Research</a:t>
            </a:r>
          </a:p>
        </p:txBody>
      </p:sp>
      <p:sp>
        <p:nvSpPr>
          <p:cNvPr id="27651" name="Rectangle 3"/>
          <p:cNvSpPr>
            <a:spLocks noGrp="1" noChangeArrowheads="1"/>
          </p:cNvSpPr>
          <p:nvPr>
            <p:ph type="body" idx="1"/>
          </p:nvPr>
        </p:nvSpPr>
        <p:spPr>
          <a:xfrm>
            <a:off x="1295400" y="1828800"/>
            <a:ext cx="7313613" cy="4648200"/>
          </a:xfrm>
        </p:spPr>
        <p:txBody>
          <a:bodyPr/>
          <a:lstStyle/>
          <a:p>
            <a:pPr>
              <a:lnSpc>
                <a:spcPct val="80000"/>
              </a:lnSpc>
            </a:pPr>
            <a:r>
              <a:rPr lang="en-US" sz="2400"/>
              <a:t> "Action research is a form of </a:t>
            </a:r>
            <a:r>
              <a:rPr lang="en-US" sz="2400" i="1"/>
              <a:t>collective </a:t>
            </a:r>
            <a:r>
              <a:rPr lang="en-US" sz="2400"/>
              <a:t>self-reflective enquiry undertaken by participants in social situations in order to improve on the rationality and justice of their own social or educational practices, as well as their understanding of their own social or educational practices and the situations in which these practices are carried out. </a:t>
            </a:r>
          </a:p>
          <a:p>
            <a:pPr>
              <a:lnSpc>
                <a:spcPct val="80000"/>
              </a:lnSpc>
            </a:pPr>
            <a:r>
              <a:rPr lang="en-US" sz="2400"/>
              <a:t>Groups of participants can be teachers, students, principals, parents and other community members, - any group with a shared concern. </a:t>
            </a:r>
          </a:p>
          <a:p>
            <a:pPr>
              <a:lnSpc>
                <a:spcPct val="80000"/>
              </a:lnSpc>
            </a:pPr>
            <a:r>
              <a:rPr lang="en-US" sz="2400"/>
              <a:t>The approach is only action research when it is </a:t>
            </a:r>
            <a:r>
              <a:rPr lang="en-US" sz="2400" i="1"/>
              <a:t>collaborative</a:t>
            </a:r>
            <a:r>
              <a:rPr lang="en-US" sz="2400"/>
              <a:t>, though it is important to realize that the action research of the group is achieved through the </a:t>
            </a:r>
            <a:r>
              <a:rPr lang="en-US" sz="2400" i="1"/>
              <a:t>critically examined action </a:t>
            </a:r>
            <a:r>
              <a:rPr lang="en-US" sz="2400"/>
              <a:t>of individual group members."</a:t>
            </a:r>
          </a:p>
          <a:p>
            <a:pPr>
              <a:lnSpc>
                <a:spcPct val="80000"/>
              </a:lnSpc>
              <a:buFont typeface="Wingdings" pitchFamily="2" charset="2"/>
              <a:buNone/>
            </a:pPr>
            <a:r>
              <a:rPr lang="en-US" sz="2400"/>
              <a:t>	</a:t>
            </a:r>
            <a:r>
              <a:rPr lang="id-ID" sz="1400"/>
              <a:t>Kemmis, Stephen &amp; Robin McTaggart (eds) </a:t>
            </a:r>
            <a:r>
              <a:rPr lang="id-ID" sz="1400" i="1"/>
              <a:t>The Action Research Planner</a:t>
            </a:r>
            <a:r>
              <a:rPr lang="id-ID" sz="1400"/>
              <a:t>, 3rd edition, Victoria: Deakin University Press, 1988.</a:t>
            </a:r>
          </a:p>
          <a:p>
            <a:pPr>
              <a:lnSpc>
                <a:spcPct val="80000"/>
              </a:lnSpc>
              <a:buFont typeface="Wingdings" pitchFamily="2" charset="2"/>
              <a:buNone/>
            </a:pPr>
            <a:endParaRPr lang="id-ID" sz="2400"/>
          </a:p>
        </p:txBody>
      </p:sp>
    </p:spTree>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Research</a:t>
            </a:r>
          </a:p>
        </p:txBody>
      </p:sp>
      <p:sp>
        <p:nvSpPr>
          <p:cNvPr id="3" name="Content Placeholder 2"/>
          <p:cNvSpPr>
            <a:spLocks noGrp="1"/>
          </p:cNvSpPr>
          <p:nvPr>
            <p:ph idx="1"/>
          </p:nvPr>
        </p:nvSpPr>
        <p:spPr/>
        <p:txBody>
          <a:bodyPr/>
          <a:lstStyle/>
          <a:p>
            <a:r>
              <a:rPr lang="en-US" dirty="0"/>
              <a:t>Joint Application Development</a:t>
            </a:r>
          </a:p>
          <a:p>
            <a:r>
              <a:rPr lang="en-US" dirty="0"/>
              <a:t>Business model </a:t>
            </a:r>
            <a:r>
              <a:rPr lang="en-US" dirty="0" err="1"/>
              <a:t>suatu</a:t>
            </a:r>
            <a:r>
              <a:rPr lang="en-US" dirty="0"/>
              <a:t> </a:t>
            </a:r>
            <a:r>
              <a:rPr lang="en-US" dirty="0" err="1"/>
              <a:t>perusahaan</a:t>
            </a:r>
            <a:endParaRPr lang="en-US" dirty="0"/>
          </a:p>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7. Historical Research</a:t>
            </a:r>
          </a:p>
        </p:txBody>
      </p:sp>
      <p:sp>
        <p:nvSpPr>
          <p:cNvPr id="28678" name="Rectangle 6"/>
          <p:cNvSpPr>
            <a:spLocks noGrp="1" noChangeArrowheads="1"/>
          </p:cNvSpPr>
          <p:nvPr>
            <p:ph type="body" idx="1"/>
          </p:nvPr>
        </p:nvSpPr>
        <p:spPr/>
        <p:txBody>
          <a:bodyPr/>
          <a:lstStyle/>
          <a:p>
            <a:pPr>
              <a:lnSpc>
                <a:spcPct val="90000"/>
              </a:lnSpc>
              <a:buFont typeface="Wingdings" pitchFamily="2" charset="2"/>
              <a:buNone/>
            </a:pPr>
            <a:r>
              <a:rPr lang="en-US" sz="2800"/>
              <a:t>	The conduct of historical research entails the following steps:</a:t>
            </a:r>
          </a:p>
          <a:p>
            <a:pPr lvl="1">
              <a:lnSpc>
                <a:spcPct val="90000"/>
              </a:lnSpc>
            </a:pPr>
            <a:r>
              <a:rPr lang="en-US" sz="2400"/>
              <a:t>The recognition of a historical research problem or the identification of a need for certain historical knowledge</a:t>
            </a:r>
          </a:p>
          <a:p>
            <a:pPr lvl="1">
              <a:lnSpc>
                <a:spcPct val="90000"/>
              </a:lnSpc>
            </a:pPr>
            <a:r>
              <a:rPr lang="en-US" sz="2400"/>
              <a:t>The gathering of as much pertinent information about the problem or topic as possible</a:t>
            </a:r>
          </a:p>
          <a:p>
            <a:pPr lvl="1">
              <a:lnSpc>
                <a:spcPct val="90000"/>
              </a:lnSpc>
            </a:pPr>
            <a:r>
              <a:rPr lang="en-US" sz="2400"/>
              <a:t>If appropriate, the forming of hypotheses that tentatively explain relationships between historical factors (variables)</a:t>
            </a:r>
          </a:p>
          <a:p>
            <a:pPr lvl="1">
              <a:lnSpc>
                <a:spcPct val="90000"/>
              </a:lnSpc>
            </a:pPr>
            <a:r>
              <a:rPr lang="en-US" sz="2400"/>
              <a:t>The selection, organization, and analysis of conclusion</a:t>
            </a:r>
          </a:p>
          <a:p>
            <a:pPr lvl="1">
              <a:lnSpc>
                <a:spcPct val="90000"/>
              </a:lnSpc>
            </a:pPr>
            <a:r>
              <a:rPr lang="en-US" sz="2400"/>
              <a:t>The recording of conclusions in a meaningful narrative</a:t>
            </a:r>
          </a:p>
        </p:txBody>
      </p:sp>
      <p:pic>
        <p:nvPicPr>
          <p:cNvPr id="28676" name="Picture 4"/>
          <p:cNvPicPr>
            <a:picLocks noGrp="1" noChangeArrowheads="1"/>
          </p:cNvPicPr>
          <p:nvPr>
            <p:ph idx="4294967295"/>
          </p:nvPr>
        </p:nvPicPr>
        <p:blipFill>
          <a:blip r:embed="rId2" cstate="print"/>
          <a:srcRect/>
          <a:stretch>
            <a:fillRect/>
          </a:stretch>
        </p:blipFill>
        <p:spPr>
          <a:xfrm>
            <a:off x="7315200" y="152400"/>
            <a:ext cx="1828800" cy="1524000"/>
          </a:xfrm>
          <a:noFill/>
          <a:ln/>
        </p:spPr>
      </p:pic>
      <p:sp>
        <p:nvSpPr>
          <p:cNvPr id="28679" name="Text Box 7"/>
          <p:cNvSpPr txBox="1">
            <a:spLocks noChangeArrowheads="1"/>
          </p:cNvSpPr>
          <p:nvPr/>
        </p:nvSpPr>
        <p:spPr bwMode="auto">
          <a:xfrm>
            <a:off x="6629400" y="6248400"/>
            <a:ext cx="2514600" cy="366713"/>
          </a:xfrm>
          <a:prstGeom prst="rect">
            <a:avLst/>
          </a:prstGeom>
          <a:noFill/>
          <a:ln w="12700" cap="sq">
            <a:noFill/>
            <a:miter lim="800000"/>
            <a:headEnd type="none" w="sm" len="sm"/>
            <a:tailEnd type="none" w="sm" len="sm"/>
          </a:ln>
          <a:effectLst/>
        </p:spPr>
        <p:txBody>
          <a:bodyPr>
            <a:spAutoFit/>
          </a:bodyPr>
          <a:lstStyle/>
          <a:p>
            <a:pPr eaLnBrk="1" hangingPunct="1">
              <a:spcBef>
                <a:spcPct val="50000"/>
              </a:spcBef>
            </a:pPr>
            <a:r>
              <a:rPr lang="id-ID">
                <a:latin typeface="Times New Roman" pitchFamily="18" charset="0"/>
              </a:rPr>
              <a:t>Busha, Charles H.1980</a:t>
            </a:r>
          </a:p>
        </p:txBody>
      </p:sp>
    </p:spTree>
  </p:cSld>
  <p:clrMapOvr>
    <a:masterClrMapping/>
  </p:clrMapOvr>
  <p:transition>
    <p:wheel spokes="2"/>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research-design-14.png"/>
          <p:cNvPicPr>
            <a:picLocks noChangeAspect="1"/>
          </p:cNvPicPr>
          <p:nvPr/>
        </p:nvPicPr>
        <p:blipFill>
          <a:blip r:embed="rId2" cstate="print"/>
          <a:stretch>
            <a:fillRect/>
          </a:stretch>
        </p:blipFill>
        <p:spPr>
          <a:xfrm>
            <a:off x="400571" y="990600"/>
            <a:ext cx="8743429" cy="5257800"/>
          </a:xfrm>
          <a:prstGeom prst="rect">
            <a:avLst/>
          </a:prstGeom>
          <a:noFill/>
        </p:spPr>
      </p:pic>
      <p:sp>
        <p:nvSpPr>
          <p:cNvPr id="5" name="Oval 4"/>
          <p:cNvSpPr/>
          <p:nvPr/>
        </p:nvSpPr>
        <p:spPr bwMode="auto">
          <a:xfrm>
            <a:off x="1219200" y="4419600"/>
            <a:ext cx="3124200" cy="1600200"/>
          </a:xfrm>
          <a:prstGeom prst="ellipse">
            <a:avLst/>
          </a:prstGeom>
          <a:noFill/>
          <a:ln w="381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1066800" y="152400"/>
            <a:ext cx="7239000" cy="838200"/>
          </a:xfrm>
        </p:spPr>
        <p:txBody>
          <a:bodyPr/>
          <a:lstStyle/>
          <a:p>
            <a:r>
              <a:rPr lang="en-US" sz="3600" dirty="0"/>
              <a:t>Research Design in Perspective…</a:t>
            </a:r>
          </a:p>
        </p:txBody>
      </p:sp>
      <p:sp>
        <p:nvSpPr>
          <p:cNvPr id="49" name="TextBox 48"/>
          <p:cNvSpPr txBox="1"/>
          <p:nvPr/>
        </p:nvSpPr>
        <p:spPr>
          <a:xfrm>
            <a:off x="762000" y="6324600"/>
            <a:ext cx="5391219" cy="369332"/>
          </a:xfrm>
          <a:prstGeom prst="rect">
            <a:avLst/>
          </a:prstGeom>
          <a:noFill/>
        </p:spPr>
        <p:txBody>
          <a:bodyPr wrap="none" rtlCol="0">
            <a:spAutoFit/>
          </a:bodyPr>
          <a:lstStyle/>
          <a:p>
            <a:r>
              <a:rPr lang="en-US" dirty="0"/>
              <a:t>Source: http://dandelion-films.com/research-design</a:t>
            </a:r>
          </a:p>
        </p:txBody>
      </p:sp>
      <p:sp>
        <p:nvSpPr>
          <p:cNvPr id="6" name="Right Arrow 5"/>
          <p:cNvSpPr/>
          <p:nvPr/>
        </p:nvSpPr>
        <p:spPr bwMode="auto">
          <a:xfrm rot="2238271">
            <a:off x="579018" y="4435752"/>
            <a:ext cx="762000" cy="609600"/>
          </a:xfrm>
          <a:prstGeom prst="rightArrow">
            <a:avLst/>
          </a:prstGeom>
          <a:solidFill>
            <a:srgbClr val="FF0000"/>
          </a:solidFill>
          <a:ln w="12700" cap="sq" cmpd="sng" algn="ctr">
            <a:solidFill>
              <a:srgbClr val="FF0000"/>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id-ID" sz="3600" b="1"/>
              <a:t>The Four Steps in The methodology of Historical Reserach</a:t>
            </a:r>
          </a:p>
        </p:txBody>
      </p:sp>
      <p:grpSp>
        <p:nvGrpSpPr>
          <p:cNvPr id="167940" name="Group 4"/>
          <p:cNvGrpSpPr>
            <a:grpSpLocks/>
          </p:cNvGrpSpPr>
          <p:nvPr/>
        </p:nvGrpSpPr>
        <p:grpSpPr bwMode="auto">
          <a:xfrm>
            <a:off x="1828800" y="2133600"/>
            <a:ext cx="6858000" cy="4267200"/>
            <a:chOff x="1899" y="1980"/>
            <a:chExt cx="8253" cy="5040"/>
          </a:xfrm>
        </p:grpSpPr>
        <p:sp>
          <p:nvSpPr>
            <p:cNvPr id="167941" name="Text Box 5"/>
            <p:cNvSpPr txBox="1">
              <a:spLocks noChangeArrowheads="1"/>
            </p:cNvSpPr>
            <p:nvPr/>
          </p:nvSpPr>
          <p:spPr bwMode="auto">
            <a:xfrm>
              <a:off x="1899" y="1980"/>
              <a:ext cx="2109" cy="5040"/>
            </a:xfrm>
            <a:prstGeom prst="rect">
              <a:avLst/>
            </a:prstGeom>
            <a:solidFill>
              <a:schemeClr val="accent1"/>
            </a:solidFill>
            <a:ln w="9525">
              <a:solidFill>
                <a:srgbClr val="000000"/>
              </a:solidFill>
              <a:miter lim="800000"/>
              <a:headEnd/>
              <a:tailEnd/>
            </a:ln>
          </p:spPr>
          <p:txBody>
            <a:bodyPr/>
            <a:lstStyle/>
            <a:p>
              <a:pPr algn="ctr"/>
              <a:r>
                <a:rPr lang="en-US" altLang="ja-JP" sz="1600">
                  <a:latin typeface="Arial Narrow" pitchFamily="34" charset="0"/>
                  <a:ea typeface="MS Mincho" pitchFamily="49" charset="-128"/>
                </a:rPr>
                <a:t>Identification of the research problem</a:t>
              </a:r>
            </a:p>
            <a:p>
              <a:pPr algn="ctr"/>
              <a:endParaRPr lang="en-US" altLang="ja-JP" sz="1600">
                <a:latin typeface="Arial Narrow" pitchFamily="34" charset="0"/>
                <a:ea typeface="MS Mincho" pitchFamily="49" charset="-128"/>
              </a:endParaRPr>
            </a:p>
            <a:p>
              <a:pPr algn="ctr"/>
              <a:endParaRPr lang="en-US" altLang="ja-JP" sz="1600">
                <a:latin typeface="Arial Narrow" pitchFamily="34" charset="0"/>
                <a:ea typeface="MS Mincho" pitchFamily="49" charset="-128"/>
              </a:endParaRPr>
            </a:p>
            <a:p>
              <a:pPr algn="ctr"/>
              <a:endParaRPr lang="en-US" altLang="ja-JP" sz="1600">
                <a:latin typeface="Arial Narrow" pitchFamily="34" charset="0"/>
                <a:ea typeface="MS Mincho" pitchFamily="49" charset="-128"/>
              </a:endParaRPr>
            </a:p>
            <a:p>
              <a:pPr algn="ctr"/>
              <a:r>
                <a:rPr lang="en-US" altLang="ja-JP" sz="1600">
                  <a:latin typeface="Arial Narrow" pitchFamily="34" charset="0"/>
                  <a:ea typeface="MS Mincho" pitchFamily="49" charset="-128"/>
                </a:rPr>
                <a:t>(Formulation of Hypotheses and Questions)</a:t>
              </a:r>
              <a:endParaRPr lang="en-US" sz="1600"/>
            </a:p>
          </p:txBody>
        </p:sp>
        <p:sp>
          <p:nvSpPr>
            <p:cNvPr id="167942" name="Text Box 6"/>
            <p:cNvSpPr txBox="1">
              <a:spLocks noChangeArrowheads="1"/>
            </p:cNvSpPr>
            <p:nvPr/>
          </p:nvSpPr>
          <p:spPr bwMode="auto">
            <a:xfrm>
              <a:off x="4578" y="1980"/>
              <a:ext cx="1482" cy="5040"/>
            </a:xfrm>
            <a:prstGeom prst="rect">
              <a:avLst/>
            </a:prstGeom>
            <a:solidFill>
              <a:schemeClr val="accent1"/>
            </a:solidFill>
            <a:ln w="9525">
              <a:solidFill>
                <a:srgbClr val="000000"/>
              </a:solidFill>
              <a:miter lim="800000"/>
              <a:headEnd/>
              <a:tailEnd/>
            </a:ln>
          </p:spPr>
          <p:txBody>
            <a:bodyPr/>
            <a:lstStyle/>
            <a:p>
              <a:pPr algn="ctr"/>
              <a:r>
                <a:rPr lang="en-US" altLang="ja-JP" sz="1600">
                  <a:latin typeface="Arial Narrow" pitchFamily="34" charset="0"/>
                  <a:ea typeface="MS Mincho" pitchFamily="49" charset="-128"/>
                </a:rPr>
                <a:t>Collection and Evaluation of source Materials</a:t>
              </a:r>
            </a:p>
            <a:p>
              <a:pPr algn="ctr"/>
              <a:endParaRPr lang="en-US" altLang="ja-JP" sz="1600">
                <a:latin typeface="Arial Narrow" pitchFamily="34" charset="0"/>
                <a:ea typeface="MS Mincho" pitchFamily="49" charset="-128"/>
              </a:endParaRPr>
            </a:p>
            <a:p>
              <a:pPr algn="ctr"/>
              <a:r>
                <a:rPr lang="en-US" altLang="ja-JP" sz="1600">
                  <a:latin typeface="Arial Narrow" pitchFamily="34" charset="0"/>
                  <a:ea typeface="MS Mincho" pitchFamily="49" charset="-128"/>
                </a:rPr>
                <a:t>External and internal Criticism</a:t>
              </a:r>
            </a:p>
            <a:p>
              <a:endParaRPr lang="en-US" sz="1600"/>
            </a:p>
          </p:txBody>
        </p:sp>
        <p:sp>
          <p:nvSpPr>
            <p:cNvPr id="167943" name="Text Box 7"/>
            <p:cNvSpPr txBox="1">
              <a:spLocks noChangeArrowheads="1"/>
            </p:cNvSpPr>
            <p:nvPr/>
          </p:nvSpPr>
          <p:spPr bwMode="auto">
            <a:xfrm>
              <a:off x="6606" y="3240"/>
              <a:ext cx="1368" cy="1800"/>
            </a:xfrm>
            <a:prstGeom prst="rect">
              <a:avLst/>
            </a:prstGeom>
            <a:solidFill>
              <a:schemeClr val="accent1"/>
            </a:solidFill>
            <a:ln w="9525">
              <a:solidFill>
                <a:srgbClr val="000000"/>
              </a:solidFill>
              <a:miter lim="800000"/>
              <a:headEnd/>
              <a:tailEnd/>
            </a:ln>
          </p:spPr>
          <p:txBody>
            <a:bodyPr/>
            <a:lstStyle/>
            <a:p>
              <a:pPr algn="ctr"/>
              <a:r>
                <a:rPr lang="en-US" altLang="ja-JP" sz="1600">
                  <a:latin typeface="Arial Narrow" pitchFamily="34" charset="0"/>
                  <a:ea typeface="MS Mincho" pitchFamily="49" charset="-128"/>
                </a:rPr>
                <a:t>Synthesis of information from source Materials</a:t>
              </a:r>
              <a:endParaRPr lang="en-US" sz="1600"/>
            </a:p>
          </p:txBody>
        </p:sp>
        <p:sp>
          <p:nvSpPr>
            <p:cNvPr id="167944" name="Text Box 8"/>
            <p:cNvSpPr txBox="1">
              <a:spLocks noChangeArrowheads="1"/>
            </p:cNvSpPr>
            <p:nvPr/>
          </p:nvSpPr>
          <p:spPr bwMode="auto">
            <a:xfrm>
              <a:off x="6294" y="5040"/>
              <a:ext cx="1368" cy="1260"/>
            </a:xfrm>
            <a:prstGeom prst="rect">
              <a:avLst/>
            </a:prstGeom>
            <a:solidFill>
              <a:schemeClr val="hlink"/>
            </a:solidFill>
            <a:ln w="9525">
              <a:solidFill>
                <a:srgbClr val="000000"/>
              </a:solidFill>
              <a:prstDash val="dash"/>
              <a:miter lim="800000"/>
              <a:headEnd/>
              <a:tailEnd/>
            </a:ln>
          </p:spPr>
          <p:txBody>
            <a:bodyPr/>
            <a:lstStyle/>
            <a:p>
              <a:r>
                <a:rPr lang="en-US" altLang="ja-JP" sz="1600">
                  <a:latin typeface="Arial Narrow" pitchFamily="34" charset="0"/>
                  <a:ea typeface="MS Mincho" pitchFamily="49" charset="-128"/>
                </a:rPr>
                <a:t>Possible Hypothesis Revision</a:t>
              </a:r>
              <a:endParaRPr lang="en-US" sz="1600"/>
            </a:p>
          </p:txBody>
        </p:sp>
        <p:sp>
          <p:nvSpPr>
            <p:cNvPr id="167945" name="Text Box 9"/>
            <p:cNvSpPr txBox="1">
              <a:spLocks noChangeArrowheads="1"/>
            </p:cNvSpPr>
            <p:nvPr/>
          </p:nvSpPr>
          <p:spPr bwMode="auto">
            <a:xfrm>
              <a:off x="8556" y="2790"/>
              <a:ext cx="1596" cy="2700"/>
            </a:xfrm>
            <a:prstGeom prst="rect">
              <a:avLst/>
            </a:prstGeom>
            <a:solidFill>
              <a:schemeClr val="accent1"/>
            </a:solidFill>
            <a:ln w="9525">
              <a:solidFill>
                <a:srgbClr val="000000"/>
              </a:solidFill>
              <a:miter lim="800000"/>
              <a:headEnd/>
              <a:tailEnd/>
            </a:ln>
          </p:spPr>
          <p:txBody>
            <a:bodyPr/>
            <a:lstStyle/>
            <a:p>
              <a:r>
                <a:rPr lang="en-US" altLang="ja-JP" sz="1600">
                  <a:latin typeface="Arial Narrow" pitchFamily="34" charset="0"/>
                  <a:ea typeface="MS Mincho" pitchFamily="49" charset="-128"/>
                </a:rPr>
                <a:t>Analysis Interpretation Formulation of Conclusions</a:t>
              </a:r>
            </a:p>
            <a:p>
              <a:endParaRPr lang="en-US" altLang="ja-JP" sz="1600">
                <a:latin typeface="Arial Narrow" pitchFamily="34" charset="0"/>
                <a:ea typeface="MS Mincho" pitchFamily="49" charset="-128"/>
              </a:endParaRPr>
            </a:p>
            <a:p>
              <a:r>
                <a:rPr lang="en-US" altLang="ja-JP" sz="1600">
                  <a:latin typeface="Arial Narrow" pitchFamily="34" charset="0"/>
                  <a:ea typeface="MS Mincho" pitchFamily="49" charset="-128"/>
                </a:rPr>
                <a:t>(Hypotheses Supported or Rejected)</a:t>
              </a:r>
              <a:endParaRPr lang="en-US" sz="1600"/>
            </a:p>
          </p:txBody>
        </p:sp>
        <p:sp>
          <p:nvSpPr>
            <p:cNvPr id="167946" name="Text Box 10"/>
            <p:cNvSpPr txBox="1">
              <a:spLocks noChangeArrowheads="1"/>
            </p:cNvSpPr>
            <p:nvPr/>
          </p:nvSpPr>
          <p:spPr bwMode="auto">
            <a:xfrm>
              <a:off x="3210" y="5070"/>
              <a:ext cx="2166" cy="1260"/>
            </a:xfrm>
            <a:prstGeom prst="rect">
              <a:avLst/>
            </a:prstGeom>
            <a:solidFill>
              <a:schemeClr val="hlink"/>
            </a:solidFill>
            <a:ln w="9525">
              <a:solidFill>
                <a:srgbClr val="000000"/>
              </a:solidFill>
              <a:prstDash val="dash"/>
              <a:miter lim="800000"/>
              <a:headEnd/>
              <a:tailEnd/>
            </a:ln>
          </p:spPr>
          <p:txBody>
            <a:bodyPr/>
            <a:lstStyle/>
            <a:p>
              <a:pPr algn="ctr"/>
              <a:r>
                <a:rPr lang="en-US" altLang="ja-JP" sz="1600">
                  <a:latin typeface="Arial Narrow" pitchFamily="34" charset="0"/>
                  <a:ea typeface="MS Mincho" pitchFamily="49" charset="-128"/>
                </a:rPr>
                <a:t>Possible Continued Formulation of Hypotheses and questions</a:t>
              </a:r>
              <a:endParaRPr lang="en-US" sz="1600"/>
            </a:p>
          </p:txBody>
        </p:sp>
        <p:sp>
          <p:nvSpPr>
            <p:cNvPr id="167947" name="Line 11"/>
            <p:cNvSpPr>
              <a:spLocks noChangeShapeType="1"/>
            </p:cNvSpPr>
            <p:nvPr/>
          </p:nvSpPr>
          <p:spPr bwMode="auto">
            <a:xfrm>
              <a:off x="4008" y="4140"/>
              <a:ext cx="570" cy="0"/>
            </a:xfrm>
            <a:prstGeom prst="line">
              <a:avLst/>
            </a:prstGeom>
            <a:noFill/>
            <a:ln w="57150">
              <a:solidFill>
                <a:srgbClr val="000000"/>
              </a:solidFill>
              <a:round/>
              <a:headEnd/>
              <a:tailEnd type="triangle" w="med" len="med"/>
            </a:ln>
          </p:spPr>
          <p:txBody>
            <a:bodyPr/>
            <a:lstStyle/>
            <a:p>
              <a:endParaRPr lang="en-US"/>
            </a:p>
          </p:txBody>
        </p:sp>
        <p:sp>
          <p:nvSpPr>
            <p:cNvPr id="167948" name="Line 12"/>
            <p:cNvSpPr>
              <a:spLocks noChangeShapeType="1"/>
            </p:cNvSpPr>
            <p:nvPr/>
          </p:nvSpPr>
          <p:spPr bwMode="auto">
            <a:xfrm>
              <a:off x="6060" y="4140"/>
              <a:ext cx="570" cy="0"/>
            </a:xfrm>
            <a:prstGeom prst="line">
              <a:avLst/>
            </a:prstGeom>
            <a:noFill/>
            <a:ln w="57150">
              <a:solidFill>
                <a:srgbClr val="000000"/>
              </a:solidFill>
              <a:round/>
              <a:headEnd/>
              <a:tailEnd type="triangle" w="med" len="med"/>
            </a:ln>
          </p:spPr>
          <p:txBody>
            <a:bodyPr/>
            <a:lstStyle/>
            <a:p>
              <a:endParaRPr lang="en-US"/>
            </a:p>
          </p:txBody>
        </p:sp>
        <p:sp>
          <p:nvSpPr>
            <p:cNvPr id="167949" name="Line 13"/>
            <p:cNvSpPr>
              <a:spLocks noChangeShapeType="1"/>
            </p:cNvSpPr>
            <p:nvPr/>
          </p:nvSpPr>
          <p:spPr bwMode="auto">
            <a:xfrm>
              <a:off x="7989" y="4140"/>
              <a:ext cx="570" cy="0"/>
            </a:xfrm>
            <a:prstGeom prst="line">
              <a:avLst/>
            </a:prstGeom>
            <a:noFill/>
            <a:ln w="57150">
              <a:solidFill>
                <a:srgbClr val="000000"/>
              </a:solidFill>
              <a:round/>
              <a:headEnd/>
              <a:tailEnd type="triangle" w="med" len="med"/>
            </a:ln>
          </p:spPr>
          <p:txBody>
            <a:bodyPr/>
            <a:lstStyle/>
            <a:p>
              <a:endParaRPr lang="en-US"/>
            </a:p>
          </p:txBody>
        </p:sp>
        <p:sp>
          <p:nvSpPr>
            <p:cNvPr id="167950" name="Line 14"/>
            <p:cNvSpPr>
              <a:spLocks noChangeShapeType="1"/>
            </p:cNvSpPr>
            <p:nvPr/>
          </p:nvSpPr>
          <p:spPr bwMode="auto">
            <a:xfrm flipV="1">
              <a:off x="6060" y="5400"/>
              <a:ext cx="228" cy="360"/>
            </a:xfrm>
            <a:prstGeom prst="line">
              <a:avLst/>
            </a:prstGeom>
            <a:noFill/>
            <a:ln w="19050">
              <a:solidFill>
                <a:srgbClr val="000000"/>
              </a:solidFill>
              <a:round/>
              <a:headEnd/>
              <a:tailEnd type="triangle" w="med" len="med"/>
            </a:ln>
          </p:spPr>
          <p:txBody>
            <a:bodyPr/>
            <a:lstStyle/>
            <a:p>
              <a:endParaRPr lang="en-US"/>
            </a:p>
          </p:txBody>
        </p:sp>
        <p:sp>
          <p:nvSpPr>
            <p:cNvPr id="167951" name="Line 15"/>
            <p:cNvSpPr>
              <a:spLocks noChangeShapeType="1"/>
            </p:cNvSpPr>
            <p:nvPr/>
          </p:nvSpPr>
          <p:spPr bwMode="auto">
            <a:xfrm>
              <a:off x="6060" y="2700"/>
              <a:ext cx="570" cy="900"/>
            </a:xfrm>
            <a:prstGeom prst="line">
              <a:avLst/>
            </a:prstGeom>
            <a:noFill/>
            <a:ln w="19050">
              <a:solidFill>
                <a:srgbClr val="000000"/>
              </a:solidFill>
              <a:round/>
              <a:headEnd/>
              <a:tailEnd type="triangle" w="med" len="med"/>
            </a:ln>
          </p:spPr>
          <p:txBody>
            <a:bodyPr/>
            <a:lstStyle/>
            <a:p>
              <a:endParaRPr lang="en-US"/>
            </a:p>
          </p:txBody>
        </p:sp>
      </p:grpSp>
      <p:sp>
        <p:nvSpPr>
          <p:cNvPr id="167952" name="Rectangle 16"/>
          <p:cNvSpPr>
            <a:spLocks noChangeArrowheads="1"/>
          </p:cNvSpPr>
          <p:nvPr/>
        </p:nvSpPr>
        <p:spPr bwMode="auto">
          <a:xfrm>
            <a:off x="7440613" y="6202363"/>
            <a:ext cx="1417637" cy="304800"/>
          </a:xfrm>
          <a:prstGeom prst="rect">
            <a:avLst/>
          </a:prstGeom>
          <a:noFill/>
          <a:ln w="12700" cap="sq">
            <a:noFill/>
            <a:miter lim="800000"/>
            <a:headEnd type="none" w="sm" len="sm"/>
            <a:tailEnd type="none" w="sm" len="sm"/>
          </a:ln>
          <a:effectLst/>
        </p:spPr>
        <p:txBody>
          <a:bodyPr wrap="none" anchor="ctr">
            <a:spAutoFit/>
          </a:bodyPr>
          <a:lstStyle/>
          <a:p>
            <a:pPr algn="r" eaLnBrk="1" hangingPunct="1"/>
            <a:r>
              <a:rPr lang="id-ID" sz="1400" b="1"/>
              <a:t>Wiersma, 1986</a:t>
            </a:r>
          </a:p>
        </p:txBody>
      </p:sp>
    </p:spTree>
  </p:cSld>
  <p:clrMapOvr>
    <a:masterClrMapping/>
  </p:clrMapOvr>
  <p:transition>
    <p:plu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Historical Research</a:t>
            </a:r>
          </a:p>
        </p:txBody>
      </p:sp>
      <p:sp>
        <p:nvSpPr>
          <p:cNvPr id="3" name="Content Placeholder 2"/>
          <p:cNvSpPr>
            <a:spLocks noGrp="1"/>
          </p:cNvSpPr>
          <p:nvPr>
            <p:ph idx="1"/>
          </p:nvPr>
        </p:nvSpPr>
        <p:spPr/>
        <p:txBody>
          <a:bodyPr/>
          <a:lstStyle/>
          <a:p>
            <a:r>
              <a:rPr lang="en-US" dirty="0"/>
              <a:t>Critical review </a:t>
            </a:r>
            <a:r>
              <a:rPr lang="en-US" dirty="0" err="1"/>
              <a:t>perkembangan</a:t>
            </a:r>
            <a:r>
              <a:rPr lang="en-US" dirty="0"/>
              <a:t> </a:t>
            </a:r>
            <a:r>
              <a:rPr lang="en-US" dirty="0" err="1"/>
              <a:t>Sistem</a:t>
            </a:r>
            <a:r>
              <a:rPr lang="en-US" dirty="0"/>
              <a:t> </a:t>
            </a:r>
            <a:r>
              <a:rPr lang="en-US" dirty="0" err="1"/>
              <a:t>Informasi</a:t>
            </a:r>
            <a:r>
              <a:rPr lang="en-US" dirty="0"/>
              <a:t> </a:t>
            </a:r>
            <a:r>
              <a:rPr lang="en-US" dirty="0" err="1"/>
              <a:t>dari</a:t>
            </a:r>
            <a:r>
              <a:rPr lang="en-US" dirty="0"/>
              <a:t> </a:t>
            </a:r>
            <a:r>
              <a:rPr lang="en-US" dirty="0" err="1"/>
              <a:t>tahun</a:t>
            </a:r>
            <a:r>
              <a:rPr lang="en-US" dirty="0"/>
              <a:t> 1960-2015</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9. Ethnographic Research</a:t>
            </a:r>
          </a:p>
        </p:txBody>
      </p:sp>
      <p:sp>
        <p:nvSpPr>
          <p:cNvPr id="29699" name="Rectangle 3"/>
          <p:cNvSpPr>
            <a:spLocks noGrp="1" noChangeArrowheads="1"/>
          </p:cNvSpPr>
          <p:nvPr>
            <p:ph type="body" idx="1"/>
          </p:nvPr>
        </p:nvSpPr>
        <p:spPr/>
        <p:txBody>
          <a:bodyPr/>
          <a:lstStyle/>
          <a:p>
            <a:r>
              <a:rPr lang="en-US"/>
              <a:t>Ethnographic research involves field research and requires contextualization - the interpretation of result in the data collection.</a:t>
            </a:r>
          </a:p>
          <a:p>
            <a:r>
              <a:rPr lang="en-US"/>
              <a:t>Ethnographic studies focus on organizations, which consist of defined groups of people who interact in regular and structured ways.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heel(4)">
                                      <p:cBhvr>
                                        <p:cTn id="7" dur="1000"/>
                                        <p:tgtEl>
                                          <p:spTgt spid="29699">
                                            <p:txEl>
                                              <p:pRg st="0" end="0"/>
                                            </p:txEl>
                                          </p:spTgt>
                                        </p:tgtEl>
                                      </p:cBhvr>
                                    </p:animEffect>
                                  </p:childTnLst>
                                </p:cTn>
                              </p:par>
                            </p:childTnLst>
                          </p:cTn>
                        </p:par>
                        <p:par>
                          <p:cTn id="8" fill="hold">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wheel(4)">
                                      <p:cBhvr>
                                        <p:cTn id="11" dur="10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sz="4000"/>
              <a:t>Typical Ethnographic Studies in Education:</a:t>
            </a:r>
          </a:p>
        </p:txBody>
      </p:sp>
      <p:sp>
        <p:nvSpPr>
          <p:cNvPr id="116739" name="Rectangle 3"/>
          <p:cNvSpPr>
            <a:spLocks noGrp="1" noChangeArrowheads="1"/>
          </p:cNvSpPr>
          <p:nvPr>
            <p:ph type="body" idx="1"/>
          </p:nvPr>
        </p:nvSpPr>
        <p:spPr/>
        <p:txBody>
          <a:bodyPr/>
          <a:lstStyle/>
          <a:p>
            <a:pPr>
              <a:lnSpc>
                <a:spcPct val="90000"/>
              </a:lnSpc>
            </a:pPr>
            <a:r>
              <a:rPr lang="en-US"/>
              <a:t>A study of life in urban classroom</a:t>
            </a:r>
          </a:p>
          <a:p>
            <a:pPr>
              <a:lnSpc>
                <a:spcPct val="90000"/>
              </a:lnSpc>
            </a:pPr>
            <a:r>
              <a:rPr lang="en-US"/>
              <a:t>A study of decision making in an inner-city high school</a:t>
            </a:r>
          </a:p>
          <a:p>
            <a:pPr>
              <a:lnSpc>
                <a:spcPct val="90000"/>
              </a:lnSpc>
            </a:pPr>
            <a:r>
              <a:rPr lang="en-US"/>
              <a:t>A study of student life in law school</a:t>
            </a:r>
          </a:p>
          <a:p>
            <a:pPr>
              <a:lnSpc>
                <a:spcPct val="90000"/>
              </a:lnSpc>
            </a:pPr>
            <a:r>
              <a:rPr lang="en-US"/>
              <a:t>A study of student relations in an integrated school</a:t>
            </a:r>
          </a:p>
          <a:p>
            <a:pPr>
              <a:lnSpc>
                <a:spcPct val="90000"/>
              </a:lnSpc>
            </a:pPr>
            <a:r>
              <a:rPr lang="en-US"/>
              <a:t>A study of peer interaction in racially mixed classroom of a suburban high school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plus(in)">
                                      <p:cBhvr>
                                        <p:cTn id="7" dur="1000"/>
                                        <p:tgtEl>
                                          <p:spTgt spid="116739">
                                            <p:txEl>
                                              <p:pRg st="0" end="0"/>
                                            </p:txEl>
                                          </p:spTgt>
                                        </p:tgtEl>
                                      </p:cBhvr>
                                    </p:animEffect>
                                  </p:childTnLst>
                                </p:cTn>
                              </p:par>
                            </p:childTnLst>
                          </p:cTn>
                        </p:par>
                        <p:par>
                          <p:cTn id="8" fill="hold">
                            <p:stCondLst>
                              <p:cond delay="1000"/>
                            </p:stCondLst>
                            <p:childTnLst>
                              <p:par>
                                <p:cTn id="9" presetID="13" presetClass="entr" presetSubtype="16" fill="hold" grpId="0" nodeType="after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animEffect transition="in" filter="plus(in)">
                                      <p:cBhvr>
                                        <p:cTn id="11" dur="1000"/>
                                        <p:tgtEl>
                                          <p:spTgt spid="116739">
                                            <p:txEl>
                                              <p:pRg st="1" end="1"/>
                                            </p:txEl>
                                          </p:spTgt>
                                        </p:tgtEl>
                                      </p:cBhvr>
                                    </p:animEffect>
                                  </p:childTnLst>
                                </p:cTn>
                              </p:par>
                            </p:childTnLst>
                          </p:cTn>
                        </p:par>
                        <p:par>
                          <p:cTn id="12" fill="hold">
                            <p:stCondLst>
                              <p:cond delay="2000"/>
                            </p:stCondLst>
                            <p:childTnLst>
                              <p:par>
                                <p:cTn id="13" presetID="13" presetClass="entr" presetSubtype="16" fill="hold" grpId="0" nodeType="afterEffect">
                                  <p:stCondLst>
                                    <p:cond delay="0"/>
                                  </p:stCondLst>
                                  <p:childTnLst>
                                    <p:set>
                                      <p:cBhvr>
                                        <p:cTn id="14" dur="1" fill="hold">
                                          <p:stCondLst>
                                            <p:cond delay="0"/>
                                          </p:stCondLst>
                                        </p:cTn>
                                        <p:tgtEl>
                                          <p:spTgt spid="116739">
                                            <p:txEl>
                                              <p:pRg st="2" end="2"/>
                                            </p:txEl>
                                          </p:spTgt>
                                        </p:tgtEl>
                                        <p:attrNameLst>
                                          <p:attrName>style.visibility</p:attrName>
                                        </p:attrNameLst>
                                      </p:cBhvr>
                                      <p:to>
                                        <p:strVal val="visible"/>
                                      </p:to>
                                    </p:set>
                                    <p:animEffect transition="in" filter="plus(in)">
                                      <p:cBhvr>
                                        <p:cTn id="15" dur="1000"/>
                                        <p:tgtEl>
                                          <p:spTgt spid="116739">
                                            <p:txEl>
                                              <p:pRg st="2" end="2"/>
                                            </p:txEl>
                                          </p:spTgt>
                                        </p:tgtEl>
                                      </p:cBhvr>
                                    </p:animEffect>
                                  </p:childTnLst>
                                </p:cTn>
                              </p:par>
                            </p:childTnLst>
                          </p:cTn>
                        </p:par>
                        <p:par>
                          <p:cTn id="16" fill="hold">
                            <p:stCondLst>
                              <p:cond delay="3000"/>
                            </p:stCondLst>
                            <p:childTnLst>
                              <p:par>
                                <p:cTn id="17" presetID="13" presetClass="entr" presetSubtype="16" fill="hold" grpId="0" nodeType="afterEffect">
                                  <p:stCondLst>
                                    <p:cond delay="0"/>
                                  </p:stCondLst>
                                  <p:childTnLst>
                                    <p:set>
                                      <p:cBhvr>
                                        <p:cTn id="18" dur="1" fill="hold">
                                          <p:stCondLst>
                                            <p:cond delay="0"/>
                                          </p:stCondLst>
                                        </p:cTn>
                                        <p:tgtEl>
                                          <p:spTgt spid="116739">
                                            <p:txEl>
                                              <p:pRg st="3" end="3"/>
                                            </p:txEl>
                                          </p:spTgt>
                                        </p:tgtEl>
                                        <p:attrNameLst>
                                          <p:attrName>style.visibility</p:attrName>
                                        </p:attrNameLst>
                                      </p:cBhvr>
                                      <p:to>
                                        <p:strVal val="visible"/>
                                      </p:to>
                                    </p:set>
                                    <p:animEffect transition="in" filter="plus(in)">
                                      <p:cBhvr>
                                        <p:cTn id="19" dur="1000"/>
                                        <p:tgtEl>
                                          <p:spTgt spid="116739">
                                            <p:txEl>
                                              <p:pRg st="3" end="3"/>
                                            </p:txEl>
                                          </p:spTgt>
                                        </p:tgtEl>
                                      </p:cBhvr>
                                    </p:animEffect>
                                  </p:childTnLst>
                                </p:cTn>
                              </p:par>
                            </p:childTnLst>
                          </p:cTn>
                        </p:par>
                        <p:par>
                          <p:cTn id="20" fill="hold">
                            <p:stCondLst>
                              <p:cond delay="4000"/>
                            </p:stCondLst>
                            <p:childTnLst>
                              <p:par>
                                <p:cTn id="21" presetID="13" presetClass="entr" presetSubtype="16" fill="hold" grpId="0" nodeType="afterEffect">
                                  <p:stCondLst>
                                    <p:cond delay="0"/>
                                  </p:stCondLst>
                                  <p:childTnLst>
                                    <p:set>
                                      <p:cBhvr>
                                        <p:cTn id="22" dur="1" fill="hold">
                                          <p:stCondLst>
                                            <p:cond delay="0"/>
                                          </p:stCondLst>
                                        </p:cTn>
                                        <p:tgtEl>
                                          <p:spTgt spid="116739">
                                            <p:txEl>
                                              <p:pRg st="4" end="4"/>
                                            </p:txEl>
                                          </p:spTgt>
                                        </p:tgtEl>
                                        <p:attrNameLst>
                                          <p:attrName>style.visibility</p:attrName>
                                        </p:attrNameLst>
                                      </p:cBhvr>
                                      <p:to>
                                        <p:strVal val="visible"/>
                                      </p:to>
                                    </p:set>
                                    <p:animEffect transition="in" filter="plus(in)">
                                      <p:cBhvr>
                                        <p:cTn id="23" dur="1000"/>
                                        <p:tgtEl>
                                          <p:spTgt spid="116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sz="4000" dirty="0"/>
              <a:t>The Process of Ethnographic Research</a:t>
            </a:r>
          </a:p>
        </p:txBody>
      </p:sp>
      <p:sp>
        <p:nvSpPr>
          <p:cNvPr id="117763" name="Rectangle 3"/>
          <p:cNvSpPr>
            <a:spLocks noGrp="1" noChangeArrowheads="1"/>
          </p:cNvSpPr>
          <p:nvPr>
            <p:ph type="body" idx="1"/>
          </p:nvPr>
        </p:nvSpPr>
        <p:spPr/>
        <p:txBody>
          <a:bodyPr/>
          <a:lstStyle/>
          <a:p>
            <a:pPr>
              <a:lnSpc>
                <a:spcPct val="80000"/>
              </a:lnSpc>
            </a:pPr>
            <a:r>
              <a:rPr lang="en-US" sz="2800"/>
              <a:t>Identification of the phenomenon to be studied</a:t>
            </a:r>
          </a:p>
          <a:p>
            <a:pPr>
              <a:lnSpc>
                <a:spcPct val="80000"/>
              </a:lnSpc>
            </a:pPr>
            <a:r>
              <a:rPr lang="en-US" sz="2800"/>
              <a:t>Identification of subjects</a:t>
            </a:r>
          </a:p>
          <a:p>
            <a:pPr>
              <a:lnSpc>
                <a:spcPct val="80000"/>
              </a:lnSpc>
            </a:pPr>
            <a:r>
              <a:rPr lang="en-US" sz="2800"/>
              <a:t>Hypothesis generation</a:t>
            </a:r>
          </a:p>
          <a:p>
            <a:pPr>
              <a:lnSpc>
                <a:spcPct val="80000"/>
              </a:lnSpc>
            </a:pPr>
            <a:r>
              <a:rPr lang="en-US" sz="2800"/>
              <a:t>Data Collection</a:t>
            </a:r>
          </a:p>
          <a:p>
            <a:pPr lvl="1">
              <a:lnSpc>
                <a:spcPct val="80000"/>
              </a:lnSpc>
            </a:pPr>
            <a:r>
              <a:rPr lang="en-US" sz="2400"/>
              <a:t>Observation</a:t>
            </a:r>
          </a:p>
          <a:p>
            <a:pPr lvl="1">
              <a:lnSpc>
                <a:spcPct val="80000"/>
              </a:lnSpc>
            </a:pPr>
            <a:r>
              <a:rPr lang="en-US" sz="2400"/>
              <a:t>Interview</a:t>
            </a:r>
          </a:p>
          <a:p>
            <a:pPr lvl="1">
              <a:lnSpc>
                <a:spcPct val="80000"/>
              </a:lnSpc>
            </a:pPr>
            <a:r>
              <a:rPr lang="en-US" sz="2400"/>
              <a:t>Reviewing Other sources</a:t>
            </a:r>
          </a:p>
          <a:p>
            <a:pPr lvl="1">
              <a:lnSpc>
                <a:spcPct val="80000"/>
              </a:lnSpc>
            </a:pPr>
            <a:r>
              <a:rPr lang="en-US" sz="2400"/>
              <a:t>Triangulation</a:t>
            </a:r>
          </a:p>
          <a:p>
            <a:pPr>
              <a:lnSpc>
                <a:spcPct val="80000"/>
              </a:lnSpc>
            </a:pPr>
            <a:r>
              <a:rPr lang="en-US" sz="2800"/>
              <a:t>Analysis of Data</a:t>
            </a:r>
          </a:p>
          <a:p>
            <a:pPr>
              <a:lnSpc>
                <a:spcPct val="80000"/>
              </a:lnSpc>
            </a:pPr>
            <a:r>
              <a:rPr lang="en-US" sz="2800"/>
              <a:t>Drawing Conclusion</a:t>
            </a:r>
          </a:p>
          <a:p>
            <a:pPr lvl="1">
              <a:lnSpc>
                <a:spcPct val="80000"/>
              </a:lnSpc>
            </a:pPr>
            <a:endParaRPr lang="en-US" sz="2400"/>
          </a:p>
          <a:p>
            <a:pPr lvl="1">
              <a:lnSpc>
                <a:spcPct val="80000"/>
              </a:lnSpc>
              <a:buFontTx/>
              <a:buNone/>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grpId="0" nodeType="after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7" presetClass="entr" presetSubtype="4" fill="hold" grpId="0" nodeType="after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 calcmode="lin" valueType="num">
                                      <p:cBhvr additive="base">
                                        <p:cTn id="12" dur="10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7" presetClass="entr" presetSubtype="4" fill="hold" grpId="0" nodeType="after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10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000"/>
                            </p:stCondLst>
                            <p:childTnLst>
                              <p:par>
                                <p:cTn id="20" presetID="7" presetClass="entr" presetSubtype="4" fill="hold" grpId="0" nodeType="after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 calcmode="lin" valueType="num">
                                      <p:cBhvr additive="base">
                                        <p:cTn id="22" dur="1000" fill="hold"/>
                                        <p:tgtEl>
                                          <p:spTgt spid="117763">
                                            <p:txEl>
                                              <p:pRg st="3" end="3"/>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11776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4000"/>
                            </p:stCondLst>
                            <p:childTnLst>
                              <p:par>
                                <p:cTn id="25" presetID="7" presetClass="entr" presetSubtype="4" fill="hold" grpId="0" nodeType="afterEffect">
                                  <p:stCondLst>
                                    <p:cond delay="0"/>
                                  </p:stCondLst>
                                  <p:childTnLst>
                                    <p:set>
                                      <p:cBhvr>
                                        <p:cTn id="26" dur="1" fill="hold">
                                          <p:stCondLst>
                                            <p:cond delay="0"/>
                                          </p:stCondLst>
                                        </p:cTn>
                                        <p:tgtEl>
                                          <p:spTgt spid="117763">
                                            <p:txEl>
                                              <p:pRg st="4" end="4"/>
                                            </p:txEl>
                                          </p:spTgt>
                                        </p:tgtEl>
                                        <p:attrNameLst>
                                          <p:attrName>style.visibility</p:attrName>
                                        </p:attrNameLst>
                                      </p:cBhvr>
                                      <p:to>
                                        <p:strVal val="visible"/>
                                      </p:to>
                                    </p:set>
                                    <p:anim calcmode="lin" valueType="num">
                                      <p:cBhvr additive="base">
                                        <p:cTn id="27" dur="10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11776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5000"/>
                            </p:stCondLst>
                            <p:childTnLst>
                              <p:par>
                                <p:cTn id="30" presetID="7" presetClass="entr" presetSubtype="4" fill="hold" grpId="0" nodeType="afterEffect">
                                  <p:stCondLst>
                                    <p:cond delay="0"/>
                                  </p:stCondLst>
                                  <p:childTnLst>
                                    <p:set>
                                      <p:cBhvr>
                                        <p:cTn id="31" dur="1" fill="hold">
                                          <p:stCondLst>
                                            <p:cond delay="0"/>
                                          </p:stCondLst>
                                        </p:cTn>
                                        <p:tgtEl>
                                          <p:spTgt spid="117763">
                                            <p:txEl>
                                              <p:pRg st="5" end="5"/>
                                            </p:txEl>
                                          </p:spTgt>
                                        </p:tgtEl>
                                        <p:attrNameLst>
                                          <p:attrName>style.visibility</p:attrName>
                                        </p:attrNameLst>
                                      </p:cBhvr>
                                      <p:to>
                                        <p:strVal val="visible"/>
                                      </p:to>
                                    </p:set>
                                    <p:anim calcmode="lin" valueType="num">
                                      <p:cBhvr additive="base">
                                        <p:cTn id="32"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11776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6000"/>
                            </p:stCondLst>
                            <p:childTnLst>
                              <p:par>
                                <p:cTn id="35" presetID="7" presetClass="entr" presetSubtype="4" fill="hold" grpId="0" nodeType="afterEffect">
                                  <p:stCondLst>
                                    <p:cond delay="0"/>
                                  </p:stCondLst>
                                  <p:childTnLst>
                                    <p:set>
                                      <p:cBhvr>
                                        <p:cTn id="36" dur="1" fill="hold">
                                          <p:stCondLst>
                                            <p:cond delay="0"/>
                                          </p:stCondLst>
                                        </p:cTn>
                                        <p:tgtEl>
                                          <p:spTgt spid="117763">
                                            <p:txEl>
                                              <p:pRg st="6" end="6"/>
                                            </p:txEl>
                                          </p:spTgt>
                                        </p:tgtEl>
                                        <p:attrNameLst>
                                          <p:attrName>style.visibility</p:attrName>
                                        </p:attrNameLst>
                                      </p:cBhvr>
                                      <p:to>
                                        <p:strVal val="visible"/>
                                      </p:to>
                                    </p:set>
                                    <p:anim calcmode="lin" valueType="num">
                                      <p:cBhvr additive="base">
                                        <p:cTn id="37"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1776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7000"/>
                            </p:stCondLst>
                            <p:childTnLst>
                              <p:par>
                                <p:cTn id="40" presetID="7" presetClass="entr" presetSubtype="4" fill="hold" grpId="0" nodeType="afterEffect">
                                  <p:stCondLst>
                                    <p:cond delay="0"/>
                                  </p:stCondLst>
                                  <p:childTnLst>
                                    <p:set>
                                      <p:cBhvr>
                                        <p:cTn id="41" dur="1" fill="hold">
                                          <p:stCondLst>
                                            <p:cond delay="0"/>
                                          </p:stCondLst>
                                        </p:cTn>
                                        <p:tgtEl>
                                          <p:spTgt spid="117763">
                                            <p:txEl>
                                              <p:pRg st="7" end="7"/>
                                            </p:txEl>
                                          </p:spTgt>
                                        </p:tgtEl>
                                        <p:attrNameLst>
                                          <p:attrName>style.visibility</p:attrName>
                                        </p:attrNameLst>
                                      </p:cBhvr>
                                      <p:to>
                                        <p:strVal val="visible"/>
                                      </p:to>
                                    </p:set>
                                    <p:anim calcmode="lin" valueType="num">
                                      <p:cBhvr additive="base">
                                        <p:cTn id="42" dur="1000" fill="hold"/>
                                        <p:tgtEl>
                                          <p:spTgt spid="117763">
                                            <p:txEl>
                                              <p:pRg st="7" end="7"/>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11776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8000"/>
                            </p:stCondLst>
                            <p:childTnLst>
                              <p:par>
                                <p:cTn id="45" presetID="7" presetClass="entr" presetSubtype="4" fill="hold" grpId="0" nodeType="afterEffect">
                                  <p:stCondLst>
                                    <p:cond delay="0"/>
                                  </p:stCondLst>
                                  <p:childTnLst>
                                    <p:set>
                                      <p:cBhvr>
                                        <p:cTn id="46" dur="1" fill="hold">
                                          <p:stCondLst>
                                            <p:cond delay="0"/>
                                          </p:stCondLst>
                                        </p:cTn>
                                        <p:tgtEl>
                                          <p:spTgt spid="117763">
                                            <p:txEl>
                                              <p:pRg st="8" end="8"/>
                                            </p:txEl>
                                          </p:spTgt>
                                        </p:tgtEl>
                                        <p:attrNameLst>
                                          <p:attrName>style.visibility</p:attrName>
                                        </p:attrNameLst>
                                      </p:cBhvr>
                                      <p:to>
                                        <p:strVal val="visible"/>
                                      </p:to>
                                    </p:set>
                                    <p:anim calcmode="lin" valueType="num">
                                      <p:cBhvr additive="base">
                                        <p:cTn id="47"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11776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9000"/>
                            </p:stCondLst>
                            <p:childTnLst>
                              <p:par>
                                <p:cTn id="50" presetID="7" presetClass="entr" presetSubtype="4" fill="hold" grpId="0" nodeType="afterEffect">
                                  <p:stCondLst>
                                    <p:cond delay="0"/>
                                  </p:stCondLst>
                                  <p:childTnLst>
                                    <p:set>
                                      <p:cBhvr>
                                        <p:cTn id="51" dur="1" fill="hold">
                                          <p:stCondLst>
                                            <p:cond delay="0"/>
                                          </p:stCondLst>
                                        </p:cTn>
                                        <p:tgtEl>
                                          <p:spTgt spid="117763">
                                            <p:txEl>
                                              <p:pRg st="9" end="9"/>
                                            </p:txEl>
                                          </p:spTgt>
                                        </p:tgtEl>
                                        <p:attrNameLst>
                                          <p:attrName>style.visibility</p:attrName>
                                        </p:attrNameLst>
                                      </p:cBhvr>
                                      <p:to>
                                        <p:strVal val="visible"/>
                                      </p:to>
                                    </p:set>
                                    <p:anim calcmode="lin" valueType="num">
                                      <p:cBhvr additive="base">
                                        <p:cTn id="52"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additive="base">
                                        <p:cTn id="53" dur="1000" fill="hold"/>
                                        <p:tgtEl>
                                          <p:spTgt spid="1177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Ethnographic Research</a:t>
            </a:r>
          </a:p>
        </p:txBody>
      </p:sp>
      <p:sp>
        <p:nvSpPr>
          <p:cNvPr id="3" name="Content Placeholder 2"/>
          <p:cNvSpPr>
            <a:spLocks noGrp="1"/>
          </p:cNvSpPr>
          <p:nvPr>
            <p:ph idx="1"/>
          </p:nvPr>
        </p:nvSpPr>
        <p:spPr/>
        <p:txBody>
          <a:bodyPr/>
          <a:lstStyle/>
          <a:p>
            <a:r>
              <a:rPr lang="en-US" dirty="0" err="1"/>
              <a:t>Bagaimana</a:t>
            </a:r>
            <a:r>
              <a:rPr lang="en-US" dirty="0"/>
              <a:t> </a:t>
            </a:r>
            <a:r>
              <a:rPr lang="en-US" dirty="0" err="1"/>
              <a:t>suku</a:t>
            </a:r>
            <a:r>
              <a:rPr lang="en-US" dirty="0"/>
              <a:t> </a:t>
            </a:r>
            <a:r>
              <a:rPr lang="en-US" dirty="0" err="1"/>
              <a:t>anak</a:t>
            </a:r>
            <a:r>
              <a:rPr lang="en-US" dirty="0"/>
              <a:t> </a:t>
            </a:r>
            <a:r>
              <a:rPr lang="en-US" dirty="0" err="1"/>
              <a:t>dalam</a:t>
            </a:r>
            <a:r>
              <a:rPr lang="en-US" dirty="0"/>
              <a:t> </a:t>
            </a:r>
            <a:r>
              <a:rPr lang="en-US" dirty="0" err="1"/>
              <a:t>beradaptasi</a:t>
            </a:r>
            <a:r>
              <a:rPr lang="en-US" dirty="0"/>
              <a:t> </a:t>
            </a:r>
            <a:r>
              <a:rPr lang="en-US" dirty="0" err="1"/>
              <a:t>terhadap</a:t>
            </a:r>
            <a:r>
              <a:rPr lang="en-US" dirty="0"/>
              <a:t> TIK</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dirty="0"/>
              <a:t>10. Case Studies Research</a:t>
            </a:r>
          </a:p>
        </p:txBody>
      </p:sp>
      <p:sp>
        <p:nvSpPr>
          <p:cNvPr id="301059" name="Rectangle 3"/>
          <p:cNvSpPr>
            <a:spLocks noGrp="1" noChangeArrowheads="1"/>
          </p:cNvSpPr>
          <p:nvPr>
            <p:ph type="body" idx="1"/>
          </p:nvPr>
        </p:nvSpPr>
        <p:spPr/>
        <p:txBody>
          <a:bodyPr/>
          <a:lstStyle/>
          <a:p>
            <a:pPr>
              <a:lnSpc>
                <a:spcPct val="80000"/>
              </a:lnSpc>
            </a:pPr>
            <a:r>
              <a:rPr lang="en-US" sz="2800"/>
              <a:t>Empirical investigation of particular phenomenon</a:t>
            </a:r>
          </a:p>
          <a:p>
            <a:pPr>
              <a:lnSpc>
                <a:spcPct val="80000"/>
              </a:lnSpc>
            </a:pPr>
            <a:r>
              <a:rPr lang="en-US" sz="2800"/>
              <a:t>A ‘case’ may be an organization, community, country, etc</a:t>
            </a:r>
          </a:p>
          <a:p>
            <a:pPr>
              <a:lnSpc>
                <a:spcPct val="80000"/>
              </a:lnSpc>
            </a:pPr>
            <a:r>
              <a:rPr lang="en-US" sz="2800"/>
              <a:t>Boundary problems should be determined</a:t>
            </a:r>
          </a:p>
          <a:p>
            <a:pPr>
              <a:lnSpc>
                <a:spcPct val="80000"/>
              </a:lnSpc>
            </a:pPr>
            <a:r>
              <a:rPr lang="en-US" sz="2800"/>
              <a:t>Multiple cases are suggested to compare and contrast different cases</a:t>
            </a:r>
          </a:p>
          <a:p>
            <a:pPr>
              <a:lnSpc>
                <a:spcPct val="80000"/>
              </a:lnSpc>
            </a:pPr>
            <a:r>
              <a:rPr lang="en-US" sz="2800"/>
              <a:t>Should be holistics and robust</a:t>
            </a:r>
          </a:p>
          <a:p>
            <a:pPr>
              <a:lnSpc>
                <a:spcPct val="80000"/>
              </a:lnSpc>
            </a:pPr>
            <a:r>
              <a:rPr lang="en-US" sz="2800"/>
              <a:t>Use qualitative and quantitative data</a:t>
            </a:r>
          </a:p>
          <a:p>
            <a:pPr>
              <a:lnSpc>
                <a:spcPct val="80000"/>
              </a:lnSpc>
            </a:pPr>
            <a:r>
              <a:rPr lang="en-US" sz="2800"/>
              <a:t>Guided by a hyphothesis. “To examined why a particular company success or fail in using IT”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r>
              <a:rPr lang="en-US" dirty="0"/>
              <a:t>: Case Studies Research</a:t>
            </a:r>
          </a:p>
        </p:txBody>
      </p:sp>
      <p:sp>
        <p:nvSpPr>
          <p:cNvPr id="3" name="Content Placeholder 2"/>
          <p:cNvSpPr>
            <a:spLocks noGrp="1"/>
          </p:cNvSpPr>
          <p:nvPr>
            <p:ph idx="1"/>
          </p:nvPr>
        </p:nvSpPr>
        <p:spPr/>
        <p:txBody>
          <a:bodyPr/>
          <a:lstStyle/>
          <a:p>
            <a:r>
              <a:rPr lang="en-US" dirty="0" err="1"/>
              <a:t>Penggunaan</a:t>
            </a:r>
            <a:r>
              <a:rPr lang="en-US" dirty="0"/>
              <a:t> TIK yang </a:t>
            </a:r>
            <a:r>
              <a:rPr lang="en-US" dirty="0" err="1"/>
              <a:t>komprehensif</a:t>
            </a:r>
            <a:r>
              <a:rPr lang="en-US" dirty="0"/>
              <a:t> </a:t>
            </a:r>
            <a:r>
              <a:rPr lang="en-US" dirty="0" err="1"/>
              <a:t>pada</a:t>
            </a:r>
            <a:r>
              <a:rPr lang="en-US" dirty="0"/>
              <a:t> </a:t>
            </a:r>
            <a:r>
              <a:rPr lang="en-US" dirty="0" err="1"/>
              <a:t>perusahaan</a:t>
            </a:r>
            <a:r>
              <a:rPr lang="en-US" dirty="0"/>
              <a:t> XYZ. </a:t>
            </a:r>
          </a:p>
          <a:p>
            <a:r>
              <a:rPr lang="en-US" dirty="0"/>
              <a:t>In-depth analysis must be applied to the case.</a:t>
            </a:r>
          </a:p>
          <a:p>
            <a:r>
              <a:rPr lang="en-US" dirty="0"/>
              <a:t>The research issues must be significant and based on existing problem to </a:t>
            </a:r>
            <a:r>
              <a:rPr lang="en-US" dirty="0" err="1"/>
              <a:t>perusahaan</a:t>
            </a:r>
            <a:r>
              <a:rPr lang="en-US" dirty="0"/>
              <a:t> XYZ.</a:t>
            </a:r>
          </a:p>
          <a:p>
            <a:r>
              <a:rPr lang="en-US" dirty="0"/>
              <a:t>The research results can not be extrapolated beyond  </a:t>
            </a:r>
            <a:r>
              <a:rPr lang="en-US" dirty="0" err="1"/>
              <a:t>perusahaan</a:t>
            </a:r>
            <a:r>
              <a:rPr lang="en-US" dirty="0"/>
              <a:t> XYZ.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sz="4000"/>
              <a:t>Shifting Paradigm Research on IS/IT</a:t>
            </a:r>
          </a:p>
        </p:txBody>
      </p:sp>
      <p:sp>
        <p:nvSpPr>
          <p:cNvPr id="306179" name="Rectangle 3"/>
          <p:cNvSpPr>
            <a:spLocks noGrp="1" noChangeArrowheads="1"/>
          </p:cNvSpPr>
          <p:nvPr>
            <p:ph type="body" idx="1"/>
          </p:nvPr>
        </p:nvSpPr>
        <p:spPr/>
        <p:txBody>
          <a:bodyPr/>
          <a:lstStyle/>
          <a:p>
            <a:pPr>
              <a:lnSpc>
                <a:spcPct val="90000"/>
              </a:lnSpc>
            </a:pPr>
            <a:r>
              <a:rPr lang="en-US" sz="2800" dirty="0"/>
              <a:t>During the ’70s and ’80s, IS/IT research was predominantly technical. </a:t>
            </a:r>
          </a:p>
          <a:p>
            <a:pPr>
              <a:lnSpc>
                <a:spcPct val="90000"/>
              </a:lnSpc>
            </a:pPr>
            <a:r>
              <a:rPr lang="en-US" sz="2800" dirty="0"/>
              <a:t>With newfound maturity (’90s, ’00s), more focus on social issues:</a:t>
            </a:r>
          </a:p>
          <a:p>
            <a:pPr lvl="1">
              <a:lnSpc>
                <a:spcPct val="90000"/>
              </a:lnSpc>
            </a:pPr>
            <a:r>
              <a:rPr lang="en-US" sz="2400" dirty="0"/>
              <a:t>Productivity, efficiency</a:t>
            </a:r>
          </a:p>
          <a:p>
            <a:pPr lvl="1">
              <a:lnSpc>
                <a:spcPct val="90000"/>
              </a:lnSpc>
            </a:pPr>
            <a:r>
              <a:rPr lang="en-US" sz="2400" dirty="0"/>
              <a:t>Usability, acceptance, user satisfaction</a:t>
            </a:r>
          </a:p>
          <a:p>
            <a:pPr>
              <a:lnSpc>
                <a:spcPct val="90000"/>
              </a:lnSpc>
            </a:pPr>
            <a:r>
              <a:rPr lang="en-US" sz="2800" dirty="0"/>
              <a:t>How valid is </a:t>
            </a:r>
            <a:r>
              <a:rPr lang="en-US" sz="2800" dirty="0" err="1"/>
              <a:t>IS</a:t>
            </a:r>
            <a:r>
              <a:rPr lang="en-US" sz="2800" dirty="0"/>
              <a:t> research based on methods taken from social sciences? (Potentially,) very!</a:t>
            </a:r>
            <a:endParaRPr lang="en-US" sz="2400"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4" name="Rectangle 4"/>
          <p:cNvSpPr>
            <a:spLocks noGrp="1" noChangeArrowheads="1"/>
          </p:cNvSpPr>
          <p:nvPr>
            <p:ph type="ctrTitle"/>
          </p:nvPr>
        </p:nvSpPr>
        <p:spPr/>
        <p:txBody>
          <a:bodyPr/>
          <a:lstStyle/>
          <a:p>
            <a:endParaRPr lang="en-US"/>
          </a:p>
        </p:txBody>
      </p:sp>
      <p:sp>
        <p:nvSpPr>
          <p:cNvPr id="307205" name="Rectangle 5"/>
          <p:cNvSpPr>
            <a:spLocks noGrp="1" noChangeArrowheads="1"/>
          </p:cNvSpPr>
          <p:nvPr>
            <p:ph type="subTitle" idx="1"/>
          </p:nvPr>
        </p:nvSpPr>
        <p:spPr/>
        <p:txBody>
          <a:bodyPr/>
          <a:lstStyle/>
          <a:p>
            <a:r>
              <a:rPr lang="en-US" dirty="0">
                <a:solidFill>
                  <a:srgbClr val="FF0000"/>
                </a:solidFill>
              </a:rPr>
              <a:t>Research on IS/IT:</a:t>
            </a:r>
          </a:p>
          <a:p>
            <a:r>
              <a:rPr lang="en-US" dirty="0">
                <a:solidFill>
                  <a:srgbClr val="FF0000"/>
                </a:solidFill>
              </a:rPr>
              <a:t>Which method should be used? Which methodology should be used?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Design</a:t>
            </a:r>
          </a:p>
        </p:txBody>
      </p:sp>
      <p:sp>
        <p:nvSpPr>
          <p:cNvPr id="3" name="Content Placeholder 2"/>
          <p:cNvSpPr>
            <a:spLocks noGrp="1"/>
          </p:cNvSpPr>
          <p:nvPr>
            <p:ph idx="1"/>
          </p:nvPr>
        </p:nvSpPr>
        <p:spPr/>
        <p:txBody>
          <a:bodyPr/>
          <a:lstStyle/>
          <a:p>
            <a:r>
              <a:rPr lang="en-US" dirty="0"/>
              <a:t>Selecting the methodological approach</a:t>
            </a:r>
          </a:p>
          <a:p>
            <a:r>
              <a:rPr lang="en-US" dirty="0" err="1"/>
              <a:t>Operationalizing</a:t>
            </a:r>
            <a:r>
              <a:rPr lang="en-US" dirty="0"/>
              <a:t> of variables</a:t>
            </a:r>
          </a:p>
          <a:p>
            <a:r>
              <a:rPr lang="en-US" dirty="0"/>
              <a:t>Crafting procedures/paradigm</a:t>
            </a:r>
          </a:p>
          <a:p>
            <a:r>
              <a:rPr lang="en-US" dirty="0"/>
              <a:t>Determining sample or unit analysis</a:t>
            </a:r>
          </a:p>
          <a:p>
            <a:r>
              <a:rPr lang="en-US" dirty="0"/>
              <a:t>Evaluating the practicality or the feasibility of the research (do-able or not at the given time, budget, etc.)</a:t>
            </a:r>
          </a:p>
          <a:p>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0" name="Rectangle 8"/>
          <p:cNvSpPr>
            <a:spLocks noGrp="1" noChangeArrowheads="1"/>
          </p:cNvSpPr>
          <p:nvPr>
            <p:ph type="title"/>
          </p:nvPr>
        </p:nvSpPr>
        <p:spPr/>
        <p:txBody>
          <a:bodyPr/>
          <a:lstStyle/>
          <a:p>
            <a:r>
              <a:rPr lang="en-US"/>
              <a:t>Question?</a:t>
            </a:r>
          </a:p>
        </p:txBody>
      </p:sp>
      <p:pic>
        <p:nvPicPr>
          <p:cNvPr id="59411" name="Picture 19" descr="question"/>
          <p:cNvPicPr>
            <a:picLocks noGrp="1" noChangeAspect="1" noChangeArrowheads="1"/>
          </p:cNvPicPr>
          <p:nvPr>
            <p:ph sz="quarter" idx="3"/>
          </p:nvPr>
        </p:nvPicPr>
        <p:blipFill>
          <a:blip r:embed="rId2" cstate="print"/>
          <a:srcRect/>
          <a:stretch>
            <a:fillRect/>
          </a:stretch>
        </p:blipFill>
        <p:spPr>
          <a:xfrm>
            <a:off x="5791200" y="2743200"/>
            <a:ext cx="2351088" cy="2971800"/>
          </a:xfrm>
          <a:noFill/>
          <a:ln/>
        </p:spPr>
      </p:pic>
      <p:sp>
        <p:nvSpPr>
          <p:cNvPr id="59415" name="AutoShape 23"/>
          <p:cNvSpPr>
            <a:spLocks noChangeArrowheads="1"/>
          </p:cNvSpPr>
          <p:nvPr/>
        </p:nvSpPr>
        <p:spPr bwMode="auto">
          <a:xfrm>
            <a:off x="2286000" y="2971800"/>
            <a:ext cx="2971800" cy="2819400"/>
          </a:xfrm>
          <a:prstGeom prst="diamond">
            <a:avLst/>
          </a:prstGeom>
          <a:solidFill>
            <a:srgbClr val="FF9900"/>
          </a:solidFill>
          <a:ln w="9525">
            <a:noFill/>
            <a:miter lim="800000"/>
            <a:headEnd/>
            <a:tailEnd/>
          </a:ln>
          <a:effectLst/>
        </p:spPr>
        <p:txBody>
          <a:bodyPr/>
          <a:lstStyle/>
          <a:p>
            <a:pPr algn="ctr" eaLnBrk="1" hangingPunct="1">
              <a:spcBef>
                <a:spcPct val="20000"/>
              </a:spcBef>
              <a:buClr>
                <a:schemeClr val="hlink"/>
              </a:buClr>
              <a:buSzPct val="80000"/>
              <a:buFont typeface="Wingdings" pitchFamily="2" charset="2"/>
              <a:buNone/>
            </a:pPr>
            <a:r>
              <a:rPr lang="en-US" sz="3200" b="1" u="sng">
                <a:latin typeface="Garamond" pitchFamily="18" charset="0"/>
              </a:rPr>
              <a:t>TIP </a:t>
            </a:r>
            <a:r>
              <a:rPr lang="en-US" sz="4400" b="1" u="sng">
                <a:latin typeface="Garamond" pitchFamily="18" charset="0"/>
              </a:rPr>
              <a:t>  </a:t>
            </a:r>
            <a:endParaRPr lang="en-US" sz="4400" b="1">
              <a:latin typeface="Garamond" pitchFamily="18" charset="0"/>
            </a:endParaRPr>
          </a:p>
          <a:p>
            <a:pPr algn="ctr" eaLnBrk="1" hangingPunct="1">
              <a:spcBef>
                <a:spcPct val="20000"/>
              </a:spcBef>
              <a:buClr>
                <a:schemeClr val="hlink"/>
              </a:buClr>
              <a:buSzPct val="80000"/>
              <a:buFont typeface="Wingdings" pitchFamily="2" charset="2"/>
              <a:buNone/>
            </a:pPr>
            <a:r>
              <a:rPr lang="en-US" sz="1600" b="1">
                <a:latin typeface="Garamond" pitchFamily="18" charset="0"/>
              </a:rPr>
              <a:t>If you do not understand something</a:t>
            </a:r>
          </a:p>
          <a:p>
            <a:pPr algn="ctr" eaLnBrk="1" hangingPunct="1">
              <a:spcBef>
                <a:spcPct val="20000"/>
              </a:spcBef>
              <a:buClr>
                <a:schemeClr val="hlink"/>
              </a:buClr>
              <a:buSzPct val="80000"/>
              <a:buFont typeface="Wingdings" pitchFamily="2" charset="2"/>
              <a:buNone/>
            </a:pPr>
            <a:r>
              <a:rPr lang="en-US" sz="3200" b="1">
                <a:latin typeface="Garamond" pitchFamily="18" charset="0"/>
              </a:rPr>
              <a:t>ask me!</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rtifikat.jpg"/>
          <p:cNvPicPr>
            <a:picLocks noChangeAspect="1"/>
          </p:cNvPicPr>
          <p:nvPr/>
        </p:nvPicPr>
        <p:blipFill>
          <a:blip r:embed="rId2" cstate="print"/>
          <a:stretch>
            <a:fillRect/>
          </a:stretch>
        </p:blipFill>
        <p:spPr>
          <a:xfrm>
            <a:off x="685800" y="228600"/>
            <a:ext cx="8077200" cy="4952999"/>
          </a:xfrm>
          <a:prstGeom prst="rect">
            <a:avLst/>
          </a:prstGeom>
        </p:spPr>
      </p:pic>
      <p:sp>
        <p:nvSpPr>
          <p:cNvPr id="3" name="TextBox 2"/>
          <p:cNvSpPr txBox="1"/>
          <p:nvPr/>
        </p:nvSpPr>
        <p:spPr>
          <a:xfrm>
            <a:off x="1295400" y="5326559"/>
            <a:ext cx="7550465" cy="769441"/>
          </a:xfrm>
          <a:prstGeom prst="rect">
            <a:avLst/>
          </a:prstGeom>
          <a:noFill/>
        </p:spPr>
        <p:txBody>
          <a:bodyPr wrap="none" rtlCol="0">
            <a:spAutoFit/>
          </a:bodyPr>
          <a:lstStyle/>
          <a:p>
            <a:pPr algn="ctr"/>
            <a:r>
              <a:rPr lang="en-US" sz="2200" dirty="0" err="1"/>
              <a:t>Salah</a:t>
            </a:r>
            <a:r>
              <a:rPr lang="en-US" sz="2200" dirty="0"/>
              <a:t> </a:t>
            </a:r>
            <a:r>
              <a:rPr lang="en-US" sz="2200" dirty="0" err="1"/>
              <a:t>satu</a:t>
            </a:r>
            <a:r>
              <a:rPr lang="en-US" sz="2200" dirty="0"/>
              <a:t> </a:t>
            </a:r>
            <a:r>
              <a:rPr lang="en-US" sz="2200" dirty="0" err="1"/>
              <a:t>bentuk</a:t>
            </a:r>
            <a:r>
              <a:rPr lang="en-US" sz="2200" dirty="0"/>
              <a:t> </a:t>
            </a:r>
            <a:r>
              <a:rPr lang="en-US" sz="2200" dirty="0" err="1"/>
              <a:t>penghargaan</a:t>
            </a:r>
            <a:r>
              <a:rPr lang="en-US" sz="2200" dirty="0"/>
              <a:t> </a:t>
            </a:r>
            <a:r>
              <a:rPr lang="en-US" sz="2200" dirty="0" err="1"/>
              <a:t>terhadap</a:t>
            </a:r>
            <a:r>
              <a:rPr lang="en-US" sz="2200" dirty="0"/>
              <a:t> </a:t>
            </a:r>
            <a:r>
              <a:rPr lang="en-US" sz="2200" dirty="0" err="1"/>
              <a:t>para</a:t>
            </a:r>
            <a:r>
              <a:rPr lang="en-US" sz="2200" dirty="0"/>
              <a:t> </a:t>
            </a:r>
            <a:r>
              <a:rPr lang="en-US" sz="2200" dirty="0" err="1"/>
              <a:t>penulis</a:t>
            </a:r>
            <a:r>
              <a:rPr lang="en-US" sz="2200" dirty="0"/>
              <a:t> </a:t>
            </a:r>
            <a:r>
              <a:rPr lang="en-US" sz="2200" dirty="0" err="1"/>
              <a:t>dari</a:t>
            </a:r>
            <a:endParaRPr lang="en-US" sz="2200" dirty="0"/>
          </a:p>
          <a:p>
            <a:pPr algn="ctr"/>
            <a:r>
              <a:rPr lang="en-US" sz="2200" dirty="0"/>
              <a:t>Lab DL2 </a:t>
            </a:r>
            <a:r>
              <a:rPr lang="en-US" sz="2200" dirty="0" err="1"/>
              <a:t>Fasilkom</a:t>
            </a:r>
            <a:r>
              <a:rPr lang="en-US" sz="2200" dirty="0"/>
              <a:t>, UI.</a:t>
            </a:r>
            <a:r>
              <a:rPr lang="en-US" dirty="0"/>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a:t>1. Method or Methodology?</a:t>
            </a:r>
            <a:endParaRPr lang="en-US"/>
          </a:p>
        </p:txBody>
      </p:sp>
      <p:sp>
        <p:nvSpPr>
          <p:cNvPr id="78851" name="Rectangle 3"/>
          <p:cNvSpPr>
            <a:spLocks noGrp="1" noChangeArrowheads="1"/>
          </p:cNvSpPr>
          <p:nvPr>
            <p:ph type="body" idx="1"/>
          </p:nvPr>
        </p:nvSpPr>
        <p:spPr>
          <a:xfrm>
            <a:off x="990600" y="1600200"/>
            <a:ext cx="7620000" cy="4876800"/>
          </a:xfrm>
        </p:spPr>
        <p:txBody>
          <a:bodyPr/>
          <a:lstStyle/>
          <a:p>
            <a:pPr>
              <a:lnSpc>
                <a:spcPct val="90000"/>
              </a:lnSpc>
            </a:pPr>
            <a:r>
              <a:rPr lang="en-AU" sz="2400" dirty="0"/>
              <a:t>Research Methods are the techniques/ procedures used to collect and analyse data. Sometimes they called Research Designs </a:t>
            </a:r>
          </a:p>
          <a:p>
            <a:pPr>
              <a:lnSpc>
                <a:spcPct val="90000"/>
              </a:lnSpc>
            </a:pPr>
            <a:r>
              <a:rPr lang="en-AU" sz="2400" dirty="0"/>
              <a:t>Methodology refers to discussions of how research is done, or should be done, and the critical analysis of methods of research</a:t>
            </a:r>
          </a:p>
          <a:p>
            <a:pPr lvl="1">
              <a:lnSpc>
                <a:spcPct val="90000"/>
              </a:lnSpc>
            </a:pPr>
            <a:r>
              <a:rPr lang="en-US" sz="2000" dirty="0"/>
              <a:t>Conceptual frameworks and assumptions used to inform research</a:t>
            </a:r>
          </a:p>
          <a:p>
            <a:pPr lvl="1">
              <a:lnSpc>
                <a:spcPct val="90000"/>
              </a:lnSpc>
            </a:pPr>
            <a:r>
              <a:rPr lang="en-US" sz="2000" dirty="0"/>
              <a:t>Elaboration of research method</a:t>
            </a:r>
          </a:p>
          <a:p>
            <a:pPr lvl="1">
              <a:lnSpc>
                <a:spcPct val="90000"/>
              </a:lnSpc>
            </a:pPr>
            <a:r>
              <a:rPr lang="en-AU" sz="2000" dirty="0"/>
              <a:t>The paradigm that dictates which methods are used, and how they are applied and arranged.</a:t>
            </a:r>
            <a:endParaRPr lang="en-US" sz="2000" dirty="0"/>
          </a:p>
          <a:p>
            <a:pPr>
              <a:lnSpc>
                <a:spcPct val="90000"/>
              </a:lnSpc>
            </a:pPr>
            <a:r>
              <a:rPr lang="en-US" sz="2400" i="1" dirty="0"/>
              <a:t>This distinction is not clear cut, even in established literature!</a:t>
            </a:r>
          </a:p>
          <a:p>
            <a:pPr>
              <a:lnSpc>
                <a:spcPct val="90000"/>
              </a:lnSpc>
            </a:pPr>
            <a:endParaRPr lang="en-US" sz="2400" i="1" dirty="0"/>
          </a:p>
          <a:p>
            <a:pPr>
              <a:lnSpc>
                <a:spcPct val="90000"/>
              </a:lnSpc>
            </a:pPr>
            <a:r>
              <a:rPr lang="en-US" sz="2400" i="1" dirty="0"/>
              <a:t>However, the debate should focus on how the method or the methodology solve the issues or problems of the research</a:t>
            </a:r>
          </a:p>
        </p:txBody>
      </p:sp>
      <p:sp>
        <p:nvSpPr>
          <p:cNvPr id="78852" name="Rectangle 4"/>
          <p:cNvSpPr>
            <a:spLocks noChangeArrowheads="1"/>
          </p:cNvSpPr>
          <p:nvPr/>
        </p:nvSpPr>
        <p:spPr bwMode="auto">
          <a:xfrm>
            <a:off x="6324600" y="5013325"/>
            <a:ext cx="1846263" cy="396875"/>
          </a:xfrm>
          <a:prstGeom prst="rect">
            <a:avLst/>
          </a:prstGeom>
          <a:noFill/>
          <a:ln w="12700" cap="sq">
            <a:noFill/>
            <a:miter lim="800000"/>
            <a:headEnd type="none" w="sm" len="sm"/>
            <a:tailEnd type="none" w="sm" len="sm"/>
          </a:ln>
          <a:effectLst/>
        </p:spPr>
        <p:txBody>
          <a:bodyPr wrap="none">
            <a:spAutoFit/>
          </a:bodyPr>
          <a:lstStyle/>
          <a:p>
            <a:pPr eaLnBrk="1" hangingPunct="1">
              <a:spcBef>
                <a:spcPct val="20000"/>
              </a:spcBef>
              <a:buClr>
                <a:schemeClr val="hlink"/>
              </a:buClr>
              <a:buSzPct val="80000"/>
              <a:buFont typeface="Wingdings" pitchFamily="2" charset="2"/>
              <a:buNone/>
            </a:pPr>
            <a:r>
              <a:rPr lang="id-ID" sz="2000" dirty="0">
                <a:latin typeface="Times New Roman" pitchFamily="18" charset="0"/>
              </a:rPr>
              <a:t>(Blaike, 2000:8)</a:t>
            </a:r>
          </a:p>
        </p:txBody>
      </p:sp>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t>When, where, and how..?</a:t>
            </a:r>
          </a:p>
        </p:txBody>
      </p:sp>
      <p:sp>
        <p:nvSpPr>
          <p:cNvPr id="303107" name="Rectangle 3"/>
          <p:cNvSpPr>
            <a:spLocks noGrp="1" noChangeArrowheads="1"/>
          </p:cNvSpPr>
          <p:nvPr>
            <p:ph type="body" idx="1"/>
          </p:nvPr>
        </p:nvSpPr>
        <p:spPr/>
        <p:txBody>
          <a:bodyPr/>
          <a:lstStyle/>
          <a:p>
            <a:r>
              <a:rPr lang="en-US"/>
              <a:t>Kapan anda harus menggunakan metode penelitian atau metodologi penelitian?</a:t>
            </a:r>
          </a:p>
          <a:p>
            <a:r>
              <a:rPr lang="en-US"/>
              <a:t>Dimana atau dalam konteks apa anda menggunakan metode penelitian atau metodologi penelitian.</a:t>
            </a:r>
          </a:p>
          <a:p>
            <a:r>
              <a:rPr lang="en-US"/>
              <a:t>Bagaimana anda menerapkan metode penelitian atau metodologi penelitian. </a:t>
            </a:r>
          </a:p>
        </p:txBody>
      </p:sp>
      <p:sp>
        <p:nvSpPr>
          <p:cNvPr id="4" name="TextBox 3"/>
          <p:cNvSpPr txBox="1"/>
          <p:nvPr/>
        </p:nvSpPr>
        <p:spPr>
          <a:xfrm>
            <a:off x="1037808" y="5602069"/>
            <a:ext cx="7725192" cy="646331"/>
          </a:xfrm>
          <a:prstGeom prst="rect">
            <a:avLst/>
          </a:prstGeom>
          <a:noFill/>
        </p:spPr>
        <p:txBody>
          <a:bodyPr wrap="none" rtlCol="0">
            <a:spAutoFit/>
          </a:bodyPr>
          <a:lstStyle/>
          <a:p>
            <a:r>
              <a:rPr lang="en-US" dirty="0">
                <a:solidFill>
                  <a:srgbClr val="FF0000"/>
                </a:solidFill>
              </a:rPr>
              <a:t>Rule of thumb: if the research issue is so straight forward, use method, but</a:t>
            </a:r>
          </a:p>
          <a:p>
            <a:r>
              <a:rPr lang="en-US" dirty="0">
                <a:solidFill>
                  <a:srgbClr val="FF0000"/>
                </a:solidFill>
              </a:rPr>
              <a:t>the research issue is complex then use methodology. </a:t>
            </a:r>
            <a:r>
              <a:rPr lang="en-US" dirty="0" err="1">
                <a:solidFill>
                  <a:srgbClr val="FF0000"/>
                </a:solidFill>
              </a:rPr>
              <a:t>Berikan</a:t>
            </a:r>
            <a:r>
              <a:rPr lang="en-US" dirty="0">
                <a:solidFill>
                  <a:srgbClr val="FF0000"/>
                </a:solidFill>
              </a:rPr>
              <a:t> contoh2nya.</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29" name="Rectangle 21"/>
          <p:cNvSpPr>
            <a:spLocks noChangeArrowheads="1"/>
          </p:cNvSpPr>
          <p:nvPr/>
        </p:nvSpPr>
        <p:spPr bwMode="auto">
          <a:xfrm>
            <a:off x="1066800" y="3352800"/>
            <a:ext cx="1600200" cy="457200"/>
          </a:xfrm>
          <a:prstGeom prst="rect">
            <a:avLst/>
          </a:prstGeom>
          <a:solidFill>
            <a:schemeClr val="accent1"/>
          </a:solidFill>
          <a:ln w="28575" cap="sq">
            <a:solidFill>
              <a:srgbClr val="FF0000"/>
            </a:solidFill>
            <a:miter lim="800000"/>
            <a:headEnd type="none" w="sm" len="sm"/>
            <a:tailEnd type="none" w="sm" len="sm"/>
          </a:ln>
          <a:effectLst/>
        </p:spPr>
        <p:txBody>
          <a:bodyPr wrap="none" anchor="ctr"/>
          <a:lstStyle/>
          <a:p>
            <a:endParaRPr lang="en-US"/>
          </a:p>
        </p:txBody>
      </p:sp>
      <p:sp>
        <p:nvSpPr>
          <p:cNvPr id="17410" name="Rectangle 2"/>
          <p:cNvSpPr>
            <a:spLocks noGrp="1" noChangeArrowheads="1"/>
          </p:cNvSpPr>
          <p:nvPr>
            <p:ph type="title"/>
          </p:nvPr>
        </p:nvSpPr>
        <p:spPr>
          <a:xfrm>
            <a:off x="1066800" y="334963"/>
            <a:ext cx="7620000" cy="838200"/>
          </a:xfrm>
        </p:spPr>
        <p:txBody>
          <a:bodyPr/>
          <a:lstStyle/>
          <a:p>
            <a:r>
              <a:rPr lang="en-US" sz="3600"/>
              <a:t>2. Types of Research Methods that Research Methodology Can Be Build Upon</a:t>
            </a:r>
          </a:p>
        </p:txBody>
      </p:sp>
      <p:grpSp>
        <p:nvGrpSpPr>
          <p:cNvPr id="17427" name="Group 19"/>
          <p:cNvGrpSpPr>
            <a:grpSpLocks/>
          </p:cNvGrpSpPr>
          <p:nvPr/>
        </p:nvGrpSpPr>
        <p:grpSpPr bwMode="auto">
          <a:xfrm>
            <a:off x="685800" y="1238250"/>
            <a:ext cx="8124825" cy="5467350"/>
            <a:chOff x="546" y="816"/>
            <a:chExt cx="5118" cy="3444"/>
          </a:xfrm>
        </p:grpSpPr>
        <p:pic>
          <p:nvPicPr>
            <p:cNvPr id="17412" name="Picture 4" descr="typesresearch"/>
            <p:cNvPicPr>
              <a:picLocks noChangeAspect="1" noChangeArrowheads="1"/>
            </p:cNvPicPr>
            <p:nvPr/>
          </p:nvPicPr>
          <p:blipFill>
            <a:blip r:embed="rId2" cstate="print"/>
            <a:srcRect/>
            <a:stretch>
              <a:fillRect/>
            </a:stretch>
          </p:blipFill>
          <p:spPr bwMode="auto">
            <a:xfrm>
              <a:off x="1794" y="1776"/>
              <a:ext cx="2352" cy="1654"/>
            </a:xfrm>
            <a:prstGeom prst="rect">
              <a:avLst/>
            </a:prstGeom>
            <a:noFill/>
          </p:spPr>
        </p:pic>
        <p:pic>
          <p:nvPicPr>
            <p:cNvPr id="17413" name="Picture 5" descr="action"/>
            <p:cNvPicPr>
              <a:picLocks noChangeAspect="1" noChangeArrowheads="1"/>
            </p:cNvPicPr>
            <p:nvPr/>
          </p:nvPicPr>
          <p:blipFill>
            <a:blip r:embed="rId3" cstate="print"/>
            <a:srcRect/>
            <a:stretch>
              <a:fillRect/>
            </a:stretch>
          </p:blipFill>
          <p:spPr bwMode="auto">
            <a:xfrm>
              <a:off x="1794" y="3696"/>
              <a:ext cx="1488" cy="294"/>
            </a:xfrm>
            <a:prstGeom prst="rect">
              <a:avLst/>
            </a:prstGeom>
            <a:noFill/>
          </p:spPr>
        </p:pic>
        <p:pic>
          <p:nvPicPr>
            <p:cNvPr id="17414" name="Picture 6" descr="causalcom"/>
            <p:cNvPicPr>
              <a:picLocks noChangeAspect="1" noChangeArrowheads="1"/>
            </p:cNvPicPr>
            <p:nvPr/>
          </p:nvPicPr>
          <p:blipFill>
            <a:blip r:embed="rId4" cstate="print"/>
            <a:srcRect/>
            <a:stretch>
              <a:fillRect/>
            </a:stretch>
          </p:blipFill>
          <p:spPr bwMode="auto">
            <a:xfrm>
              <a:off x="2130" y="816"/>
              <a:ext cx="1164" cy="486"/>
            </a:xfrm>
            <a:prstGeom prst="rect">
              <a:avLst/>
            </a:prstGeom>
            <a:noFill/>
          </p:spPr>
        </p:pic>
        <p:pic>
          <p:nvPicPr>
            <p:cNvPr id="17415" name="Picture 7" descr="corre"/>
            <p:cNvPicPr>
              <a:picLocks noChangeAspect="1" noChangeArrowheads="1"/>
            </p:cNvPicPr>
            <p:nvPr/>
          </p:nvPicPr>
          <p:blipFill>
            <a:blip r:embed="rId5" cstate="print"/>
            <a:srcRect/>
            <a:stretch>
              <a:fillRect/>
            </a:stretch>
          </p:blipFill>
          <p:spPr bwMode="auto">
            <a:xfrm>
              <a:off x="546" y="1200"/>
              <a:ext cx="1122" cy="888"/>
            </a:xfrm>
            <a:prstGeom prst="rect">
              <a:avLst/>
            </a:prstGeom>
            <a:noFill/>
          </p:spPr>
        </p:pic>
        <p:pic>
          <p:nvPicPr>
            <p:cNvPr id="17416" name="Picture 8" descr="ethno"/>
            <p:cNvPicPr>
              <a:picLocks noChangeAspect="1" noChangeArrowheads="1"/>
            </p:cNvPicPr>
            <p:nvPr/>
          </p:nvPicPr>
          <p:blipFill>
            <a:blip r:embed="rId6" cstate="print"/>
            <a:srcRect/>
            <a:stretch>
              <a:fillRect/>
            </a:stretch>
          </p:blipFill>
          <p:spPr bwMode="auto">
            <a:xfrm>
              <a:off x="4338" y="3120"/>
              <a:ext cx="1326" cy="294"/>
            </a:xfrm>
            <a:prstGeom prst="rect">
              <a:avLst/>
            </a:prstGeom>
            <a:noFill/>
          </p:spPr>
        </p:pic>
        <p:pic>
          <p:nvPicPr>
            <p:cNvPr id="17417" name="Picture 9" descr="experi"/>
            <p:cNvPicPr>
              <a:picLocks noChangeAspect="1" noChangeArrowheads="1"/>
            </p:cNvPicPr>
            <p:nvPr/>
          </p:nvPicPr>
          <p:blipFill>
            <a:blip r:embed="rId7" cstate="print"/>
            <a:srcRect/>
            <a:stretch>
              <a:fillRect/>
            </a:stretch>
          </p:blipFill>
          <p:spPr bwMode="auto">
            <a:xfrm>
              <a:off x="4674" y="1344"/>
              <a:ext cx="800" cy="816"/>
            </a:xfrm>
            <a:prstGeom prst="rect">
              <a:avLst/>
            </a:prstGeom>
            <a:noFill/>
          </p:spPr>
        </p:pic>
        <p:pic>
          <p:nvPicPr>
            <p:cNvPr id="17418" name="Picture 10" descr="historical"/>
            <p:cNvPicPr>
              <a:picLocks noChangeAspect="1" noChangeArrowheads="1"/>
            </p:cNvPicPr>
            <p:nvPr/>
          </p:nvPicPr>
          <p:blipFill>
            <a:blip r:embed="rId8" cstate="print"/>
            <a:srcRect/>
            <a:stretch>
              <a:fillRect/>
            </a:stretch>
          </p:blipFill>
          <p:spPr bwMode="auto">
            <a:xfrm>
              <a:off x="3378" y="3552"/>
              <a:ext cx="1122" cy="294"/>
            </a:xfrm>
            <a:prstGeom prst="rect">
              <a:avLst/>
            </a:prstGeom>
            <a:noFill/>
          </p:spPr>
        </p:pic>
        <p:pic>
          <p:nvPicPr>
            <p:cNvPr id="17419" name="Picture 11" descr="survey"/>
            <p:cNvPicPr>
              <a:picLocks noChangeAspect="1" noChangeArrowheads="1"/>
            </p:cNvPicPr>
            <p:nvPr/>
          </p:nvPicPr>
          <p:blipFill>
            <a:blip r:embed="rId9" cstate="print"/>
            <a:srcRect/>
            <a:stretch>
              <a:fillRect/>
            </a:stretch>
          </p:blipFill>
          <p:spPr bwMode="auto">
            <a:xfrm>
              <a:off x="978" y="3216"/>
              <a:ext cx="840" cy="294"/>
            </a:xfrm>
            <a:prstGeom prst="rect">
              <a:avLst/>
            </a:prstGeom>
            <a:noFill/>
          </p:spPr>
        </p:pic>
        <p:pic>
          <p:nvPicPr>
            <p:cNvPr id="17420" name="Picture 12" descr="cau1"/>
            <p:cNvPicPr>
              <a:picLocks noChangeAspect="1" noChangeArrowheads="1"/>
            </p:cNvPicPr>
            <p:nvPr/>
          </p:nvPicPr>
          <p:blipFill>
            <a:blip r:embed="rId10" cstate="print"/>
            <a:srcRect/>
            <a:stretch>
              <a:fillRect/>
            </a:stretch>
          </p:blipFill>
          <p:spPr bwMode="auto">
            <a:xfrm>
              <a:off x="3186" y="1296"/>
              <a:ext cx="672" cy="588"/>
            </a:xfrm>
            <a:prstGeom prst="rect">
              <a:avLst/>
            </a:prstGeom>
            <a:noFill/>
          </p:spPr>
        </p:pic>
        <p:pic>
          <p:nvPicPr>
            <p:cNvPr id="17421" name="Picture 13" descr="act1"/>
            <p:cNvPicPr>
              <a:picLocks noChangeAspect="1" noChangeArrowheads="1"/>
            </p:cNvPicPr>
            <p:nvPr/>
          </p:nvPicPr>
          <p:blipFill>
            <a:blip r:embed="rId11" cstate="print"/>
            <a:srcRect/>
            <a:stretch>
              <a:fillRect/>
            </a:stretch>
          </p:blipFill>
          <p:spPr bwMode="auto">
            <a:xfrm>
              <a:off x="1170" y="3744"/>
              <a:ext cx="570" cy="516"/>
            </a:xfrm>
            <a:prstGeom prst="rect">
              <a:avLst/>
            </a:prstGeom>
            <a:noFill/>
          </p:spPr>
        </p:pic>
        <p:pic>
          <p:nvPicPr>
            <p:cNvPr id="17422" name="Picture 14" descr="eth1"/>
            <p:cNvPicPr>
              <a:picLocks noChangeAspect="1" noChangeArrowheads="1"/>
            </p:cNvPicPr>
            <p:nvPr/>
          </p:nvPicPr>
          <p:blipFill>
            <a:blip r:embed="rId12" cstate="print"/>
            <a:srcRect/>
            <a:stretch>
              <a:fillRect/>
            </a:stretch>
          </p:blipFill>
          <p:spPr bwMode="auto">
            <a:xfrm>
              <a:off x="4482" y="3456"/>
              <a:ext cx="703" cy="768"/>
            </a:xfrm>
            <a:prstGeom prst="rect">
              <a:avLst/>
            </a:prstGeom>
            <a:noFill/>
          </p:spPr>
        </p:pic>
        <p:pic>
          <p:nvPicPr>
            <p:cNvPr id="17423" name="Picture 15" descr="sur1"/>
            <p:cNvPicPr>
              <a:picLocks noChangeAspect="1" noChangeArrowheads="1"/>
            </p:cNvPicPr>
            <p:nvPr/>
          </p:nvPicPr>
          <p:blipFill>
            <a:blip r:embed="rId13" cstate="print"/>
            <a:srcRect/>
            <a:stretch>
              <a:fillRect/>
            </a:stretch>
          </p:blipFill>
          <p:spPr bwMode="auto">
            <a:xfrm>
              <a:off x="594" y="2448"/>
              <a:ext cx="774" cy="684"/>
            </a:xfrm>
            <a:prstGeom prst="rect">
              <a:avLst/>
            </a:prstGeom>
            <a:noFill/>
          </p:spPr>
        </p:pic>
        <p:pic>
          <p:nvPicPr>
            <p:cNvPr id="17424" name="Picture 16" descr="eth2"/>
            <p:cNvPicPr>
              <a:picLocks noChangeAspect="1" noChangeArrowheads="1"/>
            </p:cNvPicPr>
            <p:nvPr/>
          </p:nvPicPr>
          <p:blipFill>
            <a:blip r:embed="rId14" cstate="print"/>
            <a:srcRect/>
            <a:stretch>
              <a:fillRect/>
            </a:stretch>
          </p:blipFill>
          <p:spPr bwMode="auto">
            <a:xfrm>
              <a:off x="4482" y="2448"/>
              <a:ext cx="528" cy="522"/>
            </a:xfrm>
            <a:prstGeom prst="rect">
              <a:avLst/>
            </a:prstGeom>
            <a:noFill/>
          </p:spPr>
        </p:pic>
        <p:pic>
          <p:nvPicPr>
            <p:cNvPr id="17425" name="Picture 17" descr="exp"/>
            <p:cNvPicPr>
              <a:picLocks noChangeAspect="1" noChangeArrowheads="1"/>
            </p:cNvPicPr>
            <p:nvPr/>
          </p:nvPicPr>
          <p:blipFill>
            <a:blip r:embed="rId15" cstate="print"/>
            <a:srcRect/>
            <a:stretch>
              <a:fillRect/>
            </a:stretch>
          </p:blipFill>
          <p:spPr bwMode="auto">
            <a:xfrm>
              <a:off x="3954" y="1008"/>
              <a:ext cx="1248" cy="294"/>
            </a:xfrm>
            <a:prstGeom prst="rect">
              <a:avLst/>
            </a:prstGeom>
            <a:noFill/>
          </p:spPr>
        </p:pic>
      </p:grpSp>
      <p:sp>
        <p:nvSpPr>
          <p:cNvPr id="17428" name="Text Box 20"/>
          <p:cNvSpPr txBox="1">
            <a:spLocks noChangeArrowheads="1"/>
          </p:cNvSpPr>
          <p:nvPr/>
        </p:nvSpPr>
        <p:spPr bwMode="auto">
          <a:xfrm>
            <a:off x="1050925" y="3413125"/>
            <a:ext cx="1568450" cy="396875"/>
          </a:xfrm>
          <a:prstGeom prst="rect">
            <a:avLst/>
          </a:prstGeom>
          <a:noFill/>
          <a:ln w="12700" cap="sq">
            <a:noFill/>
            <a:miter lim="800000"/>
            <a:headEnd type="none" w="sm" len="sm"/>
            <a:tailEnd type="none" w="sm" len="sm"/>
          </a:ln>
          <a:effectLst/>
        </p:spPr>
        <p:txBody>
          <a:bodyPr wrap="none">
            <a:spAutoFit/>
          </a:bodyPr>
          <a:lstStyle/>
          <a:p>
            <a:r>
              <a:rPr lang="en-US" sz="2000" b="1"/>
              <a:t>Case Study</a:t>
            </a:r>
          </a:p>
        </p:txBody>
      </p:sp>
      <p:sp>
        <p:nvSpPr>
          <p:cNvPr id="17430" name="Line 22"/>
          <p:cNvSpPr>
            <a:spLocks noChangeShapeType="1"/>
          </p:cNvSpPr>
          <p:nvPr/>
        </p:nvSpPr>
        <p:spPr bwMode="auto">
          <a:xfrm flipH="1">
            <a:off x="2667000" y="3733800"/>
            <a:ext cx="228600" cy="0"/>
          </a:xfrm>
          <a:prstGeom prst="line">
            <a:avLst/>
          </a:prstGeom>
          <a:noFill/>
          <a:ln w="28575" cap="sq">
            <a:solidFill>
              <a:schemeClr val="tx1"/>
            </a:solidFill>
            <a:round/>
            <a:headEnd type="none" w="sm" len="sm"/>
            <a:tailEnd type="triangle" w="med" len="med"/>
          </a:ln>
          <a:effectLst/>
        </p:spPr>
        <p:txBody>
          <a:bodyPr wrap="none"/>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1000" fill="hold"/>
                                        <p:tgtEl>
                                          <p:spTgt spid="17410"/>
                                        </p:tgtEl>
                                        <p:attrNameLst>
                                          <p:attrName>ppt_x</p:attrName>
                                        </p:attrNameLst>
                                      </p:cBhvr>
                                      <p:tavLst>
                                        <p:tav tm="0">
                                          <p:val>
                                            <p:strVal val="#ppt_x-.2"/>
                                          </p:val>
                                        </p:tav>
                                        <p:tav tm="100000">
                                          <p:val>
                                            <p:strVal val="#ppt_x"/>
                                          </p:val>
                                        </p:tav>
                                      </p:tavLst>
                                    </p:anim>
                                    <p:anim calcmode="lin" valueType="num">
                                      <p:cBhvr>
                                        <p:cTn id="8" dur="1000" fill="hold"/>
                                        <p:tgtEl>
                                          <p:spTgt spid="174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Research Methods</a:t>
            </a:r>
          </a:p>
        </p:txBody>
      </p:sp>
      <p:sp>
        <p:nvSpPr>
          <p:cNvPr id="304131" name="Rectangle 3"/>
          <p:cNvSpPr>
            <a:spLocks noGrp="1" noChangeArrowheads="1"/>
          </p:cNvSpPr>
          <p:nvPr>
            <p:ph type="body" idx="1"/>
          </p:nvPr>
        </p:nvSpPr>
        <p:spPr/>
        <p:txBody>
          <a:bodyPr/>
          <a:lstStyle/>
          <a:p>
            <a:r>
              <a:rPr lang="en-US" dirty="0"/>
              <a:t>Research method or research design can be used in conducting research.</a:t>
            </a:r>
          </a:p>
          <a:p>
            <a:r>
              <a:rPr lang="en-US" dirty="0"/>
              <a:t>Research method can be part of research methodology.</a:t>
            </a:r>
          </a:p>
          <a:p>
            <a:r>
              <a:rPr lang="en-US" dirty="0"/>
              <a:t>Research method can be qualitative and or qualitative in nature.</a:t>
            </a:r>
          </a:p>
          <a:p>
            <a:r>
              <a:rPr lang="en-US" dirty="0" err="1">
                <a:solidFill>
                  <a:srgbClr val="FF0000"/>
                </a:solidFill>
              </a:rPr>
              <a:t>Berikan</a:t>
            </a:r>
            <a:r>
              <a:rPr lang="en-US" dirty="0">
                <a:solidFill>
                  <a:srgbClr val="FF0000"/>
                </a:solidFill>
              </a:rPr>
              <a:t> contoh2 research method yang “nature-</a:t>
            </a:r>
            <a:r>
              <a:rPr lang="en-US" dirty="0" err="1">
                <a:solidFill>
                  <a:srgbClr val="FF0000"/>
                </a:solidFill>
              </a:rPr>
              <a:t>nya</a:t>
            </a:r>
            <a:r>
              <a:rPr lang="en-US" dirty="0">
                <a:solidFill>
                  <a:srgbClr val="FF0000"/>
                </a:solidFill>
              </a:rPr>
              <a:t>” </a:t>
            </a:r>
            <a:r>
              <a:rPr lang="en-US" dirty="0" err="1">
                <a:solidFill>
                  <a:srgbClr val="FF0000"/>
                </a:solidFill>
              </a:rPr>
              <a:t>kuantitatif</a:t>
            </a:r>
            <a:r>
              <a:rPr lang="en-US" dirty="0">
                <a:solidFill>
                  <a:srgbClr val="FF0000"/>
                </a:solidFill>
              </a:rPr>
              <a:t> </a:t>
            </a:r>
            <a:r>
              <a:rPr lang="en-US" dirty="0" err="1">
                <a:solidFill>
                  <a:srgbClr val="FF0000"/>
                </a:solidFill>
              </a:rPr>
              <a:t>dan</a:t>
            </a:r>
            <a:r>
              <a:rPr lang="en-US" dirty="0">
                <a:solidFill>
                  <a:srgbClr val="FF0000"/>
                </a:solidFill>
              </a:rPr>
              <a:t> </a:t>
            </a:r>
            <a:r>
              <a:rPr lang="en-US" dirty="0" err="1">
                <a:solidFill>
                  <a:srgbClr val="FF0000"/>
                </a:solidFill>
              </a:rPr>
              <a:t>kualitatif</a:t>
            </a:r>
            <a:r>
              <a:rPr lang="en-US" dirty="0">
                <a:solidFill>
                  <a:srgbClr val="FF0000"/>
                </a:solidFill>
              </a:rPr>
              <a:t>.</a:t>
            </a:r>
          </a:p>
          <a:p>
            <a:endParaRPr lang="en-US" dirty="0"/>
          </a:p>
        </p:txBody>
      </p:sp>
    </p:spTree>
  </p:cSld>
  <p:clrMapOvr>
    <a:masterClrMapping/>
  </p:clrMapOvr>
  <p:transition/>
</p:sld>
</file>

<file path=ppt/theme/theme1.xml><?xml version="1.0" encoding="utf-8"?>
<a:theme xmlns:a="http://schemas.openxmlformats.org/drawingml/2006/main" name="Products And Services Overview">
  <a:themeElements>
    <a:clrScheme name="Products And Services Overview 1">
      <a:dk1>
        <a:srgbClr val="000000"/>
      </a:dk1>
      <a:lt1>
        <a:srgbClr val="FFFFFF"/>
      </a:lt1>
      <a:dk2>
        <a:srgbClr val="301800"/>
      </a:dk2>
      <a:lt2>
        <a:srgbClr val="614020"/>
      </a:lt2>
      <a:accent1>
        <a:srgbClr val="B38961"/>
      </a:accent1>
      <a:accent2>
        <a:srgbClr val="996633"/>
      </a:accent2>
      <a:accent3>
        <a:srgbClr val="FFFFFF"/>
      </a:accent3>
      <a:accent4>
        <a:srgbClr val="000000"/>
      </a:accent4>
      <a:accent5>
        <a:srgbClr val="D6C4B7"/>
      </a:accent5>
      <a:accent6>
        <a:srgbClr val="8A5C2D"/>
      </a:accent6>
      <a:hlink>
        <a:srgbClr val="9D9C81"/>
      </a:hlink>
      <a:folHlink>
        <a:srgbClr val="B2B2B2"/>
      </a:folHlink>
    </a:clrScheme>
    <a:fontScheme name="Products And Services Overvie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roducts And Services Overview 1">
        <a:dk1>
          <a:srgbClr val="000000"/>
        </a:dk1>
        <a:lt1>
          <a:srgbClr val="FFFFFF"/>
        </a:lt1>
        <a:dk2>
          <a:srgbClr val="301800"/>
        </a:dk2>
        <a:lt2>
          <a:srgbClr val="614020"/>
        </a:lt2>
        <a:accent1>
          <a:srgbClr val="B38961"/>
        </a:accent1>
        <a:accent2>
          <a:srgbClr val="996633"/>
        </a:accent2>
        <a:accent3>
          <a:srgbClr val="FFFFFF"/>
        </a:accent3>
        <a:accent4>
          <a:srgbClr val="000000"/>
        </a:accent4>
        <a:accent5>
          <a:srgbClr val="D6C4B7"/>
        </a:accent5>
        <a:accent6>
          <a:srgbClr val="8A5C2D"/>
        </a:accent6>
        <a:hlink>
          <a:srgbClr val="9D9C81"/>
        </a:hlink>
        <a:folHlink>
          <a:srgbClr val="B2B2B2"/>
        </a:folHlink>
      </a:clrScheme>
      <a:clrMap bg1="lt1" tx1="dk1" bg2="lt2" tx2="dk2" accent1="accent1" accent2="accent2" accent3="accent3" accent4="accent4" accent5="accent5" accent6="accent6" hlink="hlink" folHlink="folHlink"/>
    </a:extraClrScheme>
    <a:extraClrScheme>
      <a:clrScheme name="Products And Services Overview 2">
        <a:dk1>
          <a:srgbClr val="000000"/>
        </a:dk1>
        <a:lt1>
          <a:srgbClr val="FFFFFF"/>
        </a:lt1>
        <a:dk2>
          <a:srgbClr val="003399"/>
        </a:dk2>
        <a:lt2>
          <a:srgbClr val="003366"/>
        </a:lt2>
        <a:accent1>
          <a:srgbClr val="6397CB"/>
        </a:accent1>
        <a:accent2>
          <a:srgbClr val="336699"/>
        </a:accent2>
        <a:accent3>
          <a:srgbClr val="FFFFFF"/>
        </a:accent3>
        <a:accent4>
          <a:srgbClr val="000000"/>
        </a:accent4>
        <a:accent5>
          <a:srgbClr val="B7C9E2"/>
        </a:accent5>
        <a:accent6>
          <a:srgbClr val="2D5C8A"/>
        </a:accent6>
        <a:hlink>
          <a:srgbClr val="8585E1"/>
        </a:hlink>
        <a:folHlink>
          <a:srgbClr val="867AA5"/>
        </a:folHlink>
      </a:clrScheme>
      <a:clrMap bg1="lt1" tx1="dk1" bg2="lt2" tx2="dk2" accent1="accent1" accent2="accent2" accent3="accent3" accent4="accent4" accent5="accent5" accent6="accent6" hlink="hlink" folHlink="folHlink"/>
    </a:extraClrScheme>
    <a:extraClrScheme>
      <a:clrScheme name="Products And Services Overview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2653</TotalTime>
  <Words>2379</Words>
  <Application>Microsoft Office PowerPoint</Application>
  <PresentationFormat>On-screen Show (4:3)</PresentationFormat>
  <Paragraphs>277</Paragraphs>
  <Slides>40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Narrow</vt:lpstr>
      <vt:lpstr>Garamond</vt:lpstr>
      <vt:lpstr>Tahoma</vt:lpstr>
      <vt:lpstr>Times New Roman</vt:lpstr>
      <vt:lpstr>Wingdings</vt:lpstr>
      <vt:lpstr>Products And Services Overview</vt:lpstr>
      <vt:lpstr>Research Methods or Research Designs</vt:lpstr>
      <vt:lpstr>Agenda</vt:lpstr>
      <vt:lpstr>Research Design in Perspective…</vt:lpstr>
      <vt:lpstr>Research Design</vt:lpstr>
      <vt:lpstr>PowerPoint Presentation</vt:lpstr>
      <vt:lpstr>1. Method or Methodology?</vt:lpstr>
      <vt:lpstr>When, where, and how..?</vt:lpstr>
      <vt:lpstr>2. Types of Research Methods that Research Methodology Can Be Build Upon</vt:lpstr>
      <vt:lpstr>Research Methods</vt:lpstr>
      <vt:lpstr>PowerPoint Presentation</vt:lpstr>
      <vt:lpstr>Categories of Research Method</vt:lpstr>
      <vt:lpstr>3. Experimental Research</vt:lpstr>
      <vt:lpstr>Factors in Experimental Research</vt:lpstr>
      <vt:lpstr>Isu-2 Yang Mungkin Menggunakan Experimental Research dalam IS/IT </vt:lpstr>
      <vt:lpstr>Quasi-experimental research</vt:lpstr>
      <vt:lpstr>Contoh-2 Quasi-Experiment dalam Research IS/IT</vt:lpstr>
      <vt:lpstr>4. Causal – Comparative Research</vt:lpstr>
      <vt:lpstr>Contoh2 Comparative Study di Bidang IS/IT </vt:lpstr>
      <vt:lpstr>PowerPoint Presentation</vt:lpstr>
      <vt:lpstr>5. Correlational Research</vt:lpstr>
      <vt:lpstr>Contoh Correlation Research</vt:lpstr>
      <vt:lpstr>6. Survey Research</vt:lpstr>
      <vt:lpstr>Survey Research</vt:lpstr>
      <vt:lpstr>Survey Methods</vt:lpstr>
      <vt:lpstr>Types of Survey Methods</vt:lpstr>
      <vt:lpstr>Types of Questions</vt:lpstr>
      <vt:lpstr>7. Action Research</vt:lpstr>
      <vt:lpstr>Action Research</vt:lpstr>
      <vt:lpstr>7. Historical Research</vt:lpstr>
      <vt:lpstr>The Four Steps in The methodology of Historical Reserach</vt:lpstr>
      <vt:lpstr>Contoh Historical Research</vt:lpstr>
      <vt:lpstr>9. Ethnographic Research</vt:lpstr>
      <vt:lpstr>Typical Ethnographic Studies in Education:</vt:lpstr>
      <vt:lpstr>The Process of Ethnographic Research</vt:lpstr>
      <vt:lpstr>Contoh Ethnographic Research</vt:lpstr>
      <vt:lpstr>10. Case Studies Research</vt:lpstr>
      <vt:lpstr>Contoh: Case Studies Research</vt:lpstr>
      <vt:lpstr>Shifting Paradigm Research on IS/IT</vt:lpstr>
      <vt:lpstr>PowerPoint Presentation</vt:lpstr>
      <vt:lpstr>Question?</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Zhasibua</dc:creator>
  <cp:lastModifiedBy>Windows User</cp:lastModifiedBy>
  <cp:revision>249</cp:revision>
  <dcterms:created xsi:type="dcterms:W3CDTF">2007-01-10T01:55:24Z</dcterms:created>
  <dcterms:modified xsi:type="dcterms:W3CDTF">2020-01-20T06:23:29Z</dcterms:modified>
</cp:coreProperties>
</file>