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7"/>
  </p:notesMasterIdLst>
  <p:sldIdLst>
    <p:sldId id="256" r:id="rId2"/>
    <p:sldId id="395" r:id="rId3"/>
    <p:sldId id="412" r:id="rId4"/>
    <p:sldId id="390" r:id="rId5"/>
    <p:sldId id="391" r:id="rId6"/>
    <p:sldId id="392" r:id="rId7"/>
    <p:sldId id="322" r:id="rId8"/>
    <p:sldId id="397" r:id="rId9"/>
    <p:sldId id="325" r:id="rId10"/>
    <p:sldId id="398" r:id="rId11"/>
    <p:sldId id="399" r:id="rId12"/>
    <p:sldId id="406" r:id="rId13"/>
    <p:sldId id="312" r:id="rId14"/>
    <p:sldId id="313" r:id="rId15"/>
    <p:sldId id="400" r:id="rId16"/>
    <p:sldId id="314" r:id="rId17"/>
    <p:sldId id="377" r:id="rId18"/>
    <p:sldId id="401" r:id="rId19"/>
    <p:sldId id="378" r:id="rId20"/>
    <p:sldId id="402" r:id="rId21"/>
    <p:sldId id="379" r:id="rId22"/>
    <p:sldId id="403" r:id="rId23"/>
    <p:sldId id="380" r:id="rId24"/>
    <p:sldId id="404" r:id="rId25"/>
    <p:sldId id="396" r:id="rId26"/>
    <p:sldId id="381" r:id="rId27"/>
    <p:sldId id="407" r:id="rId28"/>
    <p:sldId id="408" r:id="rId29"/>
    <p:sldId id="376" r:id="rId30"/>
    <p:sldId id="409" r:id="rId31"/>
    <p:sldId id="410" r:id="rId32"/>
    <p:sldId id="308" r:id="rId33"/>
    <p:sldId id="309" r:id="rId34"/>
    <p:sldId id="310" r:id="rId35"/>
    <p:sldId id="315" r:id="rId36"/>
    <p:sldId id="281" r:id="rId37"/>
    <p:sldId id="384" r:id="rId38"/>
    <p:sldId id="326" r:id="rId39"/>
    <p:sldId id="329" r:id="rId40"/>
    <p:sldId id="327" r:id="rId41"/>
    <p:sldId id="330" r:id="rId42"/>
    <p:sldId id="333" r:id="rId43"/>
    <p:sldId id="336" r:id="rId44"/>
    <p:sldId id="337" r:id="rId45"/>
    <p:sldId id="385" r:id="rId46"/>
    <p:sldId id="413" r:id="rId47"/>
    <p:sldId id="283" r:id="rId48"/>
    <p:sldId id="411" r:id="rId49"/>
    <p:sldId id="318" r:id="rId50"/>
    <p:sldId id="386" r:id="rId51"/>
    <p:sldId id="387" r:id="rId52"/>
    <p:sldId id="319" r:id="rId53"/>
    <p:sldId id="320" r:id="rId54"/>
    <p:sldId id="388" r:id="rId55"/>
    <p:sldId id="375" r:id="rId5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99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4B6B76B-E2BB-49C3-A82F-A2E1B21DF382}" type="slidenum">
              <a:rPr lang="en-US"/>
              <a:pPr/>
              <a:t>‹#›</a:t>
            </a:fld>
            <a:endParaRPr lang="en-US"/>
          </a:p>
        </p:txBody>
      </p:sp>
    </p:spTree>
    <p:extLst>
      <p:ext uri="{BB962C8B-B14F-4D97-AF65-F5344CB8AC3E}">
        <p14:creationId xmlns:p14="http://schemas.microsoft.com/office/powerpoint/2010/main" val="18712075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800CB8-8FE9-4FB2-AD1A-5D7CBE83E1DA}" type="slidenum">
              <a:rPr lang="en-US"/>
              <a:pPr/>
              <a:t>43</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8826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5867400" cy="6858000"/>
            <a:chOff x="0" y="0"/>
            <a:chExt cx="3696" cy="4320"/>
          </a:xfrm>
        </p:grpSpPr>
        <p:sp>
          <p:nvSpPr>
            <p:cNvPr id="5123"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a:latin typeface="Times New Roman" pitchFamily="18" charset="0"/>
              </a:endParaRPr>
            </a:p>
          </p:txBody>
        </p:sp>
        <p:sp>
          <p:nvSpPr>
            <p:cNvPr id="5124"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endParaRPr kumimoji="1" lang="en-US" sz="2400">
                <a:latin typeface="Times New Roman" pitchFamily="18" charset="0"/>
              </a:endParaRPr>
            </a:p>
          </p:txBody>
        </p:sp>
      </p:grpSp>
      <p:grpSp>
        <p:nvGrpSpPr>
          <p:cNvPr id="5125" name="Group 5"/>
          <p:cNvGrpSpPr>
            <a:grpSpLocks/>
          </p:cNvGrpSpPr>
          <p:nvPr/>
        </p:nvGrpSpPr>
        <p:grpSpPr bwMode="auto">
          <a:xfrm>
            <a:off x="3632200" y="4889500"/>
            <a:ext cx="4876800" cy="319088"/>
            <a:chOff x="2288" y="3080"/>
            <a:chExt cx="3072" cy="201"/>
          </a:xfrm>
        </p:grpSpPr>
        <p:sp>
          <p:nvSpPr>
            <p:cNvPr id="5126"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endParaRPr lang="en-US"/>
            </a:p>
          </p:txBody>
        </p:sp>
        <p:sp>
          <p:nvSpPr>
            <p:cNvPr id="5127"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endParaRPr lang="en-US"/>
            </a:p>
          </p:txBody>
        </p:sp>
      </p:grpSp>
      <p:sp>
        <p:nvSpPr>
          <p:cNvPr id="512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5129" name="Rectangle 9"/>
          <p:cNvSpPr>
            <a:spLocks noGrp="1" noChangeArrowheads="1"/>
          </p:cNvSpPr>
          <p:nvPr>
            <p:ph type="dt" sz="quarter" idx="2"/>
          </p:nvPr>
        </p:nvSpPr>
        <p:spPr/>
        <p:txBody>
          <a:bodyPr/>
          <a:lstStyle>
            <a:lvl1pPr>
              <a:defRPr>
                <a:solidFill>
                  <a:schemeClr val="bg1"/>
                </a:solidFill>
              </a:defRPr>
            </a:lvl1pPr>
          </a:lstStyle>
          <a:p>
            <a:endParaRPr lang="en-US"/>
          </a:p>
        </p:txBody>
      </p:sp>
      <p:sp>
        <p:nvSpPr>
          <p:cNvPr id="5130" name="Rectangle 10"/>
          <p:cNvSpPr>
            <a:spLocks noGrp="1" noChangeArrowheads="1"/>
          </p:cNvSpPr>
          <p:nvPr>
            <p:ph type="ftr" sz="quarter" idx="3"/>
          </p:nvPr>
        </p:nvSpPr>
        <p:spPr/>
        <p:txBody>
          <a:bodyPr/>
          <a:lstStyle>
            <a:lvl1pPr algn="r">
              <a:defRPr/>
            </a:lvl1pPr>
          </a:lstStyle>
          <a:p>
            <a:endParaRPr lang="en-US"/>
          </a:p>
        </p:txBody>
      </p:sp>
      <p:sp>
        <p:nvSpPr>
          <p:cNvPr id="5131" name="Rectangle 11"/>
          <p:cNvSpPr>
            <a:spLocks noGrp="1" noChangeArrowheads="1"/>
          </p:cNvSpPr>
          <p:nvPr>
            <p:ph type="sldNum" sz="quarter" idx="4"/>
          </p:nvPr>
        </p:nvSpPr>
        <p:spPr>
          <a:xfrm>
            <a:off x="76200" y="6248400"/>
            <a:ext cx="587375" cy="488950"/>
          </a:xfrm>
        </p:spPr>
        <p:txBody>
          <a:bodyPr anchorCtr="0"/>
          <a:lstStyle>
            <a:lvl1pPr>
              <a:defRPr/>
            </a:lvl1pPr>
          </a:lstStyle>
          <a:p>
            <a:fld id="{AE57462E-DABD-47AD-BB30-D6DE3208FEB7}" type="slidenum">
              <a:rPr lang="en-US"/>
              <a:pPr/>
              <a:t>‹#›</a:t>
            </a:fld>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67EBAD-2DA2-46EB-A166-BDA15D711C8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3EE3BEE-7504-4605-BF17-99D1340A1464}"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able Placeholder 2"/>
          <p:cNvSpPr>
            <a:spLocks noGrp="1"/>
          </p:cNvSpPr>
          <p:nvPr>
            <p:ph type="tbl" idx="1"/>
          </p:nvPr>
        </p:nvSpPr>
        <p:spPr>
          <a:xfrm>
            <a:off x="838200" y="2362200"/>
            <a:ext cx="7693025" cy="3724275"/>
          </a:xfrm>
        </p:spPr>
        <p:txBody>
          <a:bodyPr/>
          <a:lstStyle/>
          <a:p>
            <a:endParaRPr lang="en-US"/>
          </a:p>
        </p:txBody>
      </p:sp>
      <p:sp>
        <p:nvSpPr>
          <p:cNvPr id="4" name="Date Placeholder 3"/>
          <p:cNvSpPr>
            <a:spLocks noGrp="1"/>
          </p:cNvSpPr>
          <p:nvPr>
            <p:ph type="dt" sz="half" idx="10"/>
          </p:nvPr>
        </p:nvSpPr>
        <p:spPr>
          <a:xfrm>
            <a:off x="2438400" y="6248400"/>
            <a:ext cx="2130425" cy="474663"/>
          </a:xfrm>
        </p:spPr>
        <p:txBody>
          <a:bodyPr/>
          <a:lstStyle>
            <a:lvl1pPr>
              <a:defRPr/>
            </a:lvl1pPr>
          </a:lstStyle>
          <a:p>
            <a:endParaRPr lang="en-US"/>
          </a:p>
        </p:txBody>
      </p:sp>
      <p:sp>
        <p:nvSpPr>
          <p:cNvPr id="5" name="Footer Placeholder 4"/>
          <p:cNvSpPr>
            <a:spLocks noGrp="1"/>
          </p:cNvSpPr>
          <p:nvPr>
            <p:ph type="ftr" sz="quarter" idx="11"/>
          </p:nvPr>
        </p:nvSpPr>
        <p:spPr>
          <a:xfrm>
            <a:off x="5791200" y="6248400"/>
            <a:ext cx="2897188" cy="474663"/>
          </a:xfrm>
        </p:spPr>
        <p:txBody>
          <a:bodyPr/>
          <a:lstStyle>
            <a:lvl1pPr>
              <a:defRPr/>
            </a:lvl1pPr>
          </a:lstStyle>
          <a:p>
            <a:endParaRPr lang="en-US"/>
          </a:p>
        </p:txBody>
      </p:sp>
      <p:sp>
        <p:nvSpPr>
          <p:cNvPr id="6" name="Slide Number Placeholder 5"/>
          <p:cNvSpPr>
            <a:spLocks noGrp="1"/>
          </p:cNvSpPr>
          <p:nvPr>
            <p:ph type="sldNum" sz="quarter" idx="12"/>
          </p:nvPr>
        </p:nvSpPr>
        <p:spPr>
          <a:xfrm>
            <a:off x="84138" y="6242050"/>
            <a:ext cx="587375" cy="488950"/>
          </a:xfrm>
        </p:spPr>
        <p:txBody>
          <a:bodyPr/>
          <a:lstStyle>
            <a:lvl1pPr>
              <a:defRPr/>
            </a:lvl1pPr>
          </a:lstStyle>
          <a:p>
            <a:fld id="{551AB073-394C-444F-922F-D816B201F71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0913" y="2362200"/>
            <a:ext cx="3770312" cy="1785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0913" y="4300538"/>
            <a:ext cx="3770312" cy="1785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438400" y="6248400"/>
            <a:ext cx="2130425" cy="474663"/>
          </a:xfrm>
        </p:spPr>
        <p:txBody>
          <a:bodyPr/>
          <a:lstStyle>
            <a:lvl1pPr>
              <a:defRPr/>
            </a:lvl1pPr>
          </a:lstStyle>
          <a:p>
            <a:endParaRPr lang="en-US"/>
          </a:p>
        </p:txBody>
      </p:sp>
      <p:sp>
        <p:nvSpPr>
          <p:cNvPr id="7" name="Footer Placeholder 6"/>
          <p:cNvSpPr>
            <a:spLocks noGrp="1"/>
          </p:cNvSpPr>
          <p:nvPr>
            <p:ph type="ftr" sz="quarter" idx="11"/>
          </p:nvPr>
        </p:nvSpPr>
        <p:spPr>
          <a:xfrm>
            <a:off x="5791200" y="6248400"/>
            <a:ext cx="2897188" cy="474663"/>
          </a:xfrm>
        </p:spPr>
        <p:txBody>
          <a:bodyPr/>
          <a:lstStyle>
            <a:lvl1pPr>
              <a:defRPr/>
            </a:lvl1pPr>
          </a:lstStyle>
          <a:p>
            <a:endParaRPr lang="en-US"/>
          </a:p>
        </p:txBody>
      </p:sp>
      <p:sp>
        <p:nvSpPr>
          <p:cNvPr id="8" name="Slide Number Placeholder 7"/>
          <p:cNvSpPr>
            <a:spLocks noGrp="1"/>
          </p:cNvSpPr>
          <p:nvPr>
            <p:ph type="sldNum" sz="quarter" idx="12"/>
          </p:nvPr>
        </p:nvSpPr>
        <p:spPr>
          <a:xfrm>
            <a:off x="84138" y="6242050"/>
            <a:ext cx="587375" cy="488950"/>
          </a:xfrm>
        </p:spPr>
        <p:txBody>
          <a:bodyPr/>
          <a:lstStyle>
            <a:lvl1pPr>
              <a:defRPr/>
            </a:lvl1pPr>
          </a:lstStyle>
          <a:p>
            <a:fld id="{FEF88BF8-67B0-4E26-9D53-D174894A3524}"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Content Placeholder 2"/>
          <p:cNvSpPr>
            <a:spLocks noGrp="1"/>
          </p:cNvSpPr>
          <p:nvPr>
            <p:ph sz="quarter" idx="1"/>
          </p:nvPr>
        </p:nvSpPr>
        <p:spPr>
          <a:xfrm>
            <a:off x="838200" y="2362200"/>
            <a:ext cx="3770313" cy="1785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838200" y="4300538"/>
            <a:ext cx="3770313" cy="1785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760913" y="2362200"/>
            <a:ext cx="3770312"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438400" y="6248400"/>
            <a:ext cx="2130425" cy="474663"/>
          </a:xfrm>
        </p:spPr>
        <p:txBody>
          <a:bodyPr/>
          <a:lstStyle>
            <a:lvl1pPr>
              <a:defRPr/>
            </a:lvl1pPr>
          </a:lstStyle>
          <a:p>
            <a:endParaRPr lang="en-US"/>
          </a:p>
        </p:txBody>
      </p:sp>
      <p:sp>
        <p:nvSpPr>
          <p:cNvPr id="7" name="Footer Placeholder 6"/>
          <p:cNvSpPr>
            <a:spLocks noGrp="1"/>
          </p:cNvSpPr>
          <p:nvPr>
            <p:ph type="ftr" sz="quarter" idx="11"/>
          </p:nvPr>
        </p:nvSpPr>
        <p:spPr>
          <a:xfrm>
            <a:off x="5791200" y="6248400"/>
            <a:ext cx="2897188" cy="474663"/>
          </a:xfrm>
        </p:spPr>
        <p:txBody>
          <a:bodyPr/>
          <a:lstStyle>
            <a:lvl1pPr>
              <a:defRPr/>
            </a:lvl1pPr>
          </a:lstStyle>
          <a:p>
            <a:endParaRPr lang="en-US"/>
          </a:p>
        </p:txBody>
      </p:sp>
      <p:sp>
        <p:nvSpPr>
          <p:cNvPr id="8" name="Slide Number Placeholder 7"/>
          <p:cNvSpPr>
            <a:spLocks noGrp="1"/>
          </p:cNvSpPr>
          <p:nvPr>
            <p:ph type="sldNum" sz="quarter" idx="12"/>
          </p:nvPr>
        </p:nvSpPr>
        <p:spPr>
          <a:xfrm>
            <a:off x="84138" y="6242050"/>
            <a:ext cx="587375" cy="488950"/>
          </a:xfrm>
        </p:spPr>
        <p:txBody>
          <a:bodyPr/>
          <a:lstStyle>
            <a:lvl1pPr>
              <a:defRPr/>
            </a:lvl1pPr>
          </a:lstStyle>
          <a:p>
            <a:fld id="{E7ABE0D0-2D3A-470B-A2FA-A745CAC3AAC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E17A4A4-DDB7-48D3-8157-D7E50D172C0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E9B65B2-D51E-4AC3-A3AD-1DF65194957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D0DCED3-12D2-42C3-A1B6-B55E88AAA6E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5F2AA6B-58BC-4258-BA26-514E4743B2B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FF5ACF6-5FF0-4DCB-A9FA-3FD166C6E68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20BB735-F974-449C-9EA8-D1F4ADCAA15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2110ADD-4E56-4DCE-B6F4-8E4B7A7588E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3F5B96B-1D83-49DE-979B-338C375CE0B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7620000" cy="6858000"/>
            <a:chOff x="0" y="0"/>
            <a:chExt cx="4800" cy="4320"/>
          </a:xfrm>
        </p:grpSpPr>
        <p:grpSp>
          <p:nvGrpSpPr>
            <p:cNvPr id="4099" name="Group 3"/>
            <p:cNvGrpSpPr>
              <a:grpSpLocks/>
            </p:cNvGrpSpPr>
            <p:nvPr userDrawn="1"/>
          </p:nvGrpSpPr>
          <p:grpSpPr bwMode="auto">
            <a:xfrm>
              <a:off x="0" y="0"/>
              <a:ext cx="2016" cy="4320"/>
              <a:chOff x="0" y="0"/>
              <a:chExt cx="2016" cy="4320"/>
            </a:xfrm>
          </p:grpSpPr>
          <p:sp>
            <p:nvSpPr>
              <p:cNvPr id="410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endParaRPr lang="en-US"/>
              </a:p>
            </p:txBody>
          </p:sp>
          <p:sp>
            <p:nvSpPr>
              <p:cNvPr id="410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endParaRPr lang="en-US"/>
              </a:p>
            </p:txBody>
          </p:sp>
        </p:grpSp>
        <p:grpSp>
          <p:nvGrpSpPr>
            <p:cNvPr id="4102" name="Group 6"/>
            <p:cNvGrpSpPr>
              <a:grpSpLocks/>
            </p:cNvGrpSpPr>
            <p:nvPr/>
          </p:nvGrpSpPr>
          <p:grpSpPr bwMode="auto">
            <a:xfrm>
              <a:off x="144" y="1248"/>
              <a:ext cx="4656" cy="201"/>
              <a:chOff x="144" y="1248"/>
              <a:chExt cx="4656" cy="201"/>
            </a:xfrm>
          </p:grpSpPr>
          <p:sp>
            <p:nvSpPr>
              <p:cNvPr id="410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endParaRPr lang="en-US"/>
              </a:p>
            </p:txBody>
          </p:sp>
          <p:sp>
            <p:nvSpPr>
              <p:cNvPr id="410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endParaRPr lang="en-US"/>
              </a:p>
            </p:txBody>
          </p:sp>
        </p:grpSp>
      </p:grpSp>
      <p:sp>
        <p:nvSpPr>
          <p:cNvPr id="4105"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4106"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p>
        </p:txBody>
      </p:sp>
      <p:sp>
        <p:nvSpPr>
          <p:cNvPr id="410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p>
        </p:txBody>
      </p:sp>
      <p:sp>
        <p:nvSpPr>
          <p:cNvPr id="410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C555EB87-CBA8-4B68-AEAB-F9D7FB3C660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fontAlgn="base">
        <a:spcBef>
          <a:spcPct val="20000"/>
        </a:spcBef>
        <a:spcAft>
          <a:spcPct val="0"/>
        </a:spcAft>
        <a:buClr>
          <a:schemeClr val="tx1"/>
        </a:buClr>
        <a:buSzPct val="80000"/>
        <a:buChar char="–"/>
        <a:defRPr>
          <a:solidFill>
            <a:schemeClr val="tx1"/>
          </a:solidFill>
          <a:latin typeface="+mn-lt"/>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mymarketresearchmethods.com/quantitative-vs-qualitative-research-whats-the-differen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syque.com/quality_tools/toolbook/Histogram/histogram.htm" TargetMode="External"/><Relationship Id="rId2" Type="http://schemas.openxmlformats.org/officeDocument/2006/relationships/hyperlink" Target="http://www.syque.com/improvement/Normal%20distribution.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Parametrization"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Statistical_inference" TargetMode="External"/><Relationship Id="rId5" Type="http://schemas.openxmlformats.org/officeDocument/2006/relationships/hyperlink" Target="https://en.wikipedia.org/wiki/Descriptive_statistics" TargetMode="External"/><Relationship Id="rId4" Type="http://schemas.openxmlformats.org/officeDocument/2006/relationships/hyperlink" Target="https://en.wikipedia.org/wiki/Probability_distribution"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en.wikipedia.org/wiki/Statistics" TargetMode="External"/><Relationship Id="rId2" Type="http://schemas.openxmlformats.org/officeDocument/2006/relationships/hyperlink" Target="http://en.wikipedia.org/wiki/Scien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Quantitative_research" TargetMode="External"/><Relationship Id="rId2" Type="http://schemas.openxmlformats.org/officeDocument/2006/relationships/hyperlink" Target="http://en.wikipedia.org/wiki/Sociology" TargetMode="External"/><Relationship Id="rId1" Type="http://schemas.openxmlformats.org/officeDocument/2006/relationships/slideLayout" Target="../slideLayouts/slideLayout2.xml"/><Relationship Id="rId6" Type="http://schemas.openxmlformats.org/officeDocument/2006/relationships/hyperlink" Target="http://en.wikipedia.org/wiki/Hypotheses" TargetMode="External"/><Relationship Id="rId5" Type="http://schemas.openxmlformats.org/officeDocument/2006/relationships/hyperlink" Target="http://en.wikipedia.org/wiki/Theories" TargetMode="External"/><Relationship Id="rId4" Type="http://schemas.openxmlformats.org/officeDocument/2006/relationships/hyperlink" Target="http://en.wikipedia.org/wiki/Mathematical_model" TargetMode="Externa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8.bin"/><Relationship Id="rId7"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 Id="rId9" Type="http://schemas.openxmlformats.org/officeDocument/2006/relationships/image" Target="../media/image21.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1.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Empirical" TargetMode="External"/><Relationship Id="rId2" Type="http://schemas.openxmlformats.org/officeDocument/2006/relationships/hyperlink" Target="http://en.wikipedia.org/wiki/Measurement" TargetMode="External"/><Relationship Id="rId1" Type="http://schemas.openxmlformats.org/officeDocument/2006/relationships/slideLayout" Target="../slideLayouts/slideLayout2.xml"/><Relationship Id="rId5" Type="http://schemas.openxmlformats.org/officeDocument/2006/relationships/hyperlink" Target="http://en.wikipedia.org/wiki/Quantitative_research" TargetMode="External"/><Relationship Id="rId4" Type="http://schemas.openxmlformats.org/officeDocument/2006/relationships/hyperlink" Target="http://en.wikipedia.org/wiki/Observation"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3.bin"/><Relationship Id="rId4" Type="http://schemas.openxmlformats.org/officeDocument/2006/relationships/image" Target="../media/image25.wmf"/></Relationships>
</file>

<file path=ppt/slides/_rels/slide5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Bias_(statistics)" TargetMode="External"/><Relationship Id="rId2" Type="http://schemas.openxmlformats.org/officeDocument/2006/relationships/hyperlink" Target="http://en.wikipedia.org/wiki/Descriptive_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tudy.com/academy/lesson/what-is-quantitative-data.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p:txBody>
          <a:bodyPr/>
          <a:lstStyle/>
          <a:p>
            <a:r>
              <a:rPr lang="en-US" dirty="0"/>
              <a:t>Descriptive Statistic Analysis: Collecting, Presenting, and Analyzing Quantitative Data</a:t>
            </a:r>
          </a:p>
        </p:txBody>
      </p:sp>
      <p:sp>
        <p:nvSpPr>
          <p:cNvPr id="2051" name="Rectangle 3"/>
          <p:cNvSpPr>
            <a:spLocks noGrp="1" noChangeArrowheads="1"/>
          </p:cNvSpPr>
          <p:nvPr>
            <p:ph type="subTitle" idx="1"/>
          </p:nvPr>
        </p:nvSpPr>
        <p:spPr>
          <a:xfrm>
            <a:off x="381000" y="5486400"/>
            <a:ext cx="8432800" cy="679450"/>
          </a:xfrm>
        </p:spPr>
        <p:txBody>
          <a:bodyPr/>
          <a:lstStyle/>
          <a:p>
            <a:pPr algn="ctr">
              <a:lnSpc>
                <a:spcPct val="80000"/>
              </a:lnSpc>
            </a:pPr>
            <a:r>
              <a:rPr lang="en-US" sz="2400" dirty="0" err="1"/>
              <a:t>Disampaikan</a:t>
            </a:r>
            <a:r>
              <a:rPr lang="en-US" sz="2400" dirty="0"/>
              <a:t> </a:t>
            </a:r>
            <a:r>
              <a:rPr lang="en-US" sz="2400" dirty="0" err="1"/>
              <a:t>oleh</a:t>
            </a:r>
            <a:r>
              <a:rPr lang="en-US" sz="2400" dirty="0"/>
              <a:t>: </a:t>
            </a:r>
          </a:p>
          <a:p>
            <a:pPr algn="ctr">
              <a:lnSpc>
                <a:spcPct val="80000"/>
              </a:lnSpc>
            </a:pPr>
            <a:r>
              <a:rPr lang="en-US" sz="2400" b="1" dirty="0"/>
              <a:t>Tim </a:t>
            </a:r>
            <a:r>
              <a:rPr lang="en-US" sz="2400" b="1" dirty="0" err="1"/>
              <a:t>Pengajar</a:t>
            </a:r>
            <a:r>
              <a:rPr lang="en-US" sz="2400" b="1" dirty="0"/>
              <a:t> MPPI </a:t>
            </a:r>
            <a:endParaRPr lang="id-ID" sz="1800" b="1" dirty="0"/>
          </a:p>
        </p:txBody>
      </p:sp>
      <p:sp>
        <p:nvSpPr>
          <p:cNvPr id="2052" name="Rectangle 4"/>
          <p:cNvSpPr>
            <a:spLocks noChangeArrowheads="1"/>
          </p:cNvSpPr>
          <p:nvPr/>
        </p:nvSpPr>
        <p:spPr bwMode="auto">
          <a:xfrm>
            <a:off x="1066800" y="3200400"/>
            <a:ext cx="7010400" cy="923330"/>
          </a:xfrm>
          <a:prstGeom prst="rect">
            <a:avLst/>
          </a:prstGeom>
          <a:noFill/>
          <a:ln w="9525">
            <a:noFill/>
            <a:miter lim="800000"/>
            <a:headEnd/>
            <a:tailEnd/>
          </a:ln>
          <a:effectLst/>
        </p:spPr>
        <p:txBody>
          <a:bodyPr>
            <a:spAutoFit/>
          </a:bodyPr>
          <a:lstStyle/>
          <a:p>
            <a:pPr algn="ctr"/>
            <a:r>
              <a:rPr lang="en-US" b="1" dirty="0"/>
              <a:t>Research Methodology and Scientific Writing</a:t>
            </a:r>
            <a:endParaRPr lang="en-US" b="1" dirty="0">
              <a:solidFill>
                <a:schemeClr val="tx2"/>
              </a:solidFill>
            </a:endParaRPr>
          </a:p>
          <a:p>
            <a:pPr algn="ctr"/>
            <a:r>
              <a:rPr lang="id-ID" b="1" dirty="0">
                <a:solidFill>
                  <a:schemeClr val="tx2"/>
                </a:solidFill>
              </a:rPr>
              <a:t>Faculty of Computer Science</a:t>
            </a:r>
            <a:r>
              <a:rPr lang="en-US" b="1" dirty="0">
                <a:solidFill>
                  <a:schemeClr val="tx2"/>
                </a:solidFill>
              </a:rPr>
              <a:t>, </a:t>
            </a:r>
            <a:r>
              <a:rPr lang="id-ID" b="1" dirty="0">
                <a:solidFill>
                  <a:schemeClr val="tx2"/>
                </a:solidFill>
              </a:rPr>
              <a:t>University of Indonesia</a:t>
            </a:r>
          </a:p>
          <a:p>
            <a:pPr algn="ctr"/>
            <a:r>
              <a:rPr lang="en-US" b="1" dirty="0">
                <a:solidFill>
                  <a:schemeClr val="tx2"/>
                </a:solidFill>
              </a:rPr>
              <a:t>Oct 2019</a:t>
            </a:r>
            <a:endParaRPr lang="id-ID"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924800" cy="838200"/>
          </a:xfrm>
        </p:spPr>
        <p:txBody>
          <a:bodyPr/>
          <a:lstStyle/>
          <a:p>
            <a:r>
              <a:rPr lang="en-US" sz="3200" dirty="0"/>
              <a:t>Example of Discrete Quantitative Data</a:t>
            </a:r>
          </a:p>
        </p:txBody>
      </p:sp>
      <p:pic>
        <p:nvPicPr>
          <p:cNvPr id="3" name="Picture 2" descr="Grafik Kuantitatif Data.png"/>
          <p:cNvPicPr>
            <a:picLocks noChangeAspect="1"/>
          </p:cNvPicPr>
          <p:nvPr/>
        </p:nvPicPr>
        <p:blipFill>
          <a:blip r:embed="rId2" cstate="print"/>
          <a:stretch>
            <a:fillRect/>
          </a:stretch>
        </p:blipFill>
        <p:spPr>
          <a:xfrm>
            <a:off x="762000" y="1524000"/>
            <a:ext cx="7620000" cy="4800600"/>
          </a:xfrm>
          <a:prstGeom prst="rect">
            <a:avLst/>
          </a:prstGeom>
        </p:spPr>
      </p:pic>
      <p:sp>
        <p:nvSpPr>
          <p:cNvPr id="4" name="TextBox 3"/>
          <p:cNvSpPr txBox="1"/>
          <p:nvPr/>
        </p:nvSpPr>
        <p:spPr>
          <a:xfrm>
            <a:off x="2895600" y="6260068"/>
            <a:ext cx="2569934" cy="369332"/>
          </a:xfrm>
          <a:prstGeom prst="rect">
            <a:avLst/>
          </a:prstGeom>
          <a:noFill/>
        </p:spPr>
        <p:txBody>
          <a:bodyPr wrap="none" rtlCol="0">
            <a:spAutoFit/>
          </a:bodyPr>
          <a:lstStyle/>
          <a:p>
            <a:r>
              <a:rPr lang="en-US" dirty="0" err="1"/>
              <a:t>Nilai</a:t>
            </a:r>
            <a:r>
              <a:rPr lang="en-US" dirty="0"/>
              <a:t> Quiz 1 MPPI 2016</a:t>
            </a:r>
          </a:p>
        </p:txBody>
      </p:sp>
      <p:sp>
        <p:nvSpPr>
          <p:cNvPr id="5" name="TextBox 4"/>
          <p:cNvSpPr txBox="1"/>
          <p:nvPr/>
        </p:nvSpPr>
        <p:spPr>
          <a:xfrm rot="16200000">
            <a:off x="283252" y="4474252"/>
            <a:ext cx="1197764" cy="369332"/>
          </a:xfrm>
          <a:prstGeom prst="rect">
            <a:avLst/>
          </a:prstGeom>
          <a:noFill/>
        </p:spPr>
        <p:txBody>
          <a:bodyPr wrap="none" rtlCol="0">
            <a:spAutoFit/>
          </a:bodyPr>
          <a:lstStyle/>
          <a:p>
            <a:r>
              <a:rPr lang="en-US" dirty="0" err="1"/>
              <a:t>Frekuensi</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685800"/>
          </a:xfrm>
        </p:spPr>
        <p:txBody>
          <a:bodyPr/>
          <a:lstStyle/>
          <a:p>
            <a:r>
              <a:rPr lang="en-US" sz="2900" dirty="0"/>
              <a:t>Example of Continuous &amp; Quantitative Data</a:t>
            </a:r>
          </a:p>
        </p:txBody>
      </p:sp>
      <p:pic>
        <p:nvPicPr>
          <p:cNvPr id="3" name="Picture 2" descr="Grafik Kontinu Kuantitatif Data.png"/>
          <p:cNvPicPr>
            <a:picLocks noChangeAspect="1"/>
          </p:cNvPicPr>
          <p:nvPr/>
        </p:nvPicPr>
        <p:blipFill>
          <a:blip r:embed="rId2" cstate="print"/>
          <a:stretch>
            <a:fillRect/>
          </a:stretch>
        </p:blipFill>
        <p:spPr>
          <a:xfrm>
            <a:off x="762000" y="1676400"/>
            <a:ext cx="7620000" cy="44957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077200" cy="1143000"/>
          </a:xfrm>
        </p:spPr>
        <p:txBody>
          <a:bodyPr/>
          <a:lstStyle/>
          <a:p>
            <a:r>
              <a:rPr lang="en-US" dirty="0"/>
              <a:t>Continuous and Discrete </a:t>
            </a:r>
            <a:r>
              <a:rPr lang="en-US" sz="1600" dirty="0"/>
              <a:t>(End of citing from http://changingminds.org/explanations/research/measurement/types_data.htm)</a:t>
            </a:r>
          </a:p>
        </p:txBody>
      </p:sp>
      <p:sp>
        <p:nvSpPr>
          <p:cNvPr id="3" name="Content Placeholder 2"/>
          <p:cNvSpPr>
            <a:spLocks noGrp="1"/>
          </p:cNvSpPr>
          <p:nvPr>
            <p:ph idx="1"/>
          </p:nvPr>
        </p:nvSpPr>
        <p:spPr>
          <a:xfrm>
            <a:off x="762000" y="2362200"/>
            <a:ext cx="7848600" cy="3962400"/>
          </a:xfrm>
        </p:spPr>
        <p:txBody>
          <a:bodyPr/>
          <a:lstStyle/>
          <a:p>
            <a:r>
              <a:rPr lang="en-US" sz="2300" dirty="0"/>
              <a:t>Continuous measures are measured along a continuous scale which can be divided into fractions, such as temperature. Continuous variables allow for infinitely fine sub-division, which means if you can measure sufficiently accurately, you can compare two items and determine the difference.</a:t>
            </a:r>
          </a:p>
          <a:p>
            <a:r>
              <a:rPr lang="en-US" sz="2300" dirty="0"/>
              <a:t>Discrete variables are measured across a set of fixed values, such as age in years (not microseconds). These are commonly used on arbitrary scales, such as scoring your level of happiness, although such scales can also be continuous.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AutoShape 2"/>
          <p:cNvSpPr>
            <a:spLocks noGrp="1" noChangeArrowheads="1"/>
          </p:cNvSpPr>
          <p:nvPr>
            <p:ph type="title"/>
          </p:nvPr>
        </p:nvSpPr>
        <p:spPr>
          <a:xfrm>
            <a:off x="838200" y="762000"/>
            <a:ext cx="7239000" cy="1143000"/>
          </a:xfrm>
        </p:spPr>
        <p:txBody>
          <a:bodyPr/>
          <a:lstStyle/>
          <a:p>
            <a:r>
              <a:rPr lang="en-US"/>
              <a:t>Types of Data</a:t>
            </a:r>
          </a:p>
        </p:txBody>
      </p:sp>
      <p:sp>
        <p:nvSpPr>
          <p:cNvPr id="90115" name="Rectangle 3"/>
          <p:cNvSpPr>
            <a:spLocks noGrp="1" noChangeArrowheads="1"/>
          </p:cNvSpPr>
          <p:nvPr>
            <p:ph type="body" idx="1"/>
          </p:nvPr>
        </p:nvSpPr>
        <p:spPr>
          <a:xfrm>
            <a:off x="838200" y="2209800"/>
            <a:ext cx="7848600" cy="3886200"/>
          </a:xfrm>
        </p:spPr>
        <p:txBody>
          <a:bodyPr/>
          <a:lstStyle/>
          <a:p>
            <a:pPr marL="222250" indent="-222250"/>
            <a:r>
              <a:rPr lang="en-US" sz="2400" dirty="0">
                <a:solidFill>
                  <a:srgbClr val="CC3300"/>
                </a:solidFill>
              </a:rPr>
              <a:t>Primary data</a:t>
            </a:r>
            <a:r>
              <a:rPr lang="en-US" sz="2400" dirty="0"/>
              <a:t>: data observed and recorded or collected directly from respondents.</a:t>
            </a:r>
          </a:p>
          <a:p>
            <a:pPr marL="622300" lvl="1" indent="-222250"/>
            <a:r>
              <a:rPr lang="en-US" sz="2200" dirty="0"/>
              <a:t>Data </a:t>
            </a:r>
            <a:r>
              <a:rPr lang="en-US" sz="2200" dirty="0" err="1"/>
              <a:t>diperoleh</a:t>
            </a:r>
            <a:r>
              <a:rPr lang="en-US" sz="2200" dirty="0"/>
              <a:t> </a:t>
            </a:r>
            <a:r>
              <a:rPr lang="en-US" sz="2200" dirty="0" err="1"/>
              <a:t>secara</a:t>
            </a:r>
            <a:r>
              <a:rPr lang="en-US" sz="2200" dirty="0"/>
              <a:t> </a:t>
            </a:r>
            <a:r>
              <a:rPr lang="en-US" sz="2200" dirty="0" err="1"/>
              <a:t>langsung</a:t>
            </a:r>
            <a:r>
              <a:rPr lang="en-US" sz="2200" dirty="0"/>
              <a:t> </a:t>
            </a:r>
            <a:r>
              <a:rPr lang="en-US" sz="2200" dirty="0" err="1"/>
              <a:t>dari</a:t>
            </a:r>
            <a:r>
              <a:rPr lang="en-US" sz="2200" dirty="0"/>
              <a:t> </a:t>
            </a:r>
            <a:r>
              <a:rPr lang="en-US" sz="2200" dirty="0" err="1"/>
              <a:t>objek</a:t>
            </a:r>
            <a:r>
              <a:rPr lang="en-US" sz="2200" dirty="0"/>
              <a:t> </a:t>
            </a:r>
            <a:r>
              <a:rPr lang="en-US" sz="2200" dirty="0" err="1"/>
              <a:t>pengamatan</a:t>
            </a:r>
            <a:r>
              <a:rPr lang="en-US" sz="2200" dirty="0"/>
              <a:t>.</a:t>
            </a:r>
          </a:p>
          <a:p>
            <a:pPr marL="222250" indent="-222250"/>
            <a:r>
              <a:rPr lang="en-US" sz="2400" dirty="0">
                <a:solidFill>
                  <a:srgbClr val="CC3300"/>
                </a:solidFill>
                <a:cs typeface="Arial" charset="0"/>
              </a:rPr>
              <a:t>Secondary data</a:t>
            </a:r>
            <a:r>
              <a:rPr lang="en-US" sz="2400" dirty="0">
                <a:cs typeface="Arial" charset="0"/>
              </a:rPr>
              <a:t>: data complied both inside and outside the organization for some purpose other than the current investigation.</a:t>
            </a:r>
          </a:p>
          <a:p>
            <a:pPr marL="622300" lvl="1" indent="-222250"/>
            <a:r>
              <a:rPr lang="en-US" sz="2200" dirty="0">
                <a:cs typeface="Arial" charset="0"/>
              </a:rPr>
              <a:t>Data </a:t>
            </a:r>
            <a:r>
              <a:rPr lang="en-US" sz="2200" dirty="0" err="1">
                <a:cs typeface="Arial" charset="0"/>
              </a:rPr>
              <a:t>diperoleh</a:t>
            </a:r>
            <a:r>
              <a:rPr lang="en-US" sz="2200" dirty="0">
                <a:cs typeface="Arial" charset="0"/>
              </a:rPr>
              <a:t> </a:t>
            </a:r>
            <a:r>
              <a:rPr lang="en-US" sz="2200" dirty="0" err="1">
                <a:cs typeface="Arial" charset="0"/>
              </a:rPr>
              <a:t>dari</a:t>
            </a:r>
            <a:r>
              <a:rPr lang="en-US" sz="2200" dirty="0">
                <a:cs typeface="Arial" charset="0"/>
              </a:rPr>
              <a:t> </a:t>
            </a:r>
            <a:r>
              <a:rPr lang="en-US" sz="2200" dirty="0" err="1">
                <a:cs typeface="Arial" charset="0"/>
              </a:rPr>
              <a:t>sumber</a:t>
            </a:r>
            <a:r>
              <a:rPr lang="en-US" sz="2200" dirty="0">
                <a:cs typeface="Arial" charset="0"/>
              </a:rPr>
              <a:t> lain </a:t>
            </a:r>
            <a:r>
              <a:rPr lang="en-US" sz="2200" dirty="0" err="1">
                <a:cs typeface="Arial" charset="0"/>
              </a:rPr>
              <a:t>seperti</a:t>
            </a:r>
            <a:r>
              <a:rPr lang="en-US" sz="2200" dirty="0">
                <a:cs typeface="Arial" charset="0"/>
              </a:rPr>
              <a:t> </a:t>
            </a:r>
            <a:r>
              <a:rPr lang="en-US" sz="2200" dirty="0" err="1">
                <a:cs typeface="Arial" charset="0"/>
              </a:rPr>
              <a:t>buku</a:t>
            </a:r>
            <a:r>
              <a:rPr lang="en-US" sz="2200" dirty="0">
                <a:cs typeface="Arial" charset="0"/>
              </a:rPr>
              <a:t> </a:t>
            </a:r>
            <a:r>
              <a:rPr lang="en-US" sz="2200" dirty="0" err="1">
                <a:cs typeface="Arial" charset="0"/>
              </a:rPr>
              <a:t>laporan</a:t>
            </a:r>
            <a:r>
              <a:rPr lang="en-US" sz="2200" dirty="0">
                <a:cs typeface="Arial" charset="0"/>
              </a:rPr>
              <a:t>, </a:t>
            </a:r>
            <a:r>
              <a:rPr lang="en-US" sz="2200" dirty="0" err="1">
                <a:cs typeface="Arial" charset="0"/>
              </a:rPr>
              <a:t>artikel</a:t>
            </a:r>
            <a:r>
              <a:rPr lang="en-US" sz="2200" dirty="0">
                <a:cs typeface="Arial" charset="0"/>
              </a:rPr>
              <a:t>, </a:t>
            </a:r>
            <a:r>
              <a:rPr lang="en-US" sz="2200" dirty="0" err="1">
                <a:cs typeface="Arial" charset="0"/>
              </a:rPr>
              <a:t>dll</a:t>
            </a:r>
            <a:r>
              <a:rPr lang="en-US" sz="2200" dirty="0">
                <a:cs typeface="Arial" charset="0"/>
              </a:rPr>
              <a:t>. </a:t>
            </a:r>
            <a:r>
              <a:rPr lang="en-US" sz="2200" dirty="0" err="1">
                <a:cs typeface="Arial" charset="0"/>
              </a:rPr>
              <a:t>Sipeneliti</a:t>
            </a:r>
            <a:r>
              <a:rPr lang="en-US" sz="2200" dirty="0">
                <a:cs typeface="Arial" charset="0"/>
              </a:rPr>
              <a:t> </a:t>
            </a:r>
            <a:r>
              <a:rPr lang="en-US" sz="2200" dirty="0" err="1">
                <a:cs typeface="Arial" charset="0"/>
              </a:rPr>
              <a:t>tidak</a:t>
            </a:r>
            <a:r>
              <a:rPr lang="en-US" sz="2200" dirty="0">
                <a:cs typeface="Arial" charset="0"/>
              </a:rPr>
              <a:t> </a:t>
            </a:r>
            <a:r>
              <a:rPr lang="en-US" sz="2200" dirty="0" err="1">
                <a:cs typeface="Arial" charset="0"/>
              </a:rPr>
              <a:t>secara</a:t>
            </a:r>
            <a:r>
              <a:rPr lang="en-US" sz="2200" dirty="0">
                <a:cs typeface="Arial" charset="0"/>
              </a:rPr>
              <a:t> </a:t>
            </a:r>
            <a:r>
              <a:rPr lang="en-US" sz="2200" dirty="0" err="1">
                <a:cs typeface="Arial" charset="0"/>
              </a:rPr>
              <a:t>langsung</a:t>
            </a:r>
            <a:r>
              <a:rPr lang="en-US" sz="2200" dirty="0">
                <a:cs typeface="Arial" charset="0"/>
              </a:rPr>
              <a:t> </a:t>
            </a:r>
            <a:r>
              <a:rPr lang="en-US" sz="2200" dirty="0" err="1">
                <a:cs typeface="Arial" charset="0"/>
              </a:rPr>
              <a:t>melakukan</a:t>
            </a:r>
            <a:r>
              <a:rPr lang="en-US" sz="2200" dirty="0">
                <a:cs typeface="Arial" charset="0"/>
              </a:rPr>
              <a:t> </a:t>
            </a:r>
            <a:r>
              <a:rPr lang="en-US" sz="2200" dirty="0" err="1">
                <a:cs typeface="Arial" charset="0"/>
              </a:rPr>
              <a:t>pengamatan</a:t>
            </a:r>
            <a:r>
              <a:rPr lang="en-US" sz="2200" dirty="0">
                <a:cs typeface="Arial" charset="0"/>
              </a:rPr>
              <a:t> </a:t>
            </a:r>
            <a:r>
              <a:rPr lang="en-US" sz="2200" dirty="0" err="1">
                <a:cs typeface="Arial" charset="0"/>
              </a:rPr>
              <a:t>kepada</a:t>
            </a:r>
            <a:r>
              <a:rPr lang="en-US" sz="2200" dirty="0">
                <a:cs typeface="Arial" charset="0"/>
              </a:rPr>
              <a:t> </a:t>
            </a:r>
            <a:r>
              <a:rPr lang="en-US" sz="2200" dirty="0" err="1">
                <a:cs typeface="Arial" charset="0"/>
              </a:rPr>
              <a:t>objek</a:t>
            </a:r>
            <a:r>
              <a:rPr lang="en-US" sz="2200" dirty="0">
                <a:cs typeface="Arial" charset="0"/>
              </a:rPr>
              <a:t> </a:t>
            </a:r>
            <a:r>
              <a:rPr lang="en-US" sz="2200" dirty="0" err="1">
                <a:cs typeface="Arial" charset="0"/>
              </a:rPr>
              <a:t>penelitian</a:t>
            </a:r>
            <a:r>
              <a:rPr lang="en-US" sz="2200" dirty="0">
                <a:cs typeface="Arial" charset="0"/>
              </a:rPr>
              <a:t>.</a:t>
            </a:r>
          </a:p>
          <a:p>
            <a:pPr marL="222250" indent="-222250"/>
            <a:r>
              <a:rPr lang="en-US" sz="2400" dirty="0" err="1">
                <a:cs typeface="Arial" charset="0"/>
              </a:rPr>
              <a:t>Kedua</a:t>
            </a:r>
            <a:r>
              <a:rPr lang="en-US" sz="2400" dirty="0">
                <a:cs typeface="Arial" charset="0"/>
              </a:rPr>
              <a:t> </a:t>
            </a:r>
            <a:r>
              <a:rPr lang="en-US" sz="2400" dirty="0" err="1">
                <a:cs typeface="Arial" charset="0"/>
              </a:rPr>
              <a:t>jenis</a:t>
            </a:r>
            <a:r>
              <a:rPr lang="en-US" sz="2400" dirty="0">
                <a:cs typeface="Arial" charset="0"/>
              </a:rPr>
              <a:t> data </a:t>
            </a:r>
            <a:r>
              <a:rPr lang="en-US" sz="2400" dirty="0" err="1">
                <a:cs typeface="Arial" charset="0"/>
              </a:rPr>
              <a:t>tersebut</a:t>
            </a:r>
            <a:r>
              <a:rPr lang="en-US" sz="2400" dirty="0">
                <a:cs typeface="Arial" charset="0"/>
              </a:rPr>
              <a:t> </a:t>
            </a:r>
            <a:r>
              <a:rPr lang="en-US" sz="2400" dirty="0" err="1">
                <a:cs typeface="Arial" charset="0"/>
              </a:rPr>
              <a:t>dapat</a:t>
            </a:r>
            <a:r>
              <a:rPr lang="en-US" sz="2400" dirty="0">
                <a:cs typeface="Arial" charset="0"/>
              </a:rPr>
              <a:t> </a:t>
            </a:r>
            <a:r>
              <a:rPr lang="en-US" sz="2400" dirty="0" err="1">
                <a:cs typeface="Arial" charset="0"/>
              </a:rPr>
              <a:t>digunakan</a:t>
            </a:r>
            <a:r>
              <a:rPr lang="en-US" sz="2400" dirty="0">
                <a:cs typeface="Arial" charset="0"/>
              </a:rPr>
              <a:t> </a:t>
            </a:r>
            <a:r>
              <a:rPr lang="en-US" sz="2400" dirty="0" err="1">
                <a:cs typeface="Arial" charset="0"/>
              </a:rPr>
              <a:t>sebagai</a:t>
            </a:r>
            <a:r>
              <a:rPr lang="en-US" sz="2400" dirty="0">
                <a:cs typeface="Arial" charset="0"/>
              </a:rPr>
              <a:t> data </a:t>
            </a:r>
            <a:r>
              <a:rPr lang="en-US" sz="2400" dirty="0" err="1">
                <a:cs typeface="Arial" charset="0"/>
              </a:rPr>
              <a:t>penelitian</a:t>
            </a:r>
            <a:r>
              <a:rPr lang="en-US" sz="2400" dirty="0">
                <a:cs typeface="Arial" charset="0"/>
              </a:rPr>
              <a:t>.</a:t>
            </a:r>
          </a:p>
        </p:txBody>
      </p:sp>
      <p:pic>
        <p:nvPicPr>
          <p:cNvPr id="90116" name="Picture 4" descr="bs00038_"/>
          <p:cNvPicPr>
            <a:picLocks noChangeAspect="1" noChangeArrowheads="1"/>
          </p:cNvPicPr>
          <p:nvPr/>
        </p:nvPicPr>
        <p:blipFill>
          <a:blip r:embed="rId2" cstate="print"/>
          <a:srcRect/>
          <a:stretch>
            <a:fillRect/>
          </a:stretch>
        </p:blipFill>
        <p:spPr bwMode="auto">
          <a:xfrm>
            <a:off x="7620000" y="228600"/>
            <a:ext cx="1284288" cy="1371600"/>
          </a:xfrm>
          <a:prstGeom prst="rect">
            <a:avLst/>
          </a:prstGeom>
          <a:noFill/>
        </p:spPr>
      </p:pic>
    </p:spTree>
  </p:cSld>
  <p:clrMapOvr>
    <a:masterClrMapping/>
  </p:clrMapOvr>
  <p:transition>
    <p:cover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AutoShape 2"/>
          <p:cNvSpPr>
            <a:spLocks noGrp="1" noChangeArrowheads="1"/>
          </p:cNvSpPr>
          <p:nvPr>
            <p:ph type="title"/>
          </p:nvPr>
        </p:nvSpPr>
        <p:spPr>
          <a:xfrm>
            <a:off x="762000" y="990600"/>
            <a:ext cx="6418263" cy="858838"/>
          </a:xfrm>
        </p:spPr>
        <p:txBody>
          <a:bodyPr/>
          <a:lstStyle/>
          <a:p>
            <a:r>
              <a:rPr lang="en-US" altLang="zh-TW">
                <a:ea typeface="PMingLiU" pitchFamily="18" charset="-120"/>
              </a:rPr>
              <a:t>Types of Data</a:t>
            </a:r>
          </a:p>
        </p:txBody>
      </p:sp>
      <p:grpSp>
        <p:nvGrpSpPr>
          <p:cNvPr id="91139" name="Group 3"/>
          <p:cNvGrpSpPr>
            <a:grpSpLocks/>
          </p:cNvGrpSpPr>
          <p:nvPr/>
        </p:nvGrpSpPr>
        <p:grpSpPr bwMode="auto">
          <a:xfrm>
            <a:off x="457200" y="2362200"/>
            <a:ext cx="8305800" cy="4419600"/>
            <a:chOff x="144" y="1104"/>
            <a:chExt cx="5520" cy="2928"/>
          </a:xfrm>
        </p:grpSpPr>
        <p:sp>
          <p:nvSpPr>
            <p:cNvPr id="91140" name="Line 4"/>
            <p:cNvSpPr>
              <a:spLocks noChangeShapeType="1"/>
            </p:cNvSpPr>
            <p:nvPr/>
          </p:nvSpPr>
          <p:spPr bwMode="auto">
            <a:xfrm>
              <a:off x="2736" y="2064"/>
              <a:ext cx="0" cy="384"/>
            </a:xfrm>
            <a:prstGeom prst="line">
              <a:avLst/>
            </a:prstGeom>
            <a:noFill/>
            <a:ln w="12700">
              <a:solidFill>
                <a:schemeClr val="tx1"/>
              </a:solidFill>
              <a:round/>
              <a:headEnd/>
              <a:tailEnd/>
            </a:ln>
            <a:effectLst/>
          </p:spPr>
          <p:txBody>
            <a:bodyPr wrap="none" anchor="ctr"/>
            <a:lstStyle/>
            <a:p>
              <a:endParaRPr lang="en-US"/>
            </a:p>
          </p:txBody>
        </p:sp>
        <p:sp>
          <p:nvSpPr>
            <p:cNvPr id="91141" name="Line 5"/>
            <p:cNvSpPr>
              <a:spLocks noChangeShapeType="1"/>
            </p:cNvSpPr>
            <p:nvPr/>
          </p:nvSpPr>
          <p:spPr bwMode="auto">
            <a:xfrm>
              <a:off x="4416" y="1632"/>
              <a:ext cx="0" cy="336"/>
            </a:xfrm>
            <a:prstGeom prst="line">
              <a:avLst/>
            </a:prstGeom>
            <a:noFill/>
            <a:ln w="12700">
              <a:solidFill>
                <a:schemeClr val="tx1"/>
              </a:solidFill>
              <a:round/>
              <a:headEnd/>
              <a:tailEnd/>
            </a:ln>
            <a:effectLst/>
          </p:spPr>
          <p:txBody>
            <a:bodyPr wrap="none" anchor="ctr"/>
            <a:lstStyle/>
            <a:p>
              <a:endParaRPr lang="en-US"/>
            </a:p>
          </p:txBody>
        </p:sp>
        <p:sp>
          <p:nvSpPr>
            <p:cNvPr id="91142" name="Rectangle 6"/>
            <p:cNvSpPr>
              <a:spLocks noChangeArrowheads="1"/>
            </p:cNvSpPr>
            <p:nvPr/>
          </p:nvSpPr>
          <p:spPr bwMode="auto">
            <a:xfrm>
              <a:off x="384" y="1152"/>
              <a:ext cx="5052" cy="404"/>
            </a:xfrm>
            <a:prstGeom prst="rect">
              <a:avLst/>
            </a:prstGeom>
            <a:noFill/>
            <a:ln w="12700">
              <a:noFill/>
              <a:miter lim="800000"/>
              <a:headEnd/>
              <a:tailEnd/>
            </a:ln>
            <a:effectLst/>
          </p:spPr>
          <p:txBody>
            <a:bodyPr wrap="none" anchor="ctr"/>
            <a:lstStyle/>
            <a:p>
              <a:endParaRPr lang="en-US"/>
            </a:p>
          </p:txBody>
        </p:sp>
        <p:sp>
          <p:nvSpPr>
            <p:cNvPr id="91143" name="Rectangle 7"/>
            <p:cNvSpPr>
              <a:spLocks noChangeArrowheads="1"/>
            </p:cNvSpPr>
            <p:nvPr/>
          </p:nvSpPr>
          <p:spPr bwMode="auto">
            <a:xfrm>
              <a:off x="3504" y="1104"/>
              <a:ext cx="1728" cy="753"/>
            </a:xfrm>
            <a:prstGeom prst="rect">
              <a:avLst/>
            </a:prstGeom>
            <a:solidFill>
              <a:schemeClr val="accent1"/>
            </a:solidFill>
            <a:ln w="12700">
              <a:solidFill>
                <a:srgbClr val="000066"/>
              </a:solidFill>
              <a:miter lim="800000"/>
              <a:headEnd/>
              <a:tailEnd/>
            </a:ln>
            <a:effectLst/>
          </p:spPr>
          <p:txBody>
            <a:bodyPr lIns="90488" tIns="44450" rIns="90488" bIns="44450">
              <a:spAutoFit/>
            </a:bodyPr>
            <a:lstStyle/>
            <a:p>
              <a:pPr algn="ctr">
                <a:lnSpc>
                  <a:spcPct val="70000"/>
                </a:lnSpc>
                <a:spcBef>
                  <a:spcPct val="50000"/>
                </a:spcBef>
              </a:pPr>
              <a:r>
                <a:rPr lang="en-US" altLang="zh-TW" sz="3200" b="1">
                  <a:ea typeface="PMingLiU" pitchFamily="18" charset="-120"/>
                </a:rPr>
                <a:t>Secondary</a:t>
              </a:r>
              <a:endParaRPr lang="en-US" altLang="zh-TW" sz="2400" b="1">
                <a:ea typeface="PMingLiU" pitchFamily="18" charset="-120"/>
              </a:endParaRPr>
            </a:p>
            <a:p>
              <a:pPr algn="ctr">
                <a:lnSpc>
                  <a:spcPct val="70000"/>
                </a:lnSpc>
                <a:spcBef>
                  <a:spcPct val="50000"/>
                </a:spcBef>
              </a:pPr>
              <a:r>
                <a:rPr lang="en-US" altLang="zh-TW" sz="2400" b="1">
                  <a:ea typeface="PMingLiU" pitchFamily="18" charset="-120"/>
                </a:rPr>
                <a:t>Data Compilation</a:t>
              </a:r>
            </a:p>
          </p:txBody>
        </p:sp>
        <p:sp>
          <p:nvSpPr>
            <p:cNvPr id="91144" name="Line 8"/>
            <p:cNvSpPr>
              <a:spLocks noChangeShapeType="1"/>
            </p:cNvSpPr>
            <p:nvPr/>
          </p:nvSpPr>
          <p:spPr bwMode="auto">
            <a:xfrm>
              <a:off x="1680" y="1632"/>
              <a:ext cx="0" cy="432"/>
            </a:xfrm>
            <a:prstGeom prst="line">
              <a:avLst/>
            </a:prstGeom>
            <a:noFill/>
            <a:ln w="12700">
              <a:solidFill>
                <a:schemeClr val="tx1"/>
              </a:solidFill>
              <a:round/>
              <a:headEnd/>
              <a:tailEnd/>
            </a:ln>
            <a:effectLst/>
          </p:spPr>
          <p:txBody>
            <a:bodyPr wrap="none" anchor="ctr"/>
            <a:lstStyle/>
            <a:p>
              <a:endParaRPr lang="en-US"/>
            </a:p>
          </p:txBody>
        </p:sp>
        <p:sp>
          <p:nvSpPr>
            <p:cNvPr id="91145" name="Line 9"/>
            <p:cNvSpPr>
              <a:spLocks noChangeShapeType="1"/>
            </p:cNvSpPr>
            <p:nvPr/>
          </p:nvSpPr>
          <p:spPr bwMode="auto">
            <a:xfrm>
              <a:off x="1010" y="2064"/>
              <a:ext cx="1734" cy="0"/>
            </a:xfrm>
            <a:prstGeom prst="line">
              <a:avLst/>
            </a:prstGeom>
            <a:noFill/>
            <a:ln w="12700">
              <a:solidFill>
                <a:schemeClr val="tx1"/>
              </a:solidFill>
              <a:round/>
              <a:headEnd/>
              <a:tailEnd/>
            </a:ln>
            <a:effectLst/>
          </p:spPr>
          <p:txBody>
            <a:bodyPr wrap="none" anchor="ctr"/>
            <a:lstStyle/>
            <a:p>
              <a:endParaRPr lang="en-US"/>
            </a:p>
          </p:txBody>
        </p:sp>
        <p:sp>
          <p:nvSpPr>
            <p:cNvPr id="91146" name="Line 10"/>
            <p:cNvSpPr>
              <a:spLocks noChangeShapeType="1"/>
            </p:cNvSpPr>
            <p:nvPr/>
          </p:nvSpPr>
          <p:spPr bwMode="auto">
            <a:xfrm>
              <a:off x="1008" y="2064"/>
              <a:ext cx="0" cy="336"/>
            </a:xfrm>
            <a:prstGeom prst="line">
              <a:avLst/>
            </a:prstGeom>
            <a:noFill/>
            <a:ln w="12700">
              <a:solidFill>
                <a:schemeClr val="tx1"/>
              </a:solidFill>
              <a:round/>
              <a:headEnd/>
              <a:tailEnd/>
            </a:ln>
            <a:effectLst/>
          </p:spPr>
          <p:txBody>
            <a:bodyPr wrap="none" anchor="ctr"/>
            <a:lstStyle/>
            <a:p>
              <a:endParaRPr lang="en-US"/>
            </a:p>
          </p:txBody>
        </p:sp>
        <p:sp>
          <p:nvSpPr>
            <p:cNvPr id="91147" name="Rectangle 11"/>
            <p:cNvSpPr>
              <a:spLocks noChangeArrowheads="1"/>
            </p:cNvSpPr>
            <p:nvPr/>
          </p:nvSpPr>
          <p:spPr bwMode="auto">
            <a:xfrm>
              <a:off x="336" y="2400"/>
              <a:ext cx="1488" cy="309"/>
            </a:xfrm>
            <a:prstGeom prst="rect">
              <a:avLst/>
            </a:prstGeom>
            <a:solidFill>
              <a:schemeClr val="accent2"/>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Observation</a:t>
              </a:r>
            </a:p>
          </p:txBody>
        </p:sp>
        <p:sp>
          <p:nvSpPr>
            <p:cNvPr id="91148" name="Line 12"/>
            <p:cNvSpPr>
              <a:spLocks noChangeShapeType="1"/>
            </p:cNvSpPr>
            <p:nvPr/>
          </p:nvSpPr>
          <p:spPr bwMode="auto">
            <a:xfrm>
              <a:off x="1920" y="2064"/>
              <a:ext cx="0" cy="1200"/>
            </a:xfrm>
            <a:prstGeom prst="line">
              <a:avLst/>
            </a:prstGeom>
            <a:noFill/>
            <a:ln w="12700">
              <a:solidFill>
                <a:schemeClr val="tx1"/>
              </a:solidFill>
              <a:round/>
              <a:headEnd/>
              <a:tailEnd/>
            </a:ln>
            <a:effectLst/>
          </p:spPr>
          <p:txBody>
            <a:bodyPr wrap="none" anchor="ctr"/>
            <a:lstStyle/>
            <a:p>
              <a:endParaRPr lang="en-US"/>
            </a:p>
          </p:txBody>
        </p:sp>
        <p:sp>
          <p:nvSpPr>
            <p:cNvPr id="91149" name="Rectangle 13"/>
            <p:cNvSpPr>
              <a:spLocks noChangeArrowheads="1"/>
            </p:cNvSpPr>
            <p:nvPr/>
          </p:nvSpPr>
          <p:spPr bwMode="auto">
            <a:xfrm>
              <a:off x="768" y="3264"/>
              <a:ext cx="2064" cy="309"/>
            </a:xfrm>
            <a:prstGeom prst="rect">
              <a:avLst/>
            </a:prstGeom>
            <a:solidFill>
              <a:schemeClr val="accent2"/>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Experimentation</a:t>
              </a:r>
            </a:p>
          </p:txBody>
        </p:sp>
        <p:grpSp>
          <p:nvGrpSpPr>
            <p:cNvPr id="91150" name="Group 14"/>
            <p:cNvGrpSpPr>
              <a:grpSpLocks/>
            </p:cNvGrpSpPr>
            <p:nvPr/>
          </p:nvGrpSpPr>
          <p:grpSpPr bwMode="auto">
            <a:xfrm>
              <a:off x="2496" y="3552"/>
              <a:ext cx="432" cy="480"/>
              <a:chOff x="2544" y="3552"/>
              <a:chExt cx="553" cy="578"/>
            </a:xfrm>
          </p:grpSpPr>
          <p:grpSp>
            <p:nvGrpSpPr>
              <p:cNvPr id="91151" name="Group 15"/>
              <p:cNvGrpSpPr>
                <a:grpSpLocks/>
              </p:cNvGrpSpPr>
              <p:nvPr/>
            </p:nvGrpSpPr>
            <p:grpSpPr bwMode="auto">
              <a:xfrm>
                <a:off x="2544" y="3618"/>
                <a:ext cx="354" cy="438"/>
                <a:chOff x="2544" y="3618"/>
                <a:chExt cx="354" cy="438"/>
              </a:xfrm>
            </p:grpSpPr>
            <p:sp>
              <p:nvSpPr>
                <p:cNvPr id="91152" name="Freeform 16"/>
                <p:cNvSpPr>
                  <a:spLocks/>
                </p:cNvSpPr>
                <p:nvPr/>
              </p:nvSpPr>
              <p:spPr bwMode="auto">
                <a:xfrm>
                  <a:off x="2544" y="3618"/>
                  <a:ext cx="354" cy="438"/>
                </a:xfrm>
                <a:custGeom>
                  <a:avLst/>
                  <a:gdLst/>
                  <a:ahLst/>
                  <a:cxnLst>
                    <a:cxn ang="0">
                      <a:pos x="105" y="0"/>
                    </a:cxn>
                    <a:cxn ang="0">
                      <a:pos x="248" y="0"/>
                    </a:cxn>
                    <a:cxn ang="0">
                      <a:pos x="248" y="26"/>
                    </a:cxn>
                    <a:cxn ang="0">
                      <a:pos x="232" y="26"/>
                    </a:cxn>
                    <a:cxn ang="0">
                      <a:pos x="232" y="118"/>
                    </a:cxn>
                    <a:cxn ang="0">
                      <a:pos x="351" y="417"/>
                    </a:cxn>
                    <a:cxn ang="0">
                      <a:pos x="352" y="419"/>
                    </a:cxn>
                    <a:cxn ang="0">
                      <a:pos x="352" y="420"/>
                    </a:cxn>
                    <a:cxn ang="0">
                      <a:pos x="353" y="422"/>
                    </a:cxn>
                    <a:cxn ang="0">
                      <a:pos x="352" y="425"/>
                    </a:cxn>
                    <a:cxn ang="0">
                      <a:pos x="352" y="427"/>
                    </a:cxn>
                    <a:cxn ang="0">
                      <a:pos x="351" y="429"/>
                    </a:cxn>
                    <a:cxn ang="0">
                      <a:pos x="350" y="430"/>
                    </a:cxn>
                    <a:cxn ang="0">
                      <a:pos x="349" y="432"/>
                    </a:cxn>
                    <a:cxn ang="0">
                      <a:pos x="348" y="433"/>
                    </a:cxn>
                    <a:cxn ang="0">
                      <a:pos x="346" y="435"/>
                    </a:cxn>
                    <a:cxn ang="0">
                      <a:pos x="344" y="436"/>
                    </a:cxn>
                    <a:cxn ang="0">
                      <a:pos x="343" y="436"/>
                    </a:cxn>
                    <a:cxn ang="0">
                      <a:pos x="341" y="437"/>
                    </a:cxn>
                    <a:cxn ang="0">
                      <a:pos x="339" y="437"/>
                    </a:cxn>
                    <a:cxn ang="0">
                      <a:pos x="15" y="437"/>
                    </a:cxn>
                    <a:cxn ang="0">
                      <a:pos x="13" y="437"/>
                    </a:cxn>
                    <a:cxn ang="0">
                      <a:pos x="11" y="436"/>
                    </a:cxn>
                    <a:cxn ang="0">
                      <a:pos x="9" y="436"/>
                    </a:cxn>
                    <a:cxn ang="0">
                      <a:pos x="7" y="435"/>
                    </a:cxn>
                    <a:cxn ang="0">
                      <a:pos x="5" y="433"/>
                    </a:cxn>
                    <a:cxn ang="0">
                      <a:pos x="3" y="431"/>
                    </a:cxn>
                    <a:cxn ang="0">
                      <a:pos x="2" y="429"/>
                    </a:cxn>
                    <a:cxn ang="0">
                      <a:pos x="1" y="427"/>
                    </a:cxn>
                    <a:cxn ang="0">
                      <a:pos x="0" y="424"/>
                    </a:cxn>
                    <a:cxn ang="0">
                      <a:pos x="0" y="421"/>
                    </a:cxn>
                    <a:cxn ang="0">
                      <a:pos x="1" y="418"/>
                    </a:cxn>
                    <a:cxn ang="0">
                      <a:pos x="2" y="416"/>
                    </a:cxn>
                    <a:cxn ang="0">
                      <a:pos x="2" y="414"/>
                    </a:cxn>
                    <a:cxn ang="0">
                      <a:pos x="4" y="410"/>
                    </a:cxn>
                    <a:cxn ang="0">
                      <a:pos x="121" y="118"/>
                    </a:cxn>
                    <a:cxn ang="0">
                      <a:pos x="121" y="26"/>
                    </a:cxn>
                    <a:cxn ang="0">
                      <a:pos x="105" y="26"/>
                    </a:cxn>
                    <a:cxn ang="0">
                      <a:pos x="105" y="0"/>
                    </a:cxn>
                  </a:cxnLst>
                  <a:rect l="0" t="0" r="r" b="b"/>
                  <a:pathLst>
                    <a:path w="354" h="438">
                      <a:moveTo>
                        <a:pt x="105" y="0"/>
                      </a:moveTo>
                      <a:lnTo>
                        <a:pt x="248" y="0"/>
                      </a:lnTo>
                      <a:lnTo>
                        <a:pt x="248" y="26"/>
                      </a:lnTo>
                      <a:lnTo>
                        <a:pt x="232" y="26"/>
                      </a:lnTo>
                      <a:lnTo>
                        <a:pt x="232" y="118"/>
                      </a:lnTo>
                      <a:lnTo>
                        <a:pt x="351" y="417"/>
                      </a:lnTo>
                      <a:lnTo>
                        <a:pt x="352" y="419"/>
                      </a:lnTo>
                      <a:lnTo>
                        <a:pt x="352" y="420"/>
                      </a:lnTo>
                      <a:lnTo>
                        <a:pt x="353" y="422"/>
                      </a:lnTo>
                      <a:lnTo>
                        <a:pt x="352" y="425"/>
                      </a:lnTo>
                      <a:lnTo>
                        <a:pt x="352" y="427"/>
                      </a:lnTo>
                      <a:lnTo>
                        <a:pt x="351" y="429"/>
                      </a:lnTo>
                      <a:lnTo>
                        <a:pt x="350" y="430"/>
                      </a:lnTo>
                      <a:lnTo>
                        <a:pt x="349" y="432"/>
                      </a:lnTo>
                      <a:lnTo>
                        <a:pt x="348" y="433"/>
                      </a:lnTo>
                      <a:lnTo>
                        <a:pt x="346" y="435"/>
                      </a:lnTo>
                      <a:lnTo>
                        <a:pt x="344" y="436"/>
                      </a:lnTo>
                      <a:lnTo>
                        <a:pt x="343" y="436"/>
                      </a:lnTo>
                      <a:lnTo>
                        <a:pt x="341" y="437"/>
                      </a:lnTo>
                      <a:lnTo>
                        <a:pt x="339" y="437"/>
                      </a:lnTo>
                      <a:lnTo>
                        <a:pt x="15" y="437"/>
                      </a:lnTo>
                      <a:lnTo>
                        <a:pt x="13" y="437"/>
                      </a:lnTo>
                      <a:lnTo>
                        <a:pt x="11" y="436"/>
                      </a:lnTo>
                      <a:lnTo>
                        <a:pt x="9" y="436"/>
                      </a:lnTo>
                      <a:lnTo>
                        <a:pt x="7" y="435"/>
                      </a:lnTo>
                      <a:lnTo>
                        <a:pt x="5" y="433"/>
                      </a:lnTo>
                      <a:lnTo>
                        <a:pt x="3" y="431"/>
                      </a:lnTo>
                      <a:lnTo>
                        <a:pt x="2" y="429"/>
                      </a:lnTo>
                      <a:lnTo>
                        <a:pt x="1" y="427"/>
                      </a:lnTo>
                      <a:lnTo>
                        <a:pt x="0" y="424"/>
                      </a:lnTo>
                      <a:lnTo>
                        <a:pt x="0" y="421"/>
                      </a:lnTo>
                      <a:lnTo>
                        <a:pt x="1" y="418"/>
                      </a:lnTo>
                      <a:lnTo>
                        <a:pt x="2" y="416"/>
                      </a:lnTo>
                      <a:lnTo>
                        <a:pt x="2" y="414"/>
                      </a:lnTo>
                      <a:lnTo>
                        <a:pt x="4" y="410"/>
                      </a:lnTo>
                      <a:lnTo>
                        <a:pt x="121" y="118"/>
                      </a:lnTo>
                      <a:lnTo>
                        <a:pt x="121" y="26"/>
                      </a:lnTo>
                      <a:lnTo>
                        <a:pt x="105" y="26"/>
                      </a:lnTo>
                      <a:lnTo>
                        <a:pt x="105" y="0"/>
                      </a:lnTo>
                    </a:path>
                  </a:pathLst>
                </a:custGeom>
                <a:noFill/>
                <a:ln w="12700" cap="rnd" cmpd="sng">
                  <a:solidFill>
                    <a:srgbClr val="009FB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91153" name="Freeform 17"/>
                <p:cNvSpPr>
                  <a:spLocks/>
                </p:cNvSpPr>
                <p:nvPr/>
              </p:nvSpPr>
              <p:spPr bwMode="auto">
                <a:xfrm>
                  <a:off x="2544" y="3736"/>
                  <a:ext cx="354" cy="320"/>
                </a:xfrm>
                <a:custGeom>
                  <a:avLst/>
                  <a:gdLst/>
                  <a:ahLst/>
                  <a:cxnLst>
                    <a:cxn ang="0">
                      <a:pos x="232" y="0"/>
                    </a:cxn>
                    <a:cxn ang="0">
                      <a:pos x="351" y="299"/>
                    </a:cxn>
                    <a:cxn ang="0">
                      <a:pos x="352" y="301"/>
                    </a:cxn>
                    <a:cxn ang="0">
                      <a:pos x="352" y="302"/>
                    </a:cxn>
                    <a:cxn ang="0">
                      <a:pos x="353" y="304"/>
                    </a:cxn>
                    <a:cxn ang="0">
                      <a:pos x="352" y="307"/>
                    </a:cxn>
                    <a:cxn ang="0">
                      <a:pos x="352" y="309"/>
                    </a:cxn>
                    <a:cxn ang="0">
                      <a:pos x="351" y="311"/>
                    </a:cxn>
                    <a:cxn ang="0">
                      <a:pos x="350" y="312"/>
                    </a:cxn>
                    <a:cxn ang="0">
                      <a:pos x="349" y="314"/>
                    </a:cxn>
                    <a:cxn ang="0">
                      <a:pos x="348" y="315"/>
                    </a:cxn>
                    <a:cxn ang="0">
                      <a:pos x="346" y="317"/>
                    </a:cxn>
                    <a:cxn ang="0">
                      <a:pos x="344" y="318"/>
                    </a:cxn>
                    <a:cxn ang="0">
                      <a:pos x="343" y="318"/>
                    </a:cxn>
                    <a:cxn ang="0">
                      <a:pos x="341" y="319"/>
                    </a:cxn>
                    <a:cxn ang="0">
                      <a:pos x="339" y="319"/>
                    </a:cxn>
                    <a:cxn ang="0">
                      <a:pos x="15" y="319"/>
                    </a:cxn>
                    <a:cxn ang="0">
                      <a:pos x="13" y="319"/>
                    </a:cxn>
                    <a:cxn ang="0">
                      <a:pos x="11" y="318"/>
                    </a:cxn>
                    <a:cxn ang="0">
                      <a:pos x="9" y="318"/>
                    </a:cxn>
                    <a:cxn ang="0">
                      <a:pos x="7" y="317"/>
                    </a:cxn>
                    <a:cxn ang="0">
                      <a:pos x="5" y="315"/>
                    </a:cxn>
                    <a:cxn ang="0">
                      <a:pos x="3" y="313"/>
                    </a:cxn>
                    <a:cxn ang="0">
                      <a:pos x="2" y="311"/>
                    </a:cxn>
                    <a:cxn ang="0">
                      <a:pos x="1" y="309"/>
                    </a:cxn>
                    <a:cxn ang="0">
                      <a:pos x="0" y="306"/>
                    </a:cxn>
                    <a:cxn ang="0">
                      <a:pos x="0" y="303"/>
                    </a:cxn>
                    <a:cxn ang="0">
                      <a:pos x="1" y="300"/>
                    </a:cxn>
                    <a:cxn ang="0">
                      <a:pos x="2" y="298"/>
                    </a:cxn>
                    <a:cxn ang="0">
                      <a:pos x="2" y="296"/>
                    </a:cxn>
                    <a:cxn ang="0">
                      <a:pos x="4" y="292"/>
                    </a:cxn>
                    <a:cxn ang="0">
                      <a:pos x="121" y="0"/>
                    </a:cxn>
                    <a:cxn ang="0">
                      <a:pos x="232" y="0"/>
                    </a:cxn>
                  </a:cxnLst>
                  <a:rect l="0" t="0" r="r" b="b"/>
                  <a:pathLst>
                    <a:path w="354" h="320">
                      <a:moveTo>
                        <a:pt x="232" y="0"/>
                      </a:moveTo>
                      <a:lnTo>
                        <a:pt x="351" y="299"/>
                      </a:lnTo>
                      <a:lnTo>
                        <a:pt x="352" y="301"/>
                      </a:lnTo>
                      <a:lnTo>
                        <a:pt x="352" y="302"/>
                      </a:lnTo>
                      <a:lnTo>
                        <a:pt x="353" y="304"/>
                      </a:lnTo>
                      <a:lnTo>
                        <a:pt x="352" y="307"/>
                      </a:lnTo>
                      <a:lnTo>
                        <a:pt x="352" y="309"/>
                      </a:lnTo>
                      <a:lnTo>
                        <a:pt x="351" y="311"/>
                      </a:lnTo>
                      <a:lnTo>
                        <a:pt x="350" y="312"/>
                      </a:lnTo>
                      <a:lnTo>
                        <a:pt x="349" y="314"/>
                      </a:lnTo>
                      <a:lnTo>
                        <a:pt x="348" y="315"/>
                      </a:lnTo>
                      <a:lnTo>
                        <a:pt x="346" y="317"/>
                      </a:lnTo>
                      <a:lnTo>
                        <a:pt x="344" y="318"/>
                      </a:lnTo>
                      <a:lnTo>
                        <a:pt x="343" y="318"/>
                      </a:lnTo>
                      <a:lnTo>
                        <a:pt x="341" y="319"/>
                      </a:lnTo>
                      <a:lnTo>
                        <a:pt x="339" y="319"/>
                      </a:lnTo>
                      <a:lnTo>
                        <a:pt x="15" y="319"/>
                      </a:lnTo>
                      <a:lnTo>
                        <a:pt x="13" y="319"/>
                      </a:lnTo>
                      <a:lnTo>
                        <a:pt x="11" y="318"/>
                      </a:lnTo>
                      <a:lnTo>
                        <a:pt x="9" y="318"/>
                      </a:lnTo>
                      <a:lnTo>
                        <a:pt x="7" y="317"/>
                      </a:lnTo>
                      <a:lnTo>
                        <a:pt x="5" y="315"/>
                      </a:lnTo>
                      <a:lnTo>
                        <a:pt x="3" y="313"/>
                      </a:lnTo>
                      <a:lnTo>
                        <a:pt x="2" y="311"/>
                      </a:lnTo>
                      <a:lnTo>
                        <a:pt x="1" y="309"/>
                      </a:lnTo>
                      <a:lnTo>
                        <a:pt x="0" y="306"/>
                      </a:lnTo>
                      <a:lnTo>
                        <a:pt x="0" y="303"/>
                      </a:lnTo>
                      <a:lnTo>
                        <a:pt x="1" y="300"/>
                      </a:lnTo>
                      <a:lnTo>
                        <a:pt x="2" y="298"/>
                      </a:lnTo>
                      <a:lnTo>
                        <a:pt x="2" y="296"/>
                      </a:lnTo>
                      <a:lnTo>
                        <a:pt x="4" y="292"/>
                      </a:lnTo>
                      <a:lnTo>
                        <a:pt x="121" y="0"/>
                      </a:lnTo>
                      <a:lnTo>
                        <a:pt x="232" y="0"/>
                      </a:lnTo>
                    </a:path>
                  </a:pathLst>
                </a:custGeom>
                <a:solidFill>
                  <a:srgbClr val="00DFFF"/>
                </a:solidFill>
                <a:ln w="12700" cap="rnd" cmpd="sng">
                  <a:solidFill>
                    <a:srgbClr val="009FB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grpSp>
          <p:grpSp>
            <p:nvGrpSpPr>
              <p:cNvPr id="91154" name="Group 18"/>
              <p:cNvGrpSpPr>
                <a:grpSpLocks/>
              </p:cNvGrpSpPr>
              <p:nvPr/>
            </p:nvGrpSpPr>
            <p:grpSpPr bwMode="auto">
              <a:xfrm>
                <a:off x="2937" y="3552"/>
                <a:ext cx="160" cy="539"/>
                <a:chOff x="2937" y="3552"/>
                <a:chExt cx="160" cy="539"/>
              </a:xfrm>
            </p:grpSpPr>
            <p:sp>
              <p:nvSpPr>
                <p:cNvPr id="91155" name="Freeform 19"/>
                <p:cNvSpPr>
                  <a:spLocks/>
                </p:cNvSpPr>
                <p:nvPr/>
              </p:nvSpPr>
              <p:spPr bwMode="auto">
                <a:xfrm>
                  <a:off x="2937" y="3552"/>
                  <a:ext cx="160" cy="539"/>
                </a:xfrm>
                <a:custGeom>
                  <a:avLst/>
                  <a:gdLst/>
                  <a:ahLst/>
                  <a:cxnLst>
                    <a:cxn ang="0">
                      <a:pos x="0" y="0"/>
                    </a:cxn>
                    <a:cxn ang="0">
                      <a:pos x="159" y="0"/>
                    </a:cxn>
                    <a:cxn ang="0">
                      <a:pos x="159" y="17"/>
                    </a:cxn>
                    <a:cxn ang="0">
                      <a:pos x="143" y="17"/>
                    </a:cxn>
                    <a:cxn ang="0">
                      <a:pos x="143" y="94"/>
                    </a:cxn>
                    <a:cxn ang="0">
                      <a:pos x="143" y="470"/>
                    </a:cxn>
                    <a:cxn ang="0">
                      <a:pos x="143" y="480"/>
                    </a:cxn>
                    <a:cxn ang="0">
                      <a:pos x="142" y="487"/>
                    </a:cxn>
                    <a:cxn ang="0">
                      <a:pos x="141" y="491"/>
                    </a:cxn>
                    <a:cxn ang="0">
                      <a:pos x="139" y="496"/>
                    </a:cxn>
                    <a:cxn ang="0">
                      <a:pos x="137" y="501"/>
                    </a:cxn>
                    <a:cxn ang="0">
                      <a:pos x="134" y="507"/>
                    </a:cxn>
                    <a:cxn ang="0">
                      <a:pos x="130" y="512"/>
                    </a:cxn>
                    <a:cxn ang="0">
                      <a:pos x="127" y="517"/>
                    </a:cxn>
                    <a:cxn ang="0">
                      <a:pos x="122" y="521"/>
                    </a:cxn>
                    <a:cxn ang="0">
                      <a:pos x="119" y="525"/>
                    </a:cxn>
                    <a:cxn ang="0">
                      <a:pos x="115" y="527"/>
                    </a:cxn>
                    <a:cxn ang="0">
                      <a:pos x="112" y="530"/>
                    </a:cxn>
                    <a:cxn ang="0">
                      <a:pos x="107" y="532"/>
                    </a:cxn>
                    <a:cxn ang="0">
                      <a:pos x="102" y="534"/>
                    </a:cxn>
                    <a:cxn ang="0">
                      <a:pos x="97" y="536"/>
                    </a:cxn>
                    <a:cxn ang="0">
                      <a:pos x="93" y="537"/>
                    </a:cxn>
                    <a:cxn ang="0">
                      <a:pos x="89" y="538"/>
                    </a:cxn>
                    <a:cxn ang="0">
                      <a:pos x="84" y="538"/>
                    </a:cxn>
                    <a:cxn ang="0">
                      <a:pos x="80" y="538"/>
                    </a:cxn>
                    <a:cxn ang="0">
                      <a:pos x="75" y="538"/>
                    </a:cxn>
                    <a:cxn ang="0">
                      <a:pos x="70" y="537"/>
                    </a:cxn>
                    <a:cxn ang="0">
                      <a:pos x="65" y="536"/>
                    </a:cxn>
                    <a:cxn ang="0">
                      <a:pos x="61" y="535"/>
                    </a:cxn>
                    <a:cxn ang="0">
                      <a:pos x="57" y="533"/>
                    </a:cxn>
                    <a:cxn ang="0">
                      <a:pos x="52" y="531"/>
                    </a:cxn>
                    <a:cxn ang="0">
                      <a:pos x="47" y="528"/>
                    </a:cxn>
                    <a:cxn ang="0">
                      <a:pos x="43" y="526"/>
                    </a:cxn>
                    <a:cxn ang="0">
                      <a:pos x="40" y="523"/>
                    </a:cxn>
                    <a:cxn ang="0">
                      <a:pos x="37" y="520"/>
                    </a:cxn>
                    <a:cxn ang="0">
                      <a:pos x="33" y="517"/>
                    </a:cxn>
                    <a:cxn ang="0">
                      <a:pos x="29" y="513"/>
                    </a:cxn>
                    <a:cxn ang="0">
                      <a:pos x="26" y="509"/>
                    </a:cxn>
                    <a:cxn ang="0">
                      <a:pos x="24" y="505"/>
                    </a:cxn>
                    <a:cxn ang="0">
                      <a:pos x="21" y="500"/>
                    </a:cxn>
                    <a:cxn ang="0">
                      <a:pos x="19" y="495"/>
                    </a:cxn>
                    <a:cxn ang="0">
                      <a:pos x="18" y="490"/>
                    </a:cxn>
                    <a:cxn ang="0">
                      <a:pos x="17" y="486"/>
                    </a:cxn>
                    <a:cxn ang="0">
                      <a:pos x="16" y="481"/>
                    </a:cxn>
                    <a:cxn ang="0">
                      <a:pos x="16" y="476"/>
                    </a:cxn>
                    <a:cxn ang="0">
                      <a:pos x="16" y="470"/>
                    </a:cxn>
                    <a:cxn ang="0">
                      <a:pos x="16" y="94"/>
                    </a:cxn>
                    <a:cxn ang="0">
                      <a:pos x="16" y="17"/>
                    </a:cxn>
                    <a:cxn ang="0">
                      <a:pos x="0" y="17"/>
                    </a:cxn>
                    <a:cxn ang="0">
                      <a:pos x="0" y="0"/>
                    </a:cxn>
                  </a:cxnLst>
                  <a:rect l="0" t="0" r="r" b="b"/>
                  <a:pathLst>
                    <a:path w="160" h="539">
                      <a:moveTo>
                        <a:pt x="0" y="0"/>
                      </a:moveTo>
                      <a:lnTo>
                        <a:pt x="159" y="0"/>
                      </a:lnTo>
                      <a:lnTo>
                        <a:pt x="159" y="17"/>
                      </a:lnTo>
                      <a:lnTo>
                        <a:pt x="143" y="17"/>
                      </a:lnTo>
                      <a:lnTo>
                        <a:pt x="143" y="94"/>
                      </a:lnTo>
                      <a:lnTo>
                        <a:pt x="143" y="470"/>
                      </a:lnTo>
                      <a:lnTo>
                        <a:pt x="143" y="480"/>
                      </a:lnTo>
                      <a:lnTo>
                        <a:pt x="142" y="487"/>
                      </a:lnTo>
                      <a:lnTo>
                        <a:pt x="141" y="491"/>
                      </a:lnTo>
                      <a:lnTo>
                        <a:pt x="139" y="496"/>
                      </a:lnTo>
                      <a:lnTo>
                        <a:pt x="137" y="501"/>
                      </a:lnTo>
                      <a:lnTo>
                        <a:pt x="134" y="507"/>
                      </a:lnTo>
                      <a:lnTo>
                        <a:pt x="130" y="512"/>
                      </a:lnTo>
                      <a:lnTo>
                        <a:pt x="127" y="517"/>
                      </a:lnTo>
                      <a:lnTo>
                        <a:pt x="122" y="521"/>
                      </a:lnTo>
                      <a:lnTo>
                        <a:pt x="119" y="525"/>
                      </a:lnTo>
                      <a:lnTo>
                        <a:pt x="115" y="527"/>
                      </a:lnTo>
                      <a:lnTo>
                        <a:pt x="112" y="530"/>
                      </a:lnTo>
                      <a:lnTo>
                        <a:pt x="107" y="532"/>
                      </a:lnTo>
                      <a:lnTo>
                        <a:pt x="102" y="534"/>
                      </a:lnTo>
                      <a:lnTo>
                        <a:pt x="97" y="536"/>
                      </a:lnTo>
                      <a:lnTo>
                        <a:pt x="93" y="537"/>
                      </a:lnTo>
                      <a:lnTo>
                        <a:pt x="89" y="538"/>
                      </a:lnTo>
                      <a:lnTo>
                        <a:pt x="84" y="538"/>
                      </a:lnTo>
                      <a:lnTo>
                        <a:pt x="80" y="538"/>
                      </a:lnTo>
                      <a:lnTo>
                        <a:pt x="75" y="538"/>
                      </a:lnTo>
                      <a:lnTo>
                        <a:pt x="70" y="537"/>
                      </a:lnTo>
                      <a:lnTo>
                        <a:pt x="65" y="536"/>
                      </a:lnTo>
                      <a:lnTo>
                        <a:pt x="61" y="535"/>
                      </a:lnTo>
                      <a:lnTo>
                        <a:pt x="57" y="533"/>
                      </a:lnTo>
                      <a:lnTo>
                        <a:pt x="52" y="531"/>
                      </a:lnTo>
                      <a:lnTo>
                        <a:pt x="47" y="528"/>
                      </a:lnTo>
                      <a:lnTo>
                        <a:pt x="43" y="526"/>
                      </a:lnTo>
                      <a:lnTo>
                        <a:pt x="40" y="523"/>
                      </a:lnTo>
                      <a:lnTo>
                        <a:pt x="37" y="520"/>
                      </a:lnTo>
                      <a:lnTo>
                        <a:pt x="33" y="517"/>
                      </a:lnTo>
                      <a:lnTo>
                        <a:pt x="29" y="513"/>
                      </a:lnTo>
                      <a:lnTo>
                        <a:pt x="26" y="509"/>
                      </a:lnTo>
                      <a:lnTo>
                        <a:pt x="24" y="505"/>
                      </a:lnTo>
                      <a:lnTo>
                        <a:pt x="21" y="500"/>
                      </a:lnTo>
                      <a:lnTo>
                        <a:pt x="19" y="495"/>
                      </a:lnTo>
                      <a:lnTo>
                        <a:pt x="18" y="490"/>
                      </a:lnTo>
                      <a:lnTo>
                        <a:pt x="17" y="486"/>
                      </a:lnTo>
                      <a:lnTo>
                        <a:pt x="16" y="481"/>
                      </a:lnTo>
                      <a:lnTo>
                        <a:pt x="16" y="476"/>
                      </a:lnTo>
                      <a:lnTo>
                        <a:pt x="16" y="470"/>
                      </a:lnTo>
                      <a:lnTo>
                        <a:pt x="16" y="94"/>
                      </a:lnTo>
                      <a:lnTo>
                        <a:pt x="16" y="17"/>
                      </a:lnTo>
                      <a:lnTo>
                        <a:pt x="0" y="17"/>
                      </a:lnTo>
                      <a:lnTo>
                        <a:pt x="0" y="0"/>
                      </a:lnTo>
                    </a:path>
                  </a:pathLst>
                </a:custGeom>
                <a:noFill/>
                <a:ln w="12700" cap="rnd" cmpd="sng">
                  <a:solidFill>
                    <a:srgbClr val="FF5F00"/>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91156" name="Freeform 20"/>
                <p:cNvSpPr>
                  <a:spLocks/>
                </p:cNvSpPr>
                <p:nvPr/>
              </p:nvSpPr>
              <p:spPr bwMode="auto">
                <a:xfrm>
                  <a:off x="2953" y="3646"/>
                  <a:ext cx="128" cy="445"/>
                </a:xfrm>
                <a:custGeom>
                  <a:avLst/>
                  <a:gdLst/>
                  <a:ahLst/>
                  <a:cxnLst>
                    <a:cxn ang="0">
                      <a:pos x="127" y="0"/>
                    </a:cxn>
                    <a:cxn ang="0">
                      <a:pos x="127" y="376"/>
                    </a:cxn>
                    <a:cxn ang="0">
                      <a:pos x="127" y="386"/>
                    </a:cxn>
                    <a:cxn ang="0">
                      <a:pos x="126" y="393"/>
                    </a:cxn>
                    <a:cxn ang="0">
                      <a:pos x="125" y="397"/>
                    </a:cxn>
                    <a:cxn ang="0">
                      <a:pos x="123" y="402"/>
                    </a:cxn>
                    <a:cxn ang="0">
                      <a:pos x="121" y="407"/>
                    </a:cxn>
                    <a:cxn ang="0">
                      <a:pos x="118" y="413"/>
                    </a:cxn>
                    <a:cxn ang="0">
                      <a:pos x="114" y="418"/>
                    </a:cxn>
                    <a:cxn ang="0">
                      <a:pos x="111" y="423"/>
                    </a:cxn>
                    <a:cxn ang="0">
                      <a:pos x="106" y="427"/>
                    </a:cxn>
                    <a:cxn ang="0">
                      <a:pos x="103" y="431"/>
                    </a:cxn>
                    <a:cxn ang="0">
                      <a:pos x="99" y="433"/>
                    </a:cxn>
                    <a:cxn ang="0">
                      <a:pos x="96" y="436"/>
                    </a:cxn>
                    <a:cxn ang="0">
                      <a:pos x="91" y="438"/>
                    </a:cxn>
                    <a:cxn ang="0">
                      <a:pos x="86" y="440"/>
                    </a:cxn>
                    <a:cxn ang="0">
                      <a:pos x="81" y="442"/>
                    </a:cxn>
                    <a:cxn ang="0">
                      <a:pos x="77" y="443"/>
                    </a:cxn>
                    <a:cxn ang="0">
                      <a:pos x="73" y="444"/>
                    </a:cxn>
                    <a:cxn ang="0">
                      <a:pos x="68" y="444"/>
                    </a:cxn>
                    <a:cxn ang="0">
                      <a:pos x="64" y="444"/>
                    </a:cxn>
                    <a:cxn ang="0">
                      <a:pos x="59" y="444"/>
                    </a:cxn>
                    <a:cxn ang="0">
                      <a:pos x="54" y="443"/>
                    </a:cxn>
                    <a:cxn ang="0">
                      <a:pos x="49" y="442"/>
                    </a:cxn>
                    <a:cxn ang="0">
                      <a:pos x="45" y="441"/>
                    </a:cxn>
                    <a:cxn ang="0">
                      <a:pos x="41" y="439"/>
                    </a:cxn>
                    <a:cxn ang="0">
                      <a:pos x="36" y="437"/>
                    </a:cxn>
                    <a:cxn ang="0">
                      <a:pos x="31" y="434"/>
                    </a:cxn>
                    <a:cxn ang="0">
                      <a:pos x="27" y="432"/>
                    </a:cxn>
                    <a:cxn ang="0">
                      <a:pos x="24" y="429"/>
                    </a:cxn>
                    <a:cxn ang="0">
                      <a:pos x="21" y="426"/>
                    </a:cxn>
                    <a:cxn ang="0">
                      <a:pos x="17" y="423"/>
                    </a:cxn>
                    <a:cxn ang="0">
                      <a:pos x="13" y="419"/>
                    </a:cxn>
                    <a:cxn ang="0">
                      <a:pos x="10" y="415"/>
                    </a:cxn>
                    <a:cxn ang="0">
                      <a:pos x="8" y="411"/>
                    </a:cxn>
                    <a:cxn ang="0">
                      <a:pos x="5" y="406"/>
                    </a:cxn>
                    <a:cxn ang="0">
                      <a:pos x="3" y="401"/>
                    </a:cxn>
                    <a:cxn ang="0">
                      <a:pos x="2" y="396"/>
                    </a:cxn>
                    <a:cxn ang="0">
                      <a:pos x="1" y="392"/>
                    </a:cxn>
                    <a:cxn ang="0">
                      <a:pos x="0" y="387"/>
                    </a:cxn>
                    <a:cxn ang="0">
                      <a:pos x="0" y="382"/>
                    </a:cxn>
                    <a:cxn ang="0">
                      <a:pos x="0" y="376"/>
                    </a:cxn>
                    <a:cxn ang="0">
                      <a:pos x="0" y="0"/>
                    </a:cxn>
                    <a:cxn ang="0">
                      <a:pos x="127" y="0"/>
                    </a:cxn>
                  </a:cxnLst>
                  <a:rect l="0" t="0" r="r" b="b"/>
                  <a:pathLst>
                    <a:path w="128" h="445">
                      <a:moveTo>
                        <a:pt x="127" y="0"/>
                      </a:moveTo>
                      <a:lnTo>
                        <a:pt x="127" y="376"/>
                      </a:lnTo>
                      <a:lnTo>
                        <a:pt x="127" y="386"/>
                      </a:lnTo>
                      <a:lnTo>
                        <a:pt x="126" y="393"/>
                      </a:lnTo>
                      <a:lnTo>
                        <a:pt x="125" y="397"/>
                      </a:lnTo>
                      <a:lnTo>
                        <a:pt x="123" y="402"/>
                      </a:lnTo>
                      <a:lnTo>
                        <a:pt x="121" y="407"/>
                      </a:lnTo>
                      <a:lnTo>
                        <a:pt x="118" y="413"/>
                      </a:lnTo>
                      <a:lnTo>
                        <a:pt x="114" y="418"/>
                      </a:lnTo>
                      <a:lnTo>
                        <a:pt x="111" y="423"/>
                      </a:lnTo>
                      <a:lnTo>
                        <a:pt x="106" y="427"/>
                      </a:lnTo>
                      <a:lnTo>
                        <a:pt x="103" y="431"/>
                      </a:lnTo>
                      <a:lnTo>
                        <a:pt x="99" y="433"/>
                      </a:lnTo>
                      <a:lnTo>
                        <a:pt x="96" y="436"/>
                      </a:lnTo>
                      <a:lnTo>
                        <a:pt x="91" y="438"/>
                      </a:lnTo>
                      <a:lnTo>
                        <a:pt x="86" y="440"/>
                      </a:lnTo>
                      <a:lnTo>
                        <a:pt x="81" y="442"/>
                      </a:lnTo>
                      <a:lnTo>
                        <a:pt x="77" y="443"/>
                      </a:lnTo>
                      <a:lnTo>
                        <a:pt x="73" y="444"/>
                      </a:lnTo>
                      <a:lnTo>
                        <a:pt x="68" y="444"/>
                      </a:lnTo>
                      <a:lnTo>
                        <a:pt x="64" y="444"/>
                      </a:lnTo>
                      <a:lnTo>
                        <a:pt x="59" y="444"/>
                      </a:lnTo>
                      <a:lnTo>
                        <a:pt x="54" y="443"/>
                      </a:lnTo>
                      <a:lnTo>
                        <a:pt x="49" y="442"/>
                      </a:lnTo>
                      <a:lnTo>
                        <a:pt x="45" y="441"/>
                      </a:lnTo>
                      <a:lnTo>
                        <a:pt x="41" y="439"/>
                      </a:lnTo>
                      <a:lnTo>
                        <a:pt x="36" y="437"/>
                      </a:lnTo>
                      <a:lnTo>
                        <a:pt x="31" y="434"/>
                      </a:lnTo>
                      <a:lnTo>
                        <a:pt x="27" y="432"/>
                      </a:lnTo>
                      <a:lnTo>
                        <a:pt x="24" y="429"/>
                      </a:lnTo>
                      <a:lnTo>
                        <a:pt x="21" y="426"/>
                      </a:lnTo>
                      <a:lnTo>
                        <a:pt x="17" y="423"/>
                      </a:lnTo>
                      <a:lnTo>
                        <a:pt x="13" y="419"/>
                      </a:lnTo>
                      <a:lnTo>
                        <a:pt x="10" y="415"/>
                      </a:lnTo>
                      <a:lnTo>
                        <a:pt x="8" y="411"/>
                      </a:lnTo>
                      <a:lnTo>
                        <a:pt x="5" y="406"/>
                      </a:lnTo>
                      <a:lnTo>
                        <a:pt x="3" y="401"/>
                      </a:lnTo>
                      <a:lnTo>
                        <a:pt x="2" y="396"/>
                      </a:lnTo>
                      <a:lnTo>
                        <a:pt x="1" y="392"/>
                      </a:lnTo>
                      <a:lnTo>
                        <a:pt x="0" y="387"/>
                      </a:lnTo>
                      <a:lnTo>
                        <a:pt x="0" y="382"/>
                      </a:lnTo>
                      <a:lnTo>
                        <a:pt x="0" y="376"/>
                      </a:lnTo>
                      <a:lnTo>
                        <a:pt x="0" y="0"/>
                      </a:lnTo>
                      <a:lnTo>
                        <a:pt x="127" y="0"/>
                      </a:lnTo>
                    </a:path>
                  </a:pathLst>
                </a:custGeom>
                <a:solidFill>
                  <a:srgbClr val="FF9F7F"/>
                </a:solidFill>
                <a:ln w="12700" cap="rnd" cmpd="sng">
                  <a:solidFill>
                    <a:srgbClr val="FF5F00"/>
                  </a:solidFill>
                  <a:prstDash val="solid"/>
                  <a:round/>
                  <a:headEnd type="none" w="med" len="med"/>
                  <a:tailEnd type="none" w="med" len="med"/>
                </a:ln>
                <a:effectLst>
                  <a:outerShdw dist="35921" dir="2700000" algn="ctr" rotWithShape="0">
                    <a:schemeClr val="bg2"/>
                  </a:outerShdw>
                </a:effectLst>
              </p:spPr>
              <p:txBody>
                <a:bodyPr/>
                <a:lstStyle/>
                <a:p>
                  <a:endParaRPr lang="en-US"/>
                </a:p>
              </p:txBody>
            </p:sp>
          </p:grpSp>
          <p:grpSp>
            <p:nvGrpSpPr>
              <p:cNvPr id="91157" name="Group 21"/>
              <p:cNvGrpSpPr>
                <a:grpSpLocks/>
              </p:cNvGrpSpPr>
              <p:nvPr/>
            </p:nvGrpSpPr>
            <p:grpSpPr bwMode="auto">
              <a:xfrm>
                <a:off x="2842" y="3591"/>
                <a:ext cx="160" cy="539"/>
                <a:chOff x="2842" y="3591"/>
                <a:chExt cx="160" cy="539"/>
              </a:xfrm>
            </p:grpSpPr>
            <p:sp>
              <p:nvSpPr>
                <p:cNvPr id="91158" name="Freeform 22"/>
                <p:cNvSpPr>
                  <a:spLocks/>
                </p:cNvSpPr>
                <p:nvPr/>
              </p:nvSpPr>
              <p:spPr bwMode="auto">
                <a:xfrm>
                  <a:off x="2842" y="3591"/>
                  <a:ext cx="160" cy="539"/>
                </a:xfrm>
                <a:custGeom>
                  <a:avLst/>
                  <a:gdLst/>
                  <a:ahLst/>
                  <a:cxnLst>
                    <a:cxn ang="0">
                      <a:pos x="0" y="0"/>
                    </a:cxn>
                    <a:cxn ang="0">
                      <a:pos x="159" y="0"/>
                    </a:cxn>
                    <a:cxn ang="0">
                      <a:pos x="159" y="17"/>
                    </a:cxn>
                    <a:cxn ang="0">
                      <a:pos x="143" y="17"/>
                    </a:cxn>
                    <a:cxn ang="0">
                      <a:pos x="143" y="94"/>
                    </a:cxn>
                    <a:cxn ang="0">
                      <a:pos x="143" y="470"/>
                    </a:cxn>
                    <a:cxn ang="0">
                      <a:pos x="143" y="480"/>
                    </a:cxn>
                    <a:cxn ang="0">
                      <a:pos x="142" y="486"/>
                    </a:cxn>
                    <a:cxn ang="0">
                      <a:pos x="141" y="491"/>
                    </a:cxn>
                    <a:cxn ang="0">
                      <a:pos x="139" y="495"/>
                    </a:cxn>
                    <a:cxn ang="0">
                      <a:pos x="137" y="500"/>
                    </a:cxn>
                    <a:cxn ang="0">
                      <a:pos x="133" y="506"/>
                    </a:cxn>
                    <a:cxn ang="0">
                      <a:pos x="130" y="511"/>
                    </a:cxn>
                    <a:cxn ang="0">
                      <a:pos x="126" y="516"/>
                    </a:cxn>
                    <a:cxn ang="0">
                      <a:pos x="122" y="521"/>
                    </a:cxn>
                    <a:cxn ang="0">
                      <a:pos x="118" y="524"/>
                    </a:cxn>
                    <a:cxn ang="0">
                      <a:pos x="115" y="527"/>
                    </a:cxn>
                    <a:cxn ang="0">
                      <a:pos x="111" y="529"/>
                    </a:cxn>
                    <a:cxn ang="0">
                      <a:pos x="107" y="532"/>
                    </a:cxn>
                    <a:cxn ang="0">
                      <a:pos x="102" y="534"/>
                    </a:cxn>
                    <a:cxn ang="0">
                      <a:pos x="97" y="535"/>
                    </a:cxn>
                    <a:cxn ang="0">
                      <a:pos x="92" y="537"/>
                    </a:cxn>
                    <a:cxn ang="0">
                      <a:pos x="88" y="537"/>
                    </a:cxn>
                    <a:cxn ang="0">
                      <a:pos x="84" y="538"/>
                    </a:cxn>
                    <a:cxn ang="0">
                      <a:pos x="79" y="538"/>
                    </a:cxn>
                    <a:cxn ang="0">
                      <a:pos x="75" y="538"/>
                    </a:cxn>
                    <a:cxn ang="0">
                      <a:pos x="69" y="537"/>
                    </a:cxn>
                    <a:cxn ang="0">
                      <a:pos x="65" y="536"/>
                    </a:cxn>
                    <a:cxn ang="0">
                      <a:pos x="61" y="534"/>
                    </a:cxn>
                    <a:cxn ang="0">
                      <a:pos x="56" y="533"/>
                    </a:cxn>
                    <a:cxn ang="0">
                      <a:pos x="52" y="530"/>
                    </a:cxn>
                    <a:cxn ang="0">
                      <a:pos x="47" y="527"/>
                    </a:cxn>
                    <a:cxn ang="0">
                      <a:pos x="43" y="525"/>
                    </a:cxn>
                    <a:cxn ang="0">
                      <a:pos x="40" y="522"/>
                    </a:cxn>
                    <a:cxn ang="0">
                      <a:pos x="36" y="520"/>
                    </a:cxn>
                    <a:cxn ang="0">
                      <a:pos x="33" y="516"/>
                    </a:cxn>
                    <a:cxn ang="0">
                      <a:pos x="29" y="512"/>
                    </a:cxn>
                    <a:cxn ang="0">
                      <a:pos x="26" y="508"/>
                    </a:cxn>
                    <a:cxn ang="0">
                      <a:pos x="24" y="504"/>
                    </a:cxn>
                    <a:cxn ang="0">
                      <a:pos x="21" y="499"/>
                    </a:cxn>
                    <a:cxn ang="0">
                      <a:pos x="19" y="495"/>
                    </a:cxn>
                    <a:cxn ang="0">
                      <a:pos x="18" y="490"/>
                    </a:cxn>
                    <a:cxn ang="0">
                      <a:pos x="17" y="486"/>
                    </a:cxn>
                    <a:cxn ang="0">
                      <a:pos x="16" y="481"/>
                    </a:cxn>
                    <a:cxn ang="0">
                      <a:pos x="16" y="475"/>
                    </a:cxn>
                    <a:cxn ang="0">
                      <a:pos x="16" y="470"/>
                    </a:cxn>
                    <a:cxn ang="0">
                      <a:pos x="16" y="94"/>
                    </a:cxn>
                    <a:cxn ang="0">
                      <a:pos x="16" y="17"/>
                    </a:cxn>
                    <a:cxn ang="0">
                      <a:pos x="0" y="17"/>
                    </a:cxn>
                    <a:cxn ang="0">
                      <a:pos x="0" y="0"/>
                    </a:cxn>
                  </a:cxnLst>
                  <a:rect l="0" t="0" r="r" b="b"/>
                  <a:pathLst>
                    <a:path w="160" h="539">
                      <a:moveTo>
                        <a:pt x="0" y="0"/>
                      </a:moveTo>
                      <a:lnTo>
                        <a:pt x="159" y="0"/>
                      </a:lnTo>
                      <a:lnTo>
                        <a:pt x="159" y="17"/>
                      </a:lnTo>
                      <a:lnTo>
                        <a:pt x="143" y="17"/>
                      </a:lnTo>
                      <a:lnTo>
                        <a:pt x="143" y="94"/>
                      </a:lnTo>
                      <a:lnTo>
                        <a:pt x="143" y="470"/>
                      </a:lnTo>
                      <a:lnTo>
                        <a:pt x="143" y="480"/>
                      </a:lnTo>
                      <a:lnTo>
                        <a:pt x="142" y="486"/>
                      </a:lnTo>
                      <a:lnTo>
                        <a:pt x="141" y="491"/>
                      </a:lnTo>
                      <a:lnTo>
                        <a:pt x="139" y="495"/>
                      </a:lnTo>
                      <a:lnTo>
                        <a:pt x="137" y="500"/>
                      </a:lnTo>
                      <a:lnTo>
                        <a:pt x="133" y="506"/>
                      </a:lnTo>
                      <a:lnTo>
                        <a:pt x="130" y="511"/>
                      </a:lnTo>
                      <a:lnTo>
                        <a:pt x="126" y="516"/>
                      </a:lnTo>
                      <a:lnTo>
                        <a:pt x="122" y="521"/>
                      </a:lnTo>
                      <a:lnTo>
                        <a:pt x="118" y="524"/>
                      </a:lnTo>
                      <a:lnTo>
                        <a:pt x="115" y="527"/>
                      </a:lnTo>
                      <a:lnTo>
                        <a:pt x="111" y="529"/>
                      </a:lnTo>
                      <a:lnTo>
                        <a:pt x="107" y="532"/>
                      </a:lnTo>
                      <a:lnTo>
                        <a:pt x="102" y="534"/>
                      </a:lnTo>
                      <a:lnTo>
                        <a:pt x="97" y="535"/>
                      </a:lnTo>
                      <a:lnTo>
                        <a:pt x="92" y="537"/>
                      </a:lnTo>
                      <a:lnTo>
                        <a:pt x="88" y="537"/>
                      </a:lnTo>
                      <a:lnTo>
                        <a:pt x="84" y="538"/>
                      </a:lnTo>
                      <a:lnTo>
                        <a:pt x="79" y="538"/>
                      </a:lnTo>
                      <a:lnTo>
                        <a:pt x="75" y="538"/>
                      </a:lnTo>
                      <a:lnTo>
                        <a:pt x="69" y="537"/>
                      </a:lnTo>
                      <a:lnTo>
                        <a:pt x="65" y="536"/>
                      </a:lnTo>
                      <a:lnTo>
                        <a:pt x="61" y="534"/>
                      </a:lnTo>
                      <a:lnTo>
                        <a:pt x="56" y="533"/>
                      </a:lnTo>
                      <a:lnTo>
                        <a:pt x="52" y="530"/>
                      </a:lnTo>
                      <a:lnTo>
                        <a:pt x="47" y="527"/>
                      </a:lnTo>
                      <a:lnTo>
                        <a:pt x="43" y="525"/>
                      </a:lnTo>
                      <a:lnTo>
                        <a:pt x="40" y="522"/>
                      </a:lnTo>
                      <a:lnTo>
                        <a:pt x="36" y="520"/>
                      </a:lnTo>
                      <a:lnTo>
                        <a:pt x="33" y="516"/>
                      </a:lnTo>
                      <a:lnTo>
                        <a:pt x="29" y="512"/>
                      </a:lnTo>
                      <a:lnTo>
                        <a:pt x="26" y="508"/>
                      </a:lnTo>
                      <a:lnTo>
                        <a:pt x="24" y="504"/>
                      </a:lnTo>
                      <a:lnTo>
                        <a:pt x="21" y="499"/>
                      </a:lnTo>
                      <a:lnTo>
                        <a:pt x="19" y="495"/>
                      </a:lnTo>
                      <a:lnTo>
                        <a:pt x="18" y="490"/>
                      </a:lnTo>
                      <a:lnTo>
                        <a:pt x="17" y="486"/>
                      </a:lnTo>
                      <a:lnTo>
                        <a:pt x="16" y="481"/>
                      </a:lnTo>
                      <a:lnTo>
                        <a:pt x="16" y="475"/>
                      </a:lnTo>
                      <a:lnTo>
                        <a:pt x="16" y="470"/>
                      </a:lnTo>
                      <a:lnTo>
                        <a:pt x="16" y="94"/>
                      </a:lnTo>
                      <a:lnTo>
                        <a:pt x="16" y="17"/>
                      </a:lnTo>
                      <a:lnTo>
                        <a:pt x="0" y="17"/>
                      </a:lnTo>
                      <a:lnTo>
                        <a:pt x="0" y="0"/>
                      </a:lnTo>
                    </a:path>
                  </a:pathLst>
                </a:custGeom>
                <a:noFill/>
                <a:ln w="12700" cap="rnd" cmpd="sng">
                  <a:solidFill>
                    <a:srgbClr val="9F3FD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sp>
              <p:nvSpPr>
                <p:cNvPr id="91159" name="Freeform 23"/>
                <p:cNvSpPr>
                  <a:spLocks/>
                </p:cNvSpPr>
                <p:nvPr/>
              </p:nvSpPr>
              <p:spPr bwMode="auto">
                <a:xfrm>
                  <a:off x="2858" y="3685"/>
                  <a:ext cx="128" cy="445"/>
                </a:xfrm>
                <a:custGeom>
                  <a:avLst/>
                  <a:gdLst/>
                  <a:ahLst/>
                  <a:cxnLst>
                    <a:cxn ang="0">
                      <a:pos x="127" y="0"/>
                    </a:cxn>
                    <a:cxn ang="0">
                      <a:pos x="127" y="376"/>
                    </a:cxn>
                    <a:cxn ang="0">
                      <a:pos x="127" y="386"/>
                    </a:cxn>
                    <a:cxn ang="0">
                      <a:pos x="126" y="392"/>
                    </a:cxn>
                    <a:cxn ang="0">
                      <a:pos x="125" y="397"/>
                    </a:cxn>
                    <a:cxn ang="0">
                      <a:pos x="123" y="401"/>
                    </a:cxn>
                    <a:cxn ang="0">
                      <a:pos x="121" y="406"/>
                    </a:cxn>
                    <a:cxn ang="0">
                      <a:pos x="117" y="412"/>
                    </a:cxn>
                    <a:cxn ang="0">
                      <a:pos x="114" y="417"/>
                    </a:cxn>
                    <a:cxn ang="0">
                      <a:pos x="110" y="422"/>
                    </a:cxn>
                    <a:cxn ang="0">
                      <a:pos x="106" y="427"/>
                    </a:cxn>
                    <a:cxn ang="0">
                      <a:pos x="102" y="430"/>
                    </a:cxn>
                    <a:cxn ang="0">
                      <a:pos x="99" y="433"/>
                    </a:cxn>
                    <a:cxn ang="0">
                      <a:pos x="95" y="435"/>
                    </a:cxn>
                    <a:cxn ang="0">
                      <a:pos x="91" y="438"/>
                    </a:cxn>
                    <a:cxn ang="0">
                      <a:pos x="86" y="440"/>
                    </a:cxn>
                    <a:cxn ang="0">
                      <a:pos x="81" y="441"/>
                    </a:cxn>
                    <a:cxn ang="0">
                      <a:pos x="76" y="443"/>
                    </a:cxn>
                    <a:cxn ang="0">
                      <a:pos x="72" y="443"/>
                    </a:cxn>
                    <a:cxn ang="0">
                      <a:pos x="68" y="444"/>
                    </a:cxn>
                    <a:cxn ang="0">
                      <a:pos x="63" y="444"/>
                    </a:cxn>
                    <a:cxn ang="0">
                      <a:pos x="59" y="444"/>
                    </a:cxn>
                    <a:cxn ang="0">
                      <a:pos x="53" y="443"/>
                    </a:cxn>
                    <a:cxn ang="0">
                      <a:pos x="49" y="442"/>
                    </a:cxn>
                    <a:cxn ang="0">
                      <a:pos x="45" y="440"/>
                    </a:cxn>
                    <a:cxn ang="0">
                      <a:pos x="40" y="439"/>
                    </a:cxn>
                    <a:cxn ang="0">
                      <a:pos x="36" y="436"/>
                    </a:cxn>
                    <a:cxn ang="0">
                      <a:pos x="31" y="433"/>
                    </a:cxn>
                    <a:cxn ang="0">
                      <a:pos x="27" y="431"/>
                    </a:cxn>
                    <a:cxn ang="0">
                      <a:pos x="24" y="428"/>
                    </a:cxn>
                    <a:cxn ang="0">
                      <a:pos x="20" y="426"/>
                    </a:cxn>
                    <a:cxn ang="0">
                      <a:pos x="17" y="422"/>
                    </a:cxn>
                    <a:cxn ang="0">
                      <a:pos x="13" y="418"/>
                    </a:cxn>
                    <a:cxn ang="0">
                      <a:pos x="10" y="414"/>
                    </a:cxn>
                    <a:cxn ang="0">
                      <a:pos x="8" y="410"/>
                    </a:cxn>
                    <a:cxn ang="0">
                      <a:pos x="5" y="405"/>
                    </a:cxn>
                    <a:cxn ang="0">
                      <a:pos x="3" y="401"/>
                    </a:cxn>
                    <a:cxn ang="0">
                      <a:pos x="2" y="396"/>
                    </a:cxn>
                    <a:cxn ang="0">
                      <a:pos x="1" y="392"/>
                    </a:cxn>
                    <a:cxn ang="0">
                      <a:pos x="0" y="387"/>
                    </a:cxn>
                    <a:cxn ang="0">
                      <a:pos x="0" y="381"/>
                    </a:cxn>
                    <a:cxn ang="0">
                      <a:pos x="0" y="376"/>
                    </a:cxn>
                    <a:cxn ang="0">
                      <a:pos x="0" y="0"/>
                    </a:cxn>
                    <a:cxn ang="0">
                      <a:pos x="127" y="0"/>
                    </a:cxn>
                  </a:cxnLst>
                  <a:rect l="0" t="0" r="r" b="b"/>
                  <a:pathLst>
                    <a:path w="128" h="445">
                      <a:moveTo>
                        <a:pt x="127" y="0"/>
                      </a:moveTo>
                      <a:lnTo>
                        <a:pt x="127" y="376"/>
                      </a:lnTo>
                      <a:lnTo>
                        <a:pt x="127" y="386"/>
                      </a:lnTo>
                      <a:lnTo>
                        <a:pt x="126" y="392"/>
                      </a:lnTo>
                      <a:lnTo>
                        <a:pt x="125" y="397"/>
                      </a:lnTo>
                      <a:lnTo>
                        <a:pt x="123" y="401"/>
                      </a:lnTo>
                      <a:lnTo>
                        <a:pt x="121" y="406"/>
                      </a:lnTo>
                      <a:lnTo>
                        <a:pt x="117" y="412"/>
                      </a:lnTo>
                      <a:lnTo>
                        <a:pt x="114" y="417"/>
                      </a:lnTo>
                      <a:lnTo>
                        <a:pt x="110" y="422"/>
                      </a:lnTo>
                      <a:lnTo>
                        <a:pt x="106" y="427"/>
                      </a:lnTo>
                      <a:lnTo>
                        <a:pt x="102" y="430"/>
                      </a:lnTo>
                      <a:lnTo>
                        <a:pt x="99" y="433"/>
                      </a:lnTo>
                      <a:lnTo>
                        <a:pt x="95" y="435"/>
                      </a:lnTo>
                      <a:lnTo>
                        <a:pt x="91" y="438"/>
                      </a:lnTo>
                      <a:lnTo>
                        <a:pt x="86" y="440"/>
                      </a:lnTo>
                      <a:lnTo>
                        <a:pt x="81" y="441"/>
                      </a:lnTo>
                      <a:lnTo>
                        <a:pt x="76" y="443"/>
                      </a:lnTo>
                      <a:lnTo>
                        <a:pt x="72" y="443"/>
                      </a:lnTo>
                      <a:lnTo>
                        <a:pt x="68" y="444"/>
                      </a:lnTo>
                      <a:lnTo>
                        <a:pt x="63" y="444"/>
                      </a:lnTo>
                      <a:lnTo>
                        <a:pt x="59" y="444"/>
                      </a:lnTo>
                      <a:lnTo>
                        <a:pt x="53" y="443"/>
                      </a:lnTo>
                      <a:lnTo>
                        <a:pt x="49" y="442"/>
                      </a:lnTo>
                      <a:lnTo>
                        <a:pt x="45" y="440"/>
                      </a:lnTo>
                      <a:lnTo>
                        <a:pt x="40" y="439"/>
                      </a:lnTo>
                      <a:lnTo>
                        <a:pt x="36" y="436"/>
                      </a:lnTo>
                      <a:lnTo>
                        <a:pt x="31" y="433"/>
                      </a:lnTo>
                      <a:lnTo>
                        <a:pt x="27" y="431"/>
                      </a:lnTo>
                      <a:lnTo>
                        <a:pt x="24" y="428"/>
                      </a:lnTo>
                      <a:lnTo>
                        <a:pt x="20" y="426"/>
                      </a:lnTo>
                      <a:lnTo>
                        <a:pt x="17" y="422"/>
                      </a:lnTo>
                      <a:lnTo>
                        <a:pt x="13" y="418"/>
                      </a:lnTo>
                      <a:lnTo>
                        <a:pt x="10" y="414"/>
                      </a:lnTo>
                      <a:lnTo>
                        <a:pt x="8" y="410"/>
                      </a:lnTo>
                      <a:lnTo>
                        <a:pt x="5" y="405"/>
                      </a:lnTo>
                      <a:lnTo>
                        <a:pt x="3" y="401"/>
                      </a:lnTo>
                      <a:lnTo>
                        <a:pt x="2" y="396"/>
                      </a:lnTo>
                      <a:lnTo>
                        <a:pt x="1" y="392"/>
                      </a:lnTo>
                      <a:lnTo>
                        <a:pt x="0" y="387"/>
                      </a:lnTo>
                      <a:lnTo>
                        <a:pt x="0" y="381"/>
                      </a:lnTo>
                      <a:lnTo>
                        <a:pt x="0" y="376"/>
                      </a:lnTo>
                      <a:lnTo>
                        <a:pt x="0" y="0"/>
                      </a:lnTo>
                      <a:lnTo>
                        <a:pt x="127" y="0"/>
                      </a:lnTo>
                    </a:path>
                  </a:pathLst>
                </a:custGeom>
                <a:solidFill>
                  <a:srgbClr val="DF9FFF"/>
                </a:solidFill>
                <a:ln w="12700" cap="rnd" cmpd="sng">
                  <a:solidFill>
                    <a:srgbClr val="9F3FDF"/>
                  </a:solidFill>
                  <a:prstDash val="solid"/>
                  <a:round/>
                  <a:headEnd type="none" w="med" len="med"/>
                  <a:tailEnd type="none" w="med" len="med"/>
                </a:ln>
                <a:effectLst>
                  <a:outerShdw dist="35921" dir="2700000" algn="ctr" rotWithShape="0">
                    <a:schemeClr val="bg2"/>
                  </a:outerShdw>
                </a:effectLst>
              </p:spPr>
              <p:txBody>
                <a:bodyPr/>
                <a:lstStyle/>
                <a:p>
                  <a:endParaRPr lang="en-US"/>
                </a:p>
              </p:txBody>
            </p:sp>
          </p:grpSp>
        </p:grpSp>
        <p:sp>
          <p:nvSpPr>
            <p:cNvPr id="91160" name="Rectangle 24"/>
            <p:cNvSpPr>
              <a:spLocks noChangeArrowheads="1"/>
            </p:cNvSpPr>
            <p:nvPr/>
          </p:nvSpPr>
          <p:spPr bwMode="auto">
            <a:xfrm>
              <a:off x="3264" y="1969"/>
              <a:ext cx="2400" cy="309"/>
            </a:xfrm>
            <a:prstGeom prst="rect">
              <a:avLst/>
            </a:prstGeom>
            <a:solidFill>
              <a:schemeClr val="accent1"/>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Print or Electronic </a:t>
              </a:r>
            </a:p>
          </p:txBody>
        </p:sp>
        <p:graphicFrame>
          <p:nvGraphicFramePr>
            <p:cNvPr id="91161" name="Object 25">
              <a:hlinkClick r:id="" action="ppaction://ole?verb=0"/>
            </p:cNvPr>
            <p:cNvGraphicFramePr>
              <a:graphicFrameLocks/>
            </p:cNvGraphicFramePr>
            <p:nvPr/>
          </p:nvGraphicFramePr>
          <p:xfrm>
            <a:off x="4128" y="2352"/>
            <a:ext cx="1329" cy="921"/>
          </p:xfrm>
          <a:graphic>
            <a:graphicData uri="http://schemas.openxmlformats.org/presentationml/2006/ole">
              <mc:AlternateContent xmlns:mc="http://schemas.openxmlformats.org/markup-compatibility/2006">
                <mc:Choice xmlns:v="urn:schemas-microsoft-com:vml" Requires="v">
                  <p:oleObj spid="_x0000_s91170" name="Clip" r:id="rId3" imgW="2108160" imgH="1460160" progId="">
                    <p:embed/>
                  </p:oleObj>
                </mc:Choice>
                <mc:Fallback>
                  <p:oleObj name="Clip" r:id="rId3" imgW="2108160" imgH="1460160" progId="">
                    <p:embed/>
                    <p:pic>
                      <p:nvPicPr>
                        <p:cNvPr id="0"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2352"/>
                          <a:ext cx="1329" cy="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62" name="Object 26">
              <a:hlinkClick r:id="" action="ppaction://ole?verb=0"/>
            </p:cNvPr>
            <p:cNvGraphicFramePr>
              <a:graphicFrameLocks/>
            </p:cNvGraphicFramePr>
            <p:nvPr/>
          </p:nvGraphicFramePr>
          <p:xfrm>
            <a:off x="2928" y="2736"/>
            <a:ext cx="573" cy="679"/>
          </p:xfrm>
          <a:graphic>
            <a:graphicData uri="http://schemas.openxmlformats.org/presentationml/2006/ole">
              <mc:AlternateContent xmlns:mc="http://schemas.openxmlformats.org/markup-compatibility/2006">
                <mc:Choice xmlns:v="urn:schemas-microsoft-com:vml" Requires="v">
                  <p:oleObj spid="_x0000_s91171" name="Clip" r:id="rId5" imgW="1212840" imgH="1533240" progId="">
                    <p:embed/>
                  </p:oleObj>
                </mc:Choice>
                <mc:Fallback>
                  <p:oleObj name="Clip" r:id="rId5" imgW="1212840" imgH="1533240" progId="">
                    <p:embed/>
                    <p:pic>
                      <p:nvPicPr>
                        <p:cNvPr id="0" name="Picture 2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2736"/>
                          <a:ext cx="573"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63" name="Object 27">
              <a:hlinkClick r:id="" action="ppaction://ole?verb=0"/>
            </p:cNvPr>
            <p:cNvGraphicFramePr>
              <a:graphicFrameLocks/>
            </p:cNvGraphicFramePr>
            <p:nvPr/>
          </p:nvGraphicFramePr>
          <p:xfrm>
            <a:off x="4752" y="2784"/>
            <a:ext cx="801" cy="816"/>
          </p:xfrm>
          <a:graphic>
            <a:graphicData uri="http://schemas.openxmlformats.org/presentationml/2006/ole">
              <mc:AlternateContent xmlns:mc="http://schemas.openxmlformats.org/markup-compatibility/2006">
                <mc:Choice xmlns:v="urn:schemas-microsoft-com:vml" Requires="v">
                  <p:oleObj spid="_x0000_s91172" name="Clip" r:id="rId7" imgW="1269720" imgH="1293480" progId="">
                    <p:embed/>
                  </p:oleObj>
                </mc:Choice>
                <mc:Fallback>
                  <p:oleObj name="Clip" r:id="rId7" imgW="1269720" imgH="1293480" progId="">
                    <p:embed/>
                    <p:pic>
                      <p:nvPicPr>
                        <p:cNvPr id="0" name="Picture 2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 y="2784"/>
                          <a:ext cx="801"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64" name="Rectangle 28"/>
            <p:cNvSpPr>
              <a:spLocks noChangeArrowheads="1"/>
            </p:cNvSpPr>
            <p:nvPr/>
          </p:nvSpPr>
          <p:spPr bwMode="auto">
            <a:xfrm>
              <a:off x="2256" y="2448"/>
              <a:ext cx="912" cy="309"/>
            </a:xfrm>
            <a:prstGeom prst="rect">
              <a:avLst/>
            </a:prstGeom>
            <a:solidFill>
              <a:schemeClr val="accent2"/>
            </a:solidFill>
            <a:ln w="12700">
              <a:solidFill>
                <a:srgbClr val="000066"/>
              </a:solidFill>
              <a:miter lim="800000"/>
              <a:headEnd/>
              <a:tailEnd/>
            </a:ln>
            <a:effectLst/>
          </p:spPr>
          <p:txBody>
            <a:bodyPr lIns="90488" tIns="44450" rIns="90488" bIns="44450">
              <a:spAutoFit/>
            </a:bodyPr>
            <a:lstStyle/>
            <a:p>
              <a:pPr algn="ctr">
                <a:spcBef>
                  <a:spcPct val="50000"/>
                </a:spcBef>
              </a:pPr>
              <a:r>
                <a:rPr lang="en-US" altLang="zh-TW" sz="2400" b="1">
                  <a:ea typeface="PMingLiU" pitchFamily="18" charset="-120"/>
                </a:rPr>
                <a:t>Survey</a:t>
              </a:r>
            </a:p>
          </p:txBody>
        </p:sp>
        <p:sp>
          <p:nvSpPr>
            <p:cNvPr id="91165" name="Rectangle 29"/>
            <p:cNvSpPr>
              <a:spLocks noChangeArrowheads="1"/>
            </p:cNvSpPr>
            <p:nvPr/>
          </p:nvSpPr>
          <p:spPr bwMode="auto">
            <a:xfrm>
              <a:off x="816" y="1104"/>
              <a:ext cx="1776" cy="608"/>
            </a:xfrm>
            <a:prstGeom prst="rect">
              <a:avLst/>
            </a:prstGeom>
            <a:solidFill>
              <a:schemeClr val="accent2"/>
            </a:solidFill>
            <a:ln w="12700">
              <a:solidFill>
                <a:srgbClr val="000000"/>
              </a:solidFill>
              <a:miter lim="800000"/>
              <a:headEnd/>
              <a:tailEnd/>
            </a:ln>
            <a:effectLst/>
          </p:spPr>
          <p:txBody>
            <a:bodyPr lIns="90488" tIns="44450" rIns="90488" bIns="44450">
              <a:spAutoFit/>
            </a:bodyPr>
            <a:lstStyle/>
            <a:p>
              <a:pPr algn="ctr">
                <a:lnSpc>
                  <a:spcPct val="70000"/>
                </a:lnSpc>
                <a:spcBef>
                  <a:spcPct val="50000"/>
                </a:spcBef>
              </a:pPr>
              <a:r>
                <a:rPr lang="en-US" altLang="zh-TW" sz="3200" b="1">
                  <a:ea typeface="PMingLiU" pitchFamily="18" charset="-120"/>
                </a:rPr>
                <a:t>Primary</a:t>
              </a:r>
              <a:endParaRPr lang="en-US" altLang="zh-TW" sz="2400" b="1">
                <a:ea typeface="PMingLiU" pitchFamily="18" charset="-120"/>
              </a:endParaRPr>
            </a:p>
            <a:p>
              <a:pPr algn="ctr">
                <a:lnSpc>
                  <a:spcPct val="80000"/>
                </a:lnSpc>
                <a:spcBef>
                  <a:spcPct val="50000"/>
                </a:spcBef>
              </a:pPr>
              <a:r>
                <a:rPr lang="en-US" altLang="zh-TW" sz="2400" b="1">
                  <a:ea typeface="PMingLiU" pitchFamily="18" charset="-120"/>
                </a:rPr>
                <a:t>Data Collection</a:t>
              </a:r>
            </a:p>
          </p:txBody>
        </p:sp>
        <p:pic>
          <p:nvPicPr>
            <p:cNvPr id="91166" name="Picture 30" descr="hh01196a[1]"/>
            <p:cNvPicPr>
              <a:picLocks noChangeAspect="1" noChangeArrowheads="1"/>
            </p:cNvPicPr>
            <p:nvPr/>
          </p:nvPicPr>
          <p:blipFill>
            <a:blip r:embed="rId9" cstate="print"/>
            <a:srcRect/>
            <a:stretch>
              <a:fillRect/>
            </a:stretch>
          </p:blipFill>
          <p:spPr bwMode="auto">
            <a:xfrm>
              <a:off x="144" y="2688"/>
              <a:ext cx="480" cy="365"/>
            </a:xfrm>
            <a:prstGeom prst="rect">
              <a:avLst/>
            </a:prstGeom>
            <a:noFill/>
          </p:spPr>
        </p:pic>
      </p:grpSp>
      <p:sp>
        <p:nvSpPr>
          <p:cNvPr id="91167" name="Text Box 31"/>
          <p:cNvSpPr txBox="1">
            <a:spLocks noChangeArrowheads="1"/>
          </p:cNvSpPr>
          <p:nvPr/>
        </p:nvSpPr>
        <p:spPr bwMode="auto">
          <a:xfrm>
            <a:off x="5257800" y="6553200"/>
            <a:ext cx="3810000" cy="274638"/>
          </a:xfrm>
          <a:prstGeom prst="rect">
            <a:avLst/>
          </a:prstGeom>
          <a:noFill/>
          <a:ln w="9525">
            <a:noFill/>
            <a:miter lim="800000"/>
            <a:headEnd/>
            <a:tailEnd/>
          </a:ln>
          <a:effectLst/>
        </p:spPr>
        <p:txBody>
          <a:bodyPr>
            <a:spAutoFit/>
          </a:bodyPr>
          <a:lstStyle/>
          <a:p>
            <a:pPr>
              <a:spcBef>
                <a:spcPct val="50000"/>
              </a:spcBef>
            </a:pPr>
            <a:r>
              <a:rPr lang="en-US" sz="1200" b="1">
                <a:solidFill>
                  <a:srgbClr val="CC3300"/>
                </a:solidFill>
              </a:rPr>
              <a:t>Basic Business Statistics 10e, 2006 Prentice Hall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s-of-data-measurement-scales.jpg"/>
          <p:cNvPicPr>
            <a:picLocks noChangeAspect="1"/>
          </p:cNvPicPr>
          <p:nvPr/>
        </p:nvPicPr>
        <p:blipFill>
          <a:blip r:embed="rId2" cstate="print"/>
          <a:stretch>
            <a:fillRect/>
          </a:stretch>
        </p:blipFill>
        <p:spPr>
          <a:xfrm>
            <a:off x="762000" y="685800"/>
            <a:ext cx="7848600" cy="5715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AutoShape 2"/>
          <p:cNvSpPr>
            <a:spLocks noChangeArrowheads="1"/>
          </p:cNvSpPr>
          <p:nvPr/>
        </p:nvSpPr>
        <p:spPr bwMode="auto">
          <a:xfrm>
            <a:off x="838200" y="1066800"/>
            <a:ext cx="7848600" cy="762000"/>
          </a:xfrm>
          <a:prstGeom prst="roundRect">
            <a:avLst>
              <a:gd name="adj" fmla="val 21667"/>
            </a:avLst>
          </a:prstGeom>
          <a:noFill/>
          <a:ln w="9525">
            <a:noFill/>
            <a:round/>
            <a:headEnd/>
            <a:tailEnd/>
          </a:ln>
          <a:effectLst/>
        </p:spPr>
        <p:txBody>
          <a:bodyPr lIns="92075" tIns="46038" rIns="92075" bIns="46038" anchor="b"/>
          <a:lstStyle/>
          <a:p>
            <a:pPr eaLnBrk="1" hangingPunct="1">
              <a:lnSpc>
                <a:spcPct val="90000"/>
              </a:lnSpc>
            </a:pPr>
            <a:r>
              <a:rPr lang="en-US" sz="3600" b="1" dirty="0">
                <a:solidFill>
                  <a:schemeClr val="tx2"/>
                </a:solidFill>
              </a:rPr>
              <a:t>Measurement Scales of Data</a:t>
            </a:r>
            <a:endParaRPr lang="en-US" altLang="zh-TW" sz="3600" b="1" dirty="0">
              <a:solidFill>
                <a:schemeClr val="tx2"/>
              </a:solidFill>
              <a:ea typeface="PMingLiU" pitchFamily="18" charset="-120"/>
            </a:endParaRPr>
          </a:p>
        </p:txBody>
      </p:sp>
      <p:grpSp>
        <p:nvGrpSpPr>
          <p:cNvPr id="92163" name="Group 3"/>
          <p:cNvGrpSpPr>
            <a:grpSpLocks/>
          </p:cNvGrpSpPr>
          <p:nvPr/>
        </p:nvGrpSpPr>
        <p:grpSpPr bwMode="auto">
          <a:xfrm>
            <a:off x="304800" y="2325688"/>
            <a:ext cx="8534400" cy="4303712"/>
            <a:chOff x="192" y="1465"/>
            <a:chExt cx="5376" cy="2711"/>
          </a:xfrm>
        </p:grpSpPr>
        <p:sp>
          <p:nvSpPr>
            <p:cNvPr id="92164" name="Rectangle 4"/>
            <p:cNvSpPr>
              <a:spLocks noChangeArrowheads="1"/>
            </p:cNvSpPr>
            <p:nvPr/>
          </p:nvSpPr>
          <p:spPr bwMode="auto">
            <a:xfrm>
              <a:off x="192" y="1465"/>
              <a:ext cx="1536" cy="359"/>
            </a:xfrm>
            <a:prstGeom prst="rect">
              <a:avLst/>
            </a:prstGeom>
            <a:solidFill>
              <a:schemeClr val="accent2"/>
            </a:solidFill>
            <a:ln w="12700">
              <a:solidFill>
                <a:schemeClr val="tx1"/>
              </a:solidFill>
              <a:miter lim="800000"/>
              <a:headEnd/>
              <a:tailEnd/>
            </a:ln>
            <a:effectLst/>
          </p:spPr>
          <p:txBody>
            <a:bodyPr wrap="none" anchor="ctr"/>
            <a:lstStyle/>
            <a:p>
              <a:pPr algn="ctr"/>
              <a:r>
                <a:rPr lang="en-US" altLang="zh-TW" sz="2800" b="1">
                  <a:ea typeface="PMingLiU" pitchFamily="18" charset="-120"/>
                </a:rPr>
                <a:t>Ratio Data</a:t>
              </a:r>
              <a:endParaRPr lang="en-US" sz="2800" b="1"/>
            </a:p>
          </p:txBody>
        </p:sp>
        <p:sp>
          <p:nvSpPr>
            <p:cNvPr id="92165" name="Rectangle 5"/>
            <p:cNvSpPr>
              <a:spLocks noChangeArrowheads="1"/>
            </p:cNvSpPr>
            <p:nvPr/>
          </p:nvSpPr>
          <p:spPr bwMode="auto">
            <a:xfrm>
              <a:off x="192" y="2233"/>
              <a:ext cx="1536" cy="359"/>
            </a:xfrm>
            <a:prstGeom prst="rect">
              <a:avLst/>
            </a:prstGeom>
            <a:solidFill>
              <a:schemeClr val="accent2"/>
            </a:solidFill>
            <a:ln w="12700">
              <a:solidFill>
                <a:schemeClr val="tx1"/>
              </a:solidFill>
              <a:miter lim="800000"/>
              <a:headEnd/>
              <a:tailEnd/>
            </a:ln>
            <a:effectLst/>
          </p:spPr>
          <p:txBody>
            <a:bodyPr wrap="none" anchor="ctr"/>
            <a:lstStyle/>
            <a:p>
              <a:pPr algn="ctr"/>
              <a:r>
                <a:rPr lang="en-US" altLang="zh-TW" sz="2800" b="1">
                  <a:ea typeface="PMingLiU" pitchFamily="18" charset="-120"/>
                </a:rPr>
                <a:t>Interval Data</a:t>
              </a:r>
              <a:endParaRPr lang="en-US" sz="2800" b="1"/>
            </a:p>
          </p:txBody>
        </p:sp>
        <p:sp>
          <p:nvSpPr>
            <p:cNvPr id="92166" name="Rectangle 6"/>
            <p:cNvSpPr>
              <a:spLocks noChangeArrowheads="1"/>
            </p:cNvSpPr>
            <p:nvPr/>
          </p:nvSpPr>
          <p:spPr bwMode="auto">
            <a:xfrm>
              <a:off x="200" y="3001"/>
              <a:ext cx="1528" cy="359"/>
            </a:xfrm>
            <a:prstGeom prst="rect">
              <a:avLst/>
            </a:prstGeom>
            <a:solidFill>
              <a:schemeClr val="accent2"/>
            </a:solidFill>
            <a:ln w="12700">
              <a:solidFill>
                <a:schemeClr val="tx1"/>
              </a:solidFill>
              <a:miter lim="800000"/>
              <a:headEnd/>
              <a:tailEnd/>
            </a:ln>
            <a:effectLst/>
          </p:spPr>
          <p:txBody>
            <a:bodyPr wrap="none" anchor="ctr"/>
            <a:lstStyle/>
            <a:p>
              <a:pPr algn="ctr"/>
              <a:r>
                <a:rPr lang="en-US" altLang="zh-TW" sz="2800" b="1">
                  <a:ea typeface="PMingLiU" pitchFamily="18" charset="-120"/>
                </a:rPr>
                <a:t>Ordinal Data</a:t>
              </a:r>
              <a:endParaRPr lang="en-US" sz="2800" b="1"/>
            </a:p>
          </p:txBody>
        </p:sp>
        <p:sp>
          <p:nvSpPr>
            <p:cNvPr id="92167" name="Rectangle 7"/>
            <p:cNvSpPr>
              <a:spLocks noChangeArrowheads="1"/>
            </p:cNvSpPr>
            <p:nvPr/>
          </p:nvSpPr>
          <p:spPr bwMode="auto">
            <a:xfrm>
              <a:off x="192" y="3769"/>
              <a:ext cx="1536" cy="359"/>
            </a:xfrm>
            <a:prstGeom prst="rect">
              <a:avLst/>
            </a:prstGeom>
            <a:solidFill>
              <a:schemeClr val="accent2"/>
            </a:solidFill>
            <a:ln w="12700">
              <a:solidFill>
                <a:schemeClr val="tx1"/>
              </a:solidFill>
              <a:miter lim="800000"/>
              <a:headEnd/>
              <a:tailEnd/>
            </a:ln>
            <a:effectLst/>
          </p:spPr>
          <p:txBody>
            <a:bodyPr wrap="none" anchor="ctr"/>
            <a:lstStyle/>
            <a:p>
              <a:pPr algn="ctr"/>
              <a:r>
                <a:rPr lang="en-US" altLang="zh-TW" sz="2800" b="1">
                  <a:ea typeface="PMingLiU" pitchFamily="18" charset="-120"/>
                </a:rPr>
                <a:t>Nominal Data</a:t>
              </a:r>
              <a:endParaRPr lang="en-US" sz="2800" b="1"/>
            </a:p>
          </p:txBody>
        </p:sp>
        <p:sp>
          <p:nvSpPr>
            <p:cNvPr id="92168" name="AutoShape 8"/>
            <p:cNvSpPr>
              <a:spLocks noChangeArrowheads="1"/>
            </p:cNvSpPr>
            <p:nvPr/>
          </p:nvSpPr>
          <p:spPr bwMode="auto">
            <a:xfrm>
              <a:off x="912" y="1872"/>
              <a:ext cx="144" cy="288"/>
            </a:xfrm>
            <a:prstGeom prst="up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92169" name="AutoShape 9"/>
            <p:cNvSpPr>
              <a:spLocks noChangeArrowheads="1"/>
            </p:cNvSpPr>
            <p:nvPr/>
          </p:nvSpPr>
          <p:spPr bwMode="auto">
            <a:xfrm>
              <a:off x="912" y="2640"/>
              <a:ext cx="144" cy="288"/>
            </a:xfrm>
            <a:prstGeom prst="up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92170" name="AutoShape 10"/>
            <p:cNvSpPr>
              <a:spLocks noChangeArrowheads="1"/>
            </p:cNvSpPr>
            <p:nvPr/>
          </p:nvSpPr>
          <p:spPr bwMode="auto">
            <a:xfrm>
              <a:off x="912" y="3408"/>
              <a:ext cx="144" cy="288"/>
            </a:xfrm>
            <a:prstGeom prst="up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en-US"/>
            </a:p>
          </p:txBody>
        </p:sp>
        <p:sp>
          <p:nvSpPr>
            <p:cNvPr id="92171" name="Rectangle 11"/>
            <p:cNvSpPr>
              <a:spLocks noChangeArrowheads="1"/>
            </p:cNvSpPr>
            <p:nvPr/>
          </p:nvSpPr>
          <p:spPr bwMode="auto">
            <a:xfrm>
              <a:off x="1776" y="1517"/>
              <a:ext cx="1488" cy="451"/>
            </a:xfrm>
            <a:prstGeom prst="rect">
              <a:avLst/>
            </a:prstGeom>
            <a:noFill/>
            <a:ln w="9525">
              <a:noFill/>
              <a:miter lim="800000"/>
              <a:headEnd/>
              <a:tailEnd/>
            </a:ln>
            <a:effectLst/>
          </p:spPr>
          <p:txBody>
            <a:bodyPr lIns="92075" tIns="46038" rIns="92075" bIns="46038">
              <a:spAutoFit/>
            </a:bodyPr>
            <a:lstStyle/>
            <a:p>
              <a:pPr>
                <a:lnSpc>
                  <a:spcPct val="85000"/>
                </a:lnSpc>
                <a:spcBef>
                  <a:spcPct val="50000"/>
                </a:spcBef>
              </a:pPr>
              <a:r>
                <a:rPr lang="en-US" altLang="zh-TW" sz="1600" dirty="0">
                  <a:ea typeface="PMingLiU" pitchFamily="18" charset="-120"/>
                </a:rPr>
                <a:t>Differences between measurements, true zero exists. </a:t>
              </a:r>
            </a:p>
          </p:txBody>
        </p:sp>
        <p:sp>
          <p:nvSpPr>
            <p:cNvPr id="92172" name="Rectangle 12"/>
            <p:cNvSpPr>
              <a:spLocks noChangeArrowheads="1"/>
            </p:cNvSpPr>
            <p:nvPr/>
          </p:nvSpPr>
          <p:spPr bwMode="auto">
            <a:xfrm>
              <a:off x="1776" y="2189"/>
              <a:ext cx="1536" cy="451"/>
            </a:xfrm>
            <a:prstGeom prst="rect">
              <a:avLst/>
            </a:prstGeom>
            <a:noFill/>
            <a:ln w="9525">
              <a:noFill/>
              <a:miter lim="800000"/>
              <a:headEnd/>
              <a:tailEnd/>
            </a:ln>
            <a:effectLst/>
          </p:spPr>
          <p:txBody>
            <a:bodyPr lIns="92075" tIns="46038" rIns="92075" bIns="46038">
              <a:spAutoFit/>
            </a:bodyPr>
            <a:lstStyle/>
            <a:p>
              <a:pPr>
                <a:lnSpc>
                  <a:spcPct val="85000"/>
                </a:lnSpc>
                <a:spcBef>
                  <a:spcPct val="50000"/>
                </a:spcBef>
              </a:pPr>
              <a:r>
                <a:rPr lang="en-US" altLang="zh-TW" sz="1600">
                  <a:ea typeface="PMingLiU" pitchFamily="18" charset="-120"/>
                </a:rPr>
                <a:t>Differences between measurements but no true zero</a:t>
              </a:r>
            </a:p>
          </p:txBody>
        </p:sp>
        <p:sp>
          <p:nvSpPr>
            <p:cNvPr id="92173" name="Rectangle 13"/>
            <p:cNvSpPr>
              <a:spLocks noChangeArrowheads="1"/>
            </p:cNvSpPr>
            <p:nvPr/>
          </p:nvSpPr>
          <p:spPr bwMode="auto">
            <a:xfrm>
              <a:off x="1776" y="3040"/>
              <a:ext cx="1680" cy="320"/>
            </a:xfrm>
            <a:prstGeom prst="rect">
              <a:avLst/>
            </a:prstGeom>
            <a:noFill/>
            <a:ln w="9525">
              <a:noFill/>
              <a:miter lim="800000"/>
              <a:headEnd/>
              <a:tailEnd/>
            </a:ln>
            <a:effectLst/>
          </p:spPr>
          <p:txBody>
            <a:bodyPr lIns="92075" tIns="46038" rIns="92075" bIns="46038">
              <a:spAutoFit/>
            </a:bodyPr>
            <a:lstStyle/>
            <a:p>
              <a:pPr>
                <a:lnSpc>
                  <a:spcPct val="85000"/>
                </a:lnSpc>
                <a:spcBef>
                  <a:spcPct val="50000"/>
                </a:spcBef>
              </a:pPr>
              <a:r>
                <a:rPr lang="en-US" altLang="zh-TW" sz="1600">
                  <a:ea typeface="PMingLiU" pitchFamily="18" charset="-120"/>
                </a:rPr>
                <a:t>Ordered Categories (rankings, order, or scaling) </a:t>
              </a:r>
            </a:p>
          </p:txBody>
        </p:sp>
        <p:sp>
          <p:nvSpPr>
            <p:cNvPr id="92174" name="Rectangle 14"/>
            <p:cNvSpPr>
              <a:spLocks noChangeArrowheads="1"/>
            </p:cNvSpPr>
            <p:nvPr/>
          </p:nvSpPr>
          <p:spPr bwMode="auto">
            <a:xfrm>
              <a:off x="1776" y="3808"/>
              <a:ext cx="1632" cy="320"/>
            </a:xfrm>
            <a:prstGeom prst="rect">
              <a:avLst/>
            </a:prstGeom>
            <a:noFill/>
            <a:ln w="9525">
              <a:noFill/>
              <a:miter lim="800000"/>
              <a:headEnd/>
              <a:tailEnd/>
            </a:ln>
            <a:effectLst/>
          </p:spPr>
          <p:txBody>
            <a:bodyPr lIns="92075" tIns="46038" rIns="92075" bIns="46038">
              <a:spAutoFit/>
            </a:bodyPr>
            <a:lstStyle/>
            <a:p>
              <a:pPr>
                <a:lnSpc>
                  <a:spcPct val="85000"/>
                </a:lnSpc>
                <a:spcBef>
                  <a:spcPct val="50000"/>
                </a:spcBef>
              </a:pPr>
              <a:r>
                <a:rPr lang="en-US" altLang="zh-TW" sz="1600">
                  <a:ea typeface="PMingLiU" pitchFamily="18" charset="-120"/>
                </a:rPr>
                <a:t>Categories (no  ordering or direction)</a:t>
              </a:r>
            </a:p>
          </p:txBody>
        </p:sp>
        <p:sp>
          <p:nvSpPr>
            <p:cNvPr id="92175" name="Rectangle 15"/>
            <p:cNvSpPr>
              <a:spLocks noChangeArrowheads="1"/>
            </p:cNvSpPr>
            <p:nvPr/>
          </p:nvSpPr>
          <p:spPr bwMode="auto">
            <a:xfrm>
              <a:off x="3840" y="1554"/>
              <a:ext cx="1440" cy="366"/>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TW" sz="1600">
                  <a:ea typeface="PMingLiU" pitchFamily="18" charset="-120"/>
                </a:rPr>
                <a:t>Height, Age, Weekly Food Spending</a:t>
              </a:r>
            </a:p>
          </p:txBody>
        </p:sp>
        <p:sp>
          <p:nvSpPr>
            <p:cNvPr id="92176" name="Rectangle 16"/>
            <p:cNvSpPr>
              <a:spLocks noChangeArrowheads="1"/>
            </p:cNvSpPr>
            <p:nvPr/>
          </p:nvSpPr>
          <p:spPr bwMode="auto">
            <a:xfrm>
              <a:off x="3792" y="2178"/>
              <a:ext cx="1776" cy="366"/>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TW" sz="1600">
                  <a:ea typeface="PMingLiU" pitchFamily="18" charset="-120"/>
                </a:rPr>
                <a:t>Temperature in Fahrenheit, Standardized exam score</a:t>
              </a:r>
            </a:p>
          </p:txBody>
        </p:sp>
        <p:sp>
          <p:nvSpPr>
            <p:cNvPr id="92177" name="Rectangle 17"/>
            <p:cNvSpPr>
              <a:spLocks noChangeArrowheads="1"/>
            </p:cNvSpPr>
            <p:nvPr/>
          </p:nvSpPr>
          <p:spPr bwMode="auto">
            <a:xfrm>
              <a:off x="3792" y="2984"/>
              <a:ext cx="1776" cy="520"/>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TW" sz="1600">
                  <a:ea typeface="PMingLiU" pitchFamily="18" charset="-120"/>
                </a:rPr>
                <a:t>Service quality rating, Standard &amp; Poor’s bond rating, Student letter grades</a:t>
              </a:r>
            </a:p>
          </p:txBody>
        </p:sp>
        <p:sp>
          <p:nvSpPr>
            <p:cNvPr id="92178" name="Rectangle 18"/>
            <p:cNvSpPr>
              <a:spLocks noChangeArrowheads="1"/>
            </p:cNvSpPr>
            <p:nvPr/>
          </p:nvSpPr>
          <p:spPr bwMode="auto">
            <a:xfrm>
              <a:off x="3840" y="3772"/>
              <a:ext cx="1584" cy="366"/>
            </a:xfrm>
            <a:prstGeom prst="rect">
              <a:avLst/>
            </a:prstGeom>
            <a:noFill/>
            <a:ln w="9525">
              <a:noFill/>
              <a:miter lim="800000"/>
              <a:headEnd/>
              <a:tailEnd/>
            </a:ln>
            <a:effectLst/>
          </p:spPr>
          <p:txBody>
            <a:bodyPr lIns="92075" tIns="46038" rIns="92075" bIns="46038">
              <a:spAutoFit/>
            </a:bodyPr>
            <a:lstStyle/>
            <a:p>
              <a:pPr>
                <a:spcBef>
                  <a:spcPct val="50000"/>
                </a:spcBef>
              </a:pPr>
              <a:r>
                <a:rPr lang="en-US" altLang="zh-TW" sz="1600">
                  <a:ea typeface="PMingLiU" pitchFamily="18" charset="-120"/>
                </a:rPr>
                <a:t>Marital status, Type of car owned</a:t>
              </a:r>
            </a:p>
          </p:txBody>
        </p:sp>
        <p:sp>
          <p:nvSpPr>
            <p:cNvPr id="92179" name="Line 19"/>
            <p:cNvSpPr>
              <a:spLocks noChangeShapeType="1"/>
            </p:cNvSpPr>
            <p:nvPr/>
          </p:nvSpPr>
          <p:spPr bwMode="auto">
            <a:xfrm>
              <a:off x="1824" y="2064"/>
              <a:ext cx="3648" cy="0"/>
            </a:xfrm>
            <a:prstGeom prst="line">
              <a:avLst/>
            </a:prstGeom>
            <a:noFill/>
            <a:ln w="19050">
              <a:solidFill>
                <a:schemeClr val="tx2"/>
              </a:solidFill>
              <a:round/>
              <a:headEnd/>
              <a:tailEnd/>
            </a:ln>
            <a:effectLst/>
          </p:spPr>
          <p:txBody>
            <a:bodyPr wrap="none" anchor="ctr"/>
            <a:lstStyle/>
            <a:p>
              <a:endParaRPr lang="en-US"/>
            </a:p>
          </p:txBody>
        </p:sp>
        <p:sp>
          <p:nvSpPr>
            <p:cNvPr id="92180" name="Line 20"/>
            <p:cNvSpPr>
              <a:spLocks noChangeShapeType="1"/>
            </p:cNvSpPr>
            <p:nvPr/>
          </p:nvSpPr>
          <p:spPr bwMode="auto">
            <a:xfrm>
              <a:off x="1824" y="2832"/>
              <a:ext cx="3648" cy="0"/>
            </a:xfrm>
            <a:prstGeom prst="line">
              <a:avLst/>
            </a:prstGeom>
            <a:noFill/>
            <a:ln w="19050">
              <a:solidFill>
                <a:schemeClr val="tx2"/>
              </a:solidFill>
              <a:round/>
              <a:headEnd/>
              <a:tailEnd/>
            </a:ln>
            <a:effectLst/>
          </p:spPr>
          <p:txBody>
            <a:bodyPr wrap="none" anchor="ctr"/>
            <a:lstStyle/>
            <a:p>
              <a:endParaRPr lang="en-US"/>
            </a:p>
          </p:txBody>
        </p:sp>
        <p:sp>
          <p:nvSpPr>
            <p:cNvPr id="92181" name="Line 21"/>
            <p:cNvSpPr>
              <a:spLocks noChangeShapeType="1"/>
            </p:cNvSpPr>
            <p:nvPr/>
          </p:nvSpPr>
          <p:spPr bwMode="auto">
            <a:xfrm>
              <a:off x="1824" y="3648"/>
              <a:ext cx="3648" cy="0"/>
            </a:xfrm>
            <a:prstGeom prst="line">
              <a:avLst/>
            </a:prstGeom>
            <a:noFill/>
            <a:ln w="19050">
              <a:solidFill>
                <a:schemeClr val="tx2"/>
              </a:solidFill>
              <a:round/>
              <a:headEnd/>
              <a:tailEnd/>
            </a:ln>
            <a:effectLst/>
          </p:spPr>
          <p:txBody>
            <a:bodyPr wrap="none" anchor="ctr"/>
            <a:lstStyle/>
            <a:p>
              <a:endParaRPr lang="en-US"/>
            </a:p>
          </p:txBody>
        </p:sp>
        <p:sp>
          <p:nvSpPr>
            <p:cNvPr id="92182" name="Rectangle 22"/>
            <p:cNvSpPr>
              <a:spLocks noChangeArrowheads="1"/>
            </p:cNvSpPr>
            <p:nvPr/>
          </p:nvSpPr>
          <p:spPr bwMode="auto">
            <a:xfrm>
              <a:off x="3456" y="1536"/>
              <a:ext cx="192" cy="2640"/>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92183" name="Text Box 23"/>
          <p:cNvSpPr txBox="1">
            <a:spLocks noChangeArrowheads="1"/>
          </p:cNvSpPr>
          <p:nvPr/>
        </p:nvSpPr>
        <p:spPr bwMode="auto">
          <a:xfrm>
            <a:off x="5257800" y="6629400"/>
            <a:ext cx="3810000" cy="274638"/>
          </a:xfrm>
          <a:prstGeom prst="rect">
            <a:avLst/>
          </a:prstGeom>
          <a:noFill/>
          <a:ln w="9525">
            <a:noFill/>
            <a:miter lim="800000"/>
            <a:headEnd/>
            <a:tailEnd/>
          </a:ln>
          <a:effectLst/>
        </p:spPr>
        <p:txBody>
          <a:bodyPr>
            <a:spAutoFit/>
          </a:bodyPr>
          <a:lstStyle/>
          <a:p>
            <a:pPr>
              <a:spcBef>
                <a:spcPct val="50000"/>
              </a:spcBef>
            </a:pPr>
            <a:r>
              <a:rPr lang="en-US" sz="1200" b="1">
                <a:solidFill>
                  <a:srgbClr val="CC3300"/>
                </a:solidFill>
              </a:rPr>
              <a:t>Basic Business Statistics 10e, 2006 Prentice Hall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Data </a:t>
            </a:r>
            <a:r>
              <a:rPr lang="en-US" sz="1400" dirty="0"/>
              <a:t>(</a:t>
            </a:r>
            <a:r>
              <a:rPr lang="en-US" sz="1400" dirty="0" err="1"/>
              <a:t>Sumber</a:t>
            </a:r>
            <a:r>
              <a:rPr lang="en-US" sz="1400" dirty="0"/>
              <a:t>: http://changingminds.org/explanations/research/measurement/types_data.html)</a:t>
            </a:r>
          </a:p>
        </p:txBody>
      </p:sp>
      <p:sp>
        <p:nvSpPr>
          <p:cNvPr id="3" name="Content Placeholder 2"/>
          <p:cNvSpPr>
            <a:spLocks noGrp="1"/>
          </p:cNvSpPr>
          <p:nvPr>
            <p:ph idx="1"/>
          </p:nvPr>
        </p:nvSpPr>
        <p:spPr>
          <a:xfrm>
            <a:off x="685800" y="2286000"/>
            <a:ext cx="8153400" cy="4267200"/>
          </a:xfrm>
        </p:spPr>
        <p:txBody>
          <a:bodyPr/>
          <a:lstStyle/>
          <a:p>
            <a:r>
              <a:rPr lang="en-US" sz="1800" dirty="0"/>
              <a:t>The name 'Nominal' comes from the Latin </a:t>
            </a:r>
            <a:r>
              <a:rPr lang="en-US" sz="1800" i="1" dirty="0" err="1"/>
              <a:t>nomen</a:t>
            </a:r>
            <a:r>
              <a:rPr lang="en-US" sz="1800" dirty="0"/>
              <a:t>, meaning 'name' and nominal data are items which are differentiated by a simple naming system. </a:t>
            </a:r>
          </a:p>
          <a:p>
            <a:r>
              <a:rPr lang="en-US" sz="1800" dirty="0"/>
              <a:t>The only thing a nominal scale does is to say that items being measured have something in common, although this may not be described.</a:t>
            </a:r>
          </a:p>
          <a:p>
            <a:r>
              <a:rPr lang="en-US" sz="1800" dirty="0"/>
              <a:t>Nominal items may have numbers assigned to them. This may appear ordinal but is not -- these are used to simplify capture and referencing.</a:t>
            </a:r>
          </a:p>
          <a:p>
            <a:r>
              <a:rPr lang="en-US" sz="2000" dirty="0">
                <a:solidFill>
                  <a:srgbClr val="FF0000"/>
                </a:solidFill>
              </a:rPr>
              <a:t>Nominal items are usually </a:t>
            </a:r>
            <a:r>
              <a:rPr lang="en-US" sz="2000" i="1" dirty="0">
                <a:solidFill>
                  <a:srgbClr val="FF0000"/>
                </a:solidFill>
              </a:rPr>
              <a:t>categorical</a:t>
            </a:r>
            <a:r>
              <a:rPr lang="en-US" sz="2000" dirty="0">
                <a:solidFill>
                  <a:srgbClr val="FF0000"/>
                </a:solidFill>
              </a:rPr>
              <a:t>, in that they belong to a definable category, such as 'employees'.</a:t>
            </a:r>
          </a:p>
          <a:p>
            <a:r>
              <a:rPr lang="en-US" sz="2000" dirty="0">
                <a:solidFill>
                  <a:srgbClr val="FF0000"/>
                </a:solidFill>
              </a:rPr>
              <a:t>Nominal scales are used for labeling variables, without any </a:t>
            </a:r>
            <a:r>
              <a:rPr lang="en-US" sz="2000" dirty="0">
                <a:solidFill>
                  <a:srgbClr val="FF0000"/>
                </a:solidFill>
                <a:hlinkClick r:id="rId2" tooltip="Quantitative vs. Qualitative Research: What’s the Difference?"/>
              </a:rPr>
              <a:t>quantitative</a:t>
            </a:r>
            <a:r>
              <a:rPr lang="en-US" sz="2000" dirty="0">
                <a:solidFill>
                  <a:srgbClr val="FF0000"/>
                </a:solidFill>
              </a:rPr>
              <a:t> value. “Nominal” scales could simply be called “labels.”  </a:t>
            </a:r>
          </a:p>
          <a:p>
            <a:r>
              <a:rPr lang="en-US" sz="1800" b="1" dirty="0"/>
              <a:t>Example: </a:t>
            </a:r>
            <a:r>
              <a:rPr lang="en-US" sz="1800" dirty="0"/>
              <a:t>The number male and female students at </a:t>
            </a:r>
            <a:r>
              <a:rPr lang="en-US" sz="1800" dirty="0" err="1"/>
              <a:t>Fasilkom</a:t>
            </a:r>
            <a:r>
              <a:rPr lang="en-US" sz="1800" dirty="0"/>
              <a:t>, UI, colors of their hair, place of their stay....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ominal-scales.png"/>
          <p:cNvPicPr>
            <a:picLocks noChangeAspect="1"/>
          </p:cNvPicPr>
          <p:nvPr/>
        </p:nvPicPr>
        <p:blipFill>
          <a:blip r:embed="rId2" cstate="print"/>
          <a:stretch>
            <a:fillRect/>
          </a:stretch>
        </p:blipFill>
        <p:spPr>
          <a:xfrm>
            <a:off x="762000" y="1447800"/>
            <a:ext cx="7924800" cy="4191000"/>
          </a:xfrm>
          <a:prstGeom prst="rect">
            <a:avLst/>
          </a:prstGeom>
        </p:spPr>
      </p:pic>
      <p:sp>
        <p:nvSpPr>
          <p:cNvPr id="3" name="Title 2"/>
          <p:cNvSpPr>
            <a:spLocks noGrp="1"/>
          </p:cNvSpPr>
          <p:nvPr>
            <p:ph type="title"/>
          </p:nvPr>
        </p:nvSpPr>
        <p:spPr>
          <a:xfrm>
            <a:off x="762000" y="609600"/>
            <a:ext cx="7924800" cy="838200"/>
          </a:xfrm>
        </p:spPr>
        <p:txBody>
          <a:bodyPr/>
          <a:lstStyle/>
          <a:p>
            <a:r>
              <a:rPr lang="en-US" dirty="0"/>
              <a:t>Example of Nominal Data</a:t>
            </a:r>
          </a:p>
        </p:txBody>
      </p:sp>
      <p:sp>
        <p:nvSpPr>
          <p:cNvPr id="4" name="TextBox 3"/>
          <p:cNvSpPr txBox="1"/>
          <p:nvPr/>
        </p:nvSpPr>
        <p:spPr>
          <a:xfrm>
            <a:off x="685800" y="5715000"/>
            <a:ext cx="8161209" cy="430887"/>
          </a:xfrm>
          <a:prstGeom prst="rect">
            <a:avLst/>
          </a:prstGeom>
          <a:noFill/>
        </p:spPr>
        <p:txBody>
          <a:bodyPr wrap="none" rtlCol="0">
            <a:spAutoFit/>
          </a:bodyPr>
          <a:lstStyle/>
          <a:p>
            <a:r>
              <a:rPr lang="en-US" sz="2200" dirty="0"/>
              <a:t>Simple analysis of the above data, presenting them in bar chart.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Ordinal Data</a:t>
            </a:r>
          </a:p>
        </p:txBody>
      </p:sp>
      <p:sp>
        <p:nvSpPr>
          <p:cNvPr id="3" name="Content Placeholder 2"/>
          <p:cNvSpPr>
            <a:spLocks noGrp="1"/>
          </p:cNvSpPr>
          <p:nvPr>
            <p:ph idx="1"/>
          </p:nvPr>
        </p:nvSpPr>
        <p:spPr>
          <a:xfrm>
            <a:off x="838200" y="2286000"/>
            <a:ext cx="7693025" cy="4038600"/>
          </a:xfrm>
        </p:spPr>
        <p:txBody>
          <a:bodyPr/>
          <a:lstStyle/>
          <a:p>
            <a:r>
              <a:rPr lang="en-US" sz="1800" dirty="0"/>
              <a:t>Items on an ordinal scale are set into some kind of </a:t>
            </a:r>
            <a:r>
              <a:rPr lang="en-US" sz="1800" i="1" dirty="0"/>
              <a:t>order </a:t>
            </a:r>
            <a:r>
              <a:rPr lang="en-US" sz="1800" dirty="0"/>
              <a:t>by their position on the scale. This may indicate such as temporal position, superiority, etc.</a:t>
            </a:r>
          </a:p>
          <a:p>
            <a:r>
              <a:rPr lang="en-US" sz="1800" dirty="0"/>
              <a:t>The order of items is often defined by assigning numbers to them to show their relative position. Letters or other sequential symbols may also be used as appropriate.</a:t>
            </a:r>
          </a:p>
          <a:p>
            <a:r>
              <a:rPr lang="en-US" sz="1800" dirty="0"/>
              <a:t>Ordinal items are usually categorical, in that they belong to a definable category, such as '1956 marathon runners'.</a:t>
            </a:r>
          </a:p>
          <a:p>
            <a:r>
              <a:rPr lang="en-US" sz="1800" dirty="0"/>
              <a:t>You cannot do arithmetic with ordinal numbers -- they show sequence only.</a:t>
            </a:r>
          </a:p>
          <a:p>
            <a:r>
              <a:rPr lang="en-US" sz="1800" dirty="0"/>
              <a:t>Ordinal scales are typically measures of non-numeric concepts like satisfaction, happiness, discomfort, etc.</a:t>
            </a:r>
          </a:p>
          <a:p>
            <a:r>
              <a:rPr lang="en-US" sz="1800" b="1" dirty="0"/>
              <a:t>Example: </a:t>
            </a:r>
            <a:r>
              <a:rPr lang="en-US" sz="1800" dirty="0"/>
              <a:t>The first, third and fifth person in a race; Pay bands in an organization, as denoted by A, B, C and 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Pengantar</a:t>
            </a:r>
            <a:r>
              <a:rPr lang="en-US" dirty="0"/>
              <a:t>…</a:t>
            </a:r>
          </a:p>
        </p:txBody>
      </p:sp>
      <p:sp>
        <p:nvSpPr>
          <p:cNvPr id="3" name="Content Placeholder 2"/>
          <p:cNvSpPr>
            <a:spLocks noGrp="1"/>
          </p:cNvSpPr>
          <p:nvPr>
            <p:ph idx="1"/>
          </p:nvPr>
        </p:nvSpPr>
        <p:spPr/>
        <p:txBody>
          <a:bodyPr/>
          <a:lstStyle/>
          <a:p>
            <a:r>
              <a:rPr lang="en-US" sz="2500" dirty="0" err="1"/>
              <a:t>Salah</a:t>
            </a:r>
            <a:r>
              <a:rPr lang="en-US" sz="2500" dirty="0"/>
              <a:t> </a:t>
            </a:r>
            <a:r>
              <a:rPr lang="en-US" sz="2500" dirty="0" err="1"/>
              <a:t>satu</a:t>
            </a:r>
            <a:r>
              <a:rPr lang="en-US" sz="2500" dirty="0"/>
              <a:t> </a:t>
            </a:r>
            <a:r>
              <a:rPr lang="en-US" sz="2500" dirty="0" err="1"/>
              <a:t>komponen</a:t>
            </a:r>
            <a:r>
              <a:rPr lang="en-US" sz="2500" dirty="0"/>
              <a:t> </a:t>
            </a:r>
            <a:r>
              <a:rPr lang="en-US" sz="2500" dirty="0" err="1"/>
              <a:t>penelitian</a:t>
            </a:r>
            <a:r>
              <a:rPr lang="en-US" sz="2500" dirty="0"/>
              <a:t> </a:t>
            </a:r>
            <a:r>
              <a:rPr lang="en-US" sz="2500" dirty="0" err="1"/>
              <a:t>adalah</a:t>
            </a:r>
            <a:r>
              <a:rPr lang="en-US" sz="2500" dirty="0"/>
              <a:t> data, </a:t>
            </a:r>
            <a:r>
              <a:rPr lang="en-US" sz="2500" dirty="0" err="1"/>
              <a:t>disamping</a:t>
            </a:r>
            <a:r>
              <a:rPr lang="en-US" sz="2500" dirty="0"/>
              <a:t> </a:t>
            </a:r>
            <a:r>
              <a:rPr lang="en-US" sz="2500" dirty="0" err="1"/>
              <a:t>permasalahan</a:t>
            </a:r>
            <a:r>
              <a:rPr lang="en-US" sz="2500" dirty="0"/>
              <a:t> </a:t>
            </a:r>
            <a:r>
              <a:rPr lang="en-US" sz="2500" dirty="0" err="1"/>
              <a:t>dan</a:t>
            </a:r>
            <a:r>
              <a:rPr lang="en-US" sz="2500" dirty="0"/>
              <a:t> </a:t>
            </a:r>
            <a:r>
              <a:rPr lang="en-US" sz="2500" dirty="0" err="1"/>
              <a:t>penyelesaian</a:t>
            </a:r>
            <a:r>
              <a:rPr lang="en-US" sz="2500" dirty="0"/>
              <a:t> </a:t>
            </a:r>
            <a:r>
              <a:rPr lang="en-US" sz="2500" dirty="0" err="1"/>
              <a:t>masalah</a:t>
            </a:r>
            <a:r>
              <a:rPr lang="en-US" sz="2500" dirty="0"/>
              <a:t> </a:t>
            </a:r>
            <a:r>
              <a:rPr lang="en-US" sz="2500" dirty="0" err="1"/>
              <a:t>secara</a:t>
            </a:r>
            <a:r>
              <a:rPr lang="en-US" sz="2500" dirty="0"/>
              <a:t> </a:t>
            </a:r>
            <a:r>
              <a:rPr lang="en-US" sz="2500" dirty="0" err="1"/>
              <a:t>sistematis</a:t>
            </a:r>
            <a:r>
              <a:rPr lang="en-US" sz="2500" dirty="0"/>
              <a:t> (</a:t>
            </a:r>
            <a:r>
              <a:rPr lang="en-US" sz="2500" dirty="0" err="1"/>
              <a:t>metodologi</a:t>
            </a:r>
            <a:r>
              <a:rPr lang="en-US" sz="2500" dirty="0"/>
              <a:t>).</a:t>
            </a:r>
          </a:p>
          <a:p>
            <a:r>
              <a:rPr lang="en-US" sz="2500" dirty="0"/>
              <a:t>Data </a:t>
            </a:r>
            <a:r>
              <a:rPr lang="en-US" sz="2500" dirty="0" err="1"/>
              <a:t>mesti</a:t>
            </a:r>
            <a:r>
              <a:rPr lang="en-US" sz="2500" dirty="0"/>
              <a:t> </a:t>
            </a:r>
            <a:r>
              <a:rPr lang="en-US" sz="2500" dirty="0" err="1"/>
              <a:t>dikumpulkan</a:t>
            </a:r>
            <a:r>
              <a:rPr lang="en-US" sz="2500" dirty="0"/>
              <a:t> </a:t>
            </a:r>
            <a:r>
              <a:rPr lang="en-US" sz="2500" dirty="0" err="1"/>
              <a:t>secara</a:t>
            </a:r>
            <a:r>
              <a:rPr lang="en-US" sz="2500" dirty="0"/>
              <a:t> objective (</a:t>
            </a:r>
            <a:r>
              <a:rPr lang="en-US" sz="2500" dirty="0" err="1"/>
              <a:t>tidak</a:t>
            </a:r>
            <a:r>
              <a:rPr lang="en-US" sz="2500" dirty="0"/>
              <a:t> </a:t>
            </a:r>
            <a:r>
              <a:rPr lang="en-US" sz="2500" dirty="0" err="1"/>
              <a:t>boleh</a:t>
            </a:r>
            <a:r>
              <a:rPr lang="en-US" sz="2500" dirty="0"/>
              <a:t> subjective) </a:t>
            </a:r>
            <a:r>
              <a:rPr lang="en-US" sz="2500" dirty="0" err="1"/>
              <a:t>dengan</a:t>
            </a:r>
            <a:r>
              <a:rPr lang="en-US" sz="2500" dirty="0"/>
              <a:t> instrument </a:t>
            </a:r>
            <a:r>
              <a:rPr lang="en-US" sz="2500" dirty="0" err="1"/>
              <a:t>tertentu</a:t>
            </a:r>
            <a:r>
              <a:rPr lang="en-US" sz="2500" dirty="0"/>
              <a:t>.</a:t>
            </a:r>
          </a:p>
          <a:p>
            <a:r>
              <a:rPr lang="en-US" sz="2500" dirty="0"/>
              <a:t>Data </a:t>
            </a:r>
            <a:r>
              <a:rPr lang="en-US" sz="2500" dirty="0" err="1"/>
              <a:t>ada</a:t>
            </a:r>
            <a:r>
              <a:rPr lang="en-US" sz="2500" dirty="0"/>
              <a:t> yang </a:t>
            </a:r>
            <a:r>
              <a:rPr lang="en-US" sz="2500" dirty="0" err="1"/>
              <a:t>bersifat</a:t>
            </a:r>
            <a:r>
              <a:rPr lang="en-US" sz="2500" dirty="0"/>
              <a:t> </a:t>
            </a:r>
            <a:r>
              <a:rPr lang="en-US" sz="2500" dirty="0" err="1"/>
              <a:t>kuantitatif</a:t>
            </a:r>
            <a:r>
              <a:rPr lang="en-US" sz="2500" dirty="0"/>
              <a:t> </a:t>
            </a:r>
            <a:r>
              <a:rPr lang="en-US" sz="2500" dirty="0" err="1"/>
              <a:t>dan</a:t>
            </a:r>
            <a:r>
              <a:rPr lang="en-US" sz="2500" dirty="0"/>
              <a:t>/</a:t>
            </a:r>
            <a:r>
              <a:rPr lang="en-US" sz="2500" dirty="0" err="1"/>
              <a:t>atau</a:t>
            </a:r>
            <a:r>
              <a:rPr lang="en-US" sz="2500" dirty="0"/>
              <a:t> </a:t>
            </a:r>
            <a:r>
              <a:rPr lang="en-US" sz="2500" dirty="0" err="1"/>
              <a:t>kualitatif</a:t>
            </a:r>
            <a:r>
              <a:rPr lang="en-US" sz="2500" dirty="0"/>
              <a:t>. </a:t>
            </a:r>
          </a:p>
          <a:p>
            <a:r>
              <a:rPr lang="en-US" sz="2500" dirty="0" err="1"/>
              <a:t>Penelitian</a:t>
            </a:r>
            <a:r>
              <a:rPr lang="en-US" sz="2500" dirty="0"/>
              <a:t> </a:t>
            </a:r>
            <a:r>
              <a:rPr lang="en-US" sz="2500" dirty="0" err="1"/>
              <a:t>kuantitatif</a:t>
            </a:r>
            <a:r>
              <a:rPr lang="en-US" sz="2500" dirty="0"/>
              <a:t> </a:t>
            </a:r>
            <a:r>
              <a:rPr lang="en-US" sz="2500" dirty="0" err="1"/>
              <a:t>menggunakan</a:t>
            </a:r>
            <a:r>
              <a:rPr lang="en-US" sz="2500" dirty="0"/>
              <a:t> data yang </a:t>
            </a:r>
            <a:r>
              <a:rPr lang="en-US" sz="2500" dirty="0" err="1"/>
              <a:t>bersifat</a:t>
            </a:r>
            <a:r>
              <a:rPr lang="en-US" sz="2500" dirty="0"/>
              <a:t> </a:t>
            </a:r>
            <a:r>
              <a:rPr lang="en-US" sz="2500" dirty="0" err="1"/>
              <a:t>kuantitatif</a:t>
            </a:r>
            <a:r>
              <a:rPr lang="en-US" sz="25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Ordinal Data</a:t>
            </a:r>
          </a:p>
        </p:txBody>
      </p:sp>
      <p:pic>
        <p:nvPicPr>
          <p:cNvPr id="3" name="Picture 2" descr="ordinal-scales.png"/>
          <p:cNvPicPr>
            <a:picLocks noChangeAspect="1"/>
          </p:cNvPicPr>
          <p:nvPr/>
        </p:nvPicPr>
        <p:blipFill>
          <a:blip r:embed="rId2" cstate="print"/>
          <a:stretch>
            <a:fillRect/>
          </a:stretch>
        </p:blipFill>
        <p:spPr>
          <a:xfrm>
            <a:off x="1327555" y="2451222"/>
            <a:ext cx="6488889" cy="2806578"/>
          </a:xfrm>
          <a:prstGeom prst="rect">
            <a:avLst/>
          </a:prstGeom>
        </p:spPr>
      </p:pic>
      <p:sp>
        <p:nvSpPr>
          <p:cNvPr id="4" name="TextBox 3"/>
          <p:cNvSpPr txBox="1"/>
          <p:nvPr/>
        </p:nvSpPr>
        <p:spPr>
          <a:xfrm>
            <a:off x="1371600" y="5715000"/>
            <a:ext cx="4740400" cy="461665"/>
          </a:xfrm>
          <a:prstGeom prst="rect">
            <a:avLst/>
          </a:prstGeom>
          <a:noFill/>
        </p:spPr>
        <p:txBody>
          <a:bodyPr wrap="none" rtlCol="0">
            <a:spAutoFit/>
          </a:bodyPr>
          <a:lstStyle/>
          <a:p>
            <a:r>
              <a:rPr lang="en-US" sz="2400" dirty="0"/>
              <a:t>How do you analyze above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Data</a:t>
            </a:r>
          </a:p>
        </p:txBody>
      </p:sp>
      <p:sp>
        <p:nvSpPr>
          <p:cNvPr id="3" name="Content Placeholder 2"/>
          <p:cNvSpPr>
            <a:spLocks noGrp="1"/>
          </p:cNvSpPr>
          <p:nvPr>
            <p:ph idx="1"/>
          </p:nvPr>
        </p:nvSpPr>
        <p:spPr/>
        <p:txBody>
          <a:bodyPr/>
          <a:lstStyle/>
          <a:p>
            <a:r>
              <a:rPr lang="en-US" sz="2000" dirty="0"/>
              <a:t>Interval data (also sometimes called </a:t>
            </a:r>
            <a:r>
              <a:rPr lang="en-US" sz="2000" i="1" dirty="0"/>
              <a:t>integer</a:t>
            </a:r>
            <a:r>
              <a:rPr lang="en-US" sz="2000" dirty="0"/>
              <a:t>) is measured along a scale in which each position is equidistant from one another. This allows for the distance between two pairs to be equivalent in some way.</a:t>
            </a:r>
          </a:p>
          <a:p>
            <a:r>
              <a:rPr lang="en-US" sz="2000" dirty="0"/>
              <a:t>This is often used in psychological experiments that measure attributes along an arbitrary scale between two extremes.</a:t>
            </a:r>
          </a:p>
          <a:p>
            <a:r>
              <a:rPr lang="en-US" sz="2000" dirty="0"/>
              <a:t>Interval scales are numeric scales in which we know not only the order, but also the exact differences between the values</a:t>
            </a:r>
          </a:p>
          <a:p>
            <a:r>
              <a:rPr lang="en-US" sz="2000" dirty="0"/>
              <a:t>Interval data cannot be multiplied or divided.</a:t>
            </a:r>
          </a:p>
          <a:p>
            <a:r>
              <a:rPr lang="en-US" sz="2000" b="1" dirty="0"/>
              <a:t>Example</a:t>
            </a:r>
          </a:p>
          <a:p>
            <a:pPr lvl="1"/>
            <a:r>
              <a:rPr lang="en-US" sz="1800" dirty="0"/>
              <a:t>My level of happiness, rated from 1 to 10.</a:t>
            </a:r>
          </a:p>
          <a:p>
            <a:pPr lvl="1"/>
            <a:r>
              <a:rPr lang="en-US" sz="1800" dirty="0"/>
              <a:t>Temperature, in degrees Fahrenheit.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Interval Data</a:t>
            </a:r>
          </a:p>
        </p:txBody>
      </p:sp>
      <p:pic>
        <p:nvPicPr>
          <p:cNvPr id="4" name="Picture 3" descr="example-of-interval-scale.jpg"/>
          <p:cNvPicPr>
            <a:picLocks noChangeAspect="1"/>
          </p:cNvPicPr>
          <p:nvPr/>
        </p:nvPicPr>
        <p:blipFill>
          <a:blip r:embed="rId2" cstate="print"/>
          <a:stretch>
            <a:fillRect/>
          </a:stretch>
        </p:blipFill>
        <p:spPr>
          <a:xfrm>
            <a:off x="1828801" y="2133600"/>
            <a:ext cx="5791199" cy="4038600"/>
          </a:xfrm>
          <a:prstGeom prst="rect">
            <a:avLst/>
          </a:prstGeom>
        </p:spPr>
      </p:pic>
      <p:sp>
        <p:nvSpPr>
          <p:cNvPr id="5" name="TextBox 4"/>
          <p:cNvSpPr txBox="1"/>
          <p:nvPr/>
        </p:nvSpPr>
        <p:spPr>
          <a:xfrm>
            <a:off x="1431800" y="5862935"/>
            <a:ext cx="4894289" cy="461665"/>
          </a:xfrm>
          <a:prstGeom prst="rect">
            <a:avLst/>
          </a:prstGeom>
          <a:noFill/>
        </p:spPr>
        <p:txBody>
          <a:bodyPr wrap="none" rtlCol="0">
            <a:spAutoFit/>
          </a:bodyPr>
          <a:lstStyle/>
          <a:p>
            <a:r>
              <a:rPr lang="en-US" sz="2400" dirty="0"/>
              <a:t>How do you analyze interval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 Data</a:t>
            </a:r>
          </a:p>
        </p:txBody>
      </p:sp>
      <p:sp>
        <p:nvSpPr>
          <p:cNvPr id="3" name="Content Placeholder 2"/>
          <p:cNvSpPr>
            <a:spLocks noGrp="1"/>
          </p:cNvSpPr>
          <p:nvPr>
            <p:ph idx="1"/>
          </p:nvPr>
        </p:nvSpPr>
        <p:spPr>
          <a:xfrm>
            <a:off x="762000" y="2362200"/>
            <a:ext cx="8153400" cy="4419600"/>
          </a:xfrm>
        </p:spPr>
        <p:txBody>
          <a:bodyPr/>
          <a:lstStyle/>
          <a:p>
            <a:r>
              <a:rPr lang="en-US" sz="1800" dirty="0"/>
              <a:t>In a ratio scale, numbers can be compared as multiples of one another. Thus one person can be twice as tall as another person. Important also, the number zero has meaning.</a:t>
            </a:r>
          </a:p>
          <a:p>
            <a:r>
              <a:rPr lang="en-US" sz="1800" dirty="0"/>
              <a:t>Thus the difference between a person of 35 and a person 38 is the same as the difference between people who are 12 and 15. A person can also have an age of zero.</a:t>
            </a:r>
          </a:p>
          <a:p>
            <a:r>
              <a:rPr lang="en-US" sz="1800" dirty="0"/>
              <a:t>Ratio data can be multiplied and divided because not only is the difference between 1 and 2 the same as between 3 and 4, but also that 4 is twice as much as 2.</a:t>
            </a:r>
          </a:p>
          <a:p>
            <a:r>
              <a:rPr lang="en-US" sz="1800" dirty="0">
                <a:solidFill>
                  <a:srgbClr val="FF0000"/>
                </a:solidFill>
              </a:rPr>
              <a:t>Interval and ratio data measure quantities and hence are </a:t>
            </a:r>
            <a:r>
              <a:rPr lang="en-US" sz="1800" i="1" dirty="0">
                <a:solidFill>
                  <a:srgbClr val="FF0000"/>
                </a:solidFill>
              </a:rPr>
              <a:t>quantitative</a:t>
            </a:r>
            <a:r>
              <a:rPr lang="en-US" sz="1800" dirty="0">
                <a:solidFill>
                  <a:srgbClr val="FF0000"/>
                </a:solidFill>
              </a:rPr>
              <a:t>. </a:t>
            </a:r>
            <a:r>
              <a:rPr lang="en-US" sz="1800" dirty="0"/>
              <a:t>Because they can be measured on a scale, they are also called </a:t>
            </a:r>
            <a:r>
              <a:rPr lang="en-US" sz="1800" i="1" dirty="0"/>
              <a:t>scale data</a:t>
            </a:r>
            <a:r>
              <a:rPr lang="en-US" sz="1800" dirty="0"/>
              <a:t>. </a:t>
            </a:r>
          </a:p>
          <a:p>
            <a:r>
              <a:rPr lang="en-US" sz="1800" b="1" dirty="0"/>
              <a:t>Example: </a:t>
            </a:r>
            <a:r>
              <a:rPr lang="en-US" sz="1800" dirty="0"/>
              <a:t>A person's weight; The number of pizzas I can eat before fainting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Ratio Data</a:t>
            </a:r>
          </a:p>
        </p:txBody>
      </p:sp>
      <p:pic>
        <p:nvPicPr>
          <p:cNvPr id="3" name="Picture 2" descr="example-of-ratio-scale.jpg"/>
          <p:cNvPicPr>
            <a:picLocks noChangeAspect="1"/>
          </p:cNvPicPr>
          <p:nvPr/>
        </p:nvPicPr>
        <p:blipFill>
          <a:blip r:embed="rId2" cstate="print"/>
          <a:stretch>
            <a:fillRect/>
          </a:stretch>
        </p:blipFill>
        <p:spPr>
          <a:xfrm>
            <a:off x="1524000" y="2362200"/>
            <a:ext cx="5562600" cy="3657600"/>
          </a:xfrm>
          <a:prstGeom prst="rect">
            <a:avLst/>
          </a:prstGeom>
        </p:spPr>
      </p:pic>
      <p:sp>
        <p:nvSpPr>
          <p:cNvPr id="4" name="TextBox 3"/>
          <p:cNvSpPr txBox="1"/>
          <p:nvPr/>
        </p:nvSpPr>
        <p:spPr>
          <a:xfrm>
            <a:off x="2041400" y="5715000"/>
            <a:ext cx="4499950" cy="461665"/>
          </a:xfrm>
          <a:prstGeom prst="rect">
            <a:avLst/>
          </a:prstGeom>
          <a:noFill/>
        </p:spPr>
        <p:txBody>
          <a:bodyPr wrap="none" rtlCol="0">
            <a:spAutoFit/>
          </a:bodyPr>
          <a:lstStyle/>
          <a:p>
            <a:r>
              <a:rPr lang="en-US" sz="2400" dirty="0"/>
              <a:t>How do you analyze ratio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200" dirty="0"/>
              <a:t>Categorical data are such that measurement scale consists of a set of categories.</a:t>
            </a:r>
          </a:p>
          <a:p>
            <a:r>
              <a:rPr lang="en-US" sz="2200" dirty="0"/>
              <a:t>SOME VISUALIZATION TECHNIQUES for categorical data: Jittering, mosaic plots, bar plots etc.</a:t>
            </a:r>
          </a:p>
          <a:p>
            <a:r>
              <a:rPr lang="en-US" sz="2200" dirty="0"/>
              <a:t>Correlation between ordinal or nominal measurements are usually referred to as association.</a:t>
            </a:r>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Parametric vs. Non-parametric</a:t>
            </a:r>
          </a:p>
        </p:txBody>
      </p:sp>
      <p:sp>
        <p:nvSpPr>
          <p:cNvPr id="3" name="Content Placeholder 2"/>
          <p:cNvSpPr>
            <a:spLocks noGrp="1"/>
          </p:cNvSpPr>
          <p:nvPr>
            <p:ph idx="1"/>
          </p:nvPr>
        </p:nvSpPr>
        <p:spPr/>
        <p:txBody>
          <a:bodyPr/>
          <a:lstStyle/>
          <a:p>
            <a:r>
              <a:rPr lang="en-US" dirty="0"/>
              <a:t>Interval and ratio data are </a:t>
            </a:r>
            <a:r>
              <a:rPr lang="en-US" i="1" dirty="0"/>
              <a:t>parametric</a:t>
            </a:r>
            <a:r>
              <a:rPr lang="en-US" dirty="0"/>
              <a:t>, and are used with parametric tools in which distributions are predictable (and often </a:t>
            </a:r>
            <a:r>
              <a:rPr lang="en-US" dirty="0">
                <a:hlinkClick r:id="rId2"/>
              </a:rPr>
              <a:t>Normal</a:t>
            </a:r>
            <a:r>
              <a:rPr lang="en-US" dirty="0"/>
              <a:t>).</a:t>
            </a:r>
          </a:p>
          <a:p>
            <a:r>
              <a:rPr lang="en-US" dirty="0"/>
              <a:t>Nominal and ordinal data are </a:t>
            </a:r>
            <a:r>
              <a:rPr lang="en-US" i="1" dirty="0"/>
              <a:t>non-parametric</a:t>
            </a:r>
            <a:r>
              <a:rPr lang="en-US" dirty="0"/>
              <a:t>, and do not assume any particular distribution. They are used with non-parametric tools such as the </a:t>
            </a:r>
            <a:r>
              <a:rPr lang="en-US" dirty="0">
                <a:hlinkClick r:id="rId3"/>
              </a:rPr>
              <a:t>Histogram</a:t>
            </a:r>
            <a:r>
              <a:rPr 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a:t>
            </a:r>
          </a:p>
        </p:txBody>
      </p:sp>
      <p:sp>
        <p:nvSpPr>
          <p:cNvPr id="3" name="Content Placeholder 2"/>
          <p:cNvSpPr>
            <a:spLocks noGrp="1"/>
          </p:cNvSpPr>
          <p:nvPr>
            <p:ph idx="1"/>
          </p:nvPr>
        </p:nvSpPr>
        <p:spPr/>
        <p:txBody>
          <a:bodyPr/>
          <a:lstStyle/>
          <a:p>
            <a:r>
              <a:rPr lang="en-US" dirty="0"/>
              <a:t>Parametric Statistics</a:t>
            </a:r>
          </a:p>
          <a:p>
            <a:pPr lvl="1"/>
            <a:r>
              <a:rPr lang="en-US" sz="2200" b="1" dirty="0"/>
              <a:t>Parametric statistics</a:t>
            </a:r>
            <a:r>
              <a:rPr lang="en-US" sz="2200" dirty="0"/>
              <a:t> is a branch of </a:t>
            </a:r>
            <a:r>
              <a:rPr lang="en-US" sz="2200" b="1" dirty="0"/>
              <a:t>statistics</a:t>
            </a:r>
            <a:r>
              <a:rPr lang="en-US" sz="2200" dirty="0"/>
              <a:t> which assumes that sample data comes from a population that follows a probability distribution based on a fixed set of parameters. Most well-known elementary </a:t>
            </a:r>
            <a:r>
              <a:rPr lang="en-US" sz="2200" b="1" dirty="0"/>
              <a:t>statistical</a:t>
            </a:r>
            <a:r>
              <a:rPr lang="en-US" sz="2200" dirty="0"/>
              <a:t> methods are </a:t>
            </a:r>
            <a:r>
              <a:rPr lang="en-US" sz="2200" b="1" dirty="0"/>
              <a:t>parametric</a:t>
            </a:r>
            <a:r>
              <a:rPr lang="en-US" sz="2200" dirty="0"/>
              <a:t>.</a:t>
            </a:r>
          </a:p>
          <a:p>
            <a:r>
              <a:rPr lang="en-US" dirty="0"/>
              <a:t>Non-parametric Statistics</a:t>
            </a:r>
          </a:p>
          <a:p>
            <a:pPr lvl="1"/>
            <a:r>
              <a:rPr lang="en-US" sz="2200" b="1" dirty="0"/>
              <a:t>Nonparametric statistics</a:t>
            </a:r>
            <a:r>
              <a:rPr lang="en-US" sz="2200" dirty="0"/>
              <a:t> are </a:t>
            </a:r>
            <a:r>
              <a:rPr lang="en-US" sz="2200" dirty="0">
                <a:hlinkClick r:id="rId2" tooltip="Statistics"/>
              </a:rPr>
              <a:t>statistics</a:t>
            </a:r>
            <a:r>
              <a:rPr lang="en-US" sz="2200" dirty="0"/>
              <a:t> not based on </a:t>
            </a:r>
            <a:r>
              <a:rPr lang="en-US" sz="2200" dirty="0">
                <a:hlinkClick r:id="rId3" tooltip="Parametrization"/>
              </a:rPr>
              <a:t>parameterized</a:t>
            </a:r>
            <a:r>
              <a:rPr lang="en-US" sz="2200" dirty="0"/>
              <a:t> families of </a:t>
            </a:r>
            <a:r>
              <a:rPr lang="en-US" sz="2200" dirty="0">
                <a:hlinkClick r:id="rId4" tooltip="Probability distribution"/>
              </a:rPr>
              <a:t>probability distributions</a:t>
            </a:r>
            <a:r>
              <a:rPr lang="en-US" sz="2200" dirty="0"/>
              <a:t>. They include both </a:t>
            </a:r>
            <a:r>
              <a:rPr lang="en-US" sz="2200" dirty="0">
                <a:hlinkClick r:id="rId5" tooltip="Descriptive statistics"/>
              </a:rPr>
              <a:t>descriptive</a:t>
            </a:r>
            <a:r>
              <a:rPr lang="en-US" sz="2200" dirty="0"/>
              <a:t> and </a:t>
            </a:r>
            <a:r>
              <a:rPr lang="en-US" sz="2200" dirty="0">
                <a:hlinkClick r:id="rId6" tooltip="Statistical inference"/>
              </a:rPr>
              <a:t>inferential</a:t>
            </a:r>
            <a:r>
              <a:rPr lang="en-US" sz="2200" dirty="0"/>
              <a:t> statistics.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ametric-v-Nonparametric-Tests.jpg"/>
          <p:cNvPicPr>
            <a:picLocks noChangeAspect="1"/>
          </p:cNvPicPr>
          <p:nvPr/>
        </p:nvPicPr>
        <p:blipFill>
          <a:blip r:embed="rId2" cstate="print"/>
          <a:stretch>
            <a:fillRect/>
          </a:stretch>
        </p:blipFill>
        <p:spPr>
          <a:xfrm>
            <a:off x="762000" y="762000"/>
            <a:ext cx="7696200" cy="5638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Validity and Reliability</a:t>
            </a:r>
          </a:p>
        </p:txBody>
      </p:sp>
      <p:sp>
        <p:nvSpPr>
          <p:cNvPr id="3" name="Content Placeholder 2"/>
          <p:cNvSpPr>
            <a:spLocks noGrp="1"/>
          </p:cNvSpPr>
          <p:nvPr>
            <p:ph idx="1"/>
          </p:nvPr>
        </p:nvSpPr>
        <p:spPr/>
        <p:txBody>
          <a:bodyPr/>
          <a:lstStyle/>
          <a:p>
            <a:r>
              <a:rPr lang="en-US" dirty="0"/>
              <a:t>In </a:t>
            </a:r>
            <a:r>
              <a:rPr lang="en-US" dirty="0">
                <a:hlinkClick r:id="rId2" action="ppaction://hlinkfile" tooltip="Science"/>
              </a:rPr>
              <a:t>science</a:t>
            </a:r>
            <a:r>
              <a:rPr lang="en-US" dirty="0"/>
              <a:t> and </a:t>
            </a:r>
            <a:r>
              <a:rPr lang="en-US" dirty="0">
                <a:hlinkClick r:id="rId3" action="ppaction://hlinkfile" tooltip="Statistics"/>
              </a:rPr>
              <a:t>statistics</a:t>
            </a:r>
            <a:r>
              <a:rPr lang="en-US" dirty="0"/>
              <a:t>, </a:t>
            </a:r>
            <a:r>
              <a:rPr lang="en-US" b="1" dirty="0"/>
              <a:t>validity</a:t>
            </a:r>
            <a:r>
              <a:rPr lang="en-US" dirty="0"/>
              <a:t> has no single agreed definition but generally refers to the extent to which a concept, conclusion or measurement is well-founded and corresponds accurately to the real world. </a:t>
            </a:r>
          </a:p>
          <a:p>
            <a:r>
              <a:rPr lang="en-US" dirty="0"/>
              <a:t>In normal language, we use the word reliable to mean that something is dependable and that it will give the same outcome every time.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Understanding Quantitative Research</a:t>
            </a:r>
          </a:p>
          <a:p>
            <a:r>
              <a:rPr lang="en-US" dirty="0"/>
              <a:t>Source of Data</a:t>
            </a:r>
          </a:p>
          <a:p>
            <a:r>
              <a:rPr lang="en-US" dirty="0"/>
              <a:t>Types of Data</a:t>
            </a:r>
          </a:p>
          <a:p>
            <a:r>
              <a:rPr lang="en-US" dirty="0"/>
              <a:t>Parametric vs. Non-Parametric Statistics</a:t>
            </a:r>
          </a:p>
          <a:p>
            <a:r>
              <a:rPr lang="en-US" dirty="0"/>
              <a:t>Validity vs. Reliability</a:t>
            </a:r>
          </a:p>
          <a:p>
            <a:r>
              <a:rPr lang="en-US" dirty="0"/>
              <a:t>Collecting and Presenting Quantitative Data </a:t>
            </a:r>
          </a:p>
          <a:p>
            <a:r>
              <a:rPr lang="en-US" dirty="0"/>
              <a:t>Analyzing Quantitative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alidity-and-Reliability.png"/>
          <p:cNvPicPr>
            <a:picLocks noChangeAspect="1"/>
          </p:cNvPicPr>
          <p:nvPr/>
        </p:nvPicPr>
        <p:blipFill>
          <a:blip r:embed="rId2" cstate="print"/>
          <a:stretch>
            <a:fillRect/>
          </a:stretch>
        </p:blipFill>
        <p:spPr>
          <a:xfrm>
            <a:off x="685800" y="1066800"/>
            <a:ext cx="7924800" cy="4953000"/>
          </a:xfrm>
          <a:prstGeom prst="rect">
            <a:avLst/>
          </a:prstGeom>
        </p:spPr>
      </p:pic>
      <p:sp>
        <p:nvSpPr>
          <p:cNvPr id="3" name="TextBox 2"/>
          <p:cNvSpPr txBox="1"/>
          <p:nvPr/>
        </p:nvSpPr>
        <p:spPr>
          <a:xfrm>
            <a:off x="3276600" y="1169313"/>
            <a:ext cx="545342" cy="430887"/>
          </a:xfrm>
          <a:prstGeom prst="rect">
            <a:avLst/>
          </a:prstGeom>
          <a:noFill/>
        </p:spPr>
        <p:txBody>
          <a:bodyPr wrap="none" rtlCol="0">
            <a:spAutoFit/>
          </a:bodyPr>
          <a:lstStyle/>
          <a:p>
            <a:r>
              <a:rPr lang="en-US" sz="2200" dirty="0"/>
              <a:t>No</a:t>
            </a:r>
          </a:p>
        </p:txBody>
      </p:sp>
      <p:sp>
        <p:nvSpPr>
          <p:cNvPr id="4" name="TextBox 3"/>
          <p:cNvSpPr txBox="1"/>
          <p:nvPr/>
        </p:nvSpPr>
        <p:spPr>
          <a:xfrm>
            <a:off x="7303258" y="1169313"/>
            <a:ext cx="545342" cy="430887"/>
          </a:xfrm>
          <a:prstGeom prst="rect">
            <a:avLst/>
          </a:prstGeom>
          <a:noFill/>
        </p:spPr>
        <p:txBody>
          <a:bodyPr wrap="none" rtlCol="0">
            <a:spAutoFit/>
          </a:bodyPr>
          <a:lstStyle/>
          <a:p>
            <a:r>
              <a:rPr lang="en-US" sz="2200" dirty="0"/>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err="1"/>
              <a:t>Diskusi</a:t>
            </a:r>
            <a:r>
              <a:rPr lang="en-US" dirty="0"/>
              <a:t>….</a:t>
            </a:r>
          </a:p>
        </p:txBody>
      </p:sp>
      <p:sp>
        <p:nvSpPr>
          <p:cNvPr id="9" name="Content Placeholder 8"/>
          <p:cNvSpPr>
            <a:spLocks noGrp="1"/>
          </p:cNvSpPr>
          <p:nvPr>
            <p:ph idx="1"/>
          </p:nvPr>
        </p:nvSpPr>
        <p:spPr>
          <a:xfrm>
            <a:off x="838200" y="2295525"/>
            <a:ext cx="7693025" cy="3724275"/>
          </a:xfrm>
        </p:spPr>
        <p:txBody>
          <a:bodyPr/>
          <a:lstStyle/>
          <a:p>
            <a:r>
              <a:rPr lang="en-US" dirty="0" err="1">
                <a:solidFill>
                  <a:srgbClr val="FF0000"/>
                </a:solidFill>
              </a:rPr>
              <a:t>Berikan</a:t>
            </a:r>
            <a:r>
              <a:rPr lang="en-US" dirty="0">
                <a:solidFill>
                  <a:srgbClr val="FF0000"/>
                </a:solidFill>
              </a:rPr>
              <a:t> contoh-2 </a:t>
            </a:r>
            <a:r>
              <a:rPr lang="en-US" dirty="0" err="1">
                <a:solidFill>
                  <a:srgbClr val="FF0000"/>
                </a:solidFill>
              </a:rPr>
              <a:t>penggunaan</a:t>
            </a:r>
            <a:r>
              <a:rPr lang="en-US" dirty="0">
                <a:solidFill>
                  <a:srgbClr val="FF0000"/>
                </a:solidFill>
              </a:rPr>
              <a:t> data nominal , ordinal, interval, </a:t>
            </a:r>
            <a:r>
              <a:rPr lang="en-US" dirty="0" err="1">
                <a:solidFill>
                  <a:srgbClr val="FF0000"/>
                </a:solidFill>
              </a:rPr>
              <a:t>dan</a:t>
            </a:r>
            <a:r>
              <a:rPr lang="en-US" dirty="0">
                <a:solidFill>
                  <a:srgbClr val="FF0000"/>
                </a:solidFill>
              </a:rPr>
              <a:t> ratio </a:t>
            </a:r>
            <a:r>
              <a:rPr lang="en-US" dirty="0" err="1">
                <a:solidFill>
                  <a:srgbClr val="FF0000"/>
                </a:solidFill>
              </a:rPr>
              <a:t>dalam</a:t>
            </a:r>
            <a:r>
              <a:rPr lang="en-US" dirty="0">
                <a:solidFill>
                  <a:srgbClr val="FF0000"/>
                </a:solidFill>
              </a:rPr>
              <a:t> </a:t>
            </a:r>
            <a:r>
              <a:rPr lang="en-US" dirty="0" err="1">
                <a:solidFill>
                  <a:srgbClr val="FF0000"/>
                </a:solidFill>
              </a:rPr>
              <a:t>bidang</a:t>
            </a:r>
            <a:r>
              <a:rPr lang="en-US" dirty="0">
                <a:solidFill>
                  <a:srgbClr val="FF0000"/>
                </a:solidFill>
              </a:rPr>
              <a:t> </a:t>
            </a:r>
            <a:r>
              <a:rPr lang="en-US" dirty="0" err="1">
                <a:solidFill>
                  <a:srgbClr val="FF0000"/>
                </a:solidFill>
              </a:rPr>
              <a:t>Sistem</a:t>
            </a:r>
            <a:r>
              <a:rPr lang="en-US" dirty="0">
                <a:solidFill>
                  <a:srgbClr val="FF0000"/>
                </a:solidFill>
              </a:rPr>
              <a:t> </a:t>
            </a:r>
            <a:r>
              <a:rPr lang="en-US" dirty="0" err="1">
                <a:solidFill>
                  <a:srgbClr val="FF0000"/>
                </a:solidFill>
              </a:rPr>
              <a:t>Informasi</a:t>
            </a:r>
            <a:r>
              <a:rPr lang="en-US" dirty="0">
                <a:solidFill>
                  <a:srgbClr val="FF0000"/>
                </a:solidFill>
              </a:rPr>
              <a:t> </a:t>
            </a:r>
            <a:r>
              <a:rPr lang="en-US" dirty="0" err="1">
                <a:solidFill>
                  <a:srgbClr val="FF0000"/>
                </a:solidFill>
              </a:rPr>
              <a:t>dan</a:t>
            </a:r>
            <a:r>
              <a:rPr lang="en-US" dirty="0">
                <a:solidFill>
                  <a:srgbClr val="FF0000"/>
                </a:solidFill>
              </a:rPr>
              <a:t> </a:t>
            </a:r>
            <a:r>
              <a:rPr lang="en-US" dirty="0" err="1">
                <a:solidFill>
                  <a:srgbClr val="FF0000"/>
                </a:solidFill>
              </a:rPr>
              <a:t>Teknologi</a:t>
            </a:r>
            <a:r>
              <a:rPr lang="en-US" dirty="0">
                <a:solidFill>
                  <a:srgbClr val="FF0000"/>
                </a:solidFill>
              </a:rPr>
              <a:t> </a:t>
            </a:r>
            <a:r>
              <a:rPr lang="en-US" dirty="0" err="1">
                <a:solidFill>
                  <a:srgbClr val="FF0000"/>
                </a:solidFill>
              </a:rPr>
              <a:t>Informasi</a:t>
            </a:r>
            <a:r>
              <a:rPr lang="en-US" dirty="0">
                <a:solidFill>
                  <a:srgbClr val="FF0000"/>
                </a:solidFill>
              </a:rPr>
              <a:t>. </a:t>
            </a:r>
          </a:p>
          <a:p>
            <a:r>
              <a:rPr lang="en-US" dirty="0" err="1">
                <a:solidFill>
                  <a:srgbClr val="FF0000"/>
                </a:solidFill>
              </a:rPr>
              <a:t>Pengolahan</a:t>
            </a:r>
            <a:r>
              <a:rPr lang="en-US" dirty="0">
                <a:solidFill>
                  <a:srgbClr val="FF0000"/>
                </a:solidFill>
              </a:rPr>
              <a:t> </a:t>
            </a:r>
            <a:r>
              <a:rPr lang="en-US" dirty="0" err="1">
                <a:solidFill>
                  <a:srgbClr val="FF0000"/>
                </a:solidFill>
              </a:rPr>
              <a:t>statistika</a:t>
            </a:r>
            <a:r>
              <a:rPr lang="en-US" dirty="0">
                <a:solidFill>
                  <a:srgbClr val="FF0000"/>
                </a:solidFill>
              </a:rPr>
              <a:t> </a:t>
            </a:r>
            <a:r>
              <a:rPr lang="en-US" dirty="0" err="1">
                <a:solidFill>
                  <a:srgbClr val="FF0000"/>
                </a:solidFill>
              </a:rPr>
              <a:t>apa</a:t>
            </a:r>
            <a:r>
              <a:rPr lang="en-US" dirty="0">
                <a:solidFill>
                  <a:srgbClr val="FF0000"/>
                </a:solidFill>
              </a:rPr>
              <a:t> </a:t>
            </a:r>
            <a:r>
              <a:rPr lang="en-US" dirty="0" err="1">
                <a:solidFill>
                  <a:srgbClr val="FF0000"/>
                </a:solidFill>
              </a:rPr>
              <a:t>saja</a:t>
            </a:r>
            <a:r>
              <a:rPr lang="en-US" dirty="0">
                <a:solidFill>
                  <a:srgbClr val="FF0000"/>
                </a:solidFill>
              </a:rPr>
              <a:t> yang </a:t>
            </a:r>
            <a:r>
              <a:rPr lang="en-US" dirty="0" err="1">
                <a:solidFill>
                  <a:srgbClr val="FF0000"/>
                </a:solidFill>
              </a:rPr>
              <a:t>sesuai</a:t>
            </a:r>
            <a:r>
              <a:rPr lang="en-US" dirty="0">
                <a:solidFill>
                  <a:srgbClr val="FF0000"/>
                </a:solidFill>
              </a:rPr>
              <a:t> </a:t>
            </a:r>
            <a:r>
              <a:rPr lang="en-US" dirty="0" err="1">
                <a:solidFill>
                  <a:srgbClr val="FF0000"/>
                </a:solidFill>
              </a:rPr>
              <a:t>untuk</a:t>
            </a:r>
            <a:r>
              <a:rPr lang="en-US" dirty="0">
                <a:solidFill>
                  <a:srgbClr val="FF0000"/>
                </a:solidFill>
              </a:rPr>
              <a:t> masing-2 data?</a:t>
            </a:r>
          </a:p>
          <a:p>
            <a:r>
              <a:rPr lang="en-US" dirty="0" err="1">
                <a:solidFill>
                  <a:srgbClr val="FF0000"/>
                </a:solidFill>
              </a:rPr>
              <a:t>Sejauh</a:t>
            </a:r>
            <a:r>
              <a:rPr lang="en-US" dirty="0">
                <a:solidFill>
                  <a:srgbClr val="FF0000"/>
                </a:solidFill>
              </a:rPr>
              <a:t> </a:t>
            </a:r>
            <a:r>
              <a:rPr lang="en-US" dirty="0" err="1">
                <a:solidFill>
                  <a:srgbClr val="FF0000"/>
                </a:solidFill>
              </a:rPr>
              <a:t>mana</a:t>
            </a:r>
            <a:r>
              <a:rPr lang="en-US" dirty="0">
                <a:solidFill>
                  <a:srgbClr val="FF0000"/>
                </a:solidFill>
              </a:rPr>
              <a:t> </a:t>
            </a:r>
            <a:r>
              <a:rPr lang="en-US" dirty="0" err="1">
                <a:solidFill>
                  <a:srgbClr val="FF0000"/>
                </a:solidFill>
              </a:rPr>
              <a:t>kita</a:t>
            </a:r>
            <a:r>
              <a:rPr lang="en-US" dirty="0">
                <a:solidFill>
                  <a:srgbClr val="FF0000"/>
                </a:solidFill>
              </a:rPr>
              <a:t> </a:t>
            </a:r>
            <a:r>
              <a:rPr lang="en-US" dirty="0" err="1">
                <a:solidFill>
                  <a:srgbClr val="FF0000"/>
                </a:solidFill>
              </a:rPr>
              <a:t>bisa</a:t>
            </a:r>
            <a:r>
              <a:rPr lang="en-US" dirty="0">
                <a:solidFill>
                  <a:srgbClr val="FF0000"/>
                </a:solidFill>
              </a:rPr>
              <a:t> </a:t>
            </a:r>
            <a:r>
              <a:rPr lang="en-US" dirty="0" err="1">
                <a:solidFill>
                  <a:srgbClr val="FF0000"/>
                </a:solidFill>
              </a:rPr>
              <a:t>menyimpulkan</a:t>
            </a:r>
            <a:r>
              <a:rPr lang="en-US" dirty="0">
                <a:solidFill>
                  <a:srgbClr val="FF0000"/>
                </a:solidFill>
              </a:rPr>
              <a:t> </a:t>
            </a:r>
            <a:r>
              <a:rPr lang="en-US" dirty="0" err="1">
                <a:solidFill>
                  <a:srgbClr val="FF0000"/>
                </a:solidFill>
              </a:rPr>
              <a:t>hasil</a:t>
            </a:r>
            <a:r>
              <a:rPr lang="en-US" dirty="0">
                <a:solidFill>
                  <a:srgbClr val="FF0000"/>
                </a:solidFill>
              </a:rPr>
              <a:t> </a:t>
            </a:r>
            <a:r>
              <a:rPr lang="en-US" dirty="0" err="1">
                <a:solidFill>
                  <a:srgbClr val="FF0000"/>
                </a:solidFill>
              </a:rPr>
              <a:t>dari</a:t>
            </a:r>
            <a:r>
              <a:rPr lang="en-US" dirty="0">
                <a:solidFill>
                  <a:srgbClr val="FF0000"/>
                </a:solidFill>
              </a:rPr>
              <a:t> </a:t>
            </a:r>
            <a:r>
              <a:rPr lang="en-US" dirty="0" err="1">
                <a:solidFill>
                  <a:srgbClr val="FF0000"/>
                </a:solidFill>
              </a:rPr>
              <a:t>berbagai</a:t>
            </a:r>
            <a:r>
              <a:rPr lang="en-US" dirty="0">
                <a:solidFill>
                  <a:srgbClr val="FF0000"/>
                </a:solidFill>
              </a:rPr>
              <a:t> type data </a:t>
            </a:r>
            <a:r>
              <a:rPr lang="en-US" dirty="0" err="1">
                <a:solidFill>
                  <a:srgbClr val="FF0000"/>
                </a:solidFill>
              </a:rPr>
              <a:t>tersebut</a:t>
            </a:r>
            <a:r>
              <a:rPr lang="en-US" dirty="0">
                <a:solidFill>
                  <a:srgbClr val="FF0000"/>
                </a:solidFill>
              </a:rPr>
              <a:t>?</a:t>
            </a:r>
          </a:p>
          <a:p>
            <a:pPr lvl="1"/>
            <a:r>
              <a:rPr lang="en-US" dirty="0" err="1">
                <a:solidFill>
                  <a:srgbClr val="FF0000"/>
                </a:solidFill>
              </a:rPr>
              <a:t>Validitas</a:t>
            </a:r>
            <a:endParaRPr lang="en-US" dirty="0">
              <a:solidFill>
                <a:srgbClr val="FF0000"/>
              </a:solidFill>
            </a:endParaRPr>
          </a:p>
          <a:p>
            <a:pPr lvl="1"/>
            <a:r>
              <a:rPr lang="en-US" dirty="0" err="1">
                <a:solidFill>
                  <a:srgbClr val="FF0000"/>
                </a:solidFill>
              </a:rPr>
              <a:t>Reliabilitas</a:t>
            </a: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2"/>
          <p:cNvSpPr>
            <a:spLocks noGrp="1" noChangeArrowheads="1"/>
          </p:cNvSpPr>
          <p:nvPr>
            <p:ph type="ctrTitle"/>
          </p:nvPr>
        </p:nvSpPr>
        <p:spPr/>
        <p:txBody>
          <a:bodyPr/>
          <a:lstStyle/>
          <a:p>
            <a:r>
              <a:rPr lang="en-US" sz="4800"/>
              <a:t>Collecting</a:t>
            </a:r>
            <a:r>
              <a:rPr lang="en-US" b="0"/>
              <a:t> </a:t>
            </a:r>
            <a:r>
              <a:rPr lang="en-US" sz="4800"/>
              <a:t>Data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Grp="1" noChangeArrowheads="1"/>
          </p:cNvSpPr>
          <p:nvPr>
            <p:ph type="title"/>
          </p:nvPr>
        </p:nvSpPr>
        <p:spPr/>
        <p:txBody>
          <a:bodyPr/>
          <a:lstStyle/>
          <a:p>
            <a:r>
              <a:rPr lang="en-US"/>
              <a:t>Collecting Quantitative Data</a:t>
            </a:r>
          </a:p>
        </p:txBody>
      </p:sp>
      <p:sp>
        <p:nvSpPr>
          <p:cNvPr id="86019" name="Rectangle 3"/>
          <p:cNvSpPr>
            <a:spLocks noGrp="1" noChangeArrowheads="1"/>
          </p:cNvSpPr>
          <p:nvPr>
            <p:ph type="body" idx="1"/>
          </p:nvPr>
        </p:nvSpPr>
        <p:spPr>
          <a:xfrm>
            <a:off x="838200" y="2438400"/>
            <a:ext cx="7693025" cy="3648075"/>
          </a:xfrm>
        </p:spPr>
        <p:txBody>
          <a:bodyPr/>
          <a:lstStyle/>
          <a:p>
            <a:r>
              <a:rPr lang="en-US" sz="2400"/>
              <a:t>Identify your unit analysis</a:t>
            </a:r>
          </a:p>
          <a:p>
            <a:pPr lvl="1"/>
            <a:r>
              <a:rPr lang="en-US" sz="2000"/>
              <a:t>Who can supply the information that you will use to answer your quantitative research questions or hypotheses?</a:t>
            </a:r>
          </a:p>
          <a:p>
            <a:r>
              <a:rPr lang="en-US" sz="2400"/>
              <a:t>Specify the population and sample</a:t>
            </a:r>
          </a:p>
          <a:p>
            <a:r>
              <a:rPr lang="en-US" sz="2400"/>
              <a:t>Information will you collect</a:t>
            </a:r>
          </a:p>
          <a:p>
            <a:pPr lvl="1"/>
            <a:r>
              <a:rPr lang="en-US" sz="2000"/>
              <a:t>Specify variable from research questions and hypotheses</a:t>
            </a:r>
          </a:p>
          <a:p>
            <a:pPr lvl="1"/>
            <a:r>
              <a:rPr lang="en-US" sz="2000"/>
              <a:t>Operationally define each variable</a:t>
            </a:r>
          </a:p>
          <a:p>
            <a:pPr lvl="1"/>
            <a:r>
              <a:rPr lang="en-US" sz="2000"/>
              <a:t>Choose types of data and measures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Grp="1" noChangeArrowheads="1"/>
          </p:cNvSpPr>
          <p:nvPr>
            <p:ph type="title"/>
          </p:nvPr>
        </p:nvSpPr>
        <p:spPr/>
        <p:txBody>
          <a:bodyPr/>
          <a:lstStyle/>
          <a:p>
            <a:r>
              <a:rPr lang="en-US" sz="3200"/>
              <a:t>Instrument Will You Use To Collect Quantitative Data</a:t>
            </a:r>
          </a:p>
        </p:txBody>
      </p:sp>
      <p:sp>
        <p:nvSpPr>
          <p:cNvPr id="88067" name="Rectangle 3"/>
          <p:cNvSpPr>
            <a:spLocks noGrp="1" noChangeArrowheads="1"/>
          </p:cNvSpPr>
          <p:nvPr>
            <p:ph type="body" idx="1"/>
          </p:nvPr>
        </p:nvSpPr>
        <p:spPr/>
        <p:txBody>
          <a:bodyPr/>
          <a:lstStyle/>
          <a:p>
            <a:pPr>
              <a:lnSpc>
                <a:spcPct val="80000"/>
              </a:lnSpc>
            </a:pPr>
            <a:r>
              <a:rPr lang="en-US" sz="2400" dirty="0"/>
              <a:t>Locate or develop an instrument</a:t>
            </a:r>
          </a:p>
          <a:p>
            <a:pPr>
              <a:lnSpc>
                <a:spcPct val="80000"/>
              </a:lnSpc>
            </a:pPr>
            <a:r>
              <a:rPr lang="en-US" sz="2400" dirty="0"/>
              <a:t>Search for an instrument</a:t>
            </a:r>
          </a:p>
          <a:p>
            <a:pPr>
              <a:lnSpc>
                <a:spcPct val="80000"/>
              </a:lnSpc>
            </a:pPr>
            <a:r>
              <a:rPr lang="en-US" sz="2400" dirty="0"/>
              <a:t>Criteria for choosing a good instrument</a:t>
            </a:r>
          </a:p>
          <a:p>
            <a:pPr lvl="1">
              <a:lnSpc>
                <a:spcPct val="80000"/>
              </a:lnSpc>
            </a:pPr>
            <a:r>
              <a:rPr lang="en-US" sz="2000" dirty="0"/>
              <a:t>Have authors develop the instrument recently, and can you obtain the most recent version?</a:t>
            </a:r>
          </a:p>
          <a:p>
            <a:pPr lvl="1">
              <a:lnSpc>
                <a:spcPct val="80000"/>
              </a:lnSpc>
            </a:pPr>
            <a:r>
              <a:rPr lang="en-US" sz="2000" dirty="0"/>
              <a:t>Is the instrument widely cited by other authors?</a:t>
            </a:r>
          </a:p>
          <a:p>
            <a:pPr lvl="1">
              <a:lnSpc>
                <a:spcPct val="80000"/>
              </a:lnSpc>
            </a:pPr>
            <a:r>
              <a:rPr lang="en-US" sz="2000" dirty="0"/>
              <a:t>Are reviews available for the instrument?</a:t>
            </a:r>
          </a:p>
          <a:p>
            <a:pPr lvl="1">
              <a:lnSpc>
                <a:spcPct val="80000"/>
              </a:lnSpc>
            </a:pPr>
            <a:r>
              <a:rPr lang="en-US" sz="2000" dirty="0"/>
              <a:t>Is there information about the reliability and validity of scores from past uses of the instrument?</a:t>
            </a:r>
          </a:p>
          <a:p>
            <a:pPr lvl="1">
              <a:lnSpc>
                <a:spcPct val="80000"/>
              </a:lnSpc>
            </a:pPr>
            <a:r>
              <a:rPr lang="en-US" sz="2000" dirty="0"/>
              <a:t>Does the procedure for recording data fit the research questions/hypotheses in your study?</a:t>
            </a:r>
          </a:p>
          <a:p>
            <a:pPr lvl="1">
              <a:lnSpc>
                <a:spcPct val="80000"/>
              </a:lnSpc>
            </a:pPr>
            <a:r>
              <a:rPr lang="en-US" sz="2000" dirty="0"/>
              <a:t>Does the instrument contain accepted scales of measurement?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p:cNvSpPr>
            <a:spLocks noGrp="1" noChangeArrowheads="1"/>
          </p:cNvSpPr>
          <p:nvPr>
            <p:ph type="title"/>
          </p:nvPr>
        </p:nvSpPr>
        <p:spPr/>
        <p:txBody>
          <a:bodyPr/>
          <a:lstStyle/>
          <a:p>
            <a:r>
              <a:rPr lang="en-US" dirty="0"/>
              <a:t>Collecting Quantitative Data</a:t>
            </a:r>
          </a:p>
        </p:txBody>
      </p:sp>
      <p:sp>
        <p:nvSpPr>
          <p:cNvPr id="93187" name="Rectangle 3"/>
          <p:cNvSpPr>
            <a:spLocks noGrp="1" noChangeArrowheads="1"/>
          </p:cNvSpPr>
          <p:nvPr>
            <p:ph type="body" idx="1"/>
          </p:nvPr>
        </p:nvSpPr>
        <p:spPr/>
        <p:txBody>
          <a:bodyPr/>
          <a:lstStyle/>
          <a:p>
            <a:r>
              <a:rPr lang="en-US" dirty="0"/>
              <a:t>What information you collect?</a:t>
            </a:r>
          </a:p>
          <a:p>
            <a:pPr lvl="1"/>
            <a:r>
              <a:rPr lang="en-US" dirty="0"/>
              <a:t>Observations</a:t>
            </a:r>
          </a:p>
          <a:p>
            <a:pPr lvl="1"/>
            <a:r>
              <a:rPr lang="en-US" dirty="0"/>
              <a:t>Interviews and questionnaires</a:t>
            </a:r>
          </a:p>
          <a:p>
            <a:pPr lvl="1"/>
            <a:r>
              <a:rPr lang="en-US" dirty="0"/>
              <a:t>Documents</a:t>
            </a:r>
          </a:p>
          <a:p>
            <a:pPr lvl="1"/>
            <a:r>
              <a:rPr lang="en-US" dirty="0"/>
              <a:t>Audiovisual materials</a:t>
            </a:r>
          </a:p>
          <a:p>
            <a:r>
              <a:rPr lang="en-US" dirty="0"/>
              <a:t>Use formalized instrument to collect each information.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p:cNvSpPr>
            <a:spLocks noGrp="1" noChangeArrowheads="1"/>
          </p:cNvSpPr>
          <p:nvPr>
            <p:ph type="ctrTitle"/>
          </p:nvPr>
        </p:nvSpPr>
        <p:spPr/>
        <p:txBody>
          <a:bodyPr/>
          <a:lstStyle/>
          <a:p>
            <a:r>
              <a:rPr lang="en-US" sz="4800"/>
              <a:t>Presenting</a:t>
            </a:r>
            <a:r>
              <a:rPr lang="en-US" b="0"/>
              <a:t> </a:t>
            </a:r>
            <a:r>
              <a:rPr lang="en-US" sz="4800"/>
              <a:t>Data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dirty="0" err="1"/>
              <a:t>T</a:t>
            </a:r>
            <a:r>
              <a:rPr lang="en-US" b="0" dirty="0" err="1">
                <a:solidFill>
                  <a:schemeClr val="tx1"/>
                </a:solidFill>
              </a:rPr>
              <a:t>eknik</a:t>
            </a:r>
            <a:r>
              <a:rPr lang="en-US" b="0" dirty="0">
                <a:solidFill>
                  <a:schemeClr val="tx1"/>
                </a:solidFill>
              </a:rPr>
              <a:t> </a:t>
            </a:r>
            <a:r>
              <a:rPr lang="en-US" dirty="0" err="1"/>
              <a:t>P</a:t>
            </a:r>
            <a:r>
              <a:rPr lang="en-US" b="0" dirty="0" err="1">
                <a:solidFill>
                  <a:schemeClr val="tx1"/>
                </a:solidFill>
              </a:rPr>
              <a:t>enyajian</a:t>
            </a:r>
            <a:r>
              <a:rPr lang="en-US" b="0" dirty="0">
                <a:solidFill>
                  <a:schemeClr val="tx1"/>
                </a:solidFill>
              </a:rPr>
              <a:t> </a:t>
            </a:r>
            <a:r>
              <a:rPr lang="en-US" b="0" dirty="0" err="1">
                <a:solidFill>
                  <a:schemeClr val="tx1"/>
                </a:solidFill>
              </a:rPr>
              <a:t>dan</a:t>
            </a:r>
            <a:r>
              <a:rPr lang="en-US" b="0" dirty="0">
                <a:solidFill>
                  <a:schemeClr val="tx1"/>
                </a:solidFill>
              </a:rPr>
              <a:t> </a:t>
            </a:r>
            <a:r>
              <a:rPr lang="en-US" dirty="0" err="1"/>
              <a:t>P</a:t>
            </a:r>
            <a:r>
              <a:rPr lang="en-US" b="0" dirty="0" err="1">
                <a:solidFill>
                  <a:schemeClr val="tx1"/>
                </a:solidFill>
              </a:rPr>
              <a:t>eringkasan</a:t>
            </a:r>
            <a:r>
              <a:rPr lang="en-US" b="0" dirty="0">
                <a:solidFill>
                  <a:schemeClr val="tx1"/>
                </a:solidFill>
              </a:rPr>
              <a:t> Data </a:t>
            </a:r>
            <a:r>
              <a:rPr lang="en-US" b="0" dirty="0" err="1">
                <a:solidFill>
                  <a:schemeClr val="tx1"/>
                </a:solidFill>
              </a:rPr>
              <a:t>dan</a:t>
            </a:r>
            <a:r>
              <a:rPr lang="en-US" b="0" dirty="0">
                <a:solidFill>
                  <a:schemeClr val="tx1"/>
                </a:solidFill>
              </a:rPr>
              <a:t> </a:t>
            </a:r>
            <a:r>
              <a:rPr lang="en-US" b="0" dirty="0" err="1">
                <a:solidFill>
                  <a:schemeClr val="tx1"/>
                </a:solidFill>
              </a:rPr>
              <a:t>Informasi</a:t>
            </a:r>
            <a:endParaRPr lang="en-US" dirty="0"/>
          </a:p>
        </p:txBody>
      </p:sp>
      <p:sp>
        <p:nvSpPr>
          <p:cNvPr id="3" name="Text Box 4"/>
          <p:cNvSpPr txBox="1">
            <a:spLocks noChangeArrowheads="1"/>
          </p:cNvSpPr>
          <p:nvPr/>
        </p:nvSpPr>
        <p:spPr bwMode="auto">
          <a:xfrm>
            <a:off x="1371600" y="5029200"/>
            <a:ext cx="2590800" cy="430887"/>
          </a:xfrm>
          <a:prstGeom prst="rect">
            <a:avLst/>
          </a:prstGeom>
          <a:noFill/>
          <a:ln w="9525">
            <a:noFill/>
            <a:miter lim="800000"/>
            <a:headEnd/>
            <a:tailEnd/>
          </a:ln>
        </p:spPr>
        <p:txBody>
          <a:bodyPr wrap="square">
            <a:spAutoFit/>
          </a:bodyPr>
          <a:lstStyle/>
          <a:p>
            <a:pPr eaLnBrk="0" hangingPunct="0">
              <a:spcBef>
                <a:spcPct val="50000"/>
              </a:spcBef>
            </a:pPr>
            <a:r>
              <a:rPr lang="en-US" sz="2200" dirty="0" err="1"/>
              <a:t>Peringkasan</a:t>
            </a:r>
            <a:r>
              <a:rPr lang="en-US" sz="2200" dirty="0"/>
              <a:t> Data </a:t>
            </a:r>
          </a:p>
        </p:txBody>
      </p:sp>
      <p:sp>
        <p:nvSpPr>
          <p:cNvPr id="4" name="Text Box 5"/>
          <p:cNvSpPr txBox="1">
            <a:spLocks noChangeArrowheads="1"/>
          </p:cNvSpPr>
          <p:nvPr/>
        </p:nvSpPr>
        <p:spPr bwMode="auto">
          <a:xfrm>
            <a:off x="4114800" y="4648200"/>
            <a:ext cx="3276600" cy="430887"/>
          </a:xfrm>
          <a:prstGeom prst="rect">
            <a:avLst/>
          </a:prstGeom>
          <a:noFill/>
          <a:ln w="9525">
            <a:noFill/>
            <a:miter lim="800000"/>
            <a:headEnd/>
            <a:tailEnd/>
          </a:ln>
        </p:spPr>
        <p:txBody>
          <a:bodyPr wrap="square">
            <a:spAutoFit/>
          </a:bodyPr>
          <a:lstStyle/>
          <a:p>
            <a:pPr eaLnBrk="0" hangingPunct="0">
              <a:spcBef>
                <a:spcPct val="50000"/>
              </a:spcBef>
            </a:pPr>
            <a:r>
              <a:rPr lang="en-US" sz="2200" dirty="0" err="1"/>
              <a:t>Ukuran</a:t>
            </a:r>
            <a:r>
              <a:rPr lang="en-US" sz="2200" dirty="0"/>
              <a:t> </a:t>
            </a:r>
            <a:r>
              <a:rPr lang="en-US" sz="2200" dirty="0" err="1"/>
              <a:t>Pemusatan</a:t>
            </a:r>
            <a:endParaRPr lang="en-US" sz="2200" dirty="0"/>
          </a:p>
        </p:txBody>
      </p:sp>
      <p:sp>
        <p:nvSpPr>
          <p:cNvPr id="5" name="Text Box 6"/>
          <p:cNvSpPr txBox="1">
            <a:spLocks noChangeArrowheads="1"/>
          </p:cNvSpPr>
          <p:nvPr/>
        </p:nvSpPr>
        <p:spPr bwMode="auto">
          <a:xfrm>
            <a:off x="4191000" y="5486400"/>
            <a:ext cx="3352800" cy="430887"/>
          </a:xfrm>
          <a:prstGeom prst="rect">
            <a:avLst/>
          </a:prstGeom>
          <a:noFill/>
          <a:ln w="9525">
            <a:noFill/>
            <a:miter lim="800000"/>
            <a:headEnd/>
            <a:tailEnd/>
          </a:ln>
        </p:spPr>
        <p:txBody>
          <a:bodyPr wrap="square">
            <a:spAutoFit/>
          </a:bodyPr>
          <a:lstStyle/>
          <a:p>
            <a:pPr eaLnBrk="0" hangingPunct="0">
              <a:spcBef>
                <a:spcPct val="50000"/>
              </a:spcBef>
            </a:pPr>
            <a:r>
              <a:rPr lang="en-US" sz="2200" dirty="0" err="1"/>
              <a:t>Ukuran</a:t>
            </a:r>
            <a:r>
              <a:rPr lang="en-US" sz="2200" dirty="0"/>
              <a:t> </a:t>
            </a:r>
            <a:r>
              <a:rPr lang="en-US" sz="2200" dirty="0" err="1"/>
              <a:t>Penyebaran</a:t>
            </a:r>
            <a:endParaRPr lang="en-US" sz="2200" dirty="0"/>
          </a:p>
        </p:txBody>
      </p:sp>
      <p:sp>
        <p:nvSpPr>
          <p:cNvPr id="6" name="Text Box 9"/>
          <p:cNvSpPr txBox="1">
            <a:spLocks noChangeArrowheads="1"/>
          </p:cNvSpPr>
          <p:nvPr/>
        </p:nvSpPr>
        <p:spPr bwMode="auto">
          <a:xfrm>
            <a:off x="1508125" y="3276600"/>
            <a:ext cx="2286000" cy="430887"/>
          </a:xfrm>
          <a:prstGeom prst="rect">
            <a:avLst/>
          </a:prstGeom>
          <a:noFill/>
          <a:ln w="9525">
            <a:noFill/>
            <a:miter lim="800000"/>
            <a:headEnd/>
            <a:tailEnd/>
          </a:ln>
        </p:spPr>
        <p:txBody>
          <a:bodyPr>
            <a:spAutoFit/>
          </a:bodyPr>
          <a:lstStyle/>
          <a:p>
            <a:pPr eaLnBrk="0" hangingPunct="0">
              <a:spcBef>
                <a:spcPct val="50000"/>
              </a:spcBef>
            </a:pPr>
            <a:r>
              <a:rPr lang="en-US" sz="2200" dirty="0" err="1"/>
              <a:t>Teknik</a:t>
            </a:r>
            <a:r>
              <a:rPr lang="en-US" sz="2200" dirty="0"/>
              <a:t> </a:t>
            </a:r>
            <a:r>
              <a:rPr lang="en-US" sz="2200" dirty="0" err="1"/>
              <a:t>Penyajian</a:t>
            </a:r>
            <a:r>
              <a:rPr lang="en-US" sz="2200" dirty="0"/>
              <a:t> </a:t>
            </a:r>
          </a:p>
        </p:txBody>
      </p:sp>
      <p:sp>
        <p:nvSpPr>
          <p:cNvPr id="7" name="Text Box 10"/>
          <p:cNvSpPr txBox="1">
            <a:spLocks noChangeArrowheads="1"/>
          </p:cNvSpPr>
          <p:nvPr/>
        </p:nvSpPr>
        <p:spPr bwMode="auto">
          <a:xfrm>
            <a:off x="4038600" y="2769513"/>
            <a:ext cx="2286000" cy="430887"/>
          </a:xfrm>
          <a:prstGeom prst="rect">
            <a:avLst/>
          </a:prstGeom>
          <a:noFill/>
          <a:ln w="9525">
            <a:noFill/>
            <a:miter lim="800000"/>
            <a:headEnd/>
            <a:tailEnd/>
          </a:ln>
        </p:spPr>
        <p:txBody>
          <a:bodyPr>
            <a:spAutoFit/>
          </a:bodyPr>
          <a:lstStyle/>
          <a:p>
            <a:pPr eaLnBrk="0" hangingPunct="0">
              <a:spcBef>
                <a:spcPct val="50000"/>
              </a:spcBef>
            </a:pPr>
            <a:r>
              <a:rPr lang="en-US" sz="2200" dirty="0" err="1"/>
              <a:t>Tabel</a:t>
            </a:r>
            <a:endParaRPr lang="en-US" sz="2200" dirty="0"/>
          </a:p>
        </p:txBody>
      </p:sp>
      <p:sp>
        <p:nvSpPr>
          <p:cNvPr id="8" name="Text Box 11"/>
          <p:cNvSpPr txBox="1">
            <a:spLocks noChangeArrowheads="1"/>
          </p:cNvSpPr>
          <p:nvPr/>
        </p:nvSpPr>
        <p:spPr bwMode="auto">
          <a:xfrm>
            <a:off x="4038600" y="3581400"/>
            <a:ext cx="2286000" cy="430887"/>
          </a:xfrm>
          <a:prstGeom prst="rect">
            <a:avLst/>
          </a:prstGeom>
          <a:noFill/>
          <a:ln w="9525">
            <a:noFill/>
            <a:miter lim="800000"/>
            <a:headEnd/>
            <a:tailEnd/>
          </a:ln>
        </p:spPr>
        <p:txBody>
          <a:bodyPr>
            <a:spAutoFit/>
          </a:bodyPr>
          <a:lstStyle/>
          <a:p>
            <a:pPr eaLnBrk="0" hangingPunct="0">
              <a:spcBef>
                <a:spcPct val="50000"/>
              </a:spcBef>
            </a:pPr>
            <a:r>
              <a:rPr lang="en-US" sz="2200" dirty="0" err="1"/>
              <a:t>Grafik</a:t>
            </a:r>
            <a:endParaRPr lang="en-US" sz="2200" dirty="0"/>
          </a:p>
        </p:txBody>
      </p:sp>
      <p:sp>
        <p:nvSpPr>
          <p:cNvPr id="10" name="AutoShape 13"/>
          <p:cNvSpPr>
            <a:spLocks/>
          </p:cNvSpPr>
          <p:nvPr/>
        </p:nvSpPr>
        <p:spPr bwMode="auto">
          <a:xfrm>
            <a:off x="3810000" y="4800600"/>
            <a:ext cx="152400" cy="1066800"/>
          </a:xfrm>
          <a:prstGeom prst="leftBrace">
            <a:avLst>
              <a:gd name="adj1" fmla="val 116667"/>
              <a:gd name="adj2" fmla="val 50000"/>
            </a:avLst>
          </a:prstGeom>
          <a:noFill/>
          <a:ln w="76200">
            <a:solidFill>
              <a:schemeClr val="tx1"/>
            </a:solidFill>
            <a:round/>
            <a:headEnd/>
            <a:tailEnd/>
          </a:ln>
        </p:spPr>
        <p:txBody>
          <a:bodyPr wrap="none" anchor="ctr"/>
          <a:lstStyle/>
          <a:p>
            <a:pPr eaLnBrk="0" hangingPunct="0"/>
            <a:endParaRPr lang="id-ID" sz="2400" dirty="0"/>
          </a:p>
        </p:txBody>
      </p:sp>
      <p:sp>
        <p:nvSpPr>
          <p:cNvPr id="11" name="AutoShape 13"/>
          <p:cNvSpPr>
            <a:spLocks/>
          </p:cNvSpPr>
          <p:nvPr/>
        </p:nvSpPr>
        <p:spPr bwMode="auto">
          <a:xfrm>
            <a:off x="3810000" y="2895600"/>
            <a:ext cx="152400" cy="1066800"/>
          </a:xfrm>
          <a:prstGeom prst="leftBrace">
            <a:avLst>
              <a:gd name="adj1" fmla="val 116667"/>
              <a:gd name="adj2" fmla="val 50000"/>
            </a:avLst>
          </a:prstGeom>
          <a:noFill/>
          <a:ln w="76200">
            <a:solidFill>
              <a:schemeClr val="tx1"/>
            </a:solidFill>
            <a:round/>
            <a:headEnd/>
            <a:tailEnd/>
          </a:ln>
        </p:spPr>
        <p:txBody>
          <a:bodyPr wrap="none" anchor="ctr"/>
          <a:lstStyle/>
          <a:p>
            <a:pPr eaLnBrk="0" hangingPunct="0"/>
            <a:endParaRPr lang="id-ID"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AutoShape 2"/>
          <p:cNvSpPr>
            <a:spLocks noGrp="1" noChangeArrowheads="1"/>
          </p:cNvSpPr>
          <p:nvPr>
            <p:ph type="title"/>
          </p:nvPr>
        </p:nvSpPr>
        <p:spPr/>
        <p:txBody>
          <a:bodyPr/>
          <a:lstStyle/>
          <a:p>
            <a:r>
              <a:rPr lang="en-US" sz="3000" dirty="0"/>
              <a:t>Example of Table from Quantitative Data</a:t>
            </a:r>
          </a:p>
        </p:txBody>
      </p:sp>
      <p:graphicFrame>
        <p:nvGraphicFramePr>
          <p:cNvPr id="104494" name="Group 46"/>
          <p:cNvGraphicFramePr>
            <a:graphicFrameLocks noGrp="1"/>
          </p:cNvGraphicFramePr>
          <p:nvPr>
            <p:ph idx="1"/>
          </p:nvPr>
        </p:nvGraphicFramePr>
        <p:xfrm>
          <a:off x="838200" y="2362200"/>
          <a:ext cx="7693025" cy="3865565"/>
        </p:xfrm>
        <a:graphic>
          <a:graphicData uri="http://schemas.openxmlformats.org/drawingml/2006/table">
            <a:tbl>
              <a:tblPr/>
              <a:tblGrid>
                <a:gridCol w="1924050">
                  <a:extLst>
                    <a:ext uri="{9D8B030D-6E8A-4147-A177-3AD203B41FA5}">
                      <a16:colId xmlns:a16="http://schemas.microsoft.com/office/drawing/2014/main" val="20000"/>
                    </a:ext>
                  </a:extLst>
                </a:gridCol>
                <a:gridCol w="1922463">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22462">
                  <a:extLst>
                    <a:ext uri="{9D8B030D-6E8A-4147-A177-3AD203B41FA5}">
                      <a16:colId xmlns:a16="http://schemas.microsoft.com/office/drawing/2014/main" val="20003"/>
                    </a:ext>
                  </a:extLst>
                </a:gridCol>
              </a:tblGrid>
              <a:tr h="620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1" i="0" u="none" strike="noStrike" cap="none" normalizeH="0" baseline="0">
                          <a:ln>
                            <a:noFill/>
                          </a:ln>
                          <a:solidFill>
                            <a:schemeClr val="tx1"/>
                          </a:solidFill>
                          <a:effectLst/>
                          <a:latin typeface="Arial" charset="0"/>
                        </a:rPr>
                        <a:t>Kategori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1" i="0" u="none" strike="noStrike" cap="none" normalizeH="0" baseline="0">
                          <a:ln>
                            <a:noFill/>
                          </a:ln>
                          <a:solidFill>
                            <a:schemeClr val="tx1"/>
                          </a:solidFill>
                          <a:effectLst/>
                          <a:latin typeface="Arial" charset="0"/>
                        </a:rPr>
                        <a:t>Frekuensi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1" i="0" u="none" strike="noStrike" cap="none" normalizeH="0" baseline="0">
                          <a:ln>
                            <a:noFill/>
                          </a:ln>
                          <a:solidFill>
                            <a:schemeClr val="tx1"/>
                          </a:solidFill>
                          <a:effectLst/>
                          <a:latin typeface="Arial" charset="0"/>
                        </a:rPr>
                        <a:t>Frekuensi relati</a:t>
                      </a:r>
                      <a:r>
                        <a:rPr kumimoji="0" lang="en-US" sz="2200" b="1" i="0" u="none" strike="noStrike" cap="none" normalizeH="0" baseline="0">
                          <a:ln>
                            <a:noFill/>
                          </a:ln>
                          <a:solidFill>
                            <a:schemeClr val="tx1"/>
                          </a:solidFill>
                          <a:effectLst/>
                          <a:latin typeface="Arial" charset="0"/>
                        </a:rPr>
                        <a:t>f</a:t>
                      </a:r>
                      <a:endParaRPr kumimoji="0" lang="id-ID" sz="2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1" i="0" u="none" strike="noStrike" cap="none" normalizeH="0" baseline="0">
                          <a:ln>
                            <a:noFill/>
                          </a:ln>
                          <a:solidFill>
                            <a:schemeClr val="tx1"/>
                          </a:solidFill>
                          <a:effectLst/>
                          <a:latin typeface="Arial" charset="0"/>
                        </a:rPr>
                        <a:t>Persen</a:t>
                      </a:r>
                      <a:r>
                        <a:rPr kumimoji="0" lang="en-US" sz="2200" b="1" i="0" u="none" strike="noStrike" cap="none" normalizeH="0" baseline="0">
                          <a:ln>
                            <a:noFill/>
                          </a:ln>
                          <a:solidFill>
                            <a:schemeClr val="tx1"/>
                          </a:solidFill>
                          <a:effectLst/>
                          <a:latin typeface="Arial" charset="0"/>
                        </a:rPr>
                        <a:t>tase</a:t>
                      </a:r>
                      <a:endParaRPr kumimoji="0" lang="id-ID" sz="22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35/400=0.09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0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260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260/400=0.65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65%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93/400=0.23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0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12/400=0.03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0713">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400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AutoShape 2"/>
          <p:cNvSpPr>
            <a:spLocks noGrp="1" noChangeArrowheads="1"/>
          </p:cNvSpPr>
          <p:nvPr>
            <p:ph type="title"/>
          </p:nvPr>
        </p:nvSpPr>
        <p:spPr>
          <a:xfrm>
            <a:off x="762000" y="1143000"/>
            <a:ext cx="7924800" cy="762000"/>
          </a:xfrm>
        </p:spPr>
        <p:txBody>
          <a:bodyPr/>
          <a:lstStyle/>
          <a:p>
            <a:r>
              <a:rPr lang="en-GB" sz="4000" dirty="0"/>
              <a:t>Representing Data as Pie Chart</a:t>
            </a:r>
            <a:endParaRPr lang="en-US" sz="4000" dirty="0"/>
          </a:p>
        </p:txBody>
      </p:sp>
      <p:graphicFrame>
        <p:nvGraphicFramePr>
          <p:cNvPr id="110596" name="Object 4"/>
          <p:cNvGraphicFramePr>
            <a:graphicFrameLocks noGrp="1" noChangeAspect="1"/>
          </p:cNvGraphicFramePr>
          <p:nvPr>
            <p:ph idx="1"/>
          </p:nvPr>
        </p:nvGraphicFramePr>
        <p:xfrm>
          <a:off x="990600" y="2209800"/>
          <a:ext cx="5257800" cy="3627438"/>
        </p:xfrm>
        <a:graphic>
          <a:graphicData uri="http://schemas.openxmlformats.org/presentationml/2006/ole">
            <mc:AlternateContent xmlns:mc="http://schemas.openxmlformats.org/markup-compatibility/2006">
              <mc:Choice xmlns:v="urn:schemas-microsoft-com:vml" Requires="v">
                <p:oleObj spid="_x0000_s110599" name="Chart" r:id="rId3" imgW="3686251" imgH="2543251" progId="Excel.Sheet.8">
                  <p:embed/>
                </p:oleObj>
              </mc:Choice>
              <mc:Fallback>
                <p:oleObj name="Chart" r:id="rId3" imgW="3686251" imgH="2543251"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5257800"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8" name="Text Box 6"/>
          <p:cNvSpPr txBox="1">
            <a:spLocks noChangeArrowheads="1"/>
          </p:cNvSpPr>
          <p:nvPr/>
        </p:nvSpPr>
        <p:spPr bwMode="auto">
          <a:xfrm>
            <a:off x="1524000" y="5867400"/>
            <a:ext cx="4191000" cy="366713"/>
          </a:xfrm>
          <a:prstGeom prst="rect">
            <a:avLst/>
          </a:prstGeom>
          <a:noFill/>
          <a:ln w="9525">
            <a:noFill/>
            <a:miter lim="800000"/>
            <a:headEnd/>
            <a:tailEnd/>
          </a:ln>
          <a:effectLst/>
        </p:spPr>
        <p:txBody>
          <a:bodyPr>
            <a:spAutoFit/>
          </a:bodyPr>
          <a:lstStyle/>
          <a:p>
            <a:pPr algn="ctr">
              <a:spcBef>
                <a:spcPct val="50000"/>
              </a:spcBef>
            </a:pPr>
            <a:r>
              <a:rPr lang="en-US" b="1">
                <a:solidFill>
                  <a:schemeClr val="tx2"/>
                </a:solidFill>
              </a:rPr>
              <a:t>Graphic Pie Chart</a:t>
            </a:r>
          </a:p>
        </p:txBody>
      </p:sp>
      <p:sp>
        <p:nvSpPr>
          <p:cNvPr id="110599" name="Text Box 7"/>
          <p:cNvSpPr txBox="1">
            <a:spLocks noChangeArrowheads="1"/>
          </p:cNvSpPr>
          <p:nvPr/>
        </p:nvSpPr>
        <p:spPr bwMode="auto">
          <a:xfrm>
            <a:off x="6553200" y="2971800"/>
            <a:ext cx="1835150" cy="641350"/>
          </a:xfrm>
          <a:prstGeom prst="rect">
            <a:avLst/>
          </a:prstGeom>
          <a:noFill/>
          <a:ln w="9525">
            <a:noFill/>
            <a:miter lim="800000"/>
            <a:headEnd/>
            <a:tailEnd/>
          </a:ln>
          <a:effectLst/>
        </p:spPr>
        <p:txBody>
          <a:bodyPr wrap="none">
            <a:spAutoFit/>
          </a:bodyPr>
          <a:lstStyle/>
          <a:p>
            <a:r>
              <a:rPr lang="en-US"/>
              <a:t>Buat legendnya:</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Research: Definition</a:t>
            </a:r>
            <a:br>
              <a:rPr lang="en-US" sz="1000" dirty="0"/>
            </a:br>
            <a:r>
              <a:rPr lang="en-US" sz="1000" dirty="0"/>
              <a:t>(Source: Wikipedia)</a:t>
            </a:r>
          </a:p>
        </p:txBody>
      </p:sp>
      <p:sp>
        <p:nvSpPr>
          <p:cNvPr id="3" name="Content Placeholder 2"/>
          <p:cNvSpPr>
            <a:spLocks noGrp="1"/>
          </p:cNvSpPr>
          <p:nvPr>
            <p:ph idx="1"/>
          </p:nvPr>
        </p:nvSpPr>
        <p:spPr>
          <a:xfrm>
            <a:off x="838200" y="2286000"/>
            <a:ext cx="7693025" cy="4038600"/>
          </a:xfrm>
        </p:spPr>
        <p:txBody>
          <a:bodyPr/>
          <a:lstStyle/>
          <a:p>
            <a:r>
              <a:rPr lang="en-US" sz="2400" dirty="0"/>
              <a:t>In </a:t>
            </a:r>
            <a:r>
              <a:rPr lang="en-US" sz="2400" dirty="0">
                <a:hlinkClick r:id="rId2" tooltip="Sociology"/>
              </a:rPr>
              <a:t>sociology</a:t>
            </a:r>
            <a:r>
              <a:rPr lang="en-US" sz="2400" dirty="0"/>
              <a:t>, </a:t>
            </a:r>
            <a:r>
              <a:rPr lang="en-US" sz="2400" b="1" dirty="0"/>
              <a:t>quantitative research</a:t>
            </a:r>
            <a:r>
              <a:rPr lang="en-US" sz="2400" dirty="0"/>
              <a:t> refers to the systematic empirical investigation of social phenomena via statistical, mathematical or computational techniques.</a:t>
            </a:r>
            <a:r>
              <a:rPr lang="en-US" sz="2400" baseline="30000" dirty="0">
                <a:hlinkClick r:id="rId3"/>
              </a:rPr>
              <a:t>[1]</a:t>
            </a:r>
            <a:endParaRPr lang="en-US" sz="2400" baseline="30000" dirty="0"/>
          </a:p>
          <a:p>
            <a:r>
              <a:rPr lang="en-US" sz="2400" dirty="0"/>
              <a:t>The objective of quantitative research is to develop and employ </a:t>
            </a:r>
            <a:r>
              <a:rPr lang="en-US" sz="2400" dirty="0">
                <a:hlinkClick r:id="rId4" tooltip="Mathematical model"/>
              </a:rPr>
              <a:t>mathematical models</a:t>
            </a:r>
            <a:r>
              <a:rPr lang="en-US" sz="2400" dirty="0"/>
              <a:t>, </a:t>
            </a:r>
            <a:r>
              <a:rPr lang="en-US" sz="2400" dirty="0">
                <a:hlinkClick r:id="rId5" tooltip="Theories"/>
              </a:rPr>
              <a:t>theories</a:t>
            </a:r>
            <a:r>
              <a:rPr lang="en-US" sz="2400" dirty="0"/>
              <a:t> and/or </a:t>
            </a:r>
            <a:r>
              <a:rPr lang="en-US" sz="2400" dirty="0">
                <a:hlinkClick r:id="rId6" tooltip="Hypotheses"/>
              </a:rPr>
              <a:t>hypotheses</a:t>
            </a:r>
            <a:r>
              <a:rPr lang="en-US" sz="2400" dirty="0"/>
              <a:t> pertaining to phenomena. </a:t>
            </a:r>
          </a:p>
          <a:p>
            <a:r>
              <a:rPr lang="en-US" sz="2400" dirty="0" err="1"/>
              <a:t>Intinya</a:t>
            </a:r>
            <a:r>
              <a:rPr lang="en-US" sz="2400" dirty="0"/>
              <a:t>, data </a:t>
            </a:r>
            <a:r>
              <a:rPr lang="en-US" sz="2400" dirty="0" err="1"/>
              <a:t>kuantitatif</a:t>
            </a:r>
            <a:r>
              <a:rPr lang="en-US" sz="2400" dirty="0"/>
              <a:t> </a:t>
            </a:r>
            <a:r>
              <a:rPr lang="en-US" sz="2400" dirty="0" err="1"/>
              <a:t>adalah</a:t>
            </a:r>
            <a:r>
              <a:rPr lang="en-US" sz="2400" dirty="0"/>
              <a:t> data </a:t>
            </a:r>
            <a:r>
              <a:rPr lang="en-US" sz="2400" dirty="0" err="1"/>
              <a:t>empiris</a:t>
            </a:r>
            <a:r>
              <a:rPr lang="en-US" sz="2400" dirty="0"/>
              <a:t> </a:t>
            </a:r>
            <a:r>
              <a:rPr lang="en-US" sz="2400" dirty="0" err="1"/>
              <a:t>hasil</a:t>
            </a:r>
            <a:r>
              <a:rPr lang="en-US" sz="2400" dirty="0"/>
              <a:t> </a:t>
            </a:r>
            <a:r>
              <a:rPr lang="en-US" sz="2400" dirty="0" err="1"/>
              <a:t>dari</a:t>
            </a:r>
            <a:r>
              <a:rPr lang="en-US" sz="2400" dirty="0"/>
              <a:t> </a:t>
            </a:r>
            <a:r>
              <a:rPr lang="en-US" sz="2400" dirty="0" err="1"/>
              <a:t>suatu</a:t>
            </a:r>
            <a:r>
              <a:rPr lang="en-US" sz="2400" dirty="0"/>
              <a:t> </a:t>
            </a:r>
            <a:r>
              <a:rPr lang="en-US" sz="2400" dirty="0" err="1"/>
              <a:t>pengamatan</a:t>
            </a:r>
            <a:r>
              <a:rPr lang="en-US" sz="2400" dirty="0"/>
              <a:t> (</a:t>
            </a:r>
            <a:r>
              <a:rPr lang="en-US" sz="2400" dirty="0" err="1"/>
              <a:t>bisa</a:t>
            </a:r>
            <a:r>
              <a:rPr lang="en-US" sz="2400" dirty="0"/>
              <a:t> </a:t>
            </a:r>
            <a:r>
              <a:rPr lang="en-US" sz="2400" dirty="0" err="1"/>
              <a:t>hasil</a:t>
            </a:r>
            <a:r>
              <a:rPr lang="en-US" sz="2400" dirty="0"/>
              <a:t> survey, </a:t>
            </a:r>
            <a:r>
              <a:rPr lang="en-US" sz="2400" dirty="0" err="1"/>
              <a:t>hasil</a:t>
            </a:r>
            <a:r>
              <a:rPr lang="en-US" sz="2400" dirty="0"/>
              <a:t> experiment, </a:t>
            </a:r>
            <a:r>
              <a:rPr lang="en-US" sz="2400" dirty="0" err="1"/>
              <a:t>hasil</a:t>
            </a:r>
            <a:r>
              <a:rPr lang="en-US" sz="2400" dirty="0"/>
              <a:t> </a:t>
            </a:r>
            <a:r>
              <a:rPr lang="en-US" sz="2400" dirty="0" err="1"/>
              <a:t>observasi</a:t>
            </a:r>
            <a:r>
              <a:rPr lang="en-US" sz="2400" dirty="0"/>
              <a:t>, </a:t>
            </a:r>
            <a:r>
              <a:rPr lang="en-US" sz="2400" dirty="0" err="1"/>
              <a:t>dll</a:t>
            </a:r>
            <a:r>
              <a:rPr lang="en-US" sz="24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500" name="Object 4"/>
          <p:cNvGraphicFramePr>
            <a:graphicFrameLocks noGrp="1" noChangeAspect="1"/>
          </p:cNvGraphicFramePr>
          <p:nvPr>
            <p:ph idx="1"/>
          </p:nvPr>
        </p:nvGraphicFramePr>
        <p:xfrm>
          <a:off x="1905000" y="2359025"/>
          <a:ext cx="5638800" cy="3889375"/>
        </p:xfrm>
        <a:graphic>
          <a:graphicData uri="http://schemas.openxmlformats.org/presentationml/2006/ole">
            <mc:AlternateContent xmlns:mc="http://schemas.openxmlformats.org/markup-compatibility/2006">
              <mc:Choice xmlns:v="urn:schemas-microsoft-com:vml" Requires="v">
                <p:oleObj spid="_x0000_s106503" name="Chart" r:id="rId3" imgW="3686251" imgH="2543251" progId="Excel.Sheet.8">
                  <p:embed/>
                </p:oleObj>
              </mc:Choice>
              <mc:Fallback>
                <p:oleObj name="Chart" r:id="rId3" imgW="3686251" imgH="2543251"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359025"/>
                        <a:ext cx="56388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3" name="Text Box 7"/>
          <p:cNvSpPr txBox="1">
            <a:spLocks noChangeArrowheads="1"/>
          </p:cNvSpPr>
          <p:nvPr/>
        </p:nvSpPr>
        <p:spPr bwMode="auto">
          <a:xfrm>
            <a:off x="2514600" y="6248400"/>
            <a:ext cx="4191000" cy="366713"/>
          </a:xfrm>
          <a:prstGeom prst="rect">
            <a:avLst/>
          </a:prstGeom>
          <a:noFill/>
          <a:ln w="9525">
            <a:noFill/>
            <a:miter lim="800000"/>
            <a:headEnd/>
            <a:tailEnd/>
          </a:ln>
          <a:effectLst/>
        </p:spPr>
        <p:txBody>
          <a:bodyPr>
            <a:spAutoFit/>
          </a:bodyPr>
          <a:lstStyle/>
          <a:p>
            <a:pPr algn="ctr">
              <a:spcBef>
                <a:spcPct val="50000"/>
              </a:spcBef>
            </a:pPr>
            <a:r>
              <a:rPr lang="en-US" b="1">
                <a:solidFill>
                  <a:schemeClr val="tx2"/>
                </a:solidFill>
              </a:rPr>
              <a:t>Graphic Bar Chart</a:t>
            </a:r>
          </a:p>
        </p:txBody>
      </p:sp>
      <p:sp>
        <p:nvSpPr>
          <p:cNvPr id="106505" name="AutoShape 9"/>
          <p:cNvSpPr>
            <a:spLocks noGrp="1" noChangeArrowheads="1"/>
          </p:cNvSpPr>
          <p:nvPr>
            <p:ph type="title"/>
          </p:nvPr>
        </p:nvSpPr>
        <p:spPr>
          <a:xfrm>
            <a:off x="762000" y="1143000"/>
            <a:ext cx="7924800" cy="762000"/>
          </a:xfrm>
          <a:noFill/>
          <a:ln/>
        </p:spPr>
        <p:txBody>
          <a:bodyPr/>
          <a:lstStyle/>
          <a:p>
            <a:r>
              <a:rPr lang="en-GB"/>
              <a:t>Representing Data as Graphs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AutoShape 2"/>
          <p:cNvSpPr>
            <a:spLocks noGrp="1" noChangeArrowheads="1"/>
          </p:cNvSpPr>
          <p:nvPr>
            <p:ph type="title"/>
          </p:nvPr>
        </p:nvSpPr>
        <p:spPr>
          <a:xfrm>
            <a:off x="762000" y="1066800"/>
            <a:ext cx="7924800" cy="838200"/>
          </a:xfrm>
        </p:spPr>
        <p:txBody>
          <a:bodyPr/>
          <a:lstStyle/>
          <a:p>
            <a:pPr algn="ctr"/>
            <a:r>
              <a:rPr lang="id-ID" sz="3000" dirty="0"/>
              <a:t>Penyusunan </a:t>
            </a:r>
            <a:r>
              <a:rPr lang="en-US" sz="3000" dirty="0" err="1"/>
              <a:t>Penyebaran</a:t>
            </a:r>
            <a:r>
              <a:rPr lang="en-US" sz="3000" dirty="0"/>
              <a:t> (</a:t>
            </a:r>
            <a:r>
              <a:rPr lang="id-ID" sz="3000" dirty="0"/>
              <a:t>Distribusi</a:t>
            </a:r>
            <a:r>
              <a:rPr lang="en-US" sz="3000" dirty="0"/>
              <a:t>)</a:t>
            </a:r>
            <a:r>
              <a:rPr lang="id-ID" sz="3000" dirty="0"/>
              <a:t> Frekuensi</a:t>
            </a:r>
          </a:p>
        </p:txBody>
      </p:sp>
      <p:sp>
        <p:nvSpPr>
          <p:cNvPr id="112645" name="Rectangle 5"/>
          <p:cNvSpPr>
            <a:spLocks noGrp="1" noChangeArrowheads="1"/>
          </p:cNvSpPr>
          <p:nvPr>
            <p:ph type="body" idx="1"/>
          </p:nvPr>
        </p:nvSpPr>
        <p:spPr/>
        <p:txBody>
          <a:bodyPr/>
          <a:lstStyle/>
          <a:p>
            <a:pPr>
              <a:buFont typeface="Wingdings" pitchFamily="2" charset="2"/>
              <a:buNone/>
            </a:pPr>
            <a:r>
              <a:rPr lang="id-ID"/>
              <a:t>Contoh : Data Tinggi Badan (Cm) Dari 50               Orang Dewasa</a:t>
            </a:r>
            <a:endParaRPr lang="en-US"/>
          </a:p>
          <a:p>
            <a:pPr>
              <a:buFont typeface="Wingdings" pitchFamily="2" charset="2"/>
              <a:buNone/>
            </a:pPr>
            <a:endParaRPr lang="id-ID"/>
          </a:p>
          <a:p>
            <a:pPr>
              <a:buFont typeface="Wingdings" pitchFamily="2" charset="2"/>
              <a:buNone/>
            </a:pPr>
            <a:r>
              <a:rPr lang="id-ID" sz="2400"/>
              <a:t>176 167 180 165 168 171 177 176 170 175</a:t>
            </a:r>
          </a:p>
          <a:p>
            <a:pPr>
              <a:buFont typeface="Wingdings" pitchFamily="2" charset="2"/>
              <a:buNone/>
            </a:pPr>
            <a:r>
              <a:rPr lang="id-ID" sz="2400"/>
              <a:t>169 171 171 176 166 179 181 174 167 172</a:t>
            </a:r>
          </a:p>
          <a:p>
            <a:pPr>
              <a:buFont typeface="Wingdings" pitchFamily="2" charset="2"/>
              <a:buNone/>
            </a:pPr>
            <a:r>
              <a:rPr lang="id-ID" sz="2400"/>
              <a:t>170 169 175 178 171 168 178 183 174 166</a:t>
            </a:r>
          </a:p>
          <a:p>
            <a:pPr>
              <a:buFont typeface="Wingdings" pitchFamily="2" charset="2"/>
              <a:buNone/>
            </a:pPr>
            <a:r>
              <a:rPr lang="id-ID" sz="2400"/>
              <a:t>181 172 177 182 167 179 183 185 185 173</a:t>
            </a:r>
          </a:p>
          <a:p>
            <a:pPr>
              <a:buFont typeface="Wingdings" pitchFamily="2" charset="2"/>
              <a:buNone/>
            </a:pPr>
            <a:r>
              <a:rPr lang="id-ID" sz="2400"/>
              <a:t>179 180 184 170 174 175 176 175 182 172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AutoShape 2"/>
          <p:cNvSpPr>
            <a:spLocks noGrp="1" noChangeArrowheads="1"/>
          </p:cNvSpPr>
          <p:nvPr>
            <p:ph type="title"/>
          </p:nvPr>
        </p:nvSpPr>
        <p:spPr>
          <a:xfrm>
            <a:off x="762000" y="1143000"/>
            <a:ext cx="7924800" cy="762000"/>
          </a:xfrm>
        </p:spPr>
        <p:txBody>
          <a:bodyPr/>
          <a:lstStyle/>
          <a:p>
            <a:r>
              <a:rPr lang="id-ID" sz="3200"/>
              <a:t>Distribusi Frekuensi Tinggi Badan</a:t>
            </a:r>
          </a:p>
        </p:txBody>
      </p:sp>
      <p:graphicFrame>
        <p:nvGraphicFramePr>
          <p:cNvPr id="116835" name="Group 99"/>
          <p:cNvGraphicFramePr>
            <a:graphicFrameLocks noGrp="1"/>
          </p:cNvGraphicFramePr>
          <p:nvPr>
            <p:ph idx="1"/>
          </p:nvPr>
        </p:nvGraphicFramePr>
        <p:xfrm>
          <a:off x="838200" y="2362200"/>
          <a:ext cx="7693025" cy="4306570"/>
        </p:xfrm>
        <a:graphic>
          <a:graphicData uri="http://schemas.openxmlformats.org/drawingml/2006/table">
            <a:tbl>
              <a:tblPr/>
              <a:tblGrid>
                <a:gridCol w="3808413">
                  <a:extLst>
                    <a:ext uri="{9D8B030D-6E8A-4147-A177-3AD203B41FA5}">
                      <a16:colId xmlns:a16="http://schemas.microsoft.com/office/drawing/2014/main" val="20000"/>
                    </a:ext>
                  </a:extLst>
                </a:gridCol>
                <a:gridCol w="3884612">
                  <a:extLst>
                    <a:ext uri="{9D8B030D-6E8A-4147-A177-3AD203B41FA5}">
                      <a16:colId xmlns:a16="http://schemas.microsoft.com/office/drawing/2014/main" val="20001"/>
                    </a:ext>
                  </a:extLst>
                </a:gridCol>
              </a:tblGrid>
              <a:tr h="67945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1" i="0" u="none" strike="noStrike" cap="none" normalizeH="0" baseline="0">
                          <a:ln>
                            <a:noFill/>
                          </a:ln>
                          <a:solidFill>
                            <a:schemeClr val="tx1"/>
                          </a:solidFill>
                          <a:effectLst/>
                          <a:latin typeface="Arial" charset="0"/>
                        </a:rPr>
                        <a:t>Interval kelas Frekuensi</a:t>
                      </a:r>
                      <a:endParaRPr kumimoji="0" lang="id-ID" sz="2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1" i="0" u="none" strike="noStrike" cap="none" normalizeH="0" baseline="0">
                          <a:ln>
                            <a:noFill/>
                          </a:ln>
                          <a:solidFill>
                            <a:schemeClr val="tx1"/>
                          </a:solidFill>
                          <a:effectLst/>
                          <a:latin typeface="Arial" charset="0"/>
                        </a:rPr>
                        <a:t>Jumlah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164,5 - 167,5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6</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167,5 - 170,5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7</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170,5 - 173,5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8</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173,5 - 176,5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11</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176,5 - 179,5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7</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179,5 - 182,5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6</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941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a:ln>
                            <a:noFill/>
                          </a:ln>
                          <a:solidFill>
                            <a:schemeClr val="tx1"/>
                          </a:solidFill>
                          <a:effectLst/>
                          <a:latin typeface="Arial" charset="0"/>
                        </a:rPr>
                        <a:t>182,5 - 185,5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5</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id-ID" sz="2200" b="0" i="0" u="none" strike="noStrike" cap="none" normalizeH="0" baseline="0">
                          <a:ln>
                            <a:noFill/>
                          </a:ln>
                          <a:solidFill>
                            <a:schemeClr val="tx1"/>
                          </a:solidFill>
                          <a:effectLst/>
                          <a:latin typeface="Arial" charset="0"/>
                        </a:rPr>
                        <a:t>Jumlah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r>
                        <a:rPr kumimoji="0" lang="en-US" sz="2200" b="0" i="0" u="none" strike="noStrike" cap="none" normalizeH="0" baseline="0">
                          <a:ln>
                            <a:noFill/>
                          </a:ln>
                          <a:solidFill>
                            <a:schemeClr val="tx1"/>
                          </a:solidFill>
                          <a:effectLst/>
                          <a:latin typeface="Arial" charset="0"/>
                        </a:rPr>
                        <a:t>50</a:t>
                      </a:r>
                      <a:endParaRPr kumimoji="0" lang="id-ID" sz="22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AutoShape 2"/>
          <p:cNvSpPr>
            <a:spLocks noGrp="1" noChangeArrowheads="1"/>
          </p:cNvSpPr>
          <p:nvPr>
            <p:ph type="title"/>
          </p:nvPr>
        </p:nvSpPr>
        <p:spPr>
          <a:xfrm>
            <a:off x="762000" y="990600"/>
            <a:ext cx="7924800" cy="914400"/>
          </a:xfrm>
        </p:spPr>
        <p:txBody>
          <a:bodyPr/>
          <a:lstStyle/>
          <a:p>
            <a:r>
              <a:rPr lang="en-GB"/>
              <a:t>Frequency Distribution Polygons</a:t>
            </a:r>
          </a:p>
        </p:txBody>
      </p:sp>
      <p:graphicFrame>
        <p:nvGraphicFramePr>
          <p:cNvPr id="121860" name="Object 4"/>
          <p:cNvGraphicFramePr>
            <a:graphicFrameLocks noGrp="1" noChangeAspect="1"/>
          </p:cNvGraphicFramePr>
          <p:nvPr>
            <p:ph sz="quarter" idx="2"/>
          </p:nvPr>
        </p:nvGraphicFramePr>
        <p:xfrm>
          <a:off x="1447800" y="2298700"/>
          <a:ext cx="6096000" cy="4102100"/>
        </p:xfrm>
        <a:graphic>
          <a:graphicData uri="http://schemas.openxmlformats.org/presentationml/2006/ole">
            <mc:AlternateContent xmlns:mc="http://schemas.openxmlformats.org/markup-compatibility/2006">
              <mc:Choice xmlns:v="urn:schemas-microsoft-com:vml" Requires="v">
                <p:oleObj spid="_x0000_s121863" name="Chart" r:id="rId4" imgW="5886450" imgH="3752698" progId="Excel.Sheet.8">
                  <p:embed/>
                </p:oleObj>
              </mc:Choice>
              <mc:Fallback>
                <p:oleObj name="Chart" r:id="rId4" imgW="5886450" imgH="3752698" progId="Excel.Shee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298700"/>
                        <a:ext cx="6096000" cy="410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cut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AutoShape 5"/>
          <p:cNvSpPr>
            <a:spLocks noGrp="1" noChangeArrowheads="1"/>
          </p:cNvSpPr>
          <p:nvPr>
            <p:ph type="title"/>
          </p:nvPr>
        </p:nvSpPr>
        <p:spPr/>
        <p:txBody>
          <a:bodyPr/>
          <a:lstStyle/>
          <a:p>
            <a:r>
              <a:rPr lang="en-GB"/>
              <a:t>Frequency Distribution Bar Chart</a:t>
            </a:r>
            <a:endParaRPr lang="en-US"/>
          </a:p>
        </p:txBody>
      </p:sp>
      <p:graphicFrame>
        <p:nvGraphicFramePr>
          <p:cNvPr id="123908" name="Object 4"/>
          <p:cNvGraphicFramePr>
            <a:graphicFrameLocks noGrp="1" noChangeAspect="1"/>
          </p:cNvGraphicFramePr>
          <p:nvPr>
            <p:ph idx="1"/>
          </p:nvPr>
        </p:nvGraphicFramePr>
        <p:xfrm>
          <a:off x="1905000" y="2679700"/>
          <a:ext cx="5257800" cy="3721100"/>
        </p:xfrm>
        <a:graphic>
          <a:graphicData uri="http://schemas.openxmlformats.org/presentationml/2006/ole">
            <mc:AlternateContent xmlns:mc="http://schemas.openxmlformats.org/markup-compatibility/2006">
              <mc:Choice xmlns:v="urn:schemas-microsoft-com:vml" Requires="v">
                <p:oleObj spid="_x0000_s123911" name="Chart" r:id="rId3" imgW="3648075" imgH="2581453" progId="Excel.Sheet.8">
                  <p:embed/>
                </p:oleObj>
              </mc:Choice>
              <mc:Fallback>
                <p:oleObj name="Chart" r:id="rId3" imgW="3648075" imgH="2581453" progId="Excel.Shee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679700"/>
                        <a:ext cx="5257800" cy="372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381000" y="228600"/>
          <a:ext cx="4038600" cy="2692400"/>
        </p:xfrm>
        <a:graphic>
          <a:graphicData uri="http://schemas.openxmlformats.org/presentationml/2006/ole">
            <mc:AlternateContent xmlns:mc="http://schemas.openxmlformats.org/markup-compatibility/2006">
              <mc:Choice xmlns:v="urn:schemas-microsoft-com:vml" Requires="v">
                <p:oleObj spid="_x0000_s133131" name="Graph" r:id="rId3" imgW="5486400" imgH="3657600" progId="">
                  <p:embed/>
                </p:oleObj>
              </mc:Choice>
              <mc:Fallback>
                <p:oleObj name="Graph" r:id="rId3" imgW="5486400" imgH="36576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
                        <a:ext cx="4038600"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4"/>
          <p:cNvGraphicFramePr>
            <a:graphicFrameLocks noChangeAspect="1"/>
          </p:cNvGraphicFramePr>
          <p:nvPr/>
        </p:nvGraphicFramePr>
        <p:xfrm>
          <a:off x="4576763" y="228600"/>
          <a:ext cx="4378325" cy="2760663"/>
        </p:xfrm>
        <a:graphic>
          <a:graphicData uri="http://schemas.openxmlformats.org/presentationml/2006/ole">
            <mc:AlternateContent xmlns:mc="http://schemas.openxmlformats.org/markup-compatibility/2006">
              <mc:Choice xmlns:v="urn:schemas-microsoft-com:vml" Requires="v">
                <p:oleObj spid="_x0000_s133132" name="Graph" r:id="rId5" imgW="5486400" imgH="3657600" progId="">
                  <p:embed/>
                </p:oleObj>
              </mc:Choice>
              <mc:Fallback>
                <p:oleObj name="Graph" r:id="rId5" imgW="5486400" imgH="36576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6763" y="228600"/>
                        <a:ext cx="4378325" cy="27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5"/>
          <p:cNvSpPr txBox="1">
            <a:spLocks noChangeArrowheads="1"/>
          </p:cNvSpPr>
          <p:nvPr/>
        </p:nvSpPr>
        <p:spPr bwMode="auto">
          <a:xfrm>
            <a:off x="304800" y="3048000"/>
            <a:ext cx="4267200" cy="650875"/>
          </a:xfrm>
          <a:prstGeom prst="rect">
            <a:avLst/>
          </a:prstGeom>
          <a:solidFill>
            <a:srgbClr val="FFFF66"/>
          </a:solidFill>
          <a:ln w="9525">
            <a:solidFill>
              <a:schemeClr val="tx1"/>
            </a:solidFill>
            <a:miter lim="800000"/>
            <a:headEnd/>
            <a:tailEnd/>
          </a:ln>
        </p:spPr>
        <p:txBody>
          <a:bodyPr>
            <a:spAutoFit/>
          </a:bodyPr>
          <a:lstStyle/>
          <a:p>
            <a:pPr algn="ctr" eaLnBrk="0" hangingPunct="0">
              <a:spcBef>
                <a:spcPct val="50000"/>
              </a:spcBef>
            </a:pPr>
            <a:r>
              <a:rPr lang="en-US"/>
              <a:t>Ukuran Pemusatan relatif sama namun ukuran penyebaran relatif berbeda</a:t>
            </a:r>
          </a:p>
        </p:txBody>
      </p:sp>
      <p:sp>
        <p:nvSpPr>
          <p:cNvPr id="5" name="Text Box 6"/>
          <p:cNvSpPr txBox="1">
            <a:spLocks noChangeArrowheads="1"/>
          </p:cNvSpPr>
          <p:nvPr/>
        </p:nvSpPr>
        <p:spPr bwMode="auto">
          <a:xfrm>
            <a:off x="4648200" y="3028950"/>
            <a:ext cx="4343400" cy="650875"/>
          </a:xfrm>
          <a:prstGeom prst="rect">
            <a:avLst/>
          </a:prstGeom>
          <a:solidFill>
            <a:srgbClr val="FFFF66"/>
          </a:solidFill>
          <a:ln w="9525">
            <a:solidFill>
              <a:schemeClr val="tx1"/>
            </a:solidFill>
            <a:miter lim="800000"/>
            <a:headEnd/>
            <a:tailEnd/>
          </a:ln>
        </p:spPr>
        <p:txBody>
          <a:bodyPr>
            <a:spAutoFit/>
          </a:bodyPr>
          <a:lstStyle/>
          <a:p>
            <a:pPr algn="ctr" eaLnBrk="0" hangingPunct="0">
              <a:spcBef>
                <a:spcPct val="50000"/>
              </a:spcBef>
            </a:pPr>
            <a:r>
              <a:rPr lang="en-US"/>
              <a:t>Ukuran Pemusatan relatif berbeda namun ukuran penyebaran relatif sama</a:t>
            </a:r>
          </a:p>
        </p:txBody>
      </p:sp>
      <p:grpSp>
        <p:nvGrpSpPr>
          <p:cNvPr id="6" name="Group 7"/>
          <p:cNvGrpSpPr>
            <a:grpSpLocks/>
          </p:cNvGrpSpPr>
          <p:nvPr/>
        </p:nvGrpSpPr>
        <p:grpSpPr bwMode="auto">
          <a:xfrm>
            <a:off x="533400" y="3733800"/>
            <a:ext cx="3810000" cy="2762250"/>
            <a:chOff x="2928" y="2064"/>
            <a:chExt cx="2400" cy="1740"/>
          </a:xfrm>
        </p:grpSpPr>
        <p:pic>
          <p:nvPicPr>
            <p:cNvPr id="7" name="Picture 8"/>
            <p:cNvPicPr>
              <a:picLocks noChangeAspect="1" noChangeArrowheads="1"/>
            </p:cNvPicPr>
            <p:nvPr/>
          </p:nvPicPr>
          <p:blipFill>
            <a:blip r:embed="rId7" cstate="print">
              <a:clrChange>
                <a:clrFrom>
                  <a:srgbClr val="FEFEFE"/>
                </a:clrFrom>
                <a:clrTo>
                  <a:srgbClr val="FEFEFE">
                    <a:alpha val="0"/>
                  </a:srgbClr>
                </a:clrTo>
              </a:clrChange>
            </a:blip>
            <a:srcRect/>
            <a:stretch>
              <a:fillRect/>
            </a:stretch>
          </p:blipFill>
          <p:spPr bwMode="auto">
            <a:xfrm>
              <a:off x="2928" y="2064"/>
              <a:ext cx="2352" cy="1740"/>
            </a:xfrm>
            <a:prstGeom prst="rect">
              <a:avLst/>
            </a:prstGeom>
            <a:solidFill>
              <a:schemeClr val="bg1"/>
            </a:solidFill>
            <a:ln w="9525">
              <a:solidFill>
                <a:schemeClr val="bg1"/>
              </a:solidFill>
              <a:miter lim="800000"/>
              <a:headEnd/>
              <a:tailEnd/>
            </a:ln>
          </p:spPr>
        </p:pic>
        <p:sp>
          <p:nvSpPr>
            <p:cNvPr id="8" name="Oval 9"/>
            <p:cNvSpPr>
              <a:spLocks noChangeArrowheads="1"/>
            </p:cNvSpPr>
            <p:nvPr/>
          </p:nvSpPr>
          <p:spPr bwMode="auto">
            <a:xfrm>
              <a:off x="4672" y="3296"/>
              <a:ext cx="576" cy="432"/>
            </a:xfrm>
            <a:prstGeom prst="ellipse">
              <a:avLst/>
            </a:prstGeom>
            <a:noFill/>
            <a:ln w="38100">
              <a:solidFill>
                <a:schemeClr val="bg1"/>
              </a:solidFill>
              <a:prstDash val="dash"/>
              <a:round/>
              <a:headEnd/>
              <a:tailEnd/>
            </a:ln>
          </p:spPr>
          <p:txBody>
            <a:bodyPr wrap="none" anchor="ctr"/>
            <a:lstStyle/>
            <a:p>
              <a:pPr eaLnBrk="0" hangingPunct="0"/>
              <a:endParaRPr lang="id-ID"/>
            </a:p>
          </p:txBody>
        </p:sp>
        <p:sp>
          <p:nvSpPr>
            <p:cNvPr id="9" name="Text Box 10"/>
            <p:cNvSpPr txBox="1">
              <a:spLocks noChangeArrowheads="1"/>
            </p:cNvSpPr>
            <p:nvPr/>
          </p:nvSpPr>
          <p:spPr bwMode="auto">
            <a:xfrm>
              <a:off x="4992" y="3408"/>
              <a:ext cx="336" cy="237"/>
            </a:xfrm>
            <a:prstGeom prst="rect">
              <a:avLst/>
            </a:prstGeom>
            <a:noFill/>
            <a:ln w="9525">
              <a:solidFill>
                <a:schemeClr val="bg1"/>
              </a:solidFill>
              <a:miter lim="800000"/>
              <a:headEnd/>
              <a:tailEnd/>
            </a:ln>
          </p:spPr>
          <p:txBody>
            <a:bodyPr>
              <a:spAutoFit/>
            </a:bodyPr>
            <a:lstStyle/>
            <a:p>
              <a:pPr>
                <a:spcBef>
                  <a:spcPct val="50000"/>
                </a:spcBef>
              </a:pPr>
              <a:r>
                <a:rPr lang="en-US"/>
                <a:t>?</a:t>
              </a:r>
            </a:p>
          </p:txBody>
        </p:sp>
      </p:grpSp>
      <p:graphicFrame>
        <p:nvGraphicFramePr>
          <p:cNvPr id="10" name="Object 11"/>
          <p:cNvGraphicFramePr>
            <a:graphicFrameLocks noChangeAspect="1"/>
          </p:cNvGraphicFramePr>
          <p:nvPr/>
        </p:nvGraphicFramePr>
        <p:xfrm>
          <a:off x="4605338" y="3733800"/>
          <a:ext cx="4378325" cy="2743200"/>
        </p:xfrm>
        <a:graphic>
          <a:graphicData uri="http://schemas.openxmlformats.org/presentationml/2006/ole">
            <mc:AlternateContent xmlns:mc="http://schemas.openxmlformats.org/markup-compatibility/2006">
              <mc:Choice xmlns:v="urn:schemas-microsoft-com:vml" Requires="v">
                <p:oleObj spid="_x0000_s133133" name="Graph" r:id="rId8" imgW="5486400" imgH="3657600" progId="">
                  <p:embed/>
                </p:oleObj>
              </mc:Choice>
              <mc:Fallback>
                <p:oleObj name="Graph" r:id="rId8" imgW="5486400" imgH="3657600" progId="">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05338" y="3733800"/>
                        <a:ext cx="43783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Oval 12"/>
          <p:cNvSpPr>
            <a:spLocks noChangeArrowheads="1"/>
          </p:cNvSpPr>
          <p:nvPr/>
        </p:nvSpPr>
        <p:spPr bwMode="auto">
          <a:xfrm>
            <a:off x="5562600" y="4267200"/>
            <a:ext cx="1219200" cy="1371600"/>
          </a:xfrm>
          <a:prstGeom prst="ellipse">
            <a:avLst/>
          </a:prstGeom>
          <a:noFill/>
          <a:ln w="38100">
            <a:solidFill>
              <a:schemeClr val="tx1"/>
            </a:solidFill>
            <a:prstDash val="dash"/>
            <a:round/>
            <a:headEnd/>
            <a:tailEnd/>
          </a:ln>
        </p:spPr>
        <p:txBody>
          <a:bodyPr wrap="none" anchor="ctr"/>
          <a:lstStyle/>
          <a:p>
            <a:pPr eaLnBrk="0" hangingPunct="0"/>
            <a:endParaRPr lang="id-ID"/>
          </a:p>
        </p:txBody>
      </p:sp>
      <p:sp>
        <p:nvSpPr>
          <p:cNvPr id="12" name="Oval 13"/>
          <p:cNvSpPr>
            <a:spLocks noChangeArrowheads="1"/>
          </p:cNvSpPr>
          <p:nvPr/>
        </p:nvSpPr>
        <p:spPr bwMode="auto">
          <a:xfrm>
            <a:off x="6858000" y="4114800"/>
            <a:ext cx="1219200" cy="1371600"/>
          </a:xfrm>
          <a:prstGeom prst="ellipse">
            <a:avLst/>
          </a:prstGeom>
          <a:noFill/>
          <a:ln w="38100">
            <a:solidFill>
              <a:schemeClr val="tx1"/>
            </a:solidFill>
            <a:prstDash val="dash"/>
            <a:round/>
            <a:headEnd/>
            <a:tailEnd/>
          </a:ln>
        </p:spPr>
        <p:txBody>
          <a:bodyPr wrap="none" anchor="ctr"/>
          <a:lstStyle/>
          <a:p>
            <a:pPr eaLnBrk="0" hangingPunct="0"/>
            <a:endParaRPr lang="id-ID"/>
          </a:p>
        </p:txBody>
      </p:sp>
      <p:sp>
        <p:nvSpPr>
          <p:cNvPr id="13" name="Text Box 14"/>
          <p:cNvSpPr txBox="1">
            <a:spLocks noChangeArrowheads="1"/>
          </p:cNvSpPr>
          <p:nvPr/>
        </p:nvSpPr>
        <p:spPr bwMode="auto">
          <a:xfrm>
            <a:off x="7800975" y="3981450"/>
            <a:ext cx="1143000" cy="366713"/>
          </a:xfrm>
          <a:prstGeom prst="rect">
            <a:avLst/>
          </a:prstGeom>
          <a:noFill/>
          <a:ln w="9525">
            <a:noFill/>
            <a:miter lim="800000"/>
            <a:headEnd/>
            <a:tailEnd/>
          </a:ln>
        </p:spPr>
        <p:txBody>
          <a:bodyPr>
            <a:spAutoFit/>
          </a:bodyPr>
          <a:lstStyle/>
          <a:p>
            <a:pPr eaLnBrk="0" hangingPunct="0">
              <a:spcBef>
                <a:spcPct val="50000"/>
              </a:spcBef>
            </a:pPr>
            <a:r>
              <a:rPr lang="en-US"/>
              <a:t>bimodus</a:t>
            </a:r>
          </a:p>
        </p:txBody>
      </p:sp>
      <p:sp>
        <p:nvSpPr>
          <p:cNvPr id="14" name="Text Box 15"/>
          <p:cNvSpPr txBox="1">
            <a:spLocks noChangeArrowheads="1"/>
          </p:cNvSpPr>
          <p:nvPr/>
        </p:nvSpPr>
        <p:spPr bwMode="auto">
          <a:xfrm>
            <a:off x="3105150" y="5181600"/>
            <a:ext cx="1219200" cy="366713"/>
          </a:xfrm>
          <a:prstGeom prst="rect">
            <a:avLst/>
          </a:prstGeom>
          <a:noFill/>
          <a:ln w="9525">
            <a:noFill/>
            <a:miter lim="800000"/>
            <a:headEnd/>
            <a:tailEnd/>
          </a:ln>
        </p:spPr>
        <p:txBody>
          <a:bodyPr>
            <a:spAutoFit/>
          </a:bodyPr>
          <a:lstStyle/>
          <a:p>
            <a:pPr algn="ctr" eaLnBrk="0" hangingPunct="0">
              <a:spcBef>
                <a:spcPct val="50000"/>
              </a:spcBef>
            </a:pPr>
            <a:r>
              <a:rPr lang="en-US"/>
              <a:t>outlier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a:t>
            </a:r>
          </a:p>
        </p:txBody>
      </p:sp>
      <p:graphicFrame>
        <p:nvGraphicFramePr>
          <p:cNvPr id="160770" name="Object 11"/>
          <p:cNvGraphicFramePr>
            <a:graphicFrameLocks noChangeAspect="1"/>
          </p:cNvGraphicFramePr>
          <p:nvPr/>
        </p:nvGraphicFramePr>
        <p:xfrm>
          <a:off x="1752600" y="2438400"/>
          <a:ext cx="5715000" cy="2743200"/>
        </p:xfrm>
        <a:graphic>
          <a:graphicData uri="http://schemas.openxmlformats.org/presentationml/2006/ole">
            <mc:AlternateContent xmlns:mc="http://schemas.openxmlformats.org/markup-compatibility/2006">
              <mc:Choice xmlns:v="urn:schemas-microsoft-com:vml" Requires="v">
                <p:oleObj spid="_x0000_s160773" name="Graph" r:id="rId3" imgW="5486400" imgH="3657600" progId="">
                  <p:embed/>
                </p:oleObj>
              </mc:Choice>
              <mc:Fallback>
                <p:oleObj name="Graph" r:id="rId3" imgW="5486400" imgH="3657600" progId="">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438400"/>
                        <a:ext cx="57150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Oval 12"/>
          <p:cNvSpPr>
            <a:spLocks noChangeArrowheads="1"/>
          </p:cNvSpPr>
          <p:nvPr/>
        </p:nvSpPr>
        <p:spPr bwMode="auto">
          <a:xfrm>
            <a:off x="4876800" y="2895600"/>
            <a:ext cx="1219200" cy="1371600"/>
          </a:xfrm>
          <a:prstGeom prst="ellipse">
            <a:avLst/>
          </a:prstGeom>
          <a:noFill/>
          <a:ln w="38100">
            <a:solidFill>
              <a:schemeClr val="tx1"/>
            </a:solidFill>
            <a:prstDash val="dash"/>
            <a:round/>
            <a:headEnd/>
            <a:tailEnd/>
          </a:ln>
        </p:spPr>
        <p:txBody>
          <a:bodyPr wrap="none" anchor="ctr"/>
          <a:lstStyle/>
          <a:p>
            <a:pPr eaLnBrk="0" hangingPunct="0"/>
            <a:endParaRPr lang="id-ID"/>
          </a:p>
        </p:txBody>
      </p:sp>
      <p:sp>
        <p:nvSpPr>
          <p:cNvPr id="5" name="Oval 12"/>
          <p:cNvSpPr>
            <a:spLocks noChangeArrowheads="1"/>
          </p:cNvSpPr>
          <p:nvPr/>
        </p:nvSpPr>
        <p:spPr bwMode="auto">
          <a:xfrm>
            <a:off x="3352800" y="2971800"/>
            <a:ext cx="1219200" cy="1371600"/>
          </a:xfrm>
          <a:prstGeom prst="ellipse">
            <a:avLst/>
          </a:prstGeom>
          <a:noFill/>
          <a:ln w="38100">
            <a:solidFill>
              <a:schemeClr val="tx1"/>
            </a:solidFill>
            <a:prstDash val="dash"/>
            <a:round/>
            <a:headEnd/>
            <a:tailEnd/>
          </a:ln>
        </p:spPr>
        <p:txBody>
          <a:bodyPr wrap="none" anchor="ctr"/>
          <a:lstStyle/>
          <a:p>
            <a:pPr eaLnBrk="0" hangingPunct="0"/>
            <a:endParaRPr lang="id-ID"/>
          </a:p>
        </p:txBody>
      </p:sp>
      <p:sp>
        <p:nvSpPr>
          <p:cNvPr id="6" name="TextBox 5"/>
          <p:cNvSpPr txBox="1"/>
          <p:nvPr/>
        </p:nvSpPr>
        <p:spPr>
          <a:xfrm>
            <a:off x="1380163" y="5486400"/>
            <a:ext cx="6468437" cy="646331"/>
          </a:xfrm>
          <a:prstGeom prst="rect">
            <a:avLst/>
          </a:prstGeom>
          <a:noFill/>
        </p:spPr>
        <p:txBody>
          <a:bodyPr wrap="none" rtlCol="0">
            <a:spAutoFit/>
          </a:bodyPr>
          <a:lstStyle/>
          <a:p>
            <a:r>
              <a:rPr lang="en-US" dirty="0"/>
              <a:t>Dari </a:t>
            </a:r>
            <a:r>
              <a:rPr lang="en-US" dirty="0" err="1"/>
              <a:t>grafik</a:t>
            </a:r>
            <a:r>
              <a:rPr lang="en-US" dirty="0"/>
              <a:t> </a:t>
            </a:r>
            <a:r>
              <a:rPr lang="en-US" dirty="0" err="1"/>
              <a:t>di</a:t>
            </a:r>
            <a:r>
              <a:rPr lang="en-US" dirty="0"/>
              <a:t> </a:t>
            </a:r>
            <a:r>
              <a:rPr lang="en-US" dirty="0" err="1"/>
              <a:t>atas</a:t>
            </a:r>
            <a:r>
              <a:rPr lang="en-US" dirty="0"/>
              <a:t>, </a:t>
            </a:r>
            <a:r>
              <a:rPr lang="en-US" dirty="0" err="1"/>
              <a:t>kemungkinan</a:t>
            </a:r>
            <a:r>
              <a:rPr lang="en-US" dirty="0"/>
              <a:t> sample yang </a:t>
            </a:r>
            <a:r>
              <a:rPr lang="en-US" dirty="0" err="1"/>
              <a:t>diambil</a:t>
            </a:r>
            <a:r>
              <a:rPr lang="en-US" dirty="0"/>
              <a:t> </a:t>
            </a:r>
            <a:r>
              <a:rPr lang="en-US" dirty="0" err="1"/>
              <a:t>berasal</a:t>
            </a:r>
            <a:endParaRPr lang="en-US" dirty="0"/>
          </a:p>
          <a:p>
            <a:r>
              <a:rPr lang="en-US" dirty="0"/>
              <a:t> </a:t>
            </a:r>
            <a:r>
              <a:rPr lang="en-US" dirty="0" err="1"/>
              <a:t>dari</a:t>
            </a:r>
            <a:r>
              <a:rPr lang="en-US" dirty="0"/>
              <a:t> </a:t>
            </a:r>
            <a:r>
              <a:rPr lang="en-US" dirty="0" err="1"/>
              <a:t>populasi</a:t>
            </a:r>
            <a:r>
              <a:rPr lang="en-US" dirty="0"/>
              <a:t> yang </a:t>
            </a:r>
            <a:r>
              <a:rPr lang="en-US" dirty="0" err="1"/>
              <a:t>berbeda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p:cNvSpPr>
            <a:spLocks noGrp="1" noChangeArrowheads="1"/>
          </p:cNvSpPr>
          <p:nvPr>
            <p:ph type="ctrTitle"/>
          </p:nvPr>
        </p:nvSpPr>
        <p:spPr>
          <a:xfrm>
            <a:off x="381000" y="990600"/>
            <a:ext cx="8534400" cy="1905000"/>
          </a:xfrm>
        </p:spPr>
        <p:txBody>
          <a:bodyPr/>
          <a:lstStyle/>
          <a:p>
            <a:r>
              <a:rPr lang="en-US" sz="4400" dirty="0"/>
              <a:t>Analyzing Quantitative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0"/>
            <a:ext cx="7693025" cy="3724275"/>
          </a:xfrm>
        </p:spPr>
        <p:txBody>
          <a:bodyPr/>
          <a:lstStyle/>
          <a:p>
            <a:r>
              <a:rPr lang="en-US" b="1" dirty="0"/>
              <a:t>The basic quantitative analysis of data use descriptive statistics.</a:t>
            </a:r>
          </a:p>
          <a:p>
            <a:r>
              <a:rPr lang="en-US" b="1" dirty="0"/>
              <a:t>Descriptive statistics</a:t>
            </a:r>
            <a:r>
              <a:rPr lang="en-US" dirty="0"/>
              <a:t> describe the basic features of the data in a study. They provide simple summaries about the sample and the measures. Together with simple graphics </a:t>
            </a:r>
            <a:r>
              <a:rPr lang="en-US" b="1" dirty="0"/>
              <a:t>analysis</a:t>
            </a:r>
            <a:r>
              <a:rPr lang="en-US" dirty="0"/>
              <a:t>, they form the basis of virtually every quantitative </a:t>
            </a:r>
            <a:r>
              <a:rPr lang="en-US" b="1" dirty="0"/>
              <a:t>analysis</a:t>
            </a:r>
            <a:r>
              <a:rPr lang="en-US" dirty="0"/>
              <a:t> of data.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AutoShape 2"/>
          <p:cNvSpPr>
            <a:spLocks noGrp="1" noChangeArrowheads="1"/>
          </p:cNvSpPr>
          <p:nvPr>
            <p:ph type="title"/>
          </p:nvPr>
        </p:nvSpPr>
        <p:spPr/>
        <p:txBody>
          <a:bodyPr/>
          <a:lstStyle/>
          <a:p>
            <a:r>
              <a:rPr lang="en-US"/>
              <a:t>Analyze Quantitative Data</a:t>
            </a:r>
          </a:p>
        </p:txBody>
      </p:sp>
      <p:sp>
        <p:nvSpPr>
          <p:cNvPr id="96259" name="Rectangle 3"/>
          <p:cNvSpPr>
            <a:spLocks noGrp="1" noChangeArrowheads="1"/>
          </p:cNvSpPr>
          <p:nvPr>
            <p:ph type="body" idx="1"/>
          </p:nvPr>
        </p:nvSpPr>
        <p:spPr/>
        <p:txBody>
          <a:bodyPr/>
          <a:lstStyle/>
          <a:p>
            <a:r>
              <a:rPr lang="en-US" sz="2400" dirty="0"/>
              <a:t>Describe trends in the data to a single variable or question on your instrument.</a:t>
            </a:r>
            <a:endParaRPr lang="en-US" sz="2000" dirty="0"/>
          </a:p>
          <a:p>
            <a:pPr lvl="1"/>
            <a:r>
              <a:rPr lang="en-US" sz="2200" dirty="0"/>
              <a:t>We need </a:t>
            </a:r>
            <a:r>
              <a:rPr lang="en-US" sz="2200" dirty="0">
                <a:solidFill>
                  <a:srgbClr val="CC3300"/>
                </a:solidFill>
              </a:rPr>
              <a:t>Descriptive Statistics </a:t>
            </a:r>
            <a:r>
              <a:rPr lang="en-US" sz="2200" dirty="0"/>
              <a:t>that indicate:</a:t>
            </a:r>
          </a:p>
          <a:p>
            <a:pPr lvl="2"/>
            <a:r>
              <a:rPr lang="en-US" dirty="0"/>
              <a:t>general tendencies in the data mean, median, mode, </a:t>
            </a:r>
          </a:p>
          <a:p>
            <a:pPr lvl="2"/>
            <a:r>
              <a:rPr lang="en-US" dirty="0"/>
              <a:t>the spread of scores (variance, standard deviation, and rang), </a:t>
            </a:r>
          </a:p>
          <a:p>
            <a:pPr lvl="2"/>
            <a:r>
              <a:rPr lang="en-US" dirty="0"/>
              <a:t>or a comparison of how one score relates to all others (z-scores, percentile rank). </a:t>
            </a:r>
          </a:p>
          <a:p>
            <a:pPr lvl="2"/>
            <a:r>
              <a:rPr lang="en-US" dirty="0"/>
              <a:t>We might seek to describe any of our variables: independent, dependent, control or mediating.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process of </a:t>
            </a:r>
            <a:r>
              <a:rPr lang="en-US" dirty="0">
                <a:hlinkClick r:id="rId2" tooltip="Measurement"/>
              </a:rPr>
              <a:t>measurement</a:t>
            </a:r>
            <a:r>
              <a:rPr lang="en-US" dirty="0"/>
              <a:t> is central to quantitative research because it provides the fundamental connection between </a:t>
            </a:r>
            <a:r>
              <a:rPr lang="en-US" dirty="0">
                <a:hlinkClick r:id="rId3" tooltip="Empirical"/>
              </a:rPr>
              <a:t>empirical</a:t>
            </a:r>
            <a:r>
              <a:rPr lang="en-US" dirty="0"/>
              <a:t> </a:t>
            </a:r>
            <a:r>
              <a:rPr lang="en-US" dirty="0">
                <a:hlinkClick r:id="rId4" tooltip="Observation"/>
              </a:rPr>
              <a:t>observation</a:t>
            </a:r>
            <a:r>
              <a:rPr lang="en-US" dirty="0"/>
              <a:t> and mathematical expression of quantitative relationships. </a:t>
            </a:r>
          </a:p>
          <a:p>
            <a:r>
              <a:rPr lang="en-US" dirty="0"/>
              <a:t>Quantitative data is any data that is in numerical form such as statistics, percentages, etc.</a:t>
            </a:r>
            <a:r>
              <a:rPr lang="en-US" baseline="30000" dirty="0">
                <a:hlinkClick r:id="rId5"/>
              </a:rPr>
              <a:t>[1]</a:t>
            </a:r>
            <a:r>
              <a:rPr lang="en-US"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58925" y="1049337"/>
            <a:ext cx="7010400" cy="8382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tx1"/>
                </a:solidFill>
                <a:effectLst/>
                <a:uLnTx/>
                <a:uFillTx/>
                <a:latin typeface="+mj-lt"/>
                <a:ea typeface="+mj-ea"/>
                <a:cs typeface="+mj-cs"/>
              </a:rPr>
              <a:t>Histogram – </a:t>
            </a:r>
            <a:r>
              <a:rPr kumimoji="0" lang="en-US" sz="2800" b="1" i="0" u="none" strike="noStrike" kern="0" cap="none" spc="0" normalizeH="0" baseline="0" noProof="0" dirty="0" err="1">
                <a:ln>
                  <a:noFill/>
                </a:ln>
                <a:solidFill>
                  <a:schemeClr val="tx1"/>
                </a:solidFill>
                <a:effectLst/>
                <a:uLnTx/>
                <a:uFillTx/>
                <a:latin typeface="+mj-lt"/>
                <a:ea typeface="+mj-ea"/>
                <a:cs typeface="+mj-cs"/>
              </a:rPr>
              <a:t>Mengukur</a:t>
            </a:r>
            <a:r>
              <a:rPr kumimoji="0" lang="en-US" sz="2800" b="1" i="0" u="none" strike="noStrike" kern="0" cap="none" spc="0" normalizeH="0" baseline="0" noProof="0" dirty="0">
                <a:ln>
                  <a:noFill/>
                </a:ln>
                <a:solidFill>
                  <a:schemeClr val="tx1"/>
                </a:solidFill>
                <a:effectLst/>
                <a:uLnTx/>
                <a:uFillTx/>
                <a:latin typeface="+mj-lt"/>
                <a:ea typeface="+mj-ea"/>
                <a:cs typeface="+mj-cs"/>
              </a:rPr>
              <a:t> </a:t>
            </a:r>
            <a:r>
              <a:rPr kumimoji="0" lang="en-US" sz="2800" b="1" i="0" u="none" strike="noStrike" kern="0" cap="none" spc="0" normalizeH="0" baseline="0" noProof="0" dirty="0" err="1">
                <a:ln>
                  <a:noFill/>
                </a:ln>
                <a:solidFill>
                  <a:schemeClr val="tx1"/>
                </a:solidFill>
                <a:effectLst/>
                <a:uLnTx/>
                <a:uFillTx/>
                <a:latin typeface="+mj-lt"/>
                <a:ea typeface="+mj-ea"/>
                <a:cs typeface="+mj-cs"/>
              </a:rPr>
              <a:t>Distribusi</a:t>
            </a:r>
            <a:endParaRPr kumimoji="0" lang="en-US" sz="2800" b="1" i="0" u="none" strike="noStrike" kern="0" cap="none" spc="0" normalizeH="0" baseline="0" noProof="0" dirty="0">
              <a:ln>
                <a:noFill/>
              </a:ln>
              <a:solidFill>
                <a:schemeClr val="tx1"/>
              </a:solidFill>
              <a:effectLst/>
              <a:uLnTx/>
              <a:uFillTx/>
              <a:latin typeface="+mj-lt"/>
              <a:ea typeface="+mj-ea"/>
              <a:cs typeface="+mj-cs"/>
            </a:endParaRPr>
          </a:p>
        </p:txBody>
      </p:sp>
      <p:pic>
        <p:nvPicPr>
          <p:cNvPr id="3" name="Picture 3" descr="01s02f08nu"/>
          <p:cNvPicPr>
            <a:picLocks noChangeAspect="1" noChangeArrowheads="1"/>
          </p:cNvPicPr>
          <p:nvPr/>
        </p:nvPicPr>
        <p:blipFill>
          <a:blip r:embed="rId2" cstate="print"/>
          <a:srcRect/>
          <a:stretch>
            <a:fillRect/>
          </a:stretch>
        </p:blipFill>
        <p:spPr bwMode="auto">
          <a:xfrm>
            <a:off x="873125" y="2725737"/>
            <a:ext cx="7889875" cy="3141663"/>
          </a:xfrm>
          <a:prstGeom prst="rect">
            <a:avLst/>
          </a:prstGeom>
          <a:noFill/>
          <a:ln w="9525">
            <a:noFill/>
            <a:miter lim="800000"/>
            <a:headEnd/>
            <a:tailEnd/>
          </a:ln>
        </p:spPr>
      </p:pic>
      <p:sp>
        <p:nvSpPr>
          <p:cNvPr id="4" name="Text Box 4"/>
          <p:cNvSpPr txBox="1">
            <a:spLocks noChangeArrowheads="1"/>
          </p:cNvSpPr>
          <p:nvPr/>
        </p:nvSpPr>
        <p:spPr bwMode="auto">
          <a:xfrm>
            <a:off x="949325" y="2649537"/>
            <a:ext cx="2133600" cy="854075"/>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sz="2000" b="1"/>
              <a:t>Miring </a:t>
            </a:r>
          </a:p>
          <a:p>
            <a:pPr algn="ctr" eaLnBrk="0" hangingPunct="0">
              <a:spcBef>
                <a:spcPct val="50000"/>
              </a:spcBef>
            </a:pPr>
            <a:r>
              <a:rPr lang="en-US" sz="2000" b="1"/>
              <a:t>Ke kiri</a:t>
            </a:r>
          </a:p>
        </p:txBody>
      </p:sp>
      <p:sp>
        <p:nvSpPr>
          <p:cNvPr id="5" name="Text Box 5"/>
          <p:cNvSpPr txBox="1">
            <a:spLocks noChangeArrowheads="1"/>
          </p:cNvSpPr>
          <p:nvPr/>
        </p:nvSpPr>
        <p:spPr bwMode="auto">
          <a:xfrm>
            <a:off x="3844925" y="2878137"/>
            <a:ext cx="2133600" cy="396875"/>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sz="2000" b="1"/>
              <a:t>SIMETRIK</a:t>
            </a:r>
          </a:p>
        </p:txBody>
      </p:sp>
      <p:sp>
        <p:nvSpPr>
          <p:cNvPr id="6" name="Text Box 6"/>
          <p:cNvSpPr txBox="1">
            <a:spLocks noChangeArrowheads="1"/>
          </p:cNvSpPr>
          <p:nvPr/>
        </p:nvSpPr>
        <p:spPr bwMode="auto">
          <a:xfrm>
            <a:off x="6511925" y="2497137"/>
            <a:ext cx="2133600" cy="854075"/>
          </a:xfrm>
          <a:prstGeom prst="rect">
            <a:avLst/>
          </a:prstGeom>
          <a:solidFill>
            <a:schemeClr val="bg1"/>
          </a:solidFill>
          <a:ln w="9525">
            <a:noFill/>
            <a:miter lim="800000"/>
            <a:headEnd/>
            <a:tailEnd/>
          </a:ln>
        </p:spPr>
        <p:txBody>
          <a:bodyPr>
            <a:spAutoFit/>
          </a:bodyPr>
          <a:lstStyle/>
          <a:p>
            <a:pPr algn="ctr" eaLnBrk="0" hangingPunct="0">
              <a:spcBef>
                <a:spcPct val="50000"/>
              </a:spcBef>
            </a:pPr>
            <a:r>
              <a:rPr lang="en-US" sz="2000" b="1"/>
              <a:t>Miring </a:t>
            </a:r>
          </a:p>
          <a:p>
            <a:pPr algn="ctr" eaLnBrk="0" hangingPunct="0">
              <a:spcBef>
                <a:spcPct val="50000"/>
              </a:spcBef>
            </a:pPr>
            <a:r>
              <a:rPr lang="en-US" sz="2000" b="1"/>
              <a:t>Ke KANAN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371600" y="685800"/>
            <a:ext cx="7010400" cy="838200"/>
          </a:xfrm>
          <a:prstGeom prst="rect">
            <a:avLst/>
          </a:prstGeom>
        </p:spPr>
        <p:txBody>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err="1">
                <a:ln>
                  <a:noFill/>
                </a:ln>
                <a:solidFill>
                  <a:schemeClr val="tx2"/>
                </a:solidFill>
                <a:effectLst/>
                <a:uLnTx/>
                <a:uFillTx/>
                <a:latin typeface="+mj-lt"/>
                <a:ea typeface="+mj-ea"/>
                <a:cs typeface="+mj-cs"/>
              </a:rPr>
              <a:t>Kaitan</a:t>
            </a:r>
            <a:r>
              <a:rPr kumimoji="0" lang="en-US" sz="2800" b="1" i="0" u="none" strike="noStrike" kern="0" cap="none" spc="0" normalizeH="0" baseline="0" noProof="0" dirty="0">
                <a:ln>
                  <a:noFill/>
                </a:ln>
                <a:solidFill>
                  <a:schemeClr val="tx2"/>
                </a:solidFill>
                <a:effectLst/>
                <a:uLnTx/>
                <a:uFillTx/>
                <a:latin typeface="+mj-lt"/>
                <a:ea typeface="+mj-ea"/>
                <a:cs typeface="+mj-cs"/>
              </a:rPr>
              <a:t> </a:t>
            </a:r>
            <a:r>
              <a:rPr lang="en-US" sz="2800" b="1" kern="0" dirty="0">
                <a:solidFill>
                  <a:schemeClr val="tx2"/>
                </a:solidFill>
                <a:latin typeface="+mj-lt"/>
                <a:ea typeface="+mj-ea"/>
                <a:cs typeface="+mj-cs"/>
              </a:rPr>
              <a:t>A</a:t>
            </a:r>
            <a:r>
              <a:rPr kumimoji="0" lang="en-US" sz="2800" b="1" i="0" u="none" strike="noStrike" kern="0" cap="none" spc="0" normalizeH="0" baseline="0" noProof="0" dirty="0" err="1">
                <a:ln>
                  <a:noFill/>
                </a:ln>
                <a:solidFill>
                  <a:schemeClr val="tx2"/>
                </a:solidFill>
                <a:effectLst/>
                <a:uLnTx/>
                <a:uFillTx/>
                <a:latin typeface="+mj-lt"/>
                <a:ea typeface="+mj-ea"/>
                <a:cs typeface="+mj-cs"/>
              </a:rPr>
              <a:t>ntara</a:t>
            </a:r>
            <a:r>
              <a:rPr kumimoji="0" lang="en-US" sz="2800" b="1" i="0" u="none" strike="noStrike" kern="0" cap="none" spc="0" normalizeH="0" baseline="0" noProof="0" dirty="0">
                <a:ln>
                  <a:noFill/>
                </a:ln>
                <a:solidFill>
                  <a:schemeClr val="tx2"/>
                </a:solidFill>
                <a:effectLst/>
                <a:uLnTx/>
                <a:uFillTx/>
                <a:latin typeface="+mj-lt"/>
                <a:ea typeface="+mj-ea"/>
                <a:cs typeface="+mj-cs"/>
              </a:rPr>
              <a:t> </a:t>
            </a:r>
            <a:r>
              <a:rPr kumimoji="0" lang="en-US" sz="2800" b="1" i="0" u="none" strike="noStrike" kern="0" cap="none" spc="0" normalizeH="0" baseline="0" noProof="0" dirty="0" err="1">
                <a:ln>
                  <a:noFill/>
                </a:ln>
                <a:solidFill>
                  <a:schemeClr val="tx2"/>
                </a:solidFill>
                <a:effectLst/>
                <a:uLnTx/>
                <a:uFillTx/>
                <a:latin typeface="+mj-lt"/>
                <a:ea typeface="+mj-ea"/>
                <a:cs typeface="+mj-cs"/>
              </a:rPr>
              <a:t>Distribusi</a:t>
            </a:r>
            <a:r>
              <a:rPr kumimoji="0" lang="en-US" sz="2800" b="1" i="0" u="none" strike="noStrike" kern="0" cap="none" spc="0" normalizeH="0" baseline="0" noProof="0" dirty="0">
                <a:ln>
                  <a:noFill/>
                </a:ln>
                <a:solidFill>
                  <a:schemeClr val="tx2"/>
                </a:solidFill>
                <a:effectLst/>
                <a:uLnTx/>
                <a:uFillTx/>
                <a:latin typeface="+mj-lt"/>
                <a:ea typeface="+mj-ea"/>
                <a:cs typeface="+mj-cs"/>
              </a:rPr>
              <a:t> </a:t>
            </a:r>
            <a:r>
              <a:rPr kumimoji="0" lang="en-US" sz="2800" b="1" i="0" u="none" strike="noStrike" kern="0" cap="none" spc="0" normalizeH="0" baseline="0" noProof="0" dirty="0" err="1">
                <a:ln>
                  <a:noFill/>
                </a:ln>
                <a:solidFill>
                  <a:schemeClr val="tx2"/>
                </a:solidFill>
                <a:effectLst/>
                <a:uLnTx/>
                <a:uFillTx/>
                <a:latin typeface="+mj-lt"/>
                <a:ea typeface="+mj-ea"/>
                <a:cs typeface="+mj-cs"/>
              </a:rPr>
              <a:t>dengan</a:t>
            </a:r>
            <a:r>
              <a:rPr kumimoji="0" lang="en-US" sz="2800" b="1" i="0" u="none" strike="noStrike" kern="0" cap="none" spc="0" normalizeH="0" baseline="0" noProof="0" dirty="0">
                <a:ln>
                  <a:noFill/>
                </a:ln>
                <a:solidFill>
                  <a:schemeClr val="tx2"/>
                </a:solidFill>
                <a:effectLst/>
                <a:uLnTx/>
                <a:uFillTx/>
                <a:latin typeface="+mj-lt"/>
                <a:ea typeface="+mj-ea"/>
                <a:cs typeface="+mj-cs"/>
              </a:rPr>
              <a:t> </a:t>
            </a:r>
            <a:r>
              <a:rPr lang="en-US" sz="2800" b="1" kern="0" dirty="0">
                <a:solidFill>
                  <a:schemeClr val="tx2"/>
                </a:solidFill>
                <a:latin typeface="+mj-lt"/>
                <a:ea typeface="+mj-ea"/>
                <a:cs typeface="+mj-cs"/>
              </a:rPr>
              <a:t>U</a:t>
            </a:r>
            <a:r>
              <a:rPr kumimoji="0" lang="en-US" sz="2800" b="1" i="0" u="none" strike="noStrike" kern="0" cap="none" spc="0" normalizeH="0" baseline="0" noProof="0" dirty="0" err="1">
                <a:ln>
                  <a:noFill/>
                </a:ln>
                <a:solidFill>
                  <a:schemeClr val="tx2"/>
                </a:solidFill>
                <a:effectLst/>
                <a:uLnTx/>
                <a:uFillTx/>
                <a:latin typeface="+mj-lt"/>
                <a:ea typeface="+mj-ea"/>
                <a:cs typeface="+mj-cs"/>
              </a:rPr>
              <a:t>kuran</a:t>
            </a:r>
            <a:r>
              <a:rPr kumimoji="0" lang="en-US" sz="2800" b="1" i="0" u="none" strike="noStrike" kern="0" cap="none" spc="0" normalizeH="0" baseline="0" noProof="0" dirty="0">
                <a:ln>
                  <a:noFill/>
                </a:ln>
                <a:solidFill>
                  <a:schemeClr val="tx2"/>
                </a:solidFill>
                <a:effectLst/>
                <a:uLnTx/>
                <a:uFillTx/>
                <a:latin typeface="+mj-lt"/>
                <a:ea typeface="+mj-ea"/>
                <a:cs typeface="+mj-cs"/>
              </a:rPr>
              <a:t> </a:t>
            </a:r>
            <a:r>
              <a:rPr lang="en-US" sz="2800" b="1" kern="0" dirty="0" err="1">
                <a:solidFill>
                  <a:schemeClr val="tx2"/>
                </a:solidFill>
                <a:latin typeface="+mj-lt"/>
                <a:ea typeface="+mj-ea"/>
                <a:cs typeface="+mj-cs"/>
              </a:rPr>
              <a:t>P</a:t>
            </a:r>
            <a:r>
              <a:rPr kumimoji="0" lang="en-US" sz="2800" b="1" i="0" u="none" strike="noStrike" kern="0" cap="none" spc="0" normalizeH="0" baseline="0" noProof="0" dirty="0" err="1">
                <a:ln>
                  <a:noFill/>
                </a:ln>
                <a:solidFill>
                  <a:schemeClr val="tx2"/>
                </a:solidFill>
                <a:effectLst/>
                <a:uLnTx/>
                <a:uFillTx/>
                <a:latin typeface="+mj-lt"/>
                <a:ea typeface="+mj-ea"/>
                <a:cs typeface="+mj-cs"/>
              </a:rPr>
              <a:t>emusatan</a:t>
            </a:r>
            <a:endParaRPr kumimoji="0" lang="en-US" sz="2800" b="1" i="0" u="none" strike="noStrike" kern="0" cap="none" spc="0" normalizeH="0" baseline="0" noProof="0" dirty="0">
              <a:ln>
                <a:noFill/>
              </a:ln>
              <a:solidFill>
                <a:schemeClr val="tx2"/>
              </a:solidFill>
              <a:effectLst/>
              <a:uLnTx/>
              <a:uFillTx/>
              <a:latin typeface="+mj-lt"/>
              <a:ea typeface="+mj-ea"/>
              <a:cs typeface="+mj-cs"/>
            </a:endParaRPr>
          </a:p>
        </p:txBody>
      </p:sp>
      <p:pic>
        <p:nvPicPr>
          <p:cNvPr id="3" name="Picture 4"/>
          <p:cNvPicPr>
            <a:picLocks noChangeAspect="1" noChangeArrowheads="1"/>
          </p:cNvPicPr>
          <p:nvPr/>
        </p:nvPicPr>
        <p:blipFill>
          <a:blip r:embed="rId2" cstate="print"/>
          <a:srcRect/>
          <a:stretch>
            <a:fillRect/>
          </a:stretch>
        </p:blipFill>
        <p:spPr bwMode="auto">
          <a:xfrm>
            <a:off x="533400" y="1447800"/>
            <a:ext cx="8064500" cy="3311525"/>
          </a:xfrm>
          <a:prstGeom prst="rect">
            <a:avLst/>
          </a:prstGeom>
          <a:noFill/>
          <a:ln w="9525">
            <a:noFill/>
            <a:miter lim="800000"/>
            <a:headEnd/>
            <a:tailEnd/>
          </a:ln>
        </p:spPr>
      </p:pic>
      <p:grpSp>
        <p:nvGrpSpPr>
          <p:cNvPr id="4" name="Group 5"/>
          <p:cNvGrpSpPr>
            <a:grpSpLocks/>
          </p:cNvGrpSpPr>
          <p:nvPr/>
        </p:nvGrpSpPr>
        <p:grpSpPr bwMode="auto">
          <a:xfrm>
            <a:off x="3135313" y="4191000"/>
            <a:ext cx="3024187" cy="1873250"/>
            <a:chOff x="3243" y="2704"/>
            <a:chExt cx="1905" cy="1180"/>
          </a:xfrm>
        </p:grpSpPr>
        <p:grpSp>
          <p:nvGrpSpPr>
            <p:cNvPr id="5" name="Group 6"/>
            <p:cNvGrpSpPr>
              <a:grpSpLocks/>
            </p:cNvGrpSpPr>
            <p:nvPr/>
          </p:nvGrpSpPr>
          <p:grpSpPr bwMode="auto">
            <a:xfrm>
              <a:off x="3243" y="2704"/>
              <a:ext cx="1905" cy="998"/>
              <a:chOff x="703" y="2568"/>
              <a:chExt cx="1587" cy="998"/>
            </a:xfrm>
          </p:grpSpPr>
          <p:sp>
            <p:nvSpPr>
              <p:cNvPr id="8" name="Line 7"/>
              <p:cNvSpPr>
                <a:spLocks noChangeShapeType="1"/>
              </p:cNvSpPr>
              <p:nvPr/>
            </p:nvSpPr>
            <p:spPr bwMode="auto">
              <a:xfrm>
                <a:off x="703" y="2568"/>
                <a:ext cx="0" cy="998"/>
              </a:xfrm>
              <a:prstGeom prst="line">
                <a:avLst/>
              </a:prstGeom>
              <a:noFill/>
              <a:ln w="19050">
                <a:solidFill>
                  <a:schemeClr val="tx1"/>
                </a:solidFill>
                <a:miter lim="800000"/>
                <a:headEnd/>
                <a:tailEnd/>
              </a:ln>
            </p:spPr>
            <p:txBody>
              <a:bodyPr wrap="none"/>
              <a:lstStyle/>
              <a:p>
                <a:endParaRPr lang="en-US"/>
              </a:p>
            </p:txBody>
          </p:sp>
          <p:sp>
            <p:nvSpPr>
              <p:cNvPr id="9" name="Line 8"/>
              <p:cNvSpPr>
                <a:spLocks noChangeShapeType="1"/>
              </p:cNvSpPr>
              <p:nvPr/>
            </p:nvSpPr>
            <p:spPr bwMode="auto">
              <a:xfrm>
                <a:off x="703" y="3566"/>
                <a:ext cx="1587" cy="0"/>
              </a:xfrm>
              <a:prstGeom prst="line">
                <a:avLst/>
              </a:prstGeom>
              <a:noFill/>
              <a:ln w="19050">
                <a:solidFill>
                  <a:schemeClr val="tx1"/>
                </a:solidFill>
                <a:miter lim="800000"/>
                <a:headEnd/>
                <a:tailEnd/>
              </a:ln>
            </p:spPr>
            <p:txBody>
              <a:bodyPr wrap="none"/>
              <a:lstStyle/>
              <a:p>
                <a:endParaRPr lang="en-US"/>
              </a:p>
            </p:txBody>
          </p:sp>
        </p:grpSp>
        <p:sp>
          <p:nvSpPr>
            <p:cNvPr id="6" name="Freeform 9"/>
            <p:cNvSpPr>
              <a:spLocks/>
            </p:cNvSpPr>
            <p:nvPr/>
          </p:nvSpPr>
          <p:spPr bwMode="auto">
            <a:xfrm>
              <a:off x="3379" y="2922"/>
              <a:ext cx="1674" cy="741"/>
            </a:xfrm>
            <a:custGeom>
              <a:avLst/>
              <a:gdLst>
                <a:gd name="T0" fmla="*/ 0 w 1674"/>
                <a:gd name="T1" fmla="*/ 705 h 741"/>
                <a:gd name="T2" fmla="*/ 257 w 1674"/>
                <a:gd name="T3" fmla="*/ 624 h 741"/>
                <a:gd name="T4" fmla="*/ 816 w 1674"/>
                <a:gd name="T5" fmla="*/ 5 h 741"/>
                <a:gd name="T6" fmla="*/ 1397 w 1674"/>
                <a:gd name="T7" fmla="*/ 596 h 741"/>
                <a:gd name="T8" fmla="*/ 1674 w 1674"/>
                <a:gd name="T9" fmla="*/ 694 h 741"/>
                <a:gd name="T10" fmla="*/ 0 60000 65536"/>
                <a:gd name="T11" fmla="*/ 0 60000 65536"/>
                <a:gd name="T12" fmla="*/ 0 60000 65536"/>
                <a:gd name="T13" fmla="*/ 0 60000 65536"/>
                <a:gd name="T14" fmla="*/ 0 60000 65536"/>
                <a:gd name="T15" fmla="*/ 0 w 1674"/>
                <a:gd name="T16" fmla="*/ 0 h 741"/>
                <a:gd name="T17" fmla="*/ 1674 w 1674"/>
                <a:gd name="T18" fmla="*/ 741 h 741"/>
              </a:gdLst>
              <a:ahLst/>
              <a:cxnLst>
                <a:cxn ang="T10">
                  <a:pos x="T0" y="T1"/>
                </a:cxn>
                <a:cxn ang="T11">
                  <a:pos x="T2" y="T3"/>
                </a:cxn>
                <a:cxn ang="T12">
                  <a:pos x="T4" y="T5"/>
                </a:cxn>
                <a:cxn ang="T13">
                  <a:pos x="T6" y="T7"/>
                </a:cxn>
                <a:cxn ang="T14">
                  <a:pos x="T8" y="T9"/>
                </a:cxn>
              </a:cxnLst>
              <a:rect l="T15" t="T16" r="T17" b="T18"/>
              <a:pathLst>
                <a:path w="1674" h="741">
                  <a:moveTo>
                    <a:pt x="0" y="705"/>
                  </a:moveTo>
                  <a:cubicBezTo>
                    <a:pt x="43" y="693"/>
                    <a:pt x="121" y="741"/>
                    <a:pt x="257" y="624"/>
                  </a:cubicBezTo>
                  <a:cubicBezTo>
                    <a:pt x="393" y="507"/>
                    <a:pt x="626" y="10"/>
                    <a:pt x="816" y="5"/>
                  </a:cubicBezTo>
                  <a:cubicBezTo>
                    <a:pt x="1006" y="0"/>
                    <a:pt x="1254" y="481"/>
                    <a:pt x="1397" y="596"/>
                  </a:cubicBezTo>
                  <a:cubicBezTo>
                    <a:pt x="1540" y="711"/>
                    <a:pt x="1616" y="674"/>
                    <a:pt x="1674" y="694"/>
                  </a:cubicBezTo>
                </a:path>
              </a:pathLst>
            </a:custGeom>
            <a:noFill/>
            <a:ln w="19050">
              <a:solidFill>
                <a:schemeClr val="tx1"/>
              </a:solidFill>
              <a:miter lim="800000"/>
              <a:headEnd/>
              <a:tailEnd/>
            </a:ln>
          </p:spPr>
          <p:txBody>
            <a:bodyPr wrap="none"/>
            <a:lstStyle/>
            <a:p>
              <a:pPr eaLnBrk="0" hangingPunct="0"/>
              <a:endParaRPr lang="id-ID"/>
            </a:p>
          </p:txBody>
        </p:sp>
        <p:sp>
          <p:nvSpPr>
            <p:cNvPr id="7" name="Line 10"/>
            <p:cNvSpPr>
              <a:spLocks noChangeShapeType="1"/>
            </p:cNvSpPr>
            <p:nvPr/>
          </p:nvSpPr>
          <p:spPr bwMode="auto">
            <a:xfrm>
              <a:off x="4195" y="2704"/>
              <a:ext cx="0" cy="1180"/>
            </a:xfrm>
            <a:prstGeom prst="line">
              <a:avLst/>
            </a:prstGeom>
            <a:noFill/>
            <a:ln w="19050">
              <a:solidFill>
                <a:schemeClr val="tx1"/>
              </a:solidFill>
              <a:prstDash val="dash"/>
              <a:miter lim="800000"/>
              <a:headEnd/>
              <a:tailEnd/>
            </a:ln>
          </p:spPr>
          <p:txBody>
            <a:bodyPr wrap="none"/>
            <a:lstStyle/>
            <a:p>
              <a:endParaRPr lang="en-US"/>
            </a:p>
          </p:txBody>
        </p:sp>
      </p:grpSp>
      <p:sp>
        <p:nvSpPr>
          <p:cNvPr id="10" name="Text Box 11"/>
          <p:cNvSpPr txBox="1">
            <a:spLocks noChangeArrowheads="1"/>
          </p:cNvSpPr>
          <p:nvPr/>
        </p:nvSpPr>
        <p:spPr bwMode="auto">
          <a:xfrm>
            <a:off x="3416300" y="6096000"/>
            <a:ext cx="3352800" cy="366713"/>
          </a:xfrm>
          <a:prstGeom prst="rect">
            <a:avLst/>
          </a:prstGeom>
          <a:noFill/>
          <a:ln w="9525">
            <a:noFill/>
            <a:miter lim="800000"/>
            <a:headEnd/>
            <a:tailEnd/>
          </a:ln>
        </p:spPr>
        <p:txBody>
          <a:bodyPr>
            <a:spAutoFit/>
          </a:bodyPr>
          <a:lstStyle/>
          <a:p>
            <a:pPr eaLnBrk="0" hangingPunct="0">
              <a:spcBef>
                <a:spcPct val="50000"/>
              </a:spcBef>
            </a:pPr>
            <a:r>
              <a:rPr lang="en-US"/>
              <a:t>Mean = Median = Mode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Grp="1" noChangeArrowheads="1"/>
          </p:cNvSpPr>
          <p:nvPr>
            <p:ph type="title"/>
          </p:nvPr>
        </p:nvSpPr>
        <p:spPr/>
        <p:txBody>
          <a:bodyPr/>
          <a:lstStyle/>
          <a:p>
            <a:r>
              <a:rPr lang="en-US"/>
              <a:t>Analyze Quantitative Data</a:t>
            </a:r>
          </a:p>
        </p:txBody>
      </p:sp>
      <p:sp>
        <p:nvSpPr>
          <p:cNvPr id="97283" name="Rectangle 3"/>
          <p:cNvSpPr>
            <a:spLocks noGrp="1" noChangeArrowheads="1"/>
          </p:cNvSpPr>
          <p:nvPr>
            <p:ph type="body" idx="1"/>
          </p:nvPr>
        </p:nvSpPr>
        <p:spPr/>
        <p:txBody>
          <a:bodyPr/>
          <a:lstStyle/>
          <a:p>
            <a:r>
              <a:rPr lang="en-US" sz="2400" dirty="0"/>
              <a:t>Compare two or more groups on the independent variable in terms of the dependent variable.</a:t>
            </a:r>
          </a:p>
          <a:p>
            <a:pPr lvl="1"/>
            <a:r>
              <a:rPr lang="en-US" sz="2200" dirty="0"/>
              <a:t>We need </a:t>
            </a:r>
            <a:r>
              <a:rPr lang="en-US" sz="2200" dirty="0">
                <a:solidFill>
                  <a:srgbClr val="CC3300"/>
                </a:solidFill>
              </a:rPr>
              <a:t>inferential statistics</a:t>
            </a:r>
            <a:r>
              <a:rPr lang="en-US" sz="2200" dirty="0"/>
              <a:t> in which we analyze data from a sample to draw conclusions about an unknown population </a:t>
            </a:r>
            <a:r>
              <a:rPr lang="en-US" sz="2200" dirty="0">
                <a:sym typeface="Wingdings" pitchFamily="2" charset="2"/>
              </a:rPr>
              <a:t> involve probability</a:t>
            </a:r>
            <a:r>
              <a:rPr lang="en-US" sz="2200" dirty="0"/>
              <a:t>.</a:t>
            </a:r>
          </a:p>
          <a:p>
            <a:pPr lvl="1"/>
            <a:r>
              <a:rPr lang="en-US" sz="2200" dirty="0"/>
              <a:t>We assess whether the differences of groups (their means) or the relationships among variables is much greater or less than what we would expect for the total population, if we could study the entire population.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Grp="1" noChangeArrowheads="1"/>
          </p:cNvSpPr>
          <p:nvPr>
            <p:ph type="title"/>
          </p:nvPr>
        </p:nvSpPr>
        <p:spPr/>
        <p:txBody>
          <a:bodyPr/>
          <a:lstStyle/>
          <a:p>
            <a:r>
              <a:rPr lang="en-US"/>
              <a:t>Analyze Quantitative Data</a:t>
            </a:r>
          </a:p>
        </p:txBody>
      </p:sp>
      <p:sp>
        <p:nvSpPr>
          <p:cNvPr id="98307" name="Rectangle 3"/>
          <p:cNvSpPr>
            <a:spLocks noGrp="1" noChangeArrowheads="1"/>
          </p:cNvSpPr>
          <p:nvPr>
            <p:ph type="body" idx="1"/>
          </p:nvPr>
        </p:nvSpPr>
        <p:spPr/>
        <p:txBody>
          <a:bodyPr/>
          <a:lstStyle/>
          <a:p>
            <a:r>
              <a:rPr lang="en-US" dirty="0"/>
              <a:t>Relate two or more variable.</a:t>
            </a:r>
          </a:p>
          <a:p>
            <a:pPr lvl="1"/>
            <a:r>
              <a:rPr lang="en-US" sz="2600" dirty="0"/>
              <a:t>We need </a:t>
            </a:r>
            <a:r>
              <a:rPr lang="en-US" sz="2600" dirty="0">
                <a:solidFill>
                  <a:srgbClr val="CC3300"/>
                </a:solidFill>
              </a:rPr>
              <a:t>inferential statistics.</a:t>
            </a:r>
          </a:p>
          <a:p>
            <a:r>
              <a:rPr lang="en-US" dirty="0"/>
              <a:t>Test hypotheses about the differences in the groups or the relationships of variables.</a:t>
            </a:r>
          </a:p>
          <a:p>
            <a:pPr lvl="1"/>
            <a:r>
              <a:rPr lang="en-US" sz="2600" dirty="0"/>
              <a:t>We need </a:t>
            </a:r>
            <a:r>
              <a:rPr lang="en-US" sz="2600" dirty="0">
                <a:solidFill>
                  <a:srgbClr val="CC3300"/>
                </a:solidFill>
              </a:rPr>
              <a:t>inferential statistics.</a:t>
            </a:r>
          </a:p>
          <a:p>
            <a:endParaRPr lang="en-US" sz="2400" dirty="0">
              <a:solidFill>
                <a:srgbClr val="CC33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6612" y="1066800"/>
            <a:ext cx="7778300" cy="990600"/>
          </a:xfrm>
          <a:prstGeom prst="rect">
            <a:avLst/>
          </a:prstGeom>
        </p:spPr>
        <p:txBody>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4000" b="1" i="0" u="none" strike="noStrike" kern="0" cap="none" spc="0" normalizeH="0" baseline="0" noProof="0" dirty="0" err="1">
                <a:ln>
                  <a:noFill/>
                </a:ln>
                <a:solidFill>
                  <a:schemeClr val="tx2"/>
                </a:solidFill>
                <a:effectLst/>
                <a:uLnTx/>
                <a:uFillTx/>
                <a:latin typeface="+mj-lt"/>
                <a:ea typeface="+mj-ea"/>
                <a:cs typeface="+mj-cs"/>
              </a:rPr>
              <a:t>Pengujian</a:t>
            </a:r>
            <a:r>
              <a:rPr kumimoji="0" lang="en-US" sz="4000" b="1" i="0" u="none" strike="noStrike" kern="0" cap="none" spc="0" normalizeH="0" baseline="0" noProof="0" dirty="0">
                <a:ln>
                  <a:noFill/>
                </a:ln>
                <a:solidFill>
                  <a:schemeClr val="tx2"/>
                </a:solidFill>
                <a:effectLst/>
                <a:uLnTx/>
                <a:uFillTx/>
                <a:latin typeface="+mj-lt"/>
                <a:ea typeface="+mj-ea"/>
                <a:cs typeface="+mj-cs"/>
              </a:rPr>
              <a:t> </a:t>
            </a:r>
            <a:r>
              <a:rPr kumimoji="0" lang="en-US" sz="4000" b="1" i="0" u="none" strike="noStrike" kern="0" cap="none" spc="0" normalizeH="0" baseline="0" noProof="0" dirty="0" err="1">
                <a:ln>
                  <a:noFill/>
                </a:ln>
                <a:solidFill>
                  <a:schemeClr val="tx2"/>
                </a:solidFill>
                <a:effectLst/>
                <a:uLnTx/>
                <a:uFillTx/>
                <a:latin typeface="+mj-lt"/>
                <a:ea typeface="+mj-ea"/>
                <a:cs typeface="+mj-cs"/>
              </a:rPr>
              <a:t>Hipotesis</a:t>
            </a:r>
            <a:endParaRPr kumimoji="0" lang="en-US" sz="4000" b="1" i="0" u="none" strike="noStrike" kern="0" cap="none" spc="0" normalizeH="0" baseline="0" noProof="0" dirty="0">
              <a:ln>
                <a:noFill/>
              </a:ln>
              <a:solidFill>
                <a:schemeClr val="tx2"/>
              </a:solidFill>
              <a:effectLst/>
              <a:uLnTx/>
              <a:uFillTx/>
              <a:latin typeface="+mj-lt"/>
              <a:ea typeface="+mj-ea"/>
              <a:cs typeface="+mj-cs"/>
            </a:endParaRPr>
          </a:p>
        </p:txBody>
      </p:sp>
      <p:sp>
        <p:nvSpPr>
          <p:cNvPr id="3" name="Rectangle 3"/>
          <p:cNvSpPr txBox="1">
            <a:spLocks noChangeArrowheads="1"/>
          </p:cNvSpPr>
          <p:nvPr/>
        </p:nvSpPr>
        <p:spPr>
          <a:xfrm>
            <a:off x="760412" y="2362200"/>
            <a:ext cx="7850188" cy="4267200"/>
          </a:xfrm>
          <a:prstGeom prst="rect">
            <a:avLst/>
          </a:prstGeom>
        </p:spPr>
        <p:txBody>
          <a:bodyPr/>
          <a:lstStyle/>
          <a:p>
            <a:pPr marL="1143000" marR="0" lvl="2" indent="-228600" algn="l" defTabSz="914400" rtl="0" eaLnBrk="1" fontAlgn="base" latinLnBrk="0" hangingPunct="1">
              <a:lnSpc>
                <a:spcPct val="100000"/>
              </a:lnSpc>
              <a:spcBef>
                <a:spcPct val="20000"/>
              </a:spcBef>
              <a:spcAft>
                <a:spcPct val="0"/>
              </a:spcAft>
              <a:buClr>
                <a:schemeClr val="tx1"/>
              </a:buClr>
              <a:buSzPct val="75000"/>
              <a:buFontTx/>
              <a:buNone/>
              <a:tabLst/>
              <a:defRPr/>
            </a:pPr>
            <a:r>
              <a:rPr kumimoji="0" lang="en-US" sz="2100" b="0" i="0" u="none" strike="noStrike" kern="0" cap="none" spc="0" normalizeH="0" baseline="0" noProof="0" dirty="0" err="1">
                <a:ln>
                  <a:noFill/>
                </a:ln>
                <a:solidFill>
                  <a:schemeClr val="tx1"/>
                </a:solidFill>
                <a:effectLst/>
                <a:uLnTx/>
                <a:uFillTx/>
                <a:latin typeface="+mn-lt"/>
              </a:rPr>
              <a:t>Hipotesis</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satu</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arah</a:t>
            </a:r>
            <a:endParaRPr kumimoji="0" lang="en-US" sz="2100" b="0" i="0" u="none" strike="noStrike" kern="0" cap="none" spc="0" normalizeH="0" baseline="0" noProof="0" dirty="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a:pPr>
            <a:r>
              <a:rPr kumimoji="0" lang="en-US" sz="2100" b="0" i="0" u="none" strike="noStrike" kern="0" cap="none" spc="0" normalizeH="0" baseline="0" noProof="0" dirty="0">
                <a:ln>
                  <a:noFill/>
                </a:ln>
                <a:solidFill>
                  <a:schemeClr val="tx1"/>
                </a:solidFill>
                <a:effectLst/>
                <a:uLnTx/>
                <a:uFillTx/>
                <a:latin typeface="+mn-lt"/>
              </a:rPr>
              <a:t>H0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25000" noProof="0" dirty="0">
                <a:ln>
                  <a:noFill/>
                </a:ln>
                <a:solidFill>
                  <a:schemeClr val="tx1"/>
                </a:solidFill>
                <a:effectLst/>
                <a:uLnTx/>
                <a:uFillTx/>
                <a:latin typeface="+mn-lt"/>
              </a:rPr>
              <a:t>0</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vs</a:t>
            </a:r>
            <a:r>
              <a:rPr kumimoji="0" lang="en-US" sz="2100" b="0" i="0" u="none" strike="noStrike" kern="0" cap="none" spc="0" normalizeH="0" baseline="0" noProof="0" dirty="0">
                <a:ln>
                  <a:noFill/>
                </a:ln>
                <a:solidFill>
                  <a:schemeClr val="tx1"/>
                </a:solidFill>
                <a:effectLst/>
                <a:uLnTx/>
                <a:uFillTx/>
                <a:latin typeface="+mn-lt"/>
              </a:rPr>
              <a:t>	H1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&lt;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25000" noProof="0" dirty="0">
                <a:ln>
                  <a:noFill/>
                </a:ln>
                <a:solidFill>
                  <a:schemeClr val="tx1"/>
                </a:solidFill>
                <a:effectLst/>
                <a:uLnTx/>
                <a:uFillTx/>
                <a:latin typeface="+mn-lt"/>
              </a:rPr>
              <a:t>0</a:t>
            </a:r>
          </a:p>
          <a:p>
            <a:pPr marL="1143000" marR="0" lvl="2" indent="-2286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a:pPr>
            <a:r>
              <a:rPr kumimoji="0" lang="en-US" sz="2100" b="0" i="0" u="none" strike="noStrike" kern="0" cap="none" spc="0" normalizeH="0" baseline="0" noProof="0" dirty="0">
                <a:ln>
                  <a:noFill/>
                </a:ln>
                <a:solidFill>
                  <a:schemeClr val="tx1"/>
                </a:solidFill>
                <a:effectLst/>
                <a:uLnTx/>
                <a:uFillTx/>
                <a:latin typeface="+mn-lt"/>
              </a:rPr>
              <a:t>H0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25000" noProof="0" dirty="0">
                <a:ln>
                  <a:noFill/>
                </a:ln>
                <a:solidFill>
                  <a:schemeClr val="tx1"/>
                </a:solidFill>
                <a:effectLst/>
                <a:uLnTx/>
                <a:uFillTx/>
                <a:latin typeface="+mn-lt"/>
              </a:rPr>
              <a:t>0</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vs</a:t>
            </a:r>
            <a:r>
              <a:rPr kumimoji="0" lang="en-US" sz="2100" b="0" i="0" u="none" strike="noStrike" kern="0" cap="none" spc="0" normalizeH="0" baseline="0" noProof="0" dirty="0">
                <a:ln>
                  <a:noFill/>
                </a:ln>
                <a:solidFill>
                  <a:schemeClr val="tx1"/>
                </a:solidFill>
                <a:effectLst/>
                <a:uLnTx/>
                <a:uFillTx/>
                <a:latin typeface="+mn-lt"/>
              </a:rPr>
              <a:t>	H1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&gt;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25000" noProof="0" dirty="0">
                <a:ln>
                  <a:noFill/>
                </a:ln>
                <a:solidFill>
                  <a:schemeClr val="tx1"/>
                </a:solidFill>
                <a:effectLst/>
                <a:uLnTx/>
                <a:uFillTx/>
                <a:latin typeface="+mn-lt"/>
              </a:rPr>
              <a:t>0</a:t>
            </a:r>
          </a:p>
          <a:p>
            <a:pPr marL="1143000" marR="0" lvl="2" indent="-228600" algn="l" defTabSz="914400" rtl="0" eaLnBrk="1" fontAlgn="base" latinLnBrk="0" hangingPunct="1">
              <a:lnSpc>
                <a:spcPct val="100000"/>
              </a:lnSpc>
              <a:spcBef>
                <a:spcPct val="20000"/>
              </a:spcBef>
              <a:spcAft>
                <a:spcPct val="0"/>
              </a:spcAft>
              <a:buClr>
                <a:schemeClr val="tx1"/>
              </a:buClr>
              <a:buSzPct val="75000"/>
              <a:buFontTx/>
              <a:buNone/>
              <a:tabLst/>
              <a:defRPr/>
            </a:pPr>
            <a:r>
              <a:rPr kumimoji="0" lang="en-US" sz="2100" b="0" i="0" u="none" strike="noStrike" kern="0" cap="none" spc="0" normalizeH="0" baseline="0" noProof="0" dirty="0" err="1">
                <a:ln>
                  <a:noFill/>
                </a:ln>
                <a:solidFill>
                  <a:schemeClr val="tx1"/>
                </a:solidFill>
                <a:effectLst/>
                <a:uLnTx/>
                <a:uFillTx/>
                <a:latin typeface="+mn-lt"/>
              </a:rPr>
              <a:t>Hipotesis</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dua</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arah</a:t>
            </a:r>
            <a:endParaRPr kumimoji="0" lang="en-US" sz="2100" b="0" i="0" u="none" strike="noStrike" kern="0" cap="none" spc="0" normalizeH="0" baseline="0" noProof="0" dirty="0">
              <a:ln>
                <a:noFill/>
              </a:ln>
              <a:solidFill>
                <a:schemeClr val="tx1"/>
              </a:solidFill>
              <a:effectLst/>
              <a:uLnTx/>
              <a:uFillTx/>
              <a:latin typeface="+mn-lt"/>
            </a:endParaRPr>
          </a:p>
          <a:p>
            <a:pPr marL="1143000" marR="0" lvl="2" indent="-2286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a:pPr>
            <a:r>
              <a:rPr kumimoji="0" lang="en-US" sz="2100" b="0" i="0" u="none" strike="noStrike" kern="0" cap="none" spc="0" normalizeH="0" baseline="0" noProof="0" dirty="0">
                <a:ln>
                  <a:noFill/>
                </a:ln>
                <a:solidFill>
                  <a:schemeClr val="tx1"/>
                </a:solidFill>
                <a:effectLst/>
                <a:uLnTx/>
                <a:uFillTx/>
                <a:latin typeface="+mn-lt"/>
              </a:rPr>
              <a:t>H0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25000" noProof="0" dirty="0">
                <a:ln>
                  <a:noFill/>
                </a:ln>
                <a:solidFill>
                  <a:schemeClr val="tx1"/>
                </a:solidFill>
                <a:effectLst/>
                <a:uLnTx/>
                <a:uFillTx/>
                <a:latin typeface="+mn-lt"/>
              </a:rPr>
              <a:t>0</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vs</a:t>
            </a:r>
            <a:r>
              <a:rPr kumimoji="0" lang="en-US" sz="2100" b="0" i="0" u="none" strike="noStrike" kern="0" cap="none" spc="0" normalizeH="0" baseline="0" noProof="0" dirty="0">
                <a:ln>
                  <a:noFill/>
                </a:ln>
                <a:solidFill>
                  <a:schemeClr val="tx1"/>
                </a:solidFill>
                <a:effectLst/>
                <a:uLnTx/>
                <a:uFillTx/>
                <a:latin typeface="+mn-lt"/>
              </a:rPr>
              <a:t>	H1 :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25000" noProof="0" dirty="0">
                <a:ln>
                  <a:noFill/>
                </a:ln>
                <a:solidFill>
                  <a:schemeClr val="tx1"/>
                </a:solidFill>
                <a:effectLst/>
                <a:uLnTx/>
                <a:uFillTx/>
                <a:latin typeface="+mn-lt"/>
              </a:rPr>
              <a:t>0</a:t>
            </a:r>
            <a:endParaRPr kumimoji="0" lang="en-US" sz="21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5000"/>
              <a:buFont typeface="Wingdings" pitchFamily="2" charset="2"/>
              <a:buChar char="l"/>
              <a:tabLst/>
              <a:defRPr/>
            </a:pPr>
            <a:r>
              <a:rPr kumimoji="0" lang="en-US" sz="2100" b="0" i="0" u="none" strike="noStrike" kern="0" cap="none" spc="0" normalizeH="0" baseline="0" noProof="0" dirty="0" err="1">
                <a:ln>
                  <a:noFill/>
                </a:ln>
                <a:solidFill>
                  <a:schemeClr val="tx1"/>
                </a:solidFill>
                <a:effectLst/>
                <a:uLnTx/>
                <a:uFillTx/>
                <a:latin typeface="+mn-lt"/>
                <a:ea typeface="+mn-ea"/>
                <a:cs typeface="+mn-cs"/>
              </a:rPr>
              <a:t>Statistik</a:t>
            </a:r>
            <a:r>
              <a:rPr kumimoji="0" lang="en-US" sz="2100" b="0" i="0" u="none" strike="noStrike" kern="0" cap="none" spc="0" normalizeH="0" baseline="0" noProof="0" dirty="0">
                <a:ln>
                  <a:noFill/>
                </a:ln>
                <a:solidFill>
                  <a:schemeClr val="tx1"/>
                </a:solidFill>
                <a:effectLst/>
                <a:uLnTx/>
                <a:uFillTx/>
                <a:latin typeface="+mn-lt"/>
                <a:ea typeface="+mn-ea"/>
                <a:cs typeface="+mn-cs"/>
              </a:rPr>
              <a:t> </a:t>
            </a:r>
            <a:r>
              <a:rPr kumimoji="0" lang="en-US" sz="2100" b="0" i="0" u="none" strike="noStrike" kern="0" cap="none" spc="0" normalizeH="0" baseline="0" noProof="0" dirty="0" err="1">
                <a:ln>
                  <a:noFill/>
                </a:ln>
                <a:solidFill>
                  <a:schemeClr val="tx1"/>
                </a:solidFill>
                <a:effectLst/>
                <a:uLnTx/>
                <a:uFillTx/>
                <a:latin typeface="+mn-lt"/>
                <a:ea typeface="+mn-ea"/>
                <a:cs typeface="+mn-cs"/>
              </a:rPr>
              <a:t>uji</a:t>
            </a:r>
            <a:r>
              <a:rPr kumimoji="0" lang="en-US" sz="2100" b="0" i="0" u="none" strike="noStrike" kern="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tx1"/>
              </a:buClr>
              <a:buSzPct val="75000"/>
              <a:buFontTx/>
              <a:buChar char="–"/>
              <a:tabLst/>
              <a:defRPr/>
            </a:pPr>
            <a:r>
              <a:rPr kumimoji="0" lang="en-US" sz="2100" b="0" i="0" u="none" strike="noStrike" kern="0" cap="none" spc="0" normalizeH="0" baseline="0" noProof="0" dirty="0" err="1">
                <a:ln>
                  <a:noFill/>
                </a:ln>
                <a:solidFill>
                  <a:schemeClr val="tx1"/>
                </a:solidFill>
                <a:effectLst/>
                <a:uLnTx/>
                <a:uFillTx/>
                <a:latin typeface="+mn-lt"/>
              </a:rPr>
              <a:t>Jika</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ragam</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populasi</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30000" noProof="0" dirty="0">
                <a:ln>
                  <a:noFill/>
                </a:ln>
                <a:solidFill>
                  <a:schemeClr val="tx1"/>
                </a:solidFill>
                <a:effectLst/>
                <a:uLnTx/>
                <a:uFillTx/>
                <a:latin typeface="+mn-lt"/>
                <a:sym typeface="Symbol" pitchFamily="18" charset="2"/>
              </a:rPr>
              <a:t>2</a:t>
            </a:r>
            <a:r>
              <a:rPr kumimoji="0" lang="en-US" sz="2100" b="0" i="0" u="none" strike="noStrike" kern="0" cap="none" spc="0" normalizeH="0" baseline="0" noProof="0" dirty="0">
                <a:ln>
                  <a:noFill/>
                </a:ln>
                <a:solidFill>
                  <a:schemeClr val="tx1"/>
                </a:solidFill>
                <a:effectLst/>
                <a:uLnTx/>
                <a:uFillTx/>
                <a:latin typeface="+mn-lt"/>
                <a:sym typeface="Symbol" pitchFamily="18" charset="2"/>
              </a:rPr>
              <a:t>) </a:t>
            </a:r>
            <a:r>
              <a:rPr kumimoji="0" lang="en-US" sz="2100" b="0" i="0" u="none" strike="noStrike" kern="0" cap="none" spc="0" normalizeH="0" baseline="0" noProof="0" dirty="0" err="1">
                <a:ln>
                  <a:noFill/>
                </a:ln>
                <a:solidFill>
                  <a:schemeClr val="tx1"/>
                </a:solidFill>
                <a:effectLst/>
                <a:uLnTx/>
                <a:uFillTx/>
                <a:latin typeface="+mn-lt"/>
              </a:rPr>
              <a:t>diketahui</a:t>
            </a:r>
            <a:r>
              <a:rPr kumimoji="0" lang="en-US" sz="2100" b="0" i="0" u="none" strike="noStrike" kern="0" cap="none" spc="0" normalizeH="0" baseline="0" noProof="0" dirty="0">
                <a:ln>
                  <a:noFill/>
                </a:ln>
                <a:solidFill>
                  <a:schemeClr val="tx1"/>
                </a:solidFill>
                <a:effectLst/>
                <a:uLnTx/>
                <a:uFillTx/>
                <a:latin typeface="+mn-lt"/>
              </a:rPr>
              <a:t> 	:</a:t>
            </a:r>
          </a:p>
          <a:p>
            <a:pPr marL="742950" marR="0" lvl="1" indent="-285750" algn="l" defTabSz="914400" rtl="0" eaLnBrk="1" fontAlgn="base" latinLnBrk="0" hangingPunct="1">
              <a:lnSpc>
                <a:spcPct val="100000"/>
              </a:lnSpc>
              <a:spcBef>
                <a:spcPct val="20000"/>
              </a:spcBef>
              <a:spcAft>
                <a:spcPct val="0"/>
              </a:spcAft>
              <a:buClr>
                <a:schemeClr val="tx1"/>
              </a:buClr>
              <a:buSzPct val="75000"/>
              <a:buFontTx/>
              <a:buChar char="–"/>
              <a:tabLst/>
              <a:defRPr/>
            </a:pPr>
            <a:endParaRPr kumimoji="0" lang="en-US" sz="2100" b="0" i="0" u="none" strike="noStrike" kern="0" cap="none" spc="0" normalizeH="0" baseline="0" noProof="0" dirty="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tx1"/>
              </a:buClr>
              <a:buSzPct val="75000"/>
              <a:buFontTx/>
              <a:buChar char="–"/>
              <a:tabLst/>
              <a:defRPr/>
            </a:pPr>
            <a:r>
              <a:rPr kumimoji="0" lang="en-US" sz="2100" b="0" i="0" u="none" strike="noStrike" kern="0" cap="none" spc="0" normalizeH="0" baseline="0" noProof="0" dirty="0" err="1">
                <a:ln>
                  <a:noFill/>
                </a:ln>
                <a:solidFill>
                  <a:schemeClr val="tx1"/>
                </a:solidFill>
                <a:effectLst/>
                <a:uLnTx/>
                <a:uFillTx/>
                <a:latin typeface="+mn-lt"/>
              </a:rPr>
              <a:t>Jika</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ragam</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err="1">
                <a:ln>
                  <a:noFill/>
                </a:ln>
                <a:solidFill>
                  <a:schemeClr val="tx1"/>
                </a:solidFill>
                <a:effectLst/>
                <a:uLnTx/>
                <a:uFillTx/>
                <a:latin typeface="+mn-lt"/>
              </a:rPr>
              <a:t>populasi</a:t>
            </a:r>
            <a:r>
              <a:rPr kumimoji="0" lang="en-US" sz="2100" b="0" i="0" u="none" strike="noStrike" kern="0" cap="none" spc="0" normalizeH="0" baseline="0" noProof="0" dirty="0">
                <a:ln>
                  <a:noFill/>
                </a:ln>
                <a:solidFill>
                  <a:schemeClr val="tx1"/>
                </a:solidFill>
                <a:effectLst/>
                <a:uLnTx/>
                <a:uFillTx/>
                <a:latin typeface="+mn-lt"/>
              </a:rPr>
              <a:t> (</a:t>
            </a:r>
            <a:r>
              <a:rPr kumimoji="0" lang="en-US" sz="2100" b="0" i="0" u="none" strike="noStrike" kern="0" cap="none" spc="0" normalizeH="0" baseline="0" noProof="0" dirty="0">
                <a:ln>
                  <a:noFill/>
                </a:ln>
                <a:solidFill>
                  <a:schemeClr val="tx1"/>
                </a:solidFill>
                <a:effectLst/>
                <a:uLnTx/>
                <a:uFillTx/>
                <a:latin typeface="+mn-lt"/>
                <a:sym typeface="Symbol" pitchFamily="18" charset="2"/>
              </a:rPr>
              <a:t></a:t>
            </a:r>
            <a:r>
              <a:rPr kumimoji="0" lang="en-US" sz="2100" b="0" i="0" u="none" strike="noStrike" kern="0" cap="none" spc="0" normalizeH="0" baseline="30000" noProof="0" dirty="0">
                <a:ln>
                  <a:noFill/>
                </a:ln>
                <a:solidFill>
                  <a:schemeClr val="tx1"/>
                </a:solidFill>
                <a:effectLst/>
                <a:uLnTx/>
                <a:uFillTx/>
                <a:latin typeface="+mn-lt"/>
                <a:sym typeface="Symbol" pitchFamily="18" charset="2"/>
              </a:rPr>
              <a:t>2</a:t>
            </a:r>
            <a:r>
              <a:rPr kumimoji="0" lang="en-US" sz="2100" b="0" i="0" u="none" strike="noStrike" kern="0" cap="none" spc="0" normalizeH="0" baseline="0" noProof="0" dirty="0">
                <a:ln>
                  <a:noFill/>
                </a:ln>
                <a:solidFill>
                  <a:schemeClr val="tx1"/>
                </a:solidFill>
                <a:effectLst/>
                <a:uLnTx/>
                <a:uFillTx/>
                <a:latin typeface="+mn-lt"/>
                <a:sym typeface="Symbol" pitchFamily="18" charset="2"/>
              </a:rPr>
              <a:t>) </a:t>
            </a:r>
            <a:r>
              <a:rPr kumimoji="0" lang="en-US" sz="2100" b="0" i="0" u="none" strike="noStrike" kern="0" cap="none" spc="0" normalizeH="0" baseline="0" noProof="0" dirty="0" err="1">
                <a:ln>
                  <a:noFill/>
                </a:ln>
                <a:solidFill>
                  <a:schemeClr val="tx1"/>
                </a:solidFill>
                <a:effectLst/>
                <a:uLnTx/>
                <a:uFillTx/>
                <a:latin typeface="+mn-lt"/>
                <a:sym typeface="Symbol" pitchFamily="18" charset="2"/>
              </a:rPr>
              <a:t>tidak</a:t>
            </a:r>
            <a:r>
              <a:rPr kumimoji="0" lang="en-US" sz="2100" b="0" i="0" u="none" strike="noStrike" kern="0" cap="none" spc="0" normalizeH="0" baseline="0" noProof="0" dirty="0">
                <a:ln>
                  <a:noFill/>
                </a:ln>
                <a:solidFill>
                  <a:schemeClr val="tx1"/>
                </a:solidFill>
                <a:effectLst/>
                <a:uLnTx/>
                <a:uFillTx/>
                <a:latin typeface="+mn-lt"/>
                <a:sym typeface="Symbol" pitchFamily="18" charset="2"/>
              </a:rPr>
              <a:t> </a:t>
            </a:r>
            <a:r>
              <a:rPr kumimoji="0" lang="en-US" sz="2100" b="0" i="0" u="none" strike="noStrike" kern="0" cap="none" spc="0" normalizeH="0" baseline="0" noProof="0" dirty="0" err="1">
                <a:ln>
                  <a:noFill/>
                </a:ln>
                <a:solidFill>
                  <a:schemeClr val="tx1"/>
                </a:solidFill>
                <a:effectLst/>
                <a:uLnTx/>
                <a:uFillTx/>
                <a:latin typeface="+mn-lt"/>
              </a:rPr>
              <a:t>diketahui</a:t>
            </a:r>
            <a:r>
              <a:rPr kumimoji="0" lang="en-US" sz="2100" b="0" i="0" u="none" strike="noStrike" kern="0" cap="none" spc="0" normalizeH="0" baseline="0" noProof="0" dirty="0">
                <a:ln>
                  <a:noFill/>
                </a:ln>
                <a:solidFill>
                  <a:schemeClr val="tx1"/>
                </a:solidFill>
                <a:effectLst/>
                <a:uLnTx/>
                <a:uFillTx/>
                <a:latin typeface="+mn-lt"/>
              </a:rPr>
              <a:t>	:</a:t>
            </a:r>
          </a:p>
        </p:txBody>
      </p:sp>
      <p:graphicFrame>
        <p:nvGraphicFramePr>
          <p:cNvPr id="4" name="Object 4"/>
          <p:cNvGraphicFramePr>
            <a:graphicFrameLocks noChangeAspect="1"/>
          </p:cNvGraphicFramePr>
          <p:nvPr/>
        </p:nvGraphicFramePr>
        <p:xfrm>
          <a:off x="6629400" y="5334000"/>
          <a:ext cx="1754189" cy="990600"/>
        </p:xfrm>
        <a:graphic>
          <a:graphicData uri="http://schemas.openxmlformats.org/presentationml/2006/ole">
            <mc:AlternateContent xmlns:mc="http://schemas.openxmlformats.org/markup-compatibility/2006">
              <mc:Choice xmlns:v="urn:schemas-microsoft-com:vml" Requires="v">
                <p:oleObj spid="_x0000_s134152" name="Equation" r:id="rId3" imgW="748975" imgH="431613" progId="Equation.3">
                  <p:embed/>
                </p:oleObj>
              </mc:Choice>
              <mc:Fallback>
                <p:oleObj name="Equation" r:id="rId3" imgW="748975" imgH="43161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5334000"/>
                        <a:ext cx="1754189"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6551612" y="4191000"/>
          <a:ext cx="1677988" cy="1066800"/>
        </p:xfrm>
        <a:graphic>
          <a:graphicData uri="http://schemas.openxmlformats.org/presentationml/2006/ole">
            <mc:AlternateContent xmlns:mc="http://schemas.openxmlformats.org/markup-compatibility/2006">
              <mc:Choice xmlns:v="urn:schemas-microsoft-com:vml" Requires="v">
                <p:oleObj spid="_x0000_s134153" name="Equation" r:id="rId5" imgW="774364" imgH="431613" progId="Equation.3">
                  <p:embed/>
                </p:oleObj>
              </mc:Choice>
              <mc:Fallback>
                <p:oleObj name="Equation" r:id="rId5" imgW="774364" imgH="43161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1612" y="4191000"/>
                        <a:ext cx="167798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AutoShape 2"/>
          <p:cNvSpPr>
            <a:spLocks noGrp="1" noChangeArrowheads="1"/>
          </p:cNvSpPr>
          <p:nvPr>
            <p:ph type="title"/>
          </p:nvPr>
        </p:nvSpPr>
        <p:spPr>
          <a:xfrm>
            <a:off x="1524000" y="3048000"/>
            <a:ext cx="3962400" cy="1143000"/>
          </a:xfrm>
        </p:spPr>
        <p:txBody>
          <a:bodyPr/>
          <a:lstStyle/>
          <a:p>
            <a:pPr algn="ctr"/>
            <a:r>
              <a:rPr lang="en-US"/>
              <a:t>Thank You</a:t>
            </a:r>
          </a:p>
        </p:txBody>
      </p:sp>
      <p:pic>
        <p:nvPicPr>
          <p:cNvPr id="177156" name="Picture 4" descr="bd04975_"/>
          <p:cNvPicPr>
            <a:picLocks noChangeAspect="1" noChangeArrowheads="1"/>
          </p:cNvPicPr>
          <p:nvPr/>
        </p:nvPicPr>
        <p:blipFill>
          <a:blip r:embed="rId2" cstate="print"/>
          <a:srcRect/>
          <a:stretch>
            <a:fillRect/>
          </a:stretch>
        </p:blipFill>
        <p:spPr bwMode="auto">
          <a:xfrm>
            <a:off x="5715000" y="2590800"/>
            <a:ext cx="1820863" cy="1981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dirty="0"/>
              <a:t>In layman's terms, this means that the </a:t>
            </a:r>
            <a:r>
              <a:rPr lang="en-US" sz="2400" u="sng" dirty="0"/>
              <a:t>quantitative researcher asks a specific, narrow question and collects a sample of numerical data </a:t>
            </a:r>
            <a:r>
              <a:rPr lang="en-US" sz="2400" dirty="0"/>
              <a:t>from participants to answer the question. </a:t>
            </a:r>
          </a:p>
          <a:p>
            <a:r>
              <a:rPr lang="en-US" sz="2400" dirty="0"/>
              <a:t>The researcher analyzes the data with the help of </a:t>
            </a:r>
            <a:r>
              <a:rPr lang="en-US" sz="2400" dirty="0">
                <a:hlinkClick r:id="rId2" tooltip="Descriptive statistics"/>
              </a:rPr>
              <a:t>statistics</a:t>
            </a:r>
            <a:r>
              <a:rPr lang="en-US" sz="2400" dirty="0"/>
              <a:t>. </a:t>
            </a:r>
          </a:p>
          <a:p>
            <a:r>
              <a:rPr lang="en-US" sz="2400" dirty="0"/>
              <a:t>The researcher is hoping the numbers will yield an </a:t>
            </a:r>
            <a:r>
              <a:rPr lang="en-US" sz="2400" dirty="0">
                <a:hlinkClick r:id="rId3" tooltip="Bias (statistics)"/>
              </a:rPr>
              <a:t>unbiased</a:t>
            </a:r>
            <a:r>
              <a:rPr lang="en-US" sz="2400" dirty="0"/>
              <a:t> result that can be generalized to some larger population.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15"/>
          <p:cNvSpPr/>
          <p:nvPr/>
        </p:nvSpPr>
        <p:spPr bwMode="auto">
          <a:xfrm>
            <a:off x="6324600" y="3657600"/>
            <a:ext cx="2514600" cy="28194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838200" y="3505200"/>
            <a:ext cx="4495800" cy="2971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0354" name="AutoShape 2"/>
          <p:cNvSpPr>
            <a:spLocks noGrp="1" noChangeArrowheads="1"/>
          </p:cNvSpPr>
          <p:nvPr>
            <p:ph type="title"/>
          </p:nvPr>
        </p:nvSpPr>
        <p:spPr>
          <a:xfrm>
            <a:off x="762000" y="1219200"/>
            <a:ext cx="7924800" cy="685800"/>
          </a:xfrm>
        </p:spPr>
        <p:txBody>
          <a:bodyPr/>
          <a:lstStyle/>
          <a:p>
            <a:r>
              <a:rPr lang="en-US" dirty="0"/>
              <a:t>Source of Data</a:t>
            </a:r>
          </a:p>
        </p:txBody>
      </p:sp>
      <p:grpSp>
        <p:nvGrpSpPr>
          <p:cNvPr id="100367" name="Group 15"/>
          <p:cNvGrpSpPr>
            <a:grpSpLocks/>
          </p:cNvGrpSpPr>
          <p:nvPr/>
        </p:nvGrpSpPr>
        <p:grpSpPr bwMode="auto">
          <a:xfrm>
            <a:off x="838200" y="2362200"/>
            <a:ext cx="7848600" cy="3962400"/>
            <a:chOff x="192" y="1248"/>
            <a:chExt cx="4944" cy="2496"/>
          </a:xfrm>
        </p:grpSpPr>
        <p:sp>
          <p:nvSpPr>
            <p:cNvPr id="100355" name="Oval 3"/>
            <p:cNvSpPr>
              <a:spLocks noChangeArrowheads="1"/>
            </p:cNvSpPr>
            <p:nvPr/>
          </p:nvSpPr>
          <p:spPr bwMode="auto">
            <a:xfrm>
              <a:off x="2256" y="1248"/>
              <a:ext cx="1296" cy="624"/>
            </a:xfrm>
            <a:prstGeom prst="ellipse">
              <a:avLst/>
            </a:prstGeom>
            <a:solidFill>
              <a:schemeClr val="accent1"/>
            </a:solidFill>
            <a:ln w="9525">
              <a:solidFill>
                <a:schemeClr val="tx1"/>
              </a:solidFill>
              <a:round/>
              <a:headEnd/>
              <a:tailEnd/>
            </a:ln>
            <a:effectLst/>
          </p:spPr>
          <p:txBody>
            <a:bodyPr wrap="none" anchor="ctr"/>
            <a:lstStyle/>
            <a:p>
              <a:pPr algn="ctr"/>
              <a:r>
                <a:rPr lang="en-US" sz="2400">
                  <a:latin typeface="Times New Roman" pitchFamily="18" charset="0"/>
                </a:rPr>
                <a:t>Source of data</a:t>
              </a:r>
            </a:p>
          </p:txBody>
        </p:sp>
        <p:sp>
          <p:nvSpPr>
            <p:cNvPr id="100356" name="Oval 4"/>
            <p:cNvSpPr>
              <a:spLocks noChangeArrowheads="1"/>
            </p:cNvSpPr>
            <p:nvPr/>
          </p:nvSpPr>
          <p:spPr bwMode="auto">
            <a:xfrm>
              <a:off x="1728" y="3120"/>
              <a:ext cx="1296" cy="624"/>
            </a:xfrm>
            <a:prstGeom prst="ellipse">
              <a:avLst/>
            </a:prstGeom>
            <a:solidFill>
              <a:schemeClr val="accent2"/>
            </a:solidFill>
            <a:ln w="9525">
              <a:solidFill>
                <a:schemeClr val="tx1"/>
              </a:solidFill>
              <a:round/>
              <a:headEnd/>
              <a:tailEnd/>
            </a:ln>
            <a:effectLst/>
          </p:spPr>
          <p:txBody>
            <a:bodyPr wrap="none" anchor="ctr"/>
            <a:lstStyle/>
            <a:p>
              <a:pPr algn="ctr"/>
              <a:r>
                <a:rPr lang="en-US" sz="2400">
                  <a:latin typeface="Times New Roman" pitchFamily="18" charset="0"/>
                </a:rPr>
                <a:t>Continuous</a:t>
              </a:r>
            </a:p>
          </p:txBody>
        </p:sp>
        <p:sp>
          <p:nvSpPr>
            <p:cNvPr id="100357" name="Oval 5"/>
            <p:cNvSpPr>
              <a:spLocks noChangeArrowheads="1"/>
            </p:cNvSpPr>
            <p:nvPr/>
          </p:nvSpPr>
          <p:spPr bwMode="auto">
            <a:xfrm>
              <a:off x="192" y="3120"/>
              <a:ext cx="1296" cy="624"/>
            </a:xfrm>
            <a:prstGeom prst="ellipse">
              <a:avLst/>
            </a:prstGeom>
            <a:solidFill>
              <a:schemeClr val="accent2"/>
            </a:solidFill>
            <a:ln w="9525">
              <a:solidFill>
                <a:schemeClr val="tx1"/>
              </a:solidFill>
              <a:round/>
              <a:headEnd/>
              <a:tailEnd/>
            </a:ln>
            <a:effectLst/>
          </p:spPr>
          <p:txBody>
            <a:bodyPr wrap="none" anchor="ctr"/>
            <a:lstStyle/>
            <a:p>
              <a:pPr algn="ctr"/>
              <a:r>
                <a:rPr lang="en-US" sz="2400">
                  <a:latin typeface="Times New Roman" pitchFamily="18" charset="0"/>
                </a:rPr>
                <a:t>Discrete</a:t>
              </a:r>
            </a:p>
          </p:txBody>
        </p:sp>
        <p:sp>
          <p:nvSpPr>
            <p:cNvPr id="100358" name="Oval 6"/>
            <p:cNvSpPr>
              <a:spLocks noChangeArrowheads="1"/>
            </p:cNvSpPr>
            <p:nvPr/>
          </p:nvSpPr>
          <p:spPr bwMode="auto">
            <a:xfrm>
              <a:off x="3792" y="2160"/>
              <a:ext cx="1296" cy="624"/>
            </a:xfrm>
            <a:prstGeom prst="ellipse">
              <a:avLst/>
            </a:prstGeom>
            <a:solidFill>
              <a:srgbClr val="99CC00"/>
            </a:solidFill>
            <a:ln w="9525">
              <a:solidFill>
                <a:schemeClr val="tx1"/>
              </a:solidFill>
              <a:round/>
              <a:headEnd/>
              <a:tailEnd/>
            </a:ln>
            <a:effectLst/>
          </p:spPr>
          <p:txBody>
            <a:bodyPr wrap="none" anchor="ctr"/>
            <a:lstStyle/>
            <a:p>
              <a:pPr algn="ctr"/>
              <a:r>
                <a:rPr lang="en-US" sz="2400">
                  <a:latin typeface="Times New Roman" pitchFamily="18" charset="0"/>
                </a:rPr>
                <a:t>Qualitative</a:t>
              </a:r>
            </a:p>
            <a:p>
              <a:pPr algn="ctr"/>
              <a:r>
                <a:rPr lang="en-US" sz="2400">
                  <a:solidFill>
                    <a:srgbClr val="CC3300"/>
                  </a:solidFill>
                  <a:latin typeface="Times New Roman" pitchFamily="18" charset="0"/>
                </a:rPr>
                <a:t>(categorical)</a:t>
              </a:r>
            </a:p>
          </p:txBody>
        </p:sp>
        <p:sp>
          <p:nvSpPr>
            <p:cNvPr id="100359" name="Oval 7"/>
            <p:cNvSpPr>
              <a:spLocks noChangeArrowheads="1"/>
            </p:cNvSpPr>
            <p:nvPr/>
          </p:nvSpPr>
          <p:spPr bwMode="auto">
            <a:xfrm>
              <a:off x="960" y="2112"/>
              <a:ext cx="1296" cy="624"/>
            </a:xfrm>
            <a:prstGeom prst="ellipse">
              <a:avLst/>
            </a:prstGeom>
            <a:solidFill>
              <a:srgbClr val="99CC00"/>
            </a:solidFill>
            <a:ln w="9525">
              <a:solidFill>
                <a:schemeClr val="tx1"/>
              </a:solidFill>
              <a:round/>
              <a:headEnd/>
              <a:tailEnd/>
            </a:ln>
            <a:effectLst/>
          </p:spPr>
          <p:txBody>
            <a:bodyPr wrap="none" anchor="ctr"/>
            <a:lstStyle/>
            <a:p>
              <a:pPr algn="ctr"/>
              <a:r>
                <a:rPr lang="en-US" sz="2400">
                  <a:latin typeface="Times New Roman" pitchFamily="18" charset="0"/>
                </a:rPr>
                <a:t>Quantitative</a:t>
              </a:r>
            </a:p>
            <a:p>
              <a:pPr algn="ctr"/>
              <a:r>
                <a:rPr lang="en-US" sz="2400">
                  <a:solidFill>
                    <a:srgbClr val="CC3300"/>
                  </a:solidFill>
                  <a:latin typeface="Times New Roman" pitchFamily="18" charset="0"/>
                </a:rPr>
                <a:t>(numerical)</a:t>
              </a:r>
            </a:p>
          </p:txBody>
        </p:sp>
        <p:sp>
          <p:nvSpPr>
            <p:cNvPr id="100360" name="Line 8"/>
            <p:cNvSpPr>
              <a:spLocks noChangeShapeType="1"/>
            </p:cNvSpPr>
            <p:nvPr/>
          </p:nvSpPr>
          <p:spPr bwMode="auto">
            <a:xfrm flipH="1">
              <a:off x="1632" y="1872"/>
              <a:ext cx="1152"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00361" name="Line 9"/>
            <p:cNvSpPr>
              <a:spLocks noChangeShapeType="1"/>
            </p:cNvSpPr>
            <p:nvPr/>
          </p:nvSpPr>
          <p:spPr bwMode="auto">
            <a:xfrm>
              <a:off x="3120" y="1872"/>
              <a:ext cx="1296"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00362" name="Line 10"/>
            <p:cNvSpPr>
              <a:spLocks noChangeShapeType="1"/>
            </p:cNvSpPr>
            <p:nvPr/>
          </p:nvSpPr>
          <p:spPr bwMode="auto">
            <a:xfrm flipH="1">
              <a:off x="768" y="2736"/>
              <a:ext cx="76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100363" name="Line 11"/>
            <p:cNvSpPr>
              <a:spLocks noChangeShapeType="1"/>
            </p:cNvSpPr>
            <p:nvPr/>
          </p:nvSpPr>
          <p:spPr bwMode="auto">
            <a:xfrm>
              <a:off x="1632" y="2736"/>
              <a:ext cx="768" cy="384"/>
            </a:xfrm>
            <a:prstGeom prst="line">
              <a:avLst/>
            </a:prstGeom>
            <a:noFill/>
            <a:ln w="9525">
              <a:solidFill>
                <a:schemeClr val="tx1"/>
              </a:solidFill>
              <a:round/>
              <a:headEnd/>
              <a:tailEnd type="triangle" w="med" len="med"/>
            </a:ln>
            <a:effectLst/>
          </p:spPr>
          <p:txBody>
            <a:bodyPr wrap="none" anchor="ctr"/>
            <a:lstStyle/>
            <a:p>
              <a:endParaRPr lang="en-US"/>
            </a:p>
          </p:txBody>
        </p:sp>
        <p:sp>
          <p:nvSpPr>
            <p:cNvPr id="100364" name="Line 12"/>
            <p:cNvSpPr>
              <a:spLocks noChangeShapeType="1"/>
            </p:cNvSpPr>
            <p:nvPr/>
          </p:nvSpPr>
          <p:spPr bwMode="auto">
            <a:xfrm>
              <a:off x="4512" y="2784"/>
              <a:ext cx="0" cy="336"/>
            </a:xfrm>
            <a:prstGeom prst="line">
              <a:avLst/>
            </a:prstGeom>
            <a:noFill/>
            <a:ln w="9525">
              <a:solidFill>
                <a:schemeClr val="tx1"/>
              </a:solidFill>
              <a:round/>
              <a:headEnd/>
              <a:tailEnd type="triangle" w="med" len="med"/>
            </a:ln>
            <a:effectLst/>
          </p:spPr>
          <p:txBody>
            <a:bodyPr wrap="none" anchor="ctr"/>
            <a:lstStyle/>
            <a:p>
              <a:endParaRPr lang="en-US"/>
            </a:p>
          </p:txBody>
        </p:sp>
        <p:sp>
          <p:nvSpPr>
            <p:cNvPr id="100365" name="Oval 13"/>
            <p:cNvSpPr>
              <a:spLocks noChangeArrowheads="1"/>
            </p:cNvSpPr>
            <p:nvPr/>
          </p:nvSpPr>
          <p:spPr bwMode="auto">
            <a:xfrm>
              <a:off x="3840" y="3120"/>
              <a:ext cx="1296" cy="624"/>
            </a:xfrm>
            <a:prstGeom prst="ellipse">
              <a:avLst/>
            </a:prstGeom>
            <a:solidFill>
              <a:schemeClr val="accent2"/>
            </a:solidFill>
            <a:ln w="9525">
              <a:solidFill>
                <a:schemeClr val="tx1"/>
              </a:solidFill>
              <a:round/>
              <a:headEnd/>
              <a:tailEnd/>
            </a:ln>
            <a:effectLst/>
          </p:spPr>
          <p:txBody>
            <a:bodyPr wrap="none" anchor="ctr"/>
            <a:lstStyle/>
            <a:p>
              <a:pPr algn="ctr"/>
              <a:r>
                <a:rPr lang="en-US" sz="2400">
                  <a:latin typeface="Times New Roman" pitchFamily="18" charset="0"/>
                </a:rPr>
                <a:t>Discrete</a:t>
              </a:r>
            </a:p>
          </p:txBody>
        </p:sp>
      </p:grpSp>
      <p:sp>
        <p:nvSpPr>
          <p:cNvPr id="17" name="TextBox 16"/>
          <p:cNvSpPr txBox="1"/>
          <p:nvPr/>
        </p:nvSpPr>
        <p:spPr>
          <a:xfrm>
            <a:off x="1295400" y="3124200"/>
            <a:ext cx="2326342" cy="369332"/>
          </a:xfrm>
          <a:prstGeom prst="rect">
            <a:avLst/>
          </a:prstGeom>
          <a:noFill/>
        </p:spPr>
        <p:txBody>
          <a:bodyPr wrap="none" rtlCol="0">
            <a:spAutoFit/>
          </a:bodyPr>
          <a:lstStyle/>
          <a:p>
            <a:r>
              <a:rPr lang="en-US" dirty="0"/>
              <a:t>Quantitative Analysis</a:t>
            </a:r>
          </a:p>
        </p:txBody>
      </p:sp>
      <p:sp>
        <p:nvSpPr>
          <p:cNvPr id="18" name="TextBox 17"/>
          <p:cNvSpPr txBox="1"/>
          <p:nvPr/>
        </p:nvSpPr>
        <p:spPr>
          <a:xfrm>
            <a:off x="6360458" y="3276600"/>
            <a:ext cx="2185278" cy="369332"/>
          </a:xfrm>
          <a:prstGeom prst="rect">
            <a:avLst/>
          </a:prstGeom>
          <a:noFill/>
        </p:spPr>
        <p:txBody>
          <a:bodyPr wrap="none" rtlCol="0">
            <a:spAutoFit/>
          </a:bodyPr>
          <a:lstStyle/>
          <a:p>
            <a:r>
              <a:rPr lang="en-US" dirty="0"/>
              <a:t>Qualitative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500" fill="hold"/>
                                        <p:tgtEl>
                                          <p:spTgt spid="100354"/>
                                        </p:tgtEl>
                                        <p:attrNameLst>
                                          <p:attrName>ppt_w</p:attrName>
                                        </p:attrNameLst>
                                      </p:cBhvr>
                                      <p:tavLst>
                                        <p:tav tm="0">
                                          <p:val>
                                            <p:strVal val="4*#ppt_w"/>
                                          </p:val>
                                        </p:tav>
                                        <p:tav tm="100000">
                                          <p:val>
                                            <p:strVal val="#ppt_w"/>
                                          </p:val>
                                        </p:tav>
                                      </p:tavLst>
                                    </p:anim>
                                    <p:anim calcmode="lin" valueType="num">
                                      <p:cBhvr>
                                        <p:cTn id="8" dur="500" fill="hold"/>
                                        <p:tgtEl>
                                          <p:spTgt spid="10035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Quantitative Data? </a:t>
            </a:r>
            <a:r>
              <a:rPr lang="en-US" sz="1200" dirty="0"/>
              <a:t>(Source: </a:t>
            </a:r>
            <a:r>
              <a:rPr lang="en-US" sz="1200" dirty="0">
                <a:hlinkClick r:id="rId2"/>
              </a:rPr>
              <a:t>http://study.com/academy/lesson/what-is-quantitative-data.html</a:t>
            </a:r>
            <a:r>
              <a:rPr lang="en-US" sz="1200" dirty="0"/>
              <a:t>, March 2016)</a:t>
            </a:r>
            <a:endParaRPr lang="en-US" dirty="0"/>
          </a:p>
        </p:txBody>
      </p:sp>
      <p:sp>
        <p:nvSpPr>
          <p:cNvPr id="3" name="Content Placeholder 2"/>
          <p:cNvSpPr>
            <a:spLocks noGrp="1"/>
          </p:cNvSpPr>
          <p:nvPr>
            <p:ph idx="1"/>
          </p:nvPr>
        </p:nvSpPr>
        <p:spPr>
          <a:xfrm>
            <a:off x="685800" y="2286000"/>
            <a:ext cx="7845425" cy="4343400"/>
          </a:xfrm>
        </p:spPr>
        <p:txBody>
          <a:bodyPr/>
          <a:lstStyle/>
          <a:p>
            <a:r>
              <a:rPr lang="en-US" sz="2000" dirty="0"/>
              <a:t>What's the difference between having seven apples and saying that they are delicious? </a:t>
            </a:r>
          </a:p>
          <a:p>
            <a:pPr lvl="1"/>
            <a:r>
              <a:rPr lang="en-US" sz="1800" dirty="0"/>
              <a:t>We can count or measure the seven apples, but…</a:t>
            </a:r>
          </a:p>
          <a:p>
            <a:pPr lvl="1"/>
            <a:r>
              <a:rPr lang="en-US" sz="1800" dirty="0"/>
              <a:t>We can't put a number to how delicious they are. Those apples might be delicious to one person and be completely sour to another person. </a:t>
            </a:r>
          </a:p>
          <a:p>
            <a:r>
              <a:rPr lang="en-US" sz="2000" dirty="0"/>
              <a:t>Saying you have seven apples, because they can be represented numerically, is a piece of </a:t>
            </a:r>
            <a:r>
              <a:rPr lang="en-US" sz="2000" b="1" dirty="0"/>
              <a:t>quantitative data</a:t>
            </a:r>
            <a:r>
              <a:rPr lang="en-US" sz="2000" dirty="0"/>
              <a:t>. But saying that they are delicious is not because you can't write that using numbers. </a:t>
            </a:r>
          </a:p>
          <a:p>
            <a:r>
              <a:rPr lang="en-US" sz="2000" dirty="0"/>
              <a:t>There are two types of data that quantitative data covers: can be counted and can be measured.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AutoShape 2"/>
          <p:cNvSpPr>
            <a:spLocks noGrp="1" noChangeArrowheads="1"/>
          </p:cNvSpPr>
          <p:nvPr>
            <p:ph type="title"/>
          </p:nvPr>
        </p:nvSpPr>
        <p:spPr/>
        <p:txBody>
          <a:bodyPr/>
          <a:lstStyle/>
          <a:p>
            <a:r>
              <a:rPr lang="en-US"/>
              <a:t>Quantitative or Numerical Data</a:t>
            </a:r>
          </a:p>
        </p:txBody>
      </p:sp>
      <p:sp>
        <p:nvSpPr>
          <p:cNvPr id="103427" name="Rectangle 3"/>
          <p:cNvSpPr>
            <a:spLocks noGrp="1" noChangeArrowheads="1"/>
          </p:cNvSpPr>
          <p:nvPr>
            <p:ph type="body" idx="1"/>
          </p:nvPr>
        </p:nvSpPr>
        <p:spPr/>
        <p:txBody>
          <a:bodyPr/>
          <a:lstStyle/>
          <a:p>
            <a:r>
              <a:rPr lang="en-US" dirty="0">
                <a:solidFill>
                  <a:srgbClr val="CC3300"/>
                </a:solidFill>
              </a:rPr>
              <a:t>Discrete Data</a:t>
            </a:r>
          </a:p>
          <a:p>
            <a:pPr lvl="1"/>
            <a:r>
              <a:rPr lang="en-US" dirty="0"/>
              <a:t>Only certain values are possible (there are gaps between the possible values).</a:t>
            </a:r>
          </a:p>
          <a:p>
            <a:r>
              <a:rPr lang="en-US" dirty="0">
                <a:solidFill>
                  <a:srgbClr val="CC3300"/>
                </a:solidFill>
              </a:rPr>
              <a:t>Continuous Data</a:t>
            </a:r>
          </a:p>
          <a:p>
            <a:pPr lvl="1"/>
            <a:r>
              <a:rPr lang="en-US" dirty="0"/>
              <a:t>Theoretically, any value within an interval is possible with a fine enough measuring device.</a:t>
            </a:r>
          </a:p>
        </p:txBody>
      </p:sp>
    </p:spTree>
  </p:cSld>
  <p:clrMapOvr>
    <a:masterClrMapping/>
  </p:clrMapOvr>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1735</TotalTime>
  <Words>2452</Words>
  <Application>Microsoft Office PowerPoint</Application>
  <PresentationFormat>On-screen Show (4:3)</PresentationFormat>
  <Paragraphs>285</Paragraphs>
  <Slides>55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4</vt:i4>
      </vt:variant>
      <vt:variant>
        <vt:lpstr>Slide Titles</vt:lpstr>
      </vt:variant>
      <vt:variant>
        <vt:i4>55</vt:i4>
      </vt:variant>
    </vt:vector>
  </HeadingPairs>
  <TitlesOfParts>
    <vt:vector size="63" baseType="lpstr">
      <vt:lpstr>Arial</vt:lpstr>
      <vt:lpstr>Times New Roman</vt:lpstr>
      <vt:lpstr>Wingdings</vt:lpstr>
      <vt:lpstr>Capsules</vt:lpstr>
      <vt:lpstr>Clip</vt:lpstr>
      <vt:lpstr>Chart</vt:lpstr>
      <vt:lpstr>Graph</vt:lpstr>
      <vt:lpstr>Equation</vt:lpstr>
      <vt:lpstr>Descriptive Statistic Analysis: Collecting, Presenting, and Analyzing Quantitative Data</vt:lpstr>
      <vt:lpstr>Pengantar…</vt:lpstr>
      <vt:lpstr>Discussion</vt:lpstr>
      <vt:lpstr>Quantitative Research: Definition (Source: Wikipedia)</vt:lpstr>
      <vt:lpstr>PowerPoint Presentation</vt:lpstr>
      <vt:lpstr>PowerPoint Presentation</vt:lpstr>
      <vt:lpstr>Source of Data</vt:lpstr>
      <vt:lpstr>What Is Quantitative Data? (Source: http://study.com/academy/lesson/what-is-quantitative-data.html, March 2016)</vt:lpstr>
      <vt:lpstr>Quantitative or Numerical Data</vt:lpstr>
      <vt:lpstr>Example of Discrete Quantitative Data</vt:lpstr>
      <vt:lpstr>Example of Continuous &amp; Quantitative Data</vt:lpstr>
      <vt:lpstr>Continuous and Discrete (End of citing from http://changingminds.org/explanations/research/measurement/types_data.htm)</vt:lpstr>
      <vt:lpstr>Types of Data</vt:lpstr>
      <vt:lpstr>Types of Data</vt:lpstr>
      <vt:lpstr>PowerPoint Presentation</vt:lpstr>
      <vt:lpstr>PowerPoint Presentation</vt:lpstr>
      <vt:lpstr>Nominal Data (Sumber: http://changingminds.org/explanations/research/measurement/types_data.html)</vt:lpstr>
      <vt:lpstr>Example of Nominal Data</vt:lpstr>
      <vt:lpstr>Ordinal Data</vt:lpstr>
      <vt:lpstr>Example of Ordinal Data</vt:lpstr>
      <vt:lpstr>Interval Data</vt:lpstr>
      <vt:lpstr>Example of Interval Data</vt:lpstr>
      <vt:lpstr>Ratio Data</vt:lpstr>
      <vt:lpstr>Example of Ratio Data</vt:lpstr>
      <vt:lpstr>PowerPoint Presentation</vt:lpstr>
      <vt:lpstr>Parametric vs. Non-parametric</vt:lpstr>
      <vt:lpstr>Statistics</vt:lpstr>
      <vt:lpstr>PowerPoint Presentation</vt:lpstr>
      <vt:lpstr>Validity and Reliability</vt:lpstr>
      <vt:lpstr>PowerPoint Presentation</vt:lpstr>
      <vt:lpstr>Diskusi….</vt:lpstr>
      <vt:lpstr>Collecting Data</vt:lpstr>
      <vt:lpstr>Collecting Quantitative Data</vt:lpstr>
      <vt:lpstr>Instrument Will You Use To Collect Quantitative Data</vt:lpstr>
      <vt:lpstr>Collecting Quantitative Data</vt:lpstr>
      <vt:lpstr>Presenting Data</vt:lpstr>
      <vt:lpstr>Teknik Penyajian dan Peringkasan Data dan Informasi</vt:lpstr>
      <vt:lpstr>Example of Table from Quantitative Data</vt:lpstr>
      <vt:lpstr>Representing Data as Pie Chart</vt:lpstr>
      <vt:lpstr>Representing Data as Graphs</vt:lpstr>
      <vt:lpstr>Penyusunan Penyebaran (Distribusi) Frekuensi</vt:lpstr>
      <vt:lpstr>Distribusi Frekuensi Tinggi Badan</vt:lpstr>
      <vt:lpstr>Frequency Distribution Polygons</vt:lpstr>
      <vt:lpstr>Frequency Distribution Bar Chart</vt:lpstr>
      <vt:lpstr>PowerPoint Presentation</vt:lpstr>
      <vt:lpstr>Interpretation…</vt:lpstr>
      <vt:lpstr>Analyzing Quantitative Data</vt:lpstr>
      <vt:lpstr>PowerPoint Presentation</vt:lpstr>
      <vt:lpstr>Analyze Quantitative Data</vt:lpstr>
      <vt:lpstr>PowerPoint Presentation</vt:lpstr>
      <vt:lpstr>PowerPoint Presentation</vt:lpstr>
      <vt:lpstr>Analyze Quantitative Data</vt:lpstr>
      <vt:lpstr>Analyze Quantitative Data</vt:lpstr>
      <vt:lpstr>PowerPoint Presentation</vt:lpstr>
      <vt:lpstr>Thank You</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W#10  Data Collection, Data Analysis, and  Data Presentation</dc:title>
  <dc:creator>z_zhaedah</dc:creator>
  <cp:lastModifiedBy>Windows User</cp:lastModifiedBy>
  <cp:revision>115</cp:revision>
  <dcterms:created xsi:type="dcterms:W3CDTF">2007-11-12T03:53:51Z</dcterms:created>
  <dcterms:modified xsi:type="dcterms:W3CDTF">2020-01-20T06:33:02Z</dcterms:modified>
</cp:coreProperties>
</file>