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0" r:id="rId2"/>
    <p:sldMasterId id="2147483666" r:id="rId3"/>
  </p:sldMasterIdLst>
  <p:notesMasterIdLst>
    <p:notesMasterId r:id="rId56"/>
  </p:notesMasterIdLst>
  <p:sldIdLst>
    <p:sldId id="256" r:id="rId4"/>
    <p:sldId id="425" r:id="rId5"/>
    <p:sldId id="424" r:id="rId6"/>
    <p:sldId id="426" r:id="rId7"/>
    <p:sldId id="391" r:id="rId8"/>
    <p:sldId id="433" r:id="rId9"/>
    <p:sldId id="430" r:id="rId10"/>
    <p:sldId id="427" r:id="rId11"/>
    <p:sldId id="428" r:id="rId12"/>
    <p:sldId id="434" r:id="rId13"/>
    <p:sldId id="429" r:id="rId14"/>
    <p:sldId id="392" r:id="rId15"/>
    <p:sldId id="431" r:id="rId16"/>
    <p:sldId id="360" r:id="rId17"/>
    <p:sldId id="388" r:id="rId18"/>
    <p:sldId id="389" r:id="rId19"/>
    <p:sldId id="326" r:id="rId20"/>
    <p:sldId id="327" r:id="rId21"/>
    <p:sldId id="328" r:id="rId22"/>
    <p:sldId id="411" r:id="rId23"/>
    <p:sldId id="361" r:id="rId24"/>
    <p:sldId id="330" r:id="rId25"/>
    <p:sldId id="331" r:id="rId26"/>
    <p:sldId id="332" r:id="rId27"/>
    <p:sldId id="333" r:id="rId28"/>
    <p:sldId id="334" r:id="rId29"/>
    <p:sldId id="335" r:id="rId30"/>
    <p:sldId id="406" r:id="rId31"/>
    <p:sldId id="336" r:id="rId32"/>
    <p:sldId id="403" r:id="rId33"/>
    <p:sldId id="404" r:id="rId34"/>
    <p:sldId id="405" r:id="rId35"/>
    <p:sldId id="337" r:id="rId36"/>
    <p:sldId id="338" r:id="rId37"/>
    <p:sldId id="412" r:id="rId38"/>
    <p:sldId id="413" r:id="rId39"/>
    <p:sldId id="414" r:id="rId40"/>
    <p:sldId id="382" r:id="rId41"/>
    <p:sldId id="407" r:id="rId42"/>
    <p:sldId id="409" r:id="rId43"/>
    <p:sldId id="410" r:id="rId44"/>
    <p:sldId id="339" r:id="rId45"/>
    <p:sldId id="384" r:id="rId46"/>
    <p:sldId id="385" r:id="rId47"/>
    <p:sldId id="386" r:id="rId48"/>
    <p:sldId id="383" r:id="rId49"/>
    <p:sldId id="340" r:id="rId50"/>
    <p:sldId id="363" r:id="rId51"/>
    <p:sldId id="422" r:id="rId52"/>
    <p:sldId id="417" r:id="rId53"/>
    <p:sldId id="345" r:id="rId54"/>
    <p:sldId id="423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3300"/>
    <a:srgbClr val="0033CC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9" autoAdjust="0"/>
    <p:restoredTop sz="94660"/>
  </p:normalViewPr>
  <p:slideViewPr>
    <p:cSldViewPr>
      <p:cViewPr varScale="1">
        <p:scale>
          <a:sx n="62" d="100"/>
          <a:sy n="62" d="100"/>
        </p:scale>
        <p:origin x="13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8619702-9522-4782-A7B8-C08632832E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03C1A-466B-446B-8003-1BE1E15C15D3}" type="slidenum">
              <a:rPr lang="en-US"/>
              <a:pPr/>
              <a:t>15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0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D73EE-0A9F-4A59-9C47-B4B5F0C212EF}" type="slidenum">
              <a:rPr lang="en-US"/>
              <a:pPr/>
              <a:t>16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2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43B20-33F0-44A9-BCA0-12689A88497A}" type="slidenum">
              <a:rPr lang="en-US"/>
              <a:pPr/>
              <a:t>31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1698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1EDF1-F632-4C54-AA67-2219CE5FBC52}" type="slidenum">
              <a:rPr lang="en-US"/>
              <a:pPr/>
              <a:t>32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934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E3429-69F5-465A-961F-6049B500E56E}" type="slidenum">
              <a:rPr lang="en-US"/>
              <a:pPr/>
              <a:t>37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2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 descr="Kansikuva vaaka_englant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060575"/>
            <a:ext cx="7772400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alaotsikon perustyyliä napsautt.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72225" y="836613"/>
            <a:ext cx="1800225" cy="4679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0" y="836613"/>
            <a:ext cx="5248275" cy="4679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955800"/>
            <a:ext cx="3956050" cy="392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55800"/>
            <a:ext cx="3956050" cy="392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701675"/>
            <a:ext cx="2016125" cy="5175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01675"/>
            <a:ext cx="5895975" cy="5175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38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7238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7238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238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27239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39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39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39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39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39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39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39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39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39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0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0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0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0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0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0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0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0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0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0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1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1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1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1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1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1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1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1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1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1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2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2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2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2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2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2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2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2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2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2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3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3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3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3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3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3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3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3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3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3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44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244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244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27244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4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4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4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244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27244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4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5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245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245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245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7245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7245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E66E7-3278-4413-BCDE-08B1A8815D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AF9EB-E928-4913-8B96-8D637596F4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FF6A6-C196-4AB6-ABF1-6CACD241B7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24FC8-6032-446A-A677-79BABA20BE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FB5B3-4608-432D-BBD2-F5BCAB19DE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B0C4C-5357-4B5F-BF9C-D9D3DE985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F0EA8-7819-4B3E-8838-FAF7F41F9A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  <p:transition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163BB-BEE1-47D7-AE3D-996972FD13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F25A8-549C-4347-8924-29AD0F5BDD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54289-3134-4210-A968-A68C42C0F5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CBFD4-1472-4BD2-80E5-43B9859989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A3D711-7887-40CE-AEFD-FD127A09A3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2060575"/>
            <a:ext cx="3271838" cy="345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2060575"/>
            <a:ext cx="3271837" cy="345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 descr="Pohja A vaaka_englant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94800" cy="6896100"/>
          </a:xfrm>
          <a:prstGeom prst="rect">
            <a:avLst/>
          </a:prstGeom>
          <a:noFill/>
        </p:spPr>
      </p:pic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836613"/>
            <a:ext cx="7200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perustyyl. napsautt.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2060575"/>
            <a:ext cx="6696075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endParaRPr lang="fi-FI"/>
          </a:p>
          <a:p>
            <a:pPr lvl="2"/>
            <a:endParaRPr lang="fi-FI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1863" y="5616575"/>
            <a:ext cx="23764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8531225" y="6508750"/>
            <a:ext cx="577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bg1"/>
                </a:solidFill>
              </a:rPr>
              <a:t>2006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blinds dir="vert"/>
  </p:transition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 descr="Pohja B vaaka_englant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94800" cy="6896100"/>
          </a:xfrm>
          <a:prstGeom prst="rect">
            <a:avLst/>
          </a:prstGeom>
          <a:noFill/>
        </p:spPr>
      </p:pic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01675"/>
            <a:ext cx="8064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perustyyl. napsautt.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55800"/>
            <a:ext cx="80645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endParaRPr lang="fi-FI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72225" y="5976938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8532813" y="6508750"/>
            <a:ext cx="577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bg1"/>
                </a:solidFill>
              </a:rPr>
              <a:t>2006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36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7136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7136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27136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6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6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6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6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7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7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7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7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7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7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7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7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7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7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8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8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8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8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8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8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8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138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27138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8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9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9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9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9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9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9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9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9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9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39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0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0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0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0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0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0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0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0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0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0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1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1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1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1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1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1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41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7141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1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141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27142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42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42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142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7142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142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7142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7142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+mn-lt"/>
              </a:defRPr>
            </a:lvl1pPr>
          </a:lstStyle>
          <a:p>
            <a:fld id="{48BDB966-D9FD-4318-81A0-6B18E7268C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048000"/>
            <a:ext cx="7543800" cy="914400"/>
          </a:xfrm>
        </p:spPr>
        <p:txBody>
          <a:bodyPr/>
          <a:lstStyle/>
          <a:p>
            <a:pPr algn="ctr"/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Disampaikan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oleh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Pengajar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MPPI</a:t>
            </a:r>
            <a:endParaRPr lang="en-US" sz="1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4572000"/>
            <a:ext cx="784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 </a:t>
            </a:r>
          </a:p>
          <a:p>
            <a:pPr algn="ctr"/>
            <a:r>
              <a:rPr kumimoji="1" lang="en-US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FACULTY OF COMPUTER SCIENCE, </a:t>
            </a:r>
          </a:p>
          <a:p>
            <a:pPr algn="ctr"/>
            <a:r>
              <a:rPr kumimoji="1" lang="en-US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UNIVERSITY OF INDONESIA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57200" y="609600"/>
            <a:ext cx="8153400" cy="9906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Survey Research in CS/IS/IT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/>
              <a:t>	Surveys should be considered to be in the same category as a test.</a:t>
            </a:r>
          </a:p>
          <a:p>
            <a:pPr lvl="1"/>
            <a:r>
              <a:rPr lang="en-US" sz="2400" dirty="0"/>
              <a:t>Each question represents a test item.</a:t>
            </a:r>
          </a:p>
          <a:p>
            <a:pPr lvl="1"/>
            <a:r>
              <a:rPr lang="en-US" sz="2400" dirty="0"/>
              <a:t>Administering the survey should be </a:t>
            </a:r>
            <a:r>
              <a:rPr lang="en-US" sz="2400" dirty="0">
                <a:solidFill>
                  <a:srgbClr val="FF0000"/>
                </a:solidFill>
              </a:rPr>
              <a:t>standardized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The researcher has to consider </a:t>
            </a:r>
            <a:r>
              <a:rPr lang="en-US" sz="2400" dirty="0">
                <a:solidFill>
                  <a:srgbClr val="FF0000"/>
                </a:solidFill>
              </a:rPr>
              <a:t>reliability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issues.</a:t>
            </a:r>
          </a:p>
          <a:p>
            <a:pPr lvl="1"/>
            <a:r>
              <a:rPr lang="en-US" sz="2400" dirty="0"/>
              <a:t>The researcher has to consider </a:t>
            </a:r>
            <a:r>
              <a:rPr lang="en-US" sz="2400" dirty="0">
                <a:solidFill>
                  <a:srgbClr val="FF0000"/>
                </a:solidFill>
              </a:rPr>
              <a:t>validity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issues.</a:t>
            </a:r>
          </a:p>
          <a:p>
            <a:pPr lvl="1"/>
            <a:r>
              <a:rPr lang="en-US" sz="2400" dirty="0"/>
              <a:t>Effective surveys depend on </a:t>
            </a:r>
            <a:r>
              <a:rPr lang="en-US" sz="2400" dirty="0">
                <a:solidFill>
                  <a:srgbClr val="FF0000"/>
                </a:solidFill>
              </a:rPr>
              <a:t>asking the right questions right</a:t>
            </a:r>
            <a:r>
              <a:rPr lang="en-US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5634335"/>
            <a:ext cx="68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25000"/>
                  </a:schemeClr>
                </a:solidFill>
              </a:rPr>
              <a:t>How to improve reliability and validity?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81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Key concepts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rvey Req 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9732184">
            <a:off x="222555" y="1680195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Contoh</a:t>
            </a:r>
            <a:r>
              <a:rPr lang="en-US" dirty="0">
                <a:solidFill>
                  <a:srgbClr val="FF0000"/>
                </a:solidFill>
              </a:rPr>
              <a:t> Paper Survey Research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id-ID" sz="2800" dirty="0"/>
              <a:t>Collecting standardized information from people using an </a:t>
            </a:r>
            <a:r>
              <a:rPr lang="id-ID" sz="2800" dirty="0">
                <a:solidFill>
                  <a:srgbClr val="FF0000"/>
                </a:solidFill>
              </a:rPr>
              <a:t>interview</a:t>
            </a:r>
            <a:r>
              <a:rPr lang="id-ID" sz="2800" dirty="0"/>
              <a:t> or </a:t>
            </a:r>
            <a:r>
              <a:rPr lang="id-ID" sz="2800" dirty="0">
                <a:solidFill>
                  <a:srgbClr val="FF0000"/>
                </a:solidFill>
              </a:rPr>
              <a:t>self-report</a:t>
            </a:r>
            <a:r>
              <a:rPr lang="id-ID" sz="2800" dirty="0"/>
              <a:t> format.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id-ID" sz="2800" dirty="0"/>
              <a:t>Typically survey knowledge or opinions.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id-ID" sz="2800" dirty="0"/>
              <a:t>To standardized the information one uses a </a:t>
            </a:r>
            <a:r>
              <a:rPr lang="id-ID" sz="2800" dirty="0">
                <a:solidFill>
                  <a:srgbClr val="FF0000"/>
                </a:solidFill>
              </a:rPr>
              <a:t>questionnaire</a:t>
            </a:r>
            <a:r>
              <a:rPr lang="id-ID" sz="2800" dirty="0"/>
              <a:t> with set questions.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id-ID" sz="2800" u="sng" dirty="0"/>
              <a:t>Ideally the questionnaire has been validated.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id-ID" sz="2800" u="sng" dirty="0"/>
              <a:t>Representativeness of the sample</a:t>
            </a:r>
            <a:r>
              <a:rPr lang="id-ID" sz="2800" dirty="0"/>
              <a:t> is very important.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457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Survey Method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Direct interview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Face-to-face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Via telephone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Indirect interview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Via email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762000" y="1447800"/>
            <a:ext cx="7696200" cy="11430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id-ID" sz="2400">
              <a:latin typeface="Times New Roman" pitchFamily="18" charset="0"/>
            </a:endParaRPr>
          </a:p>
        </p:txBody>
      </p:sp>
      <p:sp>
        <p:nvSpPr>
          <p:cNvPr id="207875" name="WordArt 3"/>
          <p:cNvSpPr>
            <a:spLocks noChangeArrowheads="1" noChangeShapeType="1" noTextEdit="1"/>
          </p:cNvSpPr>
          <p:nvPr/>
        </p:nvSpPr>
        <p:spPr bwMode="auto">
          <a:xfrm>
            <a:off x="1219200" y="1752600"/>
            <a:ext cx="67818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/>
              </a:rPr>
              <a:t>INTERVIEWS</a:t>
            </a:r>
          </a:p>
        </p:txBody>
      </p:sp>
      <p:graphicFrame>
        <p:nvGraphicFramePr>
          <p:cNvPr id="207876" name="Object 4"/>
          <p:cNvGraphicFramePr>
            <a:graphicFrameLocks noGrp="1"/>
          </p:cNvGraphicFramePr>
          <p:nvPr>
            <p:ph/>
          </p:nvPr>
        </p:nvGraphicFramePr>
        <p:xfrm>
          <a:off x="1628775" y="2924175"/>
          <a:ext cx="5776913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6" name="ClipArt" r:id="rId3" imgW="5611680" imgH="2747880" progId="">
                  <p:embed/>
                </p:oleObj>
              </mc:Choice>
              <mc:Fallback>
                <p:oleObj name="ClipArt" r:id="rId3" imgW="5611680" imgH="2747880" progId="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924175"/>
                        <a:ext cx="5776913" cy="286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Interviews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Advantage</a:t>
            </a:r>
            <a:r>
              <a:rPr lang="en-US" sz="2400" dirty="0"/>
              <a:t> - Comprehensive, ensure participant understands the question, minimizes missing data, enables clarification of unclear responses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Disadvantage</a:t>
            </a:r>
            <a:r>
              <a:rPr lang="en-US" sz="2400" dirty="0"/>
              <a:t> – expensive, people more like to refuse participation, can be risky for interviewer, interviewer may bias the responses.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Interview:</a:t>
            </a:r>
            <a:r>
              <a:rPr lang="en-US" sz="2800" dirty="0"/>
              <a:t> Advantages &amp; Disadvantages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Face-to-face interviews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Expensive and time-consuming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Telephone interviews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Need to use random-digit dialing to reach both listed and unlisted numbers.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Mail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Return rate is usually low (20-30%).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Types of Interviews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198563" y="3530600"/>
            <a:ext cx="4059237" cy="17256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Benefits</a:t>
            </a:r>
          </a:p>
          <a:p>
            <a:pPr lvl="1">
              <a:lnSpc>
                <a:spcPct val="90000"/>
              </a:lnSpc>
            </a:pPr>
            <a:r>
              <a:rPr lang="en-US"/>
              <a:t>Cover a wide range of issues</a:t>
            </a:r>
          </a:p>
          <a:p>
            <a:pPr lvl="1">
              <a:lnSpc>
                <a:spcPct val="90000"/>
              </a:lnSpc>
            </a:pPr>
            <a:r>
              <a:rPr lang="en-US"/>
              <a:t>Flexibility</a:t>
            </a:r>
          </a:p>
        </p:txBody>
      </p:sp>
      <p:sp>
        <p:nvSpPr>
          <p:cNvPr id="1607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638800" y="3536950"/>
            <a:ext cx="2819400" cy="1797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Issues</a:t>
            </a:r>
          </a:p>
          <a:p>
            <a:pPr lvl="1">
              <a:lnSpc>
                <a:spcPct val="90000"/>
              </a:lnSpc>
            </a:pPr>
            <a:r>
              <a:rPr lang="en-US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/>
              <a:t>Validity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212725" y="3884613"/>
            <a:ext cx="4816475" cy="30480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914400" y="1981200"/>
            <a:ext cx="7696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latin typeface="Tahoma" pitchFamily="34" charset="0"/>
              </a:rPr>
              <a:t>Questions are unplanned. The interviewer can ask questions at his/her discretion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Unstructured interview 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3308350"/>
            <a:ext cx="3810000" cy="1873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Benefits</a:t>
            </a:r>
          </a:p>
          <a:p>
            <a:pPr lvl="1"/>
            <a:r>
              <a:rPr lang="en-US"/>
              <a:t>Consistency</a:t>
            </a:r>
          </a:p>
          <a:p>
            <a:pPr lvl="1"/>
            <a:r>
              <a:rPr lang="en-US"/>
              <a:t>Even coverage</a:t>
            </a:r>
          </a:p>
          <a:p>
            <a:pPr lvl="1"/>
            <a:r>
              <a:rPr lang="en-US"/>
              <a:t>Content validity</a:t>
            </a:r>
          </a:p>
        </p:txBody>
      </p:sp>
      <p:sp>
        <p:nvSpPr>
          <p:cNvPr id="16282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3384550"/>
            <a:ext cx="3810000" cy="2025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Issues</a:t>
            </a:r>
          </a:p>
          <a:p>
            <a:pPr lvl="1"/>
            <a:r>
              <a:rPr lang="en-US"/>
              <a:t>Limits coverage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914400" y="1752600"/>
            <a:ext cx="7543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>
                <a:latin typeface="Tahoma" pitchFamily="34" charset="0"/>
              </a:rPr>
              <a:t>Questions are pre-planned in advance to elicit responses in a specific area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Structured interview 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read each question exactly as written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standard probes when the person does not answer fully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record answers in the same way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be interpersonally neutral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dirty="0" err="1"/>
              <a:t>Standarizing</a:t>
            </a:r>
            <a:r>
              <a:rPr lang="en-US" dirty="0"/>
              <a:t> Interview Procedures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77" y="152400"/>
            <a:ext cx="8226023" cy="685800"/>
          </a:xfrm>
        </p:spPr>
        <p:txBody>
          <a:bodyPr/>
          <a:lstStyle/>
          <a:p>
            <a:r>
              <a:rPr lang="en-US" sz="3600" dirty="0"/>
              <a:t>Survey in the Context</a:t>
            </a:r>
          </a:p>
        </p:txBody>
      </p:sp>
      <p:pic>
        <p:nvPicPr>
          <p:cNvPr id="3" name="Picture 2" descr="SDL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0612" y="685800"/>
            <a:ext cx="9144000" cy="609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99049" y="6172200"/>
            <a:ext cx="535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http://upload.wikimedia.org/wikipedia/commons/b/bb/Systems_Development_Life_Cycle.jpg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51460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Survey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57200" y="2971800"/>
            <a:ext cx="609600" cy="685800"/>
          </a:xfrm>
          <a:prstGeom prst="straightConnector1">
            <a:avLst/>
          </a:prstGeom>
          <a:noFill/>
          <a:ln w="57150" cap="flat" cmpd="sng" algn="ctr">
            <a:solidFill>
              <a:srgbClr val="CC33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180969" y="2976265"/>
            <a:ext cx="114431" cy="605135"/>
          </a:xfrm>
          <a:prstGeom prst="straightConnector1">
            <a:avLst/>
          </a:prstGeom>
          <a:noFill/>
          <a:ln w="57150" cap="flat" cmpd="sng" algn="ctr">
            <a:solidFill>
              <a:srgbClr val="CC33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8377" y="1905000"/>
            <a:ext cx="273664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Identify the business </a:t>
            </a:r>
          </a:p>
          <a:p>
            <a:r>
              <a:rPr lang="en-US" sz="1800" dirty="0"/>
              <a:t>needs and/or opportunity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538" y="243840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Survey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3124202" y="2819402"/>
            <a:ext cx="457199" cy="457199"/>
          </a:xfrm>
          <a:prstGeom prst="straightConnector1">
            <a:avLst/>
          </a:prstGeom>
          <a:noFill/>
          <a:ln w="57150" cap="flat" cmpd="sng" algn="ctr">
            <a:solidFill>
              <a:srgbClr val="CC33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58296" y="2057400"/>
            <a:ext cx="339490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Identify the users’ requirements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5275" y="1182469"/>
            <a:ext cx="212532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Capture the users’ </a:t>
            </a:r>
          </a:p>
          <a:p>
            <a:r>
              <a:rPr lang="en-US" sz="1800" dirty="0"/>
              <a:t>satisfaction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6200000" flipH="1">
            <a:off x="7391398" y="2209798"/>
            <a:ext cx="381002" cy="76201"/>
          </a:xfrm>
          <a:prstGeom prst="straightConnector1">
            <a:avLst/>
          </a:prstGeom>
          <a:noFill/>
          <a:ln w="57150" cap="flat" cmpd="sng" algn="ctr">
            <a:solidFill>
              <a:srgbClr val="CC33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58000" y="1748135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Survey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 dirty="0"/>
              <a:t>Confirmation bias</a:t>
            </a:r>
          </a:p>
          <a:p>
            <a:pPr lvl="1"/>
            <a:r>
              <a:rPr lang="en-US" sz="3200" dirty="0"/>
              <a:t>an error in which the interviewer unconsciously seeks to gather information to support an established opinion or point of view</a:t>
            </a:r>
          </a:p>
          <a:p>
            <a:pPr>
              <a:buFont typeface="Wingdings" pitchFamily="2" charset="2"/>
              <a:buNone/>
            </a:pPr>
            <a:endParaRPr 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Interviewing Error 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762000" y="1676400"/>
            <a:ext cx="7696200" cy="1143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id-ID" sz="2400">
              <a:latin typeface="Times New Roman" pitchFamily="18" charset="0"/>
            </a:endParaRPr>
          </a:p>
        </p:txBody>
      </p:sp>
      <p:sp>
        <p:nvSpPr>
          <p:cNvPr id="208899" name="WordArt 3"/>
          <p:cNvSpPr>
            <a:spLocks noChangeArrowheads="1" noChangeShapeType="1" noTextEdit="1"/>
          </p:cNvSpPr>
          <p:nvPr/>
        </p:nvSpPr>
        <p:spPr bwMode="auto">
          <a:xfrm>
            <a:off x="1219200" y="1981200"/>
            <a:ext cx="67818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/>
              </a:rPr>
              <a:t>QUESTIONNAIRES</a:t>
            </a:r>
          </a:p>
        </p:txBody>
      </p:sp>
      <p:pic>
        <p:nvPicPr>
          <p:cNvPr id="208900" name="Picture 4" descr="tes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276600"/>
            <a:ext cx="2640013" cy="26289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do you need to know?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can you do with the responses?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decisions can be made from the responses?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will you do with the responses once you have them? How will the responses be analyzed?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will you report the responses?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990599" y="533400"/>
            <a:ext cx="7184679" cy="63402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cap="sq">
            <a:solidFill>
              <a:srgbClr val="000066"/>
            </a:solidFill>
            <a:miter lim="800000"/>
            <a:headEnd type="none" w="sm" len="sm"/>
            <a:tailEnd type="none" w="sm" len="sm"/>
          </a:ln>
          <a:effectLst>
            <a:outerShdw dist="125724" dir="2700000" algn="ctr" rotWithShape="0">
              <a:srgbClr val="6666FF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1. Determine The Purpose</a:t>
            </a:r>
            <a:endParaRPr lang="en-GB" sz="3200" b="1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772400" cy="4114800"/>
          </a:xfrm>
        </p:spPr>
        <p:txBody>
          <a:bodyPr/>
          <a:lstStyle/>
          <a:p>
            <a:pPr marL="398463" indent="-398463">
              <a:buFont typeface="Arial" panose="020B0604020202020204" pitchFamily="34" charset="0"/>
              <a:buChar char="•"/>
            </a:pPr>
            <a:r>
              <a:rPr lang="en-US" dirty="0"/>
              <a:t>To whom do you want to generalize your results?</a:t>
            </a:r>
          </a:p>
          <a:p>
            <a:pPr marL="398463" indent="-398463">
              <a:buFont typeface="Arial" panose="020B0604020202020204" pitchFamily="34" charset="0"/>
              <a:buChar char="•"/>
            </a:pPr>
            <a:r>
              <a:rPr lang="en-US" dirty="0"/>
              <a:t>What is your target population?</a:t>
            </a:r>
          </a:p>
          <a:p>
            <a:pPr marL="398463" indent="-398463">
              <a:buFont typeface="Arial" panose="020B0604020202020204" pitchFamily="34" charset="0"/>
              <a:buChar char="•"/>
            </a:pPr>
            <a:r>
              <a:rPr lang="en-US" dirty="0"/>
              <a:t>What is your sample frame?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593410" y="609600"/>
            <a:ext cx="5493190" cy="131112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cap="sq">
            <a:solidFill>
              <a:srgbClr val="000066"/>
            </a:solidFill>
            <a:miter lim="800000"/>
            <a:headEnd type="none" w="sm" len="sm"/>
            <a:tailEnd type="none" w="sm" len="sm"/>
          </a:ln>
          <a:effectLst>
            <a:outerShdw dist="125724" dir="2700000" algn="ctr" rotWithShape="0">
              <a:srgbClr val="6666FF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Step 2. Target Population</a:t>
            </a:r>
            <a:endParaRPr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Will the responses be content analyzed?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Will the responses be computer analyzed?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kinds of analyses will be required?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statistical decisions will be made from the survey?</a:t>
            </a:r>
          </a:p>
          <a:p>
            <a:endParaRPr lang="en-US" dirty="0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685800" y="120650"/>
            <a:ext cx="7543800" cy="1201739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cap="sq">
            <a:solidFill>
              <a:srgbClr val="000066"/>
            </a:solidFill>
            <a:miter lim="800000"/>
            <a:headEnd type="none" w="sm" len="sm"/>
            <a:tailEnd type="none" w="sm" len="sm"/>
          </a:ln>
          <a:effectLst>
            <a:outerShdw dist="125724" dir="2700000" algn="ctr" rotWithShape="0">
              <a:srgbClr val="6666FF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Step 3. How Will The Survey Be Evaluated?</a:t>
            </a:r>
            <a:endParaRPr lang="en-GB" sz="3400" b="1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Interview?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Face to face?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Group?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Telephone?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Questionnaire</a:t>
            </a:r>
          </a:p>
          <a:p>
            <a:pPr lvl="1"/>
            <a:r>
              <a:rPr lang="en-US" sz="2400" dirty="0"/>
              <a:t>Controlled group?</a:t>
            </a:r>
          </a:p>
          <a:p>
            <a:pPr lvl="1"/>
            <a:r>
              <a:rPr lang="en-US" sz="2400" dirty="0"/>
              <a:t>Pencil &amp; paper vs. computer?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914400" y="76200"/>
            <a:ext cx="7239000" cy="118904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cap="sq">
            <a:solidFill>
              <a:srgbClr val="000066"/>
            </a:solidFill>
            <a:miter lim="800000"/>
            <a:headEnd type="none" w="sm" len="sm"/>
            <a:tailEnd type="none" w="sm" len="sm"/>
          </a:ln>
          <a:effectLst>
            <a:outerShdw dist="125724" dir="2700000" algn="ctr" rotWithShape="0">
              <a:srgbClr val="6666FF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Step 4. How Will The survey be Administered?</a:t>
            </a:r>
            <a:endParaRPr lang="en-GB" sz="3400" b="1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C3300"/>
                </a:solidFill>
              </a:rPr>
              <a:t>Open-Ended Questions</a:t>
            </a:r>
            <a:r>
              <a:rPr lang="en-US" dirty="0"/>
              <a:t>: not provide response choices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C3300"/>
                </a:solidFill>
              </a:rPr>
              <a:t>Closed-Ended Questions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/>
              <a:t>supply a certain number of responses from which respondents are expected to choose</a:t>
            </a:r>
            <a:endParaRPr lang="en-US" i="1" dirty="0"/>
          </a:p>
          <a:p>
            <a:pPr lvl="1"/>
            <a:r>
              <a:rPr lang="en-US" dirty="0"/>
              <a:t>Dichotomous Questions</a:t>
            </a:r>
          </a:p>
          <a:p>
            <a:pPr lvl="1"/>
            <a:r>
              <a:rPr lang="en-US" dirty="0"/>
              <a:t>Multiple-choice Questions</a:t>
            </a:r>
          </a:p>
          <a:p>
            <a:endParaRPr lang="en-US" sz="2800" dirty="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609600" y="579438"/>
            <a:ext cx="8001000" cy="118904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cap="sq">
            <a:solidFill>
              <a:srgbClr val="000066"/>
            </a:solidFill>
            <a:miter lim="800000"/>
            <a:headEnd type="none" w="sm" len="sm"/>
            <a:tailEnd type="none" w="sm" len="sm"/>
          </a:ln>
          <a:effectLst>
            <a:outerShdw dist="125724" dir="2700000" algn="ctr" rotWithShape="0">
              <a:srgbClr val="6666FF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Step 5. Determine The Question Format</a:t>
            </a:r>
            <a:endParaRPr lang="en-GB" sz="3400" b="1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72400" cy="60960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Open-ended Questions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914400" y="1752600"/>
            <a:ext cx="762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800" dirty="0">
                <a:latin typeface="Tahoma" pitchFamily="34" charset="0"/>
              </a:rPr>
              <a:t>Questions where the respondent is free to answer in his/her own words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2800" dirty="0"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800" dirty="0">
                <a:latin typeface="Tahoma" pitchFamily="34" charset="0"/>
              </a:rPr>
              <a:t>Example: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ahoma" pitchFamily="34" charset="0"/>
              </a:rPr>
              <a:t>Can you tell me about your typical experience with writing?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68580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Open-Ended Questions</a:t>
            </a:r>
          </a:p>
        </p:txBody>
      </p:sp>
      <p:sp>
        <p:nvSpPr>
          <p:cNvPr id="301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3733800" cy="4114800"/>
          </a:xfrm>
        </p:spPr>
        <p:txBody>
          <a:bodyPr/>
          <a:lstStyle/>
          <a:p>
            <a:r>
              <a:rPr lang="en-US" sz="2400"/>
              <a:t>Advantages</a:t>
            </a:r>
          </a:p>
          <a:p>
            <a:pPr lvl="1"/>
            <a:r>
              <a:rPr lang="en-US" sz="2000"/>
              <a:t>Freedom of response</a:t>
            </a:r>
          </a:p>
          <a:p>
            <a:pPr lvl="1"/>
            <a:r>
              <a:rPr lang="en-US" sz="2000"/>
              <a:t>Sensitive to respondents’ desire for expression</a:t>
            </a:r>
          </a:p>
          <a:p>
            <a:pPr lvl="1"/>
            <a:r>
              <a:rPr lang="en-US" sz="2000"/>
              <a:t>Well-suited for exploratory studies</a:t>
            </a:r>
          </a:p>
          <a:p>
            <a:pPr lvl="1"/>
            <a:r>
              <a:rPr lang="en-US" sz="2000"/>
              <a:t>Suitable for certain types of questions</a:t>
            </a:r>
          </a:p>
        </p:txBody>
      </p:sp>
      <p:sp>
        <p:nvSpPr>
          <p:cNvPr id="30106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752600"/>
            <a:ext cx="4419600" cy="4114800"/>
          </a:xfrm>
        </p:spPr>
        <p:txBody>
          <a:bodyPr/>
          <a:lstStyle/>
          <a:p>
            <a:r>
              <a:rPr lang="en-US" sz="2400"/>
              <a:t>Disadvantages</a:t>
            </a:r>
          </a:p>
          <a:p>
            <a:pPr lvl="1"/>
            <a:r>
              <a:rPr lang="en-US" sz="2000"/>
              <a:t>Interpretation of the responses can bias the findings</a:t>
            </a:r>
          </a:p>
          <a:p>
            <a:pPr lvl="1"/>
            <a:r>
              <a:rPr lang="en-US" sz="2000"/>
              <a:t>Researchers must form representative categories that encompass all responses</a:t>
            </a:r>
          </a:p>
          <a:p>
            <a:pPr lvl="1"/>
            <a:r>
              <a:rPr lang="en-US" sz="2000"/>
              <a:t>May discourage respondents from completing the questionnaire</a:t>
            </a:r>
          </a:p>
          <a:p>
            <a:pPr lvl="1"/>
            <a:r>
              <a:rPr lang="en-US" sz="2000"/>
              <a:t>Coding open-ended questionnaires can be expensive and time-consuming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533400"/>
          </a:xfrm>
        </p:spPr>
        <p:txBody>
          <a:bodyPr/>
          <a:lstStyle/>
          <a:p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Closed-ended Questions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9906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2400" dirty="0">
                <a:latin typeface="Tahoma" pitchFamily="34" charset="0"/>
              </a:rPr>
              <a:t>Questions where the respondents are limited to a fixed set of alternatives in their answers.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2400" dirty="0"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>
                <a:latin typeface="Tahoma" pitchFamily="34" charset="0"/>
              </a:rPr>
              <a:t>Example: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>
                <a:latin typeface="Tahoma" pitchFamily="34" charset="0"/>
              </a:rPr>
              <a:t>     How do you typically find a research question?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n-US" sz="2000" dirty="0">
                <a:latin typeface="Tahoma" pitchFamily="34" charset="0"/>
              </a:rPr>
              <a:t>given by someone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n-US" sz="2000" dirty="0">
                <a:latin typeface="Tahoma" pitchFamily="34" charset="0"/>
              </a:rPr>
              <a:t>the future work of an article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n-US" sz="2000" dirty="0">
                <a:latin typeface="Tahoma" pitchFamily="34" charset="0"/>
              </a:rPr>
              <a:t>real-life problems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n-US" sz="2000" dirty="0">
                <a:latin typeface="Tahoma" pitchFamily="34" charset="0"/>
              </a:rPr>
              <a:t>discussion with experts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n-US" sz="2000" dirty="0">
                <a:latin typeface="Tahoma" pitchFamily="34" charset="0"/>
              </a:rPr>
              <a:t>toss a coin</a:t>
            </a:r>
            <a:endParaRPr lang="en-CA" sz="20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en-US" sz="2800" dirty="0">
              <a:latin typeface="Tahoma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4" name="Rectangle 2"/>
          <p:cNvSpPr>
            <a:spLocks noChangeArrowheads="1"/>
          </p:cNvSpPr>
          <p:nvPr/>
        </p:nvSpPr>
        <p:spPr bwMode="auto">
          <a:xfrm>
            <a:off x="914400" y="7620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sz="32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Context on Research Methods</a:t>
            </a:r>
            <a:r>
              <a:rPr lang="en-GB" sz="44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 </a:t>
            </a:r>
            <a:br>
              <a:rPr lang="en-GB" sz="44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</a:br>
            <a:r>
              <a:rPr lang="en-GB" sz="24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(upon which methodologies can be built)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ahoma" pitchFamily="34" charset="0"/>
            </a:endParaRPr>
          </a:p>
        </p:txBody>
      </p:sp>
      <p:grpSp>
        <p:nvGrpSpPr>
          <p:cNvPr id="327685" name="Group 4"/>
          <p:cNvGrpSpPr>
            <a:grpSpLocks/>
          </p:cNvGrpSpPr>
          <p:nvPr/>
        </p:nvGrpSpPr>
        <p:grpSpPr bwMode="auto">
          <a:xfrm>
            <a:off x="533400" y="1371600"/>
            <a:ext cx="8077200" cy="4945063"/>
            <a:chOff x="288" y="588"/>
            <a:chExt cx="5118" cy="3444"/>
          </a:xfrm>
        </p:grpSpPr>
        <p:sp>
          <p:nvSpPr>
            <p:cNvPr id="327686" name="Rectangle 5"/>
            <p:cNvSpPr>
              <a:spLocks noChangeArrowheads="1"/>
            </p:cNvSpPr>
            <p:nvPr/>
          </p:nvSpPr>
          <p:spPr bwMode="auto">
            <a:xfrm>
              <a:off x="672" y="2112"/>
              <a:ext cx="1008" cy="288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400">
                <a:latin typeface="Tahoma" pitchFamily="34" charset="0"/>
              </a:endParaRPr>
            </a:p>
          </p:txBody>
        </p:sp>
        <p:grpSp>
          <p:nvGrpSpPr>
            <p:cNvPr id="327687" name="Group 6"/>
            <p:cNvGrpSpPr>
              <a:grpSpLocks/>
            </p:cNvGrpSpPr>
            <p:nvPr/>
          </p:nvGrpSpPr>
          <p:grpSpPr bwMode="auto">
            <a:xfrm>
              <a:off x="288" y="588"/>
              <a:ext cx="5118" cy="3444"/>
              <a:chOff x="546" y="816"/>
              <a:chExt cx="5118" cy="3444"/>
            </a:xfrm>
          </p:grpSpPr>
          <p:pic>
            <p:nvPicPr>
              <p:cNvPr id="327688" name="Picture 7" descr="typesresearch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94" y="1776"/>
                <a:ext cx="2352" cy="16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7689" name="Picture 8" descr="actio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94" y="3696"/>
                <a:ext cx="1488" cy="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7690" name="Picture 9" descr="causalco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30" y="816"/>
                <a:ext cx="1164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7691" name="Picture 10" descr="cor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46" y="1200"/>
                <a:ext cx="1122" cy="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7692" name="Picture 11" descr="ethno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38" y="3120"/>
                <a:ext cx="1326" cy="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7693" name="Picture 12" descr="experi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674" y="1344"/>
                <a:ext cx="800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7694" name="Picture 13" descr="historical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378" y="3552"/>
                <a:ext cx="1122" cy="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7695" name="Picture 14" descr="survey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978" y="3216"/>
                <a:ext cx="840" cy="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7696" name="Picture 15" descr="cau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186" y="1296"/>
                <a:ext cx="672" cy="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7697" name="Picture 16" descr="act1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170" y="3744"/>
                <a:ext cx="570" cy="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7698" name="Picture 17" descr="eth1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482" y="3456"/>
                <a:ext cx="703" cy="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7699" name="Picture 18" descr="sur1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94" y="2448"/>
                <a:ext cx="774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7700" name="Picture 19" descr="eth2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4482" y="2448"/>
                <a:ext cx="528" cy="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7701" name="Picture 20" descr="exp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3954" y="1008"/>
                <a:ext cx="1248" cy="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7702" name="Text Box 21"/>
            <p:cNvSpPr txBox="1">
              <a:spLocks noChangeArrowheads="1"/>
            </p:cNvSpPr>
            <p:nvPr/>
          </p:nvSpPr>
          <p:spPr bwMode="auto">
            <a:xfrm>
              <a:off x="527" y="2016"/>
              <a:ext cx="1010" cy="295"/>
            </a:xfrm>
            <a:prstGeom prst="rect">
              <a:avLst/>
            </a:prstGeom>
            <a:solidFill>
              <a:srgbClr val="FFFF99"/>
            </a:solidFill>
            <a:ln w="254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Arial" charset="0"/>
                </a:rPr>
                <a:t>Case Study</a:t>
              </a:r>
            </a:p>
          </p:txBody>
        </p:sp>
        <p:sp>
          <p:nvSpPr>
            <p:cNvPr id="327703" name="Line 22"/>
            <p:cNvSpPr>
              <a:spLocks noChangeShapeType="1"/>
            </p:cNvSpPr>
            <p:nvPr/>
          </p:nvSpPr>
          <p:spPr bwMode="auto">
            <a:xfrm flipH="1">
              <a:off x="1680" y="2352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04" name="Rectangle 23"/>
            <p:cNvSpPr>
              <a:spLocks noChangeArrowheads="1"/>
            </p:cNvSpPr>
            <p:nvPr/>
          </p:nvSpPr>
          <p:spPr bwMode="auto">
            <a:xfrm>
              <a:off x="1632" y="1824"/>
              <a:ext cx="2160" cy="1056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ahoma" pitchFamily="34" charset="0"/>
              </a:endParaRPr>
            </a:p>
          </p:txBody>
        </p:sp>
        <p:sp>
          <p:nvSpPr>
            <p:cNvPr id="327705" name="Text Box 24"/>
            <p:cNvSpPr txBox="1">
              <a:spLocks noChangeArrowheads="1"/>
            </p:cNvSpPr>
            <p:nvPr/>
          </p:nvSpPr>
          <p:spPr bwMode="auto">
            <a:xfrm>
              <a:off x="1680" y="1968"/>
              <a:ext cx="2064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dirty="0">
                  <a:solidFill>
                    <a:srgbClr val="FF0000"/>
                  </a:solidFill>
                  <a:latin typeface="Gill Sans MT" pitchFamily="34" charset="0"/>
                </a:rPr>
                <a:t>Types of</a:t>
              </a:r>
              <a:br>
                <a:rPr lang="en-US" sz="2600" b="1" dirty="0">
                  <a:solidFill>
                    <a:srgbClr val="FF0000"/>
                  </a:solidFill>
                  <a:latin typeface="Gill Sans MT" pitchFamily="34" charset="0"/>
                </a:rPr>
              </a:br>
              <a:r>
                <a:rPr lang="en-US" sz="2600" b="1" dirty="0">
                  <a:solidFill>
                    <a:srgbClr val="FF0000"/>
                  </a:solidFill>
                  <a:latin typeface="Gill Sans MT" pitchFamily="34" charset="0"/>
                </a:rPr>
                <a:t>Research Methods</a:t>
              </a:r>
            </a:p>
          </p:txBody>
        </p:sp>
      </p:grpSp>
      <p:sp>
        <p:nvSpPr>
          <p:cNvPr id="327706" name="Line 26"/>
          <p:cNvSpPr>
            <a:spLocks noChangeShapeType="1"/>
          </p:cNvSpPr>
          <p:nvPr/>
        </p:nvSpPr>
        <p:spPr bwMode="auto">
          <a:xfrm flipV="1">
            <a:off x="457200" y="5257800"/>
            <a:ext cx="914400" cy="45720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277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533400"/>
          </a:xfrm>
        </p:spPr>
        <p:txBody>
          <a:bodyPr/>
          <a:lstStyle/>
          <a:p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Close-Ended Questions</a:t>
            </a:r>
          </a:p>
        </p:txBody>
      </p:sp>
      <p:sp>
        <p:nvSpPr>
          <p:cNvPr id="295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828800"/>
            <a:ext cx="42672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Advantages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Easy to administer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Reduce interpreter bias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Tend to motivate respondents to complete surveys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Simplify coding and tabulating efforts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Prompts choices  prompts respondents to ponder alternatives they might not otherwise consider</a:t>
            </a:r>
          </a:p>
        </p:txBody>
      </p:sp>
      <p:sp>
        <p:nvSpPr>
          <p:cNvPr id="2959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828800"/>
            <a:ext cx="41910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Disadvantages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Extensive effort required in questionnaire construction to create an exhaustive list of choices or a short list of the most likely choices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list can have an inhibiting effect on respondents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Relying on the respondent to know whether to “select one” or “check all that apply”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72400" cy="609600"/>
          </a:xfrm>
        </p:spPr>
        <p:txBody>
          <a:bodyPr/>
          <a:lstStyle/>
          <a:p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Dichotomous Questions</a:t>
            </a:r>
          </a:p>
        </p:txBody>
      </p:sp>
      <p:sp>
        <p:nvSpPr>
          <p:cNvPr id="296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Closed-ended questions that only offer two response choices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Used to understand respondent’s demographic composition or behavioral inclination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Strengths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Usually do not require much time or thought on the part of the respondents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Minimize interpreter bias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Simplify coding and analysis process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Shortcomings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Omission of intermediate points</a:t>
            </a:r>
          </a:p>
        </p:txBody>
      </p:sp>
      <p:pic>
        <p:nvPicPr>
          <p:cNvPr id="296964" name="Picture 4" descr="BD10015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510088"/>
            <a:ext cx="1336675" cy="135731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72400" cy="609600"/>
          </a:xfrm>
        </p:spPr>
        <p:txBody>
          <a:bodyPr/>
          <a:lstStyle/>
          <a:p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Multiple-Choice Questions</a:t>
            </a:r>
          </a:p>
        </p:txBody>
      </p:sp>
      <p:sp>
        <p:nvSpPr>
          <p:cNvPr id="299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Multiple choice questions, are Closed-Ended questions that give respondents several choices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Strengths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Reduce interpreter bias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Easy to complete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Simple to code and analyze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Free of bias in grading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More valid and reliable than open-ended questions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Main problem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Researchers must create carefully worded questions and exhaustive lists of choices to ensure that responses are representative</a:t>
            </a:r>
          </a:p>
        </p:txBody>
      </p:sp>
      <p:pic>
        <p:nvPicPr>
          <p:cNvPr id="299012" name="Picture 4" descr="j02151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81000"/>
            <a:ext cx="1219200" cy="118903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Characteristics of a good item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/>
              <a:t>Single issue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/>
              <a:t>Simple wording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/>
              <a:t>Can the respondent answer this?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/>
              <a:t>Is it relevant to the survey purpose?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/>
              <a:t>Is the question neutral (leading or loaded)?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400" dirty="0"/>
              <a:t>Are there issues of social desirability inherent in</a:t>
            </a:r>
            <a:r>
              <a:rPr lang="en-US" sz="2400" dirty="0"/>
              <a:t> </a:t>
            </a:r>
            <a:r>
              <a:rPr lang="id-ID" sz="2400" dirty="0"/>
              <a:t>the question?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Number of items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1524000" y="609600"/>
            <a:ext cx="6400800" cy="12535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cap="sq">
            <a:solidFill>
              <a:srgbClr val="000066"/>
            </a:solidFill>
            <a:miter lim="800000"/>
            <a:headEnd type="none" w="sm" len="sm"/>
            <a:tailEnd type="none" w="sm" len="sm"/>
          </a:ln>
          <a:effectLst>
            <a:outerShdw dist="125724" dir="2700000" algn="ctr" rotWithShape="0">
              <a:srgbClr val="6666FF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Step 6. Question Construction</a:t>
            </a:r>
            <a:endParaRPr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Keys to good response scales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Relevant to the question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Mutually exclusive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Categories defined so that membership in one rules out membership in another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Mutually exhaustive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Categories are defined so that all possible answers fall into one of them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762000" y="609600"/>
            <a:ext cx="7162800" cy="12535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cap="sq">
            <a:solidFill>
              <a:srgbClr val="000066"/>
            </a:solidFill>
            <a:miter lim="800000"/>
            <a:headEnd type="none" w="sm" len="sm"/>
            <a:tailEnd type="none" w="sm" len="sm"/>
          </a:ln>
          <a:effectLst>
            <a:outerShdw dist="125724" dir="2700000" algn="ctr" rotWithShape="0">
              <a:srgbClr val="6666FF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Step 7. Develop Response Scale</a:t>
            </a:r>
            <a:endParaRPr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members of the target population.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Examine readability and interpretation.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Examine adequacy of the responses.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Examine consistency of the interviewers.</a:t>
            </a:r>
          </a:p>
          <a:p>
            <a:endParaRPr lang="en-US" dirty="0"/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1981200" y="609600"/>
            <a:ext cx="4572000" cy="64415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cap="sq">
            <a:solidFill>
              <a:srgbClr val="000066"/>
            </a:solidFill>
            <a:miter lim="800000"/>
            <a:headEnd type="none" w="sm" len="sm"/>
            <a:tailEnd type="none" w="sm" len="sm"/>
          </a:ln>
          <a:effectLst>
            <a:outerShdw dist="125724" dir="2700000" algn="ctr" rotWithShape="0">
              <a:srgbClr val="6666FF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Step 8. Pilot Test</a:t>
            </a:r>
            <a:endParaRPr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How to deliver?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How to recover?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762000" y="609600"/>
            <a:ext cx="7162800" cy="64415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cap="sq">
            <a:solidFill>
              <a:srgbClr val="000066"/>
            </a:solidFill>
            <a:miter lim="800000"/>
            <a:headEnd type="none" w="sm" len="sm"/>
            <a:tailEnd type="none" w="sm" len="sm"/>
          </a:ln>
          <a:effectLst>
            <a:outerShdw dist="125724" dir="2700000" algn="ctr" rotWithShape="0">
              <a:srgbClr val="6666FF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Step 9. Distribute The Survey</a:t>
            </a:r>
            <a:endParaRPr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Double-barreled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Ambiguous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Ambiguous word meanings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Leading questions or phrases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Level of question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Unbalanced response categories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Missing response categories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Missing questions</a:t>
            </a:r>
          </a:p>
        </p:txBody>
      </p:sp>
      <p:pic>
        <p:nvPicPr>
          <p:cNvPr id="312324" name="Picture 4" descr="pe01511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3738" y="2017713"/>
            <a:ext cx="957262" cy="1639887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 err="1"/>
              <a:t>Questionaire</a:t>
            </a:r>
            <a:r>
              <a:rPr lang="en-US" dirty="0"/>
              <a:t> Problems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762000" y="2819400"/>
            <a:ext cx="7696200" cy="1143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id-ID" sz="2000">
              <a:latin typeface="Times New Roman" pitchFamily="18" charset="0"/>
            </a:endParaRPr>
          </a:p>
        </p:txBody>
      </p:sp>
      <p:sp>
        <p:nvSpPr>
          <p:cNvPr id="249859" name="WordArt 3"/>
          <p:cNvSpPr>
            <a:spLocks noChangeArrowheads="1" noChangeShapeType="1" noTextEdit="1"/>
          </p:cNvSpPr>
          <p:nvPr/>
        </p:nvSpPr>
        <p:spPr bwMode="auto">
          <a:xfrm>
            <a:off x="1219200" y="3086100"/>
            <a:ext cx="67818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kern="10" dirty="0">
                <a:ln/>
                <a:solidFill>
                  <a:schemeClr val="accent4"/>
                </a:solidFill>
                <a:latin typeface="+mj-lt"/>
              </a:rPr>
              <a:t>Examples: </a:t>
            </a:r>
            <a:r>
              <a:rPr lang="en-US" sz="3600" b="1" kern="10" dirty="0" err="1">
                <a:ln/>
                <a:solidFill>
                  <a:schemeClr val="accent4"/>
                </a:solidFill>
                <a:latin typeface="+mj-lt"/>
              </a:rPr>
              <a:t>questionaires</a:t>
            </a:r>
            <a:endParaRPr lang="en-US" sz="3600" b="1" kern="10" dirty="0">
              <a:ln/>
              <a:solidFill>
                <a:schemeClr val="accent4"/>
              </a:solidFill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Classifying The Applications In The Portfolio</a:t>
            </a:r>
          </a:p>
        </p:txBody>
      </p:sp>
      <p:graphicFrame>
        <p:nvGraphicFramePr>
          <p:cNvPr id="302145" name="Group 65"/>
          <p:cNvGraphicFramePr>
            <a:graphicFrameLocks noGrp="1"/>
          </p:cNvGraphicFramePr>
          <p:nvPr>
            <p:ph idx="1"/>
          </p:nvPr>
        </p:nvGraphicFramePr>
        <p:xfrm>
          <a:off x="838200" y="1905000"/>
          <a:ext cx="7467600" cy="4114801"/>
        </p:xfrm>
        <a:graphic>
          <a:graphicData uri="http://schemas.openxmlformats.org/drawingml/2006/table">
            <a:tbl>
              <a:tblPr/>
              <a:tblGrid>
                <a:gridCol w="632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350838" marR="0" lvl="0" indent="-350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(a) Result in a clear competitive advantage for the business?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Yes/No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396875" marR="0" lvl="0" indent="-396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(b) Enable the achievement of specific business objectives and/or critical success factors?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Yes/No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50838" marR="0" lvl="0" indent="-350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(c) Overcome known business disadvantages in relation to competitors?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Yes/No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50838" marR="0" lvl="0" indent="-350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(d) Avoid foreseeable business risks becoming major problems in the near future?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Yes/No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50838" marR="0" lvl="0" indent="-350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(e) Improve the productivity of the business and, hence, reduce long-term costs?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Yes/No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350838" marR="0" lvl="0" indent="-350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(f) Enable the organization to meet statutory requirements?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Yes/No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(g) Provide benefits not yet known, but may result in (a) or (b) above?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Yes/No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2143" name="Rectangle 63"/>
          <p:cNvSpPr>
            <a:spLocks noChangeArrowheads="1"/>
          </p:cNvSpPr>
          <p:nvPr/>
        </p:nvSpPr>
        <p:spPr bwMode="auto">
          <a:xfrm>
            <a:off x="914400" y="1574800"/>
            <a:ext cx="5205413" cy="28733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>
                <a:latin typeface="Tahoma" pitchFamily="34" charset="0"/>
              </a:rPr>
              <a:t>If the development applications succeeds, will it: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09600" y="1905000"/>
            <a:ext cx="7791450" cy="3962400"/>
          </a:xfrm>
          <a:prstGeom prst="rect">
            <a:avLst/>
          </a:prstGeom>
        </p:spPr>
        <p:txBody>
          <a:bodyPr/>
          <a:lstStyle/>
          <a:p>
            <a:pPr marL="398463" marR="0" lvl="0" indent="-398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a Survey?</a:t>
            </a:r>
          </a:p>
          <a:p>
            <a:pPr marL="398463" marR="0" lvl="0" indent="-398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Survey Method</a:t>
            </a:r>
            <a:endParaRPr kumimoji="0" lang="id-ID" sz="32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8463" marR="0" lvl="0" indent="-398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Sampling</a:t>
            </a:r>
          </a:p>
          <a:p>
            <a:pPr marL="398463" marR="0" lvl="0" indent="-398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id-ID" sz="3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Interviews</a:t>
            </a:r>
          </a:p>
          <a:p>
            <a:pPr marL="398463" marR="0" lvl="0" indent="-398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Questionnaires</a:t>
            </a:r>
          </a:p>
          <a:p>
            <a:pPr marL="398463" marR="0" lvl="0" indent="-398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Summary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81000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OVERVIEW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72400" cy="609600"/>
          </a:xfrm>
        </p:spPr>
        <p:txBody>
          <a:bodyPr/>
          <a:lstStyle/>
          <a:p>
            <a:r>
              <a:rPr lang="en-US" b="1"/>
              <a:t>Interpretation</a:t>
            </a:r>
          </a:p>
        </p:txBody>
      </p:sp>
      <p:graphicFrame>
        <p:nvGraphicFramePr>
          <p:cNvPr id="306312" name="Group 136"/>
          <p:cNvGraphicFramePr>
            <a:graphicFrameLocks noGrp="1"/>
          </p:cNvGraphicFramePr>
          <p:nvPr>
            <p:ph idx="1"/>
          </p:nvPr>
        </p:nvGraphicFramePr>
        <p:xfrm>
          <a:off x="839788" y="1752600"/>
          <a:ext cx="7770812" cy="424053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 Potential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Strategic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Key Operational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r>
              <a:rPr lang="en-US"/>
              <a:t>If either applies, the supplementary question is then, “is clear what the business benefits are and how they can be obtained?” If </a:t>
            </a:r>
            <a:r>
              <a:rPr lang="en-US">
                <a:solidFill>
                  <a:srgbClr val="0033CC"/>
                </a:solidFill>
              </a:rPr>
              <a:t>Yes</a:t>
            </a:r>
            <a:r>
              <a:rPr lang="en-US"/>
              <a:t> it is </a:t>
            </a:r>
            <a:r>
              <a:rPr lang="en-US" i="1">
                <a:solidFill>
                  <a:srgbClr val="CC3300"/>
                </a:solidFill>
              </a:rPr>
              <a:t>Strategic</a:t>
            </a:r>
            <a:r>
              <a:rPr lang="en-US"/>
              <a:t>, if </a:t>
            </a:r>
            <a:r>
              <a:rPr lang="en-US">
                <a:solidFill>
                  <a:srgbClr val="0033CC"/>
                </a:solidFill>
              </a:rPr>
              <a:t>No</a:t>
            </a:r>
            <a:r>
              <a:rPr lang="en-US"/>
              <a:t> it is </a:t>
            </a:r>
            <a:r>
              <a:rPr lang="en-US" i="1">
                <a:solidFill>
                  <a:srgbClr val="CC3300"/>
                </a:solidFill>
              </a:rPr>
              <a:t>High Potential</a:t>
            </a:r>
            <a:r>
              <a:rPr lang="en-US"/>
              <a:t>.</a:t>
            </a:r>
          </a:p>
          <a:p>
            <a:r>
              <a:rPr lang="en-US"/>
              <a:t>To Clarify which it is, the following question should be asked, “Will failure to comply lead to significant business risks (be specific about the risk)?” if </a:t>
            </a:r>
            <a:r>
              <a:rPr lang="en-US">
                <a:solidFill>
                  <a:srgbClr val="0033CC"/>
                </a:solidFill>
              </a:rPr>
              <a:t>Yes</a:t>
            </a:r>
            <a:r>
              <a:rPr lang="en-US"/>
              <a:t> it is </a:t>
            </a:r>
            <a:r>
              <a:rPr lang="en-US" i="1">
                <a:solidFill>
                  <a:srgbClr val="CC3300"/>
                </a:solidFill>
              </a:rPr>
              <a:t>Key operational</a:t>
            </a:r>
            <a:r>
              <a:rPr lang="en-US"/>
              <a:t>, if </a:t>
            </a:r>
            <a:r>
              <a:rPr lang="en-US">
                <a:solidFill>
                  <a:srgbClr val="0033CC"/>
                </a:solidFill>
              </a:rPr>
              <a:t>No</a:t>
            </a:r>
            <a:r>
              <a:rPr lang="en-US"/>
              <a:t> it s </a:t>
            </a:r>
            <a:r>
              <a:rPr lang="en-US" i="1">
                <a:solidFill>
                  <a:srgbClr val="CC3300"/>
                </a:solidFill>
              </a:rPr>
              <a:t>Support</a:t>
            </a:r>
            <a:r>
              <a:rPr lang="en-US"/>
              <a:t>. </a:t>
            </a:r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72400" cy="609600"/>
          </a:xfrm>
          <a:noFill/>
          <a:ln/>
        </p:spPr>
        <p:txBody>
          <a:bodyPr/>
          <a:lstStyle/>
          <a:p>
            <a:r>
              <a:rPr lang="en-US" b="1"/>
              <a:t>Interpretation</a:t>
            </a: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72400" cy="609600"/>
          </a:xfrm>
        </p:spPr>
        <p:txBody>
          <a:bodyPr/>
          <a:lstStyle/>
          <a:p>
            <a:r>
              <a:rPr lang="en-US" sz="2800" b="1"/>
              <a:t>Good or Bad Examples?</a:t>
            </a:r>
          </a:p>
        </p:txBody>
      </p:sp>
      <p:sp>
        <p:nvSpPr>
          <p:cNvPr id="179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How friendly do you feel the information system?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a. Yes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b. No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How frequent do you use the information system?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a. 0 – 15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b. 15 – 20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c. 22 – 30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d. 33 – 50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z="2800" b="1"/>
              <a:t>Pertanyaan berikut berhubungan dengan pemahaman VISI dan MISI BPN</a:t>
            </a:r>
            <a:r>
              <a:rPr lang="sv-SE" sz="2800"/>
              <a:t> </a:t>
            </a:r>
            <a:endParaRPr lang="en-US" sz="2800"/>
          </a:p>
        </p:txBody>
      </p:sp>
      <p:sp>
        <p:nvSpPr>
          <p:cNvPr id="251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572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SzPct val="95000"/>
              <a:buFont typeface="Wingdings" pitchFamily="2" charset="2"/>
              <a:buAutoNum type="arabicPeriod"/>
            </a:pPr>
            <a:r>
              <a:rPr lang="sv-SE" sz="2000"/>
              <a:t>Untuk menjadi BPN yang mampu melihat ke depan, melakukan sesuatu yang dibutuhkan, dipikirkan, dan dirasakan oleh rakyat maka visi BPN seyogianya mencakup: </a:t>
            </a:r>
            <a:endParaRPr lang="en-US" sz="2000"/>
          </a:p>
          <a:p>
            <a:pPr marL="990600" lvl="1" indent="-533400">
              <a:lnSpc>
                <a:spcPct val="80000"/>
              </a:lnSpc>
              <a:buSzPct val="90000"/>
              <a:buFontTx/>
              <a:buAutoNum type="alphaLcPeriod"/>
            </a:pPr>
            <a:r>
              <a:rPr lang="fi-FI" sz="1800"/>
              <a:t>Menjadi lembaga pertanahan yang fokus untuk kemakmuran rakyat</a:t>
            </a:r>
          </a:p>
          <a:p>
            <a:pPr marL="990600" lvl="1" indent="-533400">
              <a:lnSpc>
                <a:spcPct val="80000"/>
              </a:lnSpc>
              <a:buSzPct val="90000"/>
              <a:buFontTx/>
              <a:buAutoNum type="alphaLcPeriod"/>
            </a:pPr>
            <a:r>
              <a:rPr lang="fi-FI" sz="1800"/>
              <a:t>Menjadi lembaga yang fokus pada masalah pertanahan dalam lima tahun kedepan </a:t>
            </a:r>
          </a:p>
          <a:p>
            <a:pPr marL="990600" lvl="1" indent="-533400">
              <a:lnSpc>
                <a:spcPct val="80000"/>
              </a:lnSpc>
              <a:buSzPct val="90000"/>
              <a:buFontTx/>
              <a:buAutoNum type="alphaLcPeriod"/>
            </a:pPr>
            <a:r>
              <a:rPr lang="fi-FI" sz="1800"/>
              <a:t>Menjadi lembaga yang mampu mengemban amanat Sila kelima Pancasila dan Pasal 33 ayat 3 UUD 45</a:t>
            </a:r>
          </a:p>
          <a:p>
            <a:pPr marL="990600" lvl="1" indent="-533400">
              <a:lnSpc>
                <a:spcPct val="80000"/>
              </a:lnSpc>
              <a:buSzPct val="90000"/>
              <a:buFontTx/>
              <a:buAutoNum type="alphaLcPeriod"/>
            </a:pPr>
            <a:r>
              <a:rPr lang="fi-FI" sz="1800"/>
              <a:t>Menjadi satu-satunya lembaga pemerintah yang berkompeten dalam bidang pengelolaan pertanahan nasional</a:t>
            </a:r>
          </a:p>
          <a:p>
            <a:pPr marL="990600" lvl="1" indent="-533400">
              <a:lnSpc>
                <a:spcPct val="80000"/>
              </a:lnSpc>
              <a:buSzPct val="90000"/>
              <a:buFontTx/>
              <a:buAutoNum type="alphaLcPeriod"/>
            </a:pPr>
            <a:r>
              <a:rPr lang="fi-FI" sz="1800"/>
              <a:t>Menjadi lembaga yang berorientasi pada penyelesaian masalah sengketa tanah</a:t>
            </a:r>
          </a:p>
          <a:p>
            <a:pPr marL="990600" lvl="1" indent="-533400">
              <a:lnSpc>
                <a:spcPct val="80000"/>
              </a:lnSpc>
              <a:buSzPct val="90000"/>
              <a:buFontTx/>
              <a:buAutoNum type="alphaLcPeriod"/>
            </a:pPr>
            <a:r>
              <a:rPr lang="fi-FI" sz="1800"/>
              <a:t>.........................................</a:t>
            </a:r>
          </a:p>
          <a:p>
            <a:pPr marL="990600" lvl="1" indent="-533400">
              <a:lnSpc>
                <a:spcPct val="80000"/>
              </a:lnSpc>
              <a:buSzPct val="90000"/>
              <a:buFontTx/>
              <a:buAutoNum type="alphaLcPeriod"/>
            </a:pPr>
            <a:r>
              <a:rPr lang="fi-FI" sz="1800"/>
              <a:t>.........................................</a:t>
            </a:r>
            <a:endParaRPr lang="en-US" sz="1800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1889125" y="5549900"/>
            <a:ext cx="5487988" cy="76200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200"/>
              <a:t>To test the knowledge of top management </a:t>
            </a:r>
          </a:p>
          <a:p>
            <a:r>
              <a:rPr lang="en-US" sz="2200"/>
              <a:t>about their vision and mision</a:t>
            </a:r>
            <a:r>
              <a:rPr lang="en-US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fi-FI" sz="2000"/>
              <a:t>2. BPN mengembangkan dan menyelenggarakan politik dan kebijakan pertanahan untuk :</a:t>
            </a:r>
            <a:endParaRPr lang="en-US" sz="2000"/>
          </a:p>
          <a:p>
            <a:pPr marL="990600" lvl="1" indent="-533400">
              <a:lnSpc>
                <a:spcPct val="80000"/>
              </a:lnSpc>
              <a:buSzPct val="90000"/>
              <a:buFontTx/>
              <a:buAutoNum type="alphaLcPeriod"/>
            </a:pPr>
            <a:r>
              <a:rPr lang="fi-FI" sz="1800"/>
              <a:t>Peningkatan kesejahteraan rakyat, penciptaan sumber-sumber baru kemakmuran rakyat, </a:t>
            </a:r>
          </a:p>
          <a:p>
            <a:pPr marL="990600" lvl="1" indent="-533400">
              <a:lnSpc>
                <a:spcPct val="80000"/>
              </a:lnSpc>
              <a:buSzPct val="90000"/>
              <a:buFontTx/>
              <a:buAutoNum type="alphaLcPeriod"/>
            </a:pPr>
            <a:r>
              <a:rPr lang="fi-FI" sz="1800"/>
              <a:t>Pengurangan kemiskinan dan kesenjangan pendapatan, serta pemantapan ketahanan pangan;</a:t>
            </a:r>
          </a:p>
          <a:p>
            <a:pPr marL="990600" lvl="1" indent="-533400">
              <a:lnSpc>
                <a:spcPct val="80000"/>
              </a:lnSpc>
              <a:buSzPct val="90000"/>
              <a:buFontTx/>
              <a:buAutoNum type="alphaLcPeriod"/>
            </a:pPr>
            <a:r>
              <a:rPr lang="fi-FI" sz="1800"/>
              <a:t>Peningkatan tatanan kehidupan bersama yang lebih berkeadilan dan bermartabat dalam kaitannya dengan P4T;</a:t>
            </a:r>
          </a:p>
          <a:p>
            <a:pPr marL="990600" lvl="1" indent="-533400">
              <a:lnSpc>
                <a:spcPct val="80000"/>
              </a:lnSpc>
              <a:buSzPct val="90000"/>
              <a:buFontTx/>
              <a:buAutoNum type="alphaLcPeriod"/>
            </a:pPr>
            <a:r>
              <a:rPr lang="fi-FI" sz="1800"/>
              <a:t>Perwujudan tatanan kehidupan bersama yang dinamis dan saling menguntungkan;</a:t>
            </a:r>
          </a:p>
          <a:p>
            <a:pPr marL="990600" lvl="1" indent="-533400">
              <a:lnSpc>
                <a:spcPct val="80000"/>
              </a:lnSpc>
              <a:buSzPct val="90000"/>
              <a:buFontTx/>
              <a:buAutoNum type="alphaLcPeriod"/>
            </a:pPr>
            <a:r>
              <a:rPr lang="fi-FI" sz="1800"/>
              <a:t>Keberlanjutan sistem kemasyarakatan, adat dan kebiasaan dengan menerapkan prinsip kemakmuran bersama;</a:t>
            </a:r>
          </a:p>
          <a:p>
            <a:pPr marL="990600" lvl="1" indent="-533400">
              <a:lnSpc>
                <a:spcPct val="80000"/>
              </a:lnSpc>
              <a:buSzPct val="90000"/>
              <a:buFontTx/>
              <a:buAutoNum type="alphaLcPeriod"/>
            </a:pPr>
            <a:r>
              <a:rPr lang="fi-FI" sz="1800"/>
              <a:t>.....................................................</a:t>
            </a:r>
            <a:endParaRPr lang="en-US" sz="1800"/>
          </a:p>
          <a:p>
            <a:pPr marL="990600" lvl="1" indent="-533400">
              <a:lnSpc>
                <a:spcPct val="80000"/>
              </a:lnSpc>
              <a:buSzPct val="90000"/>
              <a:buFontTx/>
              <a:buAutoNum type="alphaLcPeriod"/>
            </a:pPr>
            <a:r>
              <a:rPr lang="en-US" sz="1800"/>
              <a:t>………………………………………</a:t>
            </a: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/>
              <a:t>3.     </a:t>
            </a:r>
            <a:r>
              <a:rPr lang="id-ID" sz="2000"/>
              <a:t>(Cukup pilih satu jawaban saja) Seberapa dalam visi dan misi BPN telah mengakar di lingkungan kerja dibawah tanggung jawab Anda?</a:t>
            </a:r>
          </a:p>
          <a:p>
            <a:pPr marL="990600" lvl="1" indent="-533400">
              <a:buSzPct val="90000"/>
              <a:buFontTx/>
              <a:buAutoNum type="alphaLcPeriod"/>
            </a:pPr>
            <a:r>
              <a:rPr lang="id-ID" sz="1800"/>
              <a:t>Sangat dalam</a:t>
            </a:r>
          </a:p>
          <a:p>
            <a:pPr marL="990600" lvl="1" indent="-533400">
              <a:buSzPct val="90000"/>
              <a:buFontTx/>
              <a:buAutoNum type="alphaLcPeriod"/>
            </a:pPr>
            <a:r>
              <a:rPr lang="id-ID" sz="1800"/>
              <a:t>Dalam</a:t>
            </a:r>
          </a:p>
          <a:p>
            <a:pPr marL="990600" lvl="1" indent="-533400">
              <a:buSzPct val="90000"/>
              <a:buFontTx/>
              <a:buAutoNum type="alphaLcPeriod"/>
            </a:pPr>
            <a:r>
              <a:rPr lang="id-ID" sz="1800"/>
              <a:t>Cukup dalam</a:t>
            </a:r>
          </a:p>
          <a:p>
            <a:pPr marL="990600" lvl="1" indent="-533400">
              <a:buSzPct val="90000"/>
              <a:buFontTx/>
              <a:buAutoNum type="alphaLcPeriod"/>
            </a:pPr>
            <a:r>
              <a:rPr lang="id-ID" sz="1800"/>
              <a:t>Tidak dalam</a:t>
            </a:r>
          </a:p>
          <a:p>
            <a:pPr marL="990600" lvl="1" indent="-533400">
              <a:buSzPct val="90000"/>
              <a:buFontTx/>
              <a:buAutoNum type="alphaLcPeriod"/>
            </a:pPr>
            <a:r>
              <a:rPr lang="id-ID" sz="1800"/>
              <a:t>Tidak mengakar sama sekali</a:t>
            </a: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762000" y="2819400"/>
            <a:ext cx="7696200" cy="1143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id-ID" sz="2400">
              <a:latin typeface="Times New Roman" pitchFamily="18" charset="0"/>
            </a:endParaRPr>
          </a:p>
        </p:txBody>
      </p:sp>
      <p:sp>
        <p:nvSpPr>
          <p:cNvPr id="250883" name="WordArt 3"/>
          <p:cNvSpPr>
            <a:spLocks noChangeArrowheads="1" noChangeShapeType="1" noTextEdit="1"/>
          </p:cNvSpPr>
          <p:nvPr/>
        </p:nvSpPr>
        <p:spPr bwMode="auto">
          <a:xfrm>
            <a:off x="1219200" y="3086100"/>
            <a:ext cx="67818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/>
              </a:rPr>
              <a:t>Tabulate: </a:t>
            </a:r>
            <a:r>
              <a:rPr lang="en-US" sz="3600" kern="1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/>
              </a:rPr>
              <a:t>questionaires</a:t>
            </a:r>
            <a:endParaRPr lang="en-US" sz="3600" kern="1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chemeClr val="tx2"/>
              </a:buClr>
              <a:buSzPct val="95000"/>
              <a:buFont typeface="Wingdings" pitchFamily="2" charset="2"/>
              <a:buAutoNum type="arabicPeriod"/>
            </a:pPr>
            <a:r>
              <a:rPr lang="en-US" dirty="0"/>
              <a:t>Numerical scales</a:t>
            </a:r>
          </a:p>
          <a:p>
            <a:pPr marL="609600" indent="-609600">
              <a:buClr>
                <a:schemeClr val="tx2"/>
              </a:buClr>
              <a:buSzPct val="95000"/>
              <a:buFont typeface="Wingdings" pitchFamily="2" charset="2"/>
              <a:buAutoNum type="arabicPeriod"/>
            </a:pPr>
            <a:r>
              <a:rPr lang="en-US" dirty="0"/>
              <a:t>Semantic differential</a:t>
            </a:r>
          </a:p>
          <a:p>
            <a:pPr marL="609600" indent="-609600">
              <a:buClr>
                <a:schemeClr val="tx2"/>
              </a:buClr>
              <a:buSzPct val="95000"/>
              <a:buFont typeface="Wingdings" pitchFamily="2" charset="2"/>
              <a:buAutoNum type="arabicPeriod"/>
            </a:pPr>
            <a:r>
              <a:rPr lang="en-US" dirty="0"/>
              <a:t>Graphic rating scale</a:t>
            </a:r>
          </a:p>
          <a:p>
            <a:pPr marL="609600" indent="-609600">
              <a:buClr>
                <a:schemeClr val="tx2"/>
              </a:buClr>
              <a:buSzPct val="95000"/>
              <a:buFont typeface="Wingdings" pitchFamily="2" charset="2"/>
              <a:buAutoNum type="arabicPeriod"/>
            </a:pPr>
            <a:r>
              <a:rPr lang="en-US" dirty="0"/>
              <a:t>Behaviorally anchored scale</a:t>
            </a:r>
          </a:p>
          <a:p>
            <a:pPr marL="609600" indent="-609600">
              <a:buClr>
                <a:schemeClr val="tx2"/>
              </a:buClr>
              <a:buSzPct val="95000"/>
              <a:buFont typeface="Wingdings" pitchFamily="2" charset="2"/>
              <a:buAutoNum type="arabicPeriod"/>
            </a:pPr>
            <a:r>
              <a:rPr lang="en-US" dirty="0"/>
              <a:t>Forced choice</a:t>
            </a:r>
          </a:p>
          <a:p>
            <a:pPr marL="609600" indent="-609600"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dirty="0"/>
              <a:t>Self report</a:t>
            </a: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7" name="Group 3"/>
          <p:cNvGrpSpPr>
            <a:grpSpLocks/>
          </p:cNvGrpSpPr>
          <p:nvPr/>
        </p:nvGrpSpPr>
        <p:grpSpPr bwMode="auto">
          <a:xfrm>
            <a:off x="827088" y="1989138"/>
            <a:ext cx="7345362" cy="4464050"/>
            <a:chOff x="2880" y="5472"/>
            <a:chExt cx="5760" cy="5328"/>
          </a:xfrm>
        </p:grpSpPr>
        <p:sp>
          <p:nvSpPr>
            <p:cNvPr id="210948" name="Text Box 4"/>
            <p:cNvSpPr txBox="1">
              <a:spLocks noChangeArrowheads="1"/>
            </p:cNvSpPr>
            <p:nvPr/>
          </p:nvSpPr>
          <p:spPr bwMode="auto">
            <a:xfrm>
              <a:off x="2880" y="6048"/>
              <a:ext cx="576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Sangat tidak puas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49" name="Text Box 5"/>
            <p:cNvSpPr txBox="1">
              <a:spLocks noChangeArrowheads="1"/>
            </p:cNvSpPr>
            <p:nvPr/>
          </p:nvSpPr>
          <p:spPr bwMode="auto">
            <a:xfrm>
              <a:off x="2880" y="792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1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50" name="Text Box 6"/>
            <p:cNvSpPr txBox="1">
              <a:spLocks noChangeArrowheads="1"/>
            </p:cNvSpPr>
            <p:nvPr/>
          </p:nvSpPr>
          <p:spPr bwMode="auto">
            <a:xfrm>
              <a:off x="3744" y="6048"/>
              <a:ext cx="576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Tidak terlalu puas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51" name="Text Box 7"/>
            <p:cNvSpPr txBox="1">
              <a:spLocks noChangeArrowheads="1"/>
            </p:cNvSpPr>
            <p:nvPr/>
          </p:nvSpPr>
          <p:spPr bwMode="auto">
            <a:xfrm>
              <a:off x="3744" y="792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2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52" name="Text Box 8"/>
            <p:cNvSpPr txBox="1">
              <a:spLocks noChangeArrowheads="1"/>
            </p:cNvSpPr>
            <p:nvPr/>
          </p:nvSpPr>
          <p:spPr bwMode="auto">
            <a:xfrm>
              <a:off x="4608" y="6048"/>
              <a:ext cx="576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Tidak puas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53" name="Text Box 9"/>
            <p:cNvSpPr txBox="1">
              <a:spLocks noChangeArrowheads="1"/>
            </p:cNvSpPr>
            <p:nvPr/>
          </p:nvSpPr>
          <p:spPr bwMode="auto">
            <a:xfrm>
              <a:off x="4608" y="792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3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54" name="Text Box 10"/>
            <p:cNvSpPr txBox="1">
              <a:spLocks noChangeArrowheads="1"/>
            </p:cNvSpPr>
            <p:nvPr/>
          </p:nvSpPr>
          <p:spPr bwMode="auto">
            <a:xfrm>
              <a:off x="5472" y="6048"/>
              <a:ext cx="576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Cukup puas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5472" y="792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4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6336" y="6048"/>
              <a:ext cx="576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Puas 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6336" y="792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5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7200" y="6048"/>
              <a:ext cx="576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Sangat puas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59" name="Text Box 15"/>
            <p:cNvSpPr txBox="1">
              <a:spLocks noChangeArrowheads="1"/>
            </p:cNvSpPr>
            <p:nvPr/>
          </p:nvSpPr>
          <p:spPr bwMode="auto">
            <a:xfrm>
              <a:off x="7200" y="792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6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60" name="Text Box 16"/>
            <p:cNvSpPr txBox="1">
              <a:spLocks noChangeArrowheads="1"/>
            </p:cNvSpPr>
            <p:nvPr/>
          </p:nvSpPr>
          <p:spPr bwMode="auto">
            <a:xfrm>
              <a:off x="8064" y="6048"/>
              <a:ext cx="576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Sangat puas sekali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61" name="Text Box 17"/>
            <p:cNvSpPr txBox="1">
              <a:spLocks noChangeArrowheads="1"/>
            </p:cNvSpPr>
            <p:nvPr/>
          </p:nvSpPr>
          <p:spPr bwMode="auto">
            <a:xfrm>
              <a:off x="8064" y="792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7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62" name="Text Box 18"/>
            <p:cNvSpPr txBox="1">
              <a:spLocks noChangeArrowheads="1"/>
            </p:cNvSpPr>
            <p:nvPr/>
          </p:nvSpPr>
          <p:spPr bwMode="auto">
            <a:xfrm>
              <a:off x="2880" y="8496"/>
              <a:ext cx="576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Times New Roman" pitchFamily="18" charset="0"/>
                </a:rPr>
                <a:t>Tidak penting sekali</a:t>
              </a:r>
            </a:p>
          </p:txBody>
        </p:sp>
        <p:sp>
          <p:nvSpPr>
            <p:cNvPr id="210963" name="Text Box 19"/>
            <p:cNvSpPr txBox="1">
              <a:spLocks noChangeArrowheads="1"/>
            </p:cNvSpPr>
            <p:nvPr/>
          </p:nvSpPr>
          <p:spPr bwMode="auto">
            <a:xfrm>
              <a:off x="3744" y="8496"/>
              <a:ext cx="576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Tidak terlalu penting</a:t>
              </a:r>
              <a:endParaRPr lang="en-US" sz="1200" b="1">
                <a:latin typeface="Arial" charset="0"/>
                <a:cs typeface="Arial" charset="0"/>
              </a:endParaRPr>
            </a:p>
          </p:txBody>
        </p:sp>
        <p:sp>
          <p:nvSpPr>
            <p:cNvPr id="210964" name="Text Box 20"/>
            <p:cNvSpPr txBox="1">
              <a:spLocks noChangeArrowheads="1"/>
            </p:cNvSpPr>
            <p:nvPr/>
          </p:nvSpPr>
          <p:spPr bwMode="auto">
            <a:xfrm>
              <a:off x="4608" y="8496"/>
              <a:ext cx="576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Tidak penting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65" name="Text Box 21"/>
            <p:cNvSpPr txBox="1">
              <a:spLocks noChangeArrowheads="1"/>
            </p:cNvSpPr>
            <p:nvPr/>
          </p:nvSpPr>
          <p:spPr bwMode="auto">
            <a:xfrm>
              <a:off x="5472" y="8496"/>
              <a:ext cx="576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Cukup penting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66" name="Text Box 22"/>
            <p:cNvSpPr txBox="1">
              <a:spLocks noChangeArrowheads="1"/>
            </p:cNvSpPr>
            <p:nvPr/>
          </p:nvSpPr>
          <p:spPr bwMode="auto">
            <a:xfrm>
              <a:off x="6336" y="8496"/>
              <a:ext cx="576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Penting 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67" name="Text Box 23"/>
            <p:cNvSpPr txBox="1">
              <a:spLocks noChangeArrowheads="1"/>
            </p:cNvSpPr>
            <p:nvPr/>
          </p:nvSpPr>
          <p:spPr bwMode="auto">
            <a:xfrm>
              <a:off x="7200" y="8496"/>
              <a:ext cx="576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Sangat penting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210968" name="Text Box 24"/>
            <p:cNvSpPr txBox="1">
              <a:spLocks noChangeArrowheads="1"/>
            </p:cNvSpPr>
            <p:nvPr/>
          </p:nvSpPr>
          <p:spPr bwMode="auto">
            <a:xfrm>
              <a:off x="8064" y="8496"/>
              <a:ext cx="576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Sangat sangat penting</a:t>
              </a:r>
              <a:endParaRPr lang="en-US" sz="1200" b="1">
                <a:latin typeface="Arial" charset="0"/>
                <a:cs typeface="Arial" charset="0"/>
              </a:endParaRPr>
            </a:p>
          </p:txBody>
        </p:sp>
        <p:sp>
          <p:nvSpPr>
            <p:cNvPr id="210969" name="Text Box 25"/>
            <p:cNvSpPr txBox="1">
              <a:spLocks noChangeArrowheads="1"/>
            </p:cNvSpPr>
            <p:nvPr/>
          </p:nvSpPr>
          <p:spPr bwMode="auto">
            <a:xfrm>
              <a:off x="2880" y="10368"/>
              <a:ext cx="576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b="1">
                  <a:latin typeface="Times New Roman" pitchFamily="18" charset="0"/>
                  <a:cs typeface="Arial" charset="0"/>
                </a:rPr>
                <a:t>Tingkat kepentingan PELANGGAN thd pelayanan yang Diharapkan</a:t>
              </a:r>
              <a:endParaRPr lang="en-US" b="1">
                <a:latin typeface="Arial" charset="0"/>
                <a:cs typeface="Arial" charset="0"/>
              </a:endParaRPr>
            </a:p>
          </p:txBody>
        </p:sp>
        <p:sp>
          <p:nvSpPr>
            <p:cNvPr id="210970" name="Text Box 26"/>
            <p:cNvSpPr txBox="1">
              <a:spLocks noChangeArrowheads="1"/>
            </p:cNvSpPr>
            <p:nvPr/>
          </p:nvSpPr>
          <p:spPr bwMode="auto">
            <a:xfrm>
              <a:off x="2880" y="5472"/>
              <a:ext cx="576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b="1">
                  <a:latin typeface="Times New Roman" pitchFamily="18" charset="0"/>
                  <a:cs typeface="Arial" charset="0"/>
                </a:rPr>
                <a:t>Tingkat kepuasan PELANGGAN thd pelayanan Yang Diberikan</a:t>
              </a:r>
              <a:endParaRPr lang="en-US" b="1">
                <a:latin typeface="Arial" charset="0"/>
                <a:cs typeface="Arial" charset="0"/>
              </a:endParaRP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/>
              <a:t>Likert Scale </a:t>
            </a: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dirty="0"/>
              <a:t>Contoh</a:t>
            </a:r>
            <a:r>
              <a:rPr lang="en-US" sz="2800" b="1" dirty="0"/>
              <a:t>: </a:t>
            </a:r>
            <a:r>
              <a:rPr lang="id-ID" sz="2800" b="1" dirty="0"/>
              <a:t>Tabu</a:t>
            </a:r>
            <a:r>
              <a:rPr lang="en-US" sz="2800" b="1" dirty="0"/>
              <a:t>la</a:t>
            </a:r>
            <a:r>
              <a:rPr lang="id-ID" sz="2800" b="1" dirty="0"/>
              <a:t>si Jawaban </a:t>
            </a:r>
            <a:r>
              <a:rPr lang="en-US" sz="2800" b="1" dirty="0" err="1"/>
              <a:t>dalam</a:t>
            </a:r>
            <a:r>
              <a:rPr lang="id-ID" sz="2800" b="1" dirty="0"/>
              <a:t> Grafik</a:t>
            </a:r>
          </a:p>
        </p:txBody>
      </p:sp>
      <p:pic>
        <p:nvPicPr>
          <p:cNvPr id="323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2286000"/>
            <a:ext cx="6324600" cy="3400425"/>
          </a:xfrm>
          <a:noFill/>
          <a:ln/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7239000" y="5943600"/>
            <a:ext cx="1600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Powell, 1999</a:t>
            </a:r>
          </a:p>
        </p:txBody>
      </p:sp>
      <p:sp>
        <p:nvSpPr>
          <p:cNvPr id="2631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 survey is a group of research methods commonly used to determine the present status of a given phenomenon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 survey is a systematic method of collecting primary data based on a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Survey may be used for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exploratory,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descriptive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causal studies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5334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a Survey?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5" name="Picture 5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600200"/>
            <a:ext cx="7086600" cy="4483100"/>
          </a:xfrm>
          <a:noFill/>
          <a:ln/>
        </p:spPr>
      </p:pic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4724400" y="6172200"/>
            <a:ext cx="3581400" cy="51752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/>
              <a:t>http://survey.pearsonncs.com/planning/response-scales.htm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Graphic Rating Scale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/>
              <a:t>Example</a:t>
            </a:r>
            <a:r>
              <a:rPr lang="en-US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Rank order your preference for the following ice cream flavors from 1= most preferred, to 5 = least preferred.</a:t>
            </a:r>
          </a:p>
          <a:p>
            <a:pPr marL="1482725" lvl="3" indent="-625475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____ Chocolate</a:t>
            </a:r>
          </a:p>
          <a:p>
            <a:pPr marL="1482725" lvl="3" indent="-625475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____ Vanilla</a:t>
            </a:r>
          </a:p>
          <a:p>
            <a:pPr marL="1482725" lvl="3" indent="-625475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____ Cherry</a:t>
            </a:r>
          </a:p>
          <a:p>
            <a:pPr marL="1482725" lvl="3" indent="-625475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____ Banana</a:t>
            </a:r>
          </a:p>
          <a:p>
            <a:pPr marL="1482725" lvl="3" indent="-625475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____ Broccoli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/>
              <a:t>Rank Ordering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/>
              <a:t>Q/A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Survey Research Design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Research design refers to how the survey will be administered in terms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targeted groups,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comparisons of data to multiple groups,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frequency of survey administration.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A cross-sectional survey design: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 survey is administered to a group at a defined time. For example, you may decide to measure your employees’ overall satisfaction with their jobs.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Experimental or quasi-experimental designs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z="3800" dirty="0"/>
              <a:t>Characteristics of Survey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Quick and wide coverage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In-exhaustive as opposed to in-depth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Exploratory as opposed to definitive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Descriptive as opposed to analytic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Correlational causality for experimental or quasi-experimental research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762000"/>
          </a:xfrm>
        </p:spPr>
        <p:txBody>
          <a:bodyPr/>
          <a:lstStyle/>
          <a:p>
            <a:r>
              <a:rPr lang="en-US" sz="2500" dirty="0"/>
              <a:t>What’s the question for this Users’ Feature Requirement?</a:t>
            </a:r>
          </a:p>
        </p:txBody>
      </p:sp>
      <p:pic>
        <p:nvPicPr>
          <p:cNvPr id="3" name="Picture 2" descr="User Req Fea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990600"/>
            <a:ext cx="8534400" cy="52616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6248400"/>
            <a:ext cx="7306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http://sandhill.com/article/dresner-advisory-study-shows-business-intelligence-in-the-cloud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pPr algn="ctr"/>
            <a:r>
              <a:rPr lang="en-US" sz="3200" dirty="0"/>
              <a:t>Survey of Cloud Services</a:t>
            </a:r>
          </a:p>
        </p:txBody>
      </p:sp>
      <p:pic>
        <p:nvPicPr>
          <p:cNvPr id="3" name="Picture 2" descr="Cloud Fea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8686800" cy="54102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Oletusrakenne">
  <a:themeElements>
    <a:clrScheme name="Oletusraken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letusrakenn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Oletusraken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ukautettu suunnittelumalli">
  <a:themeElements>
    <a:clrScheme name="Mukautettu suunnittelumall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ukautettu suunnittelumalli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ukautettu suunnittelumall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kautettu suunnittelumall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kautettu suunnittelumall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kautettu suunnittelumall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kautettu suunnittelumall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kautettu suunnittelumall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kautettu suunnittelumall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kautettu suunnittelumall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kautettu suunnittelumall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kautettu suunnittelumall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kautettu suunnittelumall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kautettu suunnittelumall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batu</Template>
  <TotalTime>1128</TotalTime>
  <Words>1936</Words>
  <Application>Microsoft Office PowerPoint</Application>
  <PresentationFormat>On-screen Show (4:3)</PresentationFormat>
  <Paragraphs>353</Paragraphs>
  <Slides>52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Courier New</vt:lpstr>
      <vt:lpstr>Gill Sans MT</vt:lpstr>
      <vt:lpstr>Helvetica</vt:lpstr>
      <vt:lpstr>Impact</vt:lpstr>
      <vt:lpstr>Tahoma</vt:lpstr>
      <vt:lpstr>Times New Roman</vt:lpstr>
      <vt:lpstr>Wingdings</vt:lpstr>
      <vt:lpstr>Oletusrakenne</vt:lpstr>
      <vt:lpstr>Mukautettu suunnittelumalli</vt:lpstr>
      <vt:lpstr>Blueprint</vt:lpstr>
      <vt:lpstr>ClipArt</vt:lpstr>
      <vt:lpstr>PowerPoint Presentation</vt:lpstr>
      <vt:lpstr>Survey in the Context</vt:lpstr>
      <vt:lpstr>PowerPoint Presentation</vt:lpstr>
      <vt:lpstr>PowerPoint Presentation</vt:lpstr>
      <vt:lpstr>PowerPoint Presentation</vt:lpstr>
      <vt:lpstr>Survey Research Design </vt:lpstr>
      <vt:lpstr>Characteristics of Survey Research</vt:lpstr>
      <vt:lpstr>What’s the question for this Users’ Feature Requirement?</vt:lpstr>
      <vt:lpstr>Survey of Cloud Services</vt:lpstr>
      <vt:lpstr>PowerPoint Presentation</vt:lpstr>
      <vt:lpstr>PowerPoint Presentation</vt:lpstr>
      <vt:lpstr>PowerPoint Presentation</vt:lpstr>
      <vt:lpstr>Interview</vt:lpstr>
      <vt:lpstr>PowerPoint Presentation</vt:lpstr>
      <vt:lpstr>Interview: Advantages &amp; Disadvantages</vt:lpstr>
      <vt:lpstr>Types of Interviews</vt:lpstr>
      <vt:lpstr>Unstructured interview </vt:lpstr>
      <vt:lpstr>Structured interview </vt:lpstr>
      <vt:lpstr>Standarizing Interview Procedures</vt:lpstr>
      <vt:lpstr>Interviewing Error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Open-ended Questions</vt:lpstr>
      <vt:lpstr>Open-Ended Questions</vt:lpstr>
      <vt:lpstr>Closed-ended Questions</vt:lpstr>
      <vt:lpstr>Close-Ended Questions</vt:lpstr>
      <vt:lpstr>Dichotomous Questions</vt:lpstr>
      <vt:lpstr>Multiple-Choice Questions</vt:lpstr>
      <vt:lpstr>PowerPoint Presentation</vt:lpstr>
      <vt:lpstr>PowerPoint Presentation</vt:lpstr>
      <vt:lpstr>PowerPoint Presentation</vt:lpstr>
      <vt:lpstr>PowerPoint Presentation</vt:lpstr>
      <vt:lpstr>Questionaire Problems</vt:lpstr>
      <vt:lpstr>PowerPoint Presentation</vt:lpstr>
      <vt:lpstr>Classifying The Applications In The Portfolio</vt:lpstr>
      <vt:lpstr>Interpretation</vt:lpstr>
      <vt:lpstr>Interpretation</vt:lpstr>
      <vt:lpstr>Good or Bad Examples?</vt:lpstr>
      <vt:lpstr>Pertanyaan berikut berhubungan dengan pemahaman VISI dan MISI BPN </vt:lpstr>
      <vt:lpstr>PowerPoint Presentation</vt:lpstr>
      <vt:lpstr>PowerPoint Presentation</vt:lpstr>
      <vt:lpstr>PowerPoint Presentation</vt:lpstr>
      <vt:lpstr>Self report</vt:lpstr>
      <vt:lpstr>Likert Scale </vt:lpstr>
      <vt:lpstr>Contoh: Tabulasi Jawaban dalam Grafik</vt:lpstr>
      <vt:lpstr>PowerPoint Presentation</vt:lpstr>
      <vt:lpstr>Rank Ordering</vt:lpstr>
      <vt:lpstr>Q/A</vt:lpstr>
    </vt:vector>
  </TitlesOfParts>
  <Company>Fasilkom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Research In CS, IS and IT</dc:title>
  <dc:creator>z_zhaedah</dc:creator>
  <cp:lastModifiedBy>Windows User</cp:lastModifiedBy>
  <cp:revision>151</cp:revision>
  <dcterms:created xsi:type="dcterms:W3CDTF">2007-11-01T05:50:26Z</dcterms:created>
  <dcterms:modified xsi:type="dcterms:W3CDTF">2020-01-20T06:35:19Z</dcterms:modified>
</cp:coreProperties>
</file>