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Garamond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3gv4NyyfrD0sA32jczvn4dni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aramond-italic.fntdata"/><Relationship Id="rId10" Type="http://schemas.openxmlformats.org/officeDocument/2006/relationships/slide" Target="slides/slide5.xml"/><Relationship Id="rId32" Type="http://schemas.openxmlformats.org/officeDocument/2006/relationships/font" Target="fonts/Garamond-bold.fntdata"/><Relationship Id="rId13" Type="http://schemas.openxmlformats.org/officeDocument/2006/relationships/slide" Target="slides/slide8.xml"/><Relationship Id="rId35" Type="http://schemas.openxmlformats.org/officeDocument/2006/relationships/font" Target="fonts/Tahoma-regular.fntdata"/><Relationship Id="rId12" Type="http://schemas.openxmlformats.org/officeDocument/2006/relationships/slide" Target="slides/slide7.xml"/><Relationship Id="rId34" Type="http://schemas.openxmlformats.org/officeDocument/2006/relationships/font" Target="fonts/Garamond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3510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2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400" y="22226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400" y="12111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9.png"/><Relationship Id="rId13" Type="http://schemas.openxmlformats.org/officeDocument/2006/relationships/image" Target="../media/image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2.png"/><Relationship Id="rId16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963930" y="1008993"/>
            <a:ext cx="6923558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Survey Research in CS/IS/IT</a:t>
            </a:r>
            <a:endParaRPr b="1"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47700" y="4876800"/>
            <a:ext cx="72397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RESEARCH METHODOLOGY AND SCIENTIFIC WRITING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COMPUTER SCIENCE FACULTY, UNIVERSITY OF INDONESIA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40" y="712651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3097567"/>
            <a:ext cx="6593523" cy="35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Interviewing Errors </a:t>
            </a: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Confirmation bias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an error in which the interviewer unconsciously seeks to gather information to support an established opinion or point of view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934121" y="6328946"/>
            <a:ext cx="6726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https://www.verywellmind.com/what-is-a-confirmation-bias-2795024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Survey vs Questionnaire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628650" y="1825625"/>
            <a:ext cx="47815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 </a:t>
            </a:r>
            <a:r>
              <a:rPr b="1" lang="en-US"/>
              <a:t>survey</a:t>
            </a:r>
            <a:r>
              <a:rPr lang="en-US"/>
              <a:t> is the process of evaluation of experiences or opinions of a group of people via questions.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 </a:t>
            </a:r>
            <a:r>
              <a:rPr b="1" lang="en-US"/>
              <a:t>questionnaire</a:t>
            </a:r>
            <a:r>
              <a:rPr lang="en-US"/>
              <a:t> which is defined as a collection of written or printed questions with an answer choice made to conduct a </a:t>
            </a:r>
            <a:r>
              <a:rPr b="1" lang="en-US"/>
              <a:t>survey</a:t>
            </a:r>
            <a:r>
              <a:rPr lang="en-US"/>
              <a:t>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other words, “questionnaire” describes content, while “survey” is a broader term that describes content, method, and analysis.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Many people, even professional researchers, still use the two terms interchangeably. 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Questionnaires"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133600"/>
            <a:ext cx="3394672" cy="339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Creating Questionnaires</a:t>
            </a:r>
            <a:endParaRPr/>
          </a:p>
        </p:txBody>
      </p:sp>
      <p:grpSp>
        <p:nvGrpSpPr>
          <p:cNvPr id="209" name="Google Shape;209;p12"/>
          <p:cNvGrpSpPr/>
          <p:nvPr/>
        </p:nvGrpSpPr>
        <p:grpSpPr>
          <a:xfrm>
            <a:off x="596099" y="1938028"/>
            <a:ext cx="8134349" cy="4417044"/>
            <a:chOff x="0" y="1277"/>
            <a:chExt cx="8134349" cy="4417044"/>
          </a:xfrm>
        </p:grpSpPr>
        <p:sp>
          <p:nvSpPr>
            <p:cNvPr id="210" name="Google Shape;210;p12"/>
            <p:cNvSpPr/>
            <p:nvPr/>
          </p:nvSpPr>
          <p:spPr>
            <a:xfrm>
              <a:off x="0" y="4083291"/>
              <a:ext cx="2033587" cy="33503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2"/>
            <p:cNvSpPr txBox="1"/>
            <p:nvPr/>
          </p:nvSpPr>
          <p:spPr>
            <a:xfrm>
              <a:off x="0" y="4083291"/>
              <a:ext cx="2033587" cy="33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9.</a:t>
              </a: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2033587" y="4083291"/>
              <a:ext cx="6100762" cy="335030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2"/>
            <p:cNvSpPr txBox="1"/>
            <p:nvPr/>
          </p:nvSpPr>
          <p:spPr>
            <a:xfrm>
              <a:off x="2033587" y="4083291"/>
              <a:ext cx="6100762" cy="33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 The Survey</a:t>
              </a: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 rot="10800000">
              <a:off x="0" y="3573039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2"/>
            <p:cNvSpPr txBox="1"/>
            <p:nvPr/>
          </p:nvSpPr>
          <p:spPr>
            <a:xfrm>
              <a:off x="0" y="3573039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8.</a:t>
              </a: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033587" y="3573039"/>
              <a:ext cx="6100762" cy="334930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2"/>
            <p:cNvSpPr txBox="1"/>
            <p:nvPr/>
          </p:nvSpPr>
          <p:spPr>
            <a:xfrm>
              <a:off x="2033587" y="3573039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Pilot Test</a:t>
              </a:r>
              <a:endParaRPr/>
            </a:p>
          </p:txBody>
        </p:sp>
        <p:sp>
          <p:nvSpPr>
            <p:cNvPr id="218" name="Google Shape;218;p12"/>
            <p:cNvSpPr/>
            <p:nvPr/>
          </p:nvSpPr>
          <p:spPr>
            <a:xfrm rot="10800000">
              <a:off x="0" y="3062788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2"/>
            <p:cNvSpPr txBox="1"/>
            <p:nvPr/>
          </p:nvSpPr>
          <p:spPr>
            <a:xfrm>
              <a:off x="0" y="3062788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7.</a:t>
              </a:r>
              <a:endParaRPr/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2"/>
            <p:cNvSpPr txBox="1"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Response Scale</a:t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 rot="10800000">
              <a:off x="0" y="2552536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0" y="2552536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6.</a:t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2033587" y="2552536"/>
              <a:ext cx="6100762" cy="334930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 txBox="1"/>
            <p:nvPr/>
          </p:nvSpPr>
          <p:spPr>
            <a:xfrm>
              <a:off x="2033587" y="2552536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 Construction</a:t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 rot="10800000">
              <a:off x="0" y="2042284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0" y="2042284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5.</a:t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 txBox="1"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Question Format</a:t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 rot="10800000">
              <a:off x="0" y="1532032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0" y="1532032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4.</a:t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2033587" y="1532032"/>
              <a:ext cx="6100762" cy="334930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 txBox="1"/>
            <p:nvPr/>
          </p:nvSpPr>
          <p:spPr>
            <a:xfrm>
              <a:off x="2033587" y="1532032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Will The survey be Administered?</a:t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 rot="10800000">
              <a:off x="0" y="1021781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 txBox="1"/>
            <p:nvPr/>
          </p:nvSpPr>
          <p:spPr>
            <a:xfrm>
              <a:off x="0" y="1021781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3.</a:t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2033587" y="1021781"/>
              <a:ext cx="6100762" cy="334930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 txBox="1"/>
            <p:nvPr/>
          </p:nvSpPr>
          <p:spPr>
            <a:xfrm>
              <a:off x="2033587" y="1021781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Will The Survey Be Evaluated?</a:t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 rot="10800000">
              <a:off x="0" y="511529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 txBox="1"/>
            <p:nvPr/>
          </p:nvSpPr>
          <p:spPr>
            <a:xfrm>
              <a:off x="0" y="511529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2.</a:t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2033587" y="511529"/>
              <a:ext cx="6100762" cy="33493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 txBox="1"/>
            <p:nvPr/>
          </p:nvSpPr>
          <p:spPr>
            <a:xfrm>
              <a:off x="2033587" y="511529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Population</a:t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 rot="10800000">
              <a:off x="0" y="1277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 txBox="1"/>
            <p:nvPr/>
          </p:nvSpPr>
          <p:spPr>
            <a:xfrm>
              <a:off x="0" y="1277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1.</a:t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2033587" y="1277"/>
              <a:ext cx="6100762" cy="334930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 txBox="1"/>
            <p:nvPr/>
          </p:nvSpPr>
          <p:spPr>
            <a:xfrm>
              <a:off x="2033587" y="1277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Purpose</a:t>
              </a:r>
              <a:endParaRPr/>
            </a:p>
          </p:txBody>
        </p:sp>
      </p:grp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How to Administer the Survey?</a:t>
            </a:r>
            <a:endParaRPr/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pandemic has made things tricky…</a:t>
            </a:r>
            <a:endParaRPr/>
          </a:p>
        </p:txBody>
      </p:sp>
      <p:sp>
        <p:nvSpPr>
          <p:cNvPr id="253" name="Google Shape;25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12290" y="0"/>
            <a:ext cx="2033587" cy="515277"/>
            <a:chOff x="0" y="1532032"/>
            <a:chExt cx="2033587" cy="515277"/>
          </a:xfrm>
        </p:grpSpPr>
        <p:sp>
          <p:nvSpPr>
            <p:cNvPr id="255" name="Google Shape;255;p13"/>
            <p:cNvSpPr/>
            <p:nvPr/>
          </p:nvSpPr>
          <p:spPr>
            <a:xfrm rot="10800000">
              <a:off x="0" y="1532032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 txBox="1"/>
            <p:nvPr/>
          </p:nvSpPr>
          <p:spPr>
            <a:xfrm>
              <a:off x="0" y="1532032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4.</a:t>
              </a:r>
              <a:endParaRPr/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2045877" y="0"/>
            <a:ext cx="3973923" cy="334930"/>
            <a:chOff x="2033587" y="1532032"/>
            <a:chExt cx="6100762" cy="334930"/>
          </a:xfrm>
        </p:grpSpPr>
        <p:sp>
          <p:nvSpPr>
            <p:cNvPr id="258" name="Google Shape;258;p13"/>
            <p:cNvSpPr/>
            <p:nvPr/>
          </p:nvSpPr>
          <p:spPr>
            <a:xfrm>
              <a:off x="2033587" y="1532032"/>
              <a:ext cx="6100762" cy="334930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2033587" y="1532032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Will The survey be Administered?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Online Questionnaire Methods</a:t>
            </a:r>
            <a:endParaRPr/>
          </a:p>
        </p:txBody>
      </p:sp>
      <p:sp>
        <p:nvSpPr>
          <p:cNvPr id="265" name="Google Shape;26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12290" y="0"/>
            <a:ext cx="2033587" cy="515277"/>
            <a:chOff x="0" y="1532032"/>
            <a:chExt cx="2033587" cy="515277"/>
          </a:xfrm>
        </p:grpSpPr>
        <p:sp>
          <p:nvSpPr>
            <p:cNvPr id="267" name="Google Shape;267;p14"/>
            <p:cNvSpPr/>
            <p:nvPr/>
          </p:nvSpPr>
          <p:spPr>
            <a:xfrm rot="10800000">
              <a:off x="0" y="1532032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0" y="1532032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4.</a:t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2045877" y="0"/>
            <a:ext cx="3973923" cy="334930"/>
            <a:chOff x="2033587" y="1532032"/>
            <a:chExt cx="6100762" cy="334930"/>
          </a:xfrm>
        </p:grpSpPr>
        <p:sp>
          <p:nvSpPr>
            <p:cNvPr id="270" name="Google Shape;270;p14"/>
            <p:cNvSpPr/>
            <p:nvPr/>
          </p:nvSpPr>
          <p:spPr>
            <a:xfrm>
              <a:off x="2033587" y="1532032"/>
              <a:ext cx="6100762" cy="334930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2033587" y="1532032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Will The survey be Administered?</a:t>
              </a:r>
              <a:endParaRPr/>
            </a:p>
          </p:txBody>
        </p:sp>
      </p:grp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14" y="1844677"/>
            <a:ext cx="8817371" cy="315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Open-ended Questions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Can you tell me about your typical experience with writing?</a:t>
            </a:r>
            <a:endParaRPr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Rectangle: Click to edit Master text styles&#10;Second level&#10;Third level&#10;Fourth level&#10;Fifth level" id="280" name="Google Shape;280;p15"/>
          <p:cNvSpPr txBox="1"/>
          <p:nvPr/>
        </p:nvSpPr>
        <p:spPr>
          <a:xfrm>
            <a:off x="628650" y="256032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Freedom of response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to respondents’ desire for expression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Well-suited for exploratory studies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certain types of questions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1" name="Google Shape;281;p15"/>
          <p:cNvSpPr txBox="1"/>
          <p:nvPr/>
        </p:nvSpPr>
        <p:spPr>
          <a:xfrm>
            <a:off x="4210050" y="2560320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of the responses can bias the findings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must form representative categories that encompass all responses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discourage respondents from completing the questionnaire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open-ended questionnaires can be expensive and time-consuming</a:t>
            </a:r>
            <a:endParaRPr/>
          </a:p>
        </p:txBody>
      </p:sp>
      <p:grpSp>
        <p:nvGrpSpPr>
          <p:cNvPr id="282" name="Google Shape;282;p15"/>
          <p:cNvGrpSpPr/>
          <p:nvPr/>
        </p:nvGrpSpPr>
        <p:grpSpPr>
          <a:xfrm>
            <a:off x="25400" y="14620"/>
            <a:ext cx="2033587" cy="515277"/>
            <a:chOff x="0" y="2042284"/>
            <a:chExt cx="2033587" cy="515277"/>
          </a:xfrm>
        </p:grpSpPr>
        <p:sp>
          <p:nvSpPr>
            <p:cNvPr id="283" name="Google Shape;283;p15"/>
            <p:cNvSpPr/>
            <p:nvPr/>
          </p:nvSpPr>
          <p:spPr>
            <a:xfrm rot="10800000">
              <a:off x="0" y="2042284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 txBox="1"/>
            <p:nvPr/>
          </p:nvSpPr>
          <p:spPr>
            <a:xfrm>
              <a:off x="0" y="2042284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5.</a:t>
              </a:r>
              <a:endParaRPr/>
            </a:p>
          </p:txBody>
        </p:sp>
      </p:grpSp>
      <p:grpSp>
        <p:nvGrpSpPr>
          <p:cNvPr id="285" name="Google Shape;285;p15"/>
          <p:cNvGrpSpPr/>
          <p:nvPr/>
        </p:nvGrpSpPr>
        <p:grpSpPr>
          <a:xfrm>
            <a:off x="2058987" y="14620"/>
            <a:ext cx="3427413" cy="334930"/>
            <a:chOff x="2033587" y="2042284"/>
            <a:chExt cx="6100762" cy="334930"/>
          </a:xfrm>
        </p:grpSpPr>
        <p:sp>
          <p:nvSpPr>
            <p:cNvPr id="286" name="Google Shape;286;p15"/>
            <p:cNvSpPr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Question Format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Determine The Question Format</a:t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Close vs Open Ended Questions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Dichotomous Questions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Multiple-Choice Questions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16"/>
          <p:cNvGrpSpPr/>
          <p:nvPr/>
        </p:nvGrpSpPr>
        <p:grpSpPr>
          <a:xfrm>
            <a:off x="25400" y="14620"/>
            <a:ext cx="2033587" cy="515277"/>
            <a:chOff x="0" y="2042284"/>
            <a:chExt cx="2033587" cy="515277"/>
          </a:xfrm>
        </p:grpSpPr>
        <p:sp>
          <p:nvSpPr>
            <p:cNvPr id="296" name="Google Shape;296;p16"/>
            <p:cNvSpPr/>
            <p:nvPr/>
          </p:nvSpPr>
          <p:spPr>
            <a:xfrm rot="10800000">
              <a:off x="0" y="2042284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 txBox="1"/>
            <p:nvPr/>
          </p:nvSpPr>
          <p:spPr>
            <a:xfrm>
              <a:off x="0" y="2042284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5.</a:t>
              </a: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2058987" y="14620"/>
            <a:ext cx="3427413" cy="334930"/>
            <a:chOff x="2033587" y="2042284"/>
            <a:chExt cx="6100762" cy="334930"/>
          </a:xfrm>
        </p:grpSpPr>
        <p:sp>
          <p:nvSpPr>
            <p:cNvPr id="299" name="Google Shape;299;p16"/>
            <p:cNvSpPr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Question Format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Closed-ended Questions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809625" y="1600200"/>
            <a:ext cx="752475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None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 How do you typically find a research question?</a:t>
            </a:r>
            <a:endParaRPr/>
          </a:p>
          <a:p>
            <a:pPr indent="-457200" lvl="2" marL="2611437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Calibri"/>
              <a:buAutoNum type="alphaLcPeriod"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given by someone</a:t>
            </a:r>
            <a:endParaRPr/>
          </a:p>
          <a:p>
            <a:pPr indent="-457200" lvl="2" marL="2611437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Calibri"/>
              <a:buAutoNum type="alphaLcPeriod"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the future work of an article</a:t>
            </a:r>
            <a:endParaRPr/>
          </a:p>
          <a:p>
            <a:pPr indent="-457200" lvl="2" marL="2611437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Calibri"/>
              <a:buAutoNum type="alphaLcPeriod"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real-life problems</a:t>
            </a:r>
            <a:endParaRPr/>
          </a:p>
          <a:p>
            <a:pPr indent="-457200" lvl="2" marL="2611437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Calibri"/>
              <a:buAutoNum type="alphaLcPeriod"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discussion with experts</a:t>
            </a:r>
            <a:endParaRPr/>
          </a:p>
          <a:p>
            <a:pPr indent="-457200" lvl="2" marL="2611437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Calibri"/>
              <a:buAutoNum type="alphaLcPeriod"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toss a coin</a:t>
            </a:r>
            <a:endParaRPr sz="1400"/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Rectangle: Click to edit Master text styles&#10;Second level&#10;Third level&#10;Fourth level&#10;Fifth level" id="308" name="Google Shape;308;p17"/>
          <p:cNvSpPr txBox="1"/>
          <p:nvPr/>
        </p:nvSpPr>
        <p:spPr>
          <a:xfrm>
            <a:off x="4533900" y="3051175"/>
            <a:ext cx="4191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effort required in questionnaire construction to create an exhaustive list of choices or a short list of the most likely choices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can have an inhibiting effect on respondents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Relying on the respondent to know whether to “select one” or “check all that apply”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9" name="Google Shape;309;p17"/>
          <p:cNvSpPr txBox="1"/>
          <p:nvPr/>
        </p:nvSpPr>
        <p:spPr>
          <a:xfrm>
            <a:off x="419100" y="3051175"/>
            <a:ext cx="4191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administer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interpreter bias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 to motivate respondents to complete surveys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coding and tabulating efforts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Prompts choices  prompts respondents to ponder alternatives they might not otherwise consider</a:t>
            </a:r>
            <a:endParaRPr/>
          </a:p>
        </p:txBody>
      </p:sp>
      <p:grpSp>
        <p:nvGrpSpPr>
          <p:cNvPr id="310" name="Google Shape;310;p17"/>
          <p:cNvGrpSpPr/>
          <p:nvPr/>
        </p:nvGrpSpPr>
        <p:grpSpPr>
          <a:xfrm>
            <a:off x="25400" y="14620"/>
            <a:ext cx="2033587" cy="515277"/>
            <a:chOff x="0" y="2042284"/>
            <a:chExt cx="2033587" cy="515277"/>
          </a:xfrm>
        </p:grpSpPr>
        <p:sp>
          <p:nvSpPr>
            <p:cNvPr id="311" name="Google Shape;311;p17"/>
            <p:cNvSpPr/>
            <p:nvPr/>
          </p:nvSpPr>
          <p:spPr>
            <a:xfrm rot="10800000">
              <a:off x="0" y="2042284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0" y="2042284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5.</a:t>
              </a:r>
              <a:endParaRPr/>
            </a:p>
          </p:txBody>
        </p:sp>
      </p:grpSp>
      <p:grpSp>
        <p:nvGrpSpPr>
          <p:cNvPr id="313" name="Google Shape;313;p17"/>
          <p:cNvGrpSpPr/>
          <p:nvPr/>
        </p:nvGrpSpPr>
        <p:grpSpPr>
          <a:xfrm>
            <a:off x="2058987" y="14620"/>
            <a:ext cx="3427413" cy="334930"/>
            <a:chOff x="2033587" y="2042284"/>
            <a:chExt cx="6100762" cy="334930"/>
          </a:xfrm>
        </p:grpSpPr>
        <p:sp>
          <p:nvSpPr>
            <p:cNvPr id="314" name="Google Shape;314;p17"/>
            <p:cNvSpPr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Question Format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Dichotomous Questions</a:t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Closed-ended questions that only offer two response choices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Used to understand respondent’s demographic composition or behavioral inclination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Advantages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Usually do not require much time or thought on the part of the respondents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Minimize interpreter bias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Simplify coding and analysis process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Disadvantages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Omission of intermediate points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3" name="Google Shape;323;p18"/>
          <p:cNvGrpSpPr/>
          <p:nvPr/>
        </p:nvGrpSpPr>
        <p:grpSpPr>
          <a:xfrm>
            <a:off x="25400" y="14620"/>
            <a:ext cx="2033587" cy="515277"/>
            <a:chOff x="0" y="2042284"/>
            <a:chExt cx="2033587" cy="515277"/>
          </a:xfrm>
        </p:grpSpPr>
        <p:sp>
          <p:nvSpPr>
            <p:cNvPr id="324" name="Google Shape;324;p18"/>
            <p:cNvSpPr/>
            <p:nvPr/>
          </p:nvSpPr>
          <p:spPr>
            <a:xfrm rot="10800000">
              <a:off x="0" y="2042284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0" y="2042284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5.</a:t>
              </a:r>
              <a:endParaRPr/>
            </a:p>
          </p:txBody>
        </p:sp>
      </p:grpSp>
      <p:grpSp>
        <p:nvGrpSpPr>
          <p:cNvPr id="326" name="Google Shape;326;p18"/>
          <p:cNvGrpSpPr/>
          <p:nvPr/>
        </p:nvGrpSpPr>
        <p:grpSpPr>
          <a:xfrm>
            <a:off x="2058987" y="14620"/>
            <a:ext cx="3427413" cy="334930"/>
            <a:chOff x="2033587" y="2042284"/>
            <a:chExt cx="6100762" cy="334930"/>
          </a:xfrm>
        </p:grpSpPr>
        <p:sp>
          <p:nvSpPr>
            <p:cNvPr id="327" name="Google Shape;327;p18"/>
            <p:cNvSpPr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Question Format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Multiple-Choice Questions</a:t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Multiple choice questions, are closed-ended questions that give respondents several choices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Advantages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Reduce interpreter bias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Easy to complete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Simple to code and analyze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Free of bias in grading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More valid and reliable than open-ended questions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/>
              <a:t>Disadvantages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US" sz="1900"/>
              <a:t>Researchers must create carefully worded questions and exhaustive lists of choices to ensure that responses are representative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6" name="Google Shape;336;p19"/>
          <p:cNvGrpSpPr/>
          <p:nvPr/>
        </p:nvGrpSpPr>
        <p:grpSpPr>
          <a:xfrm>
            <a:off x="25400" y="14620"/>
            <a:ext cx="2033587" cy="515277"/>
            <a:chOff x="0" y="2042284"/>
            <a:chExt cx="2033587" cy="515277"/>
          </a:xfrm>
        </p:grpSpPr>
        <p:sp>
          <p:nvSpPr>
            <p:cNvPr id="337" name="Google Shape;337;p19"/>
            <p:cNvSpPr/>
            <p:nvPr/>
          </p:nvSpPr>
          <p:spPr>
            <a:xfrm rot="10800000">
              <a:off x="0" y="2042284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0" y="2042284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5.</a:t>
              </a:r>
              <a:endParaRPr/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2058987" y="14620"/>
            <a:ext cx="3427413" cy="334930"/>
            <a:chOff x="2033587" y="2042284"/>
            <a:chExt cx="6100762" cy="334930"/>
          </a:xfrm>
        </p:grpSpPr>
        <p:sp>
          <p:nvSpPr>
            <p:cNvPr id="340" name="Google Shape;340;p19"/>
            <p:cNvSpPr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2033587" y="2042284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Question Format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Recall: Research Methodologies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977900" y="1690689"/>
            <a:ext cx="7188199" cy="4648200"/>
            <a:chOff x="546" y="816"/>
            <a:chExt cx="5118" cy="3444"/>
          </a:xfrm>
        </p:grpSpPr>
        <p:pic>
          <p:nvPicPr>
            <p:cNvPr descr="typesresearch" id="105" name="Google Shape;10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94" y="1776"/>
              <a:ext cx="2352" cy="1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tion" id="106" name="Google Shape;10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94" y="3696"/>
              <a:ext cx="1488" cy="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usalcom" id="107" name="Google Shape;10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30" y="816"/>
              <a:ext cx="1164" cy="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rre" id="108" name="Google Shape;108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6" y="1200"/>
              <a:ext cx="1122" cy="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thno" id="109" name="Google Shape;10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38" y="3120"/>
              <a:ext cx="1326" cy="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xperi" id="110" name="Google Shape;110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74" y="1344"/>
              <a:ext cx="800" cy="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storical" id="111" name="Google Shape;111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78" y="3552"/>
              <a:ext cx="1122" cy="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vey" id="112" name="Google Shape;112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8" y="3216"/>
              <a:ext cx="840" cy="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u1" id="113" name="Google Shape;113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86" y="1296"/>
              <a:ext cx="672" cy="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t1" id="114" name="Google Shape;114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70" y="3744"/>
              <a:ext cx="570" cy="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th1" id="115" name="Google Shape;115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82" y="3456"/>
              <a:ext cx="703" cy="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1" id="116" name="Google Shape;116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94" y="2448"/>
              <a:ext cx="774" cy="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th2" id="117" name="Google Shape;117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482" y="2448"/>
              <a:ext cx="528" cy="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xp" id="118" name="Google Shape;118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54" y="1008"/>
              <a:ext cx="1248" cy="29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9" name="Google Shape;119;p2"/>
          <p:cNvCxnSpPr/>
          <p:nvPr/>
        </p:nvCxnSpPr>
        <p:spPr>
          <a:xfrm flipH="1" rot="10800000">
            <a:off x="606154" y="5353674"/>
            <a:ext cx="834710" cy="657270"/>
          </a:xfrm>
          <a:prstGeom prst="straightConnector1">
            <a:avLst/>
          </a:prstGeom>
          <a:noFill/>
          <a:ln cap="flat" cmpd="sng" w="127000">
            <a:solidFill>
              <a:srgbClr val="00B050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  <p:transition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Questionaire Problems</a:t>
            </a:r>
            <a:endParaRPr/>
          </a:p>
        </p:txBody>
      </p:sp>
      <p:sp>
        <p:nvSpPr>
          <p:cNvPr id="347" name="Google Shape;347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Double-barreled questions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Ambiguous questions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Ambiguous word meanings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Leading questions or phrases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Level of question difficulty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Unbalanced response categories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Missing response categories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Missing questions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4572000" y="1825625"/>
            <a:ext cx="4246880" cy="755015"/>
          </a:xfrm>
          <a:prstGeom prst="wedgeRoundRectCallout">
            <a:avLst>
              <a:gd fmla="val -61024" name="adj1"/>
              <a:gd fmla="val -29005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"How satisfied are you with your pay and job conditions?”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4553024" y="3111345"/>
            <a:ext cx="4500208" cy="755015"/>
          </a:xfrm>
          <a:prstGeom prst="wedgeRoundRectCallout">
            <a:avLst>
              <a:gd fmla="val -57412" name="adj1"/>
              <a:gd fmla="val -26314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the red car going when it smashed into the blue car?”</a:t>
            </a:r>
            <a:endParaRPr/>
          </a:p>
        </p:txBody>
      </p:sp>
      <p:grpSp>
        <p:nvGrpSpPr>
          <p:cNvPr id="351" name="Google Shape;351;p20"/>
          <p:cNvGrpSpPr/>
          <p:nvPr/>
        </p:nvGrpSpPr>
        <p:grpSpPr>
          <a:xfrm>
            <a:off x="171451" y="40020"/>
            <a:ext cx="2033587" cy="515277"/>
            <a:chOff x="0" y="2552536"/>
            <a:chExt cx="2033587" cy="515277"/>
          </a:xfrm>
        </p:grpSpPr>
        <p:sp>
          <p:nvSpPr>
            <p:cNvPr id="352" name="Google Shape;352;p20"/>
            <p:cNvSpPr/>
            <p:nvPr/>
          </p:nvSpPr>
          <p:spPr>
            <a:xfrm rot="10800000">
              <a:off x="0" y="2552536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 txBox="1"/>
            <p:nvPr/>
          </p:nvSpPr>
          <p:spPr>
            <a:xfrm>
              <a:off x="0" y="2552536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6.</a:t>
              </a:r>
              <a:endParaRPr/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2205038" y="40020"/>
            <a:ext cx="2366962" cy="334930"/>
            <a:chOff x="2033587" y="2552536"/>
            <a:chExt cx="6100762" cy="334930"/>
          </a:xfrm>
        </p:grpSpPr>
        <p:sp>
          <p:nvSpPr>
            <p:cNvPr id="355" name="Google Shape;355;p20"/>
            <p:cNvSpPr/>
            <p:nvPr/>
          </p:nvSpPr>
          <p:spPr>
            <a:xfrm>
              <a:off x="2033587" y="2552536"/>
              <a:ext cx="6100762" cy="334930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2033587" y="2552536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 Construction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Develop Response Scale</a:t>
            </a:r>
            <a:br>
              <a:rPr lang="en-US" sz="3600"/>
            </a:br>
            <a:endParaRPr/>
          </a:p>
        </p:txBody>
      </p:sp>
      <p:sp>
        <p:nvSpPr>
          <p:cNvPr id="362" name="Google Shape;362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Likert Scale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Graphic Rating Scale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Rank Ordering</a:t>
            </a:r>
            <a:endParaRPr/>
          </a:p>
        </p:txBody>
      </p:sp>
      <p:sp>
        <p:nvSpPr>
          <p:cNvPr id="363" name="Google Shape;36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12700" y="18123"/>
            <a:ext cx="2033587" cy="515277"/>
            <a:chOff x="0" y="3062788"/>
            <a:chExt cx="2033587" cy="515277"/>
          </a:xfrm>
        </p:grpSpPr>
        <p:sp>
          <p:nvSpPr>
            <p:cNvPr id="365" name="Google Shape;365;p21"/>
            <p:cNvSpPr/>
            <p:nvPr/>
          </p:nvSpPr>
          <p:spPr>
            <a:xfrm rot="10800000">
              <a:off x="0" y="3062788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0" y="3062788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7.</a:t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2046287" y="18123"/>
            <a:ext cx="3135313" cy="334930"/>
            <a:chOff x="2033587" y="3062788"/>
            <a:chExt cx="6100762" cy="334930"/>
          </a:xfrm>
        </p:grpSpPr>
        <p:sp>
          <p:nvSpPr>
            <p:cNvPr id="368" name="Google Shape;368;p21"/>
            <p:cNvSpPr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 txBox="1"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Response Scale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Likert Scale</a:t>
            </a:r>
            <a:endParaRPr/>
          </a:p>
        </p:txBody>
      </p:sp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628650" y="1825625"/>
            <a:ext cx="385058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Likert scale is a psychometric scale commonly involved in research used to represent people's opinions and attitudes to a topic or subject matter. 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Variants: 4,5,7 points…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76" name="Google Shape;376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likert scale" id="377" name="Google Shape;3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65128"/>
            <a:ext cx="4240695" cy="64381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2"/>
          <p:cNvGrpSpPr/>
          <p:nvPr/>
        </p:nvGrpSpPr>
        <p:grpSpPr>
          <a:xfrm>
            <a:off x="12700" y="18123"/>
            <a:ext cx="2033587" cy="515277"/>
            <a:chOff x="0" y="3062788"/>
            <a:chExt cx="2033587" cy="515277"/>
          </a:xfrm>
        </p:grpSpPr>
        <p:sp>
          <p:nvSpPr>
            <p:cNvPr id="379" name="Google Shape;379;p22"/>
            <p:cNvSpPr/>
            <p:nvPr/>
          </p:nvSpPr>
          <p:spPr>
            <a:xfrm rot="10800000">
              <a:off x="0" y="3062788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 txBox="1"/>
            <p:nvPr/>
          </p:nvSpPr>
          <p:spPr>
            <a:xfrm>
              <a:off x="0" y="3062788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7.</a:t>
              </a:r>
              <a:endParaRPr/>
            </a:p>
          </p:txBody>
        </p:sp>
      </p:grpSp>
      <p:grpSp>
        <p:nvGrpSpPr>
          <p:cNvPr id="381" name="Google Shape;381;p22"/>
          <p:cNvGrpSpPr/>
          <p:nvPr/>
        </p:nvGrpSpPr>
        <p:grpSpPr>
          <a:xfrm>
            <a:off x="2046287" y="18123"/>
            <a:ext cx="3135313" cy="334930"/>
            <a:chOff x="2033587" y="3062788"/>
            <a:chExt cx="6100762" cy="334930"/>
          </a:xfrm>
        </p:grpSpPr>
        <p:sp>
          <p:nvSpPr>
            <p:cNvPr id="382" name="Google Shape;382;p22"/>
            <p:cNvSpPr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Response Scale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Graphic Rating Scale</a:t>
            </a:r>
            <a:endParaRPr/>
          </a:p>
        </p:txBody>
      </p:sp>
      <p:sp>
        <p:nvSpPr>
          <p:cNvPr id="389" name="Google Shape;389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7086600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/>
          <p:nvPr/>
        </p:nvSpPr>
        <p:spPr>
          <a:xfrm>
            <a:off x="2722880" y="6311897"/>
            <a:ext cx="6156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http://survey.pearsonncs.com/planning/response-scales.htm</a:t>
            </a:r>
            <a:endParaRPr/>
          </a:p>
        </p:txBody>
      </p:sp>
      <p:grpSp>
        <p:nvGrpSpPr>
          <p:cNvPr id="393" name="Google Shape;393;p23"/>
          <p:cNvGrpSpPr/>
          <p:nvPr/>
        </p:nvGrpSpPr>
        <p:grpSpPr>
          <a:xfrm>
            <a:off x="12700" y="18123"/>
            <a:ext cx="2033587" cy="515277"/>
            <a:chOff x="0" y="3062788"/>
            <a:chExt cx="2033587" cy="515277"/>
          </a:xfrm>
        </p:grpSpPr>
        <p:sp>
          <p:nvSpPr>
            <p:cNvPr id="394" name="Google Shape;394;p23"/>
            <p:cNvSpPr/>
            <p:nvPr/>
          </p:nvSpPr>
          <p:spPr>
            <a:xfrm rot="10800000">
              <a:off x="0" y="3062788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 txBox="1"/>
            <p:nvPr/>
          </p:nvSpPr>
          <p:spPr>
            <a:xfrm>
              <a:off x="0" y="3062788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7.</a:t>
              </a:r>
              <a:endParaRPr/>
            </a:p>
          </p:txBody>
        </p:sp>
      </p:grpSp>
      <p:grpSp>
        <p:nvGrpSpPr>
          <p:cNvPr id="396" name="Google Shape;396;p23"/>
          <p:cNvGrpSpPr/>
          <p:nvPr/>
        </p:nvGrpSpPr>
        <p:grpSpPr>
          <a:xfrm>
            <a:off x="2046287" y="18123"/>
            <a:ext cx="3135313" cy="334930"/>
            <a:chOff x="2033587" y="3062788"/>
            <a:chExt cx="6100762" cy="334930"/>
          </a:xfrm>
        </p:grpSpPr>
        <p:sp>
          <p:nvSpPr>
            <p:cNvPr id="397" name="Google Shape;397;p23"/>
            <p:cNvSpPr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 txBox="1"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Response Scale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Rank Ordering</a:t>
            </a:r>
            <a:endParaRPr/>
          </a:p>
        </p:txBody>
      </p:sp>
      <p:sp>
        <p:nvSpPr>
          <p:cNvPr id="404" name="Google Shape;404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i="1" lang="en-US"/>
              <a:t>Example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Rank order your preference for the following ice cream flavors from 1= most preferred, to 5 = least preferred.</a:t>
            </a:r>
            <a:endParaRPr/>
          </a:p>
          <a:p>
            <a:pPr indent="-625475" lvl="3" marL="14827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____ Chocolate</a:t>
            </a:r>
            <a:endParaRPr/>
          </a:p>
          <a:p>
            <a:pPr indent="-625475" lvl="3" marL="14827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____ Vanilla</a:t>
            </a:r>
            <a:endParaRPr/>
          </a:p>
          <a:p>
            <a:pPr indent="-625475" lvl="3" marL="14827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____ Cherry</a:t>
            </a:r>
            <a:endParaRPr/>
          </a:p>
          <a:p>
            <a:pPr indent="-625475" lvl="3" marL="14827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____ Banana</a:t>
            </a:r>
            <a:endParaRPr/>
          </a:p>
          <a:p>
            <a:pPr indent="-625475" lvl="3" marL="14827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____ Broccoli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6" name="Google Shape;406;p24"/>
          <p:cNvGrpSpPr/>
          <p:nvPr/>
        </p:nvGrpSpPr>
        <p:grpSpPr>
          <a:xfrm>
            <a:off x="12700" y="18123"/>
            <a:ext cx="2033587" cy="515277"/>
            <a:chOff x="0" y="3062788"/>
            <a:chExt cx="2033587" cy="515277"/>
          </a:xfrm>
        </p:grpSpPr>
        <p:sp>
          <p:nvSpPr>
            <p:cNvPr id="407" name="Google Shape;407;p24"/>
            <p:cNvSpPr/>
            <p:nvPr/>
          </p:nvSpPr>
          <p:spPr>
            <a:xfrm rot="10800000">
              <a:off x="0" y="3062788"/>
              <a:ext cx="2033587" cy="515277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 txBox="1"/>
            <p:nvPr/>
          </p:nvSpPr>
          <p:spPr>
            <a:xfrm>
              <a:off x="0" y="3062788"/>
              <a:ext cx="2033587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44625" spcFirstLastPara="1" rIns="144625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7.</a:t>
              </a:r>
              <a:endParaRPr/>
            </a:p>
          </p:txBody>
        </p:sp>
      </p:grpSp>
      <p:grpSp>
        <p:nvGrpSpPr>
          <p:cNvPr id="409" name="Google Shape;409;p24"/>
          <p:cNvGrpSpPr/>
          <p:nvPr/>
        </p:nvGrpSpPr>
        <p:grpSpPr>
          <a:xfrm>
            <a:off x="2046287" y="18123"/>
            <a:ext cx="3135313" cy="334930"/>
            <a:chOff x="2033587" y="3062788"/>
            <a:chExt cx="6100762" cy="334930"/>
          </a:xfrm>
        </p:grpSpPr>
        <p:sp>
          <p:nvSpPr>
            <p:cNvPr id="410" name="Google Shape;410;p24"/>
            <p:cNvSpPr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 txBox="1"/>
            <p:nvPr/>
          </p:nvSpPr>
          <p:spPr>
            <a:xfrm>
              <a:off x="2033587" y="3062788"/>
              <a:ext cx="6100762" cy="33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23750" spcFirstLastPara="1" rIns="12375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Response Scale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Good or Bad Examples?</a:t>
            </a:r>
            <a:endParaRPr/>
          </a:p>
        </p:txBody>
      </p:sp>
      <p:sp>
        <p:nvSpPr>
          <p:cNvPr id="417" name="Google Shape;417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How friendly do you feel the information system is?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a. Yes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b. No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How frequent do you use the information system?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a. 0 – 15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b. 15 – 20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c. 22 – 30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d. 33 – 50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What’s a Survey?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The survey is a group of research methods commonly used to determine the present status of a given phenomenon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A survey is a systematic method of collecting primary data based on a sample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Survey may be used for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exploratory,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descriptive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causal studies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Survey Research Design 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Research design refers to how the survey will be administered in terms of: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targeted groups,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comparisons of data to multiple groups,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frequency of survey administration. 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A cross-sectional survey design: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At a defined time.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Experimental or quasi-experimental designs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Can be conducted via survey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Characteristics of Survey Research</a:t>
            </a:r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>
            <a:off x="628650" y="2399308"/>
            <a:ext cx="7886699" cy="3203971"/>
            <a:chOff x="0" y="573683"/>
            <a:chExt cx="7886699" cy="3203971"/>
          </a:xfrm>
        </p:grpSpPr>
        <p:sp>
          <p:nvSpPr>
            <p:cNvPr id="140" name="Google Shape;140;p5"/>
            <p:cNvSpPr/>
            <p:nvPr/>
          </p:nvSpPr>
          <p:spPr>
            <a:xfrm>
              <a:off x="0" y="573683"/>
              <a:ext cx="2464593" cy="1478756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0" y="573683"/>
              <a:ext cx="2464593" cy="1478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Quick and wide coverage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711053" y="573683"/>
              <a:ext cx="2464593" cy="1478756"/>
            </a:xfrm>
            <a:prstGeom prst="rect">
              <a:avLst/>
            </a:prstGeom>
            <a:solidFill>
              <a:srgbClr val="52CBC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2711053" y="573683"/>
              <a:ext cx="2464593" cy="1478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Exhaustive as opposed to in-depth</a:t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422106" y="573683"/>
              <a:ext cx="2464593" cy="1478756"/>
            </a:xfrm>
            <a:prstGeom prst="rect">
              <a:avLst/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5422106" y="573683"/>
              <a:ext cx="2464593" cy="1478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as opposed to definitive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355526" y="2298898"/>
              <a:ext cx="2464593" cy="1478756"/>
            </a:xfrm>
            <a:prstGeom prst="rect">
              <a:avLst/>
            </a:prstGeom>
            <a:solidFill>
              <a:srgbClr val="46BA4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355526" y="2298898"/>
              <a:ext cx="2464593" cy="1478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Descriptive as opposed to analytic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066579" y="2298898"/>
              <a:ext cx="2464593" cy="1478756"/>
            </a:xfrm>
            <a:prstGeom prst="rect">
              <a:avLst/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066579" y="2298898"/>
              <a:ext cx="2464593" cy="1478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Correlational causality for experimental or quasi-experimental research</a:t>
              </a:r>
              <a:endParaRPr/>
            </a:p>
          </p:txBody>
        </p:sp>
      </p:grpSp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Survey Method 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Collecting standardized information from people using an interview or self-report format.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Typically survey knowledge or opinions.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To standardize the information, one uses a questionnaire with set questions.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Ideally the questionnaire has been </a:t>
            </a:r>
            <a:r>
              <a:rPr b="1" lang="en-US" sz="2400"/>
              <a:t>validated</a:t>
            </a:r>
            <a:r>
              <a:rPr lang="en-US" sz="2400"/>
              <a:t>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Representativeness of the sample is very important.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Interviews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628650" y="3932681"/>
            <a:ext cx="7886700" cy="2244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Direct interview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Face-to-face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Via telephone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Chat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Indirect interview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Via email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5" name="Google Shape;165;p7"/>
          <p:cNvGraphicFramePr/>
          <p:nvPr/>
        </p:nvGraphicFramePr>
        <p:xfrm>
          <a:off x="2537421" y="1636491"/>
          <a:ext cx="4191000" cy="2107056"/>
        </p:xfrm>
        <a:graphic>
          <a:graphicData uri="http://schemas.openxmlformats.org/presentationml/2006/ole">
            <mc:AlternateContent>
              <mc:Choice Requires="v">
                <p:oleObj r:id="rId4" imgH="2107056" imgW="4191000" progId="" spid="_x0000_s1">
                  <p:embed/>
                </p:oleObj>
              </mc:Choice>
              <mc:Fallback>
                <p:oleObj r:id="rId5" imgH="2107056" imgW="4191000" progId="">
                  <p:embed/>
                  <p:pic>
                    <p:nvPicPr>
                      <p:cNvPr id="165" name="Google Shape;165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37421" y="1636491"/>
                        <a:ext cx="4191000" cy="210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Interviews</a:t>
            </a:r>
            <a:endParaRPr/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2537421" y="1636491"/>
          <a:ext cx="4191000" cy="2107056"/>
        </p:xfrm>
        <a:graphic>
          <a:graphicData uri="http://schemas.openxmlformats.org/presentationml/2006/ole">
            <mc:AlternateContent>
              <mc:Choice Requires="v">
                <p:oleObj r:id="rId4" imgH="2107056" imgW="4191000" progId="" spid="_x0000_s1">
                  <p:embed/>
                </p:oleObj>
              </mc:Choice>
              <mc:Fallback>
                <p:oleObj r:id="rId5" imgH="2107056" imgW="4191000" progId="">
                  <p:embed/>
                  <p:pic>
                    <p:nvPicPr>
                      <p:cNvPr id="172" name="Google Shape;172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37421" y="1636491"/>
                        <a:ext cx="4191000" cy="210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Google Shape;173;p8"/>
          <p:cNvSpPr txBox="1"/>
          <p:nvPr/>
        </p:nvSpPr>
        <p:spPr>
          <a:xfrm>
            <a:off x="762000" y="4076627"/>
            <a:ext cx="3734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628651" y="4488583"/>
            <a:ext cx="3868340" cy="183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</a:t>
            </a:r>
            <a:endParaRPr/>
          </a:p>
          <a:p>
            <a:pPr indent="-171450" lvl="1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participant understands the question, minimizes missing data, enables clarification of unclear responses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724400" y="4114800"/>
            <a:ext cx="379094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4627959" y="4488583"/>
            <a:ext cx="3887391" cy="183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(time, effort, and resources)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are more likely to refuse participation, can be risky for interviewer, interviewer may bias the responses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Structured and Unstructured Interviews 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Structured</a:t>
            </a:r>
            <a:endParaRPr/>
          </a:p>
        </p:txBody>
      </p:sp>
      <p:sp>
        <p:nvSpPr>
          <p:cNvPr id="183" name="Google Shape;183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Questions are pre-planned in advance to elicit responses in a specific area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Benefits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Consistency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Even coverage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Content validity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Issues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Limits coverage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Unstructured </a:t>
            </a:r>
            <a:endParaRPr/>
          </a:p>
        </p:txBody>
      </p:sp>
      <p:sp>
        <p:nvSpPr>
          <p:cNvPr id="185" name="Google Shape;185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Questions are unplanned. The interviewer can ask questions at his/her discretion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Benefits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Cover a wide range of issues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Flexibility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Issues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Reliability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Validity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2021-01-28T11:58:06Z</dcterms:created>
  <dc:creator>putu.wuri@gmail.com</dc:creator>
</cp:coreProperties>
</file>