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47A6158-4C80-43D5-A454-DF404338F636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F3516C-5EAB-42FB-A0B3-9F12DFDFF5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6158-4C80-43D5-A454-DF404338F636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516C-5EAB-42FB-A0B3-9F12DFDFF5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47A6158-4C80-43D5-A454-DF404338F636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CBF3516C-5EAB-42FB-A0B3-9F12DFDFF5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6158-4C80-43D5-A454-DF404338F636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BF3516C-5EAB-42FB-A0B3-9F12DFDFF5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6158-4C80-43D5-A454-DF404338F636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BF3516C-5EAB-42FB-A0B3-9F12DFDFF5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7A6158-4C80-43D5-A454-DF404338F636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BF3516C-5EAB-42FB-A0B3-9F12DFDFF5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7A6158-4C80-43D5-A454-DF404338F636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BF3516C-5EAB-42FB-A0B3-9F12DFDFF5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6158-4C80-43D5-A454-DF404338F636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BF3516C-5EAB-42FB-A0B3-9F12DFDFF5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6158-4C80-43D5-A454-DF404338F636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F3516C-5EAB-42FB-A0B3-9F12DFDFF5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6158-4C80-43D5-A454-DF404338F636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BF3516C-5EAB-42FB-A0B3-9F12DFDFF5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47A6158-4C80-43D5-A454-DF404338F636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BF3516C-5EAB-42FB-A0B3-9F12DFDFF5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47A6158-4C80-43D5-A454-DF404338F636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BF3516C-5EAB-42FB-A0B3-9F12DFDFF51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Qualitative Research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Tim </a:t>
            </a:r>
            <a:r>
              <a:rPr lang="en-US" b="1" dirty="0" err="1"/>
              <a:t>Pengajar</a:t>
            </a:r>
            <a:r>
              <a:rPr lang="en-US" b="1" dirty="0"/>
              <a:t> MPPI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Grounded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The researcher attempts to derive a general, abstract theory of a process, action, or interaction grounded in the views of participants in a study (Creswell 2002)</a:t>
            </a:r>
          </a:p>
          <a:p>
            <a:endParaRPr lang="en-US" sz="2400" dirty="0"/>
          </a:p>
          <a:p>
            <a:r>
              <a:rPr lang="en-US" sz="2400" dirty="0"/>
              <a:t>Two primary characteristics of this design are (Creswell 2002) : </a:t>
            </a:r>
          </a:p>
          <a:p>
            <a:pPr lvl="1"/>
            <a:r>
              <a:rPr lang="en-US" sz="2000" dirty="0"/>
              <a:t>The constant comparison of data with emerging categories</a:t>
            </a:r>
          </a:p>
          <a:p>
            <a:pPr lvl="1"/>
            <a:r>
              <a:rPr lang="en-US" sz="2000" dirty="0"/>
              <a:t>Theoretical sampling of different groups to maximize the similarities and the differences of information</a:t>
            </a:r>
          </a:p>
          <a:p>
            <a:endParaRPr lang="en-US" sz="2400" dirty="0"/>
          </a:p>
          <a:p>
            <a:r>
              <a:rPr lang="en-US" sz="2400" dirty="0"/>
              <a:t>Open Coding </a:t>
            </a:r>
            <a:r>
              <a:rPr lang="en-US" sz="2400" dirty="0">
                <a:sym typeface="Wingdings" pitchFamily="2" charset="2"/>
              </a:rPr>
              <a:t> Axial/Selective Coding  Theoretical Coding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Phenomenology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Is the study of things as they </a:t>
            </a:r>
            <a:r>
              <a:rPr lang="en-US" dirty="0">
                <a:solidFill>
                  <a:srgbClr val="FF0000"/>
                </a:solidFill>
              </a:rPr>
              <a:t>appear</a:t>
            </a:r>
            <a:r>
              <a:rPr lang="en-US" dirty="0"/>
              <a:t> (phenomena) (Smith 2009).</a:t>
            </a:r>
          </a:p>
          <a:p>
            <a:endParaRPr lang="en-US" dirty="0"/>
          </a:p>
          <a:p>
            <a:r>
              <a:rPr lang="en-US" dirty="0"/>
              <a:t>The researcher identifies the "essence" of human </a:t>
            </a:r>
            <a:r>
              <a:rPr lang="en-US" dirty="0">
                <a:solidFill>
                  <a:srgbClr val="FF0000"/>
                </a:solidFill>
              </a:rPr>
              <a:t>experiences</a:t>
            </a:r>
            <a:r>
              <a:rPr lang="en-US" dirty="0"/>
              <a:t> concerning a phenomenon, as described by participants in a study. (Creswell 2002)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Hermeneutic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term ‘hermeneutic’ is derived from Greek language, that is ‘to interpret’ or ‘</a:t>
            </a:r>
            <a:r>
              <a:rPr lang="en-US" dirty="0">
                <a:solidFill>
                  <a:srgbClr val="FF0000"/>
                </a:solidFill>
              </a:rPr>
              <a:t>to understand</a:t>
            </a:r>
            <a:r>
              <a:rPr lang="en-US" dirty="0"/>
              <a:t>’ (Hart 2010).</a:t>
            </a:r>
          </a:p>
          <a:p>
            <a:endParaRPr lang="en-US" dirty="0"/>
          </a:p>
          <a:p>
            <a:r>
              <a:rPr lang="en-US" dirty="0"/>
              <a:t>The name hermeneutics is associated with “</a:t>
            </a:r>
            <a:r>
              <a:rPr lang="en-US" dirty="0">
                <a:solidFill>
                  <a:srgbClr val="FF0000"/>
                </a:solidFill>
              </a:rPr>
              <a:t>Hermes</a:t>
            </a:r>
            <a:r>
              <a:rPr lang="en-US" dirty="0"/>
              <a:t>”, that is the Greek god of communication, the borders, the limits (</a:t>
            </a:r>
            <a:r>
              <a:rPr lang="en-US" dirty="0" err="1"/>
              <a:t>Barojas</a:t>
            </a:r>
            <a:r>
              <a:rPr lang="en-US" dirty="0"/>
              <a:t> 2008). </a:t>
            </a:r>
          </a:p>
          <a:p>
            <a:endParaRPr lang="en-US" dirty="0"/>
          </a:p>
          <a:p>
            <a:r>
              <a:rPr lang="en-US" dirty="0"/>
              <a:t>The key word of hermeneutics is </a:t>
            </a:r>
            <a:r>
              <a:rPr lang="en-US" b="1" dirty="0"/>
              <a:t>interpretation</a:t>
            </a:r>
            <a:r>
              <a:rPr lang="en-US" dirty="0"/>
              <a:t> (</a:t>
            </a:r>
            <a:r>
              <a:rPr lang="en-US" dirty="0" err="1"/>
              <a:t>Runardotter</a:t>
            </a:r>
            <a:r>
              <a:rPr lang="en-US" dirty="0"/>
              <a:t> 2007).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Hermeneutic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 a mode of analysis, hermeneutic suggests a way of understanding </a:t>
            </a:r>
            <a:r>
              <a:rPr lang="en-US" b="1" dirty="0"/>
              <a:t>textual data</a:t>
            </a:r>
            <a:r>
              <a:rPr lang="en-US" dirty="0"/>
              <a:t> (Myers 1997).</a:t>
            </a:r>
          </a:p>
          <a:p>
            <a:endParaRPr lang="en-US" dirty="0"/>
          </a:p>
          <a:p>
            <a:r>
              <a:rPr lang="en-US" dirty="0"/>
              <a:t>Or </a:t>
            </a:r>
            <a:r>
              <a:rPr lang="en-US" b="1" dirty="0"/>
              <a:t>text-analogue</a:t>
            </a:r>
            <a:r>
              <a:rPr lang="en-US" dirty="0"/>
              <a:t> (an example of a text-analogue is an organization or a record that have been created by authors) (Myers 1997; </a:t>
            </a:r>
            <a:r>
              <a:rPr lang="en-US" dirty="0" err="1"/>
              <a:t>Lukaitis</a:t>
            </a:r>
            <a:r>
              <a:rPr lang="en-US" dirty="0"/>
              <a:t> and </a:t>
            </a:r>
            <a:r>
              <a:rPr lang="en-US" dirty="0" err="1"/>
              <a:t>Cybulski</a:t>
            </a:r>
            <a:r>
              <a:rPr lang="en-US" dirty="0"/>
              <a:t> 2005)</a:t>
            </a:r>
          </a:p>
          <a:p>
            <a:endParaRPr lang="en-US" dirty="0"/>
          </a:p>
          <a:p>
            <a:r>
              <a:rPr lang="en-US" dirty="0"/>
              <a:t>Hermeneutic can also be done to interpreting the meaning of </a:t>
            </a:r>
            <a:r>
              <a:rPr lang="en-US" b="1" dirty="0"/>
              <a:t>experiences and symbolic </a:t>
            </a:r>
            <a:r>
              <a:rPr lang="en-US" b="1" dirty="0" err="1"/>
              <a:t>artefacts</a:t>
            </a:r>
            <a:r>
              <a:rPr lang="en-US" dirty="0"/>
              <a:t> (such as art or sculpture or architecture) (Gupta 2008).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Hermeneutic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Hermeneutic initially focusing on the interpretation of </a:t>
            </a:r>
            <a:r>
              <a:rPr lang="en-US" b="1" dirty="0"/>
              <a:t>sacred texts and law</a:t>
            </a:r>
            <a:r>
              <a:rPr lang="en-US" dirty="0"/>
              <a:t>. Since the main object of hermeneutic is text, then hermeneutic closely associated with the </a:t>
            </a:r>
            <a:r>
              <a:rPr lang="en-US" b="1" dirty="0"/>
              <a:t>reading process</a:t>
            </a:r>
            <a:r>
              <a:rPr lang="en-US" dirty="0"/>
              <a:t> (</a:t>
            </a:r>
            <a:r>
              <a:rPr lang="en-US" dirty="0" err="1"/>
              <a:t>O’Farrill</a:t>
            </a:r>
            <a:r>
              <a:rPr lang="en-US" dirty="0"/>
              <a:t> 2008). </a:t>
            </a:r>
          </a:p>
          <a:p>
            <a:endParaRPr lang="en-US" dirty="0"/>
          </a:p>
          <a:p>
            <a:r>
              <a:rPr lang="en-US" dirty="0"/>
              <a:t>The use of hermeneutics has grown from its roots in the interpretation of </a:t>
            </a:r>
            <a:r>
              <a:rPr lang="en-US" b="1" dirty="0"/>
              <a:t>Greek classical literature</a:t>
            </a:r>
            <a:r>
              <a:rPr lang="en-US" dirty="0"/>
              <a:t> (Von </a:t>
            </a:r>
            <a:r>
              <a:rPr lang="en-US" dirty="0" err="1"/>
              <a:t>Zwek</a:t>
            </a:r>
            <a:r>
              <a:rPr lang="en-US" dirty="0"/>
              <a:t> </a:t>
            </a:r>
            <a:r>
              <a:rPr lang="en-US" i="1" dirty="0"/>
              <a:t>et. al.</a:t>
            </a:r>
            <a:r>
              <a:rPr lang="en-US" dirty="0"/>
              <a:t> 2008).</a:t>
            </a:r>
          </a:p>
          <a:p>
            <a:endParaRPr lang="en-US" dirty="0"/>
          </a:p>
          <a:p>
            <a:r>
              <a:rPr lang="en-US" dirty="0"/>
              <a:t>Currently, hermeneutic also be used in making the interpretation of texts in other disciplines.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Hermeneutic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Hermeneutic interpretation performed with a fundamental principle called </a:t>
            </a:r>
            <a:r>
              <a:rPr lang="en-US" b="1" dirty="0"/>
              <a:t>the hermeneutic circle</a:t>
            </a:r>
            <a:r>
              <a:rPr lang="en-US" dirty="0"/>
              <a:t> (Klein and Myers 1999).</a:t>
            </a:r>
          </a:p>
          <a:p>
            <a:endParaRPr lang="en-US" dirty="0"/>
          </a:p>
          <a:p>
            <a:r>
              <a:rPr lang="en-US" dirty="0"/>
              <a:t>This principle suggests that all human understanding is achieved by </a:t>
            </a:r>
            <a:r>
              <a:rPr lang="en-US" b="1" dirty="0"/>
              <a:t>iterating</a:t>
            </a:r>
            <a:r>
              <a:rPr lang="en-US" dirty="0"/>
              <a:t> between considering the </a:t>
            </a:r>
            <a:r>
              <a:rPr lang="en-US" b="1" dirty="0"/>
              <a:t>interdependent meaning</a:t>
            </a:r>
            <a:r>
              <a:rPr lang="en-US" dirty="0"/>
              <a:t> of </a:t>
            </a:r>
            <a:r>
              <a:rPr lang="en-US" b="1" dirty="0"/>
              <a:t>parts</a:t>
            </a:r>
            <a:r>
              <a:rPr lang="en-US" dirty="0"/>
              <a:t> and the </a:t>
            </a:r>
            <a:r>
              <a:rPr lang="en-US" b="1" dirty="0"/>
              <a:t>whole</a:t>
            </a:r>
            <a:r>
              <a:rPr lang="en-US" dirty="0"/>
              <a:t> that they form (Klein and Myers 1999).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Hermeneutic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this hermeneutic circle principle, interpretations made from a specific section ("</a:t>
            </a:r>
            <a:r>
              <a:rPr lang="en-US" b="1" dirty="0"/>
              <a:t>part</a:t>
            </a:r>
            <a:r>
              <a:rPr lang="en-US" dirty="0"/>
              <a:t>") and then moves to the common section ("</a:t>
            </a:r>
            <a:r>
              <a:rPr lang="en-US" b="1" dirty="0"/>
              <a:t>whole</a:t>
            </a:r>
            <a:r>
              <a:rPr lang="en-US" dirty="0"/>
              <a:t>"), then return from ("whole") toward ("part") (Klein and Myers 1999). </a:t>
            </a:r>
          </a:p>
          <a:p>
            <a:endParaRPr lang="en-US" dirty="0"/>
          </a:p>
          <a:p>
            <a:r>
              <a:rPr lang="en-US" dirty="0"/>
              <a:t>As implied in (</a:t>
            </a:r>
            <a:r>
              <a:rPr lang="en-US" dirty="0" err="1"/>
              <a:t>Lukaitis</a:t>
            </a:r>
            <a:r>
              <a:rPr lang="en-US" dirty="0"/>
              <a:t> and </a:t>
            </a:r>
            <a:r>
              <a:rPr lang="en-US" dirty="0" err="1"/>
              <a:t>Cybulski</a:t>
            </a:r>
            <a:r>
              <a:rPr lang="en-US" dirty="0"/>
              <a:t> 2005), the term ”part” and “whole” can be </a:t>
            </a:r>
            <a:r>
              <a:rPr lang="en-US" b="1" dirty="0"/>
              <a:t>whatever that means</a:t>
            </a:r>
            <a:r>
              <a:rPr lang="en-US" dirty="0"/>
              <a:t> to the enquirer. </a:t>
            </a:r>
          </a:p>
          <a:p>
            <a:endParaRPr lang="en-US" dirty="0"/>
          </a:p>
          <a:p>
            <a:r>
              <a:rPr lang="en-US" dirty="0"/>
              <a:t>This is done </a:t>
            </a:r>
            <a:r>
              <a:rPr lang="en-US" b="1" dirty="0"/>
              <a:t>iteratively</a:t>
            </a:r>
            <a:r>
              <a:rPr lang="en-US" dirty="0"/>
              <a:t> in order to get a thorough understanding (Klein and Myers 1999).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Hermeneutic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Nowadays, it has a lot of software that can be used to perform hermeneutic.</a:t>
            </a:r>
          </a:p>
          <a:p>
            <a:r>
              <a:rPr lang="en-US" sz="2400" dirty="0"/>
              <a:t>The software does not remove the need for thought, as the choice of themes remains the responsibility of the researcher (</a:t>
            </a:r>
            <a:r>
              <a:rPr lang="en-US" sz="2400" dirty="0" err="1"/>
              <a:t>Walsham</a:t>
            </a:r>
            <a:r>
              <a:rPr lang="en-US" sz="2400" dirty="0"/>
              <a:t> 2006).</a:t>
            </a:r>
          </a:p>
          <a:p>
            <a:r>
              <a:rPr lang="en-US" sz="2400" dirty="0"/>
              <a:t>One of the software, that widely being used to do the hermeneutic circle principle is </a:t>
            </a:r>
            <a:r>
              <a:rPr lang="en-US" sz="2400" b="1" dirty="0" err="1"/>
              <a:t>Atlas.ti</a:t>
            </a:r>
            <a:r>
              <a:rPr lang="en-US" sz="2400" dirty="0"/>
              <a:t>. </a:t>
            </a:r>
          </a:p>
          <a:p>
            <a:r>
              <a:rPr lang="en-US" sz="2400" dirty="0"/>
              <a:t>By using </a:t>
            </a:r>
            <a:r>
              <a:rPr lang="en-US" sz="2400" dirty="0" err="1"/>
              <a:t>Atlas.ti</a:t>
            </a:r>
            <a:r>
              <a:rPr lang="en-US" sz="2400" dirty="0"/>
              <a:t>, we can do some coding process in a </a:t>
            </a:r>
            <a:r>
              <a:rPr lang="en-US" sz="2400" b="1" dirty="0"/>
              <a:t>Hermeneutic Unit (HU)</a:t>
            </a:r>
            <a:r>
              <a:rPr lang="en-US" sz="2400" dirty="0"/>
              <a:t>, build the network from that codes and interpret the resulted network.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00" y="3276600"/>
            <a:ext cx="1143000" cy="1021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Hermeneutic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Some steps that are used in </a:t>
            </a:r>
            <a:r>
              <a:rPr lang="en-US" dirty="0" err="1"/>
              <a:t>Atlas.ti</a:t>
            </a:r>
            <a:r>
              <a:rPr lang="en-US" dirty="0"/>
              <a:t> (</a:t>
            </a:r>
            <a:r>
              <a:rPr lang="en-US" dirty="0" err="1"/>
              <a:t>Friese</a:t>
            </a:r>
            <a:r>
              <a:rPr lang="en-US" dirty="0"/>
              <a:t> 2011) :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286000"/>
            <a:ext cx="6219825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Hermeneutic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Ramadhan</a:t>
            </a:r>
            <a:r>
              <a:rPr lang="en-US" sz="2800" dirty="0"/>
              <a:t> (2013) adopt those steps to become 3 simple steps i.e.: </a:t>
            </a:r>
          </a:p>
          <a:p>
            <a:pPr lvl="1"/>
            <a:r>
              <a:rPr lang="en-US" sz="2400" dirty="0"/>
              <a:t>Preparing primary documents, </a:t>
            </a:r>
          </a:p>
          <a:p>
            <a:pPr lvl="1"/>
            <a:r>
              <a:rPr lang="en-US" sz="2400" dirty="0"/>
              <a:t>Conducting coding process, </a:t>
            </a:r>
          </a:p>
          <a:p>
            <a:pPr lvl="1"/>
            <a:r>
              <a:rPr lang="en-US" sz="2400" dirty="0"/>
              <a:t>Linking the codes into network and interpreting the network. 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3962400"/>
            <a:ext cx="542925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Qualitative Research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Qualitative research differs from the aim of quantitative research, it “answers questions about what is happening in a </a:t>
            </a:r>
            <a:r>
              <a:rPr lang="en-US" dirty="0">
                <a:solidFill>
                  <a:srgbClr val="FF0000"/>
                </a:solidFill>
              </a:rPr>
              <a:t>particular situation</a:t>
            </a:r>
            <a:r>
              <a:rPr lang="en-US" dirty="0"/>
              <a:t>” (</a:t>
            </a:r>
            <a:r>
              <a:rPr lang="en-US" dirty="0" err="1"/>
              <a:t>Peszynski</a:t>
            </a:r>
            <a:r>
              <a:rPr lang="en-US" dirty="0"/>
              <a:t> 2005</a:t>
            </a:r>
            <a:r>
              <a:rPr lang="id-ID" dirty="0"/>
              <a:t>, p. 50</a:t>
            </a:r>
            <a:r>
              <a:rPr lang="en-US" dirty="0"/>
              <a:t>). </a:t>
            </a:r>
          </a:p>
          <a:p>
            <a:r>
              <a:rPr lang="en-US" dirty="0"/>
              <a:t>“Qualitative researchers attempt to secure an </a:t>
            </a:r>
            <a:r>
              <a:rPr lang="en-US" dirty="0">
                <a:solidFill>
                  <a:srgbClr val="FF0000"/>
                </a:solidFill>
              </a:rPr>
              <a:t>in-depth understanding</a:t>
            </a:r>
            <a:r>
              <a:rPr lang="en-US" dirty="0"/>
              <a:t> of </a:t>
            </a:r>
            <a:r>
              <a:rPr lang="en-US" dirty="0">
                <a:solidFill>
                  <a:srgbClr val="FF0000"/>
                </a:solidFill>
              </a:rPr>
              <a:t>phenomena</a:t>
            </a:r>
            <a:r>
              <a:rPr lang="en-US" dirty="0"/>
              <a:t> that are situated in the scientific world” (Ellet and </a:t>
            </a:r>
            <a:r>
              <a:rPr lang="en-US" dirty="0" err="1"/>
              <a:t>Beausang</a:t>
            </a:r>
            <a:r>
              <a:rPr lang="en-US" dirty="0"/>
              <a:t> 2002</a:t>
            </a:r>
            <a:r>
              <a:rPr lang="id-ID" dirty="0"/>
              <a:t>, p. 10</a:t>
            </a:r>
            <a:r>
              <a:rPr lang="en-US" dirty="0"/>
              <a:t>). </a:t>
            </a:r>
          </a:p>
          <a:p>
            <a:r>
              <a:rPr lang="en-US" dirty="0"/>
              <a:t>A qualitative research is </a:t>
            </a:r>
            <a:r>
              <a:rPr lang="id-ID" dirty="0"/>
              <a:t>“</a:t>
            </a:r>
            <a:r>
              <a:rPr lang="en-US" dirty="0"/>
              <a:t>of an </a:t>
            </a:r>
            <a:r>
              <a:rPr lang="en-US" dirty="0">
                <a:solidFill>
                  <a:srgbClr val="FF0000"/>
                </a:solidFill>
              </a:rPr>
              <a:t>exploratory</a:t>
            </a:r>
            <a:r>
              <a:rPr lang="en-US" dirty="0"/>
              <a:t> nature, the variables are unknown, the context is important and there is a lack of theory</a:t>
            </a:r>
            <a:r>
              <a:rPr lang="id-ID" dirty="0"/>
              <a:t>” </a:t>
            </a:r>
            <a:r>
              <a:rPr lang="en-US" dirty="0"/>
              <a:t>(</a:t>
            </a:r>
            <a:r>
              <a:rPr lang="en-US" dirty="0" err="1"/>
              <a:t>Peszynski</a:t>
            </a:r>
            <a:r>
              <a:rPr lang="en-US" dirty="0"/>
              <a:t> 2005</a:t>
            </a:r>
            <a:r>
              <a:rPr lang="id-ID" dirty="0"/>
              <a:t>, p. 50</a:t>
            </a:r>
            <a:r>
              <a:rPr lang="en-US" dirty="0"/>
              <a:t>). </a:t>
            </a:r>
          </a:p>
          <a:p>
            <a:r>
              <a:rPr lang="en-US" dirty="0"/>
              <a:t>It “is characteristically exploratory, fluid and flexible, data-driven and context-sensitive</a:t>
            </a:r>
            <a:r>
              <a:rPr lang="id-ID" dirty="0"/>
              <a:t>” </a:t>
            </a:r>
            <a:r>
              <a:rPr lang="en-US" dirty="0"/>
              <a:t>(Mason 2002</a:t>
            </a:r>
            <a:r>
              <a:rPr lang="id-ID" dirty="0"/>
              <a:t>, p. 24</a:t>
            </a:r>
            <a:r>
              <a:rPr lang="en-US" dirty="0"/>
              <a:t>). </a:t>
            </a:r>
          </a:p>
          <a:p>
            <a:r>
              <a:rPr lang="en-US" dirty="0"/>
              <a:t>Most of the qualitative research methodologies “focus on exploring the contextually based, lived experience of </a:t>
            </a:r>
            <a:r>
              <a:rPr lang="en-US" dirty="0">
                <a:solidFill>
                  <a:srgbClr val="FF0000"/>
                </a:solidFill>
              </a:rPr>
              <a:t>individuals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social</a:t>
            </a:r>
            <a:r>
              <a:rPr lang="en-US" dirty="0"/>
              <a:t> groups” (Zimmer 2006</a:t>
            </a:r>
            <a:r>
              <a:rPr lang="id-ID" dirty="0"/>
              <a:t>, p. 315</a:t>
            </a:r>
            <a:r>
              <a:rPr lang="en-US" dirty="0"/>
              <a:t>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Hermeneutic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Example : “Suppose we want to find the killer, based on some evidences that we have”</a:t>
            </a:r>
          </a:p>
          <a:p>
            <a:r>
              <a:rPr lang="en-US" dirty="0"/>
              <a:t>Open </a:t>
            </a:r>
            <a:r>
              <a:rPr lang="en-US" dirty="0" err="1"/>
              <a:t>Atlas.ti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3657600"/>
            <a:ext cx="4038600" cy="2690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Hermeneutic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Open a Project 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Select one of the existing Primary Document 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1752600"/>
            <a:ext cx="44196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4876800"/>
            <a:ext cx="22288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Hermeneutic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Choose words / phrases / sentences that are considered important, and create a Code for that words / phrases / sentences: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Examples of the Code: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2438400"/>
            <a:ext cx="5286375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5334000"/>
            <a:ext cx="30861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Hermeneutic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Coding process to an Image: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Coding process to an audio or video file: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2133600"/>
            <a:ext cx="4784019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5410200"/>
            <a:ext cx="3352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Hermeneutic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Examples of "Primary Documents" that have undergone coding process several times: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667000"/>
            <a:ext cx="7534275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Hermeneutic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/>
              <a:t>Creating the Network (manually, based on our interpretation):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Example: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133600"/>
            <a:ext cx="273818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2438400"/>
            <a:ext cx="5410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Hermeneutic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More complex result :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362200"/>
            <a:ext cx="743491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Hermeneutic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 example from </a:t>
            </a:r>
            <a:r>
              <a:rPr lang="en-US" dirty="0" err="1"/>
              <a:t>Ramadhan</a:t>
            </a:r>
            <a:r>
              <a:rPr lang="en-US" dirty="0"/>
              <a:t> (2013)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1662" y="2405084"/>
            <a:ext cx="5400675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Quality of Qualitative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Reliability</a:t>
            </a:r>
            <a:r>
              <a:rPr lang="en-US" dirty="0"/>
              <a:t> and </a:t>
            </a:r>
            <a:r>
              <a:rPr lang="en-US" b="1" dirty="0"/>
              <a:t>validity</a:t>
            </a:r>
            <a:r>
              <a:rPr lang="en-US" dirty="0"/>
              <a:t> are rooted in </a:t>
            </a:r>
            <a:r>
              <a:rPr lang="en-US" b="1" dirty="0" err="1"/>
              <a:t>positivis</a:t>
            </a:r>
            <a:r>
              <a:rPr lang="id-ID" b="1" dirty="0"/>
              <a:t>m</a:t>
            </a:r>
            <a:r>
              <a:rPr lang="id-ID" dirty="0"/>
              <a:t> </a:t>
            </a:r>
            <a:r>
              <a:rPr lang="en-US" dirty="0"/>
              <a:t>(</a:t>
            </a:r>
            <a:r>
              <a:rPr lang="en-US" dirty="0" err="1"/>
              <a:t>Golafshani</a:t>
            </a:r>
            <a:r>
              <a:rPr lang="en-US" dirty="0"/>
              <a:t> 2003).</a:t>
            </a:r>
          </a:p>
          <a:p>
            <a:endParaRPr lang="en-US" dirty="0"/>
          </a:p>
          <a:p>
            <a:r>
              <a:rPr lang="en-US" dirty="0"/>
              <a:t>Positivist perspective is often associated with </a:t>
            </a:r>
            <a:r>
              <a:rPr lang="en-US" b="1" dirty="0"/>
              <a:t>quantitative</a:t>
            </a:r>
            <a:r>
              <a:rPr lang="en-US" dirty="0"/>
              <a:t> analysis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Qualitative</a:t>
            </a:r>
            <a:r>
              <a:rPr lang="en-US" dirty="0"/>
              <a:t> researchers bring to their research a </a:t>
            </a:r>
            <a:r>
              <a:rPr lang="en-US" dirty="0">
                <a:solidFill>
                  <a:srgbClr val="FF0000"/>
                </a:solidFill>
              </a:rPr>
              <a:t>different</a:t>
            </a:r>
            <a:r>
              <a:rPr lang="en-US" dirty="0"/>
              <a:t> lens toward validity than that brought to traditional quantitative research (Creswell and Miller 2000).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Quality of Qualitative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Guba</a:t>
            </a:r>
            <a:r>
              <a:rPr lang="en-US" sz="2400" dirty="0"/>
              <a:t> </a:t>
            </a:r>
            <a:r>
              <a:rPr lang="id-ID" sz="2400" dirty="0"/>
              <a:t>(</a:t>
            </a:r>
            <a:r>
              <a:rPr lang="en-US" sz="2400" dirty="0"/>
              <a:t>1981) suggested four criteria that can be used to as</a:t>
            </a:r>
            <a:r>
              <a:rPr lang="id-ID" sz="2400" dirty="0"/>
              <a:t>s</a:t>
            </a:r>
            <a:r>
              <a:rPr lang="en-US" sz="2400" dirty="0" err="1"/>
              <a:t>ess</a:t>
            </a:r>
            <a:r>
              <a:rPr lang="en-US" sz="2400" dirty="0"/>
              <a:t> the trustworthiness of naturalistic/interpretive inquiry, </a:t>
            </a:r>
            <a:r>
              <a:rPr lang="en-US" sz="2400" dirty="0" err="1"/>
              <a:t>i</a:t>
            </a:r>
            <a:r>
              <a:rPr lang="id-ID" sz="2400" dirty="0"/>
              <a:t>e. </a:t>
            </a:r>
            <a:endParaRPr lang="en-US" sz="2400" dirty="0"/>
          </a:p>
          <a:p>
            <a:pPr lvl="1"/>
            <a:r>
              <a:rPr lang="en-US" sz="2000" dirty="0"/>
              <a:t>Credibility</a:t>
            </a:r>
          </a:p>
          <a:p>
            <a:pPr lvl="1"/>
            <a:r>
              <a:rPr lang="en-US" sz="2000" dirty="0"/>
              <a:t>Transferability</a:t>
            </a:r>
          </a:p>
          <a:p>
            <a:pPr lvl="1"/>
            <a:r>
              <a:rPr lang="en-US" sz="2000" dirty="0"/>
              <a:t>Dependability</a:t>
            </a:r>
          </a:p>
          <a:p>
            <a:pPr lvl="1"/>
            <a:r>
              <a:rPr lang="en-US" sz="2000" dirty="0" err="1"/>
              <a:t>Confirmability</a:t>
            </a:r>
            <a:r>
              <a:rPr lang="en-US" sz="2000" dirty="0"/>
              <a:t>.</a:t>
            </a:r>
          </a:p>
          <a:p>
            <a:endParaRPr lang="en-US" sz="2400" dirty="0"/>
          </a:p>
          <a:p>
            <a:r>
              <a:rPr lang="en-US" sz="2400" dirty="0" err="1"/>
              <a:t>Shenton</a:t>
            </a:r>
            <a:r>
              <a:rPr lang="en-US" sz="2400" dirty="0"/>
              <a:t> (2004) suggests that those four criteria can be used to ensuring trustworthiness in </a:t>
            </a:r>
            <a:r>
              <a:rPr lang="en-US" sz="2400" b="1" dirty="0"/>
              <a:t>all qualitative research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A number of characteristics of qualitative method/research (</a:t>
            </a:r>
            <a:r>
              <a:rPr lang="en-US" sz="2000" dirty="0" err="1"/>
              <a:t>Recker</a:t>
            </a:r>
            <a:r>
              <a:rPr lang="en-US" sz="2000" dirty="0"/>
              <a:t> 20013)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rgbClr val="FF0000"/>
                </a:solidFill>
              </a:rPr>
              <a:t>Natural setting</a:t>
            </a:r>
            <a:r>
              <a:rPr lang="en-US" dirty="0"/>
              <a:t>: Qualitative research is performed in the </a:t>
            </a:r>
            <a:r>
              <a:rPr lang="en-US" dirty="0">
                <a:solidFill>
                  <a:srgbClr val="FF0000"/>
                </a:solidFill>
              </a:rPr>
              <a:t>field</a:t>
            </a:r>
            <a:r>
              <a:rPr lang="en-US" dirty="0"/>
              <a:t>, studying a phenomenon in the context in which it occurs.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Researchers as a key instrument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Qualitative researchers collect data and information </a:t>
            </a:r>
            <a:r>
              <a:rPr lang="en-US" dirty="0">
                <a:solidFill>
                  <a:srgbClr val="FF0000"/>
                </a:solidFill>
              </a:rPr>
              <a:t>themselves</a:t>
            </a:r>
            <a:r>
              <a:rPr lang="en-US" dirty="0"/>
              <a:t> (rather than through an ‘objective’ instrument), </a:t>
            </a:r>
          </a:p>
          <a:p>
            <a:pPr lvl="1"/>
            <a:r>
              <a:rPr lang="en-US" dirty="0"/>
              <a:t>often through face-to-face interactions, observing </a:t>
            </a:r>
            <a:r>
              <a:rPr lang="en-US" dirty="0" err="1"/>
              <a:t>behaviours</a:t>
            </a:r>
            <a:r>
              <a:rPr lang="en-US" dirty="0"/>
              <a:t>, studying documents, or interviewing participants.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Quality of Qualitative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Guba</a:t>
            </a:r>
            <a:r>
              <a:rPr lang="en-US" dirty="0"/>
              <a:t> (1981) 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0" y="2895600"/>
          <a:ext cx="74676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Aspects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Rationalistic (positivistic) paradigm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Naturalistic (interpretive) paradigm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Truth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Internal validity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Credibility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Applicability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External validity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Transferability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Consistency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Reliability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Dependability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Neutrality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Objectivity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Confirmability</a:t>
                      </a:r>
                      <a:endParaRPr kumimoji="0"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dk1"/>
                </a:solidFill>
              </a:rPr>
              <a:t>Credibility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Testing the credibility of the findings and interpretations with the various </a:t>
            </a:r>
            <a:r>
              <a:rPr lang="en-US" dirty="0">
                <a:solidFill>
                  <a:srgbClr val="FF0000"/>
                </a:solidFill>
              </a:rPr>
              <a:t>sources</a:t>
            </a:r>
            <a:r>
              <a:rPr lang="en-US" dirty="0"/>
              <a:t> (au- </a:t>
            </a:r>
            <a:r>
              <a:rPr lang="en-US" dirty="0" err="1"/>
              <a:t>diences</a:t>
            </a:r>
            <a:r>
              <a:rPr lang="en-US" dirty="0"/>
              <a:t> or groups) from which data were drawn</a:t>
            </a:r>
            <a:r>
              <a:rPr lang="id-ID" dirty="0"/>
              <a:t> (</a:t>
            </a:r>
            <a:r>
              <a:rPr lang="en-US" dirty="0" err="1"/>
              <a:t>Guba</a:t>
            </a:r>
            <a:r>
              <a:rPr lang="en-US" dirty="0"/>
              <a:t> 1981</a:t>
            </a:r>
            <a:r>
              <a:rPr lang="id-ID" dirty="0"/>
              <a:t>).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testing of credibility is often referred to as doing ‘member checks,’ that is, testing the data with members of the relevant human data source groups</a:t>
            </a:r>
            <a:r>
              <a:rPr lang="id-ID" dirty="0"/>
              <a:t> (</a:t>
            </a:r>
            <a:r>
              <a:rPr lang="en-US" dirty="0" err="1"/>
              <a:t>Guba</a:t>
            </a:r>
            <a:r>
              <a:rPr lang="en-US" dirty="0"/>
              <a:t> 1981</a:t>
            </a:r>
            <a:r>
              <a:rPr lang="id-ID" dirty="0"/>
              <a:t>).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ensure Credibility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Adopt all of the appropriate research </a:t>
            </a:r>
            <a:r>
              <a:rPr lang="en-US" dirty="0">
                <a:solidFill>
                  <a:srgbClr val="FF0000"/>
                </a:solidFill>
              </a:rPr>
              <a:t>methods/</a:t>
            </a:r>
            <a:r>
              <a:rPr lang="en-US" dirty="0" err="1">
                <a:solidFill>
                  <a:srgbClr val="FF0000"/>
                </a:solidFill>
              </a:rPr>
              <a:t>methodologhy</a:t>
            </a:r>
            <a:r>
              <a:rPr lang="en-US" dirty="0"/>
              <a:t> (as suggested by </a:t>
            </a:r>
            <a:r>
              <a:rPr lang="en-US" dirty="0" err="1"/>
              <a:t>Shenton</a:t>
            </a:r>
            <a:r>
              <a:rPr lang="en-US" dirty="0"/>
              <a:t> (2004))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Develop  an </a:t>
            </a:r>
            <a:r>
              <a:rPr lang="en-US" dirty="0">
                <a:solidFill>
                  <a:srgbClr val="FF0000"/>
                </a:solidFill>
              </a:rPr>
              <a:t>early familiarity </a:t>
            </a:r>
            <a:r>
              <a:rPr lang="en-US" dirty="0"/>
              <a:t>with the culture of participating </a:t>
            </a:r>
            <a:r>
              <a:rPr lang="en-US" dirty="0" err="1"/>
              <a:t>organisations</a:t>
            </a:r>
            <a:r>
              <a:rPr lang="en-US" dirty="0"/>
              <a:t> before the first data collection dialogues take place (as suggested by </a:t>
            </a:r>
            <a:r>
              <a:rPr lang="en-US" dirty="0" err="1"/>
              <a:t>Shenton</a:t>
            </a:r>
            <a:r>
              <a:rPr lang="en-US" dirty="0"/>
              <a:t> (2004))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Use </a:t>
            </a:r>
            <a:r>
              <a:rPr lang="id-ID" dirty="0">
                <a:solidFill>
                  <a:srgbClr val="FF0000"/>
                </a:solidFill>
              </a:rPr>
              <a:t>triangulation</a:t>
            </a:r>
            <a:r>
              <a:rPr lang="id-ID" dirty="0"/>
              <a:t> </a:t>
            </a:r>
            <a:r>
              <a:rPr lang="en-US" dirty="0"/>
              <a:t>(as suggested by </a:t>
            </a:r>
            <a:r>
              <a:rPr lang="en-US" dirty="0" err="1"/>
              <a:t>Guba</a:t>
            </a:r>
            <a:r>
              <a:rPr lang="en-US" dirty="0"/>
              <a:t> (1981) and </a:t>
            </a:r>
            <a:r>
              <a:rPr lang="en-US" dirty="0" err="1"/>
              <a:t>Shenton</a:t>
            </a:r>
            <a:r>
              <a:rPr lang="en-US" dirty="0"/>
              <a:t> (2004))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All of the respondents’ </a:t>
            </a:r>
            <a:r>
              <a:rPr lang="en-US" dirty="0">
                <a:solidFill>
                  <a:srgbClr val="FF0000"/>
                </a:solidFill>
              </a:rPr>
              <a:t>identity</a:t>
            </a:r>
            <a:r>
              <a:rPr lang="en-US" dirty="0"/>
              <a:t> are known and clear in the research (a</a:t>
            </a:r>
            <a:r>
              <a:rPr lang="id-ID" dirty="0"/>
              <a:t>s implied by Axelsson and Goldkuhl (2004</a:t>
            </a:r>
            <a:r>
              <a:rPr lang="en-US" dirty="0"/>
              <a:t>)</a:t>
            </a:r>
            <a:r>
              <a:rPr lang="id-ID" dirty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ensure Credibility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dirty="0"/>
              <a:t>To do the “member check”, t</a:t>
            </a:r>
            <a:r>
              <a:rPr lang="id-ID" dirty="0"/>
              <a:t>he research progress</a:t>
            </a:r>
            <a:r>
              <a:rPr lang="en-US" dirty="0" err="1"/>
              <a:t>es</a:t>
            </a:r>
            <a:r>
              <a:rPr lang="en-US" dirty="0"/>
              <a:t> is </a:t>
            </a:r>
            <a:r>
              <a:rPr lang="en-US" dirty="0">
                <a:solidFill>
                  <a:srgbClr val="FF0000"/>
                </a:solidFill>
              </a:rPr>
              <a:t>published</a:t>
            </a:r>
            <a:r>
              <a:rPr lang="en-US" dirty="0"/>
              <a:t> in several international journal or conferences (a</a:t>
            </a:r>
            <a:r>
              <a:rPr lang="id-ID" dirty="0"/>
              <a:t>s exemplified by Pielstick (2005)</a:t>
            </a:r>
            <a:r>
              <a:rPr lang="en-US" dirty="0"/>
              <a:t>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Ensure the </a:t>
            </a:r>
            <a:r>
              <a:rPr lang="en-US" dirty="0">
                <a:solidFill>
                  <a:srgbClr val="FF0000"/>
                </a:solidFill>
              </a:rPr>
              <a:t>honesty</a:t>
            </a:r>
            <a:r>
              <a:rPr lang="en-US" dirty="0"/>
              <a:t> in informants when contributing data (as suggested by </a:t>
            </a:r>
            <a:r>
              <a:rPr lang="en-US" dirty="0" err="1"/>
              <a:t>Shenton</a:t>
            </a:r>
            <a:r>
              <a:rPr lang="en-US" dirty="0"/>
              <a:t> (2004))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Use the </a:t>
            </a:r>
            <a:r>
              <a:rPr lang="id-ID" dirty="0">
                <a:solidFill>
                  <a:srgbClr val="FF0000"/>
                </a:solidFill>
              </a:rPr>
              <a:t>iterative</a:t>
            </a:r>
            <a:r>
              <a:rPr lang="id-ID" dirty="0"/>
              <a:t> questioning</a:t>
            </a:r>
            <a:r>
              <a:rPr lang="en-US" dirty="0"/>
              <a:t> (as suggested by </a:t>
            </a:r>
            <a:r>
              <a:rPr lang="en-US" dirty="0" err="1"/>
              <a:t>Shenton</a:t>
            </a:r>
            <a:r>
              <a:rPr lang="en-US" dirty="0"/>
              <a:t> (2004))</a:t>
            </a:r>
          </a:p>
          <a:p>
            <a:pPr lvl="0"/>
            <a:endParaRPr lang="en-US" dirty="0"/>
          </a:p>
          <a:p>
            <a:pPr lvl="0"/>
            <a:r>
              <a:rPr lang="en-US" dirty="0">
                <a:solidFill>
                  <a:srgbClr val="FF0000"/>
                </a:solidFill>
              </a:rPr>
              <a:t>Debriefing</a:t>
            </a:r>
            <a:r>
              <a:rPr lang="en-US" dirty="0"/>
              <a:t> sessions with research supervisors frequently (as suggested by </a:t>
            </a:r>
            <a:r>
              <a:rPr lang="en-US" dirty="0" err="1"/>
              <a:t>Shenton</a:t>
            </a:r>
            <a:r>
              <a:rPr lang="en-US" dirty="0"/>
              <a:t> (2004))</a:t>
            </a:r>
          </a:p>
          <a:p>
            <a:pPr lvl="0"/>
            <a:endParaRPr lang="en-US" dirty="0"/>
          </a:p>
          <a:p>
            <a:r>
              <a:rPr lang="en-US" dirty="0"/>
              <a:t>Collect all </a:t>
            </a:r>
            <a:r>
              <a:rPr lang="en-US" dirty="0">
                <a:solidFill>
                  <a:srgbClr val="FF0000"/>
                </a:solidFill>
              </a:rPr>
              <a:t>referential</a:t>
            </a:r>
            <a:r>
              <a:rPr lang="en-US" dirty="0"/>
              <a:t> adequacy materials, for example the interviews and FGD process are recorded and transcribed (as suggested by </a:t>
            </a:r>
            <a:r>
              <a:rPr lang="en-US" dirty="0" err="1"/>
              <a:t>Guba</a:t>
            </a:r>
            <a:r>
              <a:rPr lang="en-US" dirty="0"/>
              <a:t> (1981))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naturalists assumes that </a:t>
            </a:r>
            <a:r>
              <a:rPr lang="id-ID" dirty="0"/>
              <a:t>“</a:t>
            </a:r>
            <a:r>
              <a:rPr lang="en-US" dirty="0">
                <a:solidFill>
                  <a:srgbClr val="FF0000"/>
                </a:solidFill>
              </a:rPr>
              <a:t>generalizations</a:t>
            </a:r>
            <a:r>
              <a:rPr lang="en-US" dirty="0"/>
              <a:t> of the rationalistic variety are </a:t>
            </a:r>
            <a:r>
              <a:rPr lang="en-US" dirty="0">
                <a:solidFill>
                  <a:srgbClr val="FF0000"/>
                </a:solidFill>
              </a:rPr>
              <a:t>not possible</a:t>
            </a:r>
            <a:r>
              <a:rPr lang="en-US" dirty="0"/>
              <a:t> because phenomena are intimately tied to the times and the contexts in which they are found”</a:t>
            </a:r>
            <a:r>
              <a:rPr lang="id-ID" dirty="0"/>
              <a:t> (</a:t>
            </a:r>
            <a:r>
              <a:rPr lang="en-US" dirty="0" err="1"/>
              <a:t>Guba</a:t>
            </a:r>
            <a:r>
              <a:rPr lang="en-US" dirty="0"/>
              <a:t> 1981</a:t>
            </a:r>
            <a:r>
              <a:rPr lang="id-ID" dirty="0"/>
              <a:t>).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r>
              <a:rPr lang="en-US" dirty="0"/>
              <a:t>For the naturalist, then, the concept analogous to </a:t>
            </a:r>
            <a:r>
              <a:rPr lang="en-US" dirty="0" err="1"/>
              <a:t>generalizability</a:t>
            </a:r>
            <a:r>
              <a:rPr lang="en-US" dirty="0"/>
              <a:t> (or external validity) is transferability, which is itself dependent upon the degree of </a:t>
            </a:r>
            <a:r>
              <a:rPr lang="en-US" dirty="0">
                <a:solidFill>
                  <a:srgbClr val="FF0000"/>
                </a:solidFill>
              </a:rPr>
              <a:t>similarity</a:t>
            </a:r>
            <a:r>
              <a:rPr lang="en-US" dirty="0"/>
              <a:t> (fittingness) between two contexts”</a:t>
            </a:r>
            <a:r>
              <a:rPr lang="id-ID" dirty="0"/>
              <a:t> (</a:t>
            </a:r>
            <a:r>
              <a:rPr lang="en-US" dirty="0" err="1"/>
              <a:t>Guba</a:t>
            </a:r>
            <a:r>
              <a:rPr lang="en-US" dirty="0"/>
              <a:t> 1981</a:t>
            </a:r>
            <a:r>
              <a:rPr lang="id-ID" dirty="0"/>
              <a:t>).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r>
              <a:rPr lang="en-US" dirty="0"/>
              <a:t>The naturalist does not attempt to form generalizations that will hold in all times and in all places, but to form working hypotheses that may be </a:t>
            </a:r>
            <a:r>
              <a:rPr lang="en-US" dirty="0">
                <a:solidFill>
                  <a:srgbClr val="FF0000"/>
                </a:solidFill>
              </a:rPr>
              <a:t>transferred</a:t>
            </a:r>
            <a:r>
              <a:rPr lang="en-US" dirty="0"/>
              <a:t> from one context to another depending upon the degree of ‘fit’ between the contexts”</a:t>
            </a:r>
            <a:r>
              <a:rPr lang="id-ID" dirty="0"/>
              <a:t> (</a:t>
            </a:r>
            <a:r>
              <a:rPr lang="en-US" dirty="0" err="1"/>
              <a:t>Guba</a:t>
            </a:r>
            <a:r>
              <a:rPr lang="en-US" dirty="0"/>
              <a:t> 1981</a:t>
            </a:r>
            <a:r>
              <a:rPr lang="id-ID" dirty="0"/>
              <a:t>).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ensure Transferability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/>
              <a:t>R</a:t>
            </a:r>
            <a:r>
              <a:rPr lang="id-ID" dirty="0"/>
              <a:t>esearcher </a:t>
            </a:r>
            <a:r>
              <a:rPr lang="en-US" dirty="0"/>
              <a:t>has </a:t>
            </a:r>
            <a:r>
              <a:rPr lang="id-ID" dirty="0"/>
              <a:t>use</a:t>
            </a:r>
            <a:r>
              <a:rPr lang="en-US" dirty="0"/>
              <a:t>d</a:t>
            </a:r>
            <a:r>
              <a:rPr lang="id-ID" dirty="0"/>
              <a:t> </a:t>
            </a:r>
            <a:r>
              <a:rPr lang="id-ID" dirty="0">
                <a:solidFill>
                  <a:srgbClr val="FF0000"/>
                </a:solidFill>
              </a:rPr>
              <a:t>purposive sampling</a:t>
            </a:r>
            <a:r>
              <a:rPr lang="id-ID" dirty="0"/>
              <a:t> to choose the interviewees that are involved in this research</a:t>
            </a:r>
            <a:r>
              <a:rPr lang="en-US" dirty="0"/>
              <a:t> (as suggested by </a:t>
            </a:r>
            <a:r>
              <a:rPr lang="en-US" dirty="0" err="1"/>
              <a:t>Guba</a:t>
            </a:r>
            <a:r>
              <a:rPr lang="en-US" dirty="0"/>
              <a:t> (1981))</a:t>
            </a:r>
          </a:p>
          <a:p>
            <a:pPr lvl="0"/>
            <a:endParaRPr lang="en-US" dirty="0"/>
          </a:p>
          <a:p>
            <a:r>
              <a:rPr lang="en-US" dirty="0"/>
              <a:t>A</a:t>
            </a:r>
            <a:r>
              <a:rPr lang="id-ID" dirty="0"/>
              <a:t> </a:t>
            </a:r>
            <a:r>
              <a:rPr lang="id-ID" dirty="0">
                <a:solidFill>
                  <a:srgbClr val="FF0000"/>
                </a:solidFill>
              </a:rPr>
              <a:t>thick description</a:t>
            </a:r>
            <a:r>
              <a:rPr lang="id-ID" dirty="0"/>
              <a:t> also have been made in this research</a:t>
            </a:r>
            <a:r>
              <a:rPr lang="en-US" dirty="0"/>
              <a:t> (as suggested by </a:t>
            </a:r>
            <a:r>
              <a:rPr lang="en-US" dirty="0" err="1"/>
              <a:t>Guba</a:t>
            </a:r>
            <a:r>
              <a:rPr lang="en-US" dirty="0"/>
              <a:t> (1981))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Consistency is a </a:t>
            </a:r>
            <a:r>
              <a:rPr lang="en-US" sz="2000" dirty="0">
                <a:solidFill>
                  <a:srgbClr val="FF0000"/>
                </a:solidFill>
              </a:rPr>
              <a:t>trickier</a:t>
            </a:r>
            <a:r>
              <a:rPr lang="en-US" sz="2000" dirty="0"/>
              <a:t> concept for the naturalist than for the rationalist </a:t>
            </a:r>
            <a:r>
              <a:rPr lang="id-ID" sz="2000" dirty="0"/>
              <a:t>(</a:t>
            </a:r>
            <a:r>
              <a:rPr lang="en-US" sz="2000" dirty="0" err="1"/>
              <a:t>Guba</a:t>
            </a:r>
            <a:r>
              <a:rPr lang="en-US" sz="2000" dirty="0"/>
              <a:t> 1981</a:t>
            </a:r>
            <a:r>
              <a:rPr lang="id-ID" sz="2000" dirty="0"/>
              <a:t>).</a:t>
            </a:r>
            <a:endParaRPr lang="en-US" sz="2000" dirty="0"/>
          </a:p>
          <a:p>
            <a:r>
              <a:rPr lang="en-US" sz="2000" dirty="0"/>
              <a:t>Naturalist believes </a:t>
            </a:r>
            <a:r>
              <a:rPr lang="id-ID" sz="2000" dirty="0"/>
              <a:t>“</a:t>
            </a:r>
            <a:r>
              <a:rPr lang="en-US" sz="2000" dirty="0"/>
              <a:t>in a multiple reality and using humans as instruments</a:t>
            </a:r>
            <a:r>
              <a:rPr lang="id-ID" sz="2000" dirty="0"/>
              <a:t>”</a:t>
            </a:r>
            <a:r>
              <a:rPr lang="en-US" sz="2000" dirty="0"/>
              <a:t>, so that </a:t>
            </a:r>
            <a:r>
              <a:rPr lang="id-ID" sz="2000" dirty="0"/>
              <a:t>“</a:t>
            </a:r>
            <a:r>
              <a:rPr lang="en-US" sz="2000" dirty="0"/>
              <a:t>some portion of observed </a:t>
            </a:r>
            <a:r>
              <a:rPr lang="en-US" sz="2000" dirty="0">
                <a:solidFill>
                  <a:srgbClr val="FF0000"/>
                </a:solidFill>
              </a:rPr>
              <a:t>instability</a:t>
            </a:r>
            <a:r>
              <a:rPr lang="en-US" sz="2000" dirty="0"/>
              <a:t> is ‘real’.”</a:t>
            </a:r>
            <a:r>
              <a:rPr lang="id-ID" sz="2000" dirty="0"/>
              <a:t> (</a:t>
            </a:r>
            <a:r>
              <a:rPr lang="en-US" sz="2000" dirty="0" err="1"/>
              <a:t>Guba</a:t>
            </a:r>
            <a:r>
              <a:rPr lang="en-US" sz="2000" dirty="0"/>
              <a:t> 1981</a:t>
            </a:r>
            <a:r>
              <a:rPr lang="id-ID" sz="2000" dirty="0"/>
              <a:t>).</a:t>
            </a:r>
            <a:endParaRPr lang="en-US" sz="2000" dirty="0"/>
          </a:p>
          <a:p>
            <a:r>
              <a:rPr lang="en-US" sz="2000" dirty="0"/>
              <a:t>Thus, for the naturalist, the concept of consistency implies not invariance (except by chance) but </a:t>
            </a:r>
            <a:r>
              <a:rPr lang="en-US" sz="2000" dirty="0" err="1">
                <a:solidFill>
                  <a:srgbClr val="FF0000"/>
                </a:solidFill>
              </a:rPr>
              <a:t>trackable</a:t>
            </a:r>
            <a:r>
              <a:rPr lang="en-US" sz="2000" dirty="0"/>
              <a:t> variance-variance that can be ascribed to sources: so much for error, so much for reality shifts, so much for increased instrumental proficiency (better insights), and so on</a:t>
            </a:r>
            <a:r>
              <a:rPr lang="id-ID" sz="2000" dirty="0"/>
              <a:t> (</a:t>
            </a:r>
            <a:r>
              <a:rPr lang="en-US" sz="2000" dirty="0" err="1"/>
              <a:t>Guba</a:t>
            </a:r>
            <a:r>
              <a:rPr lang="en-US" sz="2000" dirty="0"/>
              <a:t> 1981</a:t>
            </a:r>
            <a:r>
              <a:rPr lang="id-ID" sz="2000" dirty="0"/>
              <a:t>).</a:t>
            </a:r>
            <a:endParaRPr lang="en-US" sz="2000" dirty="0"/>
          </a:p>
          <a:p>
            <a:r>
              <a:rPr lang="en-US" sz="2000" dirty="0"/>
              <a:t>The naturalist thus interprets consistency as dependability, a concept that embraces elements both of the stability implied by the rationalistic term reliable and of the </a:t>
            </a:r>
            <a:r>
              <a:rPr lang="en-US" sz="2000" dirty="0" err="1"/>
              <a:t>trackability</a:t>
            </a:r>
            <a:r>
              <a:rPr lang="en-US" sz="2000" dirty="0"/>
              <a:t> required by </a:t>
            </a:r>
            <a:r>
              <a:rPr lang="en-US" sz="2000" dirty="0">
                <a:solidFill>
                  <a:srgbClr val="FF0000"/>
                </a:solidFill>
              </a:rPr>
              <a:t>explainable</a:t>
            </a:r>
            <a:r>
              <a:rPr lang="en-US" sz="2000" dirty="0"/>
              <a:t> changes in instrumentation</a:t>
            </a:r>
            <a:r>
              <a:rPr lang="id-ID" sz="2000" dirty="0"/>
              <a:t> (</a:t>
            </a:r>
            <a:r>
              <a:rPr lang="en-US" sz="2000" dirty="0" err="1"/>
              <a:t>Guba</a:t>
            </a:r>
            <a:r>
              <a:rPr lang="en-US" sz="2000" dirty="0"/>
              <a:t> 1981</a:t>
            </a:r>
            <a:r>
              <a:rPr lang="id-ID" sz="2000" dirty="0"/>
              <a:t>).</a:t>
            </a:r>
            <a:endParaRPr lang="en-US" sz="20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ensure Dependability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As suggested by </a:t>
            </a:r>
            <a:r>
              <a:rPr lang="en-US" dirty="0" err="1"/>
              <a:t>Shenton</a:t>
            </a:r>
            <a:r>
              <a:rPr lang="en-US" dirty="0"/>
              <a:t> (2004), the research steps have to be reported in </a:t>
            </a:r>
            <a:r>
              <a:rPr lang="en-US" dirty="0">
                <a:solidFill>
                  <a:srgbClr val="FF0000"/>
                </a:solidFill>
              </a:rPr>
              <a:t>detail</a:t>
            </a:r>
          </a:p>
          <a:p>
            <a:endParaRPr lang="en-US" dirty="0"/>
          </a:p>
          <a:p>
            <a:r>
              <a:rPr lang="en-US" dirty="0"/>
              <a:t>In accordance with </a:t>
            </a:r>
            <a:r>
              <a:rPr lang="en-US" dirty="0" err="1"/>
              <a:t>Guba’s</a:t>
            </a:r>
            <a:r>
              <a:rPr lang="en-US" dirty="0"/>
              <a:t> suggestion of “audit trail”, then researcher have to explain each chapter in </a:t>
            </a:r>
            <a:r>
              <a:rPr lang="en-US" dirty="0">
                <a:solidFill>
                  <a:srgbClr val="FF0000"/>
                </a:solidFill>
              </a:rPr>
              <a:t>sequential</a:t>
            </a:r>
            <a:r>
              <a:rPr lang="en-US" dirty="0"/>
              <a:t> man</a:t>
            </a:r>
            <a:r>
              <a:rPr lang="id-ID" dirty="0"/>
              <a:t>n</a:t>
            </a:r>
            <a:r>
              <a:rPr lang="en-US" dirty="0" err="1"/>
              <a:t>er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Confirmability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Naturalists are especially aware of the cultural and ethnic </a:t>
            </a:r>
            <a:r>
              <a:rPr lang="en-US" dirty="0">
                <a:solidFill>
                  <a:srgbClr val="FF0000"/>
                </a:solidFill>
              </a:rPr>
              <a:t>biases</a:t>
            </a:r>
            <a:r>
              <a:rPr lang="en-US" dirty="0"/>
              <a:t> </a:t>
            </a:r>
            <a:r>
              <a:rPr lang="id-ID" dirty="0"/>
              <a:t>“</a:t>
            </a:r>
            <a:r>
              <a:rPr lang="en-US" dirty="0"/>
              <a:t>because they understand the multiple realities that one encounters (including multiple value systems) and the role that their own predispositions can play when they use themselves as instruments</a:t>
            </a:r>
            <a:r>
              <a:rPr lang="id-ID" dirty="0"/>
              <a:t> (</a:t>
            </a:r>
            <a:r>
              <a:rPr lang="en-US" dirty="0" err="1"/>
              <a:t>Guba</a:t>
            </a:r>
            <a:r>
              <a:rPr lang="en-US" dirty="0"/>
              <a:t> 1981</a:t>
            </a:r>
            <a:r>
              <a:rPr lang="id-ID" dirty="0"/>
              <a:t>).</a:t>
            </a:r>
            <a:endParaRPr lang="en-US" dirty="0"/>
          </a:p>
          <a:p>
            <a:endParaRPr lang="en-US" dirty="0"/>
          </a:p>
          <a:p>
            <a:r>
              <a:rPr lang="en-US" dirty="0"/>
              <a:t>Naturalists shift the burden of neutrality from the investigator to the data, requiring evidence not of the </a:t>
            </a:r>
            <a:r>
              <a:rPr lang="en-US" dirty="0" err="1"/>
              <a:t>certifiability</a:t>
            </a:r>
            <a:r>
              <a:rPr lang="en-US" dirty="0"/>
              <a:t> of the investigator or his or her methods but of the </a:t>
            </a:r>
            <a:r>
              <a:rPr lang="en-US" dirty="0" err="1"/>
              <a:t>confirmability</a:t>
            </a:r>
            <a:r>
              <a:rPr lang="en-US" dirty="0"/>
              <a:t> of the </a:t>
            </a:r>
            <a:r>
              <a:rPr lang="en-US" dirty="0">
                <a:solidFill>
                  <a:srgbClr val="FF0000"/>
                </a:solidFill>
              </a:rPr>
              <a:t>data</a:t>
            </a:r>
            <a:r>
              <a:rPr lang="en-US" dirty="0"/>
              <a:t> produced</a:t>
            </a:r>
            <a:r>
              <a:rPr lang="id-ID" dirty="0"/>
              <a:t> (</a:t>
            </a:r>
            <a:r>
              <a:rPr lang="en-US" dirty="0" err="1"/>
              <a:t>Guba</a:t>
            </a:r>
            <a:r>
              <a:rPr lang="en-US" dirty="0"/>
              <a:t> 1981</a:t>
            </a:r>
            <a:r>
              <a:rPr lang="id-ID" dirty="0"/>
              <a:t>).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ensure </a:t>
            </a:r>
            <a:r>
              <a:rPr lang="en-US" dirty="0" err="1"/>
              <a:t>Confirmability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As suggested by </a:t>
            </a:r>
            <a:r>
              <a:rPr lang="en-US" dirty="0" err="1"/>
              <a:t>Guba</a:t>
            </a:r>
            <a:r>
              <a:rPr lang="en-US" dirty="0"/>
              <a:t> (1981) and </a:t>
            </a:r>
            <a:r>
              <a:rPr lang="en-US" dirty="0" err="1"/>
              <a:t>Shenton</a:t>
            </a:r>
            <a:r>
              <a:rPr lang="en-US" dirty="0"/>
              <a:t> (2004), the role of </a:t>
            </a:r>
            <a:r>
              <a:rPr lang="en-US" dirty="0">
                <a:solidFill>
                  <a:srgbClr val="FF0000"/>
                </a:solidFill>
              </a:rPr>
              <a:t>triangulation</a:t>
            </a:r>
            <a:r>
              <a:rPr lang="en-US" dirty="0"/>
              <a:t> is emphasized.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As exemplified by </a:t>
            </a:r>
            <a:r>
              <a:rPr lang="en-US" dirty="0" err="1"/>
              <a:t>Pielstick</a:t>
            </a:r>
            <a:r>
              <a:rPr lang="en-US" dirty="0"/>
              <a:t> </a:t>
            </a:r>
            <a:r>
              <a:rPr lang="id-ID" dirty="0"/>
              <a:t>(</a:t>
            </a:r>
            <a:r>
              <a:rPr lang="en-US" dirty="0"/>
              <a:t>2005), the original </a:t>
            </a:r>
            <a:r>
              <a:rPr lang="id-ID" dirty="0"/>
              <a:t>document </a:t>
            </a:r>
            <a:r>
              <a:rPr lang="en-US" dirty="0"/>
              <a:t>sources </a:t>
            </a:r>
            <a:r>
              <a:rPr lang="id-ID" dirty="0"/>
              <a:t>and the original interviewees comments </a:t>
            </a:r>
            <a:r>
              <a:rPr lang="en-US" dirty="0"/>
              <a:t>were </a:t>
            </a:r>
            <a:r>
              <a:rPr lang="en-US" dirty="0">
                <a:solidFill>
                  <a:srgbClr val="FF0000"/>
                </a:solidFill>
              </a:rPr>
              <a:t>cited</a:t>
            </a:r>
            <a:r>
              <a:rPr lang="en-US" dirty="0"/>
              <a:t> extensively in the research. </a:t>
            </a:r>
          </a:p>
          <a:p>
            <a:endParaRPr lang="en-US" dirty="0"/>
          </a:p>
          <a:p>
            <a:r>
              <a:rPr lang="en-US" dirty="0"/>
              <a:t>As suggested by </a:t>
            </a:r>
            <a:r>
              <a:rPr lang="en-US" dirty="0" err="1"/>
              <a:t>Guba</a:t>
            </a:r>
            <a:r>
              <a:rPr lang="en-US" dirty="0"/>
              <a:t> (1981), the “practicing </a:t>
            </a:r>
            <a:r>
              <a:rPr lang="en-US" dirty="0">
                <a:solidFill>
                  <a:srgbClr val="FF0000"/>
                </a:solidFill>
              </a:rPr>
              <a:t>reflexivity</a:t>
            </a:r>
            <a:r>
              <a:rPr lang="en-US" dirty="0"/>
              <a:t>” is have to be done in conducting the research.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A number of characteristics of qualitative method/research (</a:t>
            </a:r>
            <a:r>
              <a:rPr lang="en-US" sz="2000" dirty="0" err="1"/>
              <a:t>Recker</a:t>
            </a:r>
            <a:r>
              <a:rPr lang="en-US" sz="2000" dirty="0"/>
              <a:t> 20013)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Multiple sources of data</a:t>
            </a:r>
            <a:r>
              <a:rPr lang="en-US" dirty="0"/>
              <a:t>: Qualitative researchers typically gather a </a:t>
            </a:r>
            <a:r>
              <a:rPr lang="en-US" dirty="0">
                <a:solidFill>
                  <a:srgbClr val="FF0000"/>
                </a:solidFill>
              </a:rPr>
              <a:t>variety</a:t>
            </a:r>
            <a:r>
              <a:rPr lang="en-US" dirty="0"/>
              <a:t> of data of different sorts, from interviews to documents to observations and so forth.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Inductive analysis</a:t>
            </a:r>
            <a:r>
              <a:rPr lang="en-US" dirty="0"/>
              <a:t>: Qualitative methods </a:t>
            </a:r>
            <a:r>
              <a:rPr lang="en-US" dirty="0" err="1"/>
              <a:t>emphasise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bottom-up</a:t>
            </a:r>
            <a:r>
              <a:rPr lang="en-US" dirty="0"/>
              <a:t> analysis of data and the build-up of patterns, themes, and concepts into increasingly abstract units from the data.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err="1"/>
              <a:t>Axelsson</a:t>
            </a:r>
            <a:r>
              <a:rPr lang="en-US" dirty="0"/>
              <a:t> K and </a:t>
            </a:r>
            <a:r>
              <a:rPr lang="en-US" dirty="0" err="1"/>
              <a:t>Goldkuhl</a:t>
            </a:r>
            <a:r>
              <a:rPr lang="en-US" dirty="0"/>
              <a:t> G, 2004, Theory </a:t>
            </a:r>
            <a:r>
              <a:rPr lang="en-US" dirty="0" err="1"/>
              <a:t>Modelling</a:t>
            </a:r>
            <a:r>
              <a:rPr lang="en-US" dirty="0"/>
              <a:t> - Action Focus when Building a Multi-Grounded Theory, 3rd European Conference on Research Methods in Business and Management, Reading, UK, pp. 1-11.</a:t>
            </a:r>
          </a:p>
          <a:p>
            <a:r>
              <a:rPr lang="en-US" dirty="0" err="1"/>
              <a:t>Barojas</a:t>
            </a:r>
            <a:r>
              <a:rPr lang="en-US" dirty="0"/>
              <a:t> J, 2008, Problem solving and writing II: The point of view of hermeneutics, “Latin American Journal of </a:t>
            </a:r>
            <a:r>
              <a:rPr lang="en-US" dirty="0" err="1"/>
              <a:t>Physchology</a:t>
            </a:r>
            <a:r>
              <a:rPr lang="en-US" dirty="0"/>
              <a:t> Education”, Vol. 2, No. 1, pp. 6-14.</a:t>
            </a:r>
          </a:p>
          <a:p>
            <a:r>
              <a:rPr lang="en-US" dirty="0"/>
              <a:t>Creswell J W and Miller D L, 2000, Determining Validity in Qualitative Inquiry, “Theory Into Practice”, Volume 39, Number 3, pp. 124-130.</a:t>
            </a:r>
          </a:p>
          <a:p>
            <a:r>
              <a:rPr lang="en-US" dirty="0"/>
              <a:t>Creswell J. W. 2002. Research Design Qualitative, Quantitative, and mixed methods approaches Second Edition. SAGE Publication.</a:t>
            </a:r>
          </a:p>
          <a:p>
            <a:r>
              <a:rPr lang="en-US" dirty="0"/>
              <a:t>Ellet M L C and </a:t>
            </a:r>
            <a:r>
              <a:rPr lang="en-US" dirty="0" err="1"/>
              <a:t>Beausang</a:t>
            </a:r>
            <a:r>
              <a:rPr lang="en-US" dirty="0"/>
              <a:t> C </a:t>
            </a:r>
            <a:r>
              <a:rPr lang="en-US" dirty="0" err="1"/>
              <a:t>C</a:t>
            </a:r>
            <a:r>
              <a:rPr lang="en-US" dirty="0"/>
              <a:t>, 2002, Introduction to Qualitative Research,  “Gastroenterology Nursing”, Vol. 25, No. 1, pp. 10-14.</a:t>
            </a:r>
          </a:p>
          <a:p>
            <a:r>
              <a:rPr lang="en-US" dirty="0" err="1"/>
              <a:t>Friese</a:t>
            </a:r>
            <a:r>
              <a:rPr lang="en-US" dirty="0"/>
              <a:t> S, 2011, </a:t>
            </a:r>
            <a:r>
              <a:rPr lang="en-US" dirty="0" err="1"/>
              <a:t>ATLAS.ti</a:t>
            </a:r>
            <a:r>
              <a:rPr lang="en-US" dirty="0"/>
              <a:t> 6 Concepts and Functions, </a:t>
            </a:r>
            <a:r>
              <a:rPr lang="en-US" dirty="0" err="1"/>
              <a:t>ATLAS.ti</a:t>
            </a:r>
            <a:r>
              <a:rPr lang="en-US" dirty="0"/>
              <a:t> Scientific Software Development GmbH: Germany.</a:t>
            </a:r>
          </a:p>
          <a:p>
            <a:r>
              <a:rPr lang="en-US" dirty="0" err="1"/>
              <a:t>Golafshani</a:t>
            </a:r>
            <a:r>
              <a:rPr lang="en-US" dirty="0"/>
              <a:t> N, 2003, Understanding Reliability and Validity in Qualitative Research, “The Qualitative Report”, Vol. 8, No. 4, pp. 597-607.</a:t>
            </a:r>
          </a:p>
          <a:p>
            <a:r>
              <a:rPr lang="en-US" dirty="0" err="1"/>
              <a:t>Guba</a:t>
            </a:r>
            <a:r>
              <a:rPr lang="en-US" dirty="0"/>
              <a:t> E G, 1981, ERIC/ECTJ Annual Review Paper: Criteria for Assessing the Trustworthiness of Naturalistic Inquiries, “Educational </a:t>
            </a:r>
            <a:r>
              <a:rPr lang="en-US" dirty="0" err="1"/>
              <a:t>Communicationand</a:t>
            </a:r>
            <a:r>
              <a:rPr lang="en-US" dirty="0"/>
              <a:t> Technology”, Vol. 29, No. 2, pp. 75-91.</a:t>
            </a:r>
          </a:p>
          <a:p>
            <a:r>
              <a:rPr lang="en-US" dirty="0"/>
              <a:t>Gupta J, 2008, “Potential factors influencing adoption of a Service Oriented Architecture: Experiences from specialist healthcare in Norway”, Master Thesis, University of </a:t>
            </a:r>
            <a:r>
              <a:rPr lang="en-US" dirty="0" err="1"/>
              <a:t>Agder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Hart D, 2010, “Systemic Evaluation Methodology For Technology Supported Learning”, Ph.D. Dissertation, The University of Sheffield.</a:t>
            </a:r>
          </a:p>
          <a:p>
            <a:r>
              <a:rPr lang="en-US" dirty="0"/>
              <a:t>Klein H K and Myers M D, 1999, A Set Of Principles For Conducting And Evaluating Interpretive Field Studies In Information Systems, “MIS Quarterly”, Vol. 23, No. 1, pp. 67-94.</a:t>
            </a:r>
          </a:p>
          <a:p>
            <a:r>
              <a:rPr lang="en-US" dirty="0" err="1"/>
              <a:t>Lukaitis</a:t>
            </a:r>
            <a:r>
              <a:rPr lang="en-US" dirty="0"/>
              <a:t> S and </a:t>
            </a:r>
            <a:r>
              <a:rPr lang="en-US" dirty="0" err="1"/>
              <a:t>Cybulski</a:t>
            </a:r>
            <a:r>
              <a:rPr lang="en-US" dirty="0"/>
              <a:t> J, 2005, “A hermeneutic analysis of the Denver International Airport Baggage Handling System”, in Information Systems Foundations: Constructing and </a:t>
            </a:r>
            <a:r>
              <a:rPr lang="en-US" dirty="0" err="1"/>
              <a:t>Criticising</a:t>
            </a:r>
            <a:r>
              <a:rPr lang="en-US" dirty="0"/>
              <a:t>, Hart D N and </a:t>
            </a:r>
            <a:r>
              <a:rPr lang="en-US" dirty="0" err="1"/>
              <a:t>Gregors</a:t>
            </a:r>
            <a:r>
              <a:rPr lang="en-US" dirty="0"/>
              <a:t> S D, eds., ANU E Press: Australia.</a:t>
            </a:r>
          </a:p>
          <a:p>
            <a:r>
              <a:rPr lang="en-US" dirty="0"/>
              <a:t>Mason J, 2002. Qualitative Researching, SAGE Publications: England.</a:t>
            </a:r>
          </a:p>
          <a:p>
            <a:r>
              <a:rPr lang="en-US" dirty="0"/>
              <a:t>Myers M D, 1997, Qualitative Research in Information Systems, “MIS Quarterly” (21:2), pp. 241-242.</a:t>
            </a:r>
          </a:p>
          <a:p>
            <a:r>
              <a:rPr lang="en-US" dirty="0" err="1"/>
              <a:t>O’Farrill</a:t>
            </a:r>
            <a:r>
              <a:rPr lang="en-US" dirty="0"/>
              <a:t> R T, 2008, Information Literacy and Knowledge Management: Preparations for an Arranged Marriage, “</a:t>
            </a:r>
            <a:r>
              <a:rPr lang="en-US" dirty="0" err="1"/>
              <a:t>Libri</a:t>
            </a:r>
            <a:r>
              <a:rPr lang="en-US" dirty="0"/>
              <a:t>”, Vol. 58, pp. 155–171.</a:t>
            </a:r>
          </a:p>
          <a:p>
            <a:r>
              <a:rPr lang="en-US" dirty="0" err="1"/>
              <a:t>Peszynski</a:t>
            </a:r>
            <a:r>
              <a:rPr lang="en-US" dirty="0"/>
              <a:t> K D, 2005, “Power and Politics in a System Implementation”, Ph.D. Dissertation, </a:t>
            </a:r>
            <a:r>
              <a:rPr lang="en-US" dirty="0" err="1"/>
              <a:t>Deakin</a:t>
            </a:r>
            <a:r>
              <a:rPr lang="en-US" dirty="0"/>
              <a:t> University.</a:t>
            </a:r>
          </a:p>
          <a:p>
            <a:r>
              <a:rPr lang="en-US" dirty="0" err="1"/>
              <a:t>Pielstick</a:t>
            </a:r>
            <a:r>
              <a:rPr lang="en-US" dirty="0"/>
              <a:t> C D, 1996, “The Design for a Leadership Academy for Community College Professionals Based on Transformational Leadership”, Ph. D Thesis, Oregon State University, USA.</a:t>
            </a:r>
          </a:p>
          <a:p>
            <a:r>
              <a:rPr lang="en-US" dirty="0" err="1"/>
              <a:t>Ramadhan</a:t>
            </a:r>
            <a:r>
              <a:rPr lang="en-US" dirty="0"/>
              <a:t> A, 2013, “e-Livestock in Indonesia: Definition, Success Factors and Models”, Ph.D. Dissertation, University of Indonesia.</a:t>
            </a:r>
          </a:p>
          <a:p>
            <a:r>
              <a:rPr lang="en-US" dirty="0" err="1"/>
              <a:t>Recker</a:t>
            </a:r>
            <a:r>
              <a:rPr lang="en-US" dirty="0"/>
              <a:t> J. 2013. Scientific Research in Information Systems. Springer.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Runardotter</a:t>
            </a:r>
            <a:r>
              <a:rPr lang="en-US" dirty="0"/>
              <a:t> M, 2007, “Information Technology, Archives and Archivists – An Interacting Trinity for Long-term Digital Preservation”, Licentiate Thesis, Lulea University of Technology.</a:t>
            </a:r>
          </a:p>
          <a:p>
            <a:r>
              <a:rPr lang="en-US" dirty="0" err="1"/>
              <a:t>Shenton</a:t>
            </a:r>
            <a:r>
              <a:rPr lang="en-US" dirty="0"/>
              <a:t> A K, 2004, Strategies For Ensuring Trustworthiness In Qualitative Research Projects, “Education for Information”, </a:t>
            </a:r>
            <a:r>
              <a:rPr lang="en-US" dirty="0" err="1"/>
              <a:t>Vol</a:t>
            </a:r>
            <a:r>
              <a:rPr lang="en-US" dirty="0"/>
              <a:t> 22, pp. 63-75.</a:t>
            </a:r>
          </a:p>
          <a:p>
            <a:r>
              <a:rPr lang="en-US" dirty="0"/>
              <a:t>Smith J. 2009. Phenomenology. http://www.iep.utm.edu/phenom/#H1</a:t>
            </a:r>
          </a:p>
          <a:p>
            <a:r>
              <a:rPr lang="en-US" dirty="0"/>
              <a:t>Von </a:t>
            </a:r>
            <a:r>
              <a:rPr lang="en-US" dirty="0" err="1"/>
              <a:t>Zweck</a:t>
            </a:r>
            <a:r>
              <a:rPr lang="en-US" dirty="0"/>
              <a:t> C, Paterson M, and </a:t>
            </a:r>
            <a:r>
              <a:rPr lang="en-US" dirty="0" err="1"/>
              <a:t>Pentland</a:t>
            </a:r>
            <a:r>
              <a:rPr lang="en-US" dirty="0"/>
              <a:t> W, 2008, The Use of Hermeneutics in a Mixed Methods Design, “The Qualitative Report”, Vol. 13, No. 1, pp. 116-134.</a:t>
            </a:r>
          </a:p>
          <a:p>
            <a:r>
              <a:rPr lang="en-US" dirty="0" err="1"/>
              <a:t>Walsham</a:t>
            </a:r>
            <a:r>
              <a:rPr lang="en-US" dirty="0"/>
              <a:t> G, 2006, Doing interpretive research, “European Journal of Information Systems”, Vol. 15, pp. 320-330</a:t>
            </a:r>
          </a:p>
          <a:p>
            <a:r>
              <a:rPr lang="en-US" dirty="0"/>
              <a:t>Zimmer L, 2006, Qualitative meta-synthesis: a question of dialoguing with texts,  “Journal of Advanced Nursing”, Vol. 53, No. 3, pp. 311-318.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A number of characteristics of qualitative method/research (</a:t>
            </a:r>
            <a:r>
              <a:rPr lang="en-US" sz="2000" dirty="0" err="1"/>
              <a:t>Recker</a:t>
            </a:r>
            <a:r>
              <a:rPr lang="en-US" sz="2000" dirty="0"/>
              <a:t> 20013)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rgbClr val="FF0000"/>
                </a:solidFill>
              </a:rPr>
              <a:t>Focus on emergent meaning</a:t>
            </a:r>
            <a:r>
              <a:rPr lang="en-US" dirty="0"/>
              <a:t>: Qualitative methods focus on uncovering or learning the </a:t>
            </a:r>
            <a:r>
              <a:rPr lang="en-US" dirty="0">
                <a:solidFill>
                  <a:srgbClr val="FF0000"/>
                </a:solidFill>
              </a:rPr>
              <a:t>meaning</a:t>
            </a:r>
            <a:r>
              <a:rPr lang="en-US" dirty="0"/>
              <a:t> of </a:t>
            </a:r>
            <a:r>
              <a:rPr lang="en-US" dirty="0" err="1"/>
              <a:t>behaviours</a:t>
            </a:r>
            <a:r>
              <a:rPr lang="en-US" dirty="0"/>
              <a:t>, opinions, or views that participants have about a phenomenon.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Evolutionary design</a:t>
            </a:r>
            <a:r>
              <a:rPr lang="en-US" dirty="0"/>
              <a:t>: Qualitative methods, while following a general procedure, typically follow an evolutionary research process in which a research plan, a theory, data collection, or analysis can unfold and </a:t>
            </a:r>
            <a:r>
              <a:rPr lang="en-US" dirty="0">
                <a:solidFill>
                  <a:srgbClr val="FF0000"/>
                </a:solidFill>
              </a:rPr>
              <a:t>change</a:t>
            </a:r>
            <a:r>
              <a:rPr lang="en-US" dirty="0"/>
              <a:t> over time as the research progresses.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A number of characteristics of qualitative method/research (</a:t>
            </a:r>
            <a:r>
              <a:rPr lang="en-US" sz="2000" dirty="0" err="1"/>
              <a:t>Recker</a:t>
            </a:r>
            <a:r>
              <a:rPr lang="en-US" sz="2000" dirty="0"/>
              <a:t> 20013)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Interpretive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Researchers develop </a:t>
            </a:r>
            <a:r>
              <a:rPr lang="en-US" dirty="0">
                <a:solidFill>
                  <a:srgbClr val="FF0000"/>
                </a:solidFill>
              </a:rPr>
              <a:t>interpretations</a:t>
            </a:r>
            <a:r>
              <a:rPr lang="en-US" dirty="0"/>
              <a:t> of the data they collect and </a:t>
            </a:r>
            <a:r>
              <a:rPr lang="en-US" dirty="0" err="1"/>
              <a:t>analyse</a:t>
            </a:r>
            <a:r>
              <a:rPr lang="en-US" dirty="0"/>
              <a:t>, often in the form of suggested </a:t>
            </a:r>
            <a:r>
              <a:rPr lang="en-US" dirty="0" err="1"/>
              <a:t>conceptualisations</a:t>
            </a:r>
            <a:r>
              <a:rPr lang="en-US" dirty="0"/>
              <a:t> of theories about the phenomenon of study. </a:t>
            </a:r>
          </a:p>
          <a:p>
            <a:pPr lvl="1"/>
            <a:r>
              <a:rPr lang="en-US" dirty="0"/>
              <a:t>Interpretations are inherently subjective, historically and contextually bound to the researcher developing and expressing the interpretation.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Holistic and contextual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Qualitative methods are designed to assist researchers in developing a comprehensive, </a:t>
            </a:r>
            <a:r>
              <a:rPr lang="en-US" dirty="0">
                <a:solidFill>
                  <a:srgbClr val="FF0000"/>
                </a:solidFill>
              </a:rPr>
              <a:t>detailed</a:t>
            </a:r>
            <a:r>
              <a:rPr lang="en-US" dirty="0"/>
              <a:t> picture of complex phenomena. </a:t>
            </a:r>
          </a:p>
          <a:p>
            <a:pPr lvl="1"/>
            <a:r>
              <a:rPr lang="en-US" dirty="0"/>
              <a:t>This typically means shedding light onto a phenomenon from multiple </a:t>
            </a:r>
            <a:r>
              <a:rPr lang="en-US" dirty="0">
                <a:solidFill>
                  <a:srgbClr val="FF0000"/>
                </a:solidFill>
              </a:rPr>
              <a:t>perspectives</a:t>
            </a:r>
            <a:r>
              <a:rPr lang="en-US" dirty="0"/>
              <a:t>, developing a larger picture and paying attention to various aspects of the phenomenon without isolating or reducing to one or few dedicated variables.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Collection Techniques In Qualitative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Interview</a:t>
            </a:r>
          </a:p>
          <a:p>
            <a:r>
              <a:rPr lang="en-US" dirty="0"/>
              <a:t>Observation</a:t>
            </a:r>
          </a:p>
          <a:p>
            <a:pPr lvl="1"/>
            <a:r>
              <a:rPr lang="en-US" dirty="0"/>
              <a:t>Direct observation or participant observation (</a:t>
            </a:r>
            <a:r>
              <a:rPr lang="en-US" dirty="0" err="1"/>
              <a:t>Recker</a:t>
            </a:r>
            <a:r>
              <a:rPr lang="en-US" dirty="0"/>
              <a:t> 2013)</a:t>
            </a:r>
          </a:p>
          <a:p>
            <a:r>
              <a:rPr lang="en-US" dirty="0"/>
              <a:t>Document</a:t>
            </a:r>
          </a:p>
          <a:p>
            <a:r>
              <a:rPr lang="en-US" dirty="0"/>
              <a:t>The researcher’s impressions and reactions (Myers 1997)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Triangulation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Doing </a:t>
            </a:r>
            <a:r>
              <a:rPr lang="en-US" dirty="0">
                <a:solidFill>
                  <a:srgbClr val="FF0000"/>
                </a:solidFill>
              </a:rPr>
              <a:t>more</a:t>
            </a:r>
            <a:r>
              <a:rPr lang="en-US" dirty="0"/>
              <a:t> than just one thing. Data triangulation refers to perusing, and relating, </a:t>
            </a:r>
            <a:r>
              <a:rPr lang="en-US" dirty="0">
                <a:solidFill>
                  <a:srgbClr val="FF0000"/>
                </a:solidFill>
              </a:rPr>
              <a:t>multiple</a:t>
            </a:r>
            <a:r>
              <a:rPr lang="en-US" dirty="0"/>
              <a:t> sources of evidence about a particular phenomenon or topic. (</a:t>
            </a:r>
            <a:r>
              <a:rPr lang="en-US" dirty="0" err="1"/>
              <a:t>Recker</a:t>
            </a:r>
            <a:r>
              <a:rPr lang="en-US" dirty="0"/>
              <a:t> 2013)</a:t>
            </a:r>
          </a:p>
          <a:p>
            <a:endParaRPr lang="en-US" dirty="0"/>
          </a:p>
          <a:p>
            <a:r>
              <a:rPr lang="en-US" dirty="0"/>
              <a:t>For example, researchers might triangulate </a:t>
            </a:r>
            <a:r>
              <a:rPr lang="en-US" dirty="0">
                <a:solidFill>
                  <a:srgbClr val="FF0000"/>
                </a:solidFill>
              </a:rPr>
              <a:t>interview</a:t>
            </a:r>
            <a:r>
              <a:rPr lang="en-US" dirty="0"/>
              <a:t> data with data published in an </a:t>
            </a:r>
            <a:r>
              <a:rPr lang="en-US" dirty="0" err="1"/>
              <a:t>organisational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report</a:t>
            </a:r>
            <a:r>
              <a:rPr lang="en-US" dirty="0"/>
              <a:t> or with observational data. (</a:t>
            </a:r>
            <a:r>
              <a:rPr lang="en-US" dirty="0" err="1"/>
              <a:t>Recker</a:t>
            </a:r>
            <a:r>
              <a:rPr lang="en-US" dirty="0"/>
              <a:t> 2013)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Some common research methods under the</a:t>
            </a:r>
            <a:br>
              <a:rPr lang="en-US" sz="3200" dirty="0"/>
            </a:br>
            <a:r>
              <a:rPr lang="en-US" sz="3200" dirty="0"/>
              <a:t>qualitative paradigm (</a:t>
            </a:r>
            <a:r>
              <a:rPr lang="en-US" sz="3200" dirty="0" err="1"/>
              <a:t>Recker</a:t>
            </a:r>
            <a:r>
              <a:rPr lang="en-US" sz="3200" dirty="0"/>
              <a:t> 2013)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Case study</a:t>
            </a:r>
            <a:endParaRPr lang="en-US" dirty="0"/>
          </a:p>
          <a:p>
            <a:r>
              <a:rPr lang="en-US"/>
              <a:t>Action research</a:t>
            </a:r>
            <a:endParaRPr lang="en-US" dirty="0"/>
          </a:p>
          <a:p>
            <a:r>
              <a:rPr lang="en-US" dirty="0"/>
              <a:t>Grounded theory</a:t>
            </a:r>
          </a:p>
          <a:p>
            <a:r>
              <a:rPr lang="en-US"/>
              <a:t>Ethnography</a:t>
            </a:r>
            <a:endParaRPr lang="en-US" dirty="0"/>
          </a:p>
          <a:p>
            <a:r>
              <a:rPr lang="en-US" dirty="0"/>
              <a:t>Phenomenology</a:t>
            </a:r>
          </a:p>
          <a:p>
            <a:r>
              <a:rPr lang="en-US" dirty="0"/>
              <a:t>Hermeneutics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211</TotalTime>
  <Words>2968</Words>
  <Application>Microsoft Office PowerPoint</Application>
  <PresentationFormat>On-screen Show (4:3)</PresentationFormat>
  <Paragraphs>250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Tw Cen MT</vt:lpstr>
      <vt:lpstr>Wingdings</vt:lpstr>
      <vt:lpstr>Wingdings 2</vt:lpstr>
      <vt:lpstr>Median</vt:lpstr>
      <vt:lpstr>Qualitative Research</vt:lpstr>
      <vt:lpstr>Qualitative Research ?</vt:lpstr>
      <vt:lpstr>A number of characteristics of qualitative method/research (Recker 20013)</vt:lpstr>
      <vt:lpstr>A number of characteristics of qualitative method/research (Recker 20013)</vt:lpstr>
      <vt:lpstr>A number of characteristics of qualitative method/research (Recker 20013)</vt:lpstr>
      <vt:lpstr>A number of characteristics of qualitative method/research (Recker 20013)</vt:lpstr>
      <vt:lpstr>Data Collection Techniques In Qualitative Research</vt:lpstr>
      <vt:lpstr>Triangulation</vt:lpstr>
      <vt:lpstr>Some common research methods under the qualitative paradigm (Recker 2013)</vt:lpstr>
      <vt:lpstr>Grounded theory</vt:lpstr>
      <vt:lpstr>Phenomenology</vt:lpstr>
      <vt:lpstr>Hermeneutic</vt:lpstr>
      <vt:lpstr>Hermeneutic</vt:lpstr>
      <vt:lpstr>Hermeneutic</vt:lpstr>
      <vt:lpstr>Hermeneutic</vt:lpstr>
      <vt:lpstr>Hermeneutic</vt:lpstr>
      <vt:lpstr>Hermeneutic</vt:lpstr>
      <vt:lpstr>Hermeneutic</vt:lpstr>
      <vt:lpstr>Hermeneutic</vt:lpstr>
      <vt:lpstr>Hermeneutic</vt:lpstr>
      <vt:lpstr>Hermeneutic</vt:lpstr>
      <vt:lpstr>Hermeneutic</vt:lpstr>
      <vt:lpstr>Hermeneutic</vt:lpstr>
      <vt:lpstr>Hermeneutic</vt:lpstr>
      <vt:lpstr>Hermeneutic</vt:lpstr>
      <vt:lpstr>Hermeneutic</vt:lpstr>
      <vt:lpstr>Hermeneutic</vt:lpstr>
      <vt:lpstr>The Quality of Qualitative Research</vt:lpstr>
      <vt:lpstr>The Quality of Qualitative Research</vt:lpstr>
      <vt:lpstr>The Quality of Qualitative Research</vt:lpstr>
      <vt:lpstr>Credibility</vt:lpstr>
      <vt:lpstr>How to ensure Credibility</vt:lpstr>
      <vt:lpstr>How to ensure Credibility</vt:lpstr>
      <vt:lpstr>Transferability</vt:lpstr>
      <vt:lpstr>How to ensure Transferability</vt:lpstr>
      <vt:lpstr>Dependability</vt:lpstr>
      <vt:lpstr>How to ensure Dependability</vt:lpstr>
      <vt:lpstr>Confirmability</vt:lpstr>
      <vt:lpstr>How to ensure Confirmability</vt:lpstr>
      <vt:lpstr>References</vt:lpstr>
      <vt:lpstr>References</vt:lpstr>
      <vt:lpstr>References</vt:lpstr>
    </vt:vector>
  </TitlesOfParts>
  <Company>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name</dc:creator>
  <cp:lastModifiedBy>Windows User</cp:lastModifiedBy>
  <cp:revision>53</cp:revision>
  <dcterms:created xsi:type="dcterms:W3CDTF">2014-04-13T11:29:42Z</dcterms:created>
  <dcterms:modified xsi:type="dcterms:W3CDTF">2020-01-20T09:01:24Z</dcterms:modified>
</cp:coreProperties>
</file>