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8" r:id="rId11"/>
    <p:sldId id="269" r:id="rId12"/>
    <p:sldId id="27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8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 autoAdjust="0"/>
    <p:restoredTop sz="87920" autoAdjust="0"/>
  </p:normalViewPr>
  <p:slideViewPr>
    <p:cSldViewPr>
      <p:cViewPr varScale="1">
        <p:scale>
          <a:sx n="89" d="100"/>
          <a:sy n="89" d="100"/>
        </p:scale>
        <p:origin x="21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2"/>
    </p:cViewPr>
  </p:sorterViewPr>
  <p:notesViewPr>
    <p:cSldViewPr>
      <p:cViewPr varScale="1">
        <p:scale>
          <a:sx n="60" d="100"/>
          <a:sy n="60" d="100"/>
        </p:scale>
        <p:origin x="-221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DAE2-0FB4-4344-805D-2BDD46BEB77C}" type="datetimeFigureOut">
              <a:rPr lang="en-US" smtClean="0"/>
              <a:pPr/>
              <a:t>8/27/23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CA38-C030-4F62-9E77-4E5CFA7630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Presensational content template slides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5B1A6-BB00-4D93-BCEA-DBD8958F4D8C}" type="slidenum">
              <a:rPr lang="en-US"/>
              <a:pPr/>
              <a:t>2</a:t>
            </a:fld>
            <a:endParaRPr lang="en-US"/>
          </a:p>
        </p:txBody>
      </p:sp>
      <p:sp>
        <p:nvSpPr>
          <p:cNvPr id="271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336" y="4344025"/>
            <a:ext cx="5182654" cy="4114488"/>
          </a:xfrm>
        </p:spPr>
        <p:txBody>
          <a:bodyPr/>
          <a:lstStyle/>
          <a:p>
            <a:r>
              <a:rPr lang="en-US"/>
              <a:t>Setelah mempelajari modul ini; bila diberikan sistem persamaan linier (SPL) konsisten berukuran kecil, </a:t>
            </a:r>
          </a:p>
          <a:p>
            <a:r>
              <a:rPr lang="en-US"/>
              <a:t>Anda diharapkan mampu menentukan konsistensinya; dan menyelesaikan dengan metode eliminasi-substitusi, </a:t>
            </a:r>
          </a:p>
          <a:p>
            <a:r>
              <a:rPr lang="en-US"/>
              <a:t>geometris, dan metode Gauss-Jordan dengan tepat.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2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289FB-5943-4060-B7E6-DC81FCC8667F}" type="slidenum">
              <a:rPr lang="en-US"/>
              <a:pPr/>
              <a:t>11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>
                <a:cs typeface="Times New Roman" pitchFamily="18" charset="0"/>
              </a:rPr>
              <a:t>Menyelesaiakan spl dengan metode eliminasi substitusi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Diberikan spl dengan tiga persamaan dan dua unknown. Penyelesaian dapat diperoleh dengan melakukan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eliminasi unknown kemudian substitusi.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Pertama, x dieliminasi dari persamaan pertama dan kedua dengan  mengalikan persamaan kedua dengan 2.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Kemudian eliminasi x dari persamaan ketiga dengan menggunakan persamaan 2.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Kita mempunyai dua persamaan dalam y dan z. Kita eliminasi z dari kedua persamaan tersebut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sehingga diperoleh nilai y. Sekarang mulai melakukan substitusi balik untuk mendapatkan z.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Setelah y dan z diperoleh, substitusikan ke salah satu persamaan awal untuk mendapatkan x.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4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28EBD-0E8D-47F0-B0FA-BB535B33FDEE}" type="slidenum">
              <a:rPr lang="en-US"/>
              <a:pPr/>
              <a:t>13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>
                <a:cs typeface="Times New Roman" pitchFamily="18" charset="0"/>
              </a:rPr>
              <a:t>Menyelesaikan spl secara geometris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Jika banyak unknown ada dua atau tiga, maka spl dapat diselesaikan dengan grafik.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Sebagai contoh, diberikan spl dengan dua unknown.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Seperti telah kita ketahui bahwa grafik persamaan linier dengan dua unknown berupa garis lurus.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Bagaimana menentukan penyelesaiannya?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Seperti ditunjukkan pada contoh, penyelesaiannya adalah titik potong kedua garis tersebut, karena titik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potong dilalui oleh kedua garis tersebut. Artinya, jka nilai x dan y pada titik potong disubstitusikan pada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kedua persamaan, maka keduanya dipenuhi.</a:t>
            </a:r>
          </a:p>
          <a:p>
            <a:pPr eaLnBrk="1" hangingPunct="1"/>
            <a:endParaRPr lang="en-US" b="1">
              <a:cs typeface="Times New Roman" pitchFamily="18" charset="0"/>
            </a:endParaRPr>
          </a:p>
          <a:p>
            <a:pPr eaLnBrk="1" hangingPunct="1"/>
            <a:r>
              <a:rPr lang="en-US" b="1">
                <a:cs typeface="Times New Roman" pitchFamily="18" charset="0"/>
              </a:rPr>
              <a:t>Pada spl  pertama, terdapat tepat satu titik potong, sehingga spl tersebut memiliki tepat satu penyelesaian.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Kedua garis persamaan pada spl kedua saling berimpitan.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Sehingga, setiap titik pada garis merupakan penyelesaian.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Spl ini memiliki tak hinggga banyak penyelesaian.</a:t>
            </a:r>
          </a:p>
          <a:p>
            <a:pPr eaLnBrk="1" hangingPunct="1"/>
            <a:endParaRPr lang="en-US" b="1">
              <a:cs typeface="Times New Roman" pitchFamily="18" charset="0"/>
            </a:endParaRPr>
          </a:p>
          <a:p>
            <a:pPr eaLnBrk="1" hangingPunct="1"/>
            <a:r>
              <a:rPr lang="en-US" b="1">
                <a:cs typeface="Times New Roman" pitchFamily="18" charset="0"/>
              </a:rPr>
              <a:t>Spl ketiga tidak konsisten karena kedua garis tidak memiliki titik bersama.</a:t>
            </a:r>
          </a:p>
          <a:p>
            <a:pPr eaLnBrk="1" hangingPunct="1"/>
            <a:endParaRPr lang="en-US" b="1">
              <a:cs typeface="Times New Roman" pitchFamily="18" charset="0"/>
            </a:endParaRPr>
          </a:p>
          <a:p>
            <a:pPr eaLnBrk="1" hangingPunct="1"/>
            <a:r>
              <a:rPr lang="en-US" b="1">
                <a:cs typeface="Times New Roman" pitchFamily="18" charset="0"/>
              </a:rPr>
              <a:t>Mungkinkah spl mempunyai tepat dua penyelesaian berbeda?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Pertanyaan tersebut mempunyai makna yang sama dengan menanyakan apakah mungkin dua garis berpotongan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Di tepat dua titik berbeda. Jawabnya adalah TIDAK MUNGKIN.  </a:t>
            </a:r>
          </a:p>
          <a:p>
            <a:pPr eaLnBrk="1" hangingPunct="1"/>
            <a:endParaRPr lang="en-US" b="1">
              <a:cs typeface="Times New Roman" pitchFamily="18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9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F3F49-6FC1-47B7-A261-3F9371238E2D}" type="slidenum">
              <a:rPr lang="en-US"/>
              <a:pPr/>
              <a:t>14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Marilah kita mencari penyelesaian spl berikut dengan menggunakan gambar. </a:t>
            </a:r>
          </a:p>
          <a:p>
            <a:pPr eaLnBrk="1" hangingPunct="1"/>
            <a:r>
              <a:rPr lang="en-US"/>
              <a:t>Dengan menggunakan kertas dan pensilmu, gambarlah garis-garis lurus yang menyajikan persamaan-persamaan. </a:t>
            </a:r>
          </a:p>
          <a:p>
            <a:pPr eaLnBrk="1" hangingPunct="1"/>
            <a:r>
              <a:rPr lang="en-US"/>
              <a:t>Coba subsitusikan nilainya pada persamaan. </a:t>
            </a:r>
          </a:p>
          <a:p>
            <a:pPr eaLnBrk="1" hangingPunct="1"/>
            <a:r>
              <a:rPr lang="en-US"/>
              <a:t>Apakah penyelesaian yang kamu peroleh benar? </a:t>
            </a:r>
          </a:p>
          <a:p>
            <a:pPr eaLnBrk="1" hangingPunct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89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F3F49-6FC1-47B7-A261-3F9371238E2D}" type="slidenum">
              <a:rPr lang="en-US"/>
              <a:pPr/>
              <a:t>15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v-SE" dirty="0"/>
              <a:t>Marilah kita melanjutkan mencari penyelesaian spl berikut dengan menggunakan gambar.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9661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A29B6-4221-4DA2-858A-E51535F22095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Karena </a:t>
            </a: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 di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berimpit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sejajar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berimpit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SPL-SPL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:</a:t>
            </a:r>
          </a:p>
          <a:p>
            <a:pPr eaLnBrk="1" hangingPunct="1"/>
            <a:r>
              <a:rPr lang="en-US" dirty="0"/>
              <a:t>1.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,</a:t>
            </a:r>
          </a:p>
          <a:p>
            <a:pPr eaLnBrk="1" hangingPunct="1"/>
            <a:r>
              <a:rPr lang="en-US" dirty="0"/>
              <a:t>2.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penelesaian</a:t>
            </a:r>
            <a:endParaRPr lang="en-US" dirty="0"/>
          </a:p>
          <a:p>
            <a:pPr eaLnBrk="1" hangingPunct="1"/>
            <a:r>
              <a:rPr lang="en-US" dirty="0"/>
              <a:t>3.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SPL </a:t>
            </a:r>
            <a:r>
              <a:rPr lang="en-US" dirty="0" err="1"/>
              <a:t>dengan</a:t>
            </a:r>
            <a:r>
              <a:rPr lang="en-US" dirty="0"/>
              <a:t> 3-unknown?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94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kedudukan</a:t>
            </a:r>
            <a:r>
              <a:rPr lang="en-US" dirty="0"/>
              <a:t> 3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datar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;</a:t>
            </a:r>
          </a:p>
          <a:p>
            <a:pPr>
              <a:spcBef>
                <a:spcPct val="0"/>
              </a:spcBef>
            </a:pP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spl</a:t>
            </a:r>
            <a:r>
              <a:rPr lang="en-US" dirty="0"/>
              <a:t>.</a:t>
            </a:r>
          </a:p>
          <a:p>
            <a:pPr>
              <a:spcBef>
                <a:spcPct val="0"/>
              </a:spcBef>
            </a:pPr>
            <a:r>
              <a:rPr lang="en-US" dirty="0" err="1"/>
              <a:t>Pertama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sejajar</a:t>
            </a:r>
            <a:r>
              <a:rPr lang="en-US" dirty="0"/>
              <a:t>;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)</a:t>
            </a:r>
          </a:p>
          <a:p>
            <a:pPr>
              <a:spcBef>
                <a:spcPct val="0"/>
              </a:spcBef>
            </a:pPr>
            <a:r>
              <a:rPr lang="en-US" dirty="0" err="1"/>
              <a:t>Kedua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sejajar</a:t>
            </a:r>
            <a:r>
              <a:rPr lang="en-US" dirty="0"/>
              <a:t>;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)</a:t>
            </a:r>
          </a:p>
          <a:p>
            <a:pPr>
              <a:spcBef>
                <a:spcPct val="0"/>
              </a:spcBef>
            </a:pPr>
            <a:r>
              <a:rPr lang="en-US" dirty="0" err="1"/>
              <a:t>Ketiga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)</a:t>
            </a:r>
          </a:p>
          <a:p>
            <a:pPr>
              <a:spcBef>
                <a:spcPct val="0"/>
              </a:spcBef>
            </a:pPr>
            <a:r>
              <a:rPr lang="en-US" dirty="0" err="1"/>
              <a:t>Keempat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berimpitan</a:t>
            </a:r>
            <a:r>
              <a:rPr lang="en-US" dirty="0"/>
              <a:t> </a:t>
            </a:r>
            <a:r>
              <a:rPr lang="en-US" dirty="0" err="1"/>
              <a:t>sejajar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;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)</a:t>
            </a:r>
          </a:p>
          <a:p>
            <a:pPr>
              <a:spcBef>
                <a:spcPct val="0"/>
              </a:spcBef>
            </a:pPr>
            <a:r>
              <a:rPr lang="en-US" dirty="0" err="1"/>
              <a:t>Kelima</a:t>
            </a:r>
            <a:r>
              <a:rPr lang="en-US" dirty="0"/>
              <a:t>: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(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)</a:t>
            </a:r>
          </a:p>
          <a:p>
            <a:pPr>
              <a:spcBef>
                <a:spcPct val="0"/>
              </a:spcBef>
            </a:pPr>
            <a:r>
              <a:rPr lang="en-US" dirty="0" err="1"/>
              <a:t>Keenam</a:t>
            </a:r>
            <a:r>
              <a:rPr lang="en-US" dirty="0"/>
              <a:t>: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 pada </a:t>
            </a:r>
            <a:r>
              <a:rPr lang="en-US" dirty="0" err="1"/>
              <a:t>garis</a:t>
            </a:r>
            <a:r>
              <a:rPr lang="en-US" dirty="0"/>
              <a:t>)</a:t>
            </a:r>
          </a:p>
          <a:p>
            <a:pPr>
              <a:spcBef>
                <a:spcPct val="0"/>
              </a:spcBef>
            </a:pPr>
            <a:r>
              <a:rPr lang="en-US" dirty="0" err="1"/>
              <a:t>Ketujuh</a:t>
            </a:r>
            <a:r>
              <a:rPr lang="en-US" dirty="0"/>
              <a:t>: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berimpitan</a:t>
            </a:r>
            <a:r>
              <a:rPr lang="en-US" dirty="0"/>
              <a:t>)</a:t>
            </a:r>
          </a:p>
          <a:p>
            <a:pPr>
              <a:spcBef>
                <a:spcPct val="0"/>
              </a:spcBef>
            </a:pPr>
            <a:r>
              <a:rPr lang="en-US" dirty="0" err="1"/>
              <a:t>Terakhir</a:t>
            </a:r>
            <a:r>
              <a:rPr lang="en-US" dirty="0"/>
              <a:t>: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(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berimpitan</a:t>
            </a:r>
            <a:r>
              <a:rPr lang="en-US" dirty="0"/>
              <a:t> </a:t>
            </a:r>
            <a:r>
              <a:rPr lang="en-US" dirty="0" err="1"/>
              <a:t>berpotongan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pada </a:t>
            </a:r>
            <a:r>
              <a:rPr lang="en-US" dirty="0" err="1"/>
              <a:t>garis</a:t>
            </a:r>
            <a:r>
              <a:rPr lang="en-US" dirty="0"/>
              <a:t>)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 err="1"/>
              <a:t>Bagaimana</a:t>
            </a:r>
            <a:r>
              <a:rPr lang="en-US" dirty="0"/>
              <a:t> SPL </a:t>
            </a:r>
            <a:r>
              <a:rPr lang="en-US" dirty="0" err="1"/>
              <a:t>dengan</a:t>
            </a:r>
            <a:r>
              <a:rPr lang="en-US" dirty="0"/>
              <a:t> 4 unknown?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hperplane</a:t>
            </a:r>
            <a:r>
              <a:rPr lang="en-US" dirty="0"/>
              <a:t> bidang-4. Ada 3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konsisiten</a:t>
            </a:r>
            <a:r>
              <a:rPr lang="en-US" dirty="0"/>
              <a:t>, </a:t>
            </a:r>
          </a:p>
          <a:p>
            <a:pPr>
              <a:spcBef>
                <a:spcPct val="0"/>
              </a:spcBef>
            </a:pPr>
            <a:r>
              <a:rPr lang="en-US" dirty="0" err="1"/>
              <a:t>mempunyai</a:t>
            </a:r>
            <a:r>
              <a:rPr lang="en-US" dirty="0"/>
              <a:t> 1 </a:t>
            </a:r>
            <a:r>
              <a:rPr lang="en-US" dirty="0" err="1"/>
              <a:t>solusi</a:t>
            </a:r>
            <a:r>
              <a:rPr lang="en-US" dirty="0"/>
              <a:t>,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sousi</a:t>
            </a:r>
            <a:r>
              <a:rPr lang="en-US" dirty="0"/>
              <a:t>.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E3BC2-420D-4C88-8BAF-DB41CB97628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90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A4073-79CE-463F-9F59-C85A2C1316CC}" type="slidenum">
              <a:rPr lang="en-US"/>
              <a:pPr/>
              <a:t>18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cs typeface="Times New Roman" pitchFamily="18" charset="0"/>
              </a:rPr>
              <a:t>Berdasarkan banyaknya penyelesaian, sistem persamaan linier dapat dibagi menjadi dua kelompok: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konsisten dan tidak konsisten (tidak mempunyai penyelesaian). SPL yang konsisten ada dua macam: </a:t>
            </a:r>
          </a:p>
          <a:p>
            <a:pPr eaLnBrk="1" hangingPunct="1"/>
            <a:r>
              <a:rPr lang="en-US">
                <a:cs typeface="Times New Roman" pitchFamily="18" charset="0"/>
              </a:rPr>
              <a:t>mempunyai 1 penyelesaian dan mempunyai tak hingga banyak penyelesaian. </a:t>
            </a:r>
          </a:p>
          <a:p>
            <a:pPr eaLnBrk="1" hangingPunct="1"/>
            <a:endParaRPr lang="en-US">
              <a:cs typeface="Times New Roman" pitchFamily="18" charset="0"/>
            </a:endParaRPr>
          </a:p>
          <a:p>
            <a:pPr eaLnBrk="1" hangingPunct="1"/>
            <a:r>
              <a:rPr lang="en-US">
                <a:cs typeface="Times New Roman" pitchFamily="18" charset="0"/>
              </a:rPr>
              <a:t>Hal ini berlaku untuk semua spl, tidak hanya spl dengan dua unknown saja.</a:t>
            </a:r>
          </a:p>
          <a:p>
            <a:pPr eaLnBrk="1" hangingPunct="1"/>
            <a:endParaRPr lang="en-US">
              <a:cs typeface="Times New Roman" pitchFamily="18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47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86B39-FE95-4BD2-AF14-73C57F4FF2C1}" type="slidenum">
              <a:rPr lang="en-US"/>
              <a:pPr/>
              <a:t>19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Jika spl mempunyai 3 unknown, maka grafik dari setiap persamaan berupa bidang datar. Jika ada 4 persamaan, untuk menyelesaiakan secara grafis, kita harus menggambarkan 4 bidang datar. Hal ini tidak mudah dilakukan. </a:t>
            </a:r>
          </a:p>
          <a:p>
            <a:pPr eaLnBrk="1" hangingPunct="1"/>
            <a:r>
              <a:rPr lang="en-US"/>
              <a:t>Jika unknownnya lebih dari tiga, kita tidak bisa menggunakan metode grafik.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Metode eliminasi substitusi juga mempunyai kelemahan serupa. Jika ukuran SPL besar, maka metode ini rumit untuk dikerjakan.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Kesimpulannya adalah: kita memerlukan metode lain yang lebih baik, kita akan membahas Eliminasi Gauss-Jordan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6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Presensational content template slides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BE230-D95A-43DA-B90A-4A4119F906FF}" type="slidenum">
              <a:rPr lang="en-US"/>
              <a:pPr/>
              <a:t>3</a:t>
            </a:fld>
            <a:endParaRPr lang="en-US"/>
          </a:p>
        </p:txBody>
      </p:sp>
      <p:sp>
        <p:nvSpPr>
          <p:cNvPr id="271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337" y="4344025"/>
            <a:ext cx="5029200" cy="4114488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Cakupan materi meliputi: pengertian spl dan metode penyelesaiannya.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5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Presensational content template slides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3F6EC-1ADD-4293-AF86-10C168860DBF}" type="slidenum">
              <a:rPr lang="en-US"/>
              <a:pPr/>
              <a:t>4</a:t>
            </a:fld>
            <a:endParaRPr lang="en-US"/>
          </a:p>
        </p:txBody>
      </p:sp>
      <p:sp>
        <p:nvSpPr>
          <p:cNvPr id="272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273" y="4344025"/>
            <a:ext cx="4725455" cy="4114488"/>
          </a:xfrm>
          <a:noFill/>
          <a:ln/>
        </p:spPr>
        <p:txBody>
          <a:bodyPr/>
          <a:lstStyle/>
          <a:p>
            <a:r>
              <a:rPr lang="en-US"/>
              <a:t>Untuk membangkitkan ingatan kita tentang sistem persamaan linier, mari kerjakan soal berikut ini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8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Presensational content template slides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9C47F-D98E-4339-BABC-4A30EC1E80BE}" type="slidenum">
              <a:rPr lang="en-US"/>
              <a:pPr/>
              <a:t>5</a:t>
            </a:fld>
            <a:endParaRPr lang="en-US"/>
          </a:p>
        </p:txBody>
      </p:sp>
      <p:sp>
        <p:nvSpPr>
          <p:cNvPr id="272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336" y="4344025"/>
            <a:ext cx="5182654" cy="411448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ct val="70000"/>
              </a:spcAft>
            </a:pPr>
            <a:r>
              <a:rPr lang="sv-SE" sz="1200" b="0">
                <a:solidFill>
                  <a:srgbClr val="000000"/>
                </a:solidFill>
                <a:latin typeface="+mn-lt"/>
              </a:rPr>
              <a:t>Buatlah contoh sistem persamaan linier dengan 2 unknown terdiri atas 2 persamaan. Selesaikan sistem persamaan tersebut. </a:t>
            </a:r>
            <a:endParaRPr lang="en-US" sz="1200" b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149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Mari kita fahami pengertian sistem persamaan linier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BCA38-C030-4F62-9E77-4E5CFA7630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1AA48-5997-4DAA-83F9-F0A9E3751F2B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1000" dirty="0" err="1"/>
              <a:t>Setiap</a:t>
            </a:r>
            <a:r>
              <a:rPr lang="en-US" sz="1000" dirty="0"/>
              <a:t> </a:t>
            </a:r>
            <a:r>
              <a:rPr lang="en-US" sz="1000" dirty="0" err="1"/>
              <a:t>garis</a:t>
            </a:r>
            <a:r>
              <a:rPr lang="en-US" sz="1000" dirty="0"/>
              <a:t> </a:t>
            </a:r>
            <a:r>
              <a:rPr lang="en-US" sz="1000" dirty="0" err="1"/>
              <a:t>lurus</a:t>
            </a:r>
            <a:r>
              <a:rPr lang="en-US" sz="1000" dirty="0"/>
              <a:t> </a:t>
            </a:r>
            <a:r>
              <a:rPr lang="en-US" sz="1000" dirty="0" err="1"/>
              <a:t>pada</a:t>
            </a:r>
            <a:r>
              <a:rPr lang="en-US" sz="1000" dirty="0"/>
              <a:t> </a:t>
            </a:r>
            <a:r>
              <a:rPr lang="en-US" sz="1000" dirty="0" err="1"/>
              <a:t>bidang</a:t>
            </a:r>
            <a:r>
              <a:rPr lang="en-US" sz="1000" dirty="0"/>
              <a:t>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disajikan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persamaan</a:t>
            </a:r>
            <a:r>
              <a:rPr lang="en-US" sz="1000" dirty="0"/>
              <a:t> linier: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/>
              <a:t>			ax + by = c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/>
              <a:t>      </a:t>
            </a:r>
            <a:r>
              <a:rPr lang="en-US" sz="1000" dirty="0" err="1"/>
              <a:t>dengan</a:t>
            </a:r>
            <a:r>
              <a:rPr lang="en-US" sz="1000" dirty="0"/>
              <a:t> a, b, </a:t>
            </a:r>
            <a:r>
              <a:rPr lang="en-US" sz="1000" dirty="0" err="1"/>
              <a:t>dan</a:t>
            </a:r>
            <a:r>
              <a:rPr lang="en-US" sz="1000" dirty="0"/>
              <a:t> c </a:t>
            </a:r>
            <a:r>
              <a:rPr lang="en-US" sz="1000" dirty="0" err="1"/>
              <a:t>konstanta-konstanta</a:t>
            </a:r>
            <a:r>
              <a:rPr lang="en-US" sz="1000" dirty="0"/>
              <a:t> </a:t>
            </a:r>
            <a:r>
              <a:rPr lang="en-US" sz="1000" dirty="0" err="1"/>
              <a:t>riil</a:t>
            </a:r>
            <a:r>
              <a:rPr lang="en-US" sz="1000" dirty="0"/>
              <a:t> (</a:t>
            </a:r>
            <a:r>
              <a:rPr lang="en-US" sz="1000" dirty="0" err="1"/>
              <a:t>nyata</a:t>
            </a:r>
            <a:r>
              <a:rPr lang="en-US" sz="1000" dirty="0"/>
              <a:t>) yang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bersama-sama</a:t>
            </a:r>
            <a:r>
              <a:rPr lang="en-US" sz="1000" dirty="0"/>
              <a:t> </a:t>
            </a:r>
            <a:r>
              <a:rPr lang="en-US" sz="1000" dirty="0" err="1"/>
              <a:t>nol</a:t>
            </a:r>
            <a:r>
              <a:rPr lang="en-US" sz="1000" dirty="0"/>
              <a:t>; 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/>
              <a:t>      </a:t>
            </a:r>
            <a:r>
              <a:rPr lang="en-US" sz="1000" dirty="0" err="1"/>
              <a:t>sedangkan</a:t>
            </a:r>
            <a:r>
              <a:rPr lang="en-US" sz="1000" dirty="0"/>
              <a:t> x </a:t>
            </a:r>
            <a:r>
              <a:rPr lang="en-US" sz="1000" dirty="0" err="1"/>
              <a:t>dan</a:t>
            </a:r>
            <a:r>
              <a:rPr lang="en-US" sz="1000" dirty="0"/>
              <a:t> y </a:t>
            </a:r>
            <a:r>
              <a:rPr lang="en-US" sz="1000" dirty="0" err="1"/>
              <a:t>disebut</a:t>
            </a:r>
            <a:r>
              <a:rPr lang="en-US" sz="1000" dirty="0"/>
              <a:t> </a:t>
            </a:r>
            <a:r>
              <a:rPr lang="en-US" sz="1000" dirty="0" err="1"/>
              <a:t>peubah</a:t>
            </a:r>
            <a:r>
              <a:rPr lang="en-US" sz="1000" dirty="0"/>
              <a:t> </a:t>
            </a:r>
            <a:r>
              <a:rPr lang="en-US" sz="1000" dirty="0" err="1"/>
              <a:t>atau</a:t>
            </a:r>
            <a:r>
              <a:rPr lang="en-US" sz="1000" dirty="0"/>
              <a:t> unknown.</a:t>
            </a:r>
          </a:p>
          <a:p>
            <a:pPr eaLnBrk="1" hangingPunct="1">
              <a:lnSpc>
                <a:spcPct val="150000"/>
              </a:lnSpc>
            </a:pPr>
            <a:endParaRPr lang="en-US" sz="1000" dirty="0"/>
          </a:p>
          <a:p>
            <a:pPr eaLnBrk="1" hangingPunct="1">
              <a:lnSpc>
                <a:spcPct val="150000"/>
              </a:lnSpc>
            </a:pPr>
            <a:r>
              <a:rPr lang="en-US" sz="1000" dirty="0" err="1"/>
              <a:t>Secara</a:t>
            </a:r>
            <a:r>
              <a:rPr lang="en-US" sz="1000" dirty="0"/>
              <a:t> formal, </a:t>
            </a:r>
            <a:r>
              <a:rPr lang="en-US" sz="1000" dirty="0" err="1"/>
              <a:t>persamaan</a:t>
            </a:r>
            <a:r>
              <a:rPr lang="en-US" sz="1000" dirty="0"/>
              <a:t> linier </a:t>
            </a:r>
            <a:r>
              <a:rPr lang="en-US" sz="1000" dirty="0" err="1"/>
              <a:t>didefinisikan</a:t>
            </a:r>
            <a:r>
              <a:rPr lang="en-US" sz="1000" dirty="0"/>
              <a:t>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berikut</a:t>
            </a:r>
            <a:r>
              <a:rPr lang="en-US" sz="100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 err="1"/>
              <a:t>Definisi</a:t>
            </a:r>
            <a:r>
              <a:rPr lang="en-US" sz="1000" dirty="0"/>
              <a:t>: </a:t>
            </a:r>
            <a:r>
              <a:rPr lang="en-US" sz="1000" dirty="0" err="1"/>
              <a:t>Persamaan</a:t>
            </a:r>
            <a:r>
              <a:rPr lang="en-US" sz="1000" dirty="0"/>
              <a:t> linier </a:t>
            </a:r>
            <a:r>
              <a:rPr lang="en-US" sz="1000" dirty="0" err="1"/>
              <a:t>dalam</a:t>
            </a:r>
            <a:r>
              <a:rPr lang="en-US" sz="1000" dirty="0"/>
              <a:t> n </a:t>
            </a:r>
            <a:r>
              <a:rPr lang="en-US" sz="1000" dirty="0" err="1"/>
              <a:t>perubah</a:t>
            </a:r>
            <a:r>
              <a:rPr lang="en-US" sz="1000" dirty="0"/>
              <a:t> x1, x2, …, </a:t>
            </a:r>
            <a:r>
              <a:rPr lang="en-US" sz="1000" dirty="0" err="1"/>
              <a:t>xn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</a:t>
            </a:r>
            <a:r>
              <a:rPr lang="en-US" sz="1000" dirty="0" err="1"/>
              <a:t>persamaan</a:t>
            </a:r>
            <a:r>
              <a:rPr lang="en-US" sz="1000" dirty="0"/>
              <a:t> yang </a:t>
            </a:r>
            <a:r>
              <a:rPr lang="en-US" sz="1000" dirty="0" err="1"/>
              <a:t>berbentuk</a:t>
            </a:r>
            <a:r>
              <a:rPr lang="en-US" sz="1000" dirty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/>
              <a:t>                  a1 x2 + a2 x2 +… +an </a:t>
            </a:r>
            <a:r>
              <a:rPr lang="en-US" sz="1000" dirty="0" err="1"/>
              <a:t>xn</a:t>
            </a:r>
            <a:r>
              <a:rPr lang="en-US" sz="1000" dirty="0"/>
              <a:t> = b</a:t>
            </a:r>
          </a:p>
          <a:p>
            <a:pPr eaLnBrk="1" hangingPunct="1">
              <a:lnSpc>
                <a:spcPct val="150000"/>
              </a:lnSpc>
            </a:pPr>
            <a:r>
              <a:rPr lang="en-US" sz="1000" dirty="0" err="1"/>
              <a:t>Dengan</a:t>
            </a:r>
            <a:r>
              <a:rPr lang="en-US" sz="1000" dirty="0"/>
              <a:t> a1, a2, …, an </a:t>
            </a:r>
            <a:r>
              <a:rPr lang="en-US" sz="1000" dirty="0" err="1"/>
              <a:t>adalah</a:t>
            </a:r>
            <a:r>
              <a:rPr lang="en-US" sz="1000" dirty="0"/>
              <a:t> </a:t>
            </a:r>
            <a:r>
              <a:rPr lang="en-US" sz="1000" dirty="0" err="1"/>
              <a:t>konstanta-konstanta</a:t>
            </a:r>
            <a:r>
              <a:rPr lang="en-US" sz="1000" dirty="0"/>
              <a:t> </a:t>
            </a:r>
            <a:r>
              <a:rPr lang="en-US" sz="1000" dirty="0" err="1"/>
              <a:t>nyata</a:t>
            </a:r>
            <a:r>
              <a:rPr lang="en-US" sz="1000" dirty="0"/>
              <a:t>.  </a:t>
            </a:r>
          </a:p>
          <a:p>
            <a:pPr eaLnBrk="1" hangingPunct="1">
              <a:lnSpc>
                <a:spcPct val="150000"/>
              </a:lnSpc>
            </a:pPr>
            <a:endParaRPr lang="en-US" sz="1000" dirty="0"/>
          </a:p>
          <a:p>
            <a:pPr eaLnBrk="1" hangingPunct="1">
              <a:lnSpc>
                <a:spcPct val="150000"/>
              </a:lnSpc>
            </a:pPr>
            <a:r>
              <a:rPr lang="en-US" sz="1000" dirty="0" err="1"/>
              <a:t>Perhatikan</a:t>
            </a:r>
            <a:r>
              <a:rPr lang="en-US" sz="1000" dirty="0"/>
              <a:t> </a:t>
            </a:r>
            <a:r>
              <a:rPr lang="en-US" sz="1000" dirty="0" err="1"/>
              <a:t>contoh-contoh</a:t>
            </a:r>
            <a:r>
              <a:rPr lang="en-US" sz="1000" dirty="0"/>
              <a:t> </a:t>
            </a:r>
            <a:r>
              <a:rPr lang="en-US" sz="1000" dirty="0" err="1"/>
              <a:t>berikut</a:t>
            </a:r>
            <a:r>
              <a:rPr lang="en-US" sz="1000" dirty="0"/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sz="1000" dirty="0"/>
          </a:p>
          <a:p>
            <a:pPr eaLnBrk="1" hangingPunct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7794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D0444-3D6E-48C3-9708-0387B7B6CEA1}" type="slidenum">
              <a:rPr lang="en-US"/>
              <a:pPr/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Persamaan linier diartikan juga sebagai persamaan dengan peubah berpangkat satu.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Untuk memperdalam pemahamanmu tentang persamaan linier, coba tentukan apakah persamaan-persamaan </a:t>
            </a:r>
          </a:p>
          <a:p>
            <a:pPr eaLnBrk="1" hangingPunct="1"/>
            <a:r>
              <a:rPr lang="en-US"/>
              <a:t>berikut ini linier atau tidak.</a:t>
            </a:r>
          </a:p>
          <a:p>
            <a:pPr eaLnBrk="1" hangingPunct="1"/>
            <a:endParaRPr lang="en-US"/>
          </a:p>
          <a:p>
            <a:pPr eaLnBrk="1" hangingPunct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3874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21AE1-5E00-4A30-B80B-0C9378AF92D9}" type="slidenum">
              <a:rPr lang="en-US"/>
              <a:pPr/>
              <a:t>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>
                <a:cs typeface="Times New Roman" pitchFamily="18" charset="0"/>
              </a:rPr>
              <a:t>Definisi</a:t>
            </a:r>
            <a:r>
              <a:rPr lang="en-US" b="1" dirty="0">
                <a:cs typeface="Times New Roman" pitchFamily="18" charset="0"/>
              </a:rPr>
              <a:t>: </a:t>
            </a:r>
            <a:r>
              <a:rPr lang="en-US" b="1" dirty="0" err="1">
                <a:cs typeface="Times New Roman" pitchFamily="18" charset="0"/>
              </a:rPr>
              <a:t>Sistem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persamaan</a:t>
            </a:r>
            <a:r>
              <a:rPr lang="en-US" b="1" dirty="0">
                <a:cs typeface="Times New Roman" pitchFamily="18" charset="0"/>
              </a:rPr>
              <a:t> linier </a:t>
            </a:r>
            <a:r>
              <a:rPr lang="en-US" b="1" dirty="0" err="1">
                <a:cs typeface="Times New Roman" pitchFamily="18" charset="0"/>
              </a:rPr>
              <a:t>adalah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himpunan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berhingga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persamaan-persamaan</a:t>
            </a:r>
            <a:r>
              <a:rPr lang="en-US" b="1" dirty="0">
                <a:cs typeface="Times New Roman" pitchFamily="18" charset="0"/>
              </a:rPr>
              <a:t> linier yang </a:t>
            </a:r>
            <a:r>
              <a:rPr lang="en-US" b="1" dirty="0" err="1">
                <a:cs typeface="Times New Roman" pitchFamily="18" charset="0"/>
              </a:rPr>
              <a:t>melibatkan</a:t>
            </a:r>
            <a:r>
              <a:rPr lang="en-US" b="1" dirty="0"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b="1" dirty="0">
                <a:cs typeface="Times New Roman" pitchFamily="18" charset="0"/>
              </a:rPr>
              <a:t>unknown yang </a:t>
            </a:r>
            <a:r>
              <a:rPr lang="en-US" b="1" dirty="0" err="1">
                <a:cs typeface="Times New Roman" pitchFamily="18" charset="0"/>
              </a:rPr>
              <a:t>sama</a:t>
            </a:r>
            <a:r>
              <a:rPr lang="en-US" b="1" dirty="0">
                <a:cs typeface="Times New Roman" pitchFamily="18" charset="0"/>
              </a:rPr>
              <a:t>.</a:t>
            </a:r>
          </a:p>
          <a:p>
            <a:pPr eaLnBrk="1" hangingPunct="1"/>
            <a:endParaRPr lang="en-US" b="1" dirty="0">
              <a:cs typeface="Times New Roman" pitchFamily="18" charset="0"/>
            </a:endParaRPr>
          </a:p>
          <a:p>
            <a:pPr eaLnBrk="1" hangingPunct="1"/>
            <a:r>
              <a:rPr lang="en-US" b="1" dirty="0" err="1">
                <a:cs typeface="Times New Roman" pitchFamily="18" charset="0"/>
              </a:rPr>
              <a:t>Secara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umum</a:t>
            </a:r>
            <a:r>
              <a:rPr lang="en-US" b="1" dirty="0">
                <a:cs typeface="Times New Roman" pitchFamily="18" charset="0"/>
              </a:rPr>
              <a:t>, SPL </a:t>
            </a:r>
            <a:r>
              <a:rPr lang="en-US" b="1" dirty="0" err="1">
                <a:cs typeface="Times New Roman" pitchFamily="18" charset="0"/>
              </a:rPr>
              <a:t>disajikan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dalam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bentuk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berikut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ini</a:t>
            </a:r>
            <a:r>
              <a:rPr lang="en-US" b="1" dirty="0">
                <a:cs typeface="Times New Roman" pitchFamily="18" charset="0"/>
              </a:rPr>
              <a:t>. </a:t>
            </a:r>
            <a:r>
              <a:rPr lang="en-US" b="1" dirty="0" err="1">
                <a:cs typeface="Times New Roman" pitchFamily="18" charset="0"/>
              </a:rPr>
              <a:t>Sistem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persamaan</a:t>
            </a:r>
            <a:endParaRPr lang="en-US" b="1" dirty="0">
              <a:cs typeface="Times New Roman" pitchFamily="18" charset="0"/>
            </a:endParaRPr>
          </a:p>
          <a:p>
            <a:pPr eaLnBrk="1" hangingPunct="1"/>
            <a:r>
              <a:rPr lang="en-US" b="1" dirty="0"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b="1" dirty="0">
                <a:cs typeface="Times New Roman" pitchFamily="18" charset="0"/>
              </a:rPr>
              <a:t>x1, x2, …., </a:t>
            </a:r>
            <a:r>
              <a:rPr lang="en-US" b="1" dirty="0" err="1">
                <a:cs typeface="Times New Roman" pitchFamily="18" charset="0"/>
              </a:rPr>
              <a:t>xn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disebut</a:t>
            </a:r>
            <a:r>
              <a:rPr lang="en-US" b="1" dirty="0">
                <a:cs typeface="Times New Roman" pitchFamily="18" charset="0"/>
              </a:rPr>
              <a:t> unknown</a:t>
            </a:r>
          </a:p>
          <a:p>
            <a:pPr eaLnBrk="1" hangingPunct="1"/>
            <a:r>
              <a:rPr lang="en-US" b="1" dirty="0">
                <a:cs typeface="Times New Roman" pitchFamily="18" charset="0"/>
              </a:rPr>
              <a:t>ai1, ai2, …, </a:t>
            </a:r>
            <a:r>
              <a:rPr lang="en-US" b="1" dirty="0" err="1">
                <a:cs typeface="Times New Roman" pitchFamily="18" charset="0"/>
              </a:rPr>
              <a:t>aij</a:t>
            </a:r>
            <a:r>
              <a:rPr lang="en-US" b="1" dirty="0">
                <a:cs typeface="Times New Roman" pitchFamily="18" charset="0"/>
              </a:rPr>
              <a:t>, …, </a:t>
            </a:r>
            <a:r>
              <a:rPr lang="en-US" b="1" dirty="0" err="1">
                <a:cs typeface="Times New Roman" pitchFamily="18" charset="0"/>
              </a:rPr>
              <a:t>ain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disebut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koefisien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berupa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bilangan-bilangan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nyata</a:t>
            </a:r>
            <a:r>
              <a:rPr lang="en-US" b="1" dirty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b="1" dirty="0">
                <a:cs typeface="Times New Roman" pitchFamily="18" charset="0"/>
              </a:rPr>
              <a:t> </a:t>
            </a:r>
          </a:p>
          <a:p>
            <a:pPr eaLnBrk="1" hangingPunct="1"/>
            <a:r>
              <a:rPr lang="en-US" b="1" dirty="0" err="1">
                <a:cs typeface="Times New Roman" pitchFamily="18" charset="0"/>
              </a:rPr>
              <a:t>Mengapa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persamaan</a:t>
            </a:r>
            <a:r>
              <a:rPr lang="en-US" b="1" dirty="0">
                <a:cs typeface="Times New Roman" pitchFamily="18" charset="0"/>
              </a:rPr>
              <a:t> linier </a:t>
            </a:r>
            <a:r>
              <a:rPr lang="en-US" b="1" dirty="0" err="1">
                <a:cs typeface="Times New Roman" pitchFamily="18" charset="0"/>
              </a:rPr>
              <a:t>harus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mempunyai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berhingga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banyak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persamaan</a:t>
            </a:r>
            <a:r>
              <a:rPr lang="en-US" b="1" dirty="0">
                <a:cs typeface="Times New Roman" pitchFamily="18" charset="0"/>
              </a:rPr>
              <a:t>?</a:t>
            </a:r>
          </a:p>
          <a:p>
            <a:pPr eaLnBrk="1" hangingPunct="1"/>
            <a:endParaRPr lang="en-US" b="1" dirty="0">
              <a:cs typeface="Times New Roman" pitchFamily="18" charset="0"/>
            </a:endParaRPr>
          </a:p>
          <a:p>
            <a:pPr eaLnBrk="1" hangingPunct="1"/>
            <a:r>
              <a:rPr lang="en-US" b="1" dirty="0" err="1">
                <a:cs typeface="Times New Roman" pitchFamily="18" charset="0"/>
              </a:rPr>
              <a:t>Karena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kita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tertarik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untuk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mencari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penyelesaiannya</a:t>
            </a:r>
            <a:endParaRPr lang="en-US" b="1" dirty="0">
              <a:cs typeface="Times New Roman" pitchFamily="18" charset="0"/>
            </a:endParaRPr>
          </a:p>
          <a:p>
            <a:pPr eaLnBrk="1" hangingPunct="1"/>
            <a:endParaRPr lang="en-US" b="1" dirty="0">
              <a:cs typeface="Times New Roman" pitchFamily="18" charset="0"/>
            </a:endParaRPr>
          </a:p>
          <a:p>
            <a:pPr eaLnBrk="1" hangingPunct="1"/>
            <a:r>
              <a:rPr lang="en-US" b="1" dirty="0">
                <a:cs typeface="Times New Roman" pitchFamily="18" charset="0"/>
              </a:rPr>
              <a:t> </a:t>
            </a:r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053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A5EE67-7DBE-41A6-9073-62B83940AA24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>
                <a:cs typeface="Times New Roman" pitchFamily="18" charset="0"/>
              </a:rPr>
              <a:t>Definisi: penyelesaian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Penyelesaian suatu spl adalah himpunan nilai-nilai S yang jika disubstitusikan ke unknown, maka sistem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persamaan dipenuhi. </a:t>
            </a:r>
          </a:p>
          <a:p>
            <a:pPr eaLnBrk="1" hangingPunct="1"/>
            <a:endParaRPr lang="en-US" b="1">
              <a:cs typeface="Times New Roman" pitchFamily="18" charset="0"/>
            </a:endParaRPr>
          </a:p>
          <a:p>
            <a:pPr eaLnBrk="1" hangingPunct="1"/>
            <a:r>
              <a:rPr lang="en-US" b="1">
                <a:cs typeface="Times New Roman" pitchFamily="18" charset="0"/>
              </a:rPr>
              <a:t>Sebagai contoh, kita mempunyai spl berikut ini.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(5, 0, 0) bukan penyelesaian, karena jika disubstitusikan, persamaan 1 dan 3 tidak dipenuhi.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(5, 5, 5) juga bukan penyelesaian, karena menyebabkan ketiga persamaan tidak dipenuhi.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Sedangkan (5, 5, 0) adalah penyelesaian, sebab jika disubstitusikan pada SPL, maka setiap persamaannya dipenuhi. </a:t>
            </a:r>
          </a:p>
          <a:p>
            <a:pPr eaLnBrk="1" hangingPunct="1"/>
            <a:r>
              <a:rPr lang="en-US" b="1">
                <a:cs typeface="Times New Roman" pitchFamily="18" charset="0"/>
              </a:rPr>
              <a:t>Dapatkah kamu menemukan penyelesaian lain, jika ada?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28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0" y="2187575"/>
            <a:ext cx="5715000" cy="13176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rgbClr val="0070C0"/>
                </a:solidFill>
                <a:latin typeface="Franklin Gothic Boo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50" name="Picture 2" descr="C:\Users\Pinkie Anggia\Desktop\modul e-learning u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25" y="3810000"/>
            <a:ext cx="5079366" cy="4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844A-E6F1-4BEB-B7BC-CBB0F6EE2680}" type="datetime1">
              <a:rPr lang="en-US" smtClean="0"/>
              <a:pPr/>
              <a:t>8/27/23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1576-AC42-473A-AF0A-AF93B42CE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E6A3-929F-4920-B48F-A5B0D1681F0B}" type="datetime1">
              <a:rPr lang="en-US" smtClean="0"/>
              <a:pPr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1576-AC42-473A-AF0A-AF93B42CE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A964-56B0-4D74-8B90-F06E8AFD36C7}" type="datetime1">
              <a:rPr lang="en-US" smtClean="0"/>
              <a:pPr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1576-AC42-473A-AF0A-AF93B42CE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8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B506-AD53-4298-9E27-23706D2454C5}" type="datetime1">
              <a:rPr lang="en-US" smtClean="0"/>
              <a:pPr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1576-AC42-473A-AF0A-AF93B42CE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0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AA6C-B2A9-49B3-AE26-E650BF3923B1}" type="datetime1">
              <a:rPr lang="en-US" smtClean="0"/>
              <a:pPr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1576-AC42-473A-AF0A-AF93B42CE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59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0" y="2187575"/>
            <a:ext cx="5715000" cy="1317625"/>
          </a:xfrm>
        </p:spPr>
        <p:txBody>
          <a:bodyPr>
            <a:normAutofit/>
          </a:bodyPr>
          <a:lstStyle>
            <a:lvl1pPr algn="r">
              <a:defRPr sz="4000" b="1">
                <a:latin typeface="Franklin Gothic Boo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50" name="Picture 2" descr="C:\Users\Pinkie Anggia\Desktop\modul e-learning u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25" y="3810000"/>
            <a:ext cx="5079366" cy="4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2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9" y="4406900"/>
            <a:ext cx="5751513" cy="1362075"/>
          </a:xfrm>
        </p:spPr>
        <p:txBody>
          <a:bodyPr anchor="t">
            <a:normAutofit/>
          </a:bodyPr>
          <a:lstStyle>
            <a:lvl1pPr algn="r">
              <a:defRPr sz="4000" b="1" cap="all">
                <a:latin typeface="Franklin Gothic Boo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074" name="Picture 2" descr="C:\Users\Pinkie Anggia\Desktop\modul e-learning u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5079366" cy="4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6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7162800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1"/>
                </a:solidFill>
                <a:latin typeface="Franklin Gothic Boo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0">
                <a:solidFill>
                  <a:schemeClr val="tx1"/>
                </a:solidFill>
                <a:latin typeface="Franklin Gothic Book" pitchFamily="34" charset="0"/>
              </a:defRPr>
            </a:lvl1pPr>
            <a:lvl2pPr>
              <a:defRPr sz="1800" b="0">
                <a:solidFill>
                  <a:schemeClr val="tx1"/>
                </a:solidFill>
                <a:latin typeface="Franklin Gothic Book" pitchFamily="34" charset="0"/>
              </a:defRPr>
            </a:lvl2pPr>
            <a:lvl3pPr>
              <a:defRPr sz="1600" b="0">
                <a:solidFill>
                  <a:schemeClr val="tx1"/>
                </a:solidFill>
                <a:latin typeface="Franklin Gothic Book" pitchFamily="34" charset="0"/>
              </a:defRPr>
            </a:lvl3pPr>
            <a:lvl4pPr>
              <a:defRPr sz="1400" b="0">
                <a:solidFill>
                  <a:schemeClr val="tx1"/>
                </a:solidFill>
                <a:latin typeface="Franklin Gothic Book" pitchFamily="34" charset="0"/>
              </a:defRPr>
            </a:lvl4pPr>
            <a:lvl5pPr>
              <a:defRPr sz="1200" b="0">
                <a:solidFill>
                  <a:schemeClr val="tx1"/>
                </a:solidFill>
                <a:latin typeface="Franklin Gothic Boo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324600"/>
            <a:ext cx="4724400" cy="36512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381000" cy="36512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fld id="{649C1576-AC42-473A-AF0A-AF93B42CEE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Pinkie Anggia\Desktop\modul e-learning dow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336984"/>
            <a:ext cx="3276191" cy="3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University of Indonesia\Research\Alin ITF Modules\rev.1 Template Alin\Design\4. learni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279400"/>
            <a:ext cx="977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7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7162800" cy="114300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70C0"/>
                </a:solidFill>
                <a:latin typeface="Franklin Gothic Book" pitchFamily="34" charset="0"/>
              </a:defRPr>
            </a:lvl1pPr>
          </a:lstStyle>
          <a:p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pemelajaran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0">
                <a:latin typeface="Franklin Gothic Book" pitchFamily="34" charset="0"/>
              </a:defRPr>
            </a:lvl1pPr>
            <a:lvl2pPr>
              <a:defRPr sz="1800" b="0">
                <a:latin typeface="Franklin Gothic Book" pitchFamily="34" charset="0"/>
              </a:defRPr>
            </a:lvl2pPr>
            <a:lvl3pPr>
              <a:defRPr sz="1600" b="0">
                <a:latin typeface="Franklin Gothic Book" pitchFamily="34" charset="0"/>
              </a:defRPr>
            </a:lvl3pPr>
            <a:lvl4pPr>
              <a:defRPr sz="1400" b="0">
                <a:latin typeface="Franklin Gothic Book" pitchFamily="34" charset="0"/>
              </a:defRPr>
            </a:lvl4pPr>
            <a:lvl5pPr>
              <a:defRPr sz="1200" b="0">
                <a:latin typeface="Franklin Gothic Book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324600"/>
            <a:ext cx="4724400" cy="36512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381000" cy="36512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fld id="{649C1576-AC42-473A-AF0A-AF93B42CEE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Pinkie Anggia\Desktop\modul e-learning dow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336984"/>
            <a:ext cx="3276191" cy="3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University of Indonesia\Research\Alin ITF Modules\rev.1 Template Alin\Design\3. compute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279400"/>
            <a:ext cx="977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7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7162800" cy="114300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70C0"/>
                </a:solidFill>
                <a:latin typeface="Franklin Gothic Book" pitchFamily="34" charset="0"/>
              </a:defRPr>
            </a:lvl1pPr>
          </a:lstStyle>
          <a:p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0">
                <a:latin typeface="Franklin Gothic Book" pitchFamily="34" charset="0"/>
              </a:defRPr>
            </a:lvl1pPr>
            <a:lvl2pPr>
              <a:defRPr sz="1800" b="0">
                <a:latin typeface="Franklin Gothic Book" pitchFamily="34" charset="0"/>
              </a:defRPr>
            </a:lvl2pPr>
            <a:lvl3pPr>
              <a:defRPr sz="1600" b="0">
                <a:latin typeface="Franklin Gothic Book" pitchFamily="34" charset="0"/>
              </a:defRPr>
            </a:lvl3pPr>
            <a:lvl4pPr>
              <a:defRPr sz="1400" b="0">
                <a:latin typeface="Franklin Gothic Book" pitchFamily="34" charset="0"/>
              </a:defRPr>
            </a:lvl4pPr>
            <a:lvl5pPr>
              <a:defRPr sz="1200" b="0">
                <a:latin typeface="Franklin Gothic Book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324600"/>
            <a:ext cx="4724400" cy="36512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381000" cy="36512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fld id="{649C1576-AC42-473A-AF0A-AF93B42CEE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Pinkie Anggia\Desktop\modul e-learning dow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336984"/>
            <a:ext cx="3276191" cy="3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University of Indonesia\Research\Alin ITF Modules\rev.1 Template Alin\Design\2. pencil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9400"/>
            <a:ext cx="977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7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7162800" cy="1143000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1"/>
                </a:solidFill>
                <a:latin typeface="Franklin Gothic Book" pitchFamily="34" charset="0"/>
              </a:defRPr>
            </a:lvl1pPr>
          </a:lstStyle>
          <a:p>
            <a:r>
              <a:rPr lang="en-US" dirty="0"/>
              <a:t>Pretest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0">
                <a:latin typeface="Franklin Gothic Book" pitchFamily="34" charset="0"/>
              </a:defRPr>
            </a:lvl1pPr>
            <a:lvl2pPr>
              <a:defRPr sz="1800" b="0">
                <a:latin typeface="Franklin Gothic Book" pitchFamily="34" charset="0"/>
              </a:defRPr>
            </a:lvl2pPr>
            <a:lvl3pPr>
              <a:defRPr sz="1600" b="0">
                <a:latin typeface="Franklin Gothic Book" pitchFamily="34" charset="0"/>
              </a:defRPr>
            </a:lvl3pPr>
            <a:lvl4pPr>
              <a:defRPr sz="1400" b="0">
                <a:latin typeface="Franklin Gothic Book" pitchFamily="34" charset="0"/>
              </a:defRPr>
            </a:lvl4pPr>
            <a:lvl5pPr>
              <a:defRPr sz="1200" b="0">
                <a:latin typeface="Franklin Gothic Book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324600"/>
            <a:ext cx="4724400" cy="36512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381000" cy="36512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fld id="{649C1576-AC42-473A-AF0A-AF93B42CEE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Pinkie Anggia\Desktop\modul e-learning dow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336984"/>
            <a:ext cx="3276191" cy="3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University of Indonesia\Research\Alin ITF Modules\rev.1 Template Alin\Design\a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279400"/>
            <a:ext cx="977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7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9" y="4406900"/>
            <a:ext cx="5751513" cy="1362075"/>
          </a:xfrm>
        </p:spPr>
        <p:txBody>
          <a:bodyPr anchor="t">
            <a:normAutofit/>
          </a:bodyPr>
          <a:lstStyle>
            <a:lvl1pPr algn="r">
              <a:defRPr sz="4000" b="1" cap="none">
                <a:solidFill>
                  <a:srgbClr val="0070C0"/>
                </a:solidFill>
                <a:latin typeface="Franklin Gothic Boo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074" name="Picture 2" descr="C:\Users\Pinkie Anggia\Desktop\modul e-learning u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943600"/>
            <a:ext cx="5079366" cy="4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535C-FCBB-43CD-BB72-CBC7C78BCF70}" type="datetime1">
              <a:rPr lang="en-US" smtClean="0"/>
              <a:pPr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1576-AC42-473A-AF0A-AF93B42CE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CDD6-F95D-4BE7-9CC9-7042A25F74F6}" type="datetime1">
              <a:rPr lang="en-US" smtClean="0"/>
              <a:pPr/>
              <a:t>8/27/23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1576-AC42-473A-AF0A-AF93B42CE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12BB-9114-4A82-AE03-3AA87BA15EBC}" type="datetime1">
              <a:rPr lang="en-US" smtClean="0"/>
              <a:pPr/>
              <a:t>8/27/23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1576-AC42-473A-AF0A-AF93B42CE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08B5-E577-4804-BA91-8882F2366889}" type="datetime1">
              <a:rPr lang="en-US" smtClean="0"/>
              <a:pPr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1576-AC42-473A-AF0A-AF93B42CEE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  <p:sldLayoutId id="2147483664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tags" Target="../tags/tag1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24C4-8392-48F1-90BD-5598C0E1D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187575"/>
            <a:ext cx="6781800" cy="1317625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</a:t>
            </a:r>
            <a:br>
              <a:rPr lang="en-US" dirty="0"/>
            </a:br>
            <a:r>
              <a:rPr lang="en-US" dirty="0"/>
              <a:t>(Bagian 1)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AC0EF-B33F-4FFF-A0E1-3DAE538E7368}"/>
              </a:ext>
            </a:extLst>
          </p:cNvPr>
          <p:cNvSpPr txBox="1"/>
          <p:nvPr/>
        </p:nvSpPr>
        <p:spPr>
          <a:xfrm>
            <a:off x="5181600" y="4724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Dr. Kasiyah </a:t>
            </a:r>
            <a:r>
              <a:rPr lang="en-US" dirty="0" err="1"/>
              <a:t>Junus</a:t>
            </a:r>
            <a:r>
              <a:rPr lang="en-US" dirty="0"/>
              <a:t>, M.Sc.</a:t>
            </a:r>
          </a:p>
          <a:p>
            <a:r>
              <a:rPr lang="en-US" dirty="0" err="1"/>
              <a:t>Dr.Eng</a:t>
            </a:r>
            <a:r>
              <a:rPr lang="en-US" dirty="0"/>
              <a:t> Lia </a:t>
            </a:r>
            <a:r>
              <a:rPr lang="en-US" dirty="0" err="1"/>
              <a:t>Sadita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508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err="1"/>
              <a:t>Penyelesaian</a:t>
            </a:r>
            <a:r>
              <a:rPr lang="en-US" sz="4000" b="1" dirty="0"/>
              <a:t> </a:t>
            </a:r>
            <a:r>
              <a:rPr lang="en-US" sz="4000" dirty="0" err="1"/>
              <a:t>spl</a:t>
            </a:r>
            <a:endParaRPr lang="en-US" sz="4000" b="1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262808" y="3217862"/>
            <a:ext cx="22601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i="1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 + </a:t>
            </a:r>
            <a:r>
              <a:rPr lang="en-US" sz="2000" i="1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 = 10</a:t>
            </a:r>
          </a:p>
          <a:p>
            <a:pPr algn="r">
              <a:lnSpc>
                <a:spcPct val="120000"/>
              </a:lnSpc>
            </a:pP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i="1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 =   5</a:t>
            </a:r>
          </a:p>
          <a:p>
            <a:pPr algn="r">
              <a:lnSpc>
                <a:spcPct val="120000"/>
              </a:lnSpc>
            </a:pPr>
            <a:r>
              <a:rPr lang="en-US" sz="2000" dirty="0"/>
              <a:t>2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i="1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 + 3</a:t>
            </a:r>
            <a:r>
              <a:rPr lang="en-US" sz="2000" i="1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 = 15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558789" y="323367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082665" y="363378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246437" y="4014787"/>
            <a:ext cx="47775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104889" y="323367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572000" y="323367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572000" y="3638550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963987" y="401478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4445000" y="4010025"/>
            <a:ext cx="4572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H="1">
            <a:off x="4953000" y="3252787"/>
            <a:ext cx="152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>
            <a:off x="4953000" y="4014787"/>
            <a:ext cx="152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3558790" y="323367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4112827" y="3638550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306762" y="4019549"/>
            <a:ext cx="47775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4104890" y="323367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4572000" y="323367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4602162" y="3643312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994150" y="4019549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424362" y="4014787"/>
            <a:ext cx="5032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15</a:t>
            </a: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>
            <a:off x="4953000" y="3633787"/>
            <a:ext cx="152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3558790" y="323367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4112827" y="3638550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3306762" y="4019549"/>
            <a:ext cx="47775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4104890" y="323367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572000" y="3233677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4602162" y="3643312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994150" y="4019549"/>
            <a:ext cx="33534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4419600" y="4014787"/>
            <a:ext cx="431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1004888" y="4430712"/>
            <a:ext cx="7921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1800" dirty="0">
                <a:solidFill>
                  <a:srgbClr val="333333"/>
                </a:solidFill>
              </a:rPr>
              <a:t>(5, 0, 0) </a:t>
            </a:r>
            <a:r>
              <a:rPr lang="en-US" sz="1800" dirty="0" err="1">
                <a:solidFill>
                  <a:srgbClr val="333333"/>
                </a:solidFill>
              </a:rPr>
              <a:t>bukan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penyelesaian</a:t>
            </a:r>
            <a:r>
              <a:rPr lang="en-US" sz="1800" dirty="0">
                <a:solidFill>
                  <a:srgbClr val="333333"/>
                </a:solidFill>
              </a:rPr>
              <a:t>, </a:t>
            </a:r>
            <a:r>
              <a:rPr lang="en-US" sz="1800" dirty="0" err="1">
                <a:solidFill>
                  <a:srgbClr val="333333"/>
                </a:solidFill>
              </a:rPr>
              <a:t>karena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substitusi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x</a:t>
            </a:r>
            <a:r>
              <a:rPr lang="en-US" baseline="-25000" dirty="0">
                <a:solidFill>
                  <a:srgbClr val="333333"/>
                </a:solidFill>
              </a:rPr>
              <a:t>1</a:t>
            </a:r>
            <a:r>
              <a:rPr lang="en-US" dirty="0">
                <a:solidFill>
                  <a:srgbClr val="333333"/>
                </a:solidFill>
              </a:rPr>
              <a:t> = 5, </a:t>
            </a:r>
            <a:r>
              <a:rPr lang="en-US" i="1" dirty="0">
                <a:solidFill>
                  <a:srgbClr val="333333"/>
                </a:solidFill>
              </a:rPr>
              <a:t>x</a:t>
            </a:r>
            <a:r>
              <a:rPr lang="en-US" baseline="-25000" dirty="0">
                <a:solidFill>
                  <a:srgbClr val="333333"/>
                </a:solidFill>
              </a:rPr>
              <a:t>2 </a:t>
            </a:r>
            <a:r>
              <a:rPr lang="en-US" dirty="0">
                <a:solidFill>
                  <a:srgbClr val="333333"/>
                </a:solidFill>
              </a:rPr>
              <a:t>= 0, </a:t>
            </a:r>
            <a:r>
              <a:rPr lang="en-US" i="1" dirty="0">
                <a:solidFill>
                  <a:srgbClr val="333333"/>
                </a:solidFill>
              </a:rPr>
              <a:t>x</a:t>
            </a:r>
            <a:r>
              <a:rPr lang="en-US" baseline="-25000" dirty="0">
                <a:solidFill>
                  <a:srgbClr val="333333"/>
                </a:solidFill>
              </a:rPr>
              <a:t>3 </a:t>
            </a:r>
            <a:r>
              <a:rPr lang="en-US" dirty="0">
                <a:solidFill>
                  <a:srgbClr val="333333"/>
                </a:solidFill>
              </a:rPr>
              <a:t>= 0 di </a:t>
            </a:r>
            <a:r>
              <a:rPr lang="en-US" sz="1800" dirty="0" err="1">
                <a:solidFill>
                  <a:srgbClr val="333333"/>
                </a:solidFill>
              </a:rPr>
              <a:t>persamaan</a:t>
            </a:r>
            <a:r>
              <a:rPr lang="en-US" sz="1800" dirty="0">
                <a:solidFill>
                  <a:srgbClr val="333333"/>
                </a:solidFill>
              </a:rPr>
              <a:t> 1 </a:t>
            </a:r>
            <a:r>
              <a:rPr lang="en-US" sz="1800" dirty="0" err="1">
                <a:solidFill>
                  <a:srgbClr val="333333"/>
                </a:solidFill>
              </a:rPr>
              <a:t>dan</a:t>
            </a:r>
            <a:r>
              <a:rPr lang="en-US" sz="1800" dirty="0">
                <a:solidFill>
                  <a:srgbClr val="333333"/>
                </a:solidFill>
              </a:rPr>
              <a:t> 3 </a:t>
            </a:r>
            <a:r>
              <a:rPr lang="en-US" sz="1800" dirty="0" err="1">
                <a:solidFill>
                  <a:srgbClr val="333333"/>
                </a:solidFill>
              </a:rPr>
              <a:t>membua</a:t>
            </a:r>
            <a:r>
              <a:rPr lang="en-US" dirty="0" err="1">
                <a:solidFill>
                  <a:srgbClr val="333333"/>
                </a:solidFill>
              </a:rPr>
              <a:t>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pernyataan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bernilai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salah</a:t>
            </a:r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990600" y="4419600"/>
            <a:ext cx="7573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1800" dirty="0">
                <a:solidFill>
                  <a:srgbClr val="333333"/>
                </a:solidFill>
              </a:rPr>
              <a:t>(5, 5, 5) </a:t>
            </a:r>
            <a:r>
              <a:rPr lang="en-US" sz="1800" dirty="0" err="1">
                <a:solidFill>
                  <a:srgbClr val="333333"/>
                </a:solidFill>
              </a:rPr>
              <a:t>bukan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penyelesaian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karena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tidak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memenuhi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semua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persamaan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600" dirty="0"/>
              <a:t>.</a:t>
            </a:r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1028700" y="4419600"/>
            <a:ext cx="7277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1800" dirty="0">
                <a:solidFill>
                  <a:srgbClr val="333333"/>
                </a:solidFill>
              </a:rPr>
              <a:t>(5, 5, 0)  </a:t>
            </a:r>
            <a:r>
              <a:rPr lang="en-US" sz="1800" dirty="0" err="1">
                <a:solidFill>
                  <a:srgbClr val="333333"/>
                </a:solidFill>
              </a:rPr>
              <a:t>adalah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penyelesaian</a:t>
            </a:r>
            <a:r>
              <a:rPr lang="en-US" sz="1800" dirty="0">
                <a:solidFill>
                  <a:srgbClr val="333333"/>
                </a:solidFill>
              </a:rPr>
              <a:t>.</a:t>
            </a:r>
            <a:endParaRPr lang="en-US" sz="1600" dirty="0"/>
          </a:p>
        </p:txBody>
      </p:sp>
      <p:sp>
        <p:nvSpPr>
          <p:cNvPr id="37" name="AutoShape 4"/>
          <p:cNvSpPr txBox="1">
            <a:spLocks noChangeArrowheads="1"/>
          </p:cNvSpPr>
          <p:nvPr/>
        </p:nvSpPr>
        <p:spPr bwMode="auto">
          <a:xfrm>
            <a:off x="457200" y="1600200"/>
            <a:ext cx="8305800" cy="1447323"/>
          </a:xfrm>
          <a:prstGeom prst="foldedCorner">
            <a:avLst>
              <a:gd name="adj" fmla="val 12500"/>
            </a:avLst>
          </a:prstGeom>
          <a:solidFill>
            <a:srgbClr val="FFE2C5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ackadder ITC" pitchFamily="82" charset="0"/>
              </a:rPr>
              <a:t>D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efinisi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1.3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Penyelesaian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spl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r>
              <a:rPr lang="en-US" sz="2200" dirty="0" err="1">
                <a:cs typeface="Times New Roman" pitchFamily="18" charset="0"/>
              </a:rPr>
              <a:t>Penyelesaian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spl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adalah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himpunan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nilai-nilai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i="1" dirty="0">
                <a:cs typeface="Times New Roman" pitchFamily="18" charset="0"/>
              </a:rPr>
              <a:t>S</a:t>
            </a:r>
            <a:r>
              <a:rPr lang="en-US" sz="2200" dirty="0">
                <a:cs typeface="Times New Roman" pitchFamily="18" charset="0"/>
              </a:rPr>
              <a:t> yang </a:t>
            </a:r>
            <a:r>
              <a:rPr lang="en-US" sz="2200" dirty="0" err="1">
                <a:cs typeface="Times New Roman" pitchFamily="18" charset="0"/>
              </a:rPr>
              <a:t>jika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disubstitusikan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ke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i="1" dirty="0">
                <a:cs typeface="Times New Roman" pitchFamily="18" charset="0"/>
              </a:rPr>
              <a:t>unknown</a:t>
            </a:r>
            <a:r>
              <a:rPr lang="en-US" sz="2200" dirty="0">
                <a:cs typeface="Times New Roman" pitchFamily="18" charset="0"/>
              </a:rPr>
              <a:t>, </a:t>
            </a:r>
            <a:r>
              <a:rPr lang="en-US" sz="2200" dirty="0" err="1">
                <a:cs typeface="Times New Roman" pitchFamily="18" charset="0"/>
              </a:rPr>
              <a:t>maka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sistem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persamaan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dipenuhi</a:t>
            </a:r>
            <a:r>
              <a:rPr lang="en-US" sz="2200" dirty="0">
                <a:cs typeface="Times New Roman" pitchFamily="18" charset="0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3169" y="3233677"/>
            <a:ext cx="142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Contoh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</a:t>
            </a:r>
            <a:r>
              <a:rPr lang="en-US" dirty="0"/>
              <a:t>: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9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4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9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9" grpId="0" animBg="1"/>
      <p:bldP spid="30729" grpId="1" animBg="1"/>
      <p:bldP spid="30730" grpId="0" animBg="1"/>
      <p:bldP spid="30730" grpId="1" animBg="1"/>
      <p:bldP spid="30731" grpId="0" animBg="1"/>
      <p:bldP spid="30731" grpId="1" animBg="1"/>
      <p:bldP spid="30732" grpId="0" animBg="1"/>
      <p:bldP spid="30732" grpId="1" animBg="1"/>
      <p:bldP spid="30733" grpId="0" animBg="1"/>
      <p:bldP spid="30733" grpId="1" animBg="1"/>
      <p:bldP spid="30734" grpId="0" animBg="1"/>
      <p:bldP spid="30734" grpId="1" animBg="1"/>
      <p:bldP spid="30735" grpId="0" animBg="1"/>
      <p:bldP spid="30735" grpId="1" animBg="1"/>
      <p:bldP spid="30736" grpId="0" animBg="1"/>
      <p:bldP spid="30736" grpId="1" animBg="1"/>
      <p:bldP spid="30737" grpId="0" animBg="1"/>
      <p:bldP spid="30737" grpId="1" animBg="1"/>
      <p:bldP spid="30737" grpId="2" animBg="1"/>
      <p:bldP spid="30737" grpId="3" animBg="1"/>
      <p:bldP spid="30738" grpId="0" animBg="1"/>
      <p:bldP spid="30738" grpId="1" animBg="1"/>
      <p:bldP spid="30738" grpId="2" animBg="1"/>
      <p:bldP spid="30738" grpId="3" animBg="1"/>
      <p:bldP spid="30739" grpId="0" animBg="1"/>
      <p:bldP spid="30739" grpId="1" animBg="1"/>
      <p:bldP spid="30740" grpId="0" animBg="1"/>
      <p:bldP spid="30740" grpId="1" animBg="1"/>
      <p:bldP spid="30741" grpId="0" animBg="1"/>
      <p:bldP spid="30741" grpId="1" animBg="1"/>
      <p:bldP spid="30742" grpId="0" animBg="1"/>
      <p:bldP spid="30742" grpId="1" animBg="1"/>
      <p:bldP spid="30743" grpId="0" animBg="1"/>
      <p:bldP spid="30743" grpId="1" animBg="1"/>
      <p:bldP spid="30744" grpId="0" animBg="1"/>
      <p:bldP spid="30744" grpId="1" animBg="1"/>
      <p:bldP spid="30745" grpId="0" animBg="1"/>
      <p:bldP spid="30745" grpId="1" animBg="1"/>
      <p:bldP spid="30746" grpId="0" animBg="1"/>
      <p:bldP spid="30746" grpId="1" animBg="1"/>
      <p:bldP spid="30747" grpId="0" animBg="1"/>
      <p:bldP spid="30747" grpId="1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3" grpId="0" animBg="1"/>
      <p:bldP spid="30754" grpId="0" animBg="1"/>
      <p:bldP spid="30755" grpId="0" animBg="1"/>
      <p:bldP spid="30758" grpId="0"/>
      <p:bldP spid="30758" grpId="1"/>
      <p:bldP spid="30759" grpId="0"/>
      <p:bldP spid="30759" grpId="1"/>
      <p:bldP spid="30760" grpId="0"/>
      <p:bldP spid="37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/>
              <a:t>Metode</a:t>
            </a:r>
            <a:r>
              <a:rPr lang="en-US" sz="4000" dirty="0"/>
              <a:t> </a:t>
            </a:r>
            <a:r>
              <a:rPr lang="en-US" sz="4000" dirty="0" err="1"/>
              <a:t>eliminasi-substitusi</a:t>
            </a:r>
            <a:r>
              <a:rPr lang="en-US" sz="4000" dirty="0"/>
              <a:t> (e-s)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sz="1600" dirty="0"/>
          </a:p>
          <a:p>
            <a:pPr eaLnBrk="1" hangingPunct="1">
              <a:buNone/>
            </a:pPr>
            <a:r>
              <a:rPr lang="en-US" sz="1600" dirty="0" err="1"/>
              <a:t>Spl</a:t>
            </a:r>
            <a:r>
              <a:rPr lang="en-US" sz="1600" dirty="0"/>
              <a:t>:</a:t>
            </a:r>
          </a:p>
          <a:p>
            <a:pPr eaLnBrk="1" hangingPunct="1"/>
            <a:endParaRPr lang="en-US" sz="1600" dirty="0"/>
          </a:p>
          <a:p>
            <a:pPr eaLnBrk="1" hangingPunct="1"/>
            <a:endParaRPr lang="en-US" sz="1600" dirty="0"/>
          </a:p>
          <a:p>
            <a:pPr eaLnBrk="1" hangingPunct="1">
              <a:buFont typeface="+mj-lt"/>
              <a:buAutoNum type="arabicPeriod"/>
            </a:pPr>
            <a:r>
              <a:rPr lang="en-US" sz="1600" dirty="0" err="1"/>
              <a:t>Eliminasi</a:t>
            </a:r>
            <a:r>
              <a:rPr lang="en-US" sz="1600" dirty="0"/>
              <a:t> </a:t>
            </a:r>
            <a:r>
              <a:rPr lang="en-US" sz="1600" i="1" dirty="0"/>
              <a:t>x</a:t>
            </a:r>
            <a:r>
              <a:rPr lang="en-US" sz="1600" dirty="0"/>
              <a:t> (</a:t>
            </a:r>
            <a:r>
              <a:rPr lang="en-US" sz="1600" dirty="0" err="1"/>
              <a:t>persamaan</a:t>
            </a:r>
            <a:r>
              <a:rPr lang="en-US" sz="1600" dirty="0"/>
              <a:t> 1 </a:t>
            </a:r>
            <a:r>
              <a:rPr lang="en-US" sz="1600" dirty="0" err="1"/>
              <a:t>dan</a:t>
            </a:r>
            <a:r>
              <a:rPr lang="en-US" sz="1600" dirty="0"/>
              <a:t> 2)</a:t>
            </a:r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800100" lvl="1" indent="-342900" eaLnBrk="1" hangingPunct="1">
              <a:buFont typeface="+mj-lt"/>
              <a:buAutoNum type="arabicPeriod"/>
            </a:pPr>
            <a:endParaRPr lang="en-US" sz="1600" dirty="0"/>
          </a:p>
          <a:p>
            <a:pPr eaLnBrk="1" hangingPunct="1">
              <a:buFont typeface="+mj-lt"/>
              <a:buAutoNum type="arabicPeriod"/>
            </a:pPr>
            <a:r>
              <a:rPr lang="en-US" sz="1600" dirty="0" err="1"/>
              <a:t>Eliminasi</a:t>
            </a:r>
            <a:r>
              <a:rPr lang="en-US" sz="1600" dirty="0"/>
              <a:t> </a:t>
            </a:r>
            <a:r>
              <a:rPr lang="en-US" sz="1600" i="1" dirty="0"/>
              <a:t>x</a:t>
            </a:r>
            <a:r>
              <a:rPr lang="en-US" sz="1600" dirty="0"/>
              <a:t> (</a:t>
            </a:r>
            <a:r>
              <a:rPr lang="en-US" sz="1600" dirty="0" err="1"/>
              <a:t>persamaan</a:t>
            </a:r>
            <a:r>
              <a:rPr lang="en-US" sz="1600" dirty="0"/>
              <a:t> 2 </a:t>
            </a:r>
            <a:r>
              <a:rPr lang="en-US" sz="1600" dirty="0" err="1"/>
              <a:t>dan</a:t>
            </a:r>
            <a:r>
              <a:rPr lang="en-US" sz="1600" dirty="0"/>
              <a:t> 3)</a:t>
            </a:r>
          </a:p>
          <a:p>
            <a:pPr marL="800100" lvl="1" indent="-342900" eaLnBrk="1" hangingPunct="1">
              <a:buFont typeface="+mj-lt"/>
              <a:buAutoNum type="arabicPeriod"/>
            </a:pPr>
            <a:endParaRPr lang="en-US" sz="1600" dirty="0"/>
          </a:p>
          <a:p>
            <a:pPr marL="800100" lvl="1" indent="-342900" eaLnBrk="1" hangingPunct="1">
              <a:buFont typeface="+mj-lt"/>
              <a:buAutoNum type="arabicPeriod"/>
            </a:pPr>
            <a:endParaRPr lang="en-US" sz="1600" dirty="0"/>
          </a:p>
          <a:p>
            <a:pPr eaLnBrk="1" hangingPunct="1">
              <a:buFont typeface="+mj-lt"/>
              <a:buAutoNum type="arabicPeriod"/>
            </a:pPr>
            <a:r>
              <a:rPr lang="en-US" sz="1600" dirty="0" err="1"/>
              <a:t>Eliminasi</a:t>
            </a:r>
            <a:r>
              <a:rPr lang="en-US" sz="1600" dirty="0"/>
              <a:t> </a:t>
            </a:r>
            <a:r>
              <a:rPr lang="en-US" sz="1600" i="1" dirty="0"/>
              <a:t>z</a:t>
            </a:r>
          </a:p>
          <a:p>
            <a:pPr eaLnBrk="1" hangingPunct="1">
              <a:buFont typeface="+mj-lt"/>
              <a:buAutoNum type="arabicPeriod"/>
            </a:pPr>
            <a:endParaRPr lang="en-US" sz="1600" dirty="0"/>
          </a:p>
          <a:p>
            <a:pPr marL="800100" lvl="1" indent="-342900" eaLnBrk="1" hangingPunct="1">
              <a:buFont typeface="+mj-lt"/>
              <a:buAutoNum type="arabicPeriod"/>
            </a:pPr>
            <a:endParaRPr lang="en-US" sz="1600" dirty="0"/>
          </a:p>
          <a:p>
            <a:pPr eaLnBrk="1" hangingPunct="1">
              <a:buFont typeface="+mj-lt"/>
              <a:buAutoNum type="arabicPeriod"/>
            </a:pPr>
            <a:r>
              <a:rPr lang="en-US" sz="1600" dirty="0" err="1"/>
              <a:t>Substitusi</a:t>
            </a:r>
            <a:r>
              <a:rPr lang="en-US" sz="1600" dirty="0"/>
              <a:t> </a:t>
            </a:r>
            <a:r>
              <a:rPr lang="en-US" sz="1600" i="1" dirty="0"/>
              <a:t>y</a:t>
            </a:r>
          </a:p>
          <a:p>
            <a:pPr marL="800100" lvl="1" indent="-342900" eaLnBrk="1" hangingPunct="1">
              <a:buFont typeface="+mj-lt"/>
              <a:buAutoNum type="arabicPeriod"/>
            </a:pPr>
            <a:endParaRPr lang="en-US" sz="1600" dirty="0"/>
          </a:p>
          <a:p>
            <a:pPr marL="800100" lvl="1" indent="-342900" eaLnBrk="1" hangingPunct="1">
              <a:buFont typeface="+mj-lt"/>
              <a:buAutoNum type="arabicPeriod"/>
            </a:pPr>
            <a:endParaRPr lang="en-US" sz="1600" dirty="0"/>
          </a:p>
          <a:p>
            <a:pPr eaLnBrk="1" hangingPunct="1">
              <a:buFont typeface="+mj-lt"/>
              <a:buAutoNum type="arabicPeriod"/>
            </a:pPr>
            <a:r>
              <a:rPr lang="en-US" sz="1600" dirty="0" err="1"/>
              <a:t>Substitusi</a:t>
            </a:r>
            <a:r>
              <a:rPr lang="en-US" sz="1600" dirty="0"/>
              <a:t> </a:t>
            </a:r>
            <a:r>
              <a:rPr lang="en-US" sz="1600" i="1" dirty="0"/>
              <a:t>y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i="1" dirty="0"/>
              <a:t>z</a:t>
            </a:r>
          </a:p>
          <a:p>
            <a:pPr lvl="1" eaLnBrk="1" hangingPunct="1"/>
            <a:endParaRPr lang="en-US" sz="1600" dirty="0"/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034026"/>
              </p:ext>
            </p:extLst>
          </p:nvPr>
        </p:nvGraphicFramePr>
        <p:xfrm>
          <a:off x="1371600" y="1582737"/>
          <a:ext cx="18796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7950" imgH="863225" progId="">
                  <p:embed/>
                </p:oleObj>
              </mc:Choice>
              <mc:Fallback>
                <p:oleObj name="Equation" r:id="rId4" imgW="1497950" imgH="863225" progId="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82737"/>
                        <a:ext cx="18796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188"/>
          <p:cNvSpPr txBox="1">
            <a:spLocks noChangeArrowheads="1"/>
          </p:cNvSpPr>
          <p:nvPr/>
        </p:nvSpPr>
        <p:spPr bwMode="auto">
          <a:xfrm>
            <a:off x="3616325" y="1457325"/>
            <a:ext cx="1336675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/>
              <a:t>persamaan</a:t>
            </a:r>
            <a:r>
              <a:rPr lang="en-US" sz="1600" dirty="0"/>
              <a:t> 1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persamaan</a:t>
            </a:r>
            <a:r>
              <a:rPr lang="en-US" sz="1600" dirty="0"/>
              <a:t> 2</a:t>
            </a:r>
          </a:p>
          <a:p>
            <a:pPr>
              <a:lnSpc>
                <a:spcPct val="120000"/>
              </a:lnSpc>
            </a:pPr>
            <a:r>
              <a:rPr lang="en-US" sz="1600" dirty="0" err="1"/>
              <a:t>persamaan</a:t>
            </a:r>
            <a:r>
              <a:rPr lang="en-US" sz="1600" dirty="0"/>
              <a:t> 3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164885" progId="">
                  <p:embed/>
                </p:oleObj>
              </mc:Choice>
              <mc:Fallback>
                <p:oleObj name="Equation" r:id="rId6" imgW="114151" imgH="164885" progId="">
                  <p:embed/>
                  <p:pic>
                    <p:nvPicPr>
                      <p:cNvPr id="0" name="Picture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93463"/>
              </p:ext>
            </p:extLst>
          </p:nvPr>
        </p:nvGraphicFramePr>
        <p:xfrm>
          <a:off x="3810000" y="2590800"/>
          <a:ext cx="4419600" cy="49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35400" imgH="431800" progId="">
                  <p:embed/>
                </p:oleObj>
              </mc:Choice>
              <mc:Fallback>
                <p:oleObj name="Equation" r:id="rId8" imgW="3835400" imgH="431800" progId="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90800"/>
                        <a:ext cx="4419600" cy="497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670952"/>
              </p:ext>
            </p:extLst>
          </p:nvPr>
        </p:nvGraphicFramePr>
        <p:xfrm>
          <a:off x="3962400" y="3429000"/>
          <a:ext cx="4318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46500" imgH="431800" progId="">
                  <p:embed/>
                </p:oleObj>
              </mc:Choice>
              <mc:Fallback>
                <p:oleObj name="Equation" r:id="rId10" imgW="3746500" imgH="431800" progId="">
                  <p:embed/>
                  <p:pic>
                    <p:nvPicPr>
                      <p:cNvPr id="0" name="Picture 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429000"/>
                        <a:ext cx="43180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484107"/>
              </p:ext>
            </p:extLst>
          </p:nvPr>
        </p:nvGraphicFramePr>
        <p:xfrm>
          <a:off x="3972718" y="4114800"/>
          <a:ext cx="19605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431800" progId="">
                  <p:embed/>
                </p:oleObj>
              </mc:Choice>
              <mc:Fallback>
                <p:oleObj name="Equation" r:id="rId12" imgW="1701800" imgH="431800" progId="">
                  <p:embed/>
                  <p:pic>
                    <p:nvPicPr>
                      <p:cNvPr id="0" name="Picture 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718" y="4114800"/>
                        <a:ext cx="196056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19504"/>
              </p:ext>
            </p:extLst>
          </p:nvPr>
        </p:nvGraphicFramePr>
        <p:xfrm>
          <a:off x="4038600" y="4953000"/>
          <a:ext cx="15367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33500" imgH="431800" progId="">
                  <p:embed/>
                </p:oleObj>
              </mc:Choice>
              <mc:Fallback>
                <p:oleObj name="Equation" r:id="rId14" imgW="1333500" imgH="431800" progId="">
                  <p:embed/>
                  <p:pic>
                    <p:nvPicPr>
                      <p:cNvPr id="0" name="Picture 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15367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4038600" y="5791200"/>
          <a:ext cx="20780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03400" imgH="431800" progId="">
                  <p:embed/>
                </p:oleObj>
              </mc:Choice>
              <mc:Fallback>
                <p:oleObj name="Equation" r:id="rId16" imgW="1803400" imgH="431800" progId="">
                  <p:embed/>
                  <p:pic>
                    <p:nvPicPr>
                      <p:cNvPr id="0" name="Picture 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91200"/>
                        <a:ext cx="207803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autoUpdateAnimBg="0" advAuto="0"/>
      <p:bldP spid="92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F406-9108-423A-9F90-1548B796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Cara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geometris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55DA-0CCC-4C6F-B731-ADA13303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Persamaan</a:t>
            </a:r>
            <a:r>
              <a:rPr lang="en-US" sz="2400" dirty="0"/>
              <a:t> linear ax + by = c  Digambar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lurus</a:t>
            </a:r>
            <a:r>
              <a:rPr lang="en-US" sz="2400" dirty="0"/>
              <a:t>.</a:t>
            </a:r>
          </a:p>
          <a:p>
            <a:r>
              <a:rPr lang="en-US" sz="2400" dirty="0"/>
              <a:t>Cara </a:t>
            </a:r>
            <a:r>
              <a:rPr lang="en-US" sz="2400" dirty="0" err="1"/>
              <a:t>menggambar</a:t>
            </a:r>
            <a:r>
              <a:rPr lang="en-US" sz="2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potong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-</a:t>
            </a:r>
            <a:r>
              <a:rPr lang="en-US" sz="2000" i="1" dirty="0"/>
              <a:t>x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i="1" dirty="0"/>
              <a:t> y </a:t>
            </a:r>
            <a:r>
              <a:rPr lang="en-US" sz="2000" dirty="0"/>
              <a:t>= 0, dan </a:t>
            </a:r>
            <a:r>
              <a:rPr lang="en-US" sz="2000" dirty="0" err="1"/>
              <a:t>ditentukan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c</a:t>
            </a:r>
            <a:r>
              <a:rPr lang="en-US" sz="2000" dirty="0"/>
              <a:t>/</a:t>
            </a:r>
            <a:r>
              <a:rPr lang="en-US" sz="2000" i="1" dirty="0"/>
              <a:t>a</a:t>
            </a:r>
            <a:r>
              <a:rPr lang="en-US" sz="2000" dirty="0"/>
              <a:t>; </a:t>
            </a:r>
            <a:r>
              <a:rPr lang="en-US" sz="2000" dirty="0" err="1"/>
              <a:t>titik</a:t>
            </a:r>
            <a:r>
              <a:rPr lang="en-US" sz="2000" dirty="0"/>
              <a:t> (</a:t>
            </a:r>
            <a:r>
              <a:rPr lang="en-US" sz="2000" i="1" dirty="0"/>
              <a:t>c</a:t>
            </a:r>
            <a:r>
              <a:rPr lang="en-US" sz="2000" dirty="0"/>
              <a:t>/</a:t>
            </a:r>
            <a:r>
              <a:rPr lang="en-US" sz="2000" i="1" dirty="0"/>
              <a:t>a</a:t>
            </a:r>
            <a:r>
              <a:rPr lang="en-US" sz="2000" dirty="0"/>
              <a:t>, 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potong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-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dirty="0"/>
              <a:t> = 0, dan </a:t>
            </a:r>
            <a:r>
              <a:rPr lang="en-US" sz="2000" i="1" dirty="0"/>
              <a:t>y </a:t>
            </a:r>
            <a:r>
              <a:rPr lang="en-US" sz="2000" dirty="0"/>
              <a:t>= </a:t>
            </a:r>
            <a:r>
              <a:rPr lang="en-US" sz="2000" i="1" dirty="0"/>
              <a:t>c/b</a:t>
            </a:r>
            <a:r>
              <a:rPr lang="en-US" sz="2000" dirty="0"/>
              <a:t>; </a:t>
            </a:r>
            <a:r>
              <a:rPr lang="en-US" sz="2000" dirty="0" err="1"/>
              <a:t>titik</a:t>
            </a:r>
            <a:r>
              <a:rPr lang="en-US" sz="2000" dirty="0"/>
              <a:t> (0,</a:t>
            </a:r>
            <a:r>
              <a:rPr lang="en-US" sz="2000" i="1" dirty="0"/>
              <a:t> c/b</a:t>
            </a:r>
            <a:r>
              <a:rPr lang="en-US" sz="20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Hubungkan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dan </a:t>
            </a:r>
            <a:r>
              <a:rPr lang="en-US" sz="2000" dirty="0" err="1"/>
              <a:t>diperpanjang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/>
              <a:t>Latihan</a:t>
            </a:r>
            <a:r>
              <a:rPr lang="en-US" sz="2200" dirty="0"/>
              <a:t>, </a:t>
            </a:r>
            <a:r>
              <a:rPr lang="en-US" sz="2200" dirty="0" err="1"/>
              <a:t>gambarlah</a:t>
            </a:r>
            <a:r>
              <a:rPr lang="en-US" sz="2200" dirty="0"/>
              <a:t> </a:t>
            </a:r>
            <a:r>
              <a:rPr lang="en-US" sz="2200" dirty="0" err="1"/>
              <a:t>garis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persamaan</a:t>
            </a:r>
            <a:r>
              <a:rPr lang="en-US" sz="2200" dirty="0"/>
              <a:t>: 4y +2x = 6</a:t>
            </a:r>
            <a:endParaRPr lang="id-ID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A5F89-754C-48C9-975E-01FD90DB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1576-AC42-473A-AF0A-AF93B42CEE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err="1"/>
              <a:t>Metode</a:t>
            </a:r>
            <a:r>
              <a:rPr lang="en-US" sz="4000" b="1" dirty="0"/>
              <a:t> </a:t>
            </a:r>
            <a:r>
              <a:rPr lang="en-US" sz="4000" b="1" dirty="0" err="1"/>
              <a:t>geometris</a:t>
            </a:r>
            <a:endParaRPr lang="en-US" sz="4000" b="1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1600" dirty="0"/>
          </a:p>
          <a:p>
            <a:pPr eaLnBrk="1" hangingPunct="1"/>
            <a:endParaRPr lang="en-US" sz="1600" dirty="0"/>
          </a:p>
        </p:txBody>
      </p:sp>
      <p:sp>
        <p:nvSpPr>
          <p:cNvPr id="102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28600" y="1600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a.</a:t>
            </a:r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2971800" y="1600200"/>
            <a:ext cx="0" cy="2286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 rot="-5400000">
            <a:off x="2971800" y="1600200"/>
            <a:ext cx="0" cy="2286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2743200" y="1676400"/>
            <a:ext cx="990600" cy="19050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2209800" y="2590800"/>
            <a:ext cx="18288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3536950" y="3238500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1981200" y="1554163"/>
            <a:ext cx="8306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2</a:t>
            </a:r>
            <a:r>
              <a:rPr lang="en-US" sz="1200" i="1" dirty="0"/>
              <a:t>x </a:t>
            </a:r>
            <a:r>
              <a:rPr lang="en-US" sz="1200" dirty="0"/>
              <a:t>+ </a:t>
            </a:r>
            <a:r>
              <a:rPr lang="en-US" sz="1200" i="1" dirty="0"/>
              <a:t>y</a:t>
            </a:r>
            <a:r>
              <a:rPr lang="en-US" sz="1200" dirty="0"/>
              <a:t> = 4</a:t>
            </a: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1676400" y="2316163"/>
            <a:ext cx="9973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½</a:t>
            </a:r>
            <a:r>
              <a:rPr lang="en-US" sz="1200" i="1" dirty="0"/>
              <a:t>x </a:t>
            </a:r>
            <a:r>
              <a:rPr lang="en-US" sz="1200" dirty="0"/>
              <a:t>- </a:t>
            </a:r>
            <a:r>
              <a:rPr lang="en-US" sz="1200" i="1" dirty="0"/>
              <a:t>y</a:t>
            </a:r>
            <a:r>
              <a:rPr lang="en-US" sz="1200" dirty="0"/>
              <a:t> = -1½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2590800" y="1981200"/>
            <a:ext cx="4411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(0,4)</a:t>
            </a:r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3200400" y="2514600"/>
            <a:ext cx="4411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/>
              <a:t>(2,0)</a:t>
            </a: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2362200" y="2514600"/>
            <a:ext cx="471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(-3,0)</a:t>
            </a:r>
          </a:p>
        </p:txBody>
      </p:sp>
      <p:sp>
        <p:nvSpPr>
          <p:cNvPr id="41004" name="Text Box 44"/>
          <p:cNvSpPr txBox="1">
            <a:spLocks noChangeArrowheads="1"/>
          </p:cNvSpPr>
          <p:nvPr/>
        </p:nvSpPr>
        <p:spPr bwMode="auto">
          <a:xfrm>
            <a:off x="2438400" y="2971800"/>
            <a:ext cx="6062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(0,-3/2)</a:t>
            </a:r>
          </a:p>
        </p:txBody>
      </p:sp>
      <p:sp>
        <p:nvSpPr>
          <p:cNvPr id="41005" name="Text Box 45"/>
          <p:cNvSpPr txBox="1">
            <a:spLocks noChangeArrowheads="1"/>
          </p:cNvSpPr>
          <p:nvPr/>
        </p:nvSpPr>
        <p:spPr bwMode="auto">
          <a:xfrm>
            <a:off x="3505200" y="3048000"/>
            <a:ext cx="922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(-29/3,-10/3)</a:t>
            </a:r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228600" y="39720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b.</a:t>
            </a:r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3000375" y="4027488"/>
            <a:ext cx="0" cy="2286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 rot="-5400000">
            <a:off x="3000375" y="4027488"/>
            <a:ext cx="0" cy="2286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10" name="Line 50"/>
          <p:cNvSpPr>
            <a:spLocks noChangeShapeType="1"/>
          </p:cNvSpPr>
          <p:nvPr/>
        </p:nvSpPr>
        <p:spPr bwMode="auto">
          <a:xfrm>
            <a:off x="2619375" y="4648200"/>
            <a:ext cx="1447800" cy="10287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3" name="Text Box 53"/>
          <p:cNvSpPr txBox="1">
            <a:spLocks noChangeArrowheads="1"/>
          </p:cNvSpPr>
          <p:nvPr/>
        </p:nvSpPr>
        <p:spPr bwMode="auto">
          <a:xfrm>
            <a:off x="3838575" y="5334000"/>
            <a:ext cx="9204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2</a:t>
            </a:r>
            <a:r>
              <a:rPr lang="en-US" sz="1200" i="1" dirty="0"/>
              <a:t>x </a:t>
            </a:r>
            <a:r>
              <a:rPr lang="en-US" sz="1200" dirty="0"/>
              <a:t>+ 3</a:t>
            </a:r>
            <a:r>
              <a:rPr lang="en-US" sz="1200" i="1" dirty="0"/>
              <a:t>y</a:t>
            </a:r>
            <a:r>
              <a:rPr lang="en-US" sz="1200" dirty="0"/>
              <a:t> = 5</a:t>
            </a:r>
          </a:p>
        </p:txBody>
      </p:sp>
      <p:sp>
        <p:nvSpPr>
          <p:cNvPr id="41014" name="Text Box 54"/>
          <p:cNvSpPr txBox="1">
            <a:spLocks noChangeArrowheads="1"/>
          </p:cNvSpPr>
          <p:nvPr/>
        </p:nvSpPr>
        <p:spPr bwMode="auto">
          <a:xfrm>
            <a:off x="3686175" y="5638800"/>
            <a:ext cx="113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 dirty="0"/>
              <a:t>x </a:t>
            </a:r>
            <a:r>
              <a:rPr lang="en-US" sz="1200" dirty="0"/>
              <a:t>+ 1½ </a:t>
            </a:r>
            <a:r>
              <a:rPr lang="en-US" sz="1200" i="1" dirty="0"/>
              <a:t>y</a:t>
            </a:r>
            <a:r>
              <a:rPr lang="en-US" sz="1200" dirty="0"/>
              <a:t> = 2½</a:t>
            </a:r>
          </a:p>
        </p:txBody>
      </p:sp>
      <p:sp>
        <p:nvSpPr>
          <p:cNvPr id="41015" name="Text Box 55"/>
          <p:cNvSpPr txBox="1">
            <a:spLocks noChangeArrowheads="1"/>
          </p:cNvSpPr>
          <p:nvPr/>
        </p:nvSpPr>
        <p:spPr bwMode="auto">
          <a:xfrm>
            <a:off x="2930525" y="4708525"/>
            <a:ext cx="5741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(0,5/3)</a:t>
            </a:r>
          </a:p>
        </p:txBody>
      </p:sp>
      <p:sp>
        <p:nvSpPr>
          <p:cNvPr id="41016" name="Text Box 56"/>
          <p:cNvSpPr txBox="1">
            <a:spLocks noChangeArrowheads="1"/>
          </p:cNvSpPr>
          <p:nvPr/>
        </p:nvSpPr>
        <p:spPr bwMode="auto">
          <a:xfrm>
            <a:off x="3228975" y="4941888"/>
            <a:ext cx="5533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(2½,0)</a:t>
            </a:r>
          </a:p>
        </p:txBody>
      </p:sp>
      <p:sp>
        <p:nvSpPr>
          <p:cNvPr id="41021" name="Text Box 61"/>
          <p:cNvSpPr txBox="1"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c.</a:t>
            </a:r>
          </a:p>
        </p:txBody>
      </p:sp>
      <p:sp>
        <p:nvSpPr>
          <p:cNvPr id="41022" name="Line 62"/>
          <p:cNvSpPr>
            <a:spLocks noChangeShapeType="1"/>
          </p:cNvSpPr>
          <p:nvPr/>
        </p:nvSpPr>
        <p:spPr bwMode="auto">
          <a:xfrm>
            <a:off x="7620000" y="3905250"/>
            <a:ext cx="0" cy="2286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23" name="Line 63"/>
          <p:cNvSpPr>
            <a:spLocks noChangeShapeType="1"/>
          </p:cNvSpPr>
          <p:nvPr/>
        </p:nvSpPr>
        <p:spPr bwMode="auto">
          <a:xfrm rot="-5400000">
            <a:off x="7620000" y="3905250"/>
            <a:ext cx="0" cy="2286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24" name="Line 64"/>
          <p:cNvSpPr>
            <a:spLocks noChangeShapeType="1"/>
          </p:cNvSpPr>
          <p:nvPr/>
        </p:nvSpPr>
        <p:spPr bwMode="auto">
          <a:xfrm flipH="1">
            <a:off x="6705600" y="4057650"/>
            <a:ext cx="1295400" cy="1295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5" name="Text Box 65"/>
          <p:cNvSpPr txBox="1">
            <a:spLocks noChangeArrowheads="1"/>
          </p:cNvSpPr>
          <p:nvPr/>
        </p:nvSpPr>
        <p:spPr bwMode="auto">
          <a:xfrm>
            <a:off x="7924800" y="3981450"/>
            <a:ext cx="7793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-</a:t>
            </a:r>
            <a:r>
              <a:rPr lang="en-US" sz="1200" i="1"/>
              <a:t>x </a:t>
            </a:r>
            <a:r>
              <a:rPr lang="en-US" sz="1200"/>
              <a:t>+ </a:t>
            </a:r>
            <a:r>
              <a:rPr lang="en-US" sz="1200" i="1"/>
              <a:t>y</a:t>
            </a:r>
            <a:r>
              <a:rPr lang="en-US" sz="1200"/>
              <a:t> = 4</a:t>
            </a:r>
          </a:p>
        </p:txBody>
      </p:sp>
      <p:sp>
        <p:nvSpPr>
          <p:cNvPr id="41026" name="Text Box 66"/>
          <p:cNvSpPr txBox="1">
            <a:spLocks noChangeArrowheads="1"/>
          </p:cNvSpPr>
          <p:nvPr/>
        </p:nvSpPr>
        <p:spPr bwMode="auto">
          <a:xfrm>
            <a:off x="8153400" y="4362450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/>
              <a:t>x </a:t>
            </a:r>
            <a:r>
              <a:rPr lang="en-US" sz="1200"/>
              <a:t>- </a:t>
            </a:r>
            <a:r>
              <a:rPr lang="en-US" sz="1200" i="1"/>
              <a:t>y</a:t>
            </a:r>
            <a:r>
              <a:rPr lang="en-US" sz="1200"/>
              <a:t> = 2</a:t>
            </a:r>
          </a:p>
        </p:txBody>
      </p:sp>
      <p:sp>
        <p:nvSpPr>
          <p:cNvPr id="41027" name="Text Box 67"/>
          <p:cNvSpPr txBox="1">
            <a:spLocks noChangeArrowheads="1"/>
          </p:cNvSpPr>
          <p:nvPr/>
        </p:nvSpPr>
        <p:spPr bwMode="auto">
          <a:xfrm>
            <a:off x="7239000" y="4270375"/>
            <a:ext cx="4411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(0,4)</a:t>
            </a:r>
          </a:p>
        </p:txBody>
      </p:sp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7772400" y="5032375"/>
            <a:ext cx="4411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(2,0)</a:t>
            </a:r>
          </a:p>
        </p:txBody>
      </p:sp>
      <p:sp>
        <p:nvSpPr>
          <p:cNvPr id="41029" name="Line 69"/>
          <p:cNvSpPr>
            <a:spLocks noChangeShapeType="1"/>
          </p:cNvSpPr>
          <p:nvPr/>
        </p:nvSpPr>
        <p:spPr bwMode="auto">
          <a:xfrm flipH="1">
            <a:off x="7086600" y="4591050"/>
            <a:ext cx="1295400" cy="129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0" name="Text Box 70"/>
          <p:cNvSpPr txBox="1">
            <a:spLocks noChangeArrowheads="1"/>
          </p:cNvSpPr>
          <p:nvPr/>
        </p:nvSpPr>
        <p:spPr bwMode="auto">
          <a:xfrm>
            <a:off x="7543800" y="5276850"/>
            <a:ext cx="471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(0,-2)</a:t>
            </a:r>
          </a:p>
        </p:txBody>
      </p:sp>
      <p:sp>
        <p:nvSpPr>
          <p:cNvPr id="41031" name="Text Box 71"/>
          <p:cNvSpPr txBox="1">
            <a:spLocks noChangeArrowheads="1"/>
          </p:cNvSpPr>
          <p:nvPr/>
        </p:nvSpPr>
        <p:spPr bwMode="auto">
          <a:xfrm>
            <a:off x="6629400" y="4819650"/>
            <a:ext cx="471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(-4,0)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082352"/>
              </p:ext>
            </p:extLst>
          </p:nvPr>
        </p:nvGraphicFramePr>
        <p:xfrm>
          <a:off x="573103" y="1676400"/>
          <a:ext cx="109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726" imgH="507780" progId="">
                  <p:embed/>
                </p:oleObj>
              </mc:Choice>
              <mc:Fallback>
                <p:oleObj name="Equation" r:id="rId4" imgW="1091726" imgH="507780" progId="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03" y="1676400"/>
                        <a:ext cx="1092200" cy="508000"/>
                      </a:xfrm>
                      <a:prstGeom prst="rect">
                        <a:avLst/>
                      </a:prstGeom>
                      <a:solidFill>
                        <a:srgbClr val="DBEEF4">
                          <a:alpha val="3019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899644"/>
              </p:ext>
            </p:extLst>
          </p:nvPr>
        </p:nvGraphicFramePr>
        <p:xfrm>
          <a:off x="618971" y="3995454"/>
          <a:ext cx="109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726" imgH="507780" progId="">
                  <p:embed/>
                </p:oleObj>
              </mc:Choice>
              <mc:Fallback>
                <p:oleObj name="Equation" r:id="rId6" imgW="1091726" imgH="507780" progId="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71" y="3995454"/>
                        <a:ext cx="1092200" cy="508000"/>
                      </a:xfrm>
                      <a:prstGeom prst="rect">
                        <a:avLst/>
                      </a:prstGeom>
                      <a:solidFill>
                        <a:srgbClr val="DBEEF4">
                          <a:alpha val="3019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862503"/>
              </p:ext>
            </p:extLst>
          </p:nvPr>
        </p:nvGraphicFramePr>
        <p:xfrm>
          <a:off x="6629400" y="3932238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431800" progId="">
                  <p:embed/>
                </p:oleObj>
              </mc:Choice>
              <mc:Fallback>
                <p:oleObj name="Equation" r:id="rId8" imgW="685800" imgH="431800" progId="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932238"/>
                        <a:ext cx="685800" cy="431800"/>
                      </a:xfrm>
                      <a:prstGeom prst="rect">
                        <a:avLst/>
                      </a:prstGeom>
                      <a:solidFill>
                        <a:srgbClr val="DBEEF4">
                          <a:alpha val="30196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088D62-C8E6-106A-1262-64E788EBB08B}"/>
              </a:ext>
            </a:extLst>
          </p:cNvPr>
          <p:cNvSpPr txBox="1"/>
          <p:nvPr/>
        </p:nvSpPr>
        <p:spPr>
          <a:xfrm>
            <a:off x="3565346" y="1883984"/>
            <a:ext cx="446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 err="1">
                <a:sym typeface="Wingdings" pitchFamily="2" charset="2"/>
              </a:rPr>
              <a:t>ada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</a:t>
            </a:r>
            <a:r>
              <a:rPr lang="en-US" dirty="0" err="1"/>
              <a:t>epat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solusi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89CF1-BFD9-A684-116F-78A9C5C72B0A}"/>
              </a:ext>
            </a:extLst>
          </p:cNvPr>
          <p:cNvSpPr txBox="1"/>
          <p:nvPr/>
        </p:nvSpPr>
        <p:spPr>
          <a:xfrm>
            <a:off x="4958031" y="5441045"/>
            <a:ext cx="240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tidak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ada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solusi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E09F0-10B7-69DE-9EF8-06786A7B7A25}"/>
              </a:ext>
            </a:extLst>
          </p:cNvPr>
          <p:cNvSpPr txBox="1"/>
          <p:nvPr/>
        </p:nvSpPr>
        <p:spPr>
          <a:xfrm>
            <a:off x="381000" y="5322182"/>
            <a:ext cx="244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 </a:t>
            </a:r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hingga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banyak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solusi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7" grpId="0"/>
      <p:bldP spid="40991" grpId="0" animBg="1"/>
      <p:bldP spid="40992" grpId="0" animBg="1"/>
      <p:bldP spid="40994" grpId="0" animBg="1"/>
      <p:bldP spid="40995" grpId="0" animBg="1"/>
      <p:bldP spid="40996" grpId="0" animBg="1"/>
      <p:bldP spid="40997" grpId="0"/>
      <p:bldP spid="40998" grpId="0"/>
      <p:bldP spid="41001" grpId="0"/>
      <p:bldP spid="41002" grpId="0"/>
      <p:bldP spid="41003" grpId="0"/>
      <p:bldP spid="41004" grpId="0"/>
      <p:bldP spid="41005" grpId="0"/>
      <p:bldP spid="41007" grpId="0"/>
      <p:bldP spid="41008" grpId="0" animBg="1"/>
      <p:bldP spid="41009" grpId="0" animBg="1"/>
      <p:bldP spid="41010" grpId="0" animBg="1"/>
      <p:bldP spid="41015" grpId="0"/>
      <p:bldP spid="41016" grpId="0"/>
      <p:bldP spid="41021" grpId="0"/>
      <p:bldP spid="41022" grpId="0" animBg="1"/>
      <p:bldP spid="41023" grpId="0" animBg="1"/>
      <p:bldP spid="41024" grpId="0" animBg="1"/>
      <p:bldP spid="41025" grpId="0"/>
      <p:bldP spid="41026" grpId="0"/>
      <p:bldP spid="41027" grpId="0"/>
      <p:bldP spid="41028" grpId="0"/>
      <p:bldP spid="41029" grpId="0" animBg="1"/>
      <p:bldP spid="41030" grpId="0"/>
      <p:bldP spid="41031" grpId="0"/>
      <p:bldP spid="2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96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Contoh</a:t>
            </a:r>
            <a:r>
              <a:rPr lang="en-US" dirty="0"/>
              <a:t> 3: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geometris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err="1">
                <a:solidFill>
                  <a:schemeClr val="tx1"/>
                </a:solidFill>
              </a:rPr>
              <a:t>Penyelesaian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geometris</a:t>
            </a:r>
            <a:r>
              <a:rPr lang="en-US" dirty="0"/>
              <a:t>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3001962"/>
            <a:ext cx="2438400" cy="2103438"/>
            <a:chOff x="864" y="1075"/>
            <a:chExt cx="1536" cy="1325"/>
          </a:xfrm>
        </p:grpSpPr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>
              <a:off x="1584" y="1104"/>
              <a:ext cx="0" cy="12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1"/>
            <p:cNvSpPr>
              <a:spLocks noChangeShapeType="1"/>
            </p:cNvSpPr>
            <p:nvPr/>
          </p:nvSpPr>
          <p:spPr bwMode="auto">
            <a:xfrm rot="-5400000">
              <a:off x="1584" y="1104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1440" y="1152"/>
              <a:ext cx="624" cy="120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13"/>
            <p:cNvSpPr>
              <a:spLocks noChangeShapeType="1"/>
            </p:cNvSpPr>
            <p:nvPr/>
          </p:nvSpPr>
          <p:spPr bwMode="auto">
            <a:xfrm flipV="1">
              <a:off x="1286" y="1617"/>
              <a:ext cx="720" cy="6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Oval 14"/>
            <p:cNvSpPr>
              <a:spLocks noChangeArrowheads="1"/>
            </p:cNvSpPr>
            <p:nvPr/>
          </p:nvSpPr>
          <p:spPr bwMode="auto">
            <a:xfrm>
              <a:off x="1763" y="1799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Text Box 15"/>
            <p:cNvSpPr txBox="1">
              <a:spLocks noChangeArrowheads="1"/>
            </p:cNvSpPr>
            <p:nvPr/>
          </p:nvSpPr>
          <p:spPr bwMode="auto">
            <a:xfrm>
              <a:off x="960" y="1075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i="1" dirty="0"/>
                <a:t>x </a:t>
              </a:r>
              <a:r>
                <a:rPr lang="en-US" sz="1200" dirty="0"/>
                <a:t>+ </a:t>
              </a:r>
              <a:r>
                <a:rPr lang="en-US" sz="1200" i="1" dirty="0"/>
                <a:t>y</a:t>
              </a:r>
              <a:r>
                <a:rPr lang="en-US" sz="1200" dirty="0"/>
                <a:t> = 4</a:t>
              </a:r>
            </a:p>
          </p:txBody>
        </p:sp>
        <p:sp>
          <p:nvSpPr>
            <p:cNvPr id="11287" name="Text Box 16"/>
            <p:cNvSpPr txBox="1">
              <a:spLocks noChangeArrowheads="1"/>
            </p:cNvSpPr>
            <p:nvPr/>
          </p:nvSpPr>
          <p:spPr bwMode="auto">
            <a:xfrm>
              <a:off x="1968" y="1488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/>
                <a:t>x </a:t>
              </a:r>
              <a:r>
                <a:rPr lang="en-US" sz="1200"/>
                <a:t>- </a:t>
              </a:r>
              <a:r>
                <a:rPr lang="en-US" sz="1200" i="1"/>
                <a:t>y</a:t>
              </a:r>
              <a:r>
                <a:rPr lang="en-US" sz="1200"/>
                <a:t> = 2</a:t>
              </a:r>
            </a:p>
          </p:txBody>
        </p:sp>
        <p:sp>
          <p:nvSpPr>
            <p:cNvPr id="11288" name="Text Box 17"/>
            <p:cNvSpPr txBox="1">
              <a:spLocks noChangeArrowheads="1"/>
            </p:cNvSpPr>
            <p:nvPr/>
          </p:nvSpPr>
          <p:spPr bwMode="auto">
            <a:xfrm>
              <a:off x="1344" y="1344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(0,4)</a:t>
              </a:r>
            </a:p>
          </p:txBody>
        </p:sp>
        <p:sp>
          <p:nvSpPr>
            <p:cNvPr id="11289" name="Text Box 18"/>
            <p:cNvSpPr txBox="1">
              <a:spLocks noChangeArrowheads="1"/>
            </p:cNvSpPr>
            <p:nvPr/>
          </p:nvSpPr>
          <p:spPr bwMode="auto">
            <a:xfrm>
              <a:off x="1728" y="1680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(2,0)</a:t>
              </a:r>
            </a:p>
          </p:txBody>
        </p:sp>
        <p:sp>
          <p:nvSpPr>
            <p:cNvPr id="11290" name="Text Box 19"/>
            <p:cNvSpPr txBox="1">
              <a:spLocks noChangeArrowheads="1"/>
            </p:cNvSpPr>
            <p:nvPr/>
          </p:nvSpPr>
          <p:spPr bwMode="auto">
            <a:xfrm>
              <a:off x="1296" y="1968"/>
              <a:ext cx="2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(0,-2)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715000" y="3048000"/>
            <a:ext cx="2286000" cy="2057400"/>
            <a:chOff x="3072" y="1104"/>
            <a:chExt cx="1440" cy="1296"/>
          </a:xfrm>
        </p:grpSpPr>
        <p:sp>
          <p:nvSpPr>
            <p:cNvPr id="11273" name="Line 22"/>
            <p:cNvSpPr>
              <a:spLocks noChangeShapeType="1"/>
            </p:cNvSpPr>
            <p:nvPr/>
          </p:nvSpPr>
          <p:spPr bwMode="auto">
            <a:xfrm>
              <a:off x="3792" y="1104"/>
              <a:ext cx="0" cy="12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23"/>
            <p:cNvSpPr>
              <a:spLocks noChangeShapeType="1"/>
            </p:cNvSpPr>
            <p:nvPr/>
          </p:nvSpPr>
          <p:spPr bwMode="auto">
            <a:xfrm rot="-5400000">
              <a:off x="3792" y="1104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24"/>
            <p:cNvSpPr>
              <a:spLocks noChangeShapeType="1"/>
            </p:cNvSpPr>
            <p:nvPr/>
          </p:nvSpPr>
          <p:spPr bwMode="auto">
            <a:xfrm>
              <a:off x="3648" y="1344"/>
              <a:ext cx="432" cy="86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Text Box 25"/>
            <p:cNvSpPr txBox="1">
              <a:spLocks noChangeArrowheads="1"/>
            </p:cNvSpPr>
            <p:nvPr/>
          </p:nvSpPr>
          <p:spPr bwMode="auto">
            <a:xfrm>
              <a:off x="3312" y="1200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  <a:r>
                <a:rPr lang="en-US" sz="1200" i="1"/>
                <a:t>x </a:t>
              </a:r>
              <a:r>
                <a:rPr lang="en-US" sz="1200"/>
                <a:t>+ </a:t>
              </a:r>
              <a:r>
                <a:rPr lang="en-US" sz="1200" i="1"/>
                <a:t>y</a:t>
              </a:r>
              <a:r>
                <a:rPr lang="en-US" sz="1200"/>
                <a:t> = 2</a:t>
              </a:r>
            </a:p>
          </p:txBody>
        </p:sp>
        <p:sp>
          <p:nvSpPr>
            <p:cNvPr id="11277" name="Text Box 26"/>
            <p:cNvSpPr txBox="1">
              <a:spLocks noChangeArrowheads="1"/>
            </p:cNvSpPr>
            <p:nvPr/>
          </p:nvSpPr>
          <p:spPr bwMode="auto">
            <a:xfrm>
              <a:off x="3748" y="1533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(0,2)</a:t>
              </a:r>
            </a:p>
          </p:txBody>
        </p:sp>
        <p:sp>
          <p:nvSpPr>
            <p:cNvPr id="11278" name="Text Box 27"/>
            <p:cNvSpPr txBox="1">
              <a:spLocks noChangeArrowheads="1"/>
            </p:cNvSpPr>
            <p:nvPr/>
          </p:nvSpPr>
          <p:spPr bwMode="auto">
            <a:xfrm>
              <a:off x="3936" y="1680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(1,0)</a:t>
              </a:r>
            </a:p>
          </p:txBody>
        </p:sp>
        <p:sp>
          <p:nvSpPr>
            <p:cNvPr id="11279" name="Text Box 28"/>
            <p:cNvSpPr txBox="1">
              <a:spLocks noChangeArrowheads="1"/>
            </p:cNvSpPr>
            <p:nvPr/>
          </p:nvSpPr>
          <p:spPr bwMode="auto">
            <a:xfrm>
              <a:off x="3216" y="1440"/>
              <a:ext cx="5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  <a:r>
                <a:rPr lang="en-US" sz="1200" i="1"/>
                <a:t>x </a:t>
              </a:r>
              <a:r>
                <a:rPr lang="en-US" sz="1200"/>
                <a:t>+ 2</a:t>
              </a:r>
              <a:r>
                <a:rPr lang="en-US" sz="1200" i="1"/>
                <a:t>y</a:t>
              </a:r>
              <a:r>
                <a:rPr lang="en-US" sz="1200"/>
                <a:t> = 4</a:t>
              </a:r>
            </a:p>
          </p:txBody>
        </p:sp>
      </p:grp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914400" y="2133600"/>
          <a:ext cx="11795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392" imgH="431613" progId="">
                  <p:embed/>
                </p:oleObj>
              </mc:Choice>
              <mc:Fallback>
                <p:oleObj name="Equation" r:id="rId4" imgW="939392" imgH="431613" progId="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11795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943600" y="2057400"/>
          <a:ext cx="12747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6000" imgH="431800" progId="">
                  <p:embed/>
                </p:oleObj>
              </mc:Choice>
              <mc:Fallback>
                <p:oleObj name="Equation" r:id="rId6" imgW="1016000" imgH="431800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57400"/>
                        <a:ext cx="12747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7D66C3-468D-762D-AD77-E6FFD867063F}"/>
              </a:ext>
            </a:extLst>
          </p:cNvPr>
          <p:cNvSpPr txBox="1"/>
          <p:nvPr/>
        </p:nvSpPr>
        <p:spPr>
          <a:xfrm>
            <a:off x="1066800" y="5334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Solusi: (2, 0) </a:t>
            </a:r>
          </a:p>
          <a:p>
            <a:r>
              <a:rPr lang="en-US" dirty="0"/>
              <a:t>          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= 2, </a:t>
            </a:r>
            <a:r>
              <a:rPr lang="en-US" i="1" dirty="0"/>
              <a:t>y</a:t>
            </a:r>
            <a:r>
              <a:rPr lang="en-US" dirty="0"/>
              <a:t>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0150A-F324-8E3B-B7FF-C8B526477BBB}"/>
              </a:ext>
            </a:extLst>
          </p:cNvPr>
          <p:cNvSpPr txBox="1"/>
          <p:nvPr/>
        </p:nvSpPr>
        <p:spPr>
          <a:xfrm>
            <a:off x="5715000" y="5334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pada garis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848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Contoh</a:t>
            </a:r>
            <a:r>
              <a:rPr lang="en-US" dirty="0"/>
              <a:t> 4: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geometris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err="1">
                <a:solidFill>
                  <a:schemeClr val="tx1"/>
                </a:solidFill>
              </a:rPr>
              <a:t>Penyelesaian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geometris</a:t>
            </a:r>
            <a:r>
              <a:rPr lang="en-US" dirty="0"/>
              <a:t>: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922338" y="2133600"/>
          <a:ext cx="11636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100" imgH="431800" progId="">
                  <p:embed/>
                </p:oleObj>
              </mc:Choice>
              <mc:Fallback>
                <p:oleObj name="Equation" r:id="rId4" imgW="927100" imgH="431800" progId="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133600"/>
                        <a:ext cx="11636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935663" y="2057400"/>
          <a:ext cx="12906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431613" progId="">
                  <p:embed/>
                </p:oleObj>
              </mc:Choice>
              <mc:Fallback>
                <p:oleObj name="Equation" r:id="rId6" imgW="1028254" imgH="431613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2057400"/>
                        <a:ext cx="12906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562601" y="3124200"/>
            <a:ext cx="2532063" cy="2286000"/>
            <a:chOff x="3072" y="2544"/>
            <a:chExt cx="1595" cy="1440"/>
          </a:xfrm>
        </p:grpSpPr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3792" y="2544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 rot="-5400000">
              <a:off x="3792" y="2544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3312" y="3024"/>
              <a:ext cx="768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3840" y="2880"/>
              <a:ext cx="5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 dirty="0"/>
                <a:t>4y </a:t>
              </a:r>
              <a:r>
                <a:rPr lang="en-US" sz="1200" dirty="0"/>
                <a:t>– 2</a:t>
              </a:r>
              <a:r>
                <a:rPr lang="en-US" sz="1200" i="1" dirty="0"/>
                <a:t>x</a:t>
              </a:r>
              <a:r>
                <a:rPr lang="en-US" sz="1200" dirty="0"/>
                <a:t> = 4</a:t>
              </a: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4176" y="3024"/>
              <a:ext cx="49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/>
                <a:t>x </a:t>
              </a:r>
              <a:r>
                <a:rPr lang="en-US" sz="1200"/>
                <a:t>- 2</a:t>
              </a:r>
              <a:r>
                <a:rPr lang="en-US" sz="1200" i="1"/>
                <a:t>y</a:t>
              </a:r>
              <a:r>
                <a:rPr lang="en-US" sz="1200"/>
                <a:t> = 4</a:t>
              </a: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3744" y="3408"/>
              <a:ext cx="2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(0,-2)</a:t>
              </a:r>
            </a:p>
          </p:txBody>
        </p:sp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V="1">
              <a:off x="3600" y="3168"/>
              <a:ext cx="768" cy="38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2"/>
            <p:cNvSpPr txBox="1">
              <a:spLocks noChangeArrowheads="1"/>
            </p:cNvSpPr>
            <p:nvPr/>
          </p:nvSpPr>
          <p:spPr bwMode="auto">
            <a:xfrm>
              <a:off x="4103" y="3236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(4,0)</a:t>
              </a:r>
            </a:p>
          </p:txBody>
        </p:sp>
        <p:sp>
          <p:nvSpPr>
            <p:cNvPr id="34" name="Text Box 53"/>
            <p:cNvSpPr txBox="1">
              <a:spLocks noChangeArrowheads="1"/>
            </p:cNvSpPr>
            <p:nvPr/>
          </p:nvSpPr>
          <p:spPr bwMode="auto">
            <a:xfrm>
              <a:off x="3570" y="3024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(0,1)</a:t>
              </a:r>
            </a:p>
          </p:txBody>
        </p:sp>
        <p:sp>
          <p:nvSpPr>
            <p:cNvPr id="35" name="Text Box 55"/>
            <p:cNvSpPr txBox="1">
              <a:spLocks noChangeArrowheads="1"/>
            </p:cNvSpPr>
            <p:nvPr/>
          </p:nvSpPr>
          <p:spPr bwMode="auto">
            <a:xfrm>
              <a:off x="3378" y="3120"/>
              <a:ext cx="2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(-2,0)</a:t>
              </a: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85800" y="3124200"/>
            <a:ext cx="2286000" cy="2286000"/>
            <a:chOff x="864" y="2544"/>
            <a:chExt cx="1440" cy="1440"/>
          </a:xfrm>
        </p:grpSpPr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864" y="2544"/>
              <a:ext cx="1440" cy="1440"/>
              <a:chOff x="864" y="2544"/>
              <a:chExt cx="1440" cy="1440"/>
            </a:xfrm>
          </p:grpSpPr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1"/>
              <p:cNvSpPr>
                <a:spLocks noChangeShapeType="1"/>
              </p:cNvSpPr>
              <p:nvPr/>
            </p:nvSpPr>
            <p:spPr bwMode="auto">
              <a:xfrm rot="-5400000">
                <a:off x="1584" y="2544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2"/>
              <p:cNvSpPr>
                <a:spLocks noChangeShapeType="1"/>
              </p:cNvSpPr>
              <p:nvPr/>
            </p:nvSpPr>
            <p:spPr bwMode="auto">
              <a:xfrm>
                <a:off x="1344" y="3106"/>
                <a:ext cx="864" cy="216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 Box 33"/>
              <p:cNvSpPr txBox="1">
                <a:spLocks noChangeArrowheads="1"/>
              </p:cNvSpPr>
              <p:nvPr/>
            </p:nvSpPr>
            <p:spPr bwMode="auto">
              <a:xfrm>
                <a:off x="864" y="3024"/>
                <a:ext cx="52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i="1" dirty="0"/>
                  <a:t>x </a:t>
                </a:r>
                <a:r>
                  <a:rPr lang="en-US" sz="1200" dirty="0"/>
                  <a:t>+ 4</a:t>
                </a:r>
                <a:r>
                  <a:rPr lang="en-US" sz="1200" i="1" dirty="0"/>
                  <a:t>y</a:t>
                </a:r>
                <a:r>
                  <a:rPr lang="en-US" sz="1200" dirty="0"/>
                  <a:t> = 4</a:t>
                </a:r>
              </a:p>
            </p:txBody>
          </p:sp>
          <p:sp>
            <p:nvSpPr>
              <p:cNvPr id="43" name="Text Box 34"/>
              <p:cNvSpPr txBox="1">
                <a:spLocks noChangeArrowheads="1"/>
              </p:cNvSpPr>
              <p:nvPr/>
            </p:nvSpPr>
            <p:spPr bwMode="auto">
              <a:xfrm>
                <a:off x="884" y="2688"/>
                <a:ext cx="467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i="1" dirty="0"/>
                  <a:t>x </a:t>
                </a:r>
                <a:r>
                  <a:rPr lang="en-US" sz="1200" dirty="0"/>
                  <a:t>+ </a:t>
                </a:r>
                <a:r>
                  <a:rPr lang="en-US" sz="1200" i="1" dirty="0"/>
                  <a:t>y</a:t>
                </a:r>
                <a:r>
                  <a:rPr lang="en-US" sz="1200" dirty="0"/>
                  <a:t> = 2</a:t>
                </a:r>
              </a:p>
            </p:txBody>
          </p:sp>
          <p:sp>
            <p:nvSpPr>
              <p:cNvPr id="44" name="Text Box 35"/>
              <p:cNvSpPr txBox="1">
                <a:spLocks noChangeArrowheads="1"/>
              </p:cNvSpPr>
              <p:nvPr/>
            </p:nvSpPr>
            <p:spPr bwMode="auto">
              <a:xfrm>
                <a:off x="1536" y="2966"/>
                <a:ext cx="27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(0,2)</a:t>
                </a:r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 flipH="1" flipV="1">
                <a:off x="1296" y="2784"/>
                <a:ext cx="672" cy="67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38"/>
              <p:cNvSpPr txBox="1">
                <a:spLocks noChangeArrowheads="1"/>
              </p:cNvSpPr>
              <p:nvPr/>
            </p:nvSpPr>
            <p:spPr bwMode="auto">
              <a:xfrm>
                <a:off x="1920" y="3120"/>
                <a:ext cx="27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(4,0)</a:t>
                </a:r>
              </a:p>
            </p:txBody>
          </p:sp>
          <p:sp>
            <p:nvSpPr>
              <p:cNvPr id="47" name="Text Box 39"/>
              <p:cNvSpPr txBox="1">
                <a:spLocks noChangeArrowheads="1"/>
              </p:cNvSpPr>
              <p:nvPr/>
            </p:nvSpPr>
            <p:spPr bwMode="auto">
              <a:xfrm>
                <a:off x="1362" y="3130"/>
                <a:ext cx="27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(0,1)</a:t>
                </a:r>
              </a:p>
            </p:txBody>
          </p:sp>
          <p:sp>
            <p:nvSpPr>
              <p:cNvPr id="48" name="Text Box 36"/>
              <p:cNvSpPr txBox="1">
                <a:spLocks noChangeArrowheads="1"/>
              </p:cNvSpPr>
              <p:nvPr/>
            </p:nvSpPr>
            <p:spPr bwMode="auto">
              <a:xfrm>
                <a:off x="1680" y="3254"/>
                <a:ext cx="278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(2,0)</a:t>
                </a:r>
              </a:p>
            </p:txBody>
          </p:sp>
        </p:grpSp>
        <p:sp>
          <p:nvSpPr>
            <p:cNvPr id="38" name="Oval 60"/>
            <p:cNvSpPr>
              <a:spLocks noChangeArrowheads="1"/>
            </p:cNvSpPr>
            <p:nvPr/>
          </p:nvSpPr>
          <p:spPr bwMode="auto">
            <a:xfrm>
              <a:off x="1680" y="3173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F4DB0C-9B39-460D-AEAA-B8583C46EC00}"/>
              </a:ext>
            </a:extLst>
          </p:cNvPr>
          <p:cNvSpPr txBox="1"/>
          <p:nvPr/>
        </p:nvSpPr>
        <p:spPr>
          <a:xfrm>
            <a:off x="5226851" y="5344119"/>
            <a:ext cx="327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/>
              <a:t>,</a:t>
            </a:r>
          </a:p>
          <a:p>
            <a:r>
              <a:rPr lang="en-US" dirty="0"/>
              <a:t>SPL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 </a:t>
            </a:r>
            <a:r>
              <a:rPr lang="en-US" dirty="0" err="1"/>
              <a:t>solusi</a:t>
            </a:r>
            <a:r>
              <a:rPr lang="en-US" dirty="0"/>
              <a:t>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/>
              <a:t>Jenis-jenis</a:t>
            </a:r>
            <a:r>
              <a:rPr lang="en-US" sz="4000" dirty="0"/>
              <a:t> </a:t>
            </a:r>
            <a:r>
              <a:rPr lang="en-US" sz="4000" dirty="0" err="1"/>
              <a:t>penyelesaian</a:t>
            </a:r>
            <a:r>
              <a:rPr lang="en-US" sz="4000" dirty="0"/>
              <a:t> </a:t>
            </a:r>
            <a:r>
              <a:rPr lang="en-US" sz="4000" dirty="0" err="1"/>
              <a:t>spl</a:t>
            </a:r>
            <a:endParaRPr lang="en-US" sz="4000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4763" eaLnBrk="1" hangingPunct="1">
              <a:buFontTx/>
              <a:buNone/>
            </a:pP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kemungkinan</a:t>
            </a:r>
            <a:r>
              <a:rPr lang="en-US" dirty="0"/>
              <a:t>: </a:t>
            </a:r>
          </a:p>
          <a:p>
            <a:pPr marL="465138" indent="-460375" eaLnBrk="1" hangingPunct="1">
              <a:buFont typeface="+mj-lt"/>
              <a:buAutoNum type="arabicPeriod"/>
            </a:pPr>
            <a:r>
              <a:rPr lang="en-US" dirty="0" err="1"/>
              <a:t>berpotongan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</a:p>
          <a:p>
            <a:pPr marL="465138" indent="-460375" eaLnBrk="1" hangingPunct="1">
              <a:buFont typeface="+mj-lt"/>
              <a:buAutoNum type="arabicPeriod"/>
            </a:pPr>
            <a:r>
              <a:rPr lang="en-US" dirty="0" err="1"/>
              <a:t>berimpit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</a:p>
          <a:p>
            <a:pPr marL="465138" indent="-460375" eaLnBrk="1" hangingPunct="1">
              <a:buFont typeface="+mj-lt"/>
              <a:buAutoNum type="arabicPeriod"/>
            </a:pPr>
            <a:r>
              <a:rPr lang="en-US" dirty="0" err="1"/>
              <a:t>sejajar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berimpit</a:t>
            </a:r>
            <a:r>
              <a:rPr lang="en-US" dirty="0"/>
              <a:t>)</a:t>
            </a:r>
          </a:p>
          <a:p>
            <a:pPr marL="465138" indent="-460375" eaLnBrk="1" hangingPunct="1">
              <a:buNone/>
            </a:pPr>
            <a:endParaRPr lang="en-US" dirty="0"/>
          </a:p>
          <a:p>
            <a:pPr marL="465138" indent="-460375" eaLnBrk="1" hangingPunct="1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spl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 </a:t>
            </a:r>
            <a:r>
              <a:rPr lang="en-US" dirty="0" err="1"/>
              <a:t>kemungkinan</a:t>
            </a:r>
            <a:r>
              <a:rPr lang="en-US" dirty="0"/>
              <a:t>:</a:t>
            </a:r>
          </a:p>
          <a:p>
            <a:pPr marL="465138" lvl="1" indent="-460375" eaLnBrk="1" hangingPunct="1">
              <a:buFontTx/>
              <a:buAutoNum type="arabicPeriod"/>
            </a:pP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,</a:t>
            </a:r>
          </a:p>
          <a:p>
            <a:pPr marL="465138" lvl="1" indent="-460375" eaLnBrk="1" hangingPunct="1">
              <a:buFontTx/>
              <a:buAutoNum type="arabicPeriod"/>
            </a:pP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,</a:t>
            </a:r>
          </a:p>
          <a:p>
            <a:pPr marL="465138" lvl="1" indent="-460375" eaLnBrk="1" hangingPunct="1">
              <a:buFontTx/>
              <a:buAutoNum type="arabi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(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konsisten</a:t>
            </a:r>
            <a:r>
              <a:rPr lang="en-US" sz="2000" dirty="0"/>
              <a:t>)</a:t>
            </a:r>
          </a:p>
          <a:p>
            <a:pPr marL="0" indent="4763" eaLnBrk="1" hangingPunct="1"/>
            <a:endParaRPr lang="en-US" dirty="0"/>
          </a:p>
          <a:p>
            <a:pPr marL="0" indent="4763" eaLnBrk="1" hangingPunct="1"/>
            <a:endParaRPr 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800600" y="3505200"/>
            <a:ext cx="4122738" cy="2438400"/>
            <a:chOff x="1074" y="2487"/>
            <a:chExt cx="2597" cy="1536"/>
          </a:xfrm>
        </p:grpSpPr>
        <p:sp>
          <p:nvSpPr>
            <p:cNvPr id="13339" name="Text Box 4"/>
            <p:cNvSpPr txBox="1">
              <a:spLocks noChangeArrowheads="1"/>
            </p:cNvSpPr>
            <p:nvPr/>
          </p:nvSpPr>
          <p:spPr bwMode="auto">
            <a:xfrm>
              <a:off x="1842" y="248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/>
            </a:p>
          </p:txBody>
        </p:sp>
        <p:sp>
          <p:nvSpPr>
            <p:cNvPr id="13340" name="Text Box 5"/>
            <p:cNvSpPr txBox="1">
              <a:spLocks noChangeArrowheads="1"/>
            </p:cNvSpPr>
            <p:nvPr/>
          </p:nvSpPr>
          <p:spPr bwMode="auto">
            <a:xfrm>
              <a:off x="1074" y="2631"/>
              <a:ext cx="1027" cy="44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tabLst>
                  <a:tab pos="363538" algn="l"/>
                </a:tabLst>
              </a:pPr>
              <a:r>
                <a:rPr lang="en-US" sz="2000" dirty="0"/>
                <a:t>2</a:t>
              </a:r>
              <a:r>
                <a:rPr lang="en-US" sz="2000" i="1" dirty="0"/>
                <a:t>x </a:t>
              </a:r>
              <a:r>
                <a:rPr lang="en-US" sz="2000" dirty="0"/>
                <a:t>+ </a:t>
              </a:r>
              <a:r>
                <a:rPr lang="en-US" sz="2000" i="1" dirty="0"/>
                <a:t>y</a:t>
              </a:r>
              <a:r>
                <a:rPr lang="en-US" sz="2000" dirty="0"/>
                <a:t> = 4</a:t>
              </a:r>
            </a:p>
            <a:p>
              <a:pPr marL="457200" indent="-457200">
                <a:tabLst>
                  <a:tab pos="363538" algn="l"/>
                </a:tabLst>
              </a:pPr>
              <a:r>
                <a:rPr lang="en-US" sz="2000" dirty="0"/>
                <a:t>½</a:t>
              </a:r>
              <a:r>
                <a:rPr lang="en-US" sz="2000" i="1" dirty="0"/>
                <a:t>x</a:t>
              </a:r>
              <a:r>
                <a:rPr lang="en-US" sz="2000" dirty="0"/>
                <a:t> – </a:t>
              </a:r>
              <a:r>
                <a:rPr lang="en-US" sz="2000" i="1" dirty="0"/>
                <a:t>y</a:t>
              </a:r>
              <a:r>
                <a:rPr lang="en-US" sz="2000" dirty="0"/>
                <a:t> = -1½</a:t>
              </a:r>
            </a:p>
          </p:txBody>
        </p:sp>
        <p:sp>
          <p:nvSpPr>
            <p:cNvPr id="13341" name="Line 6"/>
            <p:cNvSpPr>
              <a:spLocks noChangeShapeType="1"/>
            </p:cNvSpPr>
            <p:nvPr/>
          </p:nvSpPr>
          <p:spPr bwMode="auto">
            <a:xfrm>
              <a:off x="2754" y="2583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7"/>
            <p:cNvSpPr>
              <a:spLocks noChangeShapeType="1"/>
            </p:cNvSpPr>
            <p:nvPr/>
          </p:nvSpPr>
          <p:spPr bwMode="auto">
            <a:xfrm rot="-5400000">
              <a:off x="2754" y="2583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8"/>
            <p:cNvSpPr>
              <a:spLocks noChangeShapeType="1"/>
            </p:cNvSpPr>
            <p:nvPr/>
          </p:nvSpPr>
          <p:spPr bwMode="auto">
            <a:xfrm>
              <a:off x="2610" y="2631"/>
              <a:ext cx="624" cy="120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9"/>
            <p:cNvSpPr>
              <a:spLocks noChangeShapeType="1"/>
            </p:cNvSpPr>
            <p:nvPr/>
          </p:nvSpPr>
          <p:spPr bwMode="auto">
            <a:xfrm>
              <a:off x="2274" y="3207"/>
              <a:ext cx="1152" cy="57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Oval 10"/>
            <p:cNvSpPr>
              <a:spLocks noChangeArrowheads="1"/>
            </p:cNvSpPr>
            <p:nvPr/>
          </p:nvSpPr>
          <p:spPr bwMode="auto">
            <a:xfrm>
              <a:off x="3110" y="3615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Text Box 11"/>
            <p:cNvSpPr txBox="1">
              <a:spLocks noChangeArrowheads="1"/>
            </p:cNvSpPr>
            <p:nvPr/>
          </p:nvSpPr>
          <p:spPr bwMode="auto">
            <a:xfrm>
              <a:off x="2130" y="2554"/>
              <a:ext cx="5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  <a:r>
                <a:rPr lang="en-US" sz="1200" i="1"/>
                <a:t>x </a:t>
              </a:r>
              <a:r>
                <a:rPr lang="en-US" sz="1200"/>
                <a:t>+ </a:t>
              </a:r>
              <a:r>
                <a:rPr lang="en-US" sz="1200" i="1"/>
                <a:t>y</a:t>
              </a:r>
              <a:r>
                <a:rPr lang="en-US" sz="1200"/>
                <a:t> = 4</a:t>
              </a:r>
            </a:p>
          </p:txBody>
        </p:sp>
        <p:sp>
          <p:nvSpPr>
            <p:cNvPr id="13347" name="Text Box 12"/>
            <p:cNvSpPr txBox="1">
              <a:spLocks noChangeArrowheads="1"/>
            </p:cNvSpPr>
            <p:nvPr/>
          </p:nvSpPr>
          <p:spPr bwMode="auto">
            <a:xfrm>
              <a:off x="1938" y="3034"/>
              <a:ext cx="62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½</a:t>
              </a:r>
              <a:r>
                <a:rPr lang="en-US" sz="1200" i="1"/>
                <a:t>x </a:t>
              </a:r>
              <a:r>
                <a:rPr lang="en-US" sz="1200"/>
                <a:t>- </a:t>
              </a:r>
              <a:r>
                <a:rPr lang="en-US" sz="1200" i="1"/>
                <a:t>y</a:t>
              </a:r>
              <a:r>
                <a:rPr lang="en-US" sz="1200"/>
                <a:t> = -1½</a:t>
              </a:r>
            </a:p>
          </p:txBody>
        </p:sp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2514" y="2823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(0,4)</a:t>
              </a:r>
            </a:p>
          </p:txBody>
        </p:sp>
        <p:sp>
          <p:nvSpPr>
            <p:cNvPr id="13349" name="Text Box 14"/>
            <p:cNvSpPr txBox="1">
              <a:spLocks noChangeArrowheads="1"/>
            </p:cNvSpPr>
            <p:nvPr/>
          </p:nvSpPr>
          <p:spPr bwMode="auto">
            <a:xfrm>
              <a:off x="2898" y="3159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(2,0)</a:t>
              </a:r>
            </a:p>
          </p:txBody>
        </p:sp>
        <p:sp>
          <p:nvSpPr>
            <p:cNvPr id="13350" name="Text Box 15"/>
            <p:cNvSpPr txBox="1">
              <a:spLocks noChangeArrowheads="1"/>
            </p:cNvSpPr>
            <p:nvPr/>
          </p:nvSpPr>
          <p:spPr bwMode="auto">
            <a:xfrm>
              <a:off x="2370" y="3159"/>
              <a:ext cx="2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(-3,0)</a:t>
              </a:r>
            </a:p>
          </p:txBody>
        </p:sp>
        <p:sp>
          <p:nvSpPr>
            <p:cNvPr id="13351" name="Text Box 16"/>
            <p:cNvSpPr txBox="1">
              <a:spLocks noChangeArrowheads="1"/>
            </p:cNvSpPr>
            <p:nvPr/>
          </p:nvSpPr>
          <p:spPr bwMode="auto">
            <a:xfrm>
              <a:off x="2418" y="3447"/>
              <a:ext cx="3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(0,-3/2)</a:t>
              </a:r>
            </a:p>
          </p:txBody>
        </p:sp>
        <p:sp>
          <p:nvSpPr>
            <p:cNvPr id="13352" name="Text Box 17"/>
            <p:cNvSpPr txBox="1">
              <a:spLocks noChangeArrowheads="1"/>
            </p:cNvSpPr>
            <p:nvPr/>
          </p:nvSpPr>
          <p:spPr bwMode="auto">
            <a:xfrm>
              <a:off x="3090" y="3495"/>
              <a:ext cx="5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(-29/3,-10/3)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960938" y="3657600"/>
            <a:ext cx="3713163" cy="2286000"/>
            <a:chOff x="3783" y="2391"/>
            <a:chExt cx="2339" cy="1440"/>
          </a:xfrm>
        </p:grpSpPr>
        <p:sp>
          <p:nvSpPr>
            <p:cNvPr id="30736" name="Line 20"/>
            <p:cNvSpPr>
              <a:spLocks noChangeShapeType="1"/>
            </p:cNvSpPr>
            <p:nvPr/>
          </p:nvSpPr>
          <p:spPr bwMode="auto">
            <a:xfrm>
              <a:off x="5352" y="2391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Line 21"/>
            <p:cNvSpPr>
              <a:spLocks noChangeShapeType="1"/>
            </p:cNvSpPr>
            <p:nvPr/>
          </p:nvSpPr>
          <p:spPr bwMode="auto">
            <a:xfrm rot="-5400000">
              <a:off x="5352" y="2391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Line 22"/>
            <p:cNvSpPr>
              <a:spLocks noChangeShapeType="1"/>
            </p:cNvSpPr>
            <p:nvPr/>
          </p:nvSpPr>
          <p:spPr bwMode="auto">
            <a:xfrm flipH="1">
              <a:off x="4776" y="2487"/>
              <a:ext cx="816" cy="81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Text Box 23"/>
            <p:cNvSpPr txBox="1">
              <a:spLocks noChangeArrowheads="1"/>
            </p:cNvSpPr>
            <p:nvPr/>
          </p:nvSpPr>
          <p:spPr bwMode="auto">
            <a:xfrm>
              <a:off x="5544" y="2439"/>
              <a:ext cx="49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/>
                <a:t>-</a:t>
              </a:r>
              <a:r>
                <a:rPr lang="en-US" sz="1200" i="1" dirty="0"/>
                <a:t>x </a:t>
              </a:r>
              <a:r>
                <a:rPr lang="en-US" sz="1200" dirty="0"/>
                <a:t>+ </a:t>
              </a:r>
              <a:r>
                <a:rPr lang="en-US" sz="1200" i="1" dirty="0"/>
                <a:t>y</a:t>
              </a:r>
              <a:r>
                <a:rPr lang="en-US" sz="1200" dirty="0"/>
                <a:t> = 4</a:t>
              </a:r>
            </a:p>
          </p:txBody>
        </p:sp>
        <p:sp>
          <p:nvSpPr>
            <p:cNvPr id="30740" name="Text Box 24"/>
            <p:cNvSpPr txBox="1">
              <a:spLocks noChangeArrowheads="1"/>
            </p:cNvSpPr>
            <p:nvPr/>
          </p:nvSpPr>
          <p:spPr bwMode="auto">
            <a:xfrm>
              <a:off x="5688" y="2679"/>
              <a:ext cx="43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i="1" dirty="0"/>
                <a:t>x </a:t>
              </a:r>
              <a:r>
                <a:rPr lang="en-US" sz="1200" dirty="0"/>
                <a:t>- </a:t>
              </a:r>
              <a:r>
                <a:rPr lang="en-US" sz="1200" i="1" dirty="0"/>
                <a:t>y</a:t>
              </a:r>
              <a:r>
                <a:rPr lang="en-US" sz="1200" dirty="0"/>
                <a:t> = 2</a:t>
              </a:r>
            </a:p>
          </p:txBody>
        </p:sp>
        <p:sp>
          <p:nvSpPr>
            <p:cNvPr id="30741" name="Text Box 25"/>
            <p:cNvSpPr txBox="1">
              <a:spLocks noChangeArrowheads="1"/>
            </p:cNvSpPr>
            <p:nvPr/>
          </p:nvSpPr>
          <p:spPr bwMode="auto">
            <a:xfrm>
              <a:off x="5112" y="2621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/>
                <a:t>(0,4)</a:t>
              </a:r>
            </a:p>
          </p:txBody>
        </p:sp>
        <p:sp>
          <p:nvSpPr>
            <p:cNvPr id="30742" name="Text Box 26"/>
            <p:cNvSpPr txBox="1">
              <a:spLocks noChangeArrowheads="1"/>
            </p:cNvSpPr>
            <p:nvPr/>
          </p:nvSpPr>
          <p:spPr bwMode="auto">
            <a:xfrm>
              <a:off x="5448" y="3101"/>
              <a:ext cx="2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/>
                <a:t>(2,0)</a:t>
              </a:r>
            </a:p>
          </p:txBody>
        </p:sp>
        <p:sp>
          <p:nvSpPr>
            <p:cNvPr id="30743" name="Line 27"/>
            <p:cNvSpPr>
              <a:spLocks noChangeShapeType="1"/>
            </p:cNvSpPr>
            <p:nvPr/>
          </p:nvSpPr>
          <p:spPr bwMode="auto">
            <a:xfrm flipH="1">
              <a:off x="5016" y="2823"/>
              <a:ext cx="816" cy="81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Text Box 28"/>
            <p:cNvSpPr txBox="1">
              <a:spLocks noChangeArrowheads="1"/>
            </p:cNvSpPr>
            <p:nvPr/>
          </p:nvSpPr>
          <p:spPr bwMode="auto">
            <a:xfrm>
              <a:off x="5304" y="3255"/>
              <a:ext cx="29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/>
                <a:t>(0,-2)</a:t>
              </a:r>
            </a:p>
          </p:txBody>
        </p:sp>
        <p:sp>
          <p:nvSpPr>
            <p:cNvPr id="30745" name="Text Box 29"/>
            <p:cNvSpPr txBox="1">
              <a:spLocks noChangeArrowheads="1"/>
            </p:cNvSpPr>
            <p:nvPr/>
          </p:nvSpPr>
          <p:spPr bwMode="auto">
            <a:xfrm>
              <a:off x="4728" y="2967"/>
              <a:ext cx="29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/>
                <a:t>(-4,0)</a:t>
              </a:r>
            </a:p>
          </p:txBody>
        </p:sp>
        <p:sp>
          <p:nvSpPr>
            <p:cNvPr id="30746" name="Text Box 30"/>
            <p:cNvSpPr txBox="1">
              <a:spLocks noChangeArrowheads="1"/>
            </p:cNvSpPr>
            <p:nvPr/>
          </p:nvSpPr>
          <p:spPr bwMode="auto">
            <a:xfrm>
              <a:off x="3783" y="2439"/>
              <a:ext cx="783" cy="44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-</a:t>
              </a:r>
              <a:r>
                <a:rPr lang="en-US" sz="2000" i="1" dirty="0"/>
                <a:t>x</a:t>
              </a:r>
              <a:r>
                <a:rPr lang="en-US" sz="2000" dirty="0"/>
                <a:t> + </a:t>
              </a:r>
              <a:r>
                <a:rPr lang="en-US" sz="2000" i="1" dirty="0"/>
                <a:t>y</a:t>
              </a:r>
              <a:r>
                <a:rPr lang="en-US" sz="2000" dirty="0"/>
                <a:t> = 4 </a:t>
              </a:r>
            </a:p>
            <a:p>
              <a:r>
                <a:rPr lang="en-US" sz="2000" i="1" dirty="0"/>
                <a:t>x</a:t>
              </a:r>
              <a:r>
                <a:rPr lang="en-US" sz="2000" dirty="0"/>
                <a:t> – </a:t>
              </a:r>
              <a:r>
                <a:rPr lang="en-US" sz="2000" i="1" dirty="0"/>
                <a:t>y</a:t>
              </a:r>
              <a:r>
                <a:rPr lang="en-US" sz="2000" dirty="0"/>
                <a:t> = 2</a:t>
              </a:r>
              <a:endParaRPr lang="en-US" sz="1600" dirty="0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724401" y="3657600"/>
            <a:ext cx="4548188" cy="2286000"/>
            <a:chOff x="2252" y="-1285"/>
            <a:chExt cx="2865" cy="1440"/>
          </a:xfrm>
        </p:grpSpPr>
        <p:sp>
          <p:nvSpPr>
            <p:cNvPr id="13320" name="Line 33"/>
            <p:cNvSpPr>
              <a:spLocks noChangeShapeType="1"/>
            </p:cNvSpPr>
            <p:nvPr/>
          </p:nvSpPr>
          <p:spPr bwMode="auto">
            <a:xfrm>
              <a:off x="3967" y="-1285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34"/>
            <p:cNvSpPr>
              <a:spLocks noChangeShapeType="1"/>
            </p:cNvSpPr>
            <p:nvPr/>
          </p:nvSpPr>
          <p:spPr bwMode="auto">
            <a:xfrm rot="-5400000">
              <a:off x="3967" y="-1285"/>
              <a:ext cx="0" cy="144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35"/>
            <p:cNvSpPr>
              <a:spLocks noChangeShapeType="1"/>
            </p:cNvSpPr>
            <p:nvPr/>
          </p:nvSpPr>
          <p:spPr bwMode="auto">
            <a:xfrm>
              <a:off x="3727" y="-894"/>
              <a:ext cx="912" cy="648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Text Box 36"/>
            <p:cNvSpPr txBox="1">
              <a:spLocks noChangeArrowheads="1"/>
            </p:cNvSpPr>
            <p:nvPr/>
          </p:nvSpPr>
          <p:spPr bwMode="auto">
            <a:xfrm>
              <a:off x="4495" y="-462"/>
              <a:ext cx="58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  <a:r>
                <a:rPr lang="en-US" sz="1200" i="1"/>
                <a:t>x </a:t>
              </a:r>
              <a:r>
                <a:rPr lang="en-US" sz="1200"/>
                <a:t>+ 3</a:t>
              </a:r>
              <a:r>
                <a:rPr lang="en-US" sz="1200" i="1"/>
                <a:t>y</a:t>
              </a:r>
              <a:r>
                <a:rPr lang="en-US" sz="1200"/>
                <a:t> = 5</a:t>
              </a:r>
            </a:p>
          </p:txBody>
        </p:sp>
        <p:sp>
          <p:nvSpPr>
            <p:cNvPr id="13324" name="Text Box 37"/>
            <p:cNvSpPr txBox="1">
              <a:spLocks noChangeArrowheads="1"/>
            </p:cNvSpPr>
            <p:nvPr/>
          </p:nvSpPr>
          <p:spPr bwMode="auto">
            <a:xfrm>
              <a:off x="4399" y="-270"/>
              <a:ext cx="71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/>
                <a:t>x </a:t>
              </a:r>
              <a:r>
                <a:rPr lang="en-US" sz="1200"/>
                <a:t>+ 1½ </a:t>
              </a:r>
              <a:r>
                <a:rPr lang="en-US" sz="1200" i="1"/>
                <a:t>y</a:t>
              </a:r>
              <a:r>
                <a:rPr lang="en-US" sz="1200"/>
                <a:t> = 2½</a:t>
              </a:r>
            </a:p>
          </p:txBody>
        </p:sp>
        <p:sp>
          <p:nvSpPr>
            <p:cNvPr id="13325" name="Text Box 38"/>
            <p:cNvSpPr txBox="1">
              <a:spLocks noChangeArrowheads="1"/>
            </p:cNvSpPr>
            <p:nvPr/>
          </p:nvSpPr>
          <p:spPr bwMode="auto">
            <a:xfrm>
              <a:off x="3923" y="-856"/>
              <a:ext cx="36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(0,5/3)</a:t>
              </a:r>
            </a:p>
          </p:txBody>
        </p:sp>
        <p:sp>
          <p:nvSpPr>
            <p:cNvPr id="13326" name="Text Box 39"/>
            <p:cNvSpPr txBox="1">
              <a:spLocks noChangeArrowheads="1"/>
            </p:cNvSpPr>
            <p:nvPr/>
          </p:nvSpPr>
          <p:spPr bwMode="auto">
            <a:xfrm>
              <a:off x="4111" y="-709"/>
              <a:ext cx="34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(2½,0)</a:t>
              </a:r>
            </a:p>
          </p:txBody>
        </p:sp>
        <p:sp>
          <p:nvSpPr>
            <p:cNvPr id="13327" name="Text Box 40"/>
            <p:cNvSpPr txBox="1">
              <a:spLocks noChangeArrowheads="1"/>
            </p:cNvSpPr>
            <p:nvPr/>
          </p:nvSpPr>
          <p:spPr bwMode="auto">
            <a:xfrm>
              <a:off x="2252" y="-1237"/>
              <a:ext cx="1082" cy="44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3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2</a:t>
              </a:r>
              <a:r>
                <a:rPr lang="en-US" sz="2000" i="1" dirty="0"/>
                <a:t>x</a:t>
              </a:r>
              <a:r>
                <a:rPr lang="en-US" sz="2000" dirty="0"/>
                <a:t> + 3</a:t>
              </a:r>
              <a:r>
                <a:rPr lang="en-US" sz="2000" i="1" dirty="0"/>
                <a:t>y</a:t>
              </a:r>
              <a:r>
                <a:rPr lang="en-US" sz="2000" dirty="0"/>
                <a:t> = 5</a:t>
              </a:r>
            </a:p>
            <a:p>
              <a:r>
                <a:rPr lang="en-US" sz="2000" i="1" dirty="0"/>
                <a:t>x </a:t>
              </a:r>
              <a:r>
                <a:rPr lang="en-US" sz="2000" dirty="0"/>
                <a:t>+ 1½</a:t>
              </a:r>
              <a:r>
                <a:rPr lang="en-US" sz="2000" i="1" dirty="0"/>
                <a:t>y </a:t>
              </a:r>
              <a:r>
                <a:rPr lang="en-US" sz="2000" dirty="0"/>
                <a:t>= 2½</a:t>
              </a:r>
              <a:endParaRPr lang="en-US" sz="16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5009C1A-5AFF-474A-B5A8-812D38D67E4A}"/>
              </a:ext>
            </a:extLst>
          </p:cNvPr>
          <p:cNvSpPr txBox="1"/>
          <p:nvPr/>
        </p:nvSpPr>
        <p:spPr>
          <a:xfrm>
            <a:off x="6430963" y="1762125"/>
            <a:ext cx="2397919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Kedudukan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garis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garis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bersesuain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jenis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penyelesaian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 t="48822" b="20798"/>
          <a:stretch>
            <a:fillRect/>
          </a:stretch>
        </p:blipFill>
        <p:spPr>
          <a:xfrm>
            <a:off x="1295400" y="4038600"/>
            <a:ext cx="6743700" cy="1371600"/>
          </a:xfr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err="1"/>
              <a:t>Spl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3 </a:t>
            </a:r>
            <a:r>
              <a:rPr lang="en-US" sz="4000" i="1" dirty="0"/>
              <a:t>unknown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0480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Tidak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memiliki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solusi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tiga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bidang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sejajar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tidak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berpotongan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0480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Tidak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memiliki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solusi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dua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bidang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sejajar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tidak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berpotongan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0480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Tidak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memiliki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solusi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tidak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berpotongan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30480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Tidak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memiliki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solusi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dua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bidang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berimpitan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sejajar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dengan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bidang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ketiga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tidak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berpotongan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3340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Solusi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tunggal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berpotongan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pada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satu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titik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53340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hingga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banyak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solusi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berpotongan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pada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satu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garis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53340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hingga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banyak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solusi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semua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bidang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berimpitan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berpotongan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pada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satu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bidang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0800" y="533400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hingga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banyak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solusi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dua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bidang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berimpitan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berpotongan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pada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satu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garis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)</a:t>
            </a:r>
          </a:p>
        </p:txBody>
      </p:sp>
      <p:pic>
        <p:nvPicPr>
          <p:cNvPr id="16" name="Content Placeholder 3" descr="Untitled.png"/>
          <p:cNvPicPr>
            <a:picLocks noChangeAspect="1"/>
          </p:cNvPicPr>
          <p:nvPr/>
        </p:nvPicPr>
        <p:blipFill>
          <a:blip r:embed="rId4" cstate="print"/>
          <a:srcRect b="69620"/>
          <a:stretch>
            <a:fillRect/>
          </a:stretch>
        </p:blipFill>
        <p:spPr>
          <a:xfrm>
            <a:off x="1219200" y="1600200"/>
            <a:ext cx="6743700" cy="1371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grpSp>
        <p:nvGrpSpPr>
          <p:cNvPr id="21" name="Group 20"/>
          <p:cNvGrpSpPr/>
          <p:nvPr/>
        </p:nvGrpSpPr>
        <p:grpSpPr>
          <a:xfrm>
            <a:off x="2286000" y="1447800"/>
            <a:ext cx="4876800" cy="381000"/>
            <a:chOff x="2286000" y="1447800"/>
            <a:chExt cx="4876800" cy="381000"/>
          </a:xfrm>
        </p:grpSpPr>
        <p:sp>
          <p:nvSpPr>
            <p:cNvPr id="17" name="TextBox 16"/>
            <p:cNvSpPr txBox="1"/>
            <p:nvPr/>
          </p:nvSpPr>
          <p:spPr>
            <a:xfrm>
              <a:off x="2286000" y="1447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1</a:t>
              </a: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0" y="1459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2</a:t>
              </a: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57800" y="1447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3</a:t>
              </a: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1800" y="1447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4</a:t>
              </a: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3600" y="3886200"/>
            <a:ext cx="4876800" cy="381000"/>
            <a:chOff x="2286000" y="1447800"/>
            <a:chExt cx="4876800" cy="381000"/>
          </a:xfrm>
        </p:grpSpPr>
        <p:sp>
          <p:nvSpPr>
            <p:cNvPr id="23" name="TextBox 22"/>
            <p:cNvSpPr txBox="1"/>
            <p:nvPr/>
          </p:nvSpPr>
          <p:spPr>
            <a:xfrm>
              <a:off x="2286000" y="1447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5</a:t>
              </a: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0" y="1459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6</a:t>
              </a: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7800" y="1447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7</a:t>
              </a: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1447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8</a:t>
              </a: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4883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Spl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penyelesaiannya</a:t>
            </a:r>
            <a:endParaRPr lang="en-US" dirty="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260329" y="1608137"/>
            <a:ext cx="40584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err="1">
                <a:latin typeface="+mj-lt"/>
              </a:rPr>
              <a:t>Sistem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persamaan</a:t>
            </a:r>
            <a:r>
              <a:rPr lang="en-US" sz="2800" dirty="0">
                <a:latin typeface="+mj-lt"/>
              </a:rPr>
              <a:t> linear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1752600" y="3071812"/>
            <a:ext cx="2649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 err="1">
                <a:latin typeface="+mj-lt"/>
              </a:rPr>
              <a:t>konsisten</a:t>
            </a:r>
            <a:endParaRPr lang="en-US" sz="2400" dirty="0">
              <a:latin typeface="+mj-lt"/>
            </a:endParaRPr>
          </a:p>
          <a:p>
            <a:pPr algn="ctr">
              <a:defRPr/>
            </a:pP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mempunyai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penyelesaian</a:t>
            </a:r>
            <a:r>
              <a:rPr lang="en-US" sz="1600" dirty="0">
                <a:latin typeface="+mj-lt"/>
              </a:rPr>
              <a:t>)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527067" y="3071812"/>
            <a:ext cx="30476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dirty="0" err="1">
                <a:latin typeface="+mj-lt"/>
              </a:rPr>
              <a:t>tidak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konsisten</a:t>
            </a:r>
            <a:endParaRPr lang="en-US" sz="2400" dirty="0">
              <a:latin typeface="+mj-lt"/>
            </a:endParaRPr>
          </a:p>
          <a:p>
            <a:pPr algn="ctr">
              <a:defRPr/>
            </a:pPr>
            <a:r>
              <a:rPr lang="en-US" sz="1600" dirty="0">
                <a:latin typeface="+mj-lt"/>
              </a:rPr>
              <a:t>(</a:t>
            </a:r>
            <a:r>
              <a:rPr lang="en-US" sz="1600" dirty="0" err="1">
                <a:latin typeface="+mj-lt"/>
              </a:rPr>
              <a:t>tidak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mempunyai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penyelesaian</a:t>
            </a:r>
            <a:r>
              <a:rPr lang="en-US" sz="1600" dirty="0">
                <a:latin typeface="+mj-lt"/>
              </a:rPr>
              <a:t>)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62227" y="5083175"/>
            <a:ext cx="19727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>
                <a:latin typeface="+mj-lt"/>
              </a:rPr>
              <a:t>mempunyai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tepat</a:t>
            </a:r>
            <a:endParaRPr lang="en-US" dirty="0">
              <a:latin typeface="+mj-lt"/>
            </a:endParaRPr>
          </a:p>
          <a:p>
            <a:pPr algn="ctr">
              <a:defRPr/>
            </a:pPr>
            <a:r>
              <a:rPr lang="en-US" dirty="0" err="1">
                <a:latin typeface="+mj-lt"/>
              </a:rPr>
              <a:t>satu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penyelesaian</a:t>
            </a:r>
            <a:endParaRPr lang="en-US" dirty="0">
              <a:latin typeface="+mj-lt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3268094" y="5068887"/>
            <a:ext cx="2468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>
                <a:latin typeface="+mj-lt"/>
              </a:rPr>
              <a:t>mempunyai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hingga</a:t>
            </a:r>
            <a:endParaRPr lang="en-US" dirty="0">
              <a:latin typeface="+mj-lt"/>
            </a:endParaRPr>
          </a:p>
          <a:p>
            <a:pPr algn="ctr">
              <a:defRPr/>
            </a:pPr>
            <a:r>
              <a:rPr lang="en-US" dirty="0" err="1">
                <a:latin typeface="+mj-lt"/>
              </a:rPr>
              <a:t>banyak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penyelesaian</a:t>
            </a:r>
            <a:endParaRPr lang="en-US" dirty="0">
              <a:latin typeface="+mj-lt"/>
            </a:endParaRPr>
          </a:p>
        </p:txBody>
      </p:sp>
      <p:cxnSp>
        <p:nvCxnSpPr>
          <p:cNvPr id="106508" name="AutoShape 12"/>
          <p:cNvCxnSpPr>
            <a:cxnSpLocks noChangeShapeType="1"/>
            <a:stCxn id="106500" idx="2"/>
            <a:endCxn id="106501" idx="0"/>
          </p:cNvCxnSpPr>
          <p:nvPr/>
        </p:nvCxnSpPr>
        <p:spPr bwMode="auto">
          <a:xfrm rot="5400000">
            <a:off x="3213227" y="1995499"/>
            <a:ext cx="940455" cy="12121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6509" name="AutoShape 13"/>
          <p:cNvCxnSpPr>
            <a:cxnSpLocks noChangeShapeType="1"/>
            <a:stCxn id="106500" idx="2"/>
            <a:endCxn id="106502" idx="0"/>
          </p:cNvCxnSpPr>
          <p:nvPr/>
        </p:nvCxnSpPr>
        <p:spPr bwMode="auto">
          <a:xfrm rot="16200000" flipH="1">
            <a:off x="5199983" y="1220912"/>
            <a:ext cx="940455" cy="27613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6510" name="AutoShape 14"/>
          <p:cNvCxnSpPr>
            <a:cxnSpLocks noChangeShapeType="1"/>
            <a:stCxn id="106501" idx="2"/>
            <a:endCxn id="106503" idx="0"/>
          </p:cNvCxnSpPr>
          <p:nvPr/>
        </p:nvCxnSpPr>
        <p:spPr bwMode="auto">
          <a:xfrm rot="5400000">
            <a:off x="1711325" y="3717131"/>
            <a:ext cx="1303338" cy="1428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6511" name="AutoShape 15"/>
          <p:cNvCxnSpPr>
            <a:cxnSpLocks noChangeShapeType="1"/>
            <a:stCxn id="106501" idx="2"/>
            <a:endCxn id="106504" idx="0"/>
          </p:cNvCxnSpPr>
          <p:nvPr/>
        </p:nvCxnSpPr>
        <p:spPr bwMode="auto">
          <a:xfrm rot="16200000" flipH="1">
            <a:off x="3145235" y="3711971"/>
            <a:ext cx="1289050" cy="14247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1" grpId="0"/>
      <p:bldP spid="106502" grpId="0"/>
      <p:bldP spid="106503" grpId="0"/>
      <p:bldP spid="1065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geometris</a:t>
            </a:r>
            <a:r>
              <a:rPr lang="en-US" dirty="0"/>
              <a:t> dan </a:t>
            </a:r>
            <a:r>
              <a:rPr lang="en-US" dirty="0" err="1"/>
              <a:t>eliminasi-substitusi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spl</a:t>
            </a:r>
            <a:r>
              <a:rPr lang="en-US" sz="2200" dirty="0"/>
              <a:t> </a:t>
            </a:r>
            <a:r>
              <a:rPr lang="en-US" sz="2200" dirty="0" err="1"/>
              <a:t>mempunyai</a:t>
            </a:r>
            <a:r>
              <a:rPr lang="en-US" sz="2200" dirty="0"/>
              <a:t> 3 </a:t>
            </a:r>
            <a:r>
              <a:rPr lang="en-US" sz="2200" i="1" dirty="0"/>
              <a:t>unknown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grafik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persamaan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bidang</a:t>
            </a:r>
            <a:r>
              <a:rPr lang="en-US" sz="2200" dirty="0"/>
              <a:t> </a:t>
            </a:r>
            <a:r>
              <a:rPr lang="en-US" sz="2200" dirty="0" err="1"/>
              <a:t>datar</a:t>
            </a:r>
            <a:r>
              <a:rPr lang="en-US" sz="2200" dirty="0"/>
              <a:t>, </a:t>
            </a: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titik-titik</a:t>
            </a:r>
            <a:r>
              <a:rPr lang="en-US" sz="2200" dirty="0"/>
              <a:t> </a:t>
            </a:r>
            <a:r>
              <a:rPr lang="en-US" sz="2200" dirty="0" err="1"/>
              <a:t>potongnya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selalu</a:t>
            </a:r>
            <a:r>
              <a:rPr lang="en-US" sz="2200" dirty="0"/>
              <a:t> </a:t>
            </a:r>
            <a:r>
              <a:rPr lang="en-US" sz="2200" dirty="0" err="1"/>
              <a:t>mudah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i="1" dirty="0" err="1"/>
              <a:t>unknown</a:t>
            </a:r>
            <a:r>
              <a:rPr lang="en-US" sz="2200" dirty="0" err="1"/>
              <a:t>nya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tiga</a:t>
            </a:r>
            <a:r>
              <a:rPr lang="en-US" sz="2200" dirty="0"/>
              <a:t>,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grafik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eliminasi</a:t>
            </a:r>
            <a:r>
              <a:rPr lang="en-US" sz="2200" dirty="0"/>
              <a:t> </a:t>
            </a:r>
            <a:r>
              <a:rPr lang="en-US" sz="2200" dirty="0" err="1"/>
              <a:t>substitusi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efektif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spl</a:t>
            </a:r>
            <a:r>
              <a:rPr lang="en-US" sz="2200" dirty="0"/>
              <a:t> </a:t>
            </a:r>
            <a:r>
              <a:rPr lang="en-US" sz="2200" dirty="0" err="1"/>
              <a:t>besar</a:t>
            </a:r>
            <a:r>
              <a:rPr lang="en-US" sz="2200" dirty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US" sz="2200" b="1" dirty="0"/>
              <a:t>Kita </a:t>
            </a:r>
            <a:r>
              <a:rPr lang="en-US" sz="2200" b="1" dirty="0" err="1"/>
              <a:t>memerlukan</a:t>
            </a:r>
            <a:r>
              <a:rPr lang="en-US" sz="2200" b="1" dirty="0"/>
              <a:t> </a:t>
            </a:r>
            <a:r>
              <a:rPr lang="en-US" sz="2200" b="1" dirty="0" err="1"/>
              <a:t>metode</a:t>
            </a:r>
            <a:r>
              <a:rPr lang="en-US" sz="2200" b="1" dirty="0"/>
              <a:t> lain: </a:t>
            </a:r>
            <a:r>
              <a:rPr lang="en-US" sz="2200" b="1" dirty="0" err="1"/>
              <a:t>menggunakan</a:t>
            </a:r>
            <a:r>
              <a:rPr lang="en-US" sz="2200" b="1" dirty="0"/>
              <a:t> inverse, </a:t>
            </a:r>
            <a:r>
              <a:rPr lang="en-US" sz="2200" b="1" dirty="0" err="1"/>
              <a:t>menggunakan</a:t>
            </a:r>
            <a:r>
              <a:rPr lang="en-US" sz="2200" b="1" dirty="0"/>
              <a:t> </a:t>
            </a:r>
            <a:r>
              <a:rPr lang="en-US" sz="2200" b="1" dirty="0" err="1"/>
              <a:t>determinan</a:t>
            </a:r>
            <a:r>
              <a:rPr lang="en-US" sz="2200" b="1" dirty="0"/>
              <a:t> dan </a:t>
            </a:r>
            <a:r>
              <a:rPr lang="en-US" sz="2200" b="1" dirty="0" err="1"/>
              <a:t>menggunakan</a:t>
            </a:r>
            <a:r>
              <a:rPr lang="en-US" sz="2200" b="1" dirty="0"/>
              <a:t> </a:t>
            </a:r>
            <a:r>
              <a:rPr lang="en-US" sz="2200" b="1" dirty="0" err="1"/>
              <a:t>operasi</a:t>
            </a:r>
            <a:r>
              <a:rPr lang="en-US" sz="2200" b="1" dirty="0"/>
              <a:t> </a:t>
            </a:r>
            <a:r>
              <a:rPr lang="en-US" sz="2200" b="1" dirty="0" err="1"/>
              <a:t>baris</a:t>
            </a:r>
            <a:r>
              <a:rPr lang="en-US" sz="2200" b="1" dirty="0"/>
              <a:t> </a:t>
            </a:r>
            <a:r>
              <a:rPr lang="en-US" sz="2200" b="1" dirty="0" err="1"/>
              <a:t>elementer</a:t>
            </a:r>
            <a:endParaRPr lang="en-US" sz="2200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pemelajaran</a:t>
            </a:r>
            <a:endParaRPr lang="en-US" dirty="0"/>
          </a:p>
        </p:txBody>
      </p:sp>
      <p:sp>
        <p:nvSpPr>
          <p:cNvPr id="2716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2200" dirty="0" err="1"/>
              <a:t>Bila</a:t>
            </a:r>
            <a:r>
              <a:rPr lang="en-US" sz="2200" dirty="0"/>
              <a:t> </a:t>
            </a:r>
            <a:r>
              <a:rPr lang="en-US" sz="2200" dirty="0" err="1"/>
              <a:t>diberikan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persamaan</a:t>
            </a:r>
            <a:r>
              <a:rPr lang="en-US" sz="2200" dirty="0"/>
              <a:t> linier (</a:t>
            </a:r>
            <a:r>
              <a:rPr lang="en-US" sz="2200" dirty="0" err="1"/>
              <a:t>spl</a:t>
            </a:r>
            <a:r>
              <a:rPr lang="en-US" sz="2200" dirty="0"/>
              <a:t>), </a:t>
            </a:r>
            <a:r>
              <a:rPr lang="en-US" sz="2200" dirty="0" err="1"/>
              <a:t>Mahasiswa</a:t>
            </a:r>
            <a:r>
              <a:rPr lang="en-US" sz="2200" dirty="0"/>
              <a:t> </a:t>
            </a:r>
            <a:r>
              <a:rPr lang="en-US" sz="2200" dirty="0" err="1"/>
              <a:t>mampu</a:t>
            </a:r>
            <a:r>
              <a:rPr lang="en-US" sz="2200" dirty="0"/>
              <a:t>:</a:t>
            </a:r>
          </a:p>
          <a:p>
            <a:pPr marL="914400" indent="-449263">
              <a:buFont typeface="+mj-lt"/>
              <a:buAutoNum type="arabicPeriod"/>
            </a:pP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apakah</a:t>
            </a:r>
            <a:r>
              <a:rPr lang="en-US" sz="2200" dirty="0"/>
              <a:t> </a:t>
            </a:r>
            <a:r>
              <a:rPr lang="en-US" sz="2200" dirty="0" err="1"/>
              <a:t>spl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konsisten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endParaRPr lang="en-US" sz="2200" dirty="0"/>
          </a:p>
          <a:p>
            <a:pPr marL="914400" indent="-449263">
              <a:buFont typeface="+mj-lt"/>
              <a:buAutoNum type="arabicPeriod"/>
            </a:pPr>
            <a:r>
              <a:rPr lang="en-US" sz="2200" dirty="0" err="1"/>
              <a:t>menyelesaikan</a:t>
            </a:r>
            <a:r>
              <a:rPr lang="en-US" sz="2200" dirty="0"/>
              <a:t> dengan </a:t>
            </a:r>
            <a:r>
              <a:rPr lang="en-US" sz="2200" dirty="0" err="1"/>
              <a:t>metode</a:t>
            </a:r>
            <a:r>
              <a:rPr lang="en-US" sz="2200" dirty="0"/>
              <a:t> </a:t>
            </a:r>
            <a:r>
              <a:rPr lang="en-US" sz="2200" dirty="0" err="1"/>
              <a:t>eliminasi-substitusi</a:t>
            </a:r>
            <a:r>
              <a:rPr lang="en-US" sz="2200" dirty="0"/>
              <a:t>, </a:t>
            </a:r>
            <a:r>
              <a:rPr lang="en-US" sz="2200" dirty="0" err="1"/>
              <a:t>geometris</a:t>
            </a:r>
            <a:r>
              <a:rPr lang="en-US" sz="2200" dirty="0"/>
              <a:t>, </a:t>
            </a:r>
            <a:r>
              <a:rPr lang="en-US" sz="2200" dirty="0" err="1"/>
              <a:t>menggunakan</a:t>
            </a:r>
            <a:r>
              <a:rPr lang="en-US" sz="2200" dirty="0"/>
              <a:t> inverse, dan </a:t>
            </a:r>
            <a:r>
              <a:rPr lang="en-US" sz="2200" dirty="0" err="1"/>
              <a:t>Aturan</a:t>
            </a:r>
            <a:r>
              <a:rPr lang="en-US" sz="2200" dirty="0"/>
              <a:t> Cramer dan </a:t>
            </a:r>
            <a:r>
              <a:rPr lang="en-US" sz="2200" dirty="0" err="1"/>
              <a:t>eliminasi</a:t>
            </a:r>
            <a:r>
              <a:rPr lang="en-US" sz="2200" dirty="0"/>
              <a:t> Gauss-Jordan dengan tepat</a:t>
            </a:r>
          </a:p>
          <a:p>
            <a:pPr marL="914400" lvl="0" indent="-449263">
              <a:buFont typeface="+mj-lt"/>
              <a:buAutoNum type="arabicPeriod"/>
            </a:pPr>
            <a:r>
              <a:rPr lang="en-US" sz="2200" dirty="0" err="1">
                <a:solidFill>
                  <a:prstClr val="black"/>
                </a:solidFill>
              </a:rPr>
              <a:t>menentukan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strategi</a:t>
            </a:r>
            <a:r>
              <a:rPr lang="en-US" sz="2200" dirty="0">
                <a:solidFill>
                  <a:prstClr val="black"/>
                </a:solidFill>
              </a:rPr>
              <a:t> paling </a:t>
            </a:r>
            <a:r>
              <a:rPr lang="en-US" sz="2200" dirty="0" err="1">
                <a:solidFill>
                  <a:prstClr val="black"/>
                </a:solidFill>
              </a:rPr>
              <a:t>efektif</a:t>
            </a:r>
            <a:r>
              <a:rPr lang="en-US" sz="2200" dirty="0">
                <a:solidFill>
                  <a:prstClr val="black"/>
                </a:solidFill>
              </a:rPr>
              <a:t> untuk </a:t>
            </a:r>
            <a:r>
              <a:rPr lang="en-US" sz="2200" dirty="0" err="1">
                <a:solidFill>
                  <a:prstClr val="black"/>
                </a:solidFill>
              </a:rPr>
              <a:t>menentukan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penyelesaiannya</a:t>
            </a:r>
            <a:r>
              <a:rPr lang="en-US" sz="2200" dirty="0">
                <a:solidFill>
                  <a:prstClr val="black"/>
                </a:solidFill>
              </a:rPr>
              <a:t>, jika </a:t>
            </a:r>
            <a:r>
              <a:rPr lang="en-US" sz="2200" dirty="0" err="1">
                <a:solidFill>
                  <a:prstClr val="black"/>
                </a:solidFill>
              </a:rPr>
              <a:t>spl</a:t>
            </a:r>
            <a:r>
              <a:rPr lang="en-US" sz="2200" dirty="0">
                <a:solidFill>
                  <a:prstClr val="black"/>
                </a:solidFill>
              </a:rPr>
              <a:t> tersebut </a:t>
            </a:r>
            <a:r>
              <a:rPr lang="en-US" sz="2200" dirty="0" err="1">
                <a:solidFill>
                  <a:prstClr val="black"/>
                </a:solidFill>
              </a:rPr>
              <a:t>konsisten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</a:p>
          <a:p>
            <a:pPr marL="914400" indent="-449263">
              <a:buFont typeface="+mj-lt"/>
              <a:buAutoNum type="arabicPeriod"/>
            </a:pP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4326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1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667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0B7C-5386-41B6-92F0-F73FB6A2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90600"/>
            <a:ext cx="7162800" cy="2438400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marL="55563" algn="l"/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dibahas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spl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(1) </a:t>
            </a:r>
            <a:r>
              <a:rPr lang="en-US" sz="2400" dirty="0" err="1"/>
              <a:t>menggunakan</a:t>
            </a:r>
            <a:r>
              <a:rPr lang="en-US" sz="2400" dirty="0"/>
              <a:t> Inverse, </a:t>
            </a:r>
            <a:br>
              <a:rPr lang="en-US" sz="2400" dirty="0"/>
            </a:br>
            <a:r>
              <a:rPr lang="en-US" sz="2400" dirty="0"/>
              <a:t>(2) </a:t>
            </a:r>
            <a:r>
              <a:rPr lang="en-US" sz="2400" dirty="0" err="1"/>
              <a:t>Aturan</a:t>
            </a:r>
            <a:r>
              <a:rPr lang="en-US" sz="2400" dirty="0"/>
              <a:t> Cramer</a:t>
            </a:r>
            <a:br>
              <a:rPr lang="en-US" sz="2400" dirty="0"/>
            </a:br>
            <a:r>
              <a:rPr lang="en-US" sz="2400" dirty="0"/>
              <a:t>(3)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Eliminasi</a:t>
            </a:r>
            <a:r>
              <a:rPr lang="en-US" sz="2400" dirty="0"/>
              <a:t> Gauss-Jordan   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000" dirty="0"/>
              <a:t>[</a:t>
            </a:r>
            <a:r>
              <a:rPr lang="en-US" sz="2000" dirty="0" err="1"/>
              <a:t>menerapkan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baris </a:t>
            </a:r>
            <a:r>
              <a:rPr lang="en-US" sz="2000" dirty="0" err="1"/>
              <a:t>elementer</a:t>
            </a:r>
            <a:r>
              <a:rPr lang="en-US" sz="2000" dirty="0"/>
              <a:t> (OBE)].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36404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materi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600200"/>
            <a:ext cx="2286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Pengenalan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spl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600200"/>
            <a:ext cx="2286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Penyelesaian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spl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2209800"/>
            <a:ext cx="228600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eliminasi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substitusi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2819400"/>
            <a:ext cx="2286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geometris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313" y="3842260"/>
            <a:ext cx="2286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eliminasi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Gauss-Jordan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4953000"/>
            <a:ext cx="2286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Operasi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baris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elementer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4343400"/>
            <a:ext cx="2286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Penyajian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spl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9800" y="5562600"/>
            <a:ext cx="2286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Matriks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bentuk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tereduksi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19800" y="6172200"/>
            <a:ext cx="2286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Prosedur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eliminasi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Gauss-Jordan</a:t>
            </a:r>
          </a:p>
        </p:txBody>
      </p:sp>
      <p:cxnSp>
        <p:nvCxnSpPr>
          <p:cNvPr id="20" name="Straight Arrow Connector 19"/>
          <p:cNvCxnSpPr>
            <a:stCxn id="8" idx="2"/>
            <a:endCxn id="10" idx="1"/>
          </p:cNvCxnSpPr>
          <p:nvPr/>
        </p:nvCxnSpPr>
        <p:spPr>
          <a:xfrm rot="16200000" flipH="1">
            <a:off x="3810000" y="2286000"/>
            <a:ext cx="990600" cy="533400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8" idx="2"/>
          </p:cNvCxnSpPr>
          <p:nvPr/>
        </p:nvCxnSpPr>
        <p:spPr>
          <a:xfrm rot="10800000">
            <a:off x="4038600" y="2057400"/>
            <a:ext cx="533400" cy="419100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2"/>
          <p:cNvCxnSpPr>
            <a:stCxn id="11" idx="1"/>
            <a:endCxn id="8" idx="2"/>
          </p:cNvCxnSpPr>
          <p:nvPr/>
        </p:nvCxnSpPr>
        <p:spPr>
          <a:xfrm rot="10800000">
            <a:off x="4038601" y="2057400"/>
            <a:ext cx="598713" cy="2013460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2"/>
          <p:cNvCxnSpPr>
            <a:cxnSpLocks/>
            <a:stCxn id="13" idx="1"/>
          </p:cNvCxnSpPr>
          <p:nvPr/>
        </p:nvCxnSpPr>
        <p:spPr>
          <a:xfrm rot="10800000">
            <a:off x="5780314" y="4364378"/>
            <a:ext cx="239486" cy="207622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2"/>
          <p:cNvCxnSpPr>
            <a:stCxn id="12" idx="0"/>
            <a:endCxn id="13" idx="2"/>
          </p:cNvCxnSpPr>
          <p:nvPr/>
        </p:nvCxnSpPr>
        <p:spPr>
          <a:xfrm rot="5400000" flipH="1" flipV="1">
            <a:off x="7086600" y="4876800"/>
            <a:ext cx="15240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4800" y="5562600"/>
            <a:ext cx="2286000" cy="622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Spl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homogen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22"/>
          <p:cNvCxnSpPr>
            <a:stCxn id="14" idx="0"/>
            <a:endCxn id="12" idx="2"/>
          </p:cNvCxnSpPr>
          <p:nvPr/>
        </p:nvCxnSpPr>
        <p:spPr>
          <a:xfrm rot="5400000" flipH="1" flipV="1">
            <a:off x="7086600" y="5486400"/>
            <a:ext cx="15240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2"/>
          <p:cNvCxnSpPr>
            <a:stCxn id="15" idx="0"/>
            <a:endCxn id="14" idx="2"/>
          </p:cNvCxnSpPr>
          <p:nvPr/>
        </p:nvCxnSpPr>
        <p:spPr>
          <a:xfrm rot="5400000" flipH="1" flipV="1">
            <a:off x="7086600" y="6096000"/>
            <a:ext cx="15240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2"/>
          <p:cNvCxnSpPr>
            <a:stCxn id="8" idx="1"/>
            <a:endCxn id="2" idx="3"/>
          </p:cNvCxnSpPr>
          <p:nvPr/>
        </p:nvCxnSpPr>
        <p:spPr>
          <a:xfrm rot="10800000">
            <a:off x="2590800" y="1828800"/>
            <a:ext cx="30480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2"/>
          <p:cNvCxnSpPr>
            <a:stCxn id="39" idx="0"/>
            <a:endCxn id="2" idx="2"/>
          </p:cNvCxnSpPr>
          <p:nvPr/>
        </p:nvCxnSpPr>
        <p:spPr>
          <a:xfrm rot="5400000" flipH="1" flipV="1">
            <a:off x="-304800" y="3810000"/>
            <a:ext cx="3505200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E4678-2B70-4B08-8ECE-130A306A26B3}"/>
              </a:ext>
            </a:extLst>
          </p:cNvPr>
          <p:cNvSpPr/>
          <p:nvPr/>
        </p:nvSpPr>
        <p:spPr>
          <a:xfrm>
            <a:off x="4604657" y="3330830"/>
            <a:ext cx="22860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Inverse &amp; </a:t>
            </a:r>
            <a:r>
              <a:rPr lang="en-US" sz="1600" dirty="0" err="1">
                <a:solidFill>
                  <a:schemeClr val="tx2">
                    <a:lumMod val="50000"/>
                  </a:schemeClr>
                </a:solidFill>
              </a:rPr>
              <a:t>Aturan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 Cramer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40516-C3A1-4024-A83E-AC7B93EB9B31}"/>
              </a:ext>
            </a:extLst>
          </p:cNvPr>
          <p:cNvCxnSpPr>
            <a:endCxn id="27" idx="1"/>
          </p:cNvCxnSpPr>
          <p:nvPr/>
        </p:nvCxnSpPr>
        <p:spPr>
          <a:xfrm>
            <a:off x="4038600" y="3559430"/>
            <a:ext cx="56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0902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i="1" dirty="0"/>
              <a:t>Pre-test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50973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Pre-test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09600" y="1676400"/>
            <a:ext cx="8077200" cy="4419600"/>
          </a:xfrm>
          <a:prstGeom prst="foldedCorner">
            <a:avLst>
              <a:gd name="adj" fmla="val 12500"/>
            </a:avLst>
          </a:prstGeom>
          <a:solidFill>
            <a:srgbClr val="FFE2C5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anchor="t"/>
          <a:lstStyle/>
          <a:p>
            <a:pPr>
              <a:spcAft>
                <a:spcPct val="70000"/>
              </a:spcAft>
            </a:pPr>
            <a:r>
              <a:rPr lang="en-US" sz="2000" dirty="0">
                <a:solidFill>
                  <a:srgbClr val="000000"/>
                </a:solidFill>
              </a:rPr>
              <a:t>Dari </a:t>
            </a:r>
            <a:r>
              <a:rPr lang="en-US" sz="2000" dirty="0" err="1">
                <a:solidFill>
                  <a:srgbClr val="000000"/>
                </a:solidFill>
              </a:rPr>
              <a:t>metode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berikut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ini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manakah</a:t>
            </a:r>
            <a:r>
              <a:rPr lang="en-US" sz="2000" dirty="0">
                <a:solidFill>
                  <a:srgbClr val="000000"/>
                </a:solidFill>
              </a:rPr>
              <a:t> yang </a:t>
            </a:r>
            <a:r>
              <a:rPr lang="en-US" sz="2000" dirty="0" err="1">
                <a:solidFill>
                  <a:srgbClr val="000000"/>
                </a:solidFill>
              </a:rPr>
              <a:t>telah</a:t>
            </a:r>
            <a:r>
              <a:rPr lang="en-US" sz="2000" dirty="0">
                <a:solidFill>
                  <a:srgbClr val="000000"/>
                </a:solidFill>
              </a:rPr>
              <a:t> Anda </a:t>
            </a:r>
            <a:r>
              <a:rPr lang="en-US" sz="2000" dirty="0" err="1">
                <a:solidFill>
                  <a:srgbClr val="000000"/>
                </a:solidFill>
              </a:rPr>
              <a:t>pahami</a:t>
            </a:r>
            <a:r>
              <a:rPr lang="en-US" sz="2000" dirty="0">
                <a:solidFill>
                  <a:srgbClr val="000000"/>
                </a:solidFill>
              </a:rPr>
              <a:t> dan </a:t>
            </a:r>
            <a:r>
              <a:rPr lang="en-US" sz="2000" dirty="0" err="1">
                <a:solidFill>
                  <a:srgbClr val="000000"/>
                </a:solidFill>
              </a:rPr>
              <a:t>dapat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menerapkannya</a:t>
            </a:r>
            <a:r>
              <a:rPr lang="en-US" sz="2000" dirty="0">
                <a:solidFill>
                  <a:srgbClr val="000000"/>
                </a:solidFill>
              </a:rPr>
              <a:t>?</a:t>
            </a:r>
          </a:p>
          <a:p>
            <a:pPr marL="342900" indent="-342900">
              <a:spcAft>
                <a:spcPct val="700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</a:rPr>
              <a:t>Eliminasi-Substitusi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spcAft>
                <a:spcPct val="700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</a:rPr>
              <a:t>Geometris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spcAft>
                <a:spcPct val="700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</a:rPr>
              <a:t>Aturan</a:t>
            </a:r>
            <a:r>
              <a:rPr lang="en-US" sz="2000" dirty="0">
                <a:solidFill>
                  <a:srgbClr val="000000"/>
                </a:solidFill>
              </a:rPr>
              <a:t> Cramer</a:t>
            </a:r>
          </a:p>
          <a:p>
            <a:pPr marL="342900" indent="-342900">
              <a:spcAft>
                <a:spcPct val="700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</a:rPr>
              <a:t>Metode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dengan</a:t>
            </a:r>
            <a:r>
              <a:rPr lang="en-US" sz="2000" dirty="0">
                <a:solidFill>
                  <a:srgbClr val="000000"/>
                </a:solidFill>
              </a:rPr>
              <a:t> inverse</a:t>
            </a:r>
          </a:p>
          <a:p>
            <a:pPr marL="342900" indent="-342900">
              <a:spcAft>
                <a:spcPct val="700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000000"/>
                </a:solidFill>
              </a:rPr>
              <a:t>Eliminasi</a:t>
            </a:r>
            <a:r>
              <a:rPr lang="en-US" sz="2000" dirty="0">
                <a:solidFill>
                  <a:srgbClr val="000000"/>
                </a:solidFill>
              </a:rPr>
              <a:t> Gauss-Jordan</a:t>
            </a:r>
          </a:p>
          <a:p>
            <a:pPr>
              <a:spcAft>
                <a:spcPct val="7000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Buatlah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contoh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spl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dengan</a:t>
            </a:r>
            <a:r>
              <a:rPr lang="en-US" sz="2000" dirty="0">
                <a:solidFill>
                  <a:srgbClr val="000000"/>
                </a:solidFill>
              </a:rPr>
              <a:t> 2 </a:t>
            </a:r>
            <a:r>
              <a:rPr lang="en-US" sz="2000" dirty="0" err="1">
                <a:solidFill>
                  <a:srgbClr val="000000"/>
                </a:solidFill>
              </a:rPr>
              <a:t>persamaan</a:t>
            </a:r>
            <a:r>
              <a:rPr lang="en-US" sz="2000" dirty="0">
                <a:solidFill>
                  <a:srgbClr val="000000"/>
                </a:solidFill>
              </a:rPr>
              <a:t> dan 2</a:t>
            </a:r>
            <a:r>
              <a:rPr lang="en-US" sz="2000" i="1" dirty="0">
                <a:solidFill>
                  <a:srgbClr val="000000"/>
                </a:solidFill>
              </a:rPr>
              <a:t> unknown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selesaikan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dengan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metode</a:t>
            </a:r>
            <a:r>
              <a:rPr lang="en-US" sz="2000" dirty="0">
                <a:solidFill>
                  <a:srgbClr val="000000"/>
                </a:solidFill>
              </a:rPr>
              <a:t> yang paling Anda </a:t>
            </a:r>
            <a:r>
              <a:rPr lang="en-US" sz="2000" dirty="0" err="1">
                <a:solidFill>
                  <a:srgbClr val="000000"/>
                </a:solidFill>
              </a:rPr>
              <a:t>kuasai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974813"/>
      </p:ext>
    </p:extLst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1.1 </a:t>
            </a:r>
            <a:r>
              <a:rPr lang="en-US" dirty="0" err="1"/>
              <a:t>Pengenalan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9247" y="624840"/>
            <a:ext cx="201168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Pengenalan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spl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3360" y="624840"/>
            <a:ext cx="20116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Penyelesaian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spl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6799" y="1066800"/>
            <a:ext cx="1981200" cy="35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eliminasi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substitusi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76799" y="1524000"/>
            <a:ext cx="1981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geometris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76799" y="1905000"/>
            <a:ext cx="19812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eliminasi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Gauss-Jordan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00800" y="2743200"/>
            <a:ext cx="20116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Operasi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baris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elementer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2286000"/>
            <a:ext cx="20116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Penyajian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spl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0800" y="3200400"/>
            <a:ext cx="20116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Matriks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bentuk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tereduksi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00800" y="3657600"/>
            <a:ext cx="20116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Prosedur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eliminasi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Gauss-Jordan</a:t>
            </a:r>
          </a:p>
        </p:txBody>
      </p:sp>
      <p:cxnSp>
        <p:nvCxnSpPr>
          <p:cNvPr id="34" name="Straight Arrow Connector 19"/>
          <p:cNvCxnSpPr>
            <a:stCxn id="26" idx="2"/>
            <a:endCxn id="28" idx="1"/>
          </p:cNvCxnSpPr>
          <p:nvPr/>
        </p:nvCxnSpPr>
        <p:spPr>
          <a:xfrm rot="16200000" flipH="1">
            <a:off x="4200099" y="999700"/>
            <a:ext cx="685800" cy="667599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2"/>
          <p:cNvCxnSpPr>
            <a:stCxn id="27" idx="1"/>
            <a:endCxn id="26" idx="2"/>
          </p:cNvCxnSpPr>
          <p:nvPr/>
        </p:nvCxnSpPr>
        <p:spPr>
          <a:xfrm rot="10800000">
            <a:off x="4209201" y="990600"/>
            <a:ext cx="667599" cy="254000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2"/>
          <p:cNvCxnSpPr>
            <a:stCxn id="29" idx="1"/>
            <a:endCxn id="26" idx="2"/>
          </p:cNvCxnSpPr>
          <p:nvPr/>
        </p:nvCxnSpPr>
        <p:spPr>
          <a:xfrm rot="10800000">
            <a:off x="4209201" y="990600"/>
            <a:ext cx="667599" cy="1066800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2"/>
          <p:cNvCxnSpPr>
            <a:stCxn id="31" idx="1"/>
            <a:endCxn id="29" idx="2"/>
          </p:cNvCxnSpPr>
          <p:nvPr/>
        </p:nvCxnSpPr>
        <p:spPr>
          <a:xfrm rot="10800000">
            <a:off x="5867400" y="2209800"/>
            <a:ext cx="533401" cy="259080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2"/>
          <p:cNvCxnSpPr>
            <a:stCxn id="30" idx="0"/>
            <a:endCxn id="31" idx="2"/>
          </p:cNvCxnSpPr>
          <p:nvPr/>
        </p:nvCxnSpPr>
        <p:spPr>
          <a:xfrm flipV="1">
            <a:off x="7406640" y="2651760"/>
            <a:ext cx="0" cy="91440"/>
          </a:xfrm>
          <a:prstGeom prst="straightConnector1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83920" y="2785533"/>
            <a:ext cx="2011680" cy="4148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Spl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</a:rPr>
              <a:t>homogen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22"/>
          <p:cNvCxnSpPr>
            <a:stCxn id="32" idx="0"/>
            <a:endCxn id="30" idx="2"/>
          </p:cNvCxnSpPr>
          <p:nvPr/>
        </p:nvCxnSpPr>
        <p:spPr>
          <a:xfrm flipV="1">
            <a:off x="7406640" y="3108960"/>
            <a:ext cx="0" cy="91440"/>
          </a:xfrm>
          <a:prstGeom prst="straightConnector1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33" idx="0"/>
            <a:endCxn id="32" idx="2"/>
          </p:cNvCxnSpPr>
          <p:nvPr/>
        </p:nvCxnSpPr>
        <p:spPr>
          <a:xfrm flipV="1">
            <a:off x="7406640" y="3566160"/>
            <a:ext cx="0" cy="91440"/>
          </a:xfrm>
          <a:prstGeom prst="straightConnector1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2"/>
          <p:cNvCxnSpPr>
            <a:stCxn id="26" idx="1"/>
            <a:endCxn id="25" idx="3"/>
          </p:cNvCxnSpPr>
          <p:nvPr/>
        </p:nvCxnSpPr>
        <p:spPr>
          <a:xfrm flipH="1">
            <a:off x="2900927" y="807720"/>
            <a:ext cx="302433" cy="0"/>
          </a:xfrm>
          <a:prstGeom prst="straightConnector1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2"/>
          <p:cNvCxnSpPr>
            <a:stCxn id="39" idx="0"/>
            <a:endCxn id="25" idx="2"/>
          </p:cNvCxnSpPr>
          <p:nvPr/>
        </p:nvCxnSpPr>
        <p:spPr>
          <a:xfrm flipV="1">
            <a:off x="1889760" y="990600"/>
            <a:ext cx="5327" cy="1794933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Persamaan</a:t>
            </a:r>
            <a:r>
              <a:rPr lang="en-US" dirty="0"/>
              <a:t> linier</a:t>
            </a:r>
          </a:p>
        </p:txBody>
      </p:sp>
      <p:sp>
        <p:nvSpPr>
          <p:cNvPr id="16" name="AutoShape 4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133600"/>
          </a:xfrm>
          <a:prstGeom prst="foldedCorner">
            <a:avLst>
              <a:gd name="adj" fmla="val 12500"/>
            </a:avLst>
          </a:prstGeom>
          <a:solidFill>
            <a:srgbClr val="FFE2C5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Blackadder ITC" pitchFamily="82" charset="0"/>
              </a:rPr>
              <a:t>D</a:t>
            </a:r>
            <a:r>
              <a:rPr lang="en-US" sz="2400" dirty="0" err="1"/>
              <a:t>efinisi</a:t>
            </a:r>
            <a:r>
              <a:rPr lang="en-US" sz="2400" dirty="0"/>
              <a:t> 1.1: </a:t>
            </a:r>
            <a:r>
              <a:rPr lang="en-US" sz="2400" dirty="0" err="1"/>
              <a:t>Persamaan</a:t>
            </a:r>
            <a:r>
              <a:rPr lang="en-US" sz="2400" dirty="0"/>
              <a:t> linier</a:t>
            </a:r>
          </a:p>
          <a:p>
            <a:pPr marL="0" indent="0">
              <a:buNone/>
            </a:pPr>
            <a:r>
              <a:rPr lang="en-US" sz="2400" dirty="0" err="1"/>
              <a:t>Persamaan</a:t>
            </a:r>
            <a:r>
              <a:rPr lang="en-US" sz="2400" dirty="0"/>
              <a:t> linier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persamaan</a:t>
            </a:r>
            <a:r>
              <a:rPr lang="en-US" sz="2400" dirty="0"/>
              <a:t> yang </a:t>
            </a:r>
            <a:r>
              <a:rPr lang="en-US" sz="2400" dirty="0" err="1"/>
              <a:t>berbentuk</a:t>
            </a:r>
            <a:r>
              <a:rPr lang="en-US" sz="2400" dirty="0"/>
              <a:t> 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+… +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n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 dan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konstanta-konstanta</a:t>
            </a:r>
            <a:r>
              <a:rPr lang="en-US" sz="2400" dirty="0"/>
              <a:t> (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).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143000" y="3962400"/>
            <a:ext cx="37338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Contoh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</a:t>
            </a:r>
            <a:r>
              <a:rPr lang="en-US" sz="2400" dirty="0"/>
              <a:t>: </a:t>
            </a:r>
          </a:p>
          <a:p>
            <a:pPr marL="342900" indent="-342900"/>
            <a:endParaRPr lang="en-US" sz="1400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 5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+ 3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+ 2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= 4</a:t>
            </a:r>
          </a:p>
          <a:p>
            <a:pPr marL="457200" indent="-457200">
              <a:buFont typeface="+mj-lt"/>
              <a:buAutoNum type="alphaLcPeriod"/>
            </a:pPr>
            <a:endParaRPr lang="en-US" sz="2000" dirty="0"/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 -0,5</a:t>
            </a:r>
            <a:r>
              <a:rPr lang="en-US" sz="2400" i="1" dirty="0"/>
              <a:t>a</a:t>
            </a:r>
            <a:r>
              <a:rPr lang="en-US" sz="2400" dirty="0"/>
              <a:t> + 4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c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5483B-35E2-4184-8B45-A9D2728DBC6C}"/>
              </a:ext>
            </a:extLst>
          </p:cNvPr>
          <p:cNvSpPr txBox="1"/>
          <p:nvPr/>
        </p:nvSpPr>
        <p:spPr>
          <a:xfrm>
            <a:off x="5791200" y="4495800"/>
            <a:ext cx="22098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</a:t>
            </a:r>
            <a:endParaRPr lang="id-ID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5563" indent="-55563" eaLnBrk="1" hangingPunct="1"/>
            <a:r>
              <a:rPr lang="en-US" dirty="0" err="1"/>
              <a:t>Persamaan</a:t>
            </a:r>
            <a:r>
              <a:rPr lang="en-US" dirty="0"/>
              <a:t> linier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100" dirty="0" err="1"/>
              <a:t>Persamaan</a:t>
            </a:r>
            <a:r>
              <a:rPr lang="en-US" sz="2100" dirty="0"/>
              <a:t> linier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persamaan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peubah</a:t>
            </a:r>
            <a:r>
              <a:rPr lang="en-US" sz="2100" dirty="0"/>
              <a:t> </a:t>
            </a:r>
            <a:r>
              <a:rPr lang="en-US" sz="2100" dirty="0" err="1"/>
              <a:t>berpangkat</a:t>
            </a:r>
            <a:r>
              <a:rPr lang="en-US" sz="2100" dirty="0"/>
              <a:t> </a:t>
            </a:r>
            <a:r>
              <a:rPr lang="en-US" sz="2100" dirty="0" err="1"/>
              <a:t>satu</a:t>
            </a:r>
            <a:r>
              <a:rPr lang="en-US" sz="2100" dirty="0"/>
              <a:t>.</a:t>
            </a:r>
          </a:p>
          <a:p>
            <a:pPr eaLnBrk="1" hangingPunct="1"/>
            <a:r>
              <a:rPr lang="en-US" sz="2100" dirty="0" err="1"/>
              <a:t>Tentukan</a:t>
            </a:r>
            <a:r>
              <a:rPr lang="en-US" sz="2100" dirty="0"/>
              <a:t> </a:t>
            </a:r>
            <a:r>
              <a:rPr lang="en-US" sz="2100" dirty="0" err="1"/>
              <a:t>persamaan</a:t>
            </a:r>
            <a:r>
              <a:rPr lang="en-US" sz="2100" dirty="0"/>
              <a:t> mana </a:t>
            </a:r>
            <a:r>
              <a:rPr lang="en-US" sz="2100" dirty="0" err="1"/>
              <a:t>persamaan</a:t>
            </a:r>
            <a:r>
              <a:rPr lang="en-US" sz="2100" dirty="0"/>
              <a:t> linier dan yang </a:t>
            </a:r>
            <a:r>
              <a:rPr lang="en-US" sz="2100" dirty="0" err="1"/>
              <a:t>bukan</a:t>
            </a:r>
            <a:r>
              <a:rPr lang="en-US" sz="2100" dirty="0"/>
              <a:t>.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219200" y="3035300"/>
            <a:ext cx="25138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</a:t>
            </a:r>
            <a:r>
              <a:rPr lang="en-US" sz="2400" i="1"/>
              <a:t>xy</a:t>
            </a:r>
            <a:r>
              <a:rPr lang="en-US" sz="2400"/>
              <a:t> + </a:t>
            </a:r>
            <a:r>
              <a:rPr lang="en-US" sz="2400" i="1"/>
              <a:t>z</a:t>
            </a:r>
            <a:r>
              <a:rPr lang="en-US" sz="2400"/>
              <a:t> = 2</a:t>
            </a:r>
          </a:p>
          <a:p>
            <a:pPr>
              <a:buFontTx/>
              <a:buChar char="•"/>
            </a:pPr>
            <a:r>
              <a:rPr lang="en-US" sz="2400"/>
              <a:t> 2</a:t>
            </a:r>
            <a:r>
              <a:rPr lang="en-US" sz="2400" i="1"/>
              <a:t>x</a:t>
            </a:r>
            <a:r>
              <a:rPr lang="en-US" sz="2400"/>
              <a:t> + 3</a:t>
            </a:r>
            <a:r>
              <a:rPr lang="en-US" sz="2400" i="1"/>
              <a:t>y</a:t>
            </a:r>
            <a:r>
              <a:rPr lang="en-US" sz="2400"/>
              <a:t> = 9</a:t>
            </a:r>
          </a:p>
          <a:p>
            <a:pPr>
              <a:buFontTx/>
              <a:buChar char="•"/>
            </a:pPr>
            <a:r>
              <a:rPr lang="en-US" sz="2400"/>
              <a:t> </a:t>
            </a:r>
            <a:r>
              <a:rPr lang="en-US" sz="2400" i="1"/>
              <a:t>y</a:t>
            </a:r>
            <a:r>
              <a:rPr lang="en-US" sz="2400"/>
              <a:t> = sin </a:t>
            </a:r>
            <a:r>
              <a:rPr lang="en-US" sz="2400" i="1"/>
              <a:t>x</a:t>
            </a:r>
            <a:r>
              <a:rPr lang="en-US" sz="2400"/>
              <a:t> + cos </a:t>
            </a:r>
            <a:r>
              <a:rPr lang="en-US" sz="2400" i="1"/>
              <a:t>y</a:t>
            </a:r>
          </a:p>
          <a:p>
            <a:pPr>
              <a:buFontTx/>
              <a:buChar char="•"/>
            </a:pPr>
            <a:r>
              <a:rPr lang="en-US" sz="2400"/>
              <a:t> </a:t>
            </a:r>
            <a:r>
              <a:rPr lang="en-US" sz="2400" i="1"/>
              <a:t>y</a:t>
            </a:r>
            <a:r>
              <a:rPr lang="en-US" sz="2400"/>
              <a:t> + </a:t>
            </a:r>
            <a:r>
              <a:rPr lang="en-US" sz="2400" i="1"/>
              <a:t>x</a:t>
            </a:r>
            <a:r>
              <a:rPr lang="en-US" sz="2400"/>
              <a:t> = </a:t>
            </a:r>
            <a:r>
              <a:rPr lang="en-US" sz="2400" i="1"/>
              <a:t>z</a:t>
            </a:r>
          </a:p>
          <a:p>
            <a:pPr>
              <a:buFontTx/>
              <a:buChar char="•"/>
            </a:pPr>
            <a:r>
              <a:rPr lang="en-US" sz="2400"/>
              <a:t> </a:t>
            </a:r>
            <a:r>
              <a:rPr lang="en-US" sz="2400" i="1" baseline="30000"/>
              <a:t>x</a:t>
            </a:r>
            <a:r>
              <a:rPr lang="en-US" sz="2400"/>
              <a:t> log </a:t>
            </a:r>
            <a:r>
              <a:rPr lang="en-US" sz="2400" i="1"/>
              <a:t>z</a:t>
            </a:r>
            <a:r>
              <a:rPr lang="en-US" sz="2400"/>
              <a:t> = </a:t>
            </a:r>
            <a:r>
              <a:rPr lang="en-US" sz="2400" i="1"/>
              <a:t>y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219200" y="3035300"/>
            <a:ext cx="19463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r>
              <a:rPr lang="en-US" sz="2400">
                <a:solidFill>
                  <a:srgbClr val="0000FF"/>
                </a:solidFill>
              </a:rPr>
              <a:t> 2</a:t>
            </a:r>
            <a:r>
              <a:rPr lang="en-US" sz="2400" i="1">
                <a:solidFill>
                  <a:srgbClr val="0000FF"/>
                </a:solidFill>
              </a:rPr>
              <a:t>x</a:t>
            </a:r>
            <a:r>
              <a:rPr lang="en-US" sz="2400">
                <a:solidFill>
                  <a:srgbClr val="0000FF"/>
                </a:solidFill>
              </a:rPr>
              <a:t> + 3</a:t>
            </a:r>
            <a:r>
              <a:rPr lang="en-US" sz="2400" i="1">
                <a:solidFill>
                  <a:srgbClr val="0000FF"/>
                </a:solidFill>
              </a:rPr>
              <a:t>y</a:t>
            </a:r>
            <a:r>
              <a:rPr lang="en-US" sz="2400">
                <a:solidFill>
                  <a:srgbClr val="0000FF"/>
                </a:solidFill>
              </a:rPr>
              <a:t> = 9</a:t>
            </a:r>
          </a:p>
          <a:p>
            <a:endParaRPr lang="en-US" sz="2400" i="1">
              <a:solidFill>
                <a:srgbClr val="0000FF"/>
              </a:solidFill>
            </a:endParaRPr>
          </a:p>
          <a:p>
            <a:pPr>
              <a:buFontTx/>
              <a:buChar char="•"/>
            </a:pP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 i="1">
                <a:solidFill>
                  <a:srgbClr val="0000FF"/>
                </a:solidFill>
              </a:rPr>
              <a:t>y</a:t>
            </a:r>
            <a:r>
              <a:rPr lang="en-US" sz="2400">
                <a:solidFill>
                  <a:srgbClr val="0000FF"/>
                </a:solidFill>
              </a:rPr>
              <a:t> + </a:t>
            </a:r>
            <a:r>
              <a:rPr lang="en-US" sz="2400" i="1">
                <a:solidFill>
                  <a:srgbClr val="0000FF"/>
                </a:solidFill>
              </a:rPr>
              <a:t>x</a:t>
            </a:r>
            <a:r>
              <a:rPr lang="en-US" sz="2400">
                <a:solidFill>
                  <a:srgbClr val="0000FF"/>
                </a:solidFill>
              </a:rPr>
              <a:t> = </a:t>
            </a:r>
            <a:r>
              <a:rPr lang="en-US" sz="2400" i="1">
                <a:solidFill>
                  <a:srgbClr val="0000FF"/>
                </a:solidFill>
              </a:rPr>
              <a:t>z</a:t>
            </a:r>
          </a:p>
          <a:p>
            <a:endParaRPr lang="en-US" sz="2400" i="1">
              <a:solidFill>
                <a:srgbClr val="0000FF"/>
              </a:solidFill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219200" y="3033713"/>
            <a:ext cx="251383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i="1" dirty="0" err="1">
                <a:solidFill>
                  <a:srgbClr val="FF6600"/>
                </a:solidFill>
              </a:rPr>
              <a:t>xy</a:t>
            </a:r>
            <a:r>
              <a:rPr lang="en-US" sz="2400" dirty="0">
                <a:solidFill>
                  <a:srgbClr val="FF6600"/>
                </a:solidFill>
              </a:rPr>
              <a:t> + </a:t>
            </a:r>
            <a:r>
              <a:rPr lang="en-US" sz="2400" i="1" dirty="0">
                <a:solidFill>
                  <a:srgbClr val="FF6600"/>
                </a:solidFill>
              </a:rPr>
              <a:t>z</a:t>
            </a:r>
            <a:r>
              <a:rPr lang="en-US" sz="2400" dirty="0">
                <a:solidFill>
                  <a:srgbClr val="FF6600"/>
                </a:solidFill>
              </a:rPr>
              <a:t> = 2</a:t>
            </a:r>
          </a:p>
          <a:p>
            <a:pPr>
              <a:buFontTx/>
              <a:buChar char="•"/>
            </a:pPr>
            <a:endParaRPr lang="en-US" sz="2400" dirty="0">
              <a:solidFill>
                <a:srgbClr val="FF6600"/>
              </a:solidFill>
            </a:endParaRPr>
          </a:p>
          <a:p>
            <a:pPr>
              <a:buFontTx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i="1" dirty="0">
                <a:solidFill>
                  <a:srgbClr val="FF6600"/>
                </a:solidFill>
              </a:rPr>
              <a:t>y</a:t>
            </a:r>
            <a:r>
              <a:rPr lang="en-US" sz="2400" dirty="0">
                <a:solidFill>
                  <a:srgbClr val="FF6600"/>
                </a:solidFill>
              </a:rPr>
              <a:t> = sin </a:t>
            </a:r>
            <a:r>
              <a:rPr lang="en-US" sz="2400" i="1" dirty="0">
                <a:solidFill>
                  <a:srgbClr val="FF6600"/>
                </a:solidFill>
              </a:rPr>
              <a:t>x</a:t>
            </a:r>
            <a:r>
              <a:rPr lang="en-US" sz="2400" dirty="0">
                <a:solidFill>
                  <a:srgbClr val="FF6600"/>
                </a:solidFill>
              </a:rPr>
              <a:t> + </a:t>
            </a:r>
            <a:r>
              <a:rPr lang="en-US" sz="2400" dirty="0" err="1">
                <a:solidFill>
                  <a:srgbClr val="FF6600"/>
                </a:solidFill>
              </a:rPr>
              <a:t>cos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i="1" dirty="0">
                <a:solidFill>
                  <a:srgbClr val="FF6600"/>
                </a:solidFill>
              </a:rPr>
              <a:t>y</a:t>
            </a:r>
          </a:p>
          <a:p>
            <a:pPr>
              <a:buFontTx/>
              <a:buChar char="•"/>
            </a:pPr>
            <a:endParaRPr lang="en-US" sz="2400" i="1" dirty="0">
              <a:solidFill>
                <a:srgbClr val="FF6600"/>
              </a:solidFill>
            </a:endParaRPr>
          </a:p>
          <a:p>
            <a:pPr>
              <a:buFontTx/>
              <a:buChar char="•"/>
            </a:pP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i="1" baseline="30000" dirty="0">
                <a:solidFill>
                  <a:srgbClr val="FF6600"/>
                </a:solidFill>
              </a:rPr>
              <a:t>x</a:t>
            </a:r>
            <a:r>
              <a:rPr lang="en-US" sz="2400" dirty="0">
                <a:solidFill>
                  <a:srgbClr val="FF6600"/>
                </a:solidFill>
              </a:rPr>
              <a:t> log </a:t>
            </a:r>
            <a:r>
              <a:rPr lang="en-US" sz="2400" i="1" dirty="0">
                <a:solidFill>
                  <a:srgbClr val="FF6600"/>
                </a:solidFill>
              </a:rPr>
              <a:t>z</a:t>
            </a:r>
            <a:r>
              <a:rPr lang="en-US" sz="2400" dirty="0">
                <a:solidFill>
                  <a:srgbClr val="FF6600"/>
                </a:solidFill>
              </a:rPr>
              <a:t> = </a:t>
            </a:r>
            <a:r>
              <a:rPr lang="en-US" sz="2400" i="1" dirty="0">
                <a:solidFill>
                  <a:srgbClr val="FF6600"/>
                </a:solidFill>
              </a:rPr>
              <a:t>y</a:t>
            </a:r>
          </a:p>
        </p:txBody>
      </p:sp>
      <p:sp>
        <p:nvSpPr>
          <p:cNvPr id="28689" name="AutoShape 17"/>
          <p:cNvSpPr>
            <a:spLocks/>
          </p:cNvSpPr>
          <p:nvPr/>
        </p:nvSpPr>
        <p:spPr bwMode="auto">
          <a:xfrm>
            <a:off x="5511800" y="2776538"/>
            <a:ext cx="279400" cy="1295400"/>
          </a:xfrm>
          <a:prstGeom prst="leftBrace">
            <a:avLst>
              <a:gd name="adj1" fmla="val 386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AutoShape 18"/>
          <p:cNvSpPr>
            <a:spLocks/>
          </p:cNvSpPr>
          <p:nvPr/>
        </p:nvSpPr>
        <p:spPr bwMode="auto">
          <a:xfrm>
            <a:off x="5519409" y="42672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479209" y="3200400"/>
            <a:ext cx="20833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Persamaan</a:t>
            </a:r>
            <a:r>
              <a:rPr lang="en-US" sz="2000" dirty="0"/>
              <a:t> Linier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819400" y="4937125"/>
            <a:ext cx="2776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linier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524000" y="2947988"/>
            <a:ext cx="359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106612" y="3694113"/>
            <a:ext cx="359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073400" y="3694113"/>
            <a:ext cx="359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1752600" y="4433888"/>
            <a:ext cx="359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1690687" y="3511550"/>
            <a:ext cx="274638" cy="27463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2314575" y="3521075"/>
            <a:ext cx="274637" cy="27463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1528762" y="4249738"/>
            <a:ext cx="274638" cy="274637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1966912" y="4244975"/>
            <a:ext cx="274638" cy="27463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Oval 29"/>
          <p:cNvSpPr>
            <a:spLocks noChangeArrowheads="1"/>
          </p:cNvSpPr>
          <p:nvPr/>
        </p:nvSpPr>
        <p:spPr bwMode="auto">
          <a:xfrm>
            <a:off x="2424112" y="4259263"/>
            <a:ext cx="274638" cy="274637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2" dur="10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10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7" dur="10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2" dur="10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2" dur="10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10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2" dur="10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3.05556E-6 3.75578E-6 L 0.48524 -0.08372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4" dur="10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9" dur="10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4.81481E-6 L 0.4875 0.16088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10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6" dur="10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28685" grpId="0" build="allAtOnce"/>
      <p:bldP spid="28687" grpId="0"/>
      <p:bldP spid="28687" grpId="1"/>
      <p:bldP spid="28688" grpId="0"/>
      <p:bldP spid="28688" grpId="1"/>
      <p:bldP spid="28689" grpId="0" animBg="1"/>
      <p:bldP spid="28690" grpId="0" animBg="1"/>
      <p:bldP spid="28691" grpId="0"/>
      <p:bldP spid="28692" grpId="0"/>
      <p:bldP spid="28693" grpId="0"/>
      <p:bldP spid="28694" grpId="0"/>
      <p:bldP spid="28695" grpId="0"/>
      <p:bldP spid="28696" grpId="0"/>
      <p:bldP spid="28697" grpId="0" animBg="1"/>
      <p:bldP spid="28698" grpId="0" animBg="1"/>
      <p:bldP spid="28699" grpId="0" animBg="1"/>
      <p:bldP spid="28700" grpId="0" animBg="1"/>
      <p:bldP spid="287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linier (</a:t>
            </a:r>
            <a:r>
              <a:rPr lang="en-US" dirty="0" err="1"/>
              <a:t>spl</a:t>
            </a:r>
            <a:r>
              <a:rPr lang="en-US" dirty="0"/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/>
          </a:bodyPr>
          <a:lstStyle/>
          <a:p>
            <a:pPr marL="293688" lvl="1" eaLnBrk="1" hangingPunct="1">
              <a:buFontTx/>
              <a:buNone/>
            </a:pPr>
            <a:r>
              <a:rPr lang="en-US" dirty="0"/>
              <a:t>             </a:t>
            </a:r>
            <a:r>
              <a:rPr lang="en-US" sz="2000" dirty="0"/>
              <a:t>Bentuk: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lvl="1" eaLnBrk="1" hangingPunct="1">
              <a:buFontTx/>
              <a:buNone/>
            </a:pPr>
            <a:endParaRPr lang="en-US" dirty="0"/>
          </a:p>
          <a:p>
            <a:pPr lvl="1" eaLnBrk="1" hangingPunct="1">
              <a:buFontTx/>
              <a:buNone/>
            </a:pPr>
            <a:endParaRPr lang="en-US" dirty="0"/>
          </a:p>
          <a:p>
            <a:pPr lvl="1" eaLnBrk="1" hangingPunct="1">
              <a:buFontTx/>
              <a:buNone/>
            </a:pPr>
            <a:endParaRPr lang="en-US" dirty="0"/>
          </a:p>
          <a:p>
            <a:pPr marL="1425575" lvl="1" eaLnBrk="1" hangingPunct="1">
              <a:buFontTx/>
              <a:buNone/>
            </a:pPr>
            <a:r>
              <a:rPr lang="en-US" dirty="0" err="1"/>
              <a:t>Spl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unknown</a:t>
            </a:r>
          </a:p>
          <a:p>
            <a:pPr marL="1425575" lvl="1" eaLnBrk="1" hangingPunct="1">
              <a:buFont typeface="Arial" panose="020B0604020202020204" pitchFamily="34" charset="0"/>
              <a:buChar char="•"/>
            </a:pP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unknown </a:t>
            </a:r>
            <a:r>
              <a:rPr lang="en-US" dirty="0"/>
              <a:t>(yang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)</a:t>
            </a:r>
          </a:p>
          <a:p>
            <a:pPr marL="1425575" lvl="1"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a</a:t>
            </a:r>
            <a:r>
              <a:rPr lang="en-US" i="1" baseline="-25000" dirty="0" err="1"/>
              <a:t>ij</a:t>
            </a:r>
            <a:r>
              <a:rPr lang="en-US" dirty="0"/>
              <a:t>, …, </a:t>
            </a:r>
            <a:r>
              <a:rPr lang="en-US" i="1" dirty="0" err="1"/>
              <a:t>a</a:t>
            </a:r>
            <a:r>
              <a:rPr lang="en-US" i="1" baseline="-25000" dirty="0" err="1"/>
              <a:t>in</a:t>
            </a:r>
            <a:r>
              <a:rPr lang="en-US" dirty="0"/>
              <a:t> </a:t>
            </a:r>
            <a:r>
              <a:rPr lang="en-US" i="1" dirty="0">
                <a:solidFill>
                  <a:prstClr val="black"/>
                </a:solidFill>
                <a:latin typeface="Franklin Gothic Book"/>
              </a:rPr>
              <a:t>b</a:t>
            </a:r>
            <a:r>
              <a:rPr lang="en-US" baseline="-25000" dirty="0">
                <a:solidFill>
                  <a:prstClr val="black"/>
                </a:solidFill>
                <a:latin typeface="Franklin Gothic Book"/>
              </a:rPr>
              <a:t>1, </a:t>
            </a:r>
            <a:r>
              <a:rPr lang="en-US" i="1" dirty="0">
                <a:solidFill>
                  <a:prstClr val="black"/>
                </a:solidFill>
                <a:latin typeface="Franklin Gothic Book"/>
              </a:rPr>
              <a:t>b</a:t>
            </a:r>
            <a:r>
              <a:rPr lang="en-US" baseline="-25000" dirty="0">
                <a:solidFill>
                  <a:prstClr val="black"/>
                </a:solidFill>
                <a:latin typeface="Franklin Gothic Book"/>
              </a:rPr>
              <a:t>2,</a:t>
            </a:r>
            <a:r>
              <a:rPr lang="en-US" dirty="0">
                <a:solidFill>
                  <a:prstClr val="black"/>
                </a:solidFill>
                <a:latin typeface="Franklin Gothic Book"/>
              </a:rPr>
              <a:t> </a:t>
            </a:r>
            <a:r>
              <a:rPr lang="en-US" baseline="-25000" dirty="0">
                <a:solidFill>
                  <a:prstClr val="black"/>
                </a:solidFill>
                <a:latin typeface="Franklin Gothic Book"/>
              </a:rPr>
              <a:t>…, </a:t>
            </a:r>
            <a:r>
              <a:rPr lang="en-US" i="1" dirty="0" err="1">
                <a:solidFill>
                  <a:prstClr val="black"/>
                </a:solidFill>
                <a:latin typeface="Franklin Gothic Book"/>
              </a:rPr>
              <a:t>b</a:t>
            </a:r>
            <a:r>
              <a:rPr lang="en-US" i="1" baseline="-25000" dirty="0" err="1">
                <a:solidFill>
                  <a:prstClr val="black"/>
                </a:solidFill>
                <a:latin typeface="Franklin Gothic Book"/>
              </a:rPr>
              <a:t>m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bilangan-bilangan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514600" y="3352800"/>
            <a:ext cx="4343400" cy="1649412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ctr">
              <a:lnSpc>
                <a:spcPct val="150000"/>
              </a:lnSpc>
            </a:pPr>
            <a:r>
              <a:rPr lang="en-US" i="1" dirty="0"/>
              <a:t>a</a:t>
            </a:r>
            <a:r>
              <a:rPr lang="en-US" baseline="-25000" dirty="0"/>
              <a:t>11</a:t>
            </a:r>
            <a:r>
              <a:rPr lang="en-US" i="1" dirty="0"/>
              <a:t>x</a:t>
            </a:r>
            <a:r>
              <a:rPr lang="en-US" baseline="-25000" dirty="0"/>
              <a:t>1 </a:t>
            </a:r>
            <a:r>
              <a:rPr lang="en-US" dirty="0"/>
              <a:t>+ </a:t>
            </a:r>
            <a:r>
              <a:rPr lang="en-US" i="1" dirty="0"/>
              <a:t>a</a:t>
            </a:r>
            <a:r>
              <a:rPr lang="en-US" baseline="-25000" dirty="0"/>
              <a:t>12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/>
              <a:t>13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… +</a:t>
            </a:r>
            <a:r>
              <a:rPr lang="en-US" i="1" dirty="0"/>
              <a:t> a</a:t>
            </a:r>
            <a:r>
              <a:rPr lang="en-US" baseline="-25000" dirty="0"/>
              <a:t>1</a:t>
            </a:r>
            <a:r>
              <a:rPr lang="en-US" i="1" baseline="-25000" dirty="0"/>
              <a:t>n</a:t>
            </a:r>
            <a:r>
              <a:rPr lang="en-US" i="1" dirty="0"/>
              <a:t>x</a:t>
            </a:r>
            <a:r>
              <a:rPr lang="en-US" i="1" baseline="-25000" dirty="0"/>
              <a:t>n</a:t>
            </a:r>
            <a:r>
              <a:rPr lang="en-US" dirty="0"/>
              <a:t>    =  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</a:p>
          <a:p>
            <a:pPr marL="457200" indent="-457200" algn="ctr">
              <a:lnSpc>
                <a:spcPct val="150000"/>
              </a:lnSpc>
            </a:pPr>
            <a:r>
              <a:rPr lang="en-US" i="1" dirty="0"/>
              <a:t>a</a:t>
            </a:r>
            <a:r>
              <a:rPr lang="en-US" baseline="-25000" dirty="0"/>
              <a:t>21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/>
              <a:t>22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/>
              <a:t>23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… +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i="1" baseline="-25000" dirty="0"/>
              <a:t>n</a:t>
            </a:r>
            <a:r>
              <a:rPr lang="en-US" i="1" dirty="0"/>
              <a:t>x</a:t>
            </a:r>
            <a:r>
              <a:rPr lang="en-US" i="1" baseline="-25000" dirty="0"/>
              <a:t>n</a:t>
            </a:r>
            <a:r>
              <a:rPr lang="en-US" baseline="-25000" dirty="0"/>
              <a:t> </a:t>
            </a:r>
            <a:r>
              <a:rPr lang="en-US" dirty="0"/>
              <a:t>   =   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</a:p>
          <a:p>
            <a:pPr marL="457200" indent="-457200" algn="ctr">
              <a:lnSpc>
                <a:spcPct val="50000"/>
              </a:lnSpc>
            </a:pPr>
            <a:endParaRPr lang="en-US" dirty="0"/>
          </a:p>
          <a:p>
            <a:pPr marL="457200" indent="-457200" algn="ctr">
              <a:lnSpc>
                <a:spcPct val="50000"/>
              </a:lnSpc>
            </a:pPr>
            <a:r>
              <a:rPr lang="en-US" dirty="0"/>
              <a:t>   :</a:t>
            </a:r>
          </a:p>
          <a:p>
            <a:pPr marL="457200" indent="-457200" algn="ctr">
              <a:lnSpc>
                <a:spcPct val="150000"/>
              </a:lnSpc>
            </a:pPr>
            <a:r>
              <a:rPr lang="en-US" i="1" dirty="0"/>
              <a:t>a</a:t>
            </a:r>
            <a:r>
              <a:rPr lang="en-US" baseline="-25000" dirty="0"/>
              <a:t>m1</a:t>
            </a:r>
            <a:r>
              <a:rPr lang="en-US" i="1" dirty="0"/>
              <a:t>x</a:t>
            </a:r>
            <a:r>
              <a:rPr lang="en-US" baseline="-25000" dirty="0"/>
              <a:t>1 </a:t>
            </a:r>
            <a:r>
              <a:rPr lang="en-US" dirty="0"/>
              <a:t>+ 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baseline="-25000" dirty="0"/>
              <a:t>3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+ … + </a:t>
            </a:r>
            <a:r>
              <a:rPr lang="en-US" i="1" dirty="0" err="1"/>
              <a:t>a</a:t>
            </a:r>
            <a:r>
              <a:rPr lang="en-US" i="1" baseline="-25000" dirty="0" err="1"/>
              <a:t>mn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   =   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sp>
        <p:nvSpPr>
          <p:cNvPr id="6" name="AutoShape 4"/>
          <p:cNvSpPr txBox="1">
            <a:spLocks noChangeArrowheads="1"/>
          </p:cNvSpPr>
          <p:nvPr/>
        </p:nvSpPr>
        <p:spPr bwMode="auto">
          <a:xfrm>
            <a:off x="457200" y="1600200"/>
            <a:ext cx="8229600" cy="1447800"/>
          </a:xfrm>
          <a:prstGeom prst="foldedCorner">
            <a:avLst>
              <a:gd name="adj" fmla="val 12500"/>
            </a:avLst>
          </a:prstGeom>
          <a:solidFill>
            <a:srgbClr val="FFE2C5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53882" dir="2700000" algn="ctr" rotWithShape="0">
              <a:srgbClr val="DDDDDD"/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ackadder ITC" pitchFamily="82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efinisi 1.2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Sistem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persamaan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linear</a:t>
            </a:r>
          </a:p>
          <a:p>
            <a:r>
              <a:rPr lang="en-US" sz="2200" dirty="0">
                <a:cs typeface="Times New Roman" pitchFamily="18" charset="0"/>
              </a:rPr>
              <a:t>Sistem </a:t>
            </a:r>
            <a:r>
              <a:rPr lang="en-US" sz="2200" dirty="0" err="1">
                <a:cs typeface="Times New Roman" pitchFamily="18" charset="0"/>
              </a:rPr>
              <a:t>persamaan</a:t>
            </a:r>
            <a:r>
              <a:rPr lang="en-US" sz="2200" dirty="0">
                <a:cs typeface="Times New Roman" pitchFamily="18" charset="0"/>
              </a:rPr>
              <a:t> linear adalah </a:t>
            </a:r>
            <a:r>
              <a:rPr lang="en-US" sz="2200" dirty="0" err="1">
                <a:cs typeface="Times New Roman" pitchFamily="18" charset="0"/>
              </a:rPr>
              <a:t>himpunan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berhingga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dirty="0" err="1">
                <a:cs typeface="Times New Roman" pitchFamily="18" charset="0"/>
              </a:rPr>
              <a:t>persamaan-persamaan</a:t>
            </a:r>
            <a:r>
              <a:rPr lang="en-US" sz="2200" dirty="0">
                <a:cs typeface="Times New Roman" pitchFamily="18" charset="0"/>
              </a:rPr>
              <a:t> linear yang </a:t>
            </a:r>
            <a:r>
              <a:rPr lang="en-US" sz="2200" dirty="0" err="1">
                <a:cs typeface="Times New Roman" pitchFamily="18" charset="0"/>
              </a:rPr>
              <a:t>melibatkan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en-US" sz="2200" i="1" dirty="0">
                <a:cs typeface="Times New Roman" pitchFamily="18" charset="0"/>
              </a:rPr>
              <a:t>unknown</a:t>
            </a:r>
            <a:r>
              <a:rPr lang="en-US" sz="2200" dirty="0">
                <a:cs typeface="Times New Roman" pitchFamily="18" charset="0"/>
              </a:rPr>
              <a:t> yang </a:t>
            </a:r>
            <a:r>
              <a:rPr lang="en-US" sz="2200" dirty="0" err="1">
                <a:cs typeface="Times New Roman" pitchFamily="18" charset="0"/>
              </a:rPr>
              <a:t>sama</a:t>
            </a:r>
            <a:r>
              <a:rPr lang="en-US" sz="2200" dirty="0">
                <a:cs typeface="Times New Roman" pitchFamily="18" charset="0"/>
              </a:rPr>
              <a:t>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1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BG_AUDIO_DURATION_TAG" val="0.0000000"/>
  <p:tag name="ISPRING_RESOURCE_PATHS_HASH_PRESENTER" val="85e7bbdcac0104c3818369dd7b6eca15bbbd94"/>
  <p:tag name="ISPRING_SCORM_RATE_SLIDES" val="0"/>
  <p:tag name="ISPRING_SCORM_RATE_QUIZZES" val="0"/>
  <p:tag name="ISPRING_SCORM_PASSING_SCORE" val="0.0000000000"/>
  <p:tag name="ISPRING_UUID" val="{AB0DA40A-BCE3-4AA7-989D-AF01FB0AF8B8}"/>
  <p:tag name="ISPRING_PRESENTATION_INFO" val="&lt;?xml version=&quot;1.0&quot; encoding=&quot;UTF-8&quot; standalone=&quot;no&quot; ?&gt;&#10;&lt;presentation&gt;&#10;&#10;  &lt;slides&gt;&#10;    &lt;slide duration=&quot;8448&quot; id=&quot;{7F555B04-8B58-41B5-894A-274B8340F8BD}&quot; pptId=&quot;256&quot; transitionDuration=&quot;0&quot;/&gt;&#10;    &lt;slide duration=&quot;21174&quot; id=&quot;{5DF94C5B-B609-4043-95CA-A95282D7D721}&quot; pptId=&quot;257&quot; transitionDuration=&quot;0&quot;/&gt;&#10;    &lt;slide duration=&quot;45670&quot; id=&quot;{8CE4C028-8C6D-4EF1-8D0A-FD0EFED7BAC2}&quot; pptId=&quot;258&quot; transitionDuration=&quot;0&quot;/&gt;&#10;    &lt;slide duration=&quot;10167&quot; id=&quot;{EE6B7DB9-3D17-44E7-9FAF-224BD0B1AFCA}&quot; pptId=&quot;259&quot; transitionDuration=&quot;500&quot;/&gt;&#10;    &lt;slide duration=&quot;17070&quot; id=&quot;{A0A45E5F-E48F-4DAB-BE02-F083D326D65E}&quot; pptId=&quot;260&quot; transitionDuration=&quot;0&quot;/&gt;&#10;    &lt;slide duration=&quot;6258&quot; id=&quot;{3462690E-450C-44D1-97C8-4074D530A438}&quot; pptId=&quot;262&quot; transitionDuration=&quot;0&quot;/&gt;&#10;    &lt;slide duration=&quot;50739&quot; id=&quot;{E61C684A-835A-4E71-90EE-BDC25B1D118F}&quot; pptId=&quot;264&quot; transitionDuration=&quot;0&quot;/&gt;&#10;    &lt;slide duration=&quot;34703&quot; id=&quot;{C34E926E-53C9-4B9E-8952-AB2A229F9246}&quot; pptId=&quot;265&quot; transitionDuration=&quot;0&quot;/&gt;&#10;    &lt;slide duration=&quot;8161&quot; id=&quot;{729E6742-37FE-4F24-A1B4-A330CCAF7B6E}&quot; pptId=&quot;266&quot; transitionDuration=&quot;0&quot;/&gt;&#10;    &lt;slide duration=&quot;906793&quot; id=&quot;{DEDD64FC-E630-4B56-8EFA-D71C4143269A}&quot; pptId=&quot;268&quot; transitionDuration=&quot;0&quot;/&gt;&#10;    &lt;slide duration=&quot;9945&quot; id=&quot;{424A68A4-CBA7-4A2B-8FFC-E4D6636FFB16}&quot; pptId=&quot;269&quot; transitionDuration=&quot;0&quot;/&gt;&#10;    &lt;slide duration=&quot;20977&quot; id=&quot;{F5D3591A-4372-4B1D-88FA-0B4DC9AC2524}&quot; pptId=&quot;270&quot; transitionDuration=&quot;0&quot;/&gt;&#10;    &lt;slide duration=&quot;2761&quot; id=&quot;{09BA8F87-C116-4D85-B7FB-983E3E086A13}&quot; pptId=&quot;271&quot; transitionDuration=&quot;0&quot;/&gt;&#10;    &lt;slide duration=&quot;2530&quot; id=&quot;{1AEEEF41-0C10-475D-B35C-7B6F1819545C}&quot; pptId=&quot;272&quot; transitionDuration=&quot;0&quot;/&gt;&#10;    &lt;slide duration=&quot;11617&quot; id=&quot;{E7ECB1FB-E522-4DCE-92E8-0CDEED198811}&quot; pptId=&quot;273&quot; transitionDuration=&quot;0&quot;/&gt;&#10;    &lt;slide duration=&quot;7462&quot; id=&quot;{E81A8A8C-AAA4-4A53-95DC-2A666ECF5BF2}&quot; pptId=&quot;274&quot; transitionDuration=&quot;0&quot;/&gt;&#10;    &lt;slide duration=&quot;4606&quot; id=&quot;{9420473D-DB6A-4F33-9D79-4B79E1B24742}&quot; pptId=&quot;275&quot; transitionDuration=&quot;0&quot;/&gt;&#10;    &lt;slide duration=&quot;7117&quot; id=&quot;{15B9F40C-1757-4131-87F4-6B1D4B85383C}&quot; pptId=&quot;276&quot; transitionDuration=&quot;0&quot;/&gt;&#10;    &lt;slide duration=&quot;1669&quot; id=&quot;{40A7FCE4-A2E2-4FEB-B1E4-0FF616D19075}&quot; pptId=&quot;277&quot; transitionDuration=&quot;0&quot;/&gt;&#10;    &lt;slide duration=&quot;1716&quot; id=&quot;{CBCFA6F1-AEA6-4AF5-BA37-09B7BBF73277}&quot; pptId=&quot;278&quot; transitionDuration=&quot;0&quot;/&gt;&#10;    &lt;slide duration=&quot;1763&quot; id=&quot;{7930760A-5E86-48E8-806B-28ABAA755C20}&quot; pptId=&quot;279&quot; transitionDuration=&quot;0&quot;/&gt;&#10;    &lt;slide duration=&quot;1794&quot; id=&quot;{713F42FE-937E-4B82-AB4E-9AEA35757CCA}&quot; pptId=&quot;280&quot; transitionDuration=&quot;0&quot;/&gt;&#10;    &lt;slide duration=&quot;1435&quot; id=&quot;{5FA97743-1D09-456F-B3EA-1F66655E4488}&quot; pptId=&quot;282&quot; transitionDuration=&quot;0&quot;/&gt;&#10;    &lt;slide duration=&quot;1304&quot; id=&quot;{04616C0B-749D-404D-B243-5320839277CF}&quot; pptId=&quot;283&quot; transitionDuration=&quot;0&quot;/&gt;&#10;    &lt;slide duration=&quot;1415&quot; id=&quot;{78567801-5DC8-47F1-B254-66EE23BBDE84}&quot; pptId=&quot;284&quot; transitionDuration=&quot;0&quot;/&gt;&#10;    &lt;slide duration=&quot;1264&quot; id=&quot;{9E0D962D-D4B8-433A-AD32-495C19FAFD6C}&quot; pptId=&quot;285&quot; transitionDuration=&quot;0&quot;/&gt;&#10;    &lt;slide duration=&quot;1&quot; id=&quot;{916A776F-838F-4ED0-A9CE-08EB0933BA0D}&quot; pptId=&quot;287&quot; transitionDuration=&quot;500&quot;/&gt;&#10;    &lt;slide duration=&quot;997&quot; id=&quot;{7788A69B-92CC-47F2-AD86-76EC13D291C4}&quot; pptId=&quot;288&quot; transitionDuration=&quot;0&quot;/&gt;&#10;    &lt;slide duration=&quot;1263&quot; id=&quot;{272F1171-1D14-422B-A04C-A4EF068BF635}&quot; pptId=&quot;289&quot; transitionDuration=&quot;0&quot;/&gt;&#10;    &lt;slide duration=&quot;1545&quot; id=&quot;{5EE387AC-82A1-4025-BFD3-0F3BCC556C44}&quot; pptId=&quot;290&quot; transitionDuration=&quot;0&quot;/&gt;&#10;    &lt;slide duration=&quot;1794&quot; id=&quot;{1FB2CF11-1B26-4A08-9F1D-3F8BF78F8CBA}&quot; pptId=&quot;291&quot; transitionDuration=&quot;0&quot;/&gt;&#10;    &lt;slide duration=&quot;1353&quot; id=&quot;{194541E2-135F-4E5F-A36D-EE3743F355DD}&quot; pptId=&quot;292&quot; transitionDuration=&quot;0&quot;/&gt;&#10;    &lt;slide duration=&quot;1592&quot; id=&quot;{D5DD4DD1-1B3E-46B7-AD84-18752BF26A4C}&quot; pptId=&quot;293&quot; transitionDuration=&quot;0&quot;/&gt;&#10;    &lt;slide duration=&quot;1404&quot; id=&quot;{7821DE4B-9E2F-4E27-98C5-FCA3541D0B61}&quot; pptId=&quot;294&quot; transitionDuration=&quot;0&quot;/&gt;&#10;    &lt;slide duration=&quot;1544&quot; id=&quot;{92AA2914-E68E-4DD1-B9FA-3E4BDCC5E0E3}&quot; pptId=&quot;295&quot; transitionDuration=&quot;0&quot;/&gt;&#10;    &lt;slide duration=&quot;1342&quot; id=&quot;{60DADDF4-0CF2-4F93-BE7F-07DECAAF6FFF}&quot; pptId=&quot;296&quot; transitionDuration=&quot;0&quot;/&gt;&#10;    &lt;slide duration=&quot;1310&quot; id=&quot;{921D9066-4308-4194-9B95-C32071B4263D}&quot; pptId=&quot;297&quot; transitionDuration=&quot;0&quot;/&gt;&#10;    &lt;slide duration=&quot;1451&quot; id=&quot;{99C280D3-798A-4A8F-AA04-3E8884BA887A}&quot; pptId=&quot;298&quot; transitionDuration=&quot;0&quot;/&gt;&#10;    &lt;slide duration=&quot;1185&quot; id=&quot;{E0ABBCBF-774F-4253-A9AA-A51CB022F9D4}&quot; pptId=&quot;299&quot; transitionDuration=&quot;0&quot;/&gt;&#10;    &lt;slide duration=&quot;1170&quot; id=&quot;{0ED27798-B317-43EE-ADFA-17BCEC195B70}&quot; pptId=&quot;300&quot; transitionDuration=&quot;0&quot;/&gt;&#10;    &lt;slide duration=&quot;1155&quot; id=&quot;{95657B71-41C6-4B7A-9989-154B8DFD0F4F}&quot; pptId=&quot;301&quot; transitionDuration=&quot;0&quot;/&gt;&#10;    &lt;slide duration=&quot;1076&quot; id=&quot;{EC63CBC0-31B1-404A-A994-AE2FC31BF7CA}&quot; pptId=&quot;302&quot; transitionDuration=&quot;0&quot;/&gt;&#10;    &lt;slide duration=&quot;1115&quot; id=&quot;{B59E31E8-0DBE-403C-A609-314C76881903}&quot; pptId=&quot;303&quot; transitionDuration=&quot;0&quot;/&gt;&#10;    &lt;slide duration=&quot;1120&quot; id=&quot;{C3C26567-0AE0-44D7-A332-A5CA793D4F11}&quot; pptId=&quot;304&quot; transitionDuration=&quot;0&quot;/&gt;&#10;    &lt;slide duration=&quot;1077&quot; id=&quot;{6E76B49F-1BBD-462C-995C-7D277F7BC4C3}&quot; pptId=&quot;305&quot; transitionDuration=&quot;0&quot;/&gt;&#10;    &lt;slide duration=&quot;1092&quot; id=&quot;{8D595AF0-453B-4471-A3EE-0651C7082AB0}&quot; pptId=&quot;306&quot; transitionDuration=&quot;0&quot;/&gt;&#10;    &lt;slide duration=&quot;1045&quot; id=&quot;{01EE449C-DDE1-4A41-A8ED-608788DE4B75}&quot; pptId=&quot;307&quot; transitionDuration=&quot;0&quot;/&gt;&#10;    &lt;slide duration=&quot;1170&quot; id=&quot;{A311AD5D-1B51-4ABB-B88A-BAD2865AB44F}&quot; pptId=&quot;308&quot; transitionDuration=&quot;0&quot;/&gt;&#10;    &lt;slide duration=&quot;1264&quot; id=&quot;{C41731B4-DF20-4FA4-943D-3E77BC1CBB91}&quot; pptId=&quot;309&quot; transitionDuration=&quot;0&quot;/&gt;&#10;    &lt;slide duration=&quot;982&quot; id=&quot;{E226A958-FAA0-4028-999F-80A9C595E653}&quot; pptId=&quot;310&quot; transitionDuration=&quot;0&quot;/&gt;&#10;    &lt;slide duration=&quot;1014&quot; id=&quot;{06CF1A04-9EB2-4C40-A3B7-06F34BF4FF01}&quot; pptId=&quot;311&quot; transitionDuration=&quot;0&quot;/&gt;&#10;    &lt;slide duration=&quot;1&quot; id=&quot;{686A7766-3C2E-433E-A233-49108F4FE5DB}&quot; pptId=&quot;318&quot; transitionDuration=&quot;500&quot;/&gt;&#10;    &lt;slide duration=&quot;1418&quot; id=&quot;{C8512A96-F67B-4140-8255-97B04DAC8BF2}&quot; pptId=&quot;319&quot; transitionDuration=&quot;0&quot;/&gt;&#10;    &lt;slide duration=&quot;1311&quot; id=&quot;{6D2F0D60-AE70-49DA-91B1-FD4BF19233CA}&quot; pptId=&quot;320&quot; transitionDuration=&quot;0&quot;/&gt;&#10;    &lt;slide duration=&quot;1185&quot; id=&quot;{E19C29F1-6F40-4249-A579-BDE214574E07}&quot; pptId=&quot;321&quot; transitionDuration=&quot;0&quot;/&gt;&#10;    &lt;slide duration=&quot;1201&quot; id=&quot;{25CD458E-2BE1-4249-85C3-171EE9292716}&quot; pptId=&quot;329&quot; transitionDuration=&quot;0&quot;/&gt;&#10;    &lt;slide duration=&quot;1498&quot; id=&quot;{95B7DA88-B1D1-46E1-A14E-48194E0656CF}&quot; pptId=&quot;330&quot; transitionDuration=&quot;0&quot;/&gt;&#10;    &lt;slide duration=&quot;1420&quot; id=&quot;{C1BC0BFF-442B-4F0A-B014-49241E293B48}&quot; pptId=&quot;331&quot; transitionDuration=&quot;0&quot;/&gt;&#10;    &lt;slide duration=&quot;1388&quot; id=&quot;{6238FDA8-9578-4824-AB24-7EBD189793BE}&quot; pptId=&quot;338&quot; transitionDuration=&quot;0&quot;/&gt;&#10;    &lt;slide duration=&quot;1&quot; id=&quot;{0A564C8A-443C-4E0E-A595-239A97487513}&quot; pptId=&quot;337&quot; transitionDuration=&quot;500&quot;/&gt;&#10;    &lt;slide duration=&quot;1527&quot; id=&quot;{74F2ED0A-6879-49B8-9E4D-5B43A0166325}&quot; pptId=&quot;334&quot; transitionDuration=&quot;0&quot;/&gt;&#10;    &lt;slide duration=&quot;1622&quot; id=&quot;{D63DF166-A5DD-4AA4-9C15-8D19947A1230}&quot; pptId=&quot;335&quot; transitionDuration=&quot;0&quot;/&gt;&#10;    &lt;slide duration=&quot;1716&quot; id=&quot;{4C834302-BE3A-4BC2-9B5A-827CFEB2C257}&quot; pptId=&quot;328&quot; transitionDuration=&quot;0&quot;/&gt;&#10;    &lt;slide duration=&quot;1358&quot; id=&quot;{A12360EA-7006-4958-967C-F8087A684246}&quot; pptId=&quot;336&quot; transitionDuration=&quot;0&quot;/&gt;&#10;  &lt;/slides&gt;&#10;&#10;  &lt;narration&gt;&#10;    &lt;audioTracks&gt;&#10;      &lt;audioTrack duration=&quot;7758&quot; slideId=&quot;{EE6B7DB9-3D17-44E7-9FAF-224BD0B1AFCA}&quot; startTime=&quot;16&quot; stepIndex=&quot;0&quot; volume=&quot;1&quot;&gt;&#10;        &lt;file modifyTime=&quot;2013-11-28T06:39:48&quot; size=&quot;124662&quot;&gt;&#10;          &lt;path full=&quot;D:\lisa51\Dropbox\ModulAlin2013\Modul\mp3_modul\modul 1\4.mp3&quot; relative=&quot;mp3_modul\modul 1\4.mp3&quot;/&gt;&#10;        &lt;/file&gt;&#10;        &lt;audio channels=&quot;1&quot; sampleRate=&quot;44100&quot;/&gt;&#10;      &lt;/audioTrack&gt;&#10;      &lt;audioTrack duration=&quot;7445&quot; slideId=&quot;{A0A45E5F-E48F-4DAB-BE02-F083D326D65E}&quot; startTime=&quot;151&quot; stepIndex=&quot;0&quot; volume=&quot;1&quot;&gt;&#10;        &lt;file modifyTime=&quot;2013-11-28T06:40:12&quot; size=&quot;119647&quot;&gt;&#10;          &lt;path full=&quot;D:\lisa51\Dropbox\ModulAlin2013\Modul\mp3_modul\modul 1\5.mp3&quot; relative=&quot;mp3_modul\modul 1\5.mp3&quot;/&gt;&#10;        &lt;/file&gt;&#10;        &lt;audio channels=&quot;1&quot; sampleRate=&quot;44100&quot;/&gt;&#10;      &lt;/audioTrack&gt;&#10;      &lt;audioTrack duration=&quot;5094&quot; slideId=&quot;{3462690E-450C-44D1-97C8-4074D530A438}&quot; startTime=&quot;80&quot; stepIndex=&quot;0&quot; volume=&quot;1&quot;&gt;&#10;        &lt;file modifyTime=&quot;2013-11-28T06:40:44&quot; size=&quot;82031&quot;&gt;&#10;          &lt;path full=&quot;D:\lisa51\Dropbox\ModulAlin2013\Modul\mp3_modul\modul 1\6.mp3&quot; relative=&quot;mp3_modul\modul 1\6.mp3&quot;/&gt;&#10;        &lt;/file&gt;&#10;        &lt;audio channels=&quot;1&quot; sampleRate=&quot;44100&quot;/&gt;&#10;      &lt;/audioTrack&gt;&#10;      &lt;audioTrack duration=&quot;46367&quot; slideId=&quot;{E61C684A-835A-4E71-90EE-BDC25B1D118F}&quot; startTime=&quot;181&quot; stepIndex=&quot;0&quot; volume=&quot;1&quot;&gt;&#10;        &lt;file modifyTime=&quot;2013-11-28T06:41:07&quot; size=&quot;742406&quot;&gt;&#10;          &lt;path full=&quot;D:\lisa51\Dropbox\ModulAlin2013\Modul\mp3_modul\modul 1\7.mp3&quot; relative=&quot;mp3_modul\modul 1\7.mp3&quot;/&gt;&#10;        &lt;/file&gt;&#10;        &lt;audio channels=&quot;1&quot; sampleRate=&quot;44100&quot;/&gt;&#10;      &lt;/audioTrack&gt;&#10;      &lt;audioTrack duration=&quot;12826&quot; slideId=&quot;{C34E926E-53C9-4B9E-8952-AB2A229F9246}&quot; startTime=&quot;275&quot; stepIndex=&quot;0&quot; volume=&quot;1&quot;&gt;&#10;        &lt;file modifyTime=&quot;2013-11-28T06:41:27&quot; size=&quot;205746&quot;&gt;&#10;          &lt;path full=&quot;D:\lisa51\Dropbox\ModulAlin2013\Modul\mp3_modul\modul 1\8.mp3&quot; relative=&quot;mp3_modul\modul 1\8.mp3&quot;/&gt;&#10;        &lt;/file&gt;&#10;        &lt;audio channels=&quot;1&quot; sampleRate=&quot;44100&quot;/&gt;&#10;      &lt;/audioTrack&gt;&#10;      &lt;audioTrack duration=&quot;39993&quot; slideId=&quot;{E19C29F1-6F40-4249-A579-BDE214574E07}&quot; startTime=&quot;1092&quot; stepIndex=&quot;0&quot; volume=&quot;1&quot;&gt;&#10;        &lt;file modifyTime=&quot;2013-11-28T06:41:50&quot; size=&quot;640424&quot;&gt;&#10;          &lt;path full=&quot;D:\lisa51\Dropbox\ModulAlin2013\Modul\mp3_modul\modul 1\9.mp3&quot; relative=&quot;mp3_modul\modul 1\9.mp3&quot;/&gt;&#10;        &lt;/file&gt;&#10;        &lt;audio channels=&quot;1&quot; sampleRate=&quot;44100&quot;/&gt;&#10;      &lt;/audioTrack&gt;&#10;      &lt;audioTrack duration=&quot;37695&quot; slideId=&quot;{DEDD64FC-E630-4B56-8EFA-D71C4143269A}&quot; startTime=&quot;0&quot; stepIndex=&quot;0&quot; volume=&quot;1&quot;&gt;&#10;        &lt;file modifyTime=&quot;2013-11-28T06:42:23&quot; size=&quot;603645&quot;&gt;&#10;          &lt;path full=&quot;D:\lisa51\Dropbox\ModulAlin2013\Modul\mp3_modul\modul 1\11.mp3&quot; relative=&quot;mp3_modul\modul 1\11.mp3&quot;/&gt;&#10;        &lt;/file&gt;&#10;        &lt;audio channels=&quot;1&quot; sampleRate=&quot;44100&quot;/&gt;&#10;      &lt;/audioTrack&gt;&#10;      &lt;audioTrack duration=&quot;44487&quot; slideId=&quot;&quot; startTime=&quot;27669&quot; volume=&quot;1&quot;&gt;&#10;        &lt;file modifyTime=&quot;2013-11-28T06:45:32&quot; size=&quot;712314&quot;&gt;&#10;          &lt;path full=&quot;D:\lisa51\Dropbox\ModulAlin2013\Modul\mp3_modul\modul 1\12.mp3&quot; relative=&quot;mp3_modul\modul 1\12.mp3&quot;/&gt;&#10;        &lt;/file&gt;&#10;        &lt;audio channels=&quot;1&quot; sampleRate=&quot;44100&quot;/&gt;&#10;      &lt;/audioTrack&gt;&#10;      &lt;audioTrack duration=&quot;73561&quot; slideId=&quot;&quot; startTime=&quot;72156&quot; volume=&quot;1&quot;&gt;&#10;        &lt;file modifyTime=&quot;2013-11-28T06:46:27&quot; size=&quot;1177503&quot;&gt;&#10;          &lt;path full=&quot;D:\lisa51\Dropbox\ModulAlin2013\Modul\mp3_modul\modul 1\13.mp3&quot; relative=&quot;mp3_modul\modul 1\13.mp3&quot;/&gt;&#10;        &lt;/file&gt;&#10;        &lt;audio channels=&quot;2&quot; sampleRate=&quot;44100&quot;/&gt;&#10;      &lt;/audioTrack&gt;&#10;      &lt;audioTrack duration=&quot;16509&quot; slideId=&quot;&quot; startTime=&quot;145717&quot; volume=&quot;1&quot;&gt;&#10;        &lt;file modifyTime=&quot;2013-11-28T06:46:40&quot; size=&quot;264680&quot;&gt;&#10;          &lt;path full=&quot;D:\lisa51\Dropbox\ModulAlin2013\Modul\mp3_modul\modul 1\14.mp3&quot; relative=&quot;mp3_modul\modul 1\14.mp3&quot;/&gt;&#10;        &lt;/file&gt;&#10;        &lt;audio channels=&quot;1&quot; sampleRate=&quot;44100&quot;/&gt;&#10;      &lt;/audioTrack&gt;&#10;      &lt;audioTrack duration=&quot;75128&quot; slideId=&quot;{7F555B04-8B58-41B5-894A-274B8340F8BD}&quot; startTime=&quot;0&quot; stepIndex=&quot;0&quot; volume=&quot;1&quot;&gt;&#10;        &lt;file modifyTime=&quot;2013-11-28T05:02:11&quot; size=&quot;1202577&quot;&gt;&#10;          &lt;path full=&quot;D:\lisa51\Dropbox\ModulAlin2013\Modul\mp3_modul\modul 1\1-3.mp3&quot; relative=&quot;mp3_modul\modul 1\1-3.mp3&quot;/&gt;&#10;        &lt;/file&gt;&#10;        &lt;trim end=&quot;3265&quot; start=&quot;0&quot;/&gt;&#10;        &lt;audio channels=&quot;1&quot; sampleRate=&quot;44100&quot;/&gt;&#10;      &lt;/audioTrack&gt;&#10;    &lt;/audioTracks&gt;&#10;  &lt;/narration&gt;&#10;&#10;&lt;/presentation&gt;&#10;"/>
  <p:tag name="ISPRING_RESOURCE_PATHS_HASH_2" val="8e2c89558a79eaa59d84bb28caad41394187a6"/>
  <p:tag name="ISPRING_RESOURCE_FOLDER" val="D:\lisa51\Dropbox\ModulAlin2013\Modul\Modul 1_SPL_v16Dec\"/>
  <p:tag name="ISPRING_PRESENTATION_PATH" val="D:\lisa51\Dropbox\ModulAlin2013\Modul\Modul 1_SPL_v16Dec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Penyelesaian spl"/>
  <p:tag name="ISPRING_SLIDE_INDENT_LEVEL" val="1"/>
  <p:tag name="ISPRING_PRESENTER_ID" val="None"/>
  <p:tag name="ISPRING_SLIDE_ID" val="{DEDD64FC-E630-4B56-8EFA-D71C4143269A}"/>
  <p:tag name="GENSWF_ADVANCE_TIME" val="906.793"/>
  <p:tag name="TIMING" val="|37.783|37.783|37.783|37.783|37.783|37.783|37.783|37.783|37.783|37.783|37.783|37.783|37.783|37.783|37.783|37.783|37.783|37.783|37.783|37.783|37.783|37.783|37.783|37.783|0.001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tode eliminasi-substitusi (e-s)"/>
  <p:tag name="ISPRING_SLIDE_INDENT_LEVEL" val="1"/>
  <p:tag name="ISPRING_PRESENTER_ID" val="None"/>
  <p:tag name="ISPRING_SLIDE_ID" val="{424A68A4-CBA7-4A2B-8FFC-E4D6636FFB16}"/>
  <p:tag name="GENSWF_ADVANCE_TIME" val="9.945"/>
  <p:tag name="TIMING" val="|0.904|0.904|0.904|0.904|0.904|0.904|0.904|0.904|0.904|0.904|0.904|0.001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Metode geometris"/>
  <p:tag name="ISPRING_SLIDE_INDENT_LEVEL" val="1"/>
  <p:tag name="ISPRING_PRESENTER_ID" val="None"/>
  <p:tag name="ISPRING_SLIDE_ID" val="{F5D3591A-4372-4B1D-88FA-0B4DC9AC2524}"/>
  <p:tag name="GENSWF_ADVANCE_TIME" val="20.977"/>
  <p:tag name="TIMING" val="|0.874|0.874|0.874|0.874|0.874|0.874|0.874|0.874|0.874|0.874|0.874|0.874|0.874|0.874|0.874|0.874|0.874|0.874|0.874|0.874|0.874|0.874|0.874|0.874|0.001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ontoh menerapkan metode geometris"/>
  <p:tag name="ISPRING_SLIDE_INDENT_LEVEL" val="1"/>
  <p:tag name="ISPRING_PRESENTER_ID" val="None"/>
  <p:tag name="ISPRING_SLIDE_ID" val="{09BA8F87-C116-4D85-B7FB-983E3E086A13}"/>
  <p:tag name="GENSWF_ADVANCE_TIME" val="2.761"/>
  <p:tag name="TIMING" val="|0.92|0.92|0.92|0.001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Contoh menerapkan metode geometris"/>
  <p:tag name="ISPRING_SLIDE_INDENT_LEVEL" val="1"/>
  <p:tag name="ISPRING_PRESENTER_ID" val="None"/>
  <p:tag name="ISPRING_SLIDE_ID" val="{1AEEEF41-0C10-475D-B35C-7B6F1819545C}"/>
  <p:tag name="GENSWF_ADVANCE_TIME" val="2.53"/>
  <p:tag name="TIMING" val="|0.843|0.843|0.843|0.001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Jenis-jenis penyelesaian spl"/>
  <p:tag name="ISPRING_SLIDE_INDENT_LEVEL" val="1"/>
  <p:tag name="ISPRING_PRESENTER_ID" val="None"/>
  <p:tag name="ISPRING_SLIDE_ID" val="{E7ECB1FB-E522-4DCE-92E8-0CDEED198811}"/>
  <p:tag name="GENSWF_ADVANCE_TIME" val="11.617"/>
  <p:tag name="TIMING" val="|1.056|1.056|1.056|1.056|1.056|1.056|1.056|1.056|1.056|1.056|1.056|0.001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pl dengan 3 unknowns"/>
  <p:tag name="ISPRING_SLIDE_INDENT_LEVEL" val="1"/>
  <p:tag name="ISPRING_PRESENTER_ID" val="None"/>
  <p:tag name="ISPRING_SLIDE_ID" val="{9420473D-DB6A-4F33-9D79-4B79E1B24742}"/>
  <p:tag name="GENSWF_ADVANCE_TIME" val="4.606"/>
  <p:tag name="TIMING" val="|0.921|0.921|0.921|0.921|0.921|0.001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pl berdasarkan penyelesaiannya"/>
  <p:tag name="ISPRING_SLIDE_INDENT_LEVEL" val="1"/>
  <p:tag name="ISPRING_PRESENTER_ID" val="None"/>
  <p:tag name="ISPRING_SLIDE_ID" val="{E81A8A8C-AAA4-4A53-95DC-2A666ECF5BF2}"/>
  <p:tag name="GENSWF_ADVANCE_TIME" val="7.462"/>
  <p:tag name="TIMING" val="|0.829|0.829|0.829|0.829|0.829|0.829|0.829|0.829|0.829|0.001"/>
  <p:tag name="ISPRING_CUSTOM_TIMING_US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Kelemahan metode geometris dan eliminasi -substitusi"/>
  <p:tag name="ISPRING_SLIDE_INDENT_LEVEL" val="1"/>
  <p:tag name="ISPRING_PRESENTER_ID" val="None"/>
  <p:tag name="ISPRING_SLIDE_ID" val="{15B9F40C-1757-4131-87F4-6B1D4B85383C}"/>
  <p:tag name="GENSWF_ADVANCE_TIME" val="7.117"/>
  <p:tag name="TIMING" val="|1.779|1.779|1.779|1.779|0.001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ISPRING_SLIDE_ID" val="{5DF94C5B-B609-4043-95CA-A95282D7D721}"/>
  <p:tag name="GENSWF_ADVANCE_TIME" val="21.174"/>
  <p:tag name="TIMING" val="|3.044|4.727|1.683|5.444|3.138|3.138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ISPRING_SLIDE_ID" val="{8CE4C028-8C6D-4EF1-8D0A-FD0EFED7BAC2}"/>
  <p:tag name="GENSWF_ADVANCE_TIME" val="45.67"/>
  <p:tag name="TIMING" val="|9.134|9.134|9.134|9.134|9.134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E6B7DB9-3D17-44E7-9FAF-224BD0B1AFCA}"/>
  <p:tag name="GENSWF_ADVANCE_TIME" val="10.167"/>
  <p:tag name="TIMING" val="|10.167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GENSWF_SLIDE_TITLE" val="Pretest"/>
  <p:tag name="ISPRING_SLIDE_INDENT_LEVEL" val="1"/>
  <p:tag name="ISPRING_PRESENTER_ID" val="None"/>
  <p:tag name="ISPRING_SLIDE_ID" val="{A0A45E5F-E48F-4DAB-BE02-F083D326D65E}"/>
  <p:tag name="GENSWF_ADVANCE_TIME" val="17.07"/>
  <p:tag name="TIMING" val="|17.07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462690E-450C-44D1-97C8-4074D530A438}"/>
  <p:tag name="GENSWF_ADVANCE_TIME" val="6.258"/>
  <p:tag name="TIMING" val="|6.258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Persamaan linier"/>
  <p:tag name="ISPRING_SLIDE_INDENT_LEVEL" val="1"/>
  <p:tag name="ISPRING_PRESENTER_ID" val="None"/>
  <p:tag name="ISPRING_SLIDE_ID" val="{E61C684A-835A-4E71-90EE-BDC25B1D118F}"/>
  <p:tag name="GENSWF_ADVANCE_TIME" val="50.739"/>
  <p:tag name="TIMING" val="|45.162|3.551|2.026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Persamaan linier dan bukan persamaan linier"/>
  <p:tag name="ISPRING_SLIDE_INDENT_LEVEL" val="1"/>
  <p:tag name="ISPRING_PRESENTER_ID" val="None"/>
  <p:tag name="ISPRING_SLIDE_ID" val="{C34E926E-53C9-4B9E-8952-AB2A229F9246}"/>
  <p:tag name="GENSWF_ADVANCE_TIME" val="34.703"/>
  <p:tag name="TIMING" val="|2.43|6.198|5.2|1.06|1.014|0.839|0.963|1.154|1.279|0.843|1.014|0.936|0.905|1.014|0.826|0.983|0.843|1.076|1.186|1.061|1.328|1.208|1.343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istem persamaan linier (spl)"/>
  <p:tag name="ISPRING_SLIDE_INDENT_LEVEL" val="1"/>
  <p:tag name="ISPRING_PRESENTER_ID" val="None"/>
  <p:tag name="ISPRING_SLIDE_ID" val="{729E6742-37FE-4F24-A1B4-A330CCAF7B6E}"/>
  <p:tag name="GENSWF_ADVANCE_TIME" val="8.161"/>
  <p:tag name="TIMING" val="|8.161"/>
  <p:tag name="ISPRING_CUSTOM_TIMING_USED" val="1"/>
</p:tagLst>
</file>

<file path=ppt/theme/theme1.xml><?xml version="1.0" encoding="utf-8"?>
<a:theme xmlns:a="http://schemas.openxmlformats.org/drawingml/2006/main" name="rev.3 slide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rev.3 slide design</Template>
  <TotalTime>2515</TotalTime>
  <Words>2449</Words>
  <Application>Microsoft Macintosh PowerPoint</Application>
  <PresentationFormat>On-screen Show (4:3)</PresentationFormat>
  <Paragraphs>410</Paragraphs>
  <Slides>20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Blackadder ITC</vt:lpstr>
      <vt:lpstr>Calibri</vt:lpstr>
      <vt:lpstr>Courier New</vt:lpstr>
      <vt:lpstr>Franklin Gothic Book</vt:lpstr>
      <vt:lpstr>Franklin Gothic Medium</vt:lpstr>
      <vt:lpstr>Wingdings</vt:lpstr>
      <vt:lpstr>rev.3 slide design</vt:lpstr>
      <vt:lpstr>Equation</vt:lpstr>
      <vt:lpstr>Sistem Persamaan Linear (Bagian 1)</vt:lpstr>
      <vt:lpstr>Sasaran pemelajaran</vt:lpstr>
      <vt:lpstr>Cakupan materi</vt:lpstr>
      <vt:lpstr>Pre-test</vt:lpstr>
      <vt:lpstr>Pre-test</vt:lpstr>
      <vt:lpstr>1.1 Pengenalan Sistem Persamaan Linear</vt:lpstr>
      <vt:lpstr>Persamaan linier</vt:lpstr>
      <vt:lpstr>Persamaan linier</vt:lpstr>
      <vt:lpstr>Sistem persamaan linier (spl)</vt:lpstr>
      <vt:lpstr>Penyelesaian spl</vt:lpstr>
      <vt:lpstr>Metode eliminasi-substitusi (e-s)</vt:lpstr>
      <vt:lpstr>Cara menyajikan persamaan linear secara geometris</vt:lpstr>
      <vt:lpstr>Metode geometris</vt:lpstr>
      <vt:lpstr>Contoh 3: menerapkan metode geometris</vt:lpstr>
      <vt:lpstr>Contoh 4: menerapkan metode geometris</vt:lpstr>
      <vt:lpstr>Jenis-jenis penyelesaian spl</vt:lpstr>
      <vt:lpstr>Spl dengan 3 unknown</vt:lpstr>
      <vt:lpstr>Spl berdasarkan penyelesaiannya</vt:lpstr>
      <vt:lpstr>Kelemahan metode geometris dan eliminasi-substitusi</vt:lpstr>
      <vt:lpstr>Selanjutnya dibahas metode penyelesaian spl:  (1) menggunakan Inverse,  (2) Aturan Cramer (3) Metode Eliminasi Gauss-Jordan           [menerapkan operasi baris elementer (OBE)].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Sistem Persamaan Linier</dc:title>
  <dc:creator>lisa51</dc:creator>
  <cp:lastModifiedBy>Kasiyah -</cp:lastModifiedBy>
  <cp:revision>226</cp:revision>
  <dcterms:created xsi:type="dcterms:W3CDTF">2013-05-27T05:22:07Z</dcterms:created>
  <dcterms:modified xsi:type="dcterms:W3CDTF">2023-08-26T23:49:12Z</dcterms:modified>
</cp:coreProperties>
</file>