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7"/>
  </p:handoutMasterIdLst>
  <p:sldIdLst>
    <p:sldId id="256" r:id="rId2"/>
    <p:sldId id="260" r:id="rId3"/>
    <p:sldId id="262" r:id="rId4"/>
    <p:sldId id="263" r:id="rId5"/>
    <p:sldId id="285" r:id="rId6"/>
    <p:sldId id="290" r:id="rId7"/>
    <p:sldId id="26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6633"/>
    <a:srgbClr val="7C6E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-6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29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068DFF-CD0F-418D-8D1E-2A538E4D33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pt-BR" sz="2400">
              <a:latin typeface="Times New Roman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>
              <a:latin typeface="Times New Roman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F0ECC-75DE-414F-B23D-B342650CC1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CE729-1C5C-4EDB-95CA-11C937A98B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BCB55-4101-44D8-983E-AF6861BDCE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E9DDC-8F2C-4964-B863-9871C91034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32BA1-AB5A-402C-B7BA-1695B8C9D4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12F0-4C48-4494-855D-D29ACD2D60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743C-179F-4FDB-A95D-AE88B6DACE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E27D-C99F-42BA-8893-4B8C2DB0DF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3EF68-C594-43BB-89B1-512FB971BB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72C2C-24ED-4ADC-93CD-C978A02A53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B1F8-9F07-4BB8-8659-423FA82B4B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pt-BR" sz="2400">
              <a:latin typeface="Times New Roman" pitchFamily="18" charset="0"/>
            </a:endParaRPr>
          </a:p>
        </p:txBody>
      </p:sp>
      <p:pic>
        <p:nvPicPr>
          <p:cNvPr id="1027" name="Picture 4" descr="minispir"/>
          <p:cNvPicPr>
            <a:picLocks noChangeAspect="1" noChangeArrowheads="1"/>
          </p:cNvPicPr>
          <p:nvPr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5" descr="minispir"/>
          <p:cNvPicPr>
            <a:picLocks noChangeAspect="1" noChangeArrowheads="1"/>
          </p:cNvPicPr>
          <p:nvPr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307CAC6-E8EE-4B94-9811-F063193CC9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uras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98438"/>
            <a:ext cx="8459787" cy="649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WordArt 3"/>
          <p:cNvSpPr>
            <a:spLocks noChangeArrowheads="1" noChangeShapeType="1" noTextEdit="1"/>
          </p:cNvSpPr>
          <p:nvPr/>
        </p:nvSpPr>
        <p:spPr bwMode="auto">
          <a:xfrm>
            <a:off x="611560" y="2853208"/>
            <a:ext cx="8136904" cy="309607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>
              <a:defRPr/>
            </a:pPr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Impact"/>
              </a:rPr>
              <a:t>A</a:t>
            </a:r>
          </a:p>
          <a:p>
            <a:pPr algn="ctr">
              <a:defRPr/>
            </a:pPr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Impact"/>
              </a:rPr>
              <a:t>Dissertação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476672"/>
            <a:ext cx="1778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latin typeface="Arial Narrow" pitchFamily="34" charset="0"/>
              </a:rPr>
              <a:t>Conclusão</a:t>
            </a:r>
            <a:endParaRPr lang="pt-BR" sz="32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15616" y="2046327"/>
            <a:ext cx="74888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Arial Narrow" pitchFamily="34" charset="0"/>
              </a:rPr>
              <a:t>É o acabamento da redação, a parte que amarra o texto com a síntese das informações. Ela não deve ser iniciada abruptamente, como não deve ser finalizada de forma súbita. Quando solicitado pode apontar uma solução parar as questões pontuadas. </a:t>
            </a:r>
            <a:endParaRPr lang="pt-B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87624" y="476672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>
                <a:latin typeface="Arial Narrow" pitchFamily="34" charset="0"/>
              </a:rPr>
              <a:t>A conclusão pode funcionar de três maneiras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115616" y="1832625"/>
            <a:ext cx="7560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Retomada da ideia central, para confirmá-la;</a:t>
            </a:r>
          </a:p>
          <a:p>
            <a:pPr algn="just"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Resumo das ideias (argumentos) apresentados e discutidos;</a:t>
            </a:r>
          </a:p>
          <a:p>
            <a:pPr algn="just"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Sugestão de soluções para resolução da problemática abordada.</a:t>
            </a:r>
            <a:endParaRPr lang="pt-B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476672"/>
            <a:ext cx="4022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latin typeface="Arial Narrow" pitchFamily="34" charset="0"/>
              </a:rPr>
              <a:t>Observações importantes</a:t>
            </a:r>
            <a:endParaRPr lang="pt-BR" sz="32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15616" y="1832625"/>
            <a:ext cx="74888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A </a:t>
            </a:r>
            <a:r>
              <a:rPr lang="pt-BR" dirty="0" smtClean="0">
                <a:latin typeface="Arial Narrow" pitchFamily="34" charset="0"/>
              </a:rPr>
              <a:t>linguagem busca pela impessoalidade, por isso os verbos e os pronomes são empregados tanto na 3ª pessoa do singular como na 2ª pessoa do </a:t>
            </a:r>
            <a:r>
              <a:rPr lang="pt-BR" dirty="0" smtClean="0">
                <a:latin typeface="Arial Narrow" pitchFamily="34" charset="0"/>
              </a:rPr>
              <a:t>plural;</a:t>
            </a: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Os </a:t>
            </a:r>
            <a:r>
              <a:rPr lang="pt-BR" dirty="0" smtClean="0">
                <a:latin typeface="Arial Narrow" pitchFamily="34" charset="0"/>
              </a:rPr>
              <a:t>verbos são empregados no presente do </a:t>
            </a:r>
            <a:r>
              <a:rPr lang="pt-BR" dirty="0" smtClean="0">
                <a:latin typeface="Arial Narrow" pitchFamily="34" charset="0"/>
              </a:rPr>
              <a:t>indicativo;</a:t>
            </a: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A </a:t>
            </a:r>
            <a:r>
              <a:rPr lang="pt-BR" dirty="0" smtClean="0">
                <a:latin typeface="Arial Narrow" pitchFamily="34" charset="0"/>
              </a:rPr>
              <a:t>variedade linguística utilizada é a padrão.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476672"/>
            <a:ext cx="1495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latin typeface="Arial Narrow" pitchFamily="34" charset="0"/>
              </a:rPr>
              <a:t>Citações</a:t>
            </a:r>
            <a:endParaRPr lang="pt-BR" sz="32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1190357"/>
            <a:ext cx="76328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Discurso Direto</a:t>
            </a:r>
          </a:p>
          <a:p>
            <a:endParaRPr lang="pt-BR" dirty="0" smtClean="0">
              <a:latin typeface="Arial Narrow" pitchFamily="34" charset="0"/>
            </a:endParaRPr>
          </a:p>
          <a:p>
            <a:pPr algn="just">
              <a:buFont typeface="Wingdings 2" pitchFamily="18" charset="2"/>
              <a:buNone/>
            </a:pPr>
            <a:r>
              <a:rPr lang="pt-BR" b="1" dirty="0" smtClean="0">
                <a:latin typeface="Arial Narrow" pitchFamily="34" charset="0"/>
              </a:rPr>
              <a:t>    “Poucas usinas nucleares no mundo foram projetadas para suportar um ataque como o realizado às torres do World Trade Center”, </a:t>
            </a:r>
            <a:r>
              <a:rPr lang="pt-BR" dirty="0" smtClean="0">
                <a:latin typeface="Arial Narrow" pitchFamily="34" charset="0"/>
              </a:rPr>
              <a:t>afirma o físico nuclear Luís P. Rosa.</a:t>
            </a:r>
          </a:p>
          <a:p>
            <a:pPr algn="just">
              <a:buFont typeface="Wingdings 2" pitchFamily="18" charset="2"/>
              <a:buNone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 2" pitchFamily="18" charset="2"/>
              <a:buNone/>
            </a:pPr>
            <a:r>
              <a:rPr lang="pt-BR" b="1" dirty="0" smtClean="0">
                <a:latin typeface="Arial Narrow" pitchFamily="34" charset="0"/>
              </a:rPr>
              <a:t>    </a:t>
            </a:r>
            <a:r>
              <a:rPr lang="pt-BR" dirty="0" smtClean="0">
                <a:latin typeface="Arial Narrow" pitchFamily="34" charset="0"/>
              </a:rPr>
              <a:t>O pai de Melissa retoma a acusação: </a:t>
            </a:r>
            <a:r>
              <a:rPr lang="pt-BR" b="1" dirty="0" smtClean="0">
                <a:latin typeface="Arial Narrow" pitchFamily="34" charset="0"/>
              </a:rPr>
              <a:t>“Não tenho dúvida de que o motorista foi responsável pelo acidente”.</a:t>
            </a:r>
          </a:p>
          <a:p>
            <a:pPr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3608" y="404664"/>
            <a:ext cx="7632848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Discurso Indireto</a:t>
            </a:r>
          </a:p>
          <a:p>
            <a:endParaRPr lang="pt-BR" sz="1400" dirty="0" smtClean="0">
              <a:latin typeface="Arial Narrow" pitchFamily="34" charset="0"/>
            </a:endParaRPr>
          </a:p>
          <a:p>
            <a:endParaRPr lang="pt-BR" sz="1400" dirty="0" smtClean="0">
              <a:latin typeface="Arial Narrow" pitchFamily="34" charset="0"/>
            </a:endParaRPr>
          </a:p>
          <a:p>
            <a:pPr algn="just">
              <a:buFont typeface="Wingdings 2" pitchFamily="18" charset="2"/>
              <a:buNone/>
            </a:pPr>
            <a:r>
              <a:rPr lang="pt-BR" dirty="0" smtClean="0">
                <a:latin typeface="Arial Narrow" pitchFamily="34" charset="0"/>
              </a:rPr>
              <a:t>    O construtor </a:t>
            </a:r>
            <a:r>
              <a:rPr lang="pt-BR" b="1" dirty="0" smtClean="0">
                <a:latin typeface="Arial Narrow" pitchFamily="34" charset="0"/>
              </a:rPr>
              <a:t>reconheceu,</a:t>
            </a:r>
            <a:r>
              <a:rPr lang="pt-BR" dirty="0" smtClean="0">
                <a:latin typeface="Arial Narrow" pitchFamily="34" charset="0"/>
              </a:rPr>
              <a:t> aliás, </a:t>
            </a:r>
            <a:r>
              <a:rPr lang="pt-BR" u="sng" dirty="0" smtClean="0">
                <a:latin typeface="Arial Narrow" pitchFamily="34" charset="0"/>
              </a:rPr>
              <a:t>que os instrumentos comprados não estavam de acordo com as normas internacionais.</a:t>
            </a:r>
          </a:p>
          <a:p>
            <a:pPr algn="just">
              <a:buFont typeface="Wingdings 2" pitchFamily="18" charset="2"/>
              <a:buNone/>
            </a:pPr>
            <a:r>
              <a:rPr lang="pt-BR" dirty="0" smtClean="0">
                <a:latin typeface="Arial Narrow" pitchFamily="34" charset="0"/>
              </a:rPr>
              <a:t>       </a:t>
            </a:r>
          </a:p>
          <a:p>
            <a:pPr algn="just">
              <a:buFont typeface="Wingdings 2" pitchFamily="18" charset="2"/>
              <a:buNone/>
            </a:pPr>
            <a:r>
              <a:rPr lang="pt-BR" dirty="0" smtClean="0">
                <a:latin typeface="Arial Narrow" pitchFamily="34" charset="0"/>
              </a:rPr>
              <a:t>    Há três dias Paulo </a:t>
            </a:r>
            <a:r>
              <a:rPr lang="pt-BR" b="1" dirty="0" smtClean="0">
                <a:latin typeface="Arial Narrow" pitchFamily="34" charset="0"/>
              </a:rPr>
              <a:t>disse</a:t>
            </a:r>
            <a:r>
              <a:rPr lang="pt-BR" dirty="0" smtClean="0">
                <a:latin typeface="Arial Narrow" pitchFamily="34" charset="0"/>
              </a:rPr>
              <a:t> </a:t>
            </a:r>
            <a:r>
              <a:rPr lang="pt-BR" u="sng" dirty="0" smtClean="0">
                <a:latin typeface="Arial Narrow" pitchFamily="34" charset="0"/>
              </a:rPr>
              <a:t>que você iria amanhã</a:t>
            </a:r>
            <a:r>
              <a:rPr lang="pt-BR" dirty="0" smtClean="0">
                <a:latin typeface="Arial Narrow" pitchFamily="34" charset="0"/>
              </a:rPr>
              <a:t>.</a:t>
            </a:r>
            <a:r>
              <a:rPr lang="pt-BR" dirty="0" smtClean="0">
                <a:latin typeface="Monotype Corsiva" pitchFamily="66" charset="0"/>
                <a:cs typeface="Arial" pitchFamily="34" charset="0"/>
              </a:rPr>
              <a:t> </a:t>
            </a:r>
          </a:p>
          <a:p>
            <a:pPr algn="just">
              <a:buFont typeface="Wingdings 2" pitchFamily="18" charset="2"/>
              <a:buNone/>
            </a:pPr>
            <a:endParaRPr lang="pt-BR" dirty="0" smtClean="0">
              <a:latin typeface="Monotype Corsiva" pitchFamily="66" charset="0"/>
              <a:cs typeface="Arial" pitchFamily="34" charset="0"/>
            </a:endParaRPr>
          </a:p>
          <a:p>
            <a:pPr algn="just">
              <a:buFont typeface="Wingdings 2" pitchFamily="18" charset="2"/>
              <a:buNone/>
            </a:pPr>
            <a:r>
              <a:rPr lang="pt-BR" dirty="0" smtClean="0">
                <a:latin typeface="Arial Narrow" pitchFamily="34" charset="0"/>
                <a:cs typeface="Arial" pitchFamily="34" charset="0"/>
              </a:rPr>
              <a:t>    Ao identificar o conceito de atividade, </a:t>
            </a:r>
            <a:r>
              <a:rPr lang="pt-BR" dirty="0" err="1" smtClean="0">
                <a:latin typeface="Arial Narrow" pitchFamily="34" charset="0"/>
                <a:cs typeface="Arial" pitchFamily="34" charset="0"/>
              </a:rPr>
              <a:t>Leontiev</a:t>
            </a:r>
            <a:r>
              <a:rPr lang="pt-BR" dirty="0" smtClean="0">
                <a:latin typeface="Arial Narrow" pitchFamily="34" charset="0"/>
                <a:cs typeface="Arial" pitchFamily="34" charset="0"/>
              </a:rPr>
              <a:t>, Especialista em Psicopedagogia, </a:t>
            </a:r>
            <a:r>
              <a:rPr lang="pt-BR" b="1" dirty="0" smtClean="0">
                <a:latin typeface="Arial Narrow" pitchFamily="34" charset="0"/>
                <a:cs typeface="Arial" pitchFamily="34" charset="0"/>
              </a:rPr>
              <a:t>afirma</a:t>
            </a:r>
            <a:r>
              <a:rPr lang="pt-BR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pt-BR" u="sng" dirty="0" smtClean="0">
                <a:latin typeface="Arial Narrow" pitchFamily="34" charset="0"/>
                <a:cs typeface="Arial" pitchFamily="34" charset="0"/>
              </a:rPr>
              <a:t>que pelo termo mencionado é possível designar apenas aqueles processos relativos às relações do homem com o mundo, e que satisfazem uma necessidade  humana  específica.</a:t>
            </a:r>
            <a:endParaRPr lang="pt-BR" u="sng" dirty="0" smtClean="0">
              <a:latin typeface="Arial Narrow" pitchFamily="34" charset="0"/>
            </a:endParaRPr>
          </a:p>
          <a:p>
            <a:pPr algn="just">
              <a:buFont typeface="Wingdings 2" pitchFamily="18" charset="2"/>
              <a:buNone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 2" pitchFamily="18" charset="2"/>
              <a:buNone/>
            </a:pPr>
            <a:endParaRPr lang="pt-BR" dirty="0" smtClean="0"/>
          </a:p>
          <a:p>
            <a:endParaRPr lang="pt-BR" dirty="0" smtClean="0">
              <a:latin typeface="Arial Narrow" pitchFamily="34" charset="0"/>
            </a:endParaRPr>
          </a:p>
          <a:p>
            <a:pPr algn="just"/>
            <a:endParaRPr lang="pt-BR" dirty="0" smtClean="0">
              <a:latin typeface="Arial Narrow" pitchFamily="34" charset="0"/>
            </a:endParaRPr>
          </a:p>
          <a:p>
            <a:pPr algn="just">
              <a:buFont typeface="Wingdings 2" pitchFamily="18" charset="2"/>
              <a:buNone/>
            </a:pPr>
            <a:r>
              <a:rPr lang="pt-BR" dirty="0" smtClean="0">
                <a:latin typeface="Arial Narrow" pitchFamily="34" charset="0"/>
              </a:rPr>
              <a:t>	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 bwMode="auto">
          <a:xfrm>
            <a:off x="5508104" y="2204864"/>
            <a:ext cx="3096344" cy="792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Verbo de dizer  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 flipH="1" flipV="1">
            <a:off x="4283968" y="1700808"/>
            <a:ext cx="122413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 flipH="1">
            <a:off x="4427984" y="2636912"/>
            <a:ext cx="108012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onector de seta reta 9"/>
          <p:cNvCxnSpPr/>
          <p:nvPr/>
        </p:nvCxnSpPr>
        <p:spPr bwMode="auto">
          <a:xfrm>
            <a:off x="5508104" y="2636912"/>
            <a:ext cx="432048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ipse 15"/>
          <p:cNvSpPr/>
          <p:nvPr/>
        </p:nvSpPr>
        <p:spPr bwMode="auto">
          <a:xfrm>
            <a:off x="3923928" y="4941168"/>
            <a:ext cx="2736304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7236296" y="3861048"/>
            <a:ext cx="1368152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5292080" y="2348880"/>
            <a:ext cx="1224136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1403648" y="1268760"/>
            <a:ext cx="864096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43608" y="404664"/>
            <a:ext cx="7632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Modalização em discurso segundo</a:t>
            </a:r>
          </a:p>
          <a:p>
            <a:pPr algn="just"/>
            <a:endParaRPr lang="pt-BR" sz="1100" b="1" dirty="0" smtClean="0">
              <a:latin typeface="Arial Narrow" pitchFamily="34" charset="0"/>
            </a:endParaRPr>
          </a:p>
          <a:p>
            <a:pPr algn="just"/>
            <a:endParaRPr lang="pt-BR" sz="1100" b="1" dirty="0" smtClean="0">
              <a:latin typeface="Arial Narrow" pitchFamily="34" charset="0"/>
            </a:endParaRPr>
          </a:p>
          <a:p>
            <a:pPr algn="just"/>
            <a:r>
              <a:rPr lang="pt-BR" b="1" dirty="0" smtClean="0">
                <a:latin typeface="Arial Narrow" pitchFamily="34" charset="0"/>
              </a:rPr>
              <a:t>     Para a antropóloga americana Margaret </a:t>
            </a:r>
            <a:r>
              <a:rPr lang="pt-BR" b="1" dirty="0" err="1" smtClean="0">
                <a:latin typeface="Arial Narrow" pitchFamily="34" charset="0"/>
              </a:rPr>
              <a:t>Mead</a:t>
            </a:r>
            <a:r>
              <a:rPr lang="pt-BR" dirty="0" smtClean="0">
                <a:latin typeface="Arial Narrow" pitchFamily="34" charset="0"/>
              </a:rPr>
              <a:t>, a monogamia é o mais difícil dos arranjos maritais.</a:t>
            </a:r>
          </a:p>
          <a:p>
            <a:pPr algn="just"/>
            <a:endParaRPr lang="pt-BR" sz="1600" dirty="0" smtClean="0">
              <a:latin typeface="Arial Narrow" pitchFamily="34" charset="0"/>
            </a:endParaRPr>
          </a:p>
          <a:p>
            <a:pPr algn="just"/>
            <a:r>
              <a:rPr lang="pt-BR" dirty="0" smtClean="0">
                <a:latin typeface="Arial Narrow" pitchFamily="34" charset="0"/>
              </a:rPr>
              <a:t>     Uma dieta rica em vegetais, </a:t>
            </a:r>
            <a:r>
              <a:rPr lang="pt-BR" b="1" dirty="0" smtClean="0">
                <a:latin typeface="Arial Narrow" pitchFamily="34" charset="0"/>
              </a:rPr>
              <a:t>segundo dizem</a:t>
            </a:r>
            <a:r>
              <a:rPr lang="pt-BR" dirty="0" smtClean="0">
                <a:latin typeface="Arial Narrow" pitchFamily="34" charset="0"/>
              </a:rPr>
              <a:t>, reduz a chance de se ter vários tipos de câncer.</a:t>
            </a:r>
          </a:p>
          <a:p>
            <a:pPr algn="just"/>
            <a:endParaRPr lang="pt-BR" sz="1600" dirty="0" smtClean="0">
              <a:latin typeface="Arial Narrow" pitchFamily="34" charset="0"/>
            </a:endParaRPr>
          </a:p>
          <a:p>
            <a:pPr algn="just"/>
            <a:r>
              <a:rPr lang="pt-BR" dirty="0" smtClean="0">
                <a:latin typeface="Arial Narrow" pitchFamily="34" charset="0"/>
              </a:rPr>
              <a:t>     O que falta aos governos latino-americanos é profissionalismo e inteligência política, </a:t>
            </a:r>
            <a:r>
              <a:rPr lang="pt-BR" b="1" dirty="0" smtClean="0">
                <a:latin typeface="Arial Narrow" pitchFamily="34" charset="0"/>
              </a:rPr>
              <a:t>conforme Caetano Veloso</a:t>
            </a:r>
            <a:r>
              <a:rPr lang="pt-BR" dirty="0" smtClean="0">
                <a:latin typeface="Arial Narrow" pitchFamily="34" charset="0"/>
              </a:rPr>
              <a:t>.</a:t>
            </a:r>
          </a:p>
          <a:p>
            <a:pPr algn="just"/>
            <a:endParaRPr lang="pt-BR" sz="1600" dirty="0" smtClean="0">
              <a:latin typeface="Arial Narrow" pitchFamily="34" charset="0"/>
            </a:endParaRPr>
          </a:p>
          <a:p>
            <a:pPr algn="just"/>
            <a:r>
              <a:rPr lang="pt-BR" dirty="0" smtClean="0">
                <a:latin typeface="Arial Narrow" pitchFamily="34" charset="0"/>
              </a:rPr>
              <a:t>     A adolescência, </a:t>
            </a:r>
            <a:r>
              <a:rPr lang="pt-BR" b="1" dirty="0" smtClean="0">
                <a:latin typeface="Arial Narrow" pitchFamily="34" charset="0"/>
              </a:rPr>
              <a:t>de acordo com fontes bem informadas</a:t>
            </a:r>
            <a:r>
              <a:rPr lang="pt-BR" dirty="0" smtClean="0">
                <a:latin typeface="Arial Narrow" pitchFamily="34" charset="0"/>
              </a:rPr>
              <a:t>, começa cada vez mais cedo e termina cada vez mais tarde.</a:t>
            </a:r>
          </a:p>
        </p:txBody>
      </p:sp>
      <p:sp>
        <p:nvSpPr>
          <p:cNvPr id="4" name="Elipse 3"/>
          <p:cNvSpPr/>
          <p:nvPr/>
        </p:nvSpPr>
        <p:spPr bwMode="auto">
          <a:xfrm>
            <a:off x="4932040" y="5877272"/>
            <a:ext cx="295232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400" b="1" dirty="0" smtClean="0"/>
              <a:t>marcas linguísticas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Conector de seta reta 5"/>
          <p:cNvCxnSpPr/>
          <p:nvPr/>
        </p:nvCxnSpPr>
        <p:spPr bwMode="auto">
          <a:xfrm flipH="1" flipV="1">
            <a:off x="1979712" y="1628800"/>
            <a:ext cx="4392488" cy="4104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 flipH="1" flipV="1">
            <a:off x="5868144" y="2708920"/>
            <a:ext cx="504056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onector de seta reta 9"/>
          <p:cNvCxnSpPr/>
          <p:nvPr/>
        </p:nvCxnSpPr>
        <p:spPr bwMode="auto">
          <a:xfrm flipV="1">
            <a:off x="6372200" y="4293096"/>
            <a:ext cx="136815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onector de seta reta 11"/>
          <p:cNvCxnSpPr/>
          <p:nvPr/>
        </p:nvCxnSpPr>
        <p:spPr bwMode="auto">
          <a:xfrm flipH="1" flipV="1">
            <a:off x="5580112" y="5301208"/>
            <a:ext cx="79208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1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187624" y="332656"/>
            <a:ext cx="66967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Arial Narrow" pitchFamily="34" charset="0"/>
                <a:cs typeface="Times New Roman" pitchFamily="18" charset="0"/>
              </a:rPr>
              <a:t>O Texto Dissertativo-Argumentativo</a:t>
            </a:r>
            <a:r>
              <a:rPr lang="pt-BR" sz="4400" dirty="0" smtClean="0">
                <a:latin typeface="Times New Roman" pitchFamily="18" charset="0"/>
              </a:rPr>
              <a:t> </a:t>
            </a:r>
            <a:endParaRPr lang="pt-BR" sz="4400" dirty="0">
              <a:latin typeface="Times New Roman" pitchFamily="18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90600" y="2132856"/>
            <a:ext cx="775786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>
                <a:latin typeface="Arial Narrow" pitchFamily="34" charset="0"/>
                <a:cs typeface="Times New Roman" pitchFamily="18" charset="0"/>
              </a:rPr>
              <a:t>Seu objetivo é expor, argumentar ou desenvolver um tema proposto, analisando-o sob um determinado ponto de vista e fundamentando-o com argumentos convincentes, </a:t>
            </a:r>
            <a:r>
              <a:rPr lang="pt-BR" sz="3200" dirty="0" smtClean="0">
                <a:latin typeface="Arial Narrow" pitchFamily="34" charset="0"/>
              </a:rPr>
              <a:t>em defesa de nossas posições.</a:t>
            </a:r>
            <a:endParaRPr lang="pt-BR" sz="3000" dirty="0">
              <a:latin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3608" y="1253078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Arial Narrow" pitchFamily="34" charset="0"/>
              </a:rPr>
              <a:t> Tratar com desenvolvimento um assunto. É discorrer sobre um ponto de vista, opinando ou persuadindo sempre apoiado em dados; fatos (exemplos) e fundamentações que comprovem sua tese.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5616" y="3212976"/>
            <a:ext cx="7560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Arial Narrow" pitchFamily="34" charset="0"/>
                <a:cs typeface="Arial" charset="0"/>
              </a:rPr>
              <a:t> Discutir  ideias, analisá-las e apresentar provas que justifiquem e convençam o leitor da validade do ponto de vista de quem as defende.</a:t>
            </a:r>
          </a:p>
          <a:p>
            <a:pPr algn="just"/>
            <a:endParaRPr lang="pt-BR" dirty="0" smtClean="0">
              <a:latin typeface="Arial Narrow" pitchFamily="34" charset="0"/>
              <a:cs typeface="Arial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Arial Narrow" pitchFamily="34" charset="0"/>
                <a:cs typeface="Arial" charset="0"/>
              </a:rPr>
              <a:t> Analisar de maneira crítica situações diversas, questionando a realidade e apresentando nosso posicionamento diante dela.</a:t>
            </a:r>
            <a:endParaRPr lang="pt-BR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87624" y="476672"/>
            <a:ext cx="372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Arial Narrow" pitchFamily="34" charset="0"/>
              </a:rPr>
              <a:t>Dissertar é...</a:t>
            </a:r>
            <a:endParaRPr lang="pt-BR" sz="3200" u="sng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84775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dirty="0" smtClean="0">
                <a:latin typeface="Arial Narrow" pitchFamily="34" charset="0"/>
              </a:rPr>
              <a:t>Sua estrutura</a:t>
            </a: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43608" y="1628800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 2" pitchFamily="18" charset="2"/>
              <a:buNone/>
            </a:pPr>
            <a:r>
              <a:rPr lang="pt-BR" dirty="0" smtClean="0">
                <a:latin typeface="Arial Narrow" pitchFamily="34" charset="0"/>
              </a:rPr>
              <a:t>Um texto dissertativo precisa de uma estrutura bem organizada. Nesse sentido, seus maiores problemas são:</a:t>
            </a:r>
          </a:p>
          <a:p>
            <a:pPr algn="just">
              <a:buFont typeface="Wingdings 2" pitchFamily="18" charset="2"/>
              <a:buNone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Expor as ideias de forma desordenada;</a:t>
            </a:r>
          </a:p>
          <a:p>
            <a:pPr algn="just"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Organizar o texto de forma incoerente (coerência);</a:t>
            </a:r>
          </a:p>
          <a:p>
            <a:pPr algn="just"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Ordenar as ideias sem elementos de coesão;</a:t>
            </a:r>
          </a:p>
          <a:p>
            <a:pPr algn="just"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Argumentar de forma vaga (eu acho, eu acredito).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187624" y="476672"/>
            <a:ext cx="5704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Arial Narrow" pitchFamily="34" charset="0"/>
              </a:rPr>
              <a:t>Organização do texto dissertativo</a:t>
            </a:r>
            <a:endParaRPr lang="pt-BR" sz="32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043608" y="1617762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pt-BR" b="1" dirty="0" smtClean="0">
                <a:latin typeface="Arial Narrow" pitchFamily="34" charset="0"/>
              </a:rPr>
              <a:t>Introdução</a:t>
            </a:r>
            <a:r>
              <a:rPr lang="pt-BR" dirty="0" smtClean="0">
                <a:latin typeface="Arial Narrow" pitchFamily="34" charset="0"/>
              </a:rPr>
              <a:t>: apresentação da ideia principal ou tese.</a:t>
            </a:r>
          </a:p>
          <a:p>
            <a:pPr marL="514350" indent="-514350" algn="just">
              <a:buAutoNum type="arabicPeriod"/>
            </a:pPr>
            <a:endParaRPr lang="pt-BR" dirty="0" smtClean="0">
              <a:latin typeface="Arial Narrow" pitchFamily="34" charset="0"/>
            </a:endParaRPr>
          </a:p>
          <a:p>
            <a:pPr marL="514350" indent="-514350" algn="just">
              <a:buAutoNum type="arabicPeriod"/>
            </a:pPr>
            <a:r>
              <a:rPr lang="pt-BR" b="1" dirty="0" smtClean="0">
                <a:latin typeface="Arial Narrow" pitchFamily="34" charset="0"/>
              </a:rPr>
              <a:t>Desenvolvimento</a:t>
            </a:r>
            <a:r>
              <a:rPr lang="pt-BR" dirty="0" smtClean="0">
                <a:latin typeface="Arial Narrow" pitchFamily="34" charset="0"/>
              </a:rPr>
              <a:t>: apresentação de argumentos que sustentem a ideia principal.</a:t>
            </a:r>
          </a:p>
          <a:p>
            <a:pPr marL="514350" indent="-514350" algn="just">
              <a:buAutoNum type="arabicPeriod"/>
            </a:pPr>
            <a:endParaRPr lang="pt-BR" dirty="0" smtClean="0">
              <a:latin typeface="Arial Narrow" pitchFamily="34" charset="0"/>
            </a:endParaRPr>
          </a:p>
          <a:p>
            <a:pPr marL="514350" indent="-514350" algn="just">
              <a:buAutoNum type="arabicPeriod"/>
            </a:pPr>
            <a:r>
              <a:rPr lang="pt-BR" b="1" dirty="0" smtClean="0">
                <a:latin typeface="Arial Narrow" pitchFamily="34" charset="0"/>
              </a:rPr>
              <a:t>Conclusão</a:t>
            </a:r>
            <a:r>
              <a:rPr lang="pt-BR" dirty="0" smtClean="0">
                <a:latin typeface="Arial Narrow" pitchFamily="34" charset="0"/>
              </a:rPr>
              <a:t>: apresentação de um resumo da ideia central ou desenvolvimento de uma sugestão para resolução do problema.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87624" y="476672"/>
            <a:ext cx="23382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latin typeface="Arial Narrow" pitchFamily="34" charset="0"/>
              </a:rPr>
              <a:t> Apresentação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1043608" y="1874729"/>
            <a:ext cx="7632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Normalmente apresenta a ideia central a ser discutida, de modo que o leitor compreenda a temática do texto. Corresponde, geralmente, a um parágrafo.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59632" y="476672"/>
            <a:ext cx="2881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latin typeface="Arial Narrow" pitchFamily="34" charset="0"/>
              </a:rPr>
              <a:t>A introdução deve</a:t>
            </a:r>
            <a:endParaRPr lang="pt-BR" sz="3200" dirty="0"/>
          </a:p>
        </p:txBody>
      </p:sp>
      <p:sp>
        <p:nvSpPr>
          <p:cNvPr id="9" name="Retângulo 8"/>
          <p:cNvSpPr/>
          <p:nvPr/>
        </p:nvSpPr>
        <p:spPr>
          <a:xfrm>
            <a:off x="1043608" y="2132856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dirty="0" smtClean="0"/>
              <a:t> Apresentar um contexto inicial;</a:t>
            </a:r>
          </a:p>
          <a:p>
            <a:pPr algn="just">
              <a:buFont typeface="Wingdings" pitchFamily="2" charset="2"/>
              <a:buChar char="v"/>
            </a:pPr>
            <a:endParaRPr lang="pt-BR" dirty="0" smtClean="0"/>
          </a:p>
          <a:p>
            <a:pPr algn="just">
              <a:buFont typeface="Wingdings" pitchFamily="2" charset="2"/>
              <a:buChar char="v"/>
            </a:pPr>
            <a:r>
              <a:rPr lang="pt-BR" dirty="0" smtClean="0"/>
              <a:t> Inserir a ideia  central;</a:t>
            </a:r>
          </a:p>
          <a:p>
            <a:pPr algn="just">
              <a:buFont typeface="Wingdings" pitchFamily="2" charset="2"/>
              <a:buChar char="v"/>
            </a:pPr>
            <a:endParaRPr lang="pt-BR" dirty="0" smtClean="0"/>
          </a:p>
          <a:p>
            <a:pPr algn="just">
              <a:buFont typeface="Wingdings" pitchFamily="2" charset="2"/>
              <a:buChar char="v"/>
            </a:pPr>
            <a:r>
              <a:rPr lang="pt-BR" dirty="0" smtClean="0"/>
              <a:t> Apontar o que o texto vai  tratar no desenvolvimento.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476672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latin typeface="Arial Narrow" pitchFamily="34" charset="0"/>
              </a:rPr>
              <a:t>Desenvolvimento</a:t>
            </a:r>
            <a:endParaRPr lang="pt-BR" sz="32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15616" y="1902311"/>
            <a:ext cx="74888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Arial Narrow" pitchFamily="34" charset="0"/>
              </a:rPr>
              <a:t>É a parte encarregada pelo desdobramento da ideia central. Corresponde à exposição dos argumentos que comprovam o ponto de vista contido na introdução. Pode existir mais de um parágrafo, dependendo da quantidade de linhas disponíveis.</a:t>
            </a:r>
            <a:endParaRPr lang="pt-B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476672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latin typeface="Arial Narrow" pitchFamily="34" charset="0"/>
              </a:rPr>
              <a:t>O desenvolvimento deve</a:t>
            </a:r>
            <a:endParaRPr lang="pt-BR" sz="32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3000" y="476672"/>
            <a:ext cx="7391400" cy="553998"/>
          </a:xfrm>
          <a:prstGeom prst="rect">
            <a:avLst/>
          </a:prstGeom>
          <a:noFill/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3000" b="1" dirty="0">
              <a:latin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2090172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Discorrer sobre o assunto abordado pela tese;</a:t>
            </a:r>
          </a:p>
          <a:p>
            <a:pPr algn="just"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Utilizar fatos, exemplos e argumentos que permitam o desenvolvimento do texto;</a:t>
            </a:r>
          </a:p>
          <a:p>
            <a:pPr algn="just">
              <a:buFont typeface="Wingdings" pitchFamily="2" charset="2"/>
              <a:buChar char="v"/>
            </a:pPr>
            <a:endParaRPr lang="pt-BR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Arial Narrow" pitchFamily="34" charset="0"/>
              </a:rPr>
              <a:t> Levar a uma conclusão.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derno">
  <a:themeElements>
    <a:clrScheme name="Caderno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derno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apresentação\Caderno.pot</Template>
  <TotalTime>414</TotalTime>
  <Words>699</Words>
  <Application>Microsoft Office PowerPoint</Application>
  <PresentationFormat>Apresentação na tela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Caderno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&amp; Cynthia</dc:creator>
  <cp:lastModifiedBy>Florencio</cp:lastModifiedBy>
  <cp:revision>58</cp:revision>
  <dcterms:created xsi:type="dcterms:W3CDTF">2005-01-05T19:05:37Z</dcterms:created>
  <dcterms:modified xsi:type="dcterms:W3CDTF">2013-08-21T02:13:00Z</dcterms:modified>
</cp:coreProperties>
</file>