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628C9B2-D063-4DE7-B40D-793E86CB0277}" type="datetimeFigureOut">
              <a:rPr lang="pt-BR" smtClean="0"/>
              <a:t>12/09/2017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281163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628C9B2-D063-4DE7-B40D-793E86CB0277}" type="datetimeFigureOut">
              <a:rPr lang="pt-BR" smtClean="0"/>
              <a:t>12/09/2017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287301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628C9B2-D063-4DE7-B40D-793E86CB0277}" type="datetimeFigureOut">
              <a:rPr lang="pt-BR" smtClean="0"/>
              <a:t>12/09/2017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65232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628C9B2-D063-4DE7-B40D-793E86CB0277}" type="datetimeFigureOut">
              <a:rPr lang="pt-BR" smtClean="0"/>
              <a:t>12/09/2017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25603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3628C9B2-D063-4DE7-B40D-793E86CB0277}" type="datetimeFigureOut">
              <a:rPr lang="pt-BR" smtClean="0"/>
              <a:t>12/09/2017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6732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628C9B2-D063-4DE7-B40D-793E86CB0277}" type="datetimeFigureOut">
              <a:rPr lang="pt-BR" smtClean="0"/>
              <a:t>12/09/2017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70950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628C9B2-D063-4DE7-B40D-793E86CB0277}" type="datetimeFigureOut">
              <a:rPr lang="pt-BR" smtClean="0"/>
              <a:t>12/09/2017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241697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628C9B2-D063-4DE7-B40D-793E86CB0277}" type="datetimeFigureOut">
              <a:rPr lang="pt-BR" smtClean="0"/>
              <a:t>12/09/2017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243464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628C9B2-D063-4DE7-B40D-793E86CB0277}" type="datetimeFigureOut">
              <a:rPr lang="pt-BR" smtClean="0"/>
              <a:t>12/09/2017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336679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628C9B2-D063-4DE7-B40D-793E86CB0277}" type="datetimeFigureOut">
              <a:rPr lang="pt-BR" smtClean="0"/>
              <a:t>12/09/2017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328268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628C9B2-D063-4DE7-B40D-793E86CB0277}" type="datetimeFigureOut">
              <a:rPr lang="pt-BR" smtClean="0"/>
              <a:t>12/09/2017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FF7982-BB4C-42A5-A107-7ACE96230657}" type="slidenum">
              <a:rPr lang="pt-BR" smtClean="0"/>
              <a:t>‹nº›</a:t>
            </a:fld>
            <a:endParaRPr lang="pt-BR"/>
          </a:p>
        </p:txBody>
      </p:sp>
    </p:spTree>
    <p:extLst>
      <p:ext uri="{BB962C8B-B14F-4D97-AF65-F5344CB8AC3E}">
        <p14:creationId xmlns:p14="http://schemas.microsoft.com/office/powerpoint/2010/main" val="155173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8C9B2-D063-4DE7-B40D-793E86CB0277}" type="datetimeFigureOut">
              <a:rPr lang="pt-BR" smtClean="0"/>
              <a:t>12/09/2017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F7982-BB4C-42A5-A107-7ACE96230657}" type="slidenum">
              <a:rPr lang="pt-BR" smtClean="0"/>
              <a:t>‹nº›</a:t>
            </a:fld>
            <a:endParaRPr lang="pt-BR"/>
          </a:p>
        </p:txBody>
      </p:sp>
    </p:spTree>
    <p:extLst>
      <p:ext uri="{BB962C8B-B14F-4D97-AF65-F5344CB8AC3E}">
        <p14:creationId xmlns:p14="http://schemas.microsoft.com/office/powerpoint/2010/main" val="379774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om.br/url?sa=i&amp;rct=j&amp;q=&amp;esrc=s&amp;source=images&amp;cd=&amp;cad=rja&amp;uact=8&amp;ved=0CAcQjRw&amp;url=http://www.forumdaconstrucao.com.br/conteudo.php?a=45&amp;Cod=840&amp;ei=e2khVdvAEYOrgwTa_ILoAg&amp;bvm=bv.89947451,d.b2w&amp;psig=AFQjCNGD7XjcZtYs4PbOO7QCXcDaAPuDsA&amp;ust=1428339372370307"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google.com.br/url?sa=i&amp;rct=j&amp;q=&amp;esrc=s&amp;source=images&amp;cd=&amp;cad=rja&amp;uact=8&amp;ved=0CAcQjRw&amp;url=http://www.eletronicoblog.com/post/933/nanotubos-para-criar-musculos-roboticos&amp;ei=JnUhVYrCNIqpgwSzwID4CQ&amp;bvm=bv.89947451,d.b2w&amp;psig=AFQjCNHIme_HrlQSiLzl6CgCnEYjO6glYg&amp;ust=1428342431941660"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m.br/url?sa=i&amp;rct=j&amp;q=&amp;esrc=s&amp;source=images&amp;cd=&amp;cad=rja&amp;uact=8&amp;ved=0CAcQjRw&amp;url=http://crisarcangeli.com/dia-mundial-do-chocolate-26-de-marco/&amp;ei=PEYhVbfGFcy7ggTaq4LICA&amp;bvm=bv.89947451,d.b2w&amp;psig=AFQjCNGObRm2ONeE7RweQAkaXnqOj76SMw&amp;ust=1428330396461280"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br/url?sa=i&amp;rct=j&amp;q=&amp;esrc=s&amp;source=images&amp;cd=&amp;cad=rja&amp;uact=8&amp;ved=0CAcQjRw&amp;url=http://momentoinformal.blogspot.com/2013/02/curiosidade-informal-estresse-no.html&amp;ei=bUohVejNFYmYgwS0hoC4AQ&amp;bvm=bv.89947451,d.b2w&amp;psig=AFQjCNH6lz14s4ZHyXhAoy_zmNCX2gNDLQ&amp;ust=1428331461796196"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br/url?sa=i&amp;rct=j&amp;q=&amp;esrc=s&amp;source=images&amp;cd=&amp;cad=rja&amp;uact=8&amp;ved=0CAcQjRw&amp;url=http://www.prevencaonline.net/2010/06/o-que-e-insonia-como-tratar.html&amp;ei=I2IhVcyoOsnjsAXQmYF4&amp;bvm=bv.89947451,d.b2w&amp;psig=AFQjCNG0vAzdmUJsaGA1pgs3vXmIXWyMAw&amp;ust=1428337578136665"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55776" y="635803"/>
            <a:ext cx="31745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pt-BR" sz="2400" b="1" u="sng" dirty="0" smtClean="0">
                <a:solidFill>
                  <a:schemeClr val="tx2"/>
                </a:solidFill>
                <a:latin typeface="Arial" pitchFamily="34" charset="0"/>
                <a:cs typeface="Arial" pitchFamily="34" charset="0"/>
              </a:rPr>
              <a:t>Modal </a:t>
            </a:r>
            <a:r>
              <a:rPr lang="pt-BR" sz="2400" b="1" u="sng" dirty="0" err="1" smtClean="0">
                <a:solidFill>
                  <a:schemeClr val="tx2"/>
                </a:solidFill>
                <a:latin typeface="Arial" pitchFamily="34" charset="0"/>
                <a:cs typeface="Arial" pitchFamily="34" charset="0"/>
              </a:rPr>
              <a:t>Verbs</a:t>
            </a:r>
            <a:r>
              <a:rPr lang="pt-BR" sz="2400" b="1" dirty="0" smtClean="0">
                <a:solidFill>
                  <a:schemeClr val="tx2"/>
                </a:solidFill>
                <a:latin typeface="Arial" pitchFamily="34" charset="0"/>
                <a:cs typeface="Arial"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lang="pt-BR" sz="2400" b="1" dirty="0" smtClean="0">
                <a:solidFill>
                  <a:schemeClr val="tx2"/>
                </a:solidFill>
                <a:latin typeface="Arial" pitchFamily="34" charset="0"/>
                <a:cs typeface="Arial" pitchFamily="34" charset="0"/>
              </a:rPr>
              <a:t>(Verbos Modais)</a:t>
            </a:r>
            <a:r>
              <a:rPr kumimoji="0" lang="pt-BR" sz="2400" b="1" i="0" u="none" strike="noStrike" cap="none" normalizeH="0" baseline="0" dirty="0" smtClean="0">
                <a:ln>
                  <a:noFill/>
                </a:ln>
                <a:solidFill>
                  <a:schemeClr val="tx2"/>
                </a:solidFill>
                <a:effectLst/>
                <a:latin typeface="Arial" pitchFamily="34" charset="0"/>
                <a:cs typeface="Arial" pitchFamily="34" charset="0"/>
              </a:rPr>
              <a:t> </a:t>
            </a:r>
            <a:r>
              <a:rPr kumimoji="0" lang="pt-BR" sz="2400" b="0" i="0" u="none" strike="noStrike" cap="none" normalizeH="0" baseline="0" dirty="0" smtClean="0">
                <a:ln>
                  <a:noFill/>
                </a:ln>
                <a:solidFill>
                  <a:schemeClr val="tx2"/>
                </a:solidFill>
                <a:effectLst/>
                <a:latin typeface="Arial" pitchFamily="34" charset="0"/>
                <a:cs typeface="Arial" pitchFamily="34" charset="0"/>
              </a:rPr>
              <a:t>    </a:t>
            </a:r>
          </a:p>
        </p:txBody>
      </p:sp>
      <p:sp>
        <p:nvSpPr>
          <p:cNvPr id="2" name="Retângulo 1"/>
          <p:cNvSpPr/>
          <p:nvPr/>
        </p:nvSpPr>
        <p:spPr>
          <a:xfrm>
            <a:off x="1115616" y="1700808"/>
            <a:ext cx="7056784" cy="3785652"/>
          </a:xfrm>
          <a:prstGeom prst="rect">
            <a:avLst/>
          </a:prstGeom>
        </p:spPr>
        <p:txBody>
          <a:bodyPr wrap="square">
            <a:spAutoFit/>
          </a:bodyPr>
          <a:lstStyle/>
          <a:p>
            <a:pPr algn="just"/>
            <a:r>
              <a:rPr lang="pt-BR" sz="2400" dirty="0"/>
              <a:t>Os </a:t>
            </a:r>
            <a:r>
              <a:rPr lang="pt-BR" sz="2400" b="1" dirty="0"/>
              <a:t>verbos modais </a:t>
            </a:r>
            <a:r>
              <a:rPr lang="pt-BR" sz="2400" dirty="0"/>
              <a:t>(</a:t>
            </a:r>
            <a:r>
              <a:rPr lang="pt-BR" sz="2400" b="1" i="1" dirty="0"/>
              <a:t>modal </a:t>
            </a:r>
            <a:r>
              <a:rPr lang="pt-BR" sz="2400" b="1" i="1" dirty="0" err="1"/>
              <a:t>verbs</a:t>
            </a:r>
            <a:r>
              <a:rPr lang="pt-BR" sz="2400" dirty="0"/>
              <a:t>) são um tipo especial de verbos auxiliares que alteram ou completam o sentido do verbo principal. De um modo geral, estes verbos expressam ideias como </a:t>
            </a:r>
            <a:r>
              <a:rPr lang="pt-BR" sz="2400" b="1" dirty="0">
                <a:solidFill>
                  <a:srgbClr val="FF0000"/>
                </a:solidFill>
              </a:rPr>
              <a:t>capacidade</a:t>
            </a:r>
            <a:r>
              <a:rPr lang="pt-BR" sz="2400" dirty="0">
                <a:solidFill>
                  <a:srgbClr val="FF0000"/>
                </a:solidFill>
              </a:rPr>
              <a:t>, </a:t>
            </a:r>
            <a:r>
              <a:rPr lang="pt-BR" sz="2400" b="1" dirty="0">
                <a:solidFill>
                  <a:srgbClr val="FF0000"/>
                </a:solidFill>
              </a:rPr>
              <a:t>possibilidade</a:t>
            </a:r>
            <a:r>
              <a:rPr lang="pt-BR" sz="2400" dirty="0">
                <a:solidFill>
                  <a:srgbClr val="FF0000"/>
                </a:solidFill>
              </a:rPr>
              <a:t>, </a:t>
            </a:r>
            <a:r>
              <a:rPr lang="pt-BR" sz="2400" b="1" dirty="0">
                <a:solidFill>
                  <a:srgbClr val="FF0000"/>
                </a:solidFill>
              </a:rPr>
              <a:t>obrigação</a:t>
            </a:r>
            <a:r>
              <a:rPr lang="pt-BR" sz="2400" dirty="0">
                <a:solidFill>
                  <a:srgbClr val="FF0000"/>
                </a:solidFill>
              </a:rPr>
              <a:t>, </a:t>
            </a:r>
            <a:r>
              <a:rPr lang="pt-BR" sz="2400" b="1" dirty="0">
                <a:solidFill>
                  <a:srgbClr val="FF0000"/>
                </a:solidFill>
              </a:rPr>
              <a:t>permissão</a:t>
            </a:r>
            <a:r>
              <a:rPr lang="pt-BR" sz="2400" dirty="0">
                <a:solidFill>
                  <a:srgbClr val="FF0000"/>
                </a:solidFill>
              </a:rPr>
              <a:t>, </a:t>
            </a:r>
            <a:r>
              <a:rPr lang="pt-BR" sz="2400" b="1" dirty="0">
                <a:solidFill>
                  <a:srgbClr val="FF0000"/>
                </a:solidFill>
              </a:rPr>
              <a:t>proibição</a:t>
            </a:r>
            <a:r>
              <a:rPr lang="pt-BR" sz="2400" dirty="0">
                <a:solidFill>
                  <a:srgbClr val="FF0000"/>
                </a:solidFill>
              </a:rPr>
              <a:t>, </a:t>
            </a:r>
            <a:r>
              <a:rPr lang="pt-BR" sz="2400" b="1" dirty="0">
                <a:solidFill>
                  <a:srgbClr val="FF0000"/>
                </a:solidFill>
              </a:rPr>
              <a:t>dedução</a:t>
            </a:r>
            <a:r>
              <a:rPr lang="pt-BR" sz="2400" dirty="0">
                <a:solidFill>
                  <a:srgbClr val="FF0000"/>
                </a:solidFill>
              </a:rPr>
              <a:t>, </a:t>
            </a:r>
            <a:r>
              <a:rPr lang="pt-BR" sz="2400" b="1" dirty="0">
                <a:solidFill>
                  <a:srgbClr val="FF0000"/>
                </a:solidFill>
              </a:rPr>
              <a:t>suposição</a:t>
            </a:r>
            <a:r>
              <a:rPr lang="pt-BR" sz="2400" dirty="0">
                <a:solidFill>
                  <a:srgbClr val="FF0000"/>
                </a:solidFill>
              </a:rPr>
              <a:t>,</a:t>
            </a:r>
            <a:r>
              <a:rPr lang="pt-BR" sz="2400" b="1" dirty="0">
                <a:solidFill>
                  <a:srgbClr val="FF0000"/>
                </a:solidFill>
              </a:rPr>
              <a:t> pedido</a:t>
            </a:r>
            <a:r>
              <a:rPr lang="pt-BR" sz="2400" dirty="0">
                <a:solidFill>
                  <a:srgbClr val="FF0000"/>
                </a:solidFill>
              </a:rPr>
              <a:t>,</a:t>
            </a:r>
            <a:r>
              <a:rPr lang="pt-BR" sz="2400" b="1" dirty="0">
                <a:solidFill>
                  <a:srgbClr val="FF0000"/>
                </a:solidFill>
              </a:rPr>
              <a:t> vontade</a:t>
            </a:r>
            <a:r>
              <a:rPr lang="pt-BR" sz="2400" dirty="0">
                <a:solidFill>
                  <a:srgbClr val="FF0000"/>
                </a:solidFill>
              </a:rPr>
              <a:t>, </a:t>
            </a:r>
            <a:r>
              <a:rPr lang="pt-BR" sz="2400" b="1" dirty="0">
                <a:solidFill>
                  <a:srgbClr val="FF0000"/>
                </a:solidFill>
              </a:rPr>
              <a:t>desejo</a:t>
            </a:r>
            <a:r>
              <a:rPr lang="pt-BR" sz="2400" dirty="0">
                <a:solidFill>
                  <a:srgbClr val="FF0000"/>
                </a:solidFill>
              </a:rPr>
              <a:t> ou, ainda, indicam o </a:t>
            </a:r>
            <a:r>
              <a:rPr lang="pt-BR" sz="2400" b="1" dirty="0">
                <a:solidFill>
                  <a:srgbClr val="FF0000"/>
                </a:solidFill>
              </a:rPr>
              <a:t>tom da conversa</a:t>
            </a:r>
            <a:r>
              <a:rPr lang="pt-BR" sz="2400" dirty="0">
                <a:solidFill>
                  <a:srgbClr val="FF0000"/>
                </a:solidFill>
              </a:rPr>
              <a:t> (</a:t>
            </a:r>
            <a:r>
              <a:rPr lang="pt-BR" sz="2400" b="1" dirty="0">
                <a:solidFill>
                  <a:srgbClr val="FF0000"/>
                </a:solidFill>
              </a:rPr>
              <a:t>formal</a:t>
            </a:r>
            <a:r>
              <a:rPr lang="pt-BR" sz="2400" dirty="0">
                <a:solidFill>
                  <a:srgbClr val="FF0000"/>
                </a:solidFill>
              </a:rPr>
              <a:t> / </a:t>
            </a:r>
            <a:r>
              <a:rPr lang="pt-BR" sz="2400" b="1" dirty="0">
                <a:solidFill>
                  <a:srgbClr val="FF0000"/>
                </a:solidFill>
              </a:rPr>
              <a:t>informal</a:t>
            </a:r>
            <a:r>
              <a:rPr lang="pt-BR" sz="2400" dirty="0">
                <a:solidFill>
                  <a:srgbClr val="FF0000"/>
                </a:solidFill>
              </a:rPr>
              <a:t>). </a:t>
            </a:r>
            <a:r>
              <a:rPr lang="pt-BR" sz="2400" dirty="0"/>
              <a:t>Os </a:t>
            </a:r>
            <a:r>
              <a:rPr lang="pt-BR" sz="2400" b="1" dirty="0"/>
              <a:t>verbos modais </a:t>
            </a:r>
            <a:r>
              <a:rPr lang="pt-BR" sz="2400" dirty="0"/>
              <a:t>(</a:t>
            </a:r>
            <a:r>
              <a:rPr lang="pt-BR" sz="2400" b="1" i="1" dirty="0"/>
              <a:t>modal </a:t>
            </a:r>
            <a:r>
              <a:rPr lang="pt-BR" sz="2400" b="1" i="1" dirty="0" err="1"/>
              <a:t>verbs</a:t>
            </a:r>
            <a:r>
              <a:rPr lang="pt-BR" sz="2400" dirty="0"/>
              <a:t>) podem ser chamados também de </a:t>
            </a:r>
            <a:r>
              <a:rPr lang="pt-BR" sz="2400" b="1" i="1" dirty="0"/>
              <a:t>modal </a:t>
            </a:r>
            <a:r>
              <a:rPr lang="pt-BR" sz="2400" b="1" i="1" dirty="0" err="1"/>
              <a:t>auxiliaries</a:t>
            </a:r>
            <a:r>
              <a:rPr lang="pt-BR" sz="2400" b="1" i="1" dirty="0"/>
              <a:t> </a:t>
            </a:r>
            <a:r>
              <a:rPr lang="pt-BR" sz="2400" dirty="0"/>
              <a:t>ou apenas </a:t>
            </a:r>
            <a:r>
              <a:rPr lang="pt-BR" sz="2400" b="1" i="1" dirty="0" err="1"/>
              <a:t>modals</a:t>
            </a:r>
            <a:r>
              <a:rPr lang="pt-BR" sz="2400" dirty="0"/>
              <a:t>. São eles:</a:t>
            </a:r>
          </a:p>
        </p:txBody>
      </p:sp>
    </p:spTree>
    <p:extLst>
      <p:ext uri="{BB962C8B-B14F-4D97-AF65-F5344CB8AC3E}">
        <p14:creationId xmlns:p14="http://schemas.microsoft.com/office/powerpoint/2010/main" val="163327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210146"/>
          </a:xfrm>
        </p:spPr>
        <p:txBody>
          <a:bodyPr>
            <a:normAutofit/>
          </a:bodyPr>
          <a:lstStyle/>
          <a:p>
            <a:pPr algn="l"/>
            <a:r>
              <a:rPr lang="pt-BR" sz="2400" b="1" dirty="0" smtClean="0">
                <a:solidFill>
                  <a:schemeClr val="tx2"/>
                </a:solidFill>
              </a:rPr>
              <a:t>5. SHOULD: </a:t>
            </a:r>
            <a:r>
              <a:rPr lang="pt-BR" sz="2400" dirty="0" smtClean="0"/>
              <a:t>indica uma </a:t>
            </a:r>
            <a:r>
              <a:rPr lang="pt-BR" sz="2400" dirty="0" smtClean="0">
                <a:solidFill>
                  <a:srgbClr val="FF0000"/>
                </a:solidFill>
              </a:rPr>
              <a:t>sugestão¹</a:t>
            </a:r>
            <a:r>
              <a:rPr lang="pt-BR" sz="2400" dirty="0" smtClean="0"/>
              <a:t> feita pelo autor; uma </a:t>
            </a:r>
            <a:r>
              <a:rPr lang="pt-BR" sz="2400" dirty="0" smtClean="0">
                <a:solidFill>
                  <a:srgbClr val="FF0000"/>
                </a:solidFill>
              </a:rPr>
              <a:t>opinião pessoal/conselho²</a:t>
            </a:r>
            <a:r>
              <a:rPr lang="pt-BR" sz="2400" dirty="0" smtClean="0"/>
              <a:t>.</a:t>
            </a:r>
            <a:endParaRPr lang="pt-BR" sz="2400" b="1" dirty="0"/>
          </a:p>
        </p:txBody>
      </p:sp>
      <p:sp>
        <p:nvSpPr>
          <p:cNvPr id="3" name="Espaço Reservado para Conteúdo 2"/>
          <p:cNvSpPr>
            <a:spLocks noGrp="1"/>
          </p:cNvSpPr>
          <p:nvPr>
            <p:ph idx="1"/>
          </p:nvPr>
        </p:nvSpPr>
        <p:spPr/>
        <p:txBody>
          <a:bodyPr>
            <a:normAutofit/>
          </a:bodyPr>
          <a:lstStyle/>
          <a:p>
            <a:pPr marL="0" indent="0">
              <a:buNone/>
            </a:pPr>
            <a:r>
              <a:rPr lang="pt-BR" sz="2400" dirty="0" smtClean="0">
                <a:solidFill>
                  <a:schemeClr val="tx2"/>
                </a:solidFill>
              </a:rPr>
              <a:t>Exemplo¹:</a:t>
            </a:r>
          </a:p>
          <a:p>
            <a:pPr marL="0" indent="0">
              <a:buNone/>
            </a:pPr>
            <a:r>
              <a:rPr lang="pt-BR" sz="2400" dirty="0" smtClean="0"/>
              <a:t>New </a:t>
            </a:r>
            <a:r>
              <a:rPr lang="pt-BR" sz="2400" dirty="0" err="1" smtClean="0"/>
              <a:t>experiments</a:t>
            </a:r>
            <a:r>
              <a:rPr lang="pt-BR" sz="2400" dirty="0" smtClean="0"/>
              <a:t> </a:t>
            </a:r>
            <a:r>
              <a:rPr lang="pt-BR" sz="2400" dirty="0" err="1" smtClean="0">
                <a:solidFill>
                  <a:srgbClr val="FF0000"/>
                </a:solidFill>
              </a:rPr>
              <a:t>should</a:t>
            </a:r>
            <a:r>
              <a:rPr lang="pt-BR" sz="2400" dirty="0" smtClean="0"/>
              <a:t> </a:t>
            </a:r>
            <a:r>
              <a:rPr lang="pt-BR" sz="2400" dirty="0" err="1" smtClean="0"/>
              <a:t>be</a:t>
            </a:r>
            <a:r>
              <a:rPr lang="pt-BR" sz="2400" dirty="0" smtClean="0"/>
              <a:t> </a:t>
            </a:r>
            <a:r>
              <a:rPr lang="pt-BR" sz="2400" dirty="0" err="1" smtClean="0"/>
              <a:t>carried</a:t>
            </a:r>
            <a:r>
              <a:rPr lang="pt-BR" sz="2400" dirty="0" smtClean="0"/>
              <a:t> out </a:t>
            </a:r>
            <a:r>
              <a:rPr lang="pt-BR" sz="2400" dirty="0" err="1" smtClean="0"/>
              <a:t>before</a:t>
            </a:r>
            <a:r>
              <a:rPr lang="pt-BR" sz="2400" dirty="0" smtClean="0"/>
              <a:t> </a:t>
            </a:r>
            <a:r>
              <a:rPr lang="pt-BR" sz="2400" dirty="0" err="1" smtClean="0"/>
              <a:t>we</a:t>
            </a:r>
            <a:r>
              <a:rPr lang="pt-BR" sz="2400" dirty="0" smtClean="0"/>
              <a:t> </a:t>
            </a:r>
            <a:r>
              <a:rPr lang="pt-BR" sz="2400" dirty="0" err="1" smtClean="0"/>
              <a:t>jump</a:t>
            </a:r>
            <a:r>
              <a:rPr lang="pt-BR" sz="2400" dirty="0" smtClean="0"/>
              <a:t> </a:t>
            </a:r>
            <a:r>
              <a:rPr lang="pt-BR" sz="2400" dirty="0" err="1" smtClean="0"/>
              <a:t>to</a:t>
            </a:r>
            <a:r>
              <a:rPr lang="pt-BR" sz="2400" dirty="0" smtClean="0"/>
              <a:t> </a:t>
            </a:r>
            <a:r>
              <a:rPr lang="pt-BR" sz="2400" dirty="0" err="1" smtClean="0"/>
              <a:t>conclusions</a:t>
            </a:r>
            <a:r>
              <a:rPr lang="pt-BR" sz="2400" dirty="0"/>
              <a:t>. (Novas experiências </a:t>
            </a:r>
            <a:r>
              <a:rPr lang="pt-BR" sz="2400" dirty="0">
                <a:solidFill>
                  <a:srgbClr val="FF0000"/>
                </a:solidFill>
              </a:rPr>
              <a:t>devem</a:t>
            </a:r>
            <a:r>
              <a:rPr lang="pt-BR" sz="2400" dirty="0"/>
              <a:t> ser realizadas antes de </a:t>
            </a:r>
            <a:r>
              <a:rPr lang="pt-BR" sz="2400" dirty="0" smtClean="0"/>
              <a:t>tirarmos </a:t>
            </a:r>
            <a:r>
              <a:rPr lang="pt-BR" sz="2400" dirty="0"/>
              <a:t>conclusões precipitadas</a:t>
            </a:r>
            <a:r>
              <a:rPr lang="pt-BR" sz="2400" dirty="0" smtClean="0"/>
              <a:t>.)</a:t>
            </a:r>
          </a:p>
          <a:p>
            <a:pPr marL="0" indent="0">
              <a:buNone/>
            </a:pPr>
            <a:endParaRPr lang="pt-BR" sz="2400" dirty="0"/>
          </a:p>
          <a:p>
            <a:pPr marL="0" indent="0">
              <a:buNone/>
            </a:pPr>
            <a:r>
              <a:rPr lang="pt-BR" sz="2400" dirty="0" smtClean="0">
                <a:solidFill>
                  <a:schemeClr val="tx2"/>
                </a:solidFill>
              </a:rPr>
              <a:t>Exemplo²:</a:t>
            </a:r>
          </a:p>
          <a:p>
            <a:pPr marL="0" indent="0">
              <a:buNone/>
            </a:pPr>
            <a:r>
              <a:rPr lang="pt-BR" sz="2400" dirty="0" err="1" smtClean="0"/>
              <a:t>We</a:t>
            </a:r>
            <a:r>
              <a:rPr lang="pt-BR" sz="2400" dirty="0" smtClean="0"/>
              <a:t> </a:t>
            </a:r>
            <a:r>
              <a:rPr lang="pt-BR" sz="2400" dirty="0" err="1" smtClean="0">
                <a:solidFill>
                  <a:srgbClr val="FF0000"/>
                </a:solidFill>
              </a:rPr>
              <a:t>should</a:t>
            </a:r>
            <a:r>
              <a:rPr lang="pt-BR" sz="2400" dirty="0" smtClean="0"/>
              <a:t> </a:t>
            </a:r>
            <a:r>
              <a:rPr lang="pt-BR" sz="2400" dirty="0" err="1" smtClean="0"/>
              <a:t>eat</a:t>
            </a:r>
            <a:r>
              <a:rPr lang="pt-BR" sz="2400" dirty="0" smtClean="0"/>
              <a:t> out more </a:t>
            </a:r>
            <a:r>
              <a:rPr lang="pt-BR" sz="2400" dirty="0" err="1" smtClean="0"/>
              <a:t>often</a:t>
            </a:r>
            <a:r>
              <a:rPr lang="pt-BR" sz="2400" dirty="0"/>
              <a:t>. (</a:t>
            </a:r>
            <a:r>
              <a:rPr lang="pt-BR" sz="2400" dirty="0">
                <a:solidFill>
                  <a:srgbClr val="FF0000"/>
                </a:solidFill>
              </a:rPr>
              <a:t>Devemos</a:t>
            </a:r>
            <a:r>
              <a:rPr lang="pt-BR" sz="2400" dirty="0"/>
              <a:t> </a:t>
            </a:r>
            <a:r>
              <a:rPr lang="pt-BR" sz="2400" dirty="0" smtClean="0"/>
              <a:t>comer fora </a:t>
            </a:r>
            <a:r>
              <a:rPr lang="pt-BR" sz="2400" dirty="0"/>
              <a:t>com mais </a:t>
            </a:r>
            <a:r>
              <a:rPr lang="pt-BR" sz="2400" dirty="0" smtClean="0"/>
              <a:t>frequência.)</a:t>
            </a:r>
            <a:endParaRPr lang="pt-BR" sz="2400" dirty="0"/>
          </a:p>
        </p:txBody>
      </p:sp>
    </p:spTree>
    <p:extLst>
      <p:ext uri="{BB962C8B-B14F-4D97-AF65-F5344CB8AC3E}">
        <p14:creationId xmlns:p14="http://schemas.microsoft.com/office/powerpoint/2010/main" val="364452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4450506"/>
          </a:xfrm>
        </p:spPr>
        <p:txBody>
          <a:bodyPr>
            <a:normAutofit/>
          </a:bodyPr>
          <a:lstStyle/>
          <a:p>
            <a:pPr algn="l"/>
            <a:r>
              <a:rPr lang="pt-BR" sz="2400" i="1" dirty="0" smtClean="0"/>
              <a:t>“For </a:t>
            </a:r>
            <a:r>
              <a:rPr lang="pt-BR" sz="2400" i="1" dirty="0" err="1" smtClean="0"/>
              <a:t>the</a:t>
            </a:r>
            <a:r>
              <a:rPr lang="pt-BR" sz="2400" i="1" dirty="0" smtClean="0"/>
              <a:t> </a:t>
            </a:r>
            <a:r>
              <a:rPr lang="pt-BR" sz="2400" i="1" dirty="0" err="1" smtClean="0"/>
              <a:t>best</a:t>
            </a:r>
            <a:r>
              <a:rPr lang="pt-BR" sz="2400" i="1" dirty="0" smtClean="0"/>
              <a:t> </a:t>
            </a:r>
            <a:r>
              <a:rPr lang="pt-BR" sz="2400" i="1" dirty="0" err="1" smtClean="0"/>
              <a:t>results</a:t>
            </a:r>
            <a:r>
              <a:rPr lang="pt-BR" sz="2400" i="1" dirty="0" smtClean="0"/>
              <a:t> in </a:t>
            </a:r>
            <a:r>
              <a:rPr lang="pt-BR" sz="2400" i="1" dirty="0" err="1" smtClean="0"/>
              <a:t>terms</a:t>
            </a:r>
            <a:r>
              <a:rPr lang="pt-BR" sz="2400" i="1" dirty="0" smtClean="0"/>
              <a:t> </a:t>
            </a:r>
            <a:r>
              <a:rPr lang="pt-BR" sz="2400" i="1" dirty="0" err="1" smtClean="0"/>
              <a:t>of</a:t>
            </a:r>
            <a:r>
              <a:rPr lang="pt-BR" sz="2400" i="1" dirty="0" smtClean="0"/>
              <a:t> </a:t>
            </a:r>
            <a:r>
              <a:rPr lang="pt-BR" sz="2400" i="1" dirty="0" err="1" smtClean="0"/>
              <a:t>fat</a:t>
            </a:r>
            <a:r>
              <a:rPr lang="pt-BR" sz="2400" i="1" dirty="0" smtClean="0"/>
              <a:t> </a:t>
            </a:r>
            <a:r>
              <a:rPr lang="pt-BR" sz="2400" i="1" dirty="0" err="1" smtClean="0"/>
              <a:t>loss</a:t>
            </a:r>
            <a:r>
              <a:rPr lang="pt-BR" sz="2400" i="1" dirty="0" smtClean="0"/>
              <a:t>, </a:t>
            </a:r>
            <a:r>
              <a:rPr lang="pt-BR" sz="2400" i="1" dirty="0" err="1" smtClean="0"/>
              <a:t>exercise</a:t>
            </a:r>
            <a:r>
              <a:rPr lang="pt-BR" sz="2400" i="1" dirty="0" smtClean="0"/>
              <a:t> </a:t>
            </a:r>
            <a:r>
              <a:rPr lang="pt-BR" sz="2400" i="1" dirty="0" err="1" smtClean="0">
                <a:solidFill>
                  <a:srgbClr val="FF0000"/>
                </a:solidFill>
              </a:rPr>
              <a:t>should</a:t>
            </a:r>
            <a:r>
              <a:rPr lang="pt-BR" sz="2400" i="1" dirty="0" smtClean="0"/>
              <a:t> </a:t>
            </a:r>
            <a:r>
              <a:rPr lang="pt-BR" sz="2400" i="1" dirty="0" err="1" smtClean="0"/>
              <a:t>be</a:t>
            </a:r>
            <a:r>
              <a:rPr lang="pt-BR" sz="2400" i="1" dirty="0" smtClean="0"/>
              <a:t> </a:t>
            </a:r>
            <a:r>
              <a:rPr lang="pt-BR" sz="2400" i="1" dirty="0" err="1" smtClean="0"/>
              <a:t>combined</a:t>
            </a:r>
            <a:r>
              <a:rPr lang="pt-BR" sz="2400" i="1" dirty="0" smtClean="0"/>
              <a:t> </a:t>
            </a:r>
            <a:r>
              <a:rPr lang="pt-BR" sz="2400" i="1" dirty="0" err="1" smtClean="0"/>
              <a:t>with</a:t>
            </a:r>
            <a:r>
              <a:rPr lang="pt-BR" sz="2400" i="1" dirty="0" smtClean="0"/>
              <a:t> a </a:t>
            </a:r>
            <a:r>
              <a:rPr lang="pt-BR" sz="2400" i="1" dirty="0" err="1" smtClean="0"/>
              <a:t>sensible</a:t>
            </a:r>
            <a:r>
              <a:rPr lang="pt-BR" sz="2400" i="1" dirty="0" smtClean="0"/>
              <a:t> diet high in </a:t>
            </a:r>
            <a:r>
              <a:rPr lang="pt-BR" sz="2400" i="1" dirty="0" err="1" smtClean="0"/>
              <a:t>fresh</a:t>
            </a:r>
            <a:r>
              <a:rPr lang="pt-BR" sz="2400" i="1" dirty="0" smtClean="0"/>
              <a:t> </a:t>
            </a:r>
            <a:r>
              <a:rPr lang="pt-BR" sz="2400" i="1" dirty="0" err="1" smtClean="0"/>
              <a:t>fruit</a:t>
            </a:r>
            <a:r>
              <a:rPr lang="pt-BR" sz="2400" i="1" dirty="0" smtClean="0"/>
              <a:t>, </a:t>
            </a:r>
            <a:r>
              <a:rPr lang="pt-BR" sz="2400" i="1" dirty="0" err="1" smtClean="0"/>
              <a:t>raw</a:t>
            </a:r>
            <a:r>
              <a:rPr lang="pt-BR" sz="2400" i="1" dirty="0" smtClean="0"/>
              <a:t> </a:t>
            </a:r>
            <a:r>
              <a:rPr lang="pt-BR" sz="2400" i="1" dirty="0" err="1" smtClean="0"/>
              <a:t>vegetable</a:t>
            </a:r>
            <a:r>
              <a:rPr lang="pt-BR" sz="2400" i="1" dirty="0" smtClean="0"/>
              <a:t> </a:t>
            </a:r>
            <a:r>
              <a:rPr lang="pt-BR" sz="2400" i="1" dirty="0" err="1" smtClean="0"/>
              <a:t>and</a:t>
            </a:r>
            <a:r>
              <a:rPr lang="pt-BR" sz="2400" i="1" dirty="0" smtClean="0"/>
              <a:t> </a:t>
            </a:r>
            <a:r>
              <a:rPr lang="pt-BR" sz="2400" i="1" dirty="0" err="1" smtClean="0"/>
              <a:t>carbohydrates</a:t>
            </a:r>
            <a:r>
              <a:rPr lang="pt-BR" sz="2400" i="1" dirty="0" smtClean="0"/>
              <a:t>.”</a:t>
            </a:r>
            <a:br>
              <a:rPr lang="pt-BR" sz="2400" i="1" dirty="0" smtClean="0"/>
            </a:br>
            <a:r>
              <a:rPr lang="pt-BR" sz="2400" i="1" dirty="0" smtClean="0"/>
              <a:t/>
            </a:r>
            <a:br>
              <a:rPr lang="pt-BR" sz="2400" i="1" dirty="0" smtClean="0"/>
            </a:br>
            <a:r>
              <a:rPr lang="pt-BR" sz="2400" i="1" dirty="0" smtClean="0"/>
              <a:t>“Para obter os melhores resultados em termos de perda de gordura, o exercício </a:t>
            </a:r>
            <a:r>
              <a:rPr lang="pt-BR" sz="2400" i="1" dirty="0" smtClean="0">
                <a:solidFill>
                  <a:srgbClr val="FF0000"/>
                </a:solidFill>
              </a:rPr>
              <a:t>deve</a:t>
            </a:r>
            <a:r>
              <a:rPr lang="pt-BR" sz="2400" i="1" dirty="0" smtClean="0"/>
              <a:t> ser combinado com uma dieta de alta sensibilidade em frutas frescas, vegetais crus e carboidratos.”</a:t>
            </a:r>
            <a:br>
              <a:rPr lang="pt-BR" sz="2400" i="1" dirty="0" smtClean="0"/>
            </a:br>
            <a:r>
              <a:rPr lang="pt-BR" sz="2400" i="1" dirty="0" smtClean="0"/>
              <a:t>                                                                                   (</a:t>
            </a:r>
            <a:r>
              <a:rPr lang="pt-BR" sz="2400" i="1" dirty="0" err="1" smtClean="0"/>
              <a:t>Health&amp;Beauty</a:t>
            </a:r>
            <a:r>
              <a:rPr lang="pt-BR" sz="2400" i="1" dirty="0" smtClean="0"/>
              <a:t>)</a:t>
            </a:r>
            <a:br>
              <a:rPr lang="pt-BR" sz="2400" i="1" dirty="0" smtClean="0"/>
            </a:br>
            <a:endParaRPr lang="pt-BR" sz="2400" i="1" dirty="0"/>
          </a:p>
        </p:txBody>
      </p:sp>
      <p:pic>
        <p:nvPicPr>
          <p:cNvPr id="3074" name="Picture 2" descr="https://encrypted-tbn2.gstatic.com/images?q=tbn:ANd9GcRHD9bSLMKukBiGna40Cb-NSTUvSow-eUrg3bz3IGWeceDeEei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933055"/>
            <a:ext cx="3528392" cy="265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354162"/>
          </a:xfrm>
        </p:spPr>
        <p:txBody>
          <a:bodyPr>
            <a:normAutofit/>
          </a:bodyPr>
          <a:lstStyle/>
          <a:p>
            <a:pPr algn="just"/>
            <a:r>
              <a:rPr lang="pt-BR" sz="2400" b="1" dirty="0" smtClean="0">
                <a:solidFill>
                  <a:schemeClr val="tx2"/>
                </a:solidFill>
              </a:rPr>
              <a:t>6. OUGHT TO: </a:t>
            </a:r>
            <a:r>
              <a:rPr lang="pt-BR" sz="2400" dirty="0" smtClean="0"/>
              <a:t>o mesmo que </a:t>
            </a:r>
            <a:r>
              <a:rPr lang="pt-BR" sz="2400" dirty="0" err="1" smtClean="0">
                <a:solidFill>
                  <a:srgbClr val="FF0000"/>
                </a:solidFill>
              </a:rPr>
              <a:t>should</a:t>
            </a:r>
            <a:r>
              <a:rPr lang="pt-BR" sz="2400" dirty="0" smtClean="0"/>
              <a:t>; contudo, apresenta um caráter </a:t>
            </a:r>
            <a:r>
              <a:rPr lang="pt-BR" sz="2400" dirty="0" smtClean="0">
                <a:solidFill>
                  <a:srgbClr val="FF0000"/>
                </a:solidFill>
              </a:rPr>
              <a:t>mais objetivo </a:t>
            </a:r>
            <a:r>
              <a:rPr lang="pt-BR" sz="2400" dirty="0" smtClean="0"/>
              <a:t>e é usado de modo especial para fazer referência a leis, deveres e regulamentos.</a:t>
            </a:r>
            <a:endParaRPr lang="pt-BR" sz="2400" b="1" dirty="0"/>
          </a:p>
        </p:txBody>
      </p:sp>
      <p:sp>
        <p:nvSpPr>
          <p:cNvPr id="3" name="Espaço Reservado para Conteúdo 2"/>
          <p:cNvSpPr>
            <a:spLocks noGrp="1"/>
          </p:cNvSpPr>
          <p:nvPr>
            <p:ph idx="1"/>
          </p:nvPr>
        </p:nvSpPr>
        <p:spPr/>
        <p:txBody>
          <a:bodyPr>
            <a:normAutofit/>
          </a:bodyPr>
          <a:lstStyle/>
          <a:p>
            <a:pPr marL="0" indent="0">
              <a:buNone/>
            </a:pPr>
            <a:endParaRPr lang="pt-BR" sz="2400" dirty="0" smtClean="0"/>
          </a:p>
          <a:p>
            <a:pPr marL="0" indent="0">
              <a:buNone/>
            </a:pPr>
            <a:r>
              <a:rPr lang="pt-BR" sz="2400" dirty="0" smtClean="0">
                <a:solidFill>
                  <a:schemeClr val="tx2"/>
                </a:solidFill>
              </a:rPr>
              <a:t>Exemplo:</a:t>
            </a:r>
          </a:p>
          <a:p>
            <a:pPr marL="0" indent="0" algn="just">
              <a:buNone/>
            </a:pPr>
            <a:r>
              <a:rPr lang="pt-BR" sz="2400" dirty="0" smtClean="0"/>
              <a:t>People </a:t>
            </a:r>
            <a:r>
              <a:rPr lang="pt-BR" sz="2400" dirty="0" err="1" smtClean="0">
                <a:solidFill>
                  <a:srgbClr val="FF0000"/>
                </a:solidFill>
              </a:rPr>
              <a:t>ought</a:t>
            </a:r>
            <a:r>
              <a:rPr lang="pt-BR" sz="2400" dirty="0" smtClean="0">
                <a:solidFill>
                  <a:srgbClr val="FF0000"/>
                </a:solidFill>
              </a:rPr>
              <a:t> </a:t>
            </a:r>
            <a:r>
              <a:rPr lang="pt-BR" sz="2400" dirty="0" err="1" smtClean="0">
                <a:solidFill>
                  <a:srgbClr val="FF0000"/>
                </a:solidFill>
              </a:rPr>
              <a:t>to</a:t>
            </a:r>
            <a:r>
              <a:rPr lang="pt-BR" sz="2400" dirty="0" smtClean="0"/>
              <a:t> vote </a:t>
            </a:r>
            <a:r>
              <a:rPr lang="pt-BR" sz="2400" dirty="0" err="1" smtClean="0"/>
              <a:t>even</a:t>
            </a:r>
            <a:r>
              <a:rPr lang="pt-BR" sz="2400" dirty="0" smtClean="0"/>
              <a:t> </a:t>
            </a:r>
            <a:r>
              <a:rPr lang="pt-BR" sz="2400" dirty="0" err="1" smtClean="0"/>
              <a:t>they</a:t>
            </a:r>
            <a:r>
              <a:rPr lang="pt-BR" sz="2400" dirty="0" smtClean="0"/>
              <a:t> </a:t>
            </a:r>
            <a:r>
              <a:rPr lang="pt-BR" sz="2400" dirty="0" err="1" smtClean="0"/>
              <a:t>don’t</a:t>
            </a:r>
            <a:r>
              <a:rPr lang="pt-BR" sz="2400" dirty="0" smtClean="0"/>
              <a:t> </a:t>
            </a:r>
            <a:r>
              <a:rPr lang="pt-BR" sz="2400" dirty="0" err="1" smtClean="0"/>
              <a:t>agree</a:t>
            </a:r>
            <a:r>
              <a:rPr lang="pt-BR" sz="2400" dirty="0" smtClean="0"/>
              <a:t> </a:t>
            </a:r>
            <a:r>
              <a:rPr lang="pt-BR" sz="2400" dirty="0" err="1" smtClean="0"/>
              <a:t>with</a:t>
            </a:r>
            <a:r>
              <a:rPr lang="pt-BR" sz="2400" dirty="0" smtClean="0"/>
              <a:t> </a:t>
            </a:r>
            <a:r>
              <a:rPr lang="pt-BR" sz="2400" dirty="0" err="1" smtClean="0"/>
              <a:t>any</a:t>
            </a:r>
            <a:r>
              <a:rPr lang="pt-BR" sz="2400" dirty="0" smtClean="0"/>
              <a:t> </a:t>
            </a:r>
            <a:r>
              <a:rPr lang="pt-BR" sz="2400" dirty="0" err="1" smtClean="0"/>
              <a:t>of</a:t>
            </a:r>
            <a:r>
              <a:rPr lang="pt-BR" sz="2400" dirty="0" smtClean="0"/>
              <a:t> </a:t>
            </a:r>
            <a:r>
              <a:rPr lang="pt-BR" sz="2400" dirty="0" err="1" smtClean="0"/>
              <a:t>the</a:t>
            </a:r>
            <a:r>
              <a:rPr lang="pt-BR" sz="2400" dirty="0" smtClean="0"/>
              <a:t> candidates</a:t>
            </a:r>
            <a:r>
              <a:rPr lang="pt-BR" sz="2400" dirty="0"/>
              <a:t>. (As pessoas </a:t>
            </a:r>
            <a:r>
              <a:rPr lang="pt-BR" sz="2400" dirty="0" smtClean="0">
                <a:solidFill>
                  <a:srgbClr val="FF0000"/>
                </a:solidFill>
              </a:rPr>
              <a:t>devem</a:t>
            </a:r>
            <a:r>
              <a:rPr lang="pt-BR" sz="2400" dirty="0" smtClean="0"/>
              <a:t> </a:t>
            </a:r>
            <a:r>
              <a:rPr lang="pt-BR" sz="2400" dirty="0"/>
              <a:t>votar, mesmo que não </a:t>
            </a:r>
            <a:r>
              <a:rPr lang="pt-BR" sz="2400" dirty="0" smtClean="0"/>
              <a:t>concordem </a:t>
            </a:r>
            <a:r>
              <a:rPr lang="pt-BR" sz="2400" dirty="0"/>
              <a:t>com qualquer um dos candidatos</a:t>
            </a:r>
            <a:r>
              <a:rPr lang="pt-BR" sz="2400" dirty="0" smtClean="0"/>
              <a:t>.)</a:t>
            </a:r>
          </a:p>
          <a:p>
            <a:pPr marL="0" indent="0" algn="just">
              <a:buNone/>
            </a:pPr>
            <a:endParaRPr lang="pt-BR" sz="2400" dirty="0"/>
          </a:p>
          <a:p>
            <a:pPr marL="0" indent="0" algn="just">
              <a:buNone/>
            </a:pPr>
            <a:r>
              <a:rPr lang="pt-BR" sz="2400" i="1" dirty="0" smtClean="0"/>
              <a:t>“</a:t>
            </a:r>
            <a:r>
              <a:rPr lang="pt-BR" sz="2400" i="1" dirty="0" err="1" smtClean="0"/>
              <a:t>If</a:t>
            </a:r>
            <a:r>
              <a:rPr lang="pt-BR" sz="2400" i="1" dirty="0" smtClean="0"/>
              <a:t> </a:t>
            </a:r>
            <a:r>
              <a:rPr lang="pt-BR" sz="2400" i="1" dirty="0" err="1" smtClean="0"/>
              <a:t>you</a:t>
            </a:r>
            <a:r>
              <a:rPr lang="pt-BR" sz="2400" i="1" dirty="0" smtClean="0"/>
              <a:t> show </a:t>
            </a:r>
            <a:r>
              <a:rPr lang="pt-BR" sz="2400" i="1" dirty="0" err="1" smtClean="0"/>
              <a:t>the</a:t>
            </a:r>
            <a:r>
              <a:rPr lang="pt-BR" sz="2400" i="1" dirty="0" smtClean="0"/>
              <a:t> </a:t>
            </a:r>
            <a:r>
              <a:rPr lang="pt-BR" sz="2400" i="1" dirty="0" err="1" smtClean="0"/>
              <a:t>receipt</a:t>
            </a:r>
            <a:r>
              <a:rPr lang="pt-BR" sz="2400" i="1" dirty="0" smtClean="0"/>
              <a:t>, </a:t>
            </a:r>
            <a:r>
              <a:rPr lang="pt-BR" sz="2400" i="1" dirty="0" err="1" smtClean="0"/>
              <a:t>there</a:t>
            </a:r>
            <a:r>
              <a:rPr lang="pt-BR" sz="2400" i="1" dirty="0" smtClean="0"/>
              <a:t> </a:t>
            </a:r>
            <a:r>
              <a:rPr lang="pt-BR" sz="2400" i="1" dirty="0" err="1" smtClean="0">
                <a:solidFill>
                  <a:srgbClr val="FF0000"/>
                </a:solidFill>
              </a:rPr>
              <a:t>ought</a:t>
            </a:r>
            <a:r>
              <a:rPr lang="pt-BR" sz="2400" i="1" dirty="0" smtClean="0">
                <a:solidFill>
                  <a:srgbClr val="FF0000"/>
                </a:solidFill>
              </a:rPr>
              <a:t> </a:t>
            </a:r>
            <a:r>
              <a:rPr lang="pt-BR" sz="2400" i="1" dirty="0" err="1" smtClean="0">
                <a:solidFill>
                  <a:srgbClr val="FF0000"/>
                </a:solidFill>
              </a:rPr>
              <a:t>not</a:t>
            </a:r>
            <a:r>
              <a:rPr lang="pt-BR" sz="2400" i="1" dirty="0" smtClean="0">
                <a:solidFill>
                  <a:srgbClr val="FF0000"/>
                </a:solidFill>
              </a:rPr>
              <a:t> </a:t>
            </a:r>
            <a:r>
              <a:rPr lang="pt-BR" sz="2400" i="1" dirty="0" err="1" smtClean="0">
                <a:solidFill>
                  <a:srgbClr val="FF0000"/>
                </a:solidFill>
              </a:rPr>
              <a:t>to</a:t>
            </a:r>
            <a:r>
              <a:rPr lang="pt-BR" sz="2400" i="1" dirty="0" smtClean="0">
                <a:solidFill>
                  <a:srgbClr val="FF0000"/>
                </a:solidFill>
              </a:rPr>
              <a:t> </a:t>
            </a:r>
            <a:r>
              <a:rPr lang="pt-BR" sz="2400" i="1" dirty="0" err="1" smtClean="0"/>
              <a:t>be</a:t>
            </a:r>
            <a:r>
              <a:rPr lang="pt-BR" sz="2400" i="1" dirty="0" smtClean="0"/>
              <a:t> </a:t>
            </a:r>
            <a:r>
              <a:rPr lang="pt-BR" sz="2400" i="1" dirty="0" err="1" smtClean="0"/>
              <a:t>any</a:t>
            </a:r>
            <a:r>
              <a:rPr lang="pt-BR" sz="2400" i="1" dirty="0" smtClean="0"/>
              <a:t> </a:t>
            </a:r>
            <a:r>
              <a:rPr lang="pt-BR" sz="2400" i="1" dirty="0" err="1" smtClean="0"/>
              <a:t>difficult</a:t>
            </a:r>
            <a:r>
              <a:rPr lang="pt-BR" sz="2400" i="1" dirty="0" smtClean="0"/>
              <a:t> </a:t>
            </a:r>
            <a:r>
              <a:rPr lang="pt-BR" sz="2400" i="1" dirty="0" err="1" smtClean="0"/>
              <a:t>getting</a:t>
            </a:r>
            <a:r>
              <a:rPr lang="pt-BR" sz="2400" i="1" dirty="0" smtClean="0"/>
              <a:t> </a:t>
            </a:r>
            <a:r>
              <a:rPr lang="pt-BR" sz="2400" i="1" dirty="0" err="1" smtClean="0"/>
              <a:t>your</a:t>
            </a:r>
            <a:r>
              <a:rPr lang="pt-BR" sz="2400" i="1" dirty="0" smtClean="0"/>
              <a:t> </a:t>
            </a:r>
            <a:r>
              <a:rPr lang="pt-BR" sz="2400" i="1" dirty="0" err="1" smtClean="0"/>
              <a:t>money</a:t>
            </a:r>
            <a:r>
              <a:rPr lang="pt-BR" sz="2400" i="1" dirty="0" smtClean="0"/>
              <a:t> </a:t>
            </a:r>
            <a:r>
              <a:rPr lang="pt-BR" sz="2400" i="1" dirty="0" err="1" smtClean="0"/>
              <a:t>back</a:t>
            </a:r>
            <a:r>
              <a:rPr lang="pt-BR" sz="2400" i="1" dirty="0"/>
              <a:t>.” ("Se </a:t>
            </a:r>
            <a:r>
              <a:rPr lang="pt-BR" sz="2400" i="1" dirty="0" smtClean="0"/>
              <a:t>você mostrar </a:t>
            </a:r>
            <a:r>
              <a:rPr lang="pt-BR" sz="2400" i="1" dirty="0"/>
              <a:t>o recibo, </a:t>
            </a:r>
            <a:r>
              <a:rPr lang="pt-BR" sz="2400" i="1" dirty="0" smtClean="0">
                <a:solidFill>
                  <a:srgbClr val="FF0000"/>
                </a:solidFill>
              </a:rPr>
              <a:t>não</a:t>
            </a:r>
            <a:r>
              <a:rPr lang="pt-BR" sz="2400" i="1" dirty="0" smtClean="0"/>
              <a:t> </a:t>
            </a:r>
            <a:r>
              <a:rPr lang="pt-BR" sz="2400" i="1" dirty="0" smtClean="0">
                <a:solidFill>
                  <a:srgbClr val="FF0000"/>
                </a:solidFill>
              </a:rPr>
              <a:t>deverá</a:t>
            </a:r>
            <a:r>
              <a:rPr lang="pt-BR" sz="2400" i="1" dirty="0" smtClean="0"/>
              <a:t> </a:t>
            </a:r>
            <a:r>
              <a:rPr lang="pt-BR" sz="2400" i="1" dirty="0"/>
              <a:t>haver qualquer </a:t>
            </a:r>
            <a:r>
              <a:rPr lang="pt-BR" sz="2400" i="1" dirty="0" smtClean="0"/>
              <a:t>dificuldade em obter </a:t>
            </a:r>
            <a:r>
              <a:rPr lang="pt-BR" sz="2400" i="1" dirty="0"/>
              <a:t>o seu dinheiro de volta</a:t>
            </a:r>
            <a:r>
              <a:rPr lang="pt-BR" sz="2400" i="1" dirty="0" smtClean="0"/>
              <a:t>.“</a:t>
            </a:r>
          </a:p>
          <a:p>
            <a:pPr marL="0" indent="0" algn="just">
              <a:buNone/>
            </a:pPr>
            <a:endParaRPr lang="pt-BR" sz="2400" i="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949" y="5445224"/>
            <a:ext cx="1805265" cy="120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53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a:r>
              <a:rPr lang="pt-BR" sz="2400" b="1" dirty="0" smtClean="0">
                <a:solidFill>
                  <a:schemeClr val="tx2"/>
                </a:solidFill>
              </a:rPr>
              <a:t>7. WILL: </a:t>
            </a:r>
            <a:r>
              <a:rPr lang="pt-BR" sz="2400" dirty="0" smtClean="0"/>
              <a:t>indica </a:t>
            </a:r>
            <a:r>
              <a:rPr lang="pt-BR" sz="2400" dirty="0" smtClean="0">
                <a:solidFill>
                  <a:srgbClr val="FF0000"/>
                </a:solidFill>
              </a:rPr>
              <a:t>certeza de ocorrência futura</a:t>
            </a:r>
            <a:r>
              <a:rPr lang="pt-BR" sz="2400" dirty="0" smtClean="0"/>
              <a:t>.</a:t>
            </a:r>
            <a:endParaRPr lang="pt-BR" sz="2400" b="1" dirty="0"/>
          </a:p>
        </p:txBody>
      </p:sp>
      <p:sp>
        <p:nvSpPr>
          <p:cNvPr id="3" name="Espaço Reservado para Conteúdo 2"/>
          <p:cNvSpPr>
            <a:spLocks noGrp="1"/>
          </p:cNvSpPr>
          <p:nvPr>
            <p:ph idx="1"/>
          </p:nvPr>
        </p:nvSpPr>
        <p:spPr>
          <a:xfrm>
            <a:off x="457200" y="1600200"/>
            <a:ext cx="8229600" cy="4853136"/>
          </a:xfrm>
        </p:spPr>
        <p:txBody>
          <a:bodyPr>
            <a:normAutofit/>
          </a:bodyPr>
          <a:lstStyle/>
          <a:p>
            <a:pPr marL="0" indent="0">
              <a:buNone/>
            </a:pPr>
            <a:r>
              <a:rPr lang="pt-BR" sz="2400" dirty="0" smtClean="0">
                <a:solidFill>
                  <a:schemeClr val="tx2"/>
                </a:solidFill>
              </a:rPr>
              <a:t>Exemplo:</a:t>
            </a:r>
          </a:p>
          <a:p>
            <a:pPr marL="0" indent="0">
              <a:buNone/>
            </a:pPr>
            <a:r>
              <a:rPr lang="pt-BR" sz="2400" dirty="0" smtClean="0"/>
              <a:t>The </a:t>
            </a:r>
            <a:r>
              <a:rPr lang="pt-BR" sz="2400" dirty="0" err="1" smtClean="0"/>
              <a:t>regiment</a:t>
            </a:r>
            <a:r>
              <a:rPr lang="pt-BR" sz="2400" dirty="0" smtClean="0"/>
              <a:t> </a:t>
            </a:r>
            <a:r>
              <a:rPr lang="pt-BR" sz="2400" dirty="0" err="1" smtClean="0">
                <a:solidFill>
                  <a:srgbClr val="FF0000"/>
                </a:solidFill>
              </a:rPr>
              <a:t>will</a:t>
            </a:r>
            <a:r>
              <a:rPr lang="pt-BR" sz="2400" dirty="0" smtClean="0"/>
              <a:t> </a:t>
            </a:r>
            <a:r>
              <a:rPr lang="pt-BR" sz="2400" dirty="0" err="1" smtClean="0"/>
              <a:t>attack</a:t>
            </a:r>
            <a:r>
              <a:rPr lang="pt-BR" sz="2400" dirty="0" smtClean="0"/>
              <a:t> </a:t>
            </a:r>
            <a:r>
              <a:rPr lang="pt-BR" sz="2400" dirty="0" err="1" smtClean="0"/>
              <a:t>at</a:t>
            </a:r>
            <a:r>
              <a:rPr lang="pt-BR" sz="2400" dirty="0" smtClean="0"/>
              <a:t> </a:t>
            </a:r>
            <a:r>
              <a:rPr lang="pt-BR" sz="2400" dirty="0" err="1" smtClean="0"/>
              <a:t>dawn</a:t>
            </a:r>
            <a:r>
              <a:rPr lang="pt-BR" sz="2400" dirty="0"/>
              <a:t>. (O regimento </a:t>
            </a:r>
            <a:r>
              <a:rPr lang="pt-BR" sz="2400" dirty="0">
                <a:solidFill>
                  <a:srgbClr val="FF0000"/>
                </a:solidFill>
              </a:rPr>
              <a:t>vai</a:t>
            </a:r>
            <a:r>
              <a:rPr lang="pt-BR" sz="2400" dirty="0"/>
              <a:t> atacar de </a:t>
            </a:r>
            <a:r>
              <a:rPr lang="pt-BR" sz="2400" dirty="0" smtClean="0"/>
              <a:t>madrugada.)</a:t>
            </a:r>
          </a:p>
          <a:p>
            <a:pPr marL="0" indent="0">
              <a:buNone/>
            </a:pPr>
            <a:endParaRPr lang="pt-BR" sz="2400" dirty="0"/>
          </a:p>
          <a:p>
            <a:pPr marL="0" indent="0">
              <a:buNone/>
            </a:pPr>
            <a:r>
              <a:rPr lang="pt-BR" sz="2400" i="1" dirty="0" smtClean="0"/>
              <a:t>“Business </a:t>
            </a:r>
            <a:r>
              <a:rPr lang="pt-BR" sz="2400" i="1" dirty="0" err="1" smtClean="0"/>
              <a:t>psychologist</a:t>
            </a:r>
            <a:r>
              <a:rPr lang="pt-BR" sz="2400" i="1" dirty="0" smtClean="0"/>
              <a:t> </a:t>
            </a:r>
            <a:r>
              <a:rPr lang="pt-BR" sz="2400" i="1" dirty="0" err="1" smtClean="0"/>
              <a:t>Dr</a:t>
            </a:r>
            <a:r>
              <a:rPr lang="pt-BR" sz="2400" i="1" dirty="0" smtClean="0"/>
              <a:t> </a:t>
            </a:r>
            <a:r>
              <a:rPr lang="pt-BR" sz="2400" i="1" dirty="0" err="1" smtClean="0"/>
              <a:t>Collin</a:t>
            </a:r>
            <a:r>
              <a:rPr lang="pt-BR" sz="2400" i="1" dirty="0" smtClean="0"/>
              <a:t> Parker </a:t>
            </a:r>
            <a:r>
              <a:rPr lang="pt-BR" sz="2400" i="1" dirty="0" err="1" smtClean="0"/>
              <a:t>says</a:t>
            </a:r>
            <a:r>
              <a:rPr lang="pt-BR" sz="2400" i="1" dirty="0" smtClean="0"/>
              <a:t>, ‘</a:t>
            </a:r>
            <a:r>
              <a:rPr lang="pt-BR" sz="2400" i="1" dirty="0" err="1" smtClean="0"/>
              <a:t>if</a:t>
            </a:r>
            <a:r>
              <a:rPr lang="pt-BR" sz="2400" i="1" dirty="0" smtClean="0"/>
              <a:t> </a:t>
            </a:r>
            <a:r>
              <a:rPr lang="pt-BR" sz="2400" i="1" dirty="0" err="1" smtClean="0"/>
              <a:t>you’re</a:t>
            </a:r>
            <a:r>
              <a:rPr lang="pt-BR" sz="2400" i="1" dirty="0" smtClean="0"/>
              <a:t> in a </a:t>
            </a:r>
            <a:r>
              <a:rPr lang="pt-BR" sz="2400" i="1" dirty="0" err="1" smtClean="0"/>
              <a:t>job</a:t>
            </a:r>
            <a:r>
              <a:rPr lang="pt-BR" sz="2400" i="1" dirty="0" smtClean="0"/>
              <a:t> </a:t>
            </a:r>
            <a:r>
              <a:rPr lang="pt-BR" sz="2400" i="1" dirty="0" err="1" smtClean="0"/>
              <a:t>that</a:t>
            </a:r>
            <a:r>
              <a:rPr lang="pt-BR" sz="2400" i="1" dirty="0" smtClean="0"/>
              <a:t> </a:t>
            </a:r>
            <a:r>
              <a:rPr lang="pt-BR" sz="2400" i="1" dirty="0" err="1" smtClean="0"/>
              <a:t>suppresses</a:t>
            </a:r>
            <a:r>
              <a:rPr lang="pt-BR" sz="2400" i="1" dirty="0" smtClean="0"/>
              <a:t> a </a:t>
            </a:r>
            <a:r>
              <a:rPr lang="pt-BR" sz="2400" i="1" dirty="0" err="1" smtClean="0"/>
              <a:t>key</a:t>
            </a:r>
            <a:r>
              <a:rPr lang="pt-BR" sz="2400" i="1" dirty="0" smtClean="0"/>
              <a:t> </a:t>
            </a:r>
            <a:r>
              <a:rPr lang="pt-BR" sz="2400" i="1" dirty="0" err="1" smtClean="0"/>
              <a:t>aspect</a:t>
            </a:r>
            <a:r>
              <a:rPr lang="pt-BR" sz="2400" i="1" dirty="0" smtClean="0"/>
              <a:t> </a:t>
            </a:r>
            <a:r>
              <a:rPr lang="pt-BR" sz="2400" i="1" dirty="0" err="1" smtClean="0"/>
              <a:t>of</a:t>
            </a:r>
            <a:r>
              <a:rPr lang="pt-BR" sz="2400" i="1" dirty="0" smtClean="0"/>
              <a:t> </a:t>
            </a:r>
            <a:r>
              <a:rPr lang="pt-BR" sz="2400" i="1" dirty="0" err="1" smtClean="0"/>
              <a:t>your</a:t>
            </a:r>
            <a:r>
              <a:rPr lang="pt-BR" sz="2400" i="1" dirty="0" smtClean="0"/>
              <a:t> </a:t>
            </a:r>
            <a:r>
              <a:rPr lang="pt-BR" sz="2400" i="1" dirty="0" err="1" smtClean="0"/>
              <a:t>personality</a:t>
            </a:r>
            <a:r>
              <a:rPr lang="pt-BR" sz="2400" i="1" dirty="0" smtClean="0"/>
              <a:t>, </a:t>
            </a:r>
            <a:r>
              <a:rPr lang="pt-BR" sz="2400" i="1" dirty="0" err="1" smtClean="0"/>
              <a:t>you</a:t>
            </a:r>
            <a:r>
              <a:rPr lang="pt-BR" sz="2400" i="1" dirty="0" smtClean="0"/>
              <a:t> </a:t>
            </a:r>
            <a:r>
              <a:rPr lang="pt-BR" sz="2400" i="1" dirty="0" err="1" smtClean="0"/>
              <a:t>lose</a:t>
            </a:r>
            <a:r>
              <a:rPr lang="pt-BR" sz="2400" i="1" dirty="0" smtClean="0"/>
              <a:t> </a:t>
            </a:r>
            <a:r>
              <a:rPr lang="pt-BR" sz="2400" i="1" dirty="0" err="1" smtClean="0"/>
              <a:t>enthusiasm</a:t>
            </a:r>
            <a:r>
              <a:rPr lang="pt-BR" sz="2400" i="1" dirty="0" smtClean="0"/>
              <a:t> for </a:t>
            </a:r>
            <a:r>
              <a:rPr lang="pt-BR" sz="2400" i="1" dirty="0" err="1" smtClean="0"/>
              <a:t>the</a:t>
            </a:r>
            <a:r>
              <a:rPr lang="pt-BR" sz="2400" i="1" dirty="0" smtClean="0"/>
              <a:t> </a:t>
            </a:r>
            <a:r>
              <a:rPr lang="pt-BR" sz="2400" i="1" dirty="0" err="1" smtClean="0"/>
              <a:t>work</a:t>
            </a:r>
            <a:r>
              <a:rPr lang="pt-BR" sz="2400" i="1" dirty="0" smtClean="0"/>
              <a:t> </a:t>
            </a:r>
            <a:r>
              <a:rPr lang="pt-BR" sz="2400" i="1" dirty="0" err="1" smtClean="0"/>
              <a:t>and</a:t>
            </a:r>
            <a:r>
              <a:rPr lang="pt-BR" sz="2400" i="1" dirty="0" smtClean="0"/>
              <a:t> </a:t>
            </a:r>
            <a:r>
              <a:rPr lang="pt-BR" sz="2400" i="1" dirty="0" err="1" smtClean="0">
                <a:solidFill>
                  <a:srgbClr val="FF0000"/>
                </a:solidFill>
              </a:rPr>
              <a:t>won’t</a:t>
            </a:r>
            <a:r>
              <a:rPr lang="pt-BR" sz="2400" i="1" dirty="0" smtClean="0">
                <a:solidFill>
                  <a:srgbClr val="FF0000"/>
                </a:solidFill>
              </a:rPr>
              <a:t> (</a:t>
            </a:r>
            <a:r>
              <a:rPr lang="pt-BR" sz="2400" i="1" dirty="0" err="1" smtClean="0">
                <a:solidFill>
                  <a:srgbClr val="FF0000"/>
                </a:solidFill>
              </a:rPr>
              <a:t>will</a:t>
            </a:r>
            <a:r>
              <a:rPr lang="pt-BR" sz="2400" i="1" dirty="0" smtClean="0">
                <a:solidFill>
                  <a:srgbClr val="FF0000"/>
                </a:solidFill>
              </a:rPr>
              <a:t> </a:t>
            </a:r>
            <a:r>
              <a:rPr lang="pt-BR" sz="2400" i="1" dirty="0" err="1" smtClean="0">
                <a:solidFill>
                  <a:srgbClr val="FF0000"/>
                </a:solidFill>
              </a:rPr>
              <a:t>not</a:t>
            </a:r>
            <a:r>
              <a:rPr lang="pt-BR" sz="2400" i="1" dirty="0" smtClean="0">
                <a:solidFill>
                  <a:srgbClr val="FF0000"/>
                </a:solidFill>
              </a:rPr>
              <a:t>) </a:t>
            </a:r>
            <a:r>
              <a:rPr lang="pt-BR" sz="2400" i="1" dirty="0" err="1" smtClean="0"/>
              <a:t>perform</a:t>
            </a:r>
            <a:r>
              <a:rPr lang="pt-BR" sz="2400" i="1" dirty="0" smtClean="0"/>
              <a:t> </a:t>
            </a:r>
            <a:r>
              <a:rPr lang="pt-BR" sz="2400" i="1" dirty="0" err="1" smtClean="0"/>
              <a:t>well</a:t>
            </a:r>
            <a:r>
              <a:rPr lang="pt-BR" sz="2400" i="1" dirty="0"/>
              <a:t>’.” </a:t>
            </a:r>
            <a:r>
              <a:rPr lang="pt-BR" sz="2400" i="1" dirty="0" smtClean="0"/>
              <a:t>(“ O psicólogo de negócios </a:t>
            </a:r>
            <a:r>
              <a:rPr lang="pt-BR" sz="2400" i="1" dirty="0" err="1"/>
              <a:t>Dr</a:t>
            </a:r>
            <a:r>
              <a:rPr lang="pt-BR" sz="2400" i="1" dirty="0"/>
              <a:t> </a:t>
            </a:r>
            <a:r>
              <a:rPr lang="pt-BR" sz="2400" i="1" dirty="0" err="1"/>
              <a:t>Collin</a:t>
            </a:r>
            <a:r>
              <a:rPr lang="pt-BR" sz="2400" i="1" dirty="0"/>
              <a:t> Parker diz: 'se você está em um trabalho que suprime um aspecto fundamental de sua personalidade, você perde o entusiasmo pelo trabalho e </a:t>
            </a:r>
            <a:r>
              <a:rPr lang="pt-BR" sz="2400" i="1" dirty="0">
                <a:solidFill>
                  <a:srgbClr val="FF0000"/>
                </a:solidFill>
              </a:rPr>
              <a:t>não </a:t>
            </a:r>
            <a:r>
              <a:rPr lang="pt-BR" sz="2400" i="1" dirty="0" smtClean="0">
                <a:solidFill>
                  <a:srgbClr val="FF0000"/>
                </a:solidFill>
              </a:rPr>
              <a:t>vai </a:t>
            </a:r>
            <a:r>
              <a:rPr lang="pt-BR" sz="2400" i="1" dirty="0" smtClean="0"/>
              <a:t>executá-lo bem‘.”</a:t>
            </a:r>
          </a:p>
          <a:p>
            <a:pPr marL="0" indent="0">
              <a:buNone/>
            </a:pPr>
            <a:r>
              <a:rPr lang="pt-BR" sz="2400" i="1" dirty="0" smtClean="0"/>
              <a:t>                                                                                   (</a:t>
            </a:r>
            <a:r>
              <a:rPr lang="pt-BR" sz="2400" i="1" dirty="0" err="1" smtClean="0"/>
              <a:t>Chrissy</a:t>
            </a:r>
            <a:r>
              <a:rPr lang="pt-BR" sz="2400" i="1" dirty="0" smtClean="0"/>
              <a:t> </a:t>
            </a:r>
            <a:r>
              <a:rPr lang="pt-BR" sz="2400" i="1" dirty="0" err="1" smtClean="0"/>
              <a:t>Harrys</a:t>
            </a:r>
            <a:r>
              <a:rPr lang="pt-BR" sz="2400" i="1" dirty="0" smtClean="0"/>
              <a:t>)</a:t>
            </a:r>
          </a:p>
          <a:p>
            <a:pPr marL="0" indent="0">
              <a:buNone/>
            </a:pPr>
            <a:endParaRPr lang="pt-BR" sz="2400" i="1" dirty="0"/>
          </a:p>
        </p:txBody>
      </p:sp>
    </p:spTree>
    <p:extLst>
      <p:ext uri="{BB962C8B-B14F-4D97-AF65-F5344CB8AC3E}">
        <p14:creationId xmlns:p14="http://schemas.microsoft.com/office/powerpoint/2010/main" val="285500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a:r>
              <a:rPr lang="pt-BR" sz="2400" b="1" dirty="0" smtClean="0">
                <a:solidFill>
                  <a:schemeClr val="tx2"/>
                </a:solidFill>
              </a:rPr>
              <a:t>8. WOULD:</a:t>
            </a:r>
            <a:r>
              <a:rPr lang="pt-BR" sz="2400" b="1" dirty="0" smtClean="0"/>
              <a:t> </a:t>
            </a:r>
            <a:r>
              <a:rPr lang="pt-BR" sz="2400" dirty="0" smtClean="0"/>
              <a:t>indica o </a:t>
            </a:r>
            <a:r>
              <a:rPr lang="pt-BR" sz="2400" dirty="0" smtClean="0">
                <a:solidFill>
                  <a:srgbClr val="FF0000"/>
                </a:solidFill>
              </a:rPr>
              <a:t>passado de </a:t>
            </a:r>
            <a:r>
              <a:rPr lang="pt-BR" sz="2400" dirty="0" err="1" smtClean="0">
                <a:solidFill>
                  <a:srgbClr val="FF0000"/>
                </a:solidFill>
              </a:rPr>
              <a:t>will</a:t>
            </a:r>
            <a:r>
              <a:rPr lang="pt-BR" sz="2400" dirty="0" smtClean="0">
                <a:solidFill>
                  <a:srgbClr val="FF0000"/>
                </a:solidFill>
              </a:rPr>
              <a:t>¹ </a:t>
            </a:r>
            <a:r>
              <a:rPr lang="pt-BR" sz="2400" dirty="0" smtClean="0"/>
              <a:t>(para fazer referência a antigos hábitos); </a:t>
            </a:r>
            <a:r>
              <a:rPr lang="pt-BR" sz="2400" dirty="0" smtClean="0">
                <a:solidFill>
                  <a:srgbClr val="FF0000"/>
                </a:solidFill>
              </a:rPr>
              <a:t>situações ou ações hipotéticas²</a:t>
            </a:r>
            <a:r>
              <a:rPr lang="pt-BR" sz="2400" dirty="0" smtClean="0"/>
              <a:t>; </a:t>
            </a:r>
            <a:r>
              <a:rPr lang="pt-BR" sz="2400" dirty="0" smtClean="0">
                <a:solidFill>
                  <a:srgbClr val="FF0000"/>
                </a:solidFill>
              </a:rPr>
              <a:t>forma polida³</a:t>
            </a:r>
            <a:r>
              <a:rPr lang="pt-BR" sz="2400" dirty="0" smtClean="0"/>
              <a:t>.</a:t>
            </a:r>
            <a:endParaRPr lang="pt-BR" sz="2400" b="1" dirty="0"/>
          </a:p>
        </p:txBody>
      </p:sp>
      <p:sp>
        <p:nvSpPr>
          <p:cNvPr id="3" name="Espaço Reservado para Conteúdo 2"/>
          <p:cNvSpPr>
            <a:spLocks noGrp="1"/>
          </p:cNvSpPr>
          <p:nvPr>
            <p:ph idx="1"/>
          </p:nvPr>
        </p:nvSpPr>
        <p:spPr>
          <a:xfrm>
            <a:off x="457200" y="1600200"/>
            <a:ext cx="8229600" cy="5141168"/>
          </a:xfrm>
        </p:spPr>
        <p:txBody>
          <a:bodyPr>
            <a:normAutofit/>
          </a:bodyPr>
          <a:lstStyle/>
          <a:p>
            <a:pPr marL="0" indent="0">
              <a:buNone/>
            </a:pPr>
            <a:r>
              <a:rPr lang="pt-BR" sz="2400" dirty="0" smtClean="0">
                <a:solidFill>
                  <a:schemeClr val="tx2"/>
                </a:solidFill>
              </a:rPr>
              <a:t>Exemplo¹:</a:t>
            </a:r>
          </a:p>
          <a:p>
            <a:pPr marL="0" indent="0" algn="just">
              <a:buNone/>
            </a:pPr>
            <a:r>
              <a:rPr lang="pt-BR" sz="2400" dirty="0" err="1" smtClean="0"/>
              <a:t>When</a:t>
            </a:r>
            <a:r>
              <a:rPr lang="pt-BR" sz="2400" dirty="0" smtClean="0"/>
              <a:t> </a:t>
            </a:r>
            <a:r>
              <a:rPr lang="pt-BR" sz="2400" dirty="0" err="1" smtClean="0"/>
              <a:t>we</a:t>
            </a:r>
            <a:r>
              <a:rPr lang="pt-BR" sz="2400" dirty="0" smtClean="0"/>
              <a:t> </a:t>
            </a:r>
            <a:r>
              <a:rPr lang="pt-BR" sz="2400" dirty="0" err="1" smtClean="0"/>
              <a:t>were</a:t>
            </a:r>
            <a:r>
              <a:rPr lang="pt-BR" sz="2400" dirty="0" smtClean="0"/>
              <a:t> </a:t>
            </a:r>
            <a:r>
              <a:rPr lang="pt-BR" sz="2400" dirty="0" err="1" smtClean="0"/>
              <a:t>children</a:t>
            </a:r>
            <a:r>
              <a:rPr lang="pt-BR" sz="2400" dirty="0" smtClean="0"/>
              <a:t>, </a:t>
            </a:r>
            <a:r>
              <a:rPr lang="pt-BR" sz="2400" dirty="0" err="1" smtClean="0"/>
              <a:t>we</a:t>
            </a:r>
            <a:r>
              <a:rPr lang="pt-BR" sz="2400" dirty="0" smtClean="0"/>
              <a:t> </a:t>
            </a:r>
            <a:r>
              <a:rPr lang="pt-BR" sz="2400" dirty="0" err="1" smtClean="0">
                <a:solidFill>
                  <a:srgbClr val="FF0000"/>
                </a:solidFill>
              </a:rPr>
              <a:t>would</a:t>
            </a:r>
            <a:r>
              <a:rPr lang="pt-BR" sz="2400" dirty="0" smtClean="0"/>
              <a:t> go </a:t>
            </a:r>
            <a:r>
              <a:rPr lang="pt-BR" sz="2400" dirty="0" err="1" smtClean="0"/>
              <a:t>skating</a:t>
            </a:r>
            <a:r>
              <a:rPr lang="pt-BR" sz="2400" dirty="0" smtClean="0"/>
              <a:t> </a:t>
            </a:r>
            <a:r>
              <a:rPr lang="pt-BR" sz="2400" dirty="0" err="1" smtClean="0"/>
              <a:t>every</a:t>
            </a:r>
            <a:r>
              <a:rPr lang="pt-BR" sz="2400" dirty="0" smtClean="0"/>
              <a:t> </a:t>
            </a:r>
            <a:r>
              <a:rPr lang="pt-BR" sz="2400" dirty="0" err="1" smtClean="0"/>
              <a:t>winter</a:t>
            </a:r>
            <a:r>
              <a:rPr lang="pt-BR" sz="2400" dirty="0"/>
              <a:t>. (Quando éramos crianças, </a:t>
            </a:r>
            <a:r>
              <a:rPr lang="pt-BR" sz="2400" dirty="0" smtClean="0">
                <a:solidFill>
                  <a:srgbClr val="FF0000"/>
                </a:solidFill>
              </a:rPr>
              <a:t>gostávamos</a:t>
            </a:r>
            <a:r>
              <a:rPr lang="pt-BR" sz="2400" dirty="0" smtClean="0"/>
              <a:t> </a:t>
            </a:r>
            <a:r>
              <a:rPr lang="pt-BR" sz="2400" dirty="0"/>
              <a:t>de ir patinar </a:t>
            </a:r>
            <a:r>
              <a:rPr lang="pt-BR" sz="2400" dirty="0" smtClean="0"/>
              <a:t>todo inverno.)</a:t>
            </a:r>
          </a:p>
          <a:p>
            <a:pPr marL="0" indent="0" algn="just">
              <a:buNone/>
            </a:pPr>
            <a:endParaRPr lang="pt-BR" sz="2400" dirty="0"/>
          </a:p>
          <a:p>
            <a:pPr marL="0" indent="0" algn="just">
              <a:buNone/>
            </a:pPr>
            <a:r>
              <a:rPr lang="pt-BR" sz="2400" dirty="0" smtClean="0">
                <a:solidFill>
                  <a:schemeClr val="tx2"/>
                </a:solidFill>
              </a:rPr>
              <a:t>Exemplo²: </a:t>
            </a:r>
          </a:p>
          <a:p>
            <a:pPr marL="0" indent="0" algn="just">
              <a:buNone/>
            </a:pPr>
            <a:r>
              <a:rPr lang="pt-BR" sz="2400" dirty="0" err="1" smtClean="0"/>
              <a:t>If</a:t>
            </a:r>
            <a:r>
              <a:rPr lang="pt-BR" sz="2400" dirty="0" smtClean="0"/>
              <a:t> I </a:t>
            </a:r>
            <a:r>
              <a:rPr lang="pt-BR" sz="2400" dirty="0" err="1" smtClean="0"/>
              <a:t>knew</a:t>
            </a:r>
            <a:r>
              <a:rPr lang="pt-BR" sz="2400" dirty="0" smtClean="0"/>
              <a:t> </a:t>
            </a:r>
            <a:r>
              <a:rPr lang="pt-BR" sz="2400" dirty="0" err="1" smtClean="0"/>
              <a:t>his</a:t>
            </a:r>
            <a:r>
              <a:rPr lang="pt-BR" sz="2400" dirty="0" smtClean="0"/>
              <a:t> </a:t>
            </a:r>
            <a:r>
              <a:rPr lang="pt-BR" sz="2400" dirty="0" err="1" smtClean="0"/>
              <a:t>number</a:t>
            </a:r>
            <a:r>
              <a:rPr lang="pt-BR" sz="2400" dirty="0" smtClean="0"/>
              <a:t>, I </a:t>
            </a:r>
            <a:r>
              <a:rPr lang="pt-BR" sz="2400" dirty="0" err="1" smtClean="0">
                <a:solidFill>
                  <a:srgbClr val="FF0000"/>
                </a:solidFill>
              </a:rPr>
              <a:t>would</a:t>
            </a:r>
            <a:r>
              <a:rPr lang="pt-BR" sz="2400" dirty="0" smtClean="0"/>
              <a:t> </a:t>
            </a:r>
            <a:r>
              <a:rPr lang="pt-BR" sz="2400" dirty="0" err="1" smtClean="0"/>
              <a:t>phone</a:t>
            </a:r>
            <a:r>
              <a:rPr lang="pt-BR" sz="2400" dirty="0"/>
              <a:t> </a:t>
            </a:r>
            <a:r>
              <a:rPr lang="pt-BR" sz="2400" dirty="0" err="1" smtClean="0"/>
              <a:t>him</a:t>
            </a:r>
            <a:r>
              <a:rPr lang="pt-BR" sz="2400" dirty="0" smtClean="0"/>
              <a:t>. (Se eu soubesse o </a:t>
            </a:r>
            <a:r>
              <a:rPr lang="pt-BR" sz="2400" dirty="0" err="1" smtClean="0"/>
              <a:t>númereo</a:t>
            </a:r>
            <a:r>
              <a:rPr lang="pt-BR" sz="2400" dirty="0" smtClean="0"/>
              <a:t> dele, </a:t>
            </a:r>
            <a:r>
              <a:rPr lang="pt-BR" sz="2400" dirty="0" smtClean="0">
                <a:solidFill>
                  <a:srgbClr val="FF0000"/>
                </a:solidFill>
              </a:rPr>
              <a:t>telefonaria</a:t>
            </a:r>
            <a:r>
              <a:rPr lang="pt-BR" sz="2400" dirty="0" smtClean="0"/>
              <a:t> para ele.)</a:t>
            </a:r>
          </a:p>
          <a:p>
            <a:pPr marL="0" indent="0" algn="just">
              <a:buNone/>
            </a:pPr>
            <a:endParaRPr lang="pt-BR" sz="2400" dirty="0"/>
          </a:p>
          <a:p>
            <a:pPr marL="0" indent="0" algn="just">
              <a:buNone/>
            </a:pPr>
            <a:r>
              <a:rPr lang="pt-BR" sz="2400" dirty="0" smtClean="0">
                <a:solidFill>
                  <a:schemeClr val="tx2"/>
                </a:solidFill>
              </a:rPr>
              <a:t>Exemplo³:</a:t>
            </a:r>
          </a:p>
          <a:p>
            <a:pPr marL="0" indent="0" algn="just">
              <a:buNone/>
            </a:pPr>
            <a:r>
              <a:rPr lang="pt-BR" sz="2400" dirty="0" smtClean="0"/>
              <a:t>I </a:t>
            </a:r>
            <a:r>
              <a:rPr lang="pt-BR" sz="2400" dirty="0" err="1" smtClean="0">
                <a:solidFill>
                  <a:srgbClr val="FF0000"/>
                </a:solidFill>
              </a:rPr>
              <a:t>would</a:t>
            </a:r>
            <a:r>
              <a:rPr lang="pt-BR" sz="2400" dirty="0" smtClean="0">
                <a:solidFill>
                  <a:srgbClr val="FF0000"/>
                </a:solidFill>
              </a:rPr>
              <a:t> </a:t>
            </a:r>
            <a:r>
              <a:rPr lang="pt-BR" sz="2400" dirty="0" err="1" smtClean="0"/>
              <a:t>like</a:t>
            </a:r>
            <a:r>
              <a:rPr lang="pt-BR" sz="2400" dirty="0" smtClean="0"/>
              <a:t> a </a:t>
            </a:r>
            <a:r>
              <a:rPr lang="pt-BR" sz="2400" dirty="0" err="1" smtClean="0"/>
              <a:t>cup</a:t>
            </a:r>
            <a:r>
              <a:rPr lang="pt-BR" sz="2400" dirty="0" smtClean="0"/>
              <a:t> </a:t>
            </a:r>
            <a:r>
              <a:rPr lang="pt-BR" sz="2400" dirty="0" err="1" smtClean="0"/>
              <a:t>of</a:t>
            </a:r>
            <a:r>
              <a:rPr lang="pt-BR" sz="2400" dirty="0" smtClean="0"/>
              <a:t> </a:t>
            </a:r>
            <a:r>
              <a:rPr lang="pt-BR" sz="2400" dirty="0" err="1" smtClean="0"/>
              <a:t>tea</a:t>
            </a:r>
            <a:r>
              <a:rPr lang="pt-BR" sz="2400" dirty="0" smtClean="0"/>
              <a:t>, </a:t>
            </a:r>
            <a:r>
              <a:rPr lang="pt-BR" sz="2400" dirty="0" err="1" smtClean="0"/>
              <a:t>please</a:t>
            </a:r>
            <a:r>
              <a:rPr lang="pt-BR" sz="2400" dirty="0" smtClean="0"/>
              <a:t>. </a:t>
            </a:r>
            <a:r>
              <a:rPr lang="pt-BR" sz="2400" dirty="0"/>
              <a:t>(Eu </a:t>
            </a:r>
            <a:r>
              <a:rPr lang="pt-BR" sz="2400" dirty="0" smtClean="0">
                <a:solidFill>
                  <a:srgbClr val="FF0000"/>
                </a:solidFill>
              </a:rPr>
              <a:t>gostaria</a:t>
            </a:r>
            <a:r>
              <a:rPr lang="pt-BR" sz="2400" dirty="0" smtClean="0"/>
              <a:t> </a:t>
            </a:r>
            <a:r>
              <a:rPr lang="pt-BR" sz="2400" dirty="0"/>
              <a:t>de uma xícara de chá, por </a:t>
            </a:r>
            <a:r>
              <a:rPr lang="pt-BR" sz="2400" dirty="0" smtClean="0"/>
              <a:t>favor.)</a:t>
            </a:r>
          </a:p>
        </p:txBody>
      </p:sp>
    </p:spTree>
    <p:extLst>
      <p:ext uri="{BB962C8B-B14F-4D97-AF65-F5344CB8AC3E}">
        <p14:creationId xmlns:p14="http://schemas.microsoft.com/office/powerpoint/2010/main" val="34404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5818658"/>
          </a:xfrm>
        </p:spPr>
        <p:txBody>
          <a:bodyPr>
            <a:normAutofit/>
          </a:bodyPr>
          <a:lstStyle/>
          <a:p>
            <a:pPr algn="l"/>
            <a:r>
              <a:rPr lang="pt-BR" sz="2400" i="1" dirty="0" smtClean="0"/>
              <a:t>“Open </a:t>
            </a:r>
            <a:r>
              <a:rPr lang="pt-BR" sz="2400" i="1" dirty="0" err="1" smtClean="0"/>
              <a:t>people</a:t>
            </a:r>
            <a:r>
              <a:rPr lang="pt-BR" sz="2400" i="1" dirty="0" smtClean="0"/>
              <a:t>(...) </a:t>
            </a:r>
            <a:r>
              <a:rPr lang="pt-BR" sz="2400" i="1" dirty="0" err="1" smtClean="0"/>
              <a:t>like</a:t>
            </a:r>
            <a:r>
              <a:rPr lang="pt-BR" sz="2400" i="1" dirty="0" smtClean="0"/>
              <a:t> </a:t>
            </a:r>
            <a:r>
              <a:rPr lang="pt-BR" sz="2400" i="1" dirty="0" err="1" smtClean="0"/>
              <a:t>to</a:t>
            </a:r>
            <a:r>
              <a:rPr lang="pt-BR" sz="2400" i="1" dirty="0" smtClean="0"/>
              <a:t> look </a:t>
            </a:r>
            <a:r>
              <a:rPr lang="pt-BR" sz="2400" i="1" dirty="0" err="1" smtClean="0"/>
              <a:t>at</a:t>
            </a:r>
            <a:r>
              <a:rPr lang="pt-BR" sz="2400" i="1" dirty="0" smtClean="0"/>
              <a:t> </a:t>
            </a:r>
            <a:r>
              <a:rPr lang="pt-BR" sz="2400" i="1" dirty="0" err="1" smtClean="0"/>
              <a:t>the</a:t>
            </a:r>
            <a:r>
              <a:rPr lang="pt-BR" sz="2400" i="1" dirty="0" smtClean="0"/>
              <a:t> </a:t>
            </a:r>
            <a:r>
              <a:rPr lang="pt-BR" sz="2400" i="1" dirty="0" err="1" smtClean="0"/>
              <a:t>broader</a:t>
            </a:r>
            <a:r>
              <a:rPr lang="pt-BR" sz="2400" i="1" dirty="0" smtClean="0"/>
              <a:t> </a:t>
            </a:r>
            <a:r>
              <a:rPr lang="pt-BR" sz="2400" i="1" dirty="0" err="1" smtClean="0"/>
              <a:t>picture</a:t>
            </a:r>
            <a:r>
              <a:rPr lang="pt-BR" sz="2400" i="1" dirty="0" smtClean="0"/>
              <a:t> </a:t>
            </a:r>
            <a:r>
              <a:rPr lang="pt-BR" sz="2400" i="1" dirty="0" err="1" smtClean="0"/>
              <a:t>and</a:t>
            </a:r>
            <a:r>
              <a:rPr lang="pt-BR" sz="2400" i="1" dirty="0" smtClean="0"/>
              <a:t>, </a:t>
            </a:r>
            <a:r>
              <a:rPr lang="pt-BR" sz="2400" i="1" dirty="0" err="1" smtClean="0"/>
              <a:t>unlike</a:t>
            </a:r>
            <a:r>
              <a:rPr lang="pt-BR" sz="2400" i="1" dirty="0" smtClean="0"/>
              <a:t> </a:t>
            </a:r>
            <a:r>
              <a:rPr lang="pt-BR" sz="2400" i="1" dirty="0" err="1" smtClean="0"/>
              <a:t>introverts</a:t>
            </a:r>
            <a:r>
              <a:rPr lang="pt-BR" sz="2400" i="1" dirty="0" smtClean="0"/>
              <a:t>, </a:t>
            </a:r>
            <a:r>
              <a:rPr lang="pt-BR" sz="2400" i="1" dirty="0" err="1" smtClean="0"/>
              <a:t>rarely</a:t>
            </a:r>
            <a:r>
              <a:rPr lang="pt-BR" sz="2400" i="1" dirty="0" smtClean="0"/>
              <a:t> </a:t>
            </a:r>
            <a:r>
              <a:rPr lang="pt-BR" sz="2400" i="1" dirty="0" err="1" smtClean="0"/>
              <a:t>focus</a:t>
            </a:r>
            <a:r>
              <a:rPr lang="pt-BR" sz="2400" i="1" dirty="0" smtClean="0"/>
              <a:t> </a:t>
            </a:r>
            <a:r>
              <a:rPr lang="pt-BR" sz="2400" i="1" dirty="0" err="1" smtClean="0"/>
              <a:t>on</a:t>
            </a:r>
            <a:r>
              <a:rPr lang="pt-BR" sz="2400" i="1" dirty="0" smtClean="0"/>
              <a:t> </a:t>
            </a:r>
            <a:r>
              <a:rPr lang="pt-BR" sz="2400" i="1" dirty="0" err="1" smtClean="0"/>
              <a:t>detail</a:t>
            </a:r>
            <a:r>
              <a:rPr lang="pt-BR" sz="2400" i="1" dirty="0" smtClean="0"/>
              <a:t> </a:t>
            </a:r>
            <a:r>
              <a:rPr lang="pt-BR" sz="2400" i="1" dirty="0" err="1" smtClean="0"/>
              <a:t>or</a:t>
            </a:r>
            <a:r>
              <a:rPr lang="pt-BR" sz="2400" i="1" dirty="0" smtClean="0"/>
              <a:t> trivial </a:t>
            </a:r>
            <a:r>
              <a:rPr lang="pt-BR" sz="2400" i="1" dirty="0" err="1" smtClean="0"/>
              <a:t>matters</a:t>
            </a:r>
            <a:r>
              <a:rPr lang="pt-BR" sz="2400" i="1" dirty="0" smtClean="0"/>
              <a:t>. </a:t>
            </a:r>
            <a:r>
              <a:rPr lang="pt-BR" sz="2400" i="1" dirty="0" err="1" smtClean="0"/>
              <a:t>Emotions</a:t>
            </a:r>
            <a:r>
              <a:rPr lang="pt-BR" sz="2400" i="1" dirty="0" smtClean="0"/>
              <a:t> </a:t>
            </a:r>
            <a:r>
              <a:rPr lang="pt-BR" sz="2400" i="1" dirty="0" err="1" smtClean="0"/>
              <a:t>and</a:t>
            </a:r>
            <a:r>
              <a:rPr lang="pt-BR" sz="2400" i="1" dirty="0" smtClean="0"/>
              <a:t> feelings are </a:t>
            </a:r>
            <a:r>
              <a:rPr lang="pt-BR" sz="2400" i="1" dirty="0" err="1" smtClean="0"/>
              <a:t>important</a:t>
            </a:r>
            <a:r>
              <a:rPr lang="pt-BR" sz="2400" i="1" dirty="0" smtClean="0"/>
              <a:t> – </a:t>
            </a:r>
            <a:r>
              <a:rPr lang="pt-BR" sz="2400" i="1" dirty="0" err="1" smtClean="0"/>
              <a:t>they</a:t>
            </a:r>
            <a:r>
              <a:rPr lang="pt-BR" sz="2400" i="1" dirty="0" smtClean="0"/>
              <a:t> </a:t>
            </a:r>
            <a:r>
              <a:rPr lang="pt-BR" sz="2400" i="1" dirty="0" err="1" smtClean="0">
                <a:solidFill>
                  <a:srgbClr val="FF0000"/>
                </a:solidFill>
              </a:rPr>
              <a:t>would</a:t>
            </a:r>
            <a:r>
              <a:rPr lang="pt-BR" sz="2400" i="1" dirty="0" smtClean="0"/>
              <a:t> </a:t>
            </a:r>
            <a:r>
              <a:rPr lang="pt-BR" sz="2400" i="1" dirty="0" err="1" smtClean="0"/>
              <a:t>never</a:t>
            </a:r>
            <a:r>
              <a:rPr lang="pt-BR" sz="2400" i="1" dirty="0" smtClean="0"/>
              <a:t> </a:t>
            </a:r>
            <a:r>
              <a:rPr lang="pt-BR" sz="2400" i="1" dirty="0" err="1" smtClean="0"/>
              <a:t>dismiss</a:t>
            </a:r>
            <a:r>
              <a:rPr lang="pt-BR" sz="2400" i="1" dirty="0" smtClean="0"/>
              <a:t> </a:t>
            </a:r>
            <a:r>
              <a:rPr lang="pt-BR" sz="2400" i="1" dirty="0" err="1" smtClean="0"/>
              <a:t>anyone</a:t>
            </a:r>
            <a:r>
              <a:rPr lang="pt-BR" sz="2400" i="1" dirty="0" smtClean="0"/>
              <a:t> </a:t>
            </a:r>
            <a:r>
              <a:rPr lang="pt-BR" sz="2400" i="1" dirty="0" err="1" smtClean="0"/>
              <a:t>else’s</a:t>
            </a:r>
            <a:r>
              <a:rPr lang="pt-BR" sz="2400" i="1" dirty="0" smtClean="0"/>
              <a:t> </a:t>
            </a:r>
            <a:r>
              <a:rPr lang="pt-BR" sz="2400" i="1" dirty="0" err="1" smtClean="0"/>
              <a:t>opinion</a:t>
            </a:r>
            <a:r>
              <a:rPr lang="pt-BR" sz="2400" i="1" dirty="0" smtClean="0"/>
              <a:t>.”</a:t>
            </a:r>
            <a:br>
              <a:rPr lang="pt-BR" sz="2400" i="1" dirty="0" smtClean="0"/>
            </a:br>
            <a:r>
              <a:rPr lang="pt-BR" sz="2400" i="1" dirty="0"/>
              <a:t/>
            </a:r>
            <a:br>
              <a:rPr lang="pt-BR" sz="2400" i="1" dirty="0"/>
            </a:br>
            <a:r>
              <a:rPr lang="pt-BR" sz="2400" i="1" dirty="0" smtClean="0"/>
              <a:t>“As </a:t>
            </a:r>
            <a:r>
              <a:rPr lang="pt-BR" sz="2400" i="1" dirty="0"/>
              <a:t>pessoas </a:t>
            </a:r>
            <a:r>
              <a:rPr lang="pt-BR" sz="2400" i="1" dirty="0" smtClean="0"/>
              <a:t>extrovertidas</a:t>
            </a:r>
            <a:r>
              <a:rPr lang="pt-BR" sz="2400" i="1" dirty="0"/>
              <a:t>(...) </a:t>
            </a:r>
            <a:r>
              <a:rPr lang="pt-BR" sz="2400" i="1" dirty="0" smtClean="0"/>
              <a:t>gostam </a:t>
            </a:r>
            <a:r>
              <a:rPr lang="pt-BR" sz="2400" i="1" dirty="0"/>
              <a:t>de olhar para </a:t>
            </a:r>
            <a:r>
              <a:rPr lang="pt-BR" sz="2400" i="1" dirty="0" smtClean="0"/>
              <a:t>um </a:t>
            </a:r>
            <a:r>
              <a:rPr lang="pt-BR" sz="2400" i="1" dirty="0"/>
              <a:t>quadro mais amplo e, ao contrário </a:t>
            </a:r>
            <a:r>
              <a:rPr lang="pt-BR" sz="2400" i="1" dirty="0" smtClean="0"/>
              <a:t>dos introvertidos</a:t>
            </a:r>
            <a:r>
              <a:rPr lang="pt-BR" sz="2400" i="1" dirty="0"/>
              <a:t>, raramente se </a:t>
            </a:r>
            <a:r>
              <a:rPr lang="pt-BR" sz="2400" i="1" dirty="0" smtClean="0"/>
              <a:t>concentram </a:t>
            </a:r>
            <a:r>
              <a:rPr lang="pt-BR" sz="2400" i="1" dirty="0"/>
              <a:t>em detalhes ou assuntos triviais. Emoções e sentimentos são importantes - eles nunca </a:t>
            </a:r>
            <a:r>
              <a:rPr lang="pt-BR" sz="2400" i="1" dirty="0" smtClean="0">
                <a:solidFill>
                  <a:srgbClr val="FF0000"/>
                </a:solidFill>
              </a:rPr>
              <a:t>iriam</a:t>
            </a:r>
            <a:r>
              <a:rPr lang="pt-BR" sz="2400" i="1" dirty="0" smtClean="0"/>
              <a:t> ignorar a </a:t>
            </a:r>
            <a:r>
              <a:rPr lang="pt-BR" sz="2400" i="1" dirty="0"/>
              <a:t>opinião de ninguém ".</a:t>
            </a:r>
            <a:br>
              <a:rPr lang="pt-BR" sz="2400" i="1" dirty="0"/>
            </a:br>
            <a:r>
              <a:rPr lang="pt-BR" sz="2400" i="1" dirty="0" smtClean="0"/>
              <a:t>                                                                                       (</a:t>
            </a:r>
            <a:r>
              <a:rPr lang="pt-BR" sz="2400" i="1" dirty="0" err="1"/>
              <a:t>Chrissy</a:t>
            </a:r>
            <a:r>
              <a:rPr lang="pt-BR" sz="2400" i="1" dirty="0"/>
              <a:t> </a:t>
            </a:r>
            <a:r>
              <a:rPr lang="pt-BR" sz="2400" i="1" dirty="0" err="1"/>
              <a:t>Harrys</a:t>
            </a:r>
            <a:r>
              <a:rPr lang="pt-BR" sz="2400" i="1" dirty="0"/>
              <a:t>)</a:t>
            </a:r>
            <a:br>
              <a:rPr lang="pt-BR" sz="2400" i="1" dirty="0"/>
            </a:br>
            <a:r>
              <a:rPr lang="pt-BR" sz="2400" i="1" dirty="0"/>
              <a:t/>
            </a:r>
            <a:br>
              <a:rPr lang="pt-BR" sz="2400" i="1" dirty="0"/>
            </a:br>
            <a:r>
              <a:rPr lang="pt-BR" sz="2400" i="1" dirty="0" smtClean="0"/>
              <a:t/>
            </a:r>
            <a:br>
              <a:rPr lang="pt-BR" sz="2400" i="1" dirty="0" smtClean="0"/>
            </a:br>
            <a:endParaRPr lang="pt-BR" sz="2400" i="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581128"/>
            <a:ext cx="3469667" cy="198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57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pPr algn="l"/>
            <a:r>
              <a:rPr lang="pt-BR" sz="2400" b="1" dirty="0" smtClean="0">
                <a:solidFill>
                  <a:schemeClr val="tx2"/>
                </a:solidFill>
              </a:rPr>
              <a:t>9. MUST: </a:t>
            </a:r>
            <a:r>
              <a:rPr lang="pt-BR" sz="2400" dirty="0" smtClean="0"/>
              <a:t>indica a </a:t>
            </a:r>
            <a:r>
              <a:rPr lang="pt-BR" sz="2400" dirty="0" smtClean="0">
                <a:solidFill>
                  <a:srgbClr val="FF0000"/>
                </a:solidFill>
              </a:rPr>
              <a:t>necessidade¹</a:t>
            </a:r>
            <a:r>
              <a:rPr lang="pt-BR" sz="2400" dirty="0" smtClean="0"/>
              <a:t> ou </a:t>
            </a:r>
            <a:r>
              <a:rPr lang="pt-BR" sz="2400" dirty="0" smtClean="0">
                <a:solidFill>
                  <a:srgbClr val="FF0000"/>
                </a:solidFill>
              </a:rPr>
              <a:t>dever/obrigação²</a:t>
            </a:r>
            <a:r>
              <a:rPr lang="pt-BR" sz="2400" dirty="0" smtClean="0"/>
              <a:t> de se fazer algo; pode identificar também uma </a:t>
            </a:r>
            <a:r>
              <a:rPr lang="pt-BR" sz="2400" dirty="0" smtClean="0">
                <a:solidFill>
                  <a:srgbClr val="FF0000"/>
                </a:solidFill>
              </a:rPr>
              <a:t>dedução³</a:t>
            </a:r>
            <a:r>
              <a:rPr lang="pt-BR" sz="2400" dirty="0" smtClean="0"/>
              <a:t>.</a:t>
            </a:r>
            <a:endParaRPr lang="pt-BR" sz="2400" b="1" dirty="0"/>
          </a:p>
        </p:txBody>
      </p:sp>
      <p:sp>
        <p:nvSpPr>
          <p:cNvPr id="4" name="Espaço Reservado para Conteúdo 3"/>
          <p:cNvSpPr>
            <a:spLocks noGrp="1"/>
          </p:cNvSpPr>
          <p:nvPr>
            <p:ph idx="1"/>
          </p:nvPr>
        </p:nvSpPr>
        <p:spPr/>
        <p:txBody>
          <a:bodyPr>
            <a:normAutofit lnSpcReduction="10000"/>
          </a:bodyPr>
          <a:lstStyle/>
          <a:p>
            <a:pPr marL="0" indent="0">
              <a:buNone/>
            </a:pPr>
            <a:r>
              <a:rPr lang="pt-BR" sz="2400" dirty="0" smtClean="0">
                <a:solidFill>
                  <a:schemeClr val="tx2"/>
                </a:solidFill>
              </a:rPr>
              <a:t>Exemplo¹:</a:t>
            </a:r>
          </a:p>
          <a:p>
            <a:pPr marL="0" indent="0">
              <a:buNone/>
            </a:pPr>
            <a:r>
              <a:rPr lang="pt-BR" sz="2400" dirty="0" smtClean="0"/>
              <a:t>I </a:t>
            </a:r>
            <a:r>
              <a:rPr lang="pt-BR" sz="2400" dirty="0" smtClean="0">
                <a:solidFill>
                  <a:srgbClr val="FF0000"/>
                </a:solidFill>
              </a:rPr>
              <a:t>must</a:t>
            </a:r>
            <a:r>
              <a:rPr lang="pt-BR" sz="2400" dirty="0" smtClean="0"/>
              <a:t> </a:t>
            </a:r>
            <a:r>
              <a:rPr lang="pt-BR" sz="2400" dirty="0" err="1" smtClean="0"/>
              <a:t>study</a:t>
            </a:r>
            <a:r>
              <a:rPr lang="pt-BR" sz="2400" dirty="0" smtClean="0"/>
              <a:t> hard </a:t>
            </a:r>
            <a:r>
              <a:rPr lang="pt-BR" sz="2400" dirty="0" err="1" smtClean="0"/>
              <a:t>if</a:t>
            </a:r>
            <a:r>
              <a:rPr lang="pt-BR" sz="2400" dirty="0" smtClean="0"/>
              <a:t> I </a:t>
            </a:r>
            <a:r>
              <a:rPr lang="pt-BR" sz="2400" dirty="0" err="1" smtClean="0"/>
              <a:t>want</a:t>
            </a:r>
            <a:r>
              <a:rPr lang="pt-BR" sz="2400" dirty="0" smtClean="0"/>
              <a:t> </a:t>
            </a:r>
            <a:r>
              <a:rPr lang="pt-BR" sz="2400" dirty="0" err="1" smtClean="0"/>
              <a:t>to</a:t>
            </a:r>
            <a:r>
              <a:rPr lang="pt-BR" sz="2400" dirty="0" smtClean="0"/>
              <a:t> do </a:t>
            </a:r>
            <a:r>
              <a:rPr lang="pt-BR" sz="2400" dirty="0" err="1" smtClean="0"/>
              <a:t>well</a:t>
            </a:r>
            <a:r>
              <a:rPr lang="pt-BR" sz="2400" dirty="0" smtClean="0"/>
              <a:t> in </a:t>
            </a:r>
            <a:r>
              <a:rPr lang="pt-BR" sz="2400" dirty="0" err="1" smtClean="0"/>
              <a:t>the</a:t>
            </a:r>
            <a:r>
              <a:rPr lang="pt-BR" sz="2400" dirty="0" smtClean="0"/>
              <a:t> test</a:t>
            </a:r>
            <a:r>
              <a:rPr lang="pt-BR" sz="2400" dirty="0"/>
              <a:t>. (</a:t>
            </a:r>
            <a:r>
              <a:rPr lang="pt-BR" sz="2400" dirty="0">
                <a:solidFill>
                  <a:srgbClr val="FF0000"/>
                </a:solidFill>
              </a:rPr>
              <a:t>Devo</a:t>
            </a:r>
            <a:r>
              <a:rPr lang="pt-BR" sz="2400" dirty="0"/>
              <a:t> estudar muito, se eu </a:t>
            </a:r>
            <a:r>
              <a:rPr lang="pt-BR" sz="2400" dirty="0" smtClean="0"/>
              <a:t>quiser ir </a:t>
            </a:r>
            <a:r>
              <a:rPr lang="pt-BR" sz="2400" dirty="0"/>
              <a:t>bem no </a:t>
            </a:r>
            <a:r>
              <a:rPr lang="pt-BR" sz="2400" dirty="0" smtClean="0"/>
              <a:t>teste).</a:t>
            </a:r>
          </a:p>
          <a:p>
            <a:pPr marL="0" indent="0">
              <a:buNone/>
            </a:pPr>
            <a:endParaRPr lang="pt-BR" sz="2400" dirty="0"/>
          </a:p>
          <a:p>
            <a:pPr marL="0" indent="0">
              <a:buNone/>
            </a:pPr>
            <a:r>
              <a:rPr lang="pt-BR" sz="2400" dirty="0" smtClean="0">
                <a:solidFill>
                  <a:schemeClr val="tx2"/>
                </a:solidFill>
              </a:rPr>
              <a:t>Exemplo²:</a:t>
            </a:r>
          </a:p>
          <a:p>
            <a:pPr marL="0" indent="0">
              <a:buNone/>
            </a:pPr>
            <a:r>
              <a:rPr lang="pt-BR" sz="2400" dirty="0" err="1" smtClean="0"/>
              <a:t>You</a:t>
            </a:r>
            <a:r>
              <a:rPr lang="pt-BR" sz="2400" dirty="0" smtClean="0"/>
              <a:t> </a:t>
            </a:r>
            <a:r>
              <a:rPr lang="pt-BR" sz="2400" dirty="0" smtClean="0">
                <a:solidFill>
                  <a:srgbClr val="FF0000"/>
                </a:solidFill>
              </a:rPr>
              <a:t>must</a:t>
            </a:r>
            <a:r>
              <a:rPr lang="pt-BR" sz="2400" dirty="0" smtClean="0"/>
              <a:t> </a:t>
            </a:r>
            <a:r>
              <a:rPr lang="pt-BR" sz="2400" dirty="0" err="1" smtClean="0"/>
              <a:t>be</a:t>
            </a:r>
            <a:r>
              <a:rPr lang="pt-BR" sz="2400" dirty="0" smtClean="0"/>
              <a:t> </a:t>
            </a:r>
            <a:r>
              <a:rPr lang="pt-BR" sz="2400" dirty="0" err="1" smtClean="0"/>
              <a:t>there</a:t>
            </a:r>
            <a:r>
              <a:rPr lang="pt-BR" sz="2400" dirty="0" smtClean="0"/>
              <a:t> </a:t>
            </a:r>
            <a:r>
              <a:rPr lang="pt-BR" sz="2400" dirty="0" err="1" smtClean="0"/>
              <a:t>at</a:t>
            </a:r>
            <a:r>
              <a:rPr lang="pt-BR" sz="2400" dirty="0" smtClean="0"/>
              <a:t> 8 </a:t>
            </a:r>
            <a:r>
              <a:rPr lang="pt-BR" sz="2400" dirty="0" err="1" smtClean="0"/>
              <a:t>o’clock</a:t>
            </a:r>
            <a:r>
              <a:rPr lang="pt-BR" sz="2400" dirty="0" smtClean="0"/>
              <a:t> </a:t>
            </a:r>
            <a:r>
              <a:rPr lang="pt-BR" sz="2400" dirty="0" err="1" smtClean="0"/>
              <a:t>at</a:t>
            </a:r>
            <a:r>
              <a:rPr lang="pt-BR" sz="2400" dirty="0" smtClean="0"/>
              <a:t> </a:t>
            </a:r>
            <a:r>
              <a:rPr lang="pt-BR" sz="2400" dirty="0" err="1" smtClean="0"/>
              <a:t>the</a:t>
            </a:r>
            <a:r>
              <a:rPr lang="pt-BR" sz="2400" dirty="0" smtClean="0"/>
              <a:t> </a:t>
            </a:r>
            <a:r>
              <a:rPr lang="pt-BR" sz="2400" dirty="0" err="1" smtClean="0"/>
              <a:t>latest</a:t>
            </a:r>
            <a:r>
              <a:rPr lang="pt-BR" sz="2400" dirty="0"/>
              <a:t>... (Você </a:t>
            </a:r>
            <a:r>
              <a:rPr lang="pt-BR" sz="2400" dirty="0">
                <a:solidFill>
                  <a:srgbClr val="FF0000"/>
                </a:solidFill>
              </a:rPr>
              <a:t>deve</a:t>
            </a:r>
            <a:r>
              <a:rPr lang="pt-BR" sz="2400" dirty="0"/>
              <a:t> estar lá às 8 horas, o mais tardar </a:t>
            </a:r>
            <a:r>
              <a:rPr lang="pt-BR" sz="2400" dirty="0" smtClean="0"/>
              <a:t>...)</a:t>
            </a:r>
          </a:p>
          <a:p>
            <a:pPr marL="0" indent="0">
              <a:buNone/>
            </a:pPr>
            <a:endParaRPr lang="pt-BR" sz="2400" dirty="0"/>
          </a:p>
          <a:p>
            <a:pPr marL="0" indent="0">
              <a:buNone/>
            </a:pPr>
            <a:r>
              <a:rPr lang="pt-BR" sz="2400" dirty="0" smtClean="0">
                <a:solidFill>
                  <a:schemeClr val="tx2"/>
                </a:solidFill>
              </a:rPr>
              <a:t>Exemplo³:</a:t>
            </a:r>
          </a:p>
          <a:p>
            <a:pPr marL="0" indent="0">
              <a:buNone/>
            </a:pPr>
            <a:r>
              <a:rPr lang="pt-BR" sz="2400" dirty="0" smtClean="0"/>
              <a:t>Mary </a:t>
            </a:r>
            <a:r>
              <a:rPr lang="pt-BR" sz="2400" dirty="0" smtClean="0">
                <a:solidFill>
                  <a:srgbClr val="FF0000"/>
                </a:solidFill>
              </a:rPr>
              <a:t>must</a:t>
            </a:r>
            <a:r>
              <a:rPr lang="pt-BR" sz="2400" dirty="0" smtClean="0"/>
              <a:t> </a:t>
            </a:r>
            <a:r>
              <a:rPr lang="pt-BR" sz="2400" dirty="0" err="1" smtClean="0"/>
              <a:t>have</a:t>
            </a:r>
            <a:r>
              <a:rPr lang="pt-BR" sz="2400" dirty="0" smtClean="0"/>
              <a:t> some </a:t>
            </a:r>
            <a:r>
              <a:rPr lang="pt-BR" sz="2400" dirty="0" err="1" smtClean="0"/>
              <a:t>problem</a:t>
            </a:r>
            <a:r>
              <a:rPr lang="pt-BR" sz="2400" dirty="0" smtClean="0"/>
              <a:t>: </a:t>
            </a:r>
            <a:r>
              <a:rPr lang="pt-BR" sz="2400" dirty="0" err="1" smtClean="0"/>
              <a:t>she</a:t>
            </a:r>
            <a:r>
              <a:rPr lang="pt-BR" sz="2400" dirty="0" smtClean="0"/>
              <a:t> </a:t>
            </a:r>
            <a:r>
              <a:rPr lang="pt-BR" sz="2400" dirty="0" err="1" smtClean="0"/>
              <a:t>keeps</a:t>
            </a:r>
            <a:r>
              <a:rPr lang="pt-BR" sz="2400" dirty="0" smtClean="0"/>
              <a:t> </a:t>
            </a:r>
            <a:r>
              <a:rPr lang="pt-BR" sz="2400" dirty="0" err="1" smtClean="0"/>
              <a:t>crying</a:t>
            </a:r>
            <a:r>
              <a:rPr lang="pt-BR" sz="2400" dirty="0"/>
              <a:t>. (Mary </a:t>
            </a:r>
            <a:r>
              <a:rPr lang="pt-BR" sz="2400" dirty="0">
                <a:solidFill>
                  <a:srgbClr val="FF0000"/>
                </a:solidFill>
              </a:rPr>
              <a:t>deve</a:t>
            </a:r>
            <a:r>
              <a:rPr lang="pt-BR" sz="2400" dirty="0"/>
              <a:t> ter algum problema: ela continua chorando</a:t>
            </a:r>
            <a:r>
              <a:rPr lang="pt-BR" sz="2400" dirty="0" smtClean="0"/>
              <a:t>.)</a:t>
            </a:r>
            <a:endParaRPr lang="pt-BR" sz="2400" dirty="0"/>
          </a:p>
        </p:txBody>
      </p:sp>
    </p:spTree>
    <p:extLst>
      <p:ext uri="{BB962C8B-B14F-4D97-AF65-F5344CB8AC3E}">
        <p14:creationId xmlns:p14="http://schemas.microsoft.com/office/powerpoint/2010/main" val="228033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4234482"/>
          </a:xfrm>
        </p:spPr>
        <p:txBody>
          <a:bodyPr>
            <a:normAutofit/>
          </a:bodyPr>
          <a:lstStyle/>
          <a:p>
            <a:pPr algn="l"/>
            <a:r>
              <a:rPr lang="pt-BR" sz="2400" i="1" dirty="0" smtClean="0"/>
              <a:t>“</a:t>
            </a:r>
            <a:r>
              <a:rPr lang="pt-BR" sz="2400" i="1" dirty="0" err="1" smtClean="0"/>
              <a:t>To</a:t>
            </a:r>
            <a:r>
              <a:rPr lang="pt-BR" sz="2400" i="1" dirty="0" smtClean="0"/>
              <a:t> </a:t>
            </a:r>
            <a:r>
              <a:rPr lang="pt-BR" sz="2400" i="1" dirty="0" err="1" smtClean="0"/>
              <a:t>increase</a:t>
            </a:r>
            <a:r>
              <a:rPr lang="pt-BR" sz="2400" i="1" dirty="0" smtClean="0"/>
              <a:t> </a:t>
            </a:r>
            <a:r>
              <a:rPr lang="pt-BR" sz="2400" i="1" dirty="0" err="1" smtClean="0"/>
              <a:t>your</a:t>
            </a:r>
            <a:r>
              <a:rPr lang="pt-BR" sz="2400" i="1" dirty="0" smtClean="0"/>
              <a:t> </a:t>
            </a:r>
            <a:r>
              <a:rPr lang="pt-BR" sz="2400" i="1" dirty="0" err="1" smtClean="0"/>
              <a:t>strength</a:t>
            </a:r>
            <a:r>
              <a:rPr lang="pt-BR" sz="2400" i="1" dirty="0" smtClean="0"/>
              <a:t> </a:t>
            </a:r>
            <a:r>
              <a:rPr lang="pt-BR" sz="2400" i="1" dirty="0" err="1" smtClean="0"/>
              <a:t>you</a:t>
            </a:r>
            <a:r>
              <a:rPr lang="pt-BR" sz="2400" i="1" dirty="0" smtClean="0"/>
              <a:t> </a:t>
            </a:r>
            <a:r>
              <a:rPr lang="pt-BR" sz="2400" i="1" dirty="0" smtClean="0">
                <a:solidFill>
                  <a:srgbClr val="FF0000"/>
                </a:solidFill>
              </a:rPr>
              <a:t>must</a:t>
            </a:r>
            <a:r>
              <a:rPr lang="pt-BR" sz="2400" i="1" dirty="0" smtClean="0"/>
              <a:t> </a:t>
            </a:r>
            <a:r>
              <a:rPr lang="pt-BR" sz="2400" i="1" dirty="0" err="1" smtClean="0"/>
              <a:t>progressively</a:t>
            </a:r>
            <a:r>
              <a:rPr lang="pt-BR" sz="2400" i="1" dirty="0" smtClean="0"/>
              <a:t> ‘</a:t>
            </a:r>
            <a:r>
              <a:rPr lang="pt-BR" sz="2400" i="1" dirty="0" err="1" smtClean="0"/>
              <a:t>work</a:t>
            </a:r>
            <a:r>
              <a:rPr lang="pt-BR" sz="2400" i="1" dirty="0" smtClean="0"/>
              <a:t>’ </a:t>
            </a:r>
            <a:r>
              <a:rPr lang="pt-BR" sz="2400" i="1" dirty="0" err="1" smtClean="0"/>
              <a:t>your</a:t>
            </a:r>
            <a:r>
              <a:rPr lang="pt-BR" sz="2400" i="1" dirty="0" smtClean="0"/>
              <a:t> </a:t>
            </a:r>
            <a:r>
              <a:rPr lang="pt-BR" sz="2400" i="1" dirty="0" err="1" smtClean="0"/>
              <a:t>muscles</a:t>
            </a:r>
            <a:r>
              <a:rPr lang="pt-BR" sz="2400" i="1" dirty="0" smtClean="0"/>
              <a:t> </a:t>
            </a:r>
            <a:r>
              <a:rPr lang="pt-BR" sz="2400" i="1" dirty="0" err="1" smtClean="0"/>
              <a:t>so</a:t>
            </a:r>
            <a:r>
              <a:rPr lang="pt-BR" sz="2400" i="1" dirty="0" smtClean="0"/>
              <a:t> </a:t>
            </a:r>
            <a:r>
              <a:rPr lang="pt-BR" sz="2400" i="1" dirty="0" err="1" smtClean="0"/>
              <a:t>that</a:t>
            </a:r>
            <a:r>
              <a:rPr lang="pt-BR" sz="2400" i="1" dirty="0" smtClean="0"/>
              <a:t> </a:t>
            </a:r>
            <a:r>
              <a:rPr lang="pt-BR" sz="2400" i="1" dirty="0" err="1" smtClean="0"/>
              <a:t>they</a:t>
            </a:r>
            <a:r>
              <a:rPr lang="pt-BR" sz="2400" i="1" dirty="0" smtClean="0"/>
              <a:t> </a:t>
            </a:r>
            <a:r>
              <a:rPr lang="pt-BR" sz="2400" i="1" dirty="0" err="1" smtClean="0"/>
              <a:t>gradually</a:t>
            </a:r>
            <a:r>
              <a:rPr lang="pt-BR" sz="2400" i="1" dirty="0" smtClean="0"/>
              <a:t> </a:t>
            </a:r>
            <a:r>
              <a:rPr lang="pt-BR" sz="2400" i="1" dirty="0" err="1" smtClean="0"/>
              <a:t>meet</a:t>
            </a:r>
            <a:r>
              <a:rPr lang="pt-BR" sz="2400" i="1" dirty="0" smtClean="0"/>
              <a:t> </a:t>
            </a:r>
            <a:r>
              <a:rPr lang="pt-BR" sz="2400" i="1" dirty="0" err="1" smtClean="0"/>
              <a:t>with</a:t>
            </a:r>
            <a:r>
              <a:rPr lang="pt-BR" sz="2400" i="1" dirty="0" smtClean="0"/>
              <a:t> more </a:t>
            </a:r>
            <a:r>
              <a:rPr lang="pt-BR" sz="2400" i="1" dirty="0" err="1" smtClean="0"/>
              <a:t>and</a:t>
            </a:r>
            <a:r>
              <a:rPr lang="pt-BR" sz="2400" i="1" dirty="0" smtClean="0"/>
              <a:t> more </a:t>
            </a:r>
            <a:r>
              <a:rPr lang="pt-BR" sz="2400" i="1" dirty="0" err="1" smtClean="0"/>
              <a:t>resistance</a:t>
            </a:r>
            <a:r>
              <a:rPr lang="pt-BR" sz="2400" i="1" dirty="0" smtClean="0"/>
              <a:t>.”</a:t>
            </a:r>
            <a:br>
              <a:rPr lang="pt-BR" sz="2400" i="1" dirty="0" smtClean="0"/>
            </a:br>
            <a:r>
              <a:rPr lang="pt-BR" sz="2400" i="1" dirty="0"/>
              <a:t/>
            </a:r>
            <a:br>
              <a:rPr lang="pt-BR" sz="2400" i="1" dirty="0"/>
            </a:br>
            <a:r>
              <a:rPr lang="pt-BR" sz="2400" i="1" dirty="0"/>
              <a:t>"Para aumentar a sua força você </a:t>
            </a:r>
            <a:r>
              <a:rPr lang="pt-BR" sz="2400" i="1" dirty="0">
                <a:solidFill>
                  <a:srgbClr val="FF0000"/>
                </a:solidFill>
              </a:rPr>
              <a:t>deve</a:t>
            </a:r>
            <a:r>
              <a:rPr lang="pt-BR" sz="2400" i="1" dirty="0"/>
              <a:t> </a:t>
            </a:r>
            <a:r>
              <a:rPr lang="pt-BR" sz="2400" i="1" dirty="0" smtClean="0"/>
              <a:t>progressivamente ‘trabalhar’ seus </a:t>
            </a:r>
            <a:r>
              <a:rPr lang="pt-BR" sz="2400" i="1" dirty="0"/>
              <a:t>músculos para que eles gradualmente </a:t>
            </a:r>
            <a:r>
              <a:rPr lang="pt-BR" sz="2400" i="1" dirty="0" smtClean="0"/>
              <a:t>ganhem mais </a:t>
            </a:r>
            <a:r>
              <a:rPr lang="pt-BR" sz="2400" i="1" dirty="0"/>
              <a:t>e mais resistência</a:t>
            </a:r>
            <a:r>
              <a:rPr lang="pt-BR" sz="2400" i="1" dirty="0" smtClean="0"/>
              <a:t>.“</a:t>
            </a:r>
            <a:br>
              <a:rPr lang="pt-BR" sz="2400" i="1" dirty="0" smtClean="0"/>
            </a:br>
            <a:r>
              <a:rPr lang="pt-BR" sz="2400" i="1" dirty="0" smtClean="0"/>
              <a:t>                                                                                  (</a:t>
            </a:r>
            <a:r>
              <a:rPr lang="pt-BR" sz="2400" i="1" dirty="0" err="1" smtClean="0"/>
              <a:t>Health&amp;Beauty</a:t>
            </a:r>
            <a:r>
              <a:rPr lang="pt-BR" sz="2400" i="1" dirty="0" smtClean="0"/>
              <a:t>)</a:t>
            </a:r>
            <a:br>
              <a:rPr lang="pt-BR" sz="2400" i="1" dirty="0" smtClean="0"/>
            </a:br>
            <a:r>
              <a:rPr lang="pt-BR" sz="2400" i="1" dirty="0"/>
              <a:t/>
            </a:r>
            <a:br>
              <a:rPr lang="pt-BR" sz="2400" i="1" dirty="0"/>
            </a:br>
            <a:endParaRPr lang="pt-BR" sz="2400" i="1" dirty="0"/>
          </a:p>
        </p:txBody>
      </p:sp>
      <p:sp>
        <p:nvSpPr>
          <p:cNvPr id="5" name="AutoShape 2" descr="data:image/jpeg;base64,/9j/4AAQSkZJRgABAQAAAQABAAD/2wCEAAkGBxQSEhUUEBQUFBQWFRQUFBYUFBQVFBQVFBQWFxQVFxUYHCggGBolGxUVITEhJSkrLi4uFx8zODMsNyktLisBCgoKDg0OGhAQGiwkICQsLCwsNCwsLCwsLCwsLCwsLC0sLCwsLCwsLCwsLCwsLCwsLCwsLCwsLCwsLCwsLCwsLP/AABEIALcBFAMBIgACEQEDEQH/xAAbAAABBQEBAAAAAAAAAAAAAAAFAAECAwQGB//EAEIQAAIBAgQDBQUGBAUCBwEAAAECAAMRBBIhMQVBURMiYXGRBjKBobFCUmJygtEUI8HhM5Ki8PEVQyREU1Rzo8IH/8QAGwEAAgMBAQEAAAAAAAAAAAAAAAQBAgMFBgf/xAAvEQACAgEEAAQFAwQDAAAAAAAAAQIDEQQSITEFEyJBMlFhcYFCsdEGFCShkcHw/9oADAMBAAIRAxEAPwDxYmRvC+M9mMZTGZ8PUt1ADD/STAzaGx0PTnKpp9F5Ra7RLNHvK7xAyxUtDSQMqEmIAWAyQlYkxAknJCRBjwAREYx7xQJGkhGk1EgknQoFtuVvmbAestxWCKMVveyhr9Qek2pR7OkrHlXp5vKysPkRN/GMGNDt2bGmxsT3G71NiOYsbfAzdQTjn8me55AOA4dUrVBTpi7c76Ko6seQnVL/APzSsUzDFYO/3e0e/l7khhKrUqGSyqWJZmXeoL3U5ua7WmNsUBqGN+VjOfK2WcI6UNNDanJ9ljewpTMcRisNTAF+6WqMT0tYfWc1i+G1aYzNTqBD7rlHCMOTBiLWM2YvHFjbrvaFqfHahTIx/l5coRtVy2ta0lWTXZWVNT4TwcmDJXkG3Ntrm3lFeMiLJ3j3kLx7yAHvGJiigAorRRQJFFFHgAo6qTsCfLWSppczpq4TCImXKcQwBufcoq2wUfaqePKWjHJDeAOODsoDVmWkDsHvnP6Br6ysYWidBW9UIH1hKvwDFFRUqhlB1BrHITfnlbvfKQw/DKQqLTd7ubd3RBc8szazRR4zjgq284M68MqEdzK68irC3/MUJNwZASD3Dc6ZkPzubx5bbH/zDMjtuAcUrAgte3O8K+0NLB4ukVr01D8msA4PUMIGXi62sLCZq1M1NQbzzvqTyuD022El6uTl+J+wNZRmw7CqvT3X/Yzk8ThXptlqKyMOTAg+hnsfCsQ1M986fSaOO0cPiky1FVuh0zDyO4m9etmniayK3eHVy5reGeICSBhf2h4C2Ga471Mnut08G8YIE6UZqSyjjzrlCW2RMGTEgJISxUsEcSMcQAkI5EjePeBI4hfgOFDF6lQXSjTaqw+9YgInxYj4XghZ0/s1QDYfGqWAJw6v5BKyM3yMq1wSuydX+ctbYs6U8QBpa/uVB4arDWGRK+Hplms1RGpsDYBmU2GvJwdQOYJ8II4TSVKlJG3YWqX2Xt9EX1A9ZRlZaT0TcNSrZl6gg2YfK8bw4RRivU3gw08Wy5qD2ujN3G0v1ytupvrb+99P/SwFQlbZhfvb+F4/tVTRqwqA5XqpTrKR7jFh3h4aj5yxOIdqqg+8N/hvEdTHa+B3TSz8TMdXCBW1AAvrl/vLOKYWgbdiag/MQfoJbjbnUKfl+8xVKht7p9IsnkYkkBcXhjTax8weolU1cRqFm16TLHI9HPkknwPFFHkkDR4o8CSMePFaACtLKVEsdJq4Vw169QJTFyfQAaknwnT47D0sInZoQah7rv8Aaufsr9wfPymkKnJZ9iHNR4BPCOHXZS3urUpKb8y7bedgZ1WNw5w9ak6lUQ0RnqhQ1XuNY0aV/ddrrqNZyxrlaOGb71Z6p/SwRfQBvWG+LY2pUXFJS1qUK9F0G/crUxSfL45uyl44UMv5kPO78FPGMU7VzTpHPWbUXPdoIRmJJO7W1LHaCKtVKHdonPUa5qVuvXLf7N/Xn0hPjzhGZUUgulJ67DVn/lrlprbZdLnr8JyvbaMebaDwHO0rKTcuScJIhUqkm51PUxSIilMsMB3tzzJkqXEHQ90kRFJSyRDamdPdJdBReOFveOv1kP8AqDA3U6QSVkxI8uJPnSOpo4pKyZHAIYWIM4njfCjh6mXdDqjdR08xCmHcg3EMV6a4miabEZt0PRh/TlCt+VL6EWrzo/VHCCSET0ypIYWIJBHQjeIR5HMawTEV414pIExFaMDFeBJfh1hfh2K7NyVGVWvTPQhxZgfA6/G0FYNhcBticp8LjT5whhrWdTsGHwzBrH1AgngtGO5hZ6Zf+MFjmDKwHOygWt6GUV8S1bPUuAzZCD1c3zfMX/VNWHxWVlr7AgUq/Rag91j4EW9TKcdw7K6AXFFnLBrj+XYAujeQvbwIIjlkd0coWhLaxuP0y1KhmW38lLjmrEsbeGl5g4LX7F2FTmBYnpy+sLcRXtw+IpAlAeyqJzCL/ht5EWIPI3E5vF076gkg6BvEciOR+sUv9TaG6uEprv3D7VBqbixOmsx1qoN7GPwmoppFbDPe56y6oq37wB+E5+NraHs745Of4kQctt9jMMN8WpJkJAAIOltPhARjdbyhG6OJD3jiRkhLmRKIRo4gSKauHYJq1RaaDU+gHMk8gBrMwnTcEoilhXqt71Zv4dOuU+/bzNh6y8I7mRJ4R0fDsDTw2HzZsoexZhozoPdVTyDb6cjOPxmL7SqLCw1yr00J+H1hjjWOouzmo1QpTy0qapoBZbE38SDAlLE0i4FKlkGveZizHT0mt0svC6REFhc9sIV6N1wKn7SGw/NVb+x+EIVKbU62MYErm4cGJ2sTUoKNet1lFRScTw4HW1GkfV6hP0nV8ZwKPTVDkDV1pXVmsWpUVvYEbXqvf9EiEd0HH6oJPEs/Q4TjtSzUGDEXw1JlPiMy3059yRr0qdelmBVK672N0rjXX8L/ACM6bHcAWolIsrMtNDT7hHaALUfW1rNvKqfs1SpAVqdd6bKbg1qZGW34TlzH1l5Uz3dERlHHLOdwdcUkChFYnViRexPL4C0adc3HbknD0gUJ1YIveawBY+Og9Iof2sfeRdatrqIAZJQ1ObysqdZx8nVaMBpx8k0MsgRLZM8EEEup1SpuJTLG2kMFwDvaGmM4qD7Y735h+4tBV4Xx+tMjoQw+h+RgeNVP0iVy9Q4MkJERXmhkTvHkLxw0AJE6Q7h6DAZmVgKlHQ5TbOhBXXxAPrAM6Dh3tLjFTLTrMVRdjYgLtaStn6i0ZSTyiGC4gUrE5c6MLOnJl6HofHwnTYSsgQrpVwzjJdrAp0pVfuEH3X/pMvC+O4mp7qUHO1nVQT5G49LzY+LqoT2uDpKWFmKqyZh0Otm+cfqjhcPK+wtN88oFK9Th1Q1KXfosuTvjQn7lQcmGnn5GYeLGk4apRBpsVBqUTqNdmQ+BhbF8YoKhp1aFVFK5TrnUjl72unLpAr8PFUf+Fqiobaq3de2unQzK2pZ9Jeuxrsx8MqhSMwurFVv0sb7yVVjvmO7C2+xFresJ8OwYNEKwsWJUg7rVQm3qPp4wFxJSjAbb/wBLxeyC24aN63L4l0iGOr37vrMUlFMorCIlLc8kY9o8cCSQMI8kFllOiWNgLk7CQ2WjFt4RXSQsQANTOgcsFopfuoxKjxtqfWS4dw0ILtqx+XhL8XSOhGpB2iq1ObUl0ehXg0q9FOya9WM/YGYmiW7YILqhzMegUlR8zMSIUqEMLEAjp4idLw5FpUazPszU1N+Yu1RvW00+1mFVsagAAtfORzsRYn4Toyglg80m3+Cisb46ko2p0KKE9MtIkn/WZCnj/wCJxfa1B/LQMKSnYJTQ5beZ1+MXEspq1BRJL1Bd3OmWnzt0FrKOcyYUaZlHu5io+8FW/puT8JrWsJL8lJcthriBqU0odjVZMxSk2xHvOrtrzBQj4ynDYhzi6lIte+GqVaBKqSKi0e0W5I1F1YSnh79phqBY3/mVT/8Adf6vJ0VKuMQdqfDXqA/jq56VIfEv8pDm3CTyW2+pIjxXi9VeyK1HAejTc2Nhdgb6DxEUhWwt6WGJ/wDbpv4M4/pFNHJ/NmaiiyoZmepFWqwfiMTacRROxKeDX2kjmgyniGc2UXhCjgmI1YfCWawVjJy6LAJIiWrQtLqNEE6zNyNVAE4imSDbmCIBnrGAwtIrYqJ577S8IOGrEbo12pnqL7eYmunuTbiL6mhxSkCbxXjRRsSJR5C8UALAZ1PAeHkUCxGtUiw/Cu3qSYA4RgjWqqnLdvBRv+3xnf1aoVLgWt3UHSwt8hFdRZj0oc01WfUzksbQNOoQhIA3I29OcJcM4pWQgLXVR+dh/mpspHpHr0cxC9e839BMmJwoA7yh18dx5GXqvlALNPGbOzWilZO/WohjuezUA/6rfKc9xP2RRbulahe9x/MFMX8Dcic/Vo4dQCVqAHoUNvUTRQrUwLUqlVf0X9QGsfSNPU7+WYy0jreMoI4FXDGhX2qCyuCrDMPdOddL/wBpkx9HtQ+cd9GyVB0YbN5NvKqlRvvKfzI9I/tI4fEla2erfK4yVG0YEGwDEjmLD0lZS3xwaUJ0zTayvf7AOrSKmxjWnRY/AhrjnrY+P94BamQbHcTCqzdx7m2t0T08sr4X0yu0mFkgs0YXDF2Cj/gdZpKSissThCUpKMVlsbCYQ1DZfieQnQ4PBrTGm/M8zNXD+H2ACjT5mEP4CcfUavc8Z4Pd+F+F1aSKlZzP9vsDxEq3Pnp6zRUw5Bk+xmCnh5R257ZxcfmD/ahQuF7v267Ko6hEFMH6mbfaAN2xyC7t2i3JsBZ2U+Z7pkeJ0u3qYSgNg4LeWYs5/wAqyvjWN1w1b7LM1XUfZqYio30M9HVNWYf0R8t1VPk2zh9WDaw/h0IfvPUsxtfvAe7c/dvr46RV2sKpO64PU/irOLD0IlOOpFqgp8zU7Netr90+WXLFj2aolZUALVsWlBPFUvb55YzGWJP5LIpKPpX1LcA5XCUgLXyVHAO9jikAI/yGXcfxK08NRw4a7ZUer4ZFIpUj4d5nPmshUrr/ABNVKWqUaQoIPvdiO8fjUufjAvEMOysQ5zNe7HfvHU6+F7TDclWl8zVReW/ZBnHY5lSgii+WggOvMlm//QjwO1Fj724sPQRQ89EKmRPGYyCalfMZFh1kUXWLqCRdzcmGOHaC0NUGgelsPCbqNSYTWRqp4CUirWlatHJmWBhSN2Hx+WXcQKYmkab+anmrDYwI8lRxNjK7MPKJ35WGcriaDU2KOLMDY/uPCVXnR+0tAVFFVdxo3lyPwnNx+ue5ZOZbDZLA8lTQsQFBJJsANyZGmhYgKLkmwA3JM7v2e4J/DgO9jWO3RPAePjK22qtF6KHbLjo0eznCOwSzW7R9X/CPux8VWzt+FNvEzVibjuL77e8TyEH1bDuqbgc/vHrOfFuUtzOpKKhHaiNFbXY7mZ8bUAUy13gziVXSbRWWLSeOSkLdLjXz6j/YmBaCN95fy94DzG4mzg9S4I/3f/ekhjaORrj3W9VPWa0y2z2MZ1un83Txvguux8JgWJsmJRPCozoPUA2+NpY9Mq2V6iknUPTdaqEdCRM2DxGY5SbMNjYEHy5w7gODmr/hmgx6XVX9GA1+McVcn1ycTzEkU8P1XkRsCCvLyJtGx+Azi4976wrU9n3oC7UqyX1uaS9metqiVG+kswNEMZydRupt3Ht/DXVrtA67Pbj+DjOzsbGdH7P8PuMx52/sI3tBwrK6lR75t+o/vOkwuGFNVA6/QASus1SdKcfc5/hWjdWpk5dx6/k10sOEUAbka+A5CSFOX2BMTiee3vJ3d7B+Kp6TFVm7EiDqkbr6GoPESnEYgUaVaqP8Vl7Cj+HtDlqv/kJA/NMHtHhmbC0so0SkxPkKhA+l4uIPqL7LdvTvfVRC9JCCivrTNAUn/OB2jA/BzPVeHxzTyfP/ABeX+U8HN8KrZsT2ttEQ1BfqqH+ol/CAKQpu3/l8PUxJv/61QhKQJ65mB+E0YLA5DiadtkSkD/8AK4W/p9ZXXcOtVV+1XUC2xWihCIfwhizn8o6xq30weft/IhBZkkC+B0zTRqx3Wyp+Ko9tfHKBfzImrhlNS5apqlIGo1/tuPdXxGY/Gxkcc2XLSB0pjU9aj6u3wBAErX3BTUaswJ8OSL9T8Ynuwsj0oZkq10u/uUmrcknmSYpDHYpaTlAA2XRj+LmBFI/t/myr1eOEgKZPDr3hIR6b2IM0fQquwvSE0LM9M8xNVKLMbgWJUloqSgrENJXBomW1DM7GTZ5U7QQNllCrfutqp0PkYKxHCHFbsqYL5tVsNwevS3ObQbTpfZWpdXY7khQegG+vxkOx1rKLKqNuIsfg3AFwou1nrEb8l8F/eE101O/KaGsNW3griON+7E25WPLH8QqjhFWPxOW6jW+5/pB5eNvqZBmjMY4QpOWWSd7CBOIVbwhiakDYp5vWhW2Ro4Ke8QeYtDNRAwIbnofA8jOdwVSzg+M6huvr4iL6n0zyej8Eat00oP2/ZnOYzBkbbjaF+DV6VYZcQCHXZ1Nn/vJ4qiGGutvmOsFPSZGH3t1YbOP3j+l1GUef8T8PdFjx0+jt+H4arY/w2I7VdimezjwKH+0hw+9OrlcEHmGFiIAo4qnUqBbtTqZVyuDYk21U7X1hMdr71Rw9rDNfvdLEEA8pl4jGNlecco6P9PWeXc68+mS/OTqKlNalgdrg+ViCJCvQyqum1/GV8Ne4HlNmIF1t01+HOeUbedh6NxULCijXBjvUgc4jKxHQy9sTeXdHORl0c5Laz3mCpLHaZK1cTaEPZEWyUIj4fCCo/fNlG/kO8fp8zH9nsd2uIrI3/dYvTB5PT9xf1KCPSOF/lVBms7Jm8VTMBf8AUxUeUBVazpWR6I77FWQDfNp+09TpMwrjF/k+ea6SsvnJfg6XEYgLTzj327uvNqJZVJ8rg/CBsMvZ0zVO1itO/NAe83m72HkrSeJY4mv2dIWVqjFQTouYjtDfoSN+gMp9oKwqOKVL3FtbwRdF9blvNoam3c9oaSt/F8v3BVM37x3uT5km5PrFVxfZAke8QQp6MftfATY2Gyi/ICBOJP3rdB89zFqp7559kOaiHkVbf1S7MRjR7xRnJyxRWjxoAb8BV0t0hBGgKlUym8L0XuJjOJvXI3oRHZJRTM0KZixpcmeoszlTN7U7yBpyMhsMLidP7LpaiCeZLepnOYldJ0CYjs6aqOQA+UpbzHBpTxLJv4hjgBaBGe8i9QneOhkRhhEznuY7aTPUaSr1ZkqNNEjGTKcVUgus9zNWJqTBeMQQpYy2nOqwL5kB8JyaGdJwB7gr01mOrhmGV7HY8B1Hl6jY+pBHJK2wQZSCLrv1KHqPA8xNdRLRU3ykERKizZLL6PW+IaCOppe34vb+Dl8bw+x7pBPS+/lDHB+Jdp/LqnLU90OdA34X8ehm/iXCBXTtKOjc18fDpOZqaNlrd08n5jwbqJ23HMfmmfOd0qbc9Si/2O64XUK3U6EXEIVK9tQdpyfCMW2zm5AtffMttDfnCrV/mPnPK6jT7bWfRKJLU1xtXuiviKjMGXZr/A31ErVjbpIh73HxEy18T0myi3wMXXeTHDLq+Ig58Trr/wAyutWvK6eH7QFdmNzTPU7FD4/vHNNRl5Z5nxHXNxaT5ZZwevnqs1RrWYhydglRWpn4DMIU4gRhkVQAK7KVLXv2dLZmHi1t+kx+zGC1qVq2lOnpUB+22wT4tY+ky1aj4mv1aowAA+7ewUfITrdcnlmGOFoKOHeu4s1S9On4IAO0PoQv6zMWBoHV295jc/0EMccpgutFPcoqE02JW+Zvi5Y+krNKwnH1N/svc9X4bodsFOQJ4tiQqzkKj3JJ56wr7Q1bvl6DWCY9pYba0cPxG3ffL6cDRRRRgQJRRRpJA01YKvY2PwmWKQ1klPDOgptNKGB8HiL6HeEqbxeURuEsmwGRaMhiImLQwmZsRuPMTQWJN5VVGok1MsVLQkdhIlpVVqQSBtFdVpmr1LCO7zFiak0ijCUjPXb5yqIm8UYSwKt5Y4MK8IxGVwfWCZbRqWMiUVJYZeqxwkpLtHoqpmXSZmSw2+MycAx+Zcp3H0hWul9ROHJOubiz6NoNWrq1L5mRKrJfKdfr4Sqv2WK7rjK/3gNvMdJdUS0w4jBZmBRsjcjtr58p0NFqtj2Po4n9QeF7/wDIrXPuYlwlTC1Ar6022O48LHlCufSWYbiB1o4xbH73JvEi1wfEaSl1ANgbjkZOvri8WR/JX+mdXjdp5/df9izQdjDY2G37zevSYsYO6zHZFbn9rQKPU3+ESpWZYOr4xLFXmfIyAElVXV3IVR5m14ZfDqapWiNM/ZoNbsyDVh43BPkYJ4ICzvVtfslsg61G0X950HDwMLhu1Y5qhDJSvst/fqeOw152HWduNahFJHgrLJWyc30ZfaXGgWoUz3UJzW+1UPvk9bbDxv0k/Y6h2YqYtx7n8uiDzqkaH9IJb/L1g7gPDmxdY8kXvVHOyIL6t56+c6dyHZUpgijTFkB53Pedh95jr6DlE9XeoRY94Zo3qblnpcsjhaOmY7mUY6oFUk8puxNYAWG8472m4h/21P5v2nH09crpnrtbqI6bTuX4QAxtbO5Y8zKIiYp6JLCweBlJyeWNFHiklSREaSjQIIxR40AErWOkJ4TEXguSR7HSVlHJeMsHSUnl4MEYTFXhGm8XlEbhPKHffWSK9JU7SntSu20qkS5GhpRUlFXFsdtJjrVDzYy6iZymaa9QDcwdVqZvKQJjTeMcC8pZFHijyxQaOsUUAN+AxJRgROxwWMDrcTgVaEuH44ofDnFdTp/NWV2dfwzxB6eW2Xws7F1vrKa1MEaiU4XGhgCDNGcGcdqUXye0hqoTjz0wXWxb0hkcLWo8qdT7J/A47yfSULXQNekxy86dW3aoeoYaOvjvCGNpBhaAGAU2fVeR5idSiathtl2eS1lUtJqFdV1nIbqNs3rM9epYnQN7r5Ts1iCQfAyNN9LE3BGh69Jm7bvL1Byn1mEanGWGdvUaqF9G5PiS/wB+5v4JgSzdmDYMS1S2yL0H0jcZrNia60aALC4p01XoP3PPoJsq1hhcMdbVKosOoX97G/xEnwil/DUs5/x6y38aVFth4M+5/D+adO6aqgeQhXK+xQguAktNcPRGGpMGzEPXcbO491R+BeXXeaaTKizDQTmdTM3EuKLSW535DmTPP2uV88I9nRCjR0Y/5KeOcRFNb3GY+6Jw1aoWJJ1Jl2PxrVWLMf7CZp2dNQqo49zyniOvlqrM/pXQ1o8V4oyc4a0UUUgCcUeNaSQKNHigA0aPaKADK1toWwOIvvBMdHI2lZRyWjLazpsoMoqiDaXELbyw4wTHY0M+YmidWDqzXMuq4q+0zTSMcGM5J9DRR4poZCjiKPABRRRQAaSDxRiIEmnC40ofCG8NxEMN5zMdXI2mFtEZjum106vS+UdS+MOxmHF2YdRzmCljuTSxqnQ3EWVLgzovUxsjjtfsPQrMoI3Xl4QjgMPnrXYd1bM3w2Hx/eCVrEG4hD+PGSy3BbRvAbaHyji2y9Uu0c/dZBOuHT/0EauJ7Wr29UZqKMVpIdq1Rd/0A2JPkOcdcazuXc5mYlmJ5k7mCnrlrX0VRlVfsqo5AfPxMor8Qy6Lv/veLXJ2yOhpHXpIbp9hnHcXyDfXkOs5nF4pqhux/tKXqFjdjcxprTp41/c52s109Q/khRRoowJDxo8UAGiiigBZHiigQRiiigAo0UUAFFFFABRRRQAUUUUAHjxRQAUQEeKADWiiigSStIxRQAiYxiigQNHVyNoooYJy10P2/WT/AInwjxSu1Gitn8yFTEMecqiikpY6KOTly2SBjxRSSBo8aKADxRRQAUUUUAP/2Q==">
            <a:hlinkClick r:id="rId2"/>
          </p:cNvPr>
          <p:cNvSpPr>
            <a:spLocks noChangeAspect="1" noChangeArrowheads="1"/>
          </p:cNvSpPr>
          <p:nvPr/>
        </p:nvSpPr>
        <p:spPr bwMode="auto">
          <a:xfrm>
            <a:off x="53975" y="-1303338"/>
            <a:ext cx="4114800" cy="2724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04" y="3479335"/>
            <a:ext cx="4303390" cy="28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39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pPr algn="l"/>
            <a:r>
              <a:rPr lang="pt-BR" sz="2400" b="1" dirty="0" smtClean="0">
                <a:solidFill>
                  <a:schemeClr val="tx2"/>
                </a:solidFill>
              </a:rPr>
              <a:t>10. LIKELY TO: </a:t>
            </a:r>
            <a:r>
              <a:rPr lang="pt-BR" sz="2400" dirty="0" smtClean="0"/>
              <a:t>indica </a:t>
            </a:r>
            <a:r>
              <a:rPr lang="pt-BR" sz="2400" dirty="0" smtClean="0">
                <a:solidFill>
                  <a:srgbClr val="FF0000"/>
                </a:solidFill>
              </a:rPr>
              <a:t>um forte indício de ocorrência futura</a:t>
            </a:r>
            <a:r>
              <a:rPr lang="pt-BR" sz="2400" dirty="0" smtClean="0"/>
              <a:t>.</a:t>
            </a:r>
            <a:endParaRPr lang="pt-BR" sz="2400" b="1" dirty="0"/>
          </a:p>
        </p:txBody>
      </p:sp>
      <p:sp>
        <p:nvSpPr>
          <p:cNvPr id="4" name="Espaço Reservado para Conteúdo 3"/>
          <p:cNvSpPr>
            <a:spLocks noGrp="1"/>
          </p:cNvSpPr>
          <p:nvPr>
            <p:ph idx="1"/>
          </p:nvPr>
        </p:nvSpPr>
        <p:spPr/>
        <p:txBody>
          <a:bodyPr>
            <a:normAutofit/>
          </a:bodyPr>
          <a:lstStyle/>
          <a:p>
            <a:pPr marL="0" indent="0">
              <a:buNone/>
            </a:pPr>
            <a:r>
              <a:rPr lang="pt-BR" sz="2400" dirty="0" smtClean="0">
                <a:solidFill>
                  <a:schemeClr val="tx2"/>
                </a:solidFill>
              </a:rPr>
              <a:t>Exemplo:</a:t>
            </a:r>
          </a:p>
          <a:p>
            <a:pPr marL="0" indent="0">
              <a:buNone/>
            </a:pPr>
            <a:r>
              <a:rPr lang="pt-BR" sz="2400" dirty="0" err="1" smtClean="0"/>
              <a:t>It’s</a:t>
            </a:r>
            <a:r>
              <a:rPr lang="pt-BR" sz="2400" dirty="0" smtClean="0"/>
              <a:t> </a:t>
            </a:r>
            <a:r>
              <a:rPr lang="pt-BR" sz="2400" dirty="0" err="1" smtClean="0">
                <a:solidFill>
                  <a:srgbClr val="FF0000"/>
                </a:solidFill>
              </a:rPr>
              <a:t>likely</a:t>
            </a:r>
            <a:r>
              <a:rPr lang="pt-BR" sz="2400" dirty="0" smtClean="0">
                <a:solidFill>
                  <a:srgbClr val="FF0000"/>
                </a:solidFill>
              </a:rPr>
              <a:t> </a:t>
            </a:r>
            <a:r>
              <a:rPr lang="pt-BR" sz="2400" dirty="0" err="1" smtClean="0">
                <a:solidFill>
                  <a:srgbClr val="FF0000"/>
                </a:solidFill>
              </a:rPr>
              <a:t>to</a:t>
            </a:r>
            <a:r>
              <a:rPr lang="pt-BR" sz="2400" dirty="0" smtClean="0">
                <a:solidFill>
                  <a:srgbClr val="FF0000"/>
                </a:solidFill>
              </a:rPr>
              <a:t> </a:t>
            </a:r>
            <a:r>
              <a:rPr lang="pt-BR" sz="2400" dirty="0" err="1" smtClean="0"/>
              <a:t>rain</a:t>
            </a:r>
            <a:r>
              <a:rPr lang="pt-BR" sz="2400" dirty="0" smtClean="0"/>
              <a:t> </a:t>
            </a:r>
            <a:r>
              <a:rPr lang="pt-BR" sz="2400" dirty="0" err="1" smtClean="0"/>
              <a:t>tomorrow</a:t>
            </a:r>
            <a:r>
              <a:rPr lang="pt-BR" sz="2400" dirty="0" smtClean="0"/>
              <a:t>. (</a:t>
            </a:r>
            <a:r>
              <a:rPr lang="pt-BR" sz="2400" dirty="0" smtClean="0">
                <a:solidFill>
                  <a:srgbClr val="FF0000"/>
                </a:solidFill>
              </a:rPr>
              <a:t>Provavelmente</a:t>
            </a:r>
            <a:r>
              <a:rPr lang="pt-BR" sz="2400" dirty="0" smtClean="0"/>
              <a:t> choverá amanhã.)</a:t>
            </a:r>
          </a:p>
          <a:p>
            <a:pPr marL="0" indent="0">
              <a:buNone/>
            </a:pPr>
            <a:endParaRPr lang="pt-BR" sz="2400" dirty="0"/>
          </a:p>
          <a:p>
            <a:pPr marL="0" indent="0">
              <a:buNone/>
            </a:pPr>
            <a:r>
              <a:rPr lang="pt-BR" sz="2400" i="1" dirty="0" smtClean="0"/>
              <a:t>“</a:t>
            </a:r>
            <a:r>
              <a:rPr lang="pt-BR" sz="2400" i="1" dirty="0" err="1" smtClean="0"/>
              <a:t>Women</a:t>
            </a:r>
            <a:r>
              <a:rPr lang="pt-BR" sz="2400" i="1" dirty="0" smtClean="0"/>
              <a:t> </a:t>
            </a:r>
            <a:r>
              <a:rPr lang="pt-BR" sz="2400" i="1" dirty="0" err="1" smtClean="0"/>
              <a:t>who</a:t>
            </a:r>
            <a:r>
              <a:rPr lang="pt-BR" sz="2400" i="1" dirty="0" smtClean="0"/>
              <a:t> </a:t>
            </a:r>
            <a:r>
              <a:rPr lang="pt-BR" sz="2400" i="1" dirty="0" err="1" smtClean="0"/>
              <a:t>smoke</a:t>
            </a:r>
            <a:r>
              <a:rPr lang="pt-BR" sz="2400" i="1" dirty="0" smtClean="0"/>
              <a:t> </a:t>
            </a:r>
            <a:r>
              <a:rPr lang="pt-BR" sz="2400" i="1" dirty="0" err="1" smtClean="0"/>
              <a:t>while</a:t>
            </a:r>
            <a:r>
              <a:rPr lang="pt-BR" sz="2400" i="1" dirty="0" smtClean="0"/>
              <a:t> </a:t>
            </a:r>
            <a:r>
              <a:rPr lang="pt-BR" sz="2400" i="1" dirty="0" err="1" smtClean="0"/>
              <a:t>pregnant</a:t>
            </a:r>
            <a:r>
              <a:rPr lang="pt-BR" sz="2400" i="1" dirty="0" smtClean="0"/>
              <a:t> are more </a:t>
            </a:r>
            <a:r>
              <a:rPr lang="pt-BR" sz="2400" i="1" dirty="0" err="1" smtClean="0">
                <a:solidFill>
                  <a:srgbClr val="FF0000"/>
                </a:solidFill>
              </a:rPr>
              <a:t>likely</a:t>
            </a:r>
            <a:r>
              <a:rPr lang="pt-BR" sz="2400" i="1" dirty="0" smtClean="0">
                <a:solidFill>
                  <a:srgbClr val="FF0000"/>
                </a:solidFill>
              </a:rPr>
              <a:t> </a:t>
            </a:r>
            <a:r>
              <a:rPr lang="pt-BR" sz="2400" i="1" dirty="0" err="1" smtClean="0">
                <a:solidFill>
                  <a:srgbClr val="FF0000"/>
                </a:solidFill>
              </a:rPr>
              <a:t>to</a:t>
            </a:r>
            <a:r>
              <a:rPr lang="pt-BR" sz="2400" i="1" dirty="0" smtClean="0">
                <a:solidFill>
                  <a:srgbClr val="FF0000"/>
                </a:solidFill>
              </a:rPr>
              <a:t> </a:t>
            </a:r>
            <a:r>
              <a:rPr lang="pt-BR" sz="2400" i="1" dirty="0" err="1" smtClean="0"/>
              <a:t>have</a:t>
            </a:r>
            <a:r>
              <a:rPr lang="pt-BR" sz="2400" i="1" dirty="0" smtClean="0"/>
              <a:t> </a:t>
            </a:r>
            <a:r>
              <a:rPr lang="pt-BR" sz="2400" i="1" dirty="0" err="1" smtClean="0"/>
              <a:t>children</a:t>
            </a:r>
            <a:r>
              <a:rPr lang="pt-BR" sz="2400" i="1" dirty="0" smtClean="0"/>
              <a:t> </a:t>
            </a:r>
            <a:r>
              <a:rPr lang="pt-BR" sz="2400" i="1" dirty="0" err="1" smtClean="0"/>
              <a:t>who</a:t>
            </a:r>
            <a:r>
              <a:rPr lang="pt-BR" sz="2400" i="1" dirty="0" smtClean="0"/>
              <a:t> </a:t>
            </a:r>
            <a:r>
              <a:rPr lang="pt-BR" sz="2400" i="1" dirty="0" err="1" smtClean="0"/>
              <a:t>develop</a:t>
            </a:r>
            <a:r>
              <a:rPr lang="pt-BR" sz="2400" i="1" dirty="0" smtClean="0"/>
              <a:t> </a:t>
            </a:r>
            <a:r>
              <a:rPr lang="pt-BR" sz="2400" i="1" dirty="0" err="1" smtClean="0"/>
              <a:t>asthma</a:t>
            </a:r>
            <a:r>
              <a:rPr lang="pt-BR" sz="2400" i="1" dirty="0"/>
              <a:t>.” ("As mulheres que fumam durante a gravidez têm mais </a:t>
            </a:r>
            <a:r>
              <a:rPr lang="pt-BR" sz="2400" i="1" dirty="0" smtClean="0">
                <a:solidFill>
                  <a:srgbClr val="FF0000"/>
                </a:solidFill>
              </a:rPr>
              <a:t>probabilidades</a:t>
            </a:r>
            <a:r>
              <a:rPr lang="pt-BR" sz="2400" i="1" dirty="0" smtClean="0"/>
              <a:t> </a:t>
            </a:r>
            <a:r>
              <a:rPr lang="pt-BR" sz="2400" i="1" dirty="0"/>
              <a:t>de ter filhos que </a:t>
            </a:r>
            <a:r>
              <a:rPr lang="pt-BR" sz="2400" i="1" dirty="0" smtClean="0"/>
              <a:t>desenvolvam </a:t>
            </a:r>
            <a:r>
              <a:rPr lang="pt-BR" sz="2400" i="1" dirty="0"/>
              <a:t>asma</a:t>
            </a:r>
            <a:r>
              <a:rPr lang="pt-BR" sz="2400" i="1" dirty="0" smtClean="0"/>
              <a:t>.“)</a:t>
            </a:r>
          </a:p>
          <a:p>
            <a:pPr marL="0" indent="0">
              <a:buNone/>
            </a:pPr>
            <a:r>
              <a:rPr lang="pt-BR" sz="2400" i="1" dirty="0" smtClean="0"/>
              <a:t>                                                                             (</a:t>
            </a:r>
            <a:r>
              <a:rPr lang="pt-BR" sz="2400" i="1" dirty="0" err="1"/>
              <a:t>Health&amp;Beauty</a:t>
            </a:r>
            <a:r>
              <a:rPr lang="pt-BR" sz="2400" i="1" dirty="0"/>
              <a:t>)</a:t>
            </a:r>
            <a:br>
              <a:rPr lang="pt-BR" sz="2400" i="1" dirty="0"/>
            </a:br>
            <a:endParaRPr lang="pt-BR" sz="2400" i="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653136"/>
            <a:ext cx="2967209" cy="194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75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a:r>
              <a:rPr lang="pt-BR" sz="2400" b="1" dirty="0" smtClean="0">
                <a:solidFill>
                  <a:schemeClr val="tx2"/>
                </a:solidFill>
                <a:latin typeface="+mn-lt"/>
              </a:rPr>
              <a:t>1. CAN: </a:t>
            </a:r>
            <a:r>
              <a:rPr lang="pt-BR" sz="2400" dirty="0" smtClean="0">
                <a:latin typeface="+mn-lt"/>
              </a:rPr>
              <a:t>indica </a:t>
            </a:r>
            <a:r>
              <a:rPr lang="pt-BR" sz="2400" dirty="0" smtClean="0">
                <a:solidFill>
                  <a:srgbClr val="FF0000"/>
                </a:solidFill>
                <a:latin typeface="+mn-lt"/>
              </a:rPr>
              <a:t>possibilidade¹ </a:t>
            </a:r>
            <a:r>
              <a:rPr lang="pt-BR" sz="2400" dirty="0" smtClean="0">
                <a:latin typeface="+mn-lt"/>
              </a:rPr>
              <a:t>ou </a:t>
            </a:r>
            <a:r>
              <a:rPr lang="pt-BR" sz="2400" dirty="0" smtClean="0">
                <a:solidFill>
                  <a:srgbClr val="FF0000"/>
                </a:solidFill>
                <a:latin typeface="+mn-lt"/>
              </a:rPr>
              <a:t>habilidade/capacidade física²</a:t>
            </a:r>
            <a:endParaRPr lang="pt-BR" sz="2400" b="1" dirty="0">
              <a:solidFill>
                <a:srgbClr val="FF0000"/>
              </a:solidFill>
              <a:latin typeface="+mn-lt"/>
            </a:endParaRPr>
          </a:p>
        </p:txBody>
      </p:sp>
      <p:sp>
        <p:nvSpPr>
          <p:cNvPr id="3" name="Espaço Reservado para Conteúdo 2"/>
          <p:cNvSpPr>
            <a:spLocks noGrp="1"/>
          </p:cNvSpPr>
          <p:nvPr>
            <p:ph idx="1"/>
          </p:nvPr>
        </p:nvSpPr>
        <p:spPr/>
        <p:txBody>
          <a:bodyPr>
            <a:normAutofit/>
          </a:bodyPr>
          <a:lstStyle/>
          <a:p>
            <a:pPr marL="0" indent="0">
              <a:buNone/>
            </a:pPr>
            <a:r>
              <a:rPr lang="pt-BR" sz="2400" dirty="0" smtClean="0">
                <a:solidFill>
                  <a:schemeClr val="tx2"/>
                </a:solidFill>
              </a:rPr>
              <a:t>Exemplo ¹:</a:t>
            </a:r>
          </a:p>
          <a:p>
            <a:pPr marL="0" indent="0">
              <a:buNone/>
            </a:pPr>
            <a:r>
              <a:rPr lang="pt-BR" sz="2400" dirty="0" smtClean="0"/>
              <a:t>Smoking </a:t>
            </a:r>
            <a:r>
              <a:rPr lang="pt-BR" sz="2400" dirty="0" err="1" smtClean="0">
                <a:solidFill>
                  <a:srgbClr val="FF0000"/>
                </a:solidFill>
              </a:rPr>
              <a:t>can</a:t>
            </a:r>
            <a:r>
              <a:rPr lang="pt-BR" sz="2400" dirty="0" smtClean="0"/>
              <a:t> cause </a:t>
            </a:r>
            <a:r>
              <a:rPr lang="pt-BR" sz="2400" dirty="0" err="1" smtClean="0"/>
              <a:t>cancer</a:t>
            </a:r>
            <a:r>
              <a:rPr lang="pt-BR" sz="2400" dirty="0" smtClean="0"/>
              <a:t>. (Fumar </a:t>
            </a:r>
            <a:r>
              <a:rPr lang="pt-BR" sz="2400" dirty="0" smtClean="0">
                <a:solidFill>
                  <a:srgbClr val="FF0000"/>
                </a:solidFill>
              </a:rPr>
              <a:t>pode </a:t>
            </a:r>
            <a:r>
              <a:rPr lang="pt-BR" sz="2400" dirty="0" smtClean="0"/>
              <a:t>causar câncer.)</a:t>
            </a:r>
          </a:p>
          <a:p>
            <a:pPr marL="0" indent="0">
              <a:buNone/>
            </a:pPr>
            <a:r>
              <a:rPr lang="pt-BR" sz="2400" dirty="0" smtClean="0"/>
              <a:t>Scotland </a:t>
            </a:r>
            <a:r>
              <a:rPr lang="pt-BR" sz="2400" dirty="0" err="1" smtClean="0">
                <a:solidFill>
                  <a:srgbClr val="FF0000"/>
                </a:solidFill>
              </a:rPr>
              <a:t>can</a:t>
            </a:r>
            <a:r>
              <a:rPr lang="pt-BR" sz="2400" dirty="0" smtClean="0"/>
              <a:t> </a:t>
            </a:r>
            <a:r>
              <a:rPr lang="pt-BR" sz="2400" dirty="0" err="1" smtClean="0"/>
              <a:t>be</a:t>
            </a:r>
            <a:r>
              <a:rPr lang="pt-BR" sz="2400" dirty="0" smtClean="0"/>
              <a:t> </a:t>
            </a:r>
            <a:r>
              <a:rPr lang="pt-BR" sz="2400" dirty="0" err="1" smtClean="0"/>
              <a:t>very</a:t>
            </a:r>
            <a:r>
              <a:rPr lang="pt-BR" sz="2400" dirty="0" smtClean="0"/>
              <a:t> </a:t>
            </a:r>
            <a:r>
              <a:rPr lang="pt-BR" sz="2400" dirty="0" err="1" smtClean="0"/>
              <a:t>warm</a:t>
            </a:r>
            <a:r>
              <a:rPr lang="pt-BR" sz="2400" dirty="0" smtClean="0"/>
              <a:t> in </a:t>
            </a:r>
            <a:r>
              <a:rPr lang="pt-BR" sz="2400" dirty="0" err="1" smtClean="0"/>
              <a:t>September</a:t>
            </a:r>
            <a:r>
              <a:rPr lang="pt-BR" sz="2400" dirty="0" smtClean="0"/>
              <a:t>. (A Escócia </a:t>
            </a:r>
            <a:r>
              <a:rPr lang="pt-BR" sz="2400" dirty="0" smtClean="0">
                <a:solidFill>
                  <a:srgbClr val="FF0000"/>
                </a:solidFill>
              </a:rPr>
              <a:t>pode</a:t>
            </a:r>
            <a:r>
              <a:rPr lang="pt-BR" sz="2400" dirty="0" smtClean="0"/>
              <a:t> ser muito quente em setembro.)</a:t>
            </a:r>
          </a:p>
          <a:p>
            <a:pPr marL="0" indent="0">
              <a:buNone/>
            </a:pPr>
            <a:endParaRPr lang="pt-BR" sz="2400" dirty="0"/>
          </a:p>
          <a:p>
            <a:pPr marL="0" indent="0">
              <a:buNone/>
            </a:pPr>
            <a:r>
              <a:rPr lang="pt-BR" sz="2400" dirty="0" smtClean="0">
                <a:solidFill>
                  <a:schemeClr val="tx2"/>
                </a:solidFill>
              </a:rPr>
              <a:t>Exemplo²:</a:t>
            </a:r>
          </a:p>
          <a:p>
            <a:pPr marL="0" indent="0">
              <a:buNone/>
            </a:pPr>
            <a:r>
              <a:rPr lang="pt-BR" sz="2400" dirty="0" err="1" smtClean="0">
                <a:solidFill>
                  <a:srgbClr val="FF0000"/>
                </a:solidFill>
              </a:rPr>
              <a:t>Can</a:t>
            </a:r>
            <a:r>
              <a:rPr lang="pt-BR" sz="2400" dirty="0" smtClean="0"/>
              <a:t> </a:t>
            </a:r>
            <a:r>
              <a:rPr lang="pt-BR" sz="2400" dirty="0" err="1" smtClean="0"/>
              <a:t>you</a:t>
            </a:r>
            <a:r>
              <a:rPr lang="pt-BR" sz="2400" dirty="0" smtClean="0"/>
              <a:t> drive? (Você </a:t>
            </a:r>
            <a:r>
              <a:rPr lang="pt-BR" sz="2400" dirty="0" smtClean="0">
                <a:solidFill>
                  <a:srgbClr val="FF0000"/>
                </a:solidFill>
              </a:rPr>
              <a:t>pode</a:t>
            </a:r>
            <a:r>
              <a:rPr lang="pt-BR" sz="2400" dirty="0" smtClean="0"/>
              <a:t> dirigir?)</a:t>
            </a:r>
          </a:p>
          <a:p>
            <a:pPr marL="0" indent="0">
              <a:buNone/>
            </a:pPr>
            <a:r>
              <a:rPr lang="pt-BR" sz="2400" dirty="0" err="1" smtClean="0"/>
              <a:t>We</a:t>
            </a:r>
            <a:r>
              <a:rPr lang="pt-BR" sz="2400" dirty="0" smtClean="0"/>
              <a:t> </a:t>
            </a:r>
            <a:r>
              <a:rPr lang="pt-BR" sz="2400" dirty="0" err="1" smtClean="0">
                <a:solidFill>
                  <a:srgbClr val="FF0000"/>
                </a:solidFill>
              </a:rPr>
              <a:t>can</a:t>
            </a:r>
            <a:r>
              <a:rPr lang="pt-BR" sz="2400" dirty="0" smtClean="0"/>
              <a:t> </a:t>
            </a:r>
            <a:r>
              <a:rPr lang="pt-BR" sz="2400" dirty="0" err="1" smtClean="0"/>
              <a:t>see</a:t>
            </a:r>
            <a:r>
              <a:rPr lang="pt-BR" sz="2400" dirty="0" smtClean="0"/>
              <a:t> </a:t>
            </a:r>
            <a:r>
              <a:rPr lang="pt-BR" sz="2400" dirty="0" err="1" smtClean="0"/>
              <a:t>the</a:t>
            </a:r>
            <a:r>
              <a:rPr lang="pt-BR" sz="2400" dirty="0" smtClean="0"/>
              <a:t> </a:t>
            </a:r>
            <a:r>
              <a:rPr lang="pt-BR" sz="2400" dirty="0" err="1" smtClean="0"/>
              <a:t>lake</a:t>
            </a:r>
            <a:r>
              <a:rPr lang="pt-BR" sz="2400" dirty="0" smtClean="0"/>
              <a:t> </a:t>
            </a:r>
            <a:r>
              <a:rPr lang="pt-BR" sz="2400" dirty="0" err="1" smtClean="0"/>
              <a:t>from</a:t>
            </a:r>
            <a:r>
              <a:rPr lang="pt-BR" sz="2400" dirty="0" smtClean="0"/>
              <a:t> </a:t>
            </a:r>
            <a:r>
              <a:rPr lang="pt-BR" sz="2400" dirty="0" err="1" smtClean="0"/>
              <a:t>our</a:t>
            </a:r>
            <a:r>
              <a:rPr lang="pt-BR" sz="2400" dirty="0" smtClean="0"/>
              <a:t> </a:t>
            </a:r>
            <a:r>
              <a:rPr lang="pt-BR" sz="2400" dirty="0" err="1" smtClean="0"/>
              <a:t>bedroom</a:t>
            </a:r>
            <a:r>
              <a:rPr lang="pt-BR" sz="2400" dirty="0" smtClean="0"/>
              <a:t> </a:t>
            </a:r>
            <a:r>
              <a:rPr lang="pt-BR" sz="2400" dirty="0" err="1" smtClean="0"/>
              <a:t>window</a:t>
            </a:r>
            <a:r>
              <a:rPr lang="pt-BR" sz="2400" dirty="0" smtClean="0"/>
              <a:t>. (Nós </a:t>
            </a:r>
            <a:r>
              <a:rPr lang="pt-BR" sz="2400" dirty="0" smtClean="0">
                <a:solidFill>
                  <a:srgbClr val="FF0000"/>
                </a:solidFill>
              </a:rPr>
              <a:t>podemos</a:t>
            </a:r>
            <a:r>
              <a:rPr lang="pt-BR" sz="2400" dirty="0" smtClean="0"/>
              <a:t> ver o lago da janela do nosso quarto.)</a:t>
            </a:r>
            <a:endParaRPr lang="pt-BR" sz="2400" dirty="0"/>
          </a:p>
        </p:txBody>
      </p:sp>
    </p:spTree>
    <p:extLst>
      <p:ext uri="{BB962C8B-B14F-4D97-AF65-F5344CB8AC3E}">
        <p14:creationId xmlns:p14="http://schemas.microsoft.com/office/powerpoint/2010/main" val="164762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3226370"/>
          </a:xfrm>
        </p:spPr>
        <p:txBody>
          <a:bodyPr>
            <a:normAutofit/>
          </a:bodyPr>
          <a:lstStyle/>
          <a:p>
            <a:pPr algn="l"/>
            <a:r>
              <a:rPr lang="pt-BR" sz="2400" i="1" dirty="0" smtClean="0"/>
              <a:t>“Chocolate </a:t>
            </a:r>
            <a:r>
              <a:rPr lang="pt-BR" sz="2400" i="1" dirty="0" err="1" smtClean="0"/>
              <a:t>addiction</a:t>
            </a:r>
            <a:r>
              <a:rPr lang="pt-BR" sz="2400" i="1" dirty="0" smtClean="0"/>
              <a:t> </a:t>
            </a:r>
            <a:r>
              <a:rPr lang="pt-BR" sz="2400" i="1" dirty="0" err="1" smtClean="0"/>
              <a:t>sounds</a:t>
            </a:r>
            <a:r>
              <a:rPr lang="pt-BR" sz="2400" i="1" dirty="0" smtClean="0"/>
              <a:t> </a:t>
            </a:r>
            <a:r>
              <a:rPr lang="pt-BR" sz="2400" i="1" dirty="0" err="1" smtClean="0"/>
              <a:t>like</a:t>
            </a:r>
            <a:r>
              <a:rPr lang="pt-BR" sz="2400" i="1" dirty="0" smtClean="0"/>
              <a:t> a </a:t>
            </a:r>
            <a:r>
              <a:rPr lang="pt-BR" sz="2400" i="1" dirty="0" err="1" smtClean="0"/>
              <a:t>joke</a:t>
            </a:r>
            <a:r>
              <a:rPr lang="pt-BR" sz="2400" i="1" dirty="0" smtClean="0"/>
              <a:t>, </a:t>
            </a:r>
            <a:r>
              <a:rPr lang="pt-BR" sz="2400" i="1" dirty="0" err="1" smtClean="0"/>
              <a:t>but</a:t>
            </a:r>
            <a:r>
              <a:rPr lang="pt-BR" sz="2400" i="1" dirty="0" smtClean="0"/>
              <a:t> </a:t>
            </a:r>
            <a:r>
              <a:rPr lang="pt-BR" sz="2400" i="1" dirty="0" err="1" smtClean="0"/>
              <a:t>many</a:t>
            </a:r>
            <a:r>
              <a:rPr lang="pt-BR" sz="2400" i="1" dirty="0" smtClean="0"/>
              <a:t> </a:t>
            </a:r>
            <a:r>
              <a:rPr lang="pt-BR" sz="2400" i="1" dirty="0" err="1" smtClean="0"/>
              <a:t>feel</a:t>
            </a:r>
            <a:r>
              <a:rPr lang="pt-BR" sz="2400" i="1" dirty="0" smtClean="0"/>
              <a:t> </a:t>
            </a:r>
            <a:r>
              <a:rPr lang="pt-BR" sz="2400" i="1" dirty="0" err="1" smtClean="0"/>
              <a:t>such</a:t>
            </a:r>
            <a:r>
              <a:rPr lang="pt-BR" sz="2400" i="1" dirty="0" smtClean="0"/>
              <a:t> intense </a:t>
            </a:r>
            <a:r>
              <a:rPr lang="pt-BR" sz="2400" i="1" dirty="0" err="1" smtClean="0"/>
              <a:t>craving</a:t>
            </a:r>
            <a:r>
              <a:rPr lang="pt-BR" sz="2400" i="1" dirty="0" smtClean="0"/>
              <a:t>, </a:t>
            </a:r>
            <a:r>
              <a:rPr lang="pt-BR" sz="2400" i="1" dirty="0" err="1" smtClean="0"/>
              <a:t>they</a:t>
            </a:r>
            <a:r>
              <a:rPr lang="pt-BR" sz="2400" i="1" dirty="0" smtClean="0"/>
              <a:t> </a:t>
            </a:r>
            <a:r>
              <a:rPr lang="pt-BR" sz="2400" i="1" dirty="0" err="1" smtClean="0"/>
              <a:t>insist</a:t>
            </a:r>
            <a:r>
              <a:rPr lang="pt-BR" sz="2400" i="1" dirty="0" smtClean="0"/>
              <a:t> </a:t>
            </a:r>
            <a:r>
              <a:rPr lang="pt-BR" sz="2400" i="1" dirty="0" err="1" smtClean="0"/>
              <a:t>they</a:t>
            </a:r>
            <a:r>
              <a:rPr lang="pt-BR" sz="2400" i="1" dirty="0" smtClean="0"/>
              <a:t> </a:t>
            </a:r>
            <a:r>
              <a:rPr lang="pt-BR" sz="2400" i="1" dirty="0" err="1" smtClean="0">
                <a:solidFill>
                  <a:srgbClr val="FF0000"/>
                </a:solidFill>
              </a:rPr>
              <a:t>can’t</a:t>
            </a:r>
            <a:r>
              <a:rPr lang="pt-BR" sz="2400" i="1" dirty="0" smtClean="0"/>
              <a:t> </a:t>
            </a:r>
            <a:r>
              <a:rPr lang="pt-BR" sz="2400" i="1" dirty="0" err="1" smtClean="0"/>
              <a:t>function</a:t>
            </a:r>
            <a:r>
              <a:rPr lang="pt-BR" sz="2400" i="1" dirty="0" smtClean="0"/>
              <a:t> </a:t>
            </a:r>
            <a:r>
              <a:rPr lang="pt-BR" sz="2400" i="1" dirty="0" err="1" smtClean="0"/>
              <a:t>without</a:t>
            </a:r>
            <a:r>
              <a:rPr lang="pt-BR" sz="2400" i="1" dirty="0" smtClean="0"/>
              <a:t> it.”</a:t>
            </a:r>
            <a:br>
              <a:rPr lang="pt-BR" sz="2400" i="1" dirty="0" smtClean="0"/>
            </a:br>
            <a:r>
              <a:rPr lang="pt-BR" sz="2400" i="1" dirty="0"/>
              <a:t/>
            </a:r>
            <a:br>
              <a:rPr lang="pt-BR" sz="2400" i="1" dirty="0"/>
            </a:br>
            <a:r>
              <a:rPr lang="pt-BR" sz="2400" i="1" dirty="0" smtClean="0"/>
              <a:t>“O vício do chocolate </a:t>
            </a:r>
            <a:r>
              <a:rPr lang="pt-BR" sz="2400" i="1" dirty="0"/>
              <a:t>soa como uma piada, mas muitos sentem tal desejo intenso, eles insistem que </a:t>
            </a:r>
            <a:r>
              <a:rPr lang="pt-BR" sz="2400" i="1" dirty="0">
                <a:solidFill>
                  <a:srgbClr val="FF0000"/>
                </a:solidFill>
              </a:rPr>
              <a:t>não </a:t>
            </a:r>
            <a:r>
              <a:rPr lang="pt-BR" sz="2400" i="1" dirty="0" smtClean="0">
                <a:solidFill>
                  <a:srgbClr val="FF0000"/>
                </a:solidFill>
              </a:rPr>
              <a:t>podem </a:t>
            </a:r>
            <a:r>
              <a:rPr lang="pt-BR" sz="2400" i="1" dirty="0"/>
              <a:t>funcionar sem ele."</a:t>
            </a:r>
            <a:br>
              <a:rPr lang="pt-BR" sz="2400" i="1" dirty="0"/>
            </a:br>
            <a:r>
              <a:rPr lang="pt-BR" sz="2400" i="1" dirty="0" smtClean="0"/>
              <a:t>                                                                               (</a:t>
            </a:r>
            <a:r>
              <a:rPr lang="pt-BR" sz="2400" i="1" dirty="0" err="1" smtClean="0"/>
              <a:t>Health&amp;Beauty</a:t>
            </a:r>
            <a:r>
              <a:rPr lang="pt-BR" sz="2400" i="1" dirty="0" smtClean="0"/>
              <a:t>)</a:t>
            </a:r>
            <a:endParaRPr lang="pt-BR" sz="2400" i="1" dirty="0"/>
          </a:p>
        </p:txBody>
      </p:sp>
      <p:pic>
        <p:nvPicPr>
          <p:cNvPr id="1026" name="Picture 2" descr="https://encrypted-tbn2.gstatic.com/images?q=tbn:ANd9GcSOO8yUaP3Gpsw-15D2j70knftyn0M4b0cJlcV9Dz1Mo24itMi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3067050"/>
            <a:ext cx="4843514" cy="302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46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4638"/>
            <a:ext cx="8229600" cy="1714202"/>
          </a:xfrm>
        </p:spPr>
        <p:txBody>
          <a:bodyPr>
            <a:normAutofit/>
          </a:bodyPr>
          <a:lstStyle/>
          <a:p>
            <a:pPr algn="just"/>
            <a:r>
              <a:rPr lang="pt-BR" sz="2400" b="1" dirty="0" smtClean="0">
                <a:solidFill>
                  <a:schemeClr val="tx2"/>
                </a:solidFill>
                <a:latin typeface="+mn-lt"/>
              </a:rPr>
              <a:t>2. COULD: </a:t>
            </a:r>
            <a:r>
              <a:rPr lang="pt-BR" sz="2400" dirty="0" smtClean="0">
                <a:latin typeface="+mn-lt"/>
              </a:rPr>
              <a:t>indica o </a:t>
            </a:r>
            <a:r>
              <a:rPr lang="pt-BR" sz="2400" dirty="0" smtClean="0">
                <a:solidFill>
                  <a:srgbClr val="FF0000"/>
                </a:solidFill>
                <a:latin typeface="+mn-lt"/>
              </a:rPr>
              <a:t>passado de can¹</a:t>
            </a:r>
            <a:r>
              <a:rPr lang="pt-BR" sz="2400" dirty="0" smtClean="0">
                <a:latin typeface="+mn-lt"/>
              </a:rPr>
              <a:t>; indica também o </a:t>
            </a:r>
            <a:r>
              <a:rPr lang="pt-BR" sz="2400" dirty="0" smtClean="0">
                <a:solidFill>
                  <a:srgbClr val="FF0000"/>
                </a:solidFill>
                <a:latin typeface="+mn-lt"/>
              </a:rPr>
              <a:t>futuro condicional²</a:t>
            </a:r>
            <a:r>
              <a:rPr lang="pt-BR" sz="2400" dirty="0" smtClean="0">
                <a:latin typeface="+mn-lt"/>
              </a:rPr>
              <a:t>, especialmente quando o autor está sugerindo algo (poderia)</a:t>
            </a:r>
            <a:endParaRPr lang="pt-BR" sz="2400" b="1" dirty="0">
              <a:solidFill>
                <a:schemeClr val="tx2"/>
              </a:solidFill>
              <a:latin typeface="+mn-lt"/>
            </a:endParaRPr>
          </a:p>
        </p:txBody>
      </p:sp>
      <p:sp>
        <p:nvSpPr>
          <p:cNvPr id="4" name="Espaço Reservado para Conteúdo 3"/>
          <p:cNvSpPr>
            <a:spLocks noGrp="1"/>
          </p:cNvSpPr>
          <p:nvPr>
            <p:ph idx="1"/>
          </p:nvPr>
        </p:nvSpPr>
        <p:spPr>
          <a:xfrm>
            <a:off x="457200" y="1988840"/>
            <a:ext cx="8229600" cy="4680520"/>
          </a:xfrm>
        </p:spPr>
        <p:txBody>
          <a:bodyPr>
            <a:normAutofit/>
          </a:bodyPr>
          <a:lstStyle/>
          <a:p>
            <a:pPr marL="0" indent="0">
              <a:buNone/>
            </a:pPr>
            <a:r>
              <a:rPr lang="pt-BR" sz="2400" dirty="0" smtClean="0">
                <a:solidFill>
                  <a:schemeClr val="tx2"/>
                </a:solidFill>
              </a:rPr>
              <a:t>Exemplo¹:</a:t>
            </a:r>
          </a:p>
          <a:p>
            <a:pPr marL="0" indent="0">
              <a:buNone/>
            </a:pPr>
            <a:r>
              <a:rPr lang="pt-BR" sz="2400" dirty="0" err="1" smtClean="0"/>
              <a:t>My</a:t>
            </a:r>
            <a:r>
              <a:rPr lang="pt-BR" sz="2400" dirty="0" smtClean="0"/>
              <a:t> </a:t>
            </a:r>
            <a:r>
              <a:rPr lang="pt-BR" sz="2400" dirty="0" err="1" smtClean="0"/>
              <a:t>grandfather</a:t>
            </a:r>
            <a:r>
              <a:rPr lang="pt-BR" sz="2400" dirty="0" smtClean="0"/>
              <a:t> </a:t>
            </a:r>
            <a:r>
              <a:rPr lang="pt-BR" sz="2400" dirty="0" err="1" smtClean="0">
                <a:solidFill>
                  <a:srgbClr val="FF0000"/>
                </a:solidFill>
              </a:rPr>
              <a:t>could</a:t>
            </a:r>
            <a:r>
              <a:rPr lang="pt-BR" sz="2400" dirty="0" smtClean="0"/>
              <a:t> </a:t>
            </a:r>
            <a:r>
              <a:rPr lang="pt-BR" sz="2400" dirty="0" err="1" smtClean="0"/>
              <a:t>speak</a:t>
            </a:r>
            <a:r>
              <a:rPr lang="pt-BR" sz="2400" dirty="0" smtClean="0"/>
              <a:t> </a:t>
            </a:r>
            <a:r>
              <a:rPr lang="pt-BR" sz="2400" dirty="0" err="1" smtClean="0"/>
              <a:t>five</a:t>
            </a:r>
            <a:r>
              <a:rPr lang="pt-BR" sz="2400" dirty="0" smtClean="0"/>
              <a:t> </a:t>
            </a:r>
            <a:r>
              <a:rPr lang="pt-BR" sz="2400" dirty="0" err="1" smtClean="0"/>
              <a:t>language</a:t>
            </a:r>
            <a:r>
              <a:rPr lang="pt-BR" sz="2400" dirty="0" smtClean="0"/>
              <a:t>. (Meu avô </a:t>
            </a:r>
            <a:r>
              <a:rPr lang="pt-BR" sz="2400" dirty="0" smtClean="0">
                <a:solidFill>
                  <a:srgbClr val="FF0000"/>
                </a:solidFill>
              </a:rPr>
              <a:t>podia</a:t>
            </a:r>
            <a:r>
              <a:rPr lang="pt-BR" sz="2400" dirty="0" smtClean="0"/>
              <a:t> falar cinco línguas.)</a:t>
            </a:r>
          </a:p>
          <a:p>
            <a:pPr marL="0" indent="0">
              <a:buNone/>
            </a:pPr>
            <a:r>
              <a:rPr lang="pt-BR" sz="2400" dirty="0" smtClean="0"/>
              <a:t>Alf </a:t>
            </a:r>
            <a:r>
              <a:rPr lang="pt-BR" sz="2400" dirty="0" err="1" smtClean="0"/>
              <a:t>played</a:t>
            </a:r>
            <a:r>
              <a:rPr lang="pt-BR" sz="2400" dirty="0" smtClean="0"/>
              <a:t> </a:t>
            </a:r>
            <a:r>
              <a:rPr lang="pt-BR" sz="2400" dirty="0" err="1" smtClean="0"/>
              <a:t>well</a:t>
            </a:r>
            <a:r>
              <a:rPr lang="pt-BR" sz="2400" dirty="0" smtClean="0"/>
              <a:t>, </a:t>
            </a:r>
            <a:r>
              <a:rPr lang="pt-BR" sz="2400" dirty="0" err="1" smtClean="0"/>
              <a:t>but</a:t>
            </a:r>
            <a:r>
              <a:rPr lang="pt-BR" sz="2400" dirty="0" smtClean="0"/>
              <a:t> </a:t>
            </a:r>
            <a:r>
              <a:rPr lang="pt-BR" sz="2400" dirty="0" err="1" smtClean="0"/>
              <a:t>he</a:t>
            </a:r>
            <a:r>
              <a:rPr lang="pt-BR" sz="2400" dirty="0" smtClean="0"/>
              <a:t> </a:t>
            </a:r>
            <a:r>
              <a:rPr lang="pt-BR" sz="2400" dirty="0" err="1" smtClean="0">
                <a:solidFill>
                  <a:srgbClr val="FF0000"/>
                </a:solidFill>
              </a:rPr>
              <a:t>couldn’t</a:t>
            </a:r>
            <a:r>
              <a:rPr lang="pt-BR" sz="2400" dirty="0" smtClean="0">
                <a:solidFill>
                  <a:srgbClr val="FF0000"/>
                </a:solidFill>
              </a:rPr>
              <a:t> </a:t>
            </a:r>
            <a:r>
              <a:rPr lang="pt-BR" sz="2400" dirty="0" smtClean="0"/>
              <a:t>beat Jack. (Alf jogava bem, mas </a:t>
            </a:r>
            <a:r>
              <a:rPr lang="pt-BR" sz="2400" dirty="0" smtClean="0">
                <a:solidFill>
                  <a:srgbClr val="FF0000"/>
                </a:solidFill>
              </a:rPr>
              <a:t>não podia </a:t>
            </a:r>
            <a:r>
              <a:rPr lang="pt-BR" sz="2400" dirty="0" smtClean="0"/>
              <a:t>bater o Jack.)</a:t>
            </a:r>
          </a:p>
          <a:p>
            <a:pPr marL="0" indent="0">
              <a:buNone/>
            </a:pPr>
            <a:endParaRPr lang="pt-BR" sz="2400" dirty="0"/>
          </a:p>
          <a:p>
            <a:pPr marL="0" indent="0">
              <a:buNone/>
            </a:pPr>
            <a:r>
              <a:rPr lang="pt-BR" sz="2400" dirty="0" smtClean="0">
                <a:solidFill>
                  <a:schemeClr val="tx2"/>
                </a:solidFill>
              </a:rPr>
              <a:t>Exemplo²:</a:t>
            </a:r>
          </a:p>
          <a:p>
            <a:pPr marL="0" indent="0">
              <a:buNone/>
            </a:pPr>
            <a:r>
              <a:rPr lang="pt-BR" sz="2400" dirty="0" smtClean="0"/>
              <a:t>The new medicine </a:t>
            </a:r>
            <a:r>
              <a:rPr lang="pt-BR" sz="2400" dirty="0" err="1" smtClean="0">
                <a:solidFill>
                  <a:srgbClr val="FF0000"/>
                </a:solidFill>
              </a:rPr>
              <a:t>could</a:t>
            </a:r>
            <a:r>
              <a:rPr lang="pt-BR" sz="2400" dirty="0" smtClean="0">
                <a:solidFill>
                  <a:srgbClr val="FF0000"/>
                </a:solidFill>
              </a:rPr>
              <a:t> </a:t>
            </a:r>
            <a:r>
              <a:rPr lang="pt-BR" sz="2400" dirty="0" err="1" smtClean="0"/>
              <a:t>be</a:t>
            </a:r>
            <a:r>
              <a:rPr lang="pt-BR" sz="2400" dirty="0" smtClean="0"/>
              <a:t> </a:t>
            </a:r>
            <a:r>
              <a:rPr lang="pt-BR" sz="2400" dirty="0" err="1" smtClean="0"/>
              <a:t>the</a:t>
            </a:r>
            <a:r>
              <a:rPr lang="pt-BR" sz="2400" dirty="0" smtClean="0"/>
              <a:t> </a:t>
            </a:r>
            <a:r>
              <a:rPr lang="pt-BR" sz="2400" dirty="0" err="1" smtClean="0"/>
              <a:t>solution</a:t>
            </a:r>
            <a:r>
              <a:rPr lang="pt-BR" sz="2400" dirty="0" smtClean="0"/>
              <a:t> </a:t>
            </a:r>
            <a:r>
              <a:rPr lang="pt-BR" sz="2400" dirty="0" err="1" smtClean="0"/>
              <a:t>to</a:t>
            </a:r>
            <a:r>
              <a:rPr lang="pt-BR" sz="2400" dirty="0" smtClean="0"/>
              <a:t> </a:t>
            </a:r>
            <a:r>
              <a:rPr lang="pt-BR" sz="2400" dirty="0" err="1" smtClean="0"/>
              <a:t>our</a:t>
            </a:r>
            <a:r>
              <a:rPr lang="pt-BR" sz="2400" dirty="0" smtClean="0"/>
              <a:t> problem. (O novo medicamento </a:t>
            </a:r>
            <a:r>
              <a:rPr lang="pt-BR" sz="2400" dirty="0" smtClean="0">
                <a:solidFill>
                  <a:srgbClr val="FF0000"/>
                </a:solidFill>
              </a:rPr>
              <a:t>poderia</a:t>
            </a:r>
            <a:r>
              <a:rPr lang="pt-BR" sz="2400" dirty="0" smtClean="0"/>
              <a:t> ser a solução dos nossos problemas.)</a:t>
            </a:r>
          </a:p>
          <a:p>
            <a:pPr marL="0" indent="0">
              <a:buNone/>
            </a:pPr>
            <a:r>
              <a:rPr lang="pt-BR" sz="2400" dirty="0" err="1" smtClean="0"/>
              <a:t>This</a:t>
            </a:r>
            <a:r>
              <a:rPr lang="pt-BR" sz="2400" dirty="0" smtClean="0"/>
              <a:t> </a:t>
            </a:r>
            <a:r>
              <a:rPr lang="pt-BR" sz="2400" dirty="0" err="1" smtClean="0">
                <a:solidFill>
                  <a:srgbClr val="FF0000"/>
                </a:solidFill>
              </a:rPr>
              <a:t>could</a:t>
            </a:r>
            <a:r>
              <a:rPr lang="pt-BR" sz="2400" dirty="0" smtClean="0">
                <a:solidFill>
                  <a:srgbClr val="FF0000"/>
                </a:solidFill>
              </a:rPr>
              <a:t> </a:t>
            </a:r>
            <a:r>
              <a:rPr lang="pt-BR" sz="2400" dirty="0" err="1" smtClean="0"/>
              <a:t>be</a:t>
            </a:r>
            <a:r>
              <a:rPr lang="pt-BR" sz="2400" dirty="0" smtClean="0"/>
              <a:t> </a:t>
            </a:r>
            <a:r>
              <a:rPr lang="pt-BR" sz="2400" dirty="0" err="1" smtClean="0"/>
              <a:t>your</a:t>
            </a:r>
            <a:r>
              <a:rPr lang="pt-BR" sz="2400" dirty="0" smtClean="0"/>
              <a:t> big chance. (Isto </a:t>
            </a:r>
            <a:r>
              <a:rPr lang="pt-BR" sz="2400" dirty="0" smtClean="0">
                <a:solidFill>
                  <a:srgbClr val="FF0000"/>
                </a:solidFill>
              </a:rPr>
              <a:t>poderia</a:t>
            </a:r>
            <a:r>
              <a:rPr lang="pt-BR" sz="2400" dirty="0" smtClean="0"/>
              <a:t> ser sua grande chance.) </a:t>
            </a:r>
            <a:endParaRPr lang="pt-BR" sz="2400" dirty="0"/>
          </a:p>
        </p:txBody>
      </p:sp>
    </p:spTree>
    <p:extLst>
      <p:ext uri="{BB962C8B-B14F-4D97-AF65-F5344CB8AC3E}">
        <p14:creationId xmlns:p14="http://schemas.microsoft.com/office/powerpoint/2010/main" val="255832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3226370"/>
          </a:xfrm>
        </p:spPr>
        <p:txBody>
          <a:bodyPr>
            <a:normAutofit/>
          </a:bodyPr>
          <a:lstStyle/>
          <a:p>
            <a:pPr algn="l"/>
            <a:r>
              <a:rPr lang="pt-BR" sz="2400" i="1" dirty="0" smtClean="0"/>
              <a:t>“It </a:t>
            </a:r>
            <a:r>
              <a:rPr lang="pt-BR" sz="2400" i="1" dirty="0" err="1" smtClean="0"/>
              <a:t>pays</a:t>
            </a:r>
            <a:r>
              <a:rPr lang="pt-BR" sz="2400" i="1" dirty="0" smtClean="0"/>
              <a:t> </a:t>
            </a:r>
            <a:r>
              <a:rPr lang="pt-BR" sz="2400" i="1" dirty="0" err="1" smtClean="0"/>
              <a:t>well</a:t>
            </a:r>
            <a:r>
              <a:rPr lang="pt-BR" sz="2400" i="1" dirty="0" smtClean="0"/>
              <a:t>, </a:t>
            </a:r>
            <a:r>
              <a:rPr lang="pt-BR" sz="2400" i="1" dirty="0" err="1" smtClean="0"/>
              <a:t>the</a:t>
            </a:r>
            <a:r>
              <a:rPr lang="pt-BR" sz="2400" i="1" dirty="0" smtClean="0"/>
              <a:t> hours are fine </a:t>
            </a:r>
            <a:r>
              <a:rPr lang="pt-BR" sz="2400" i="1" dirty="0" err="1" smtClean="0"/>
              <a:t>and</a:t>
            </a:r>
            <a:r>
              <a:rPr lang="pt-BR" sz="2400" i="1" dirty="0" smtClean="0"/>
              <a:t> </a:t>
            </a:r>
            <a:r>
              <a:rPr lang="pt-BR" sz="2400" i="1" dirty="0" err="1" smtClean="0"/>
              <a:t>your</a:t>
            </a:r>
            <a:r>
              <a:rPr lang="pt-BR" sz="2400" i="1" dirty="0" smtClean="0"/>
              <a:t> </a:t>
            </a:r>
            <a:r>
              <a:rPr lang="pt-BR" sz="2400" i="1" dirty="0" err="1" smtClean="0"/>
              <a:t>colleagues</a:t>
            </a:r>
            <a:r>
              <a:rPr lang="pt-BR" sz="2400" i="1" dirty="0" smtClean="0"/>
              <a:t> are </a:t>
            </a:r>
            <a:r>
              <a:rPr lang="pt-BR" sz="2400" i="1" dirty="0" err="1" smtClean="0"/>
              <a:t>great</a:t>
            </a:r>
            <a:r>
              <a:rPr lang="pt-BR" sz="2400" i="1" dirty="0" smtClean="0"/>
              <a:t> – </a:t>
            </a:r>
            <a:r>
              <a:rPr lang="pt-BR" sz="2400" i="1" dirty="0" err="1" smtClean="0"/>
              <a:t>so</a:t>
            </a:r>
            <a:r>
              <a:rPr lang="pt-BR" sz="2400" i="1" dirty="0" smtClean="0"/>
              <a:t> </a:t>
            </a:r>
            <a:r>
              <a:rPr lang="pt-BR" sz="2400" i="1" dirty="0" err="1" smtClean="0"/>
              <a:t>why</a:t>
            </a:r>
            <a:r>
              <a:rPr lang="pt-BR" sz="2400" i="1" dirty="0" smtClean="0"/>
              <a:t> </a:t>
            </a:r>
            <a:r>
              <a:rPr lang="pt-BR" sz="2400" i="1" dirty="0" err="1" smtClean="0"/>
              <a:t>don’t</a:t>
            </a:r>
            <a:r>
              <a:rPr lang="pt-BR" sz="2400" i="1" dirty="0" smtClean="0"/>
              <a:t> </a:t>
            </a:r>
            <a:r>
              <a:rPr lang="pt-BR" sz="2400" i="1" dirty="0" err="1" smtClean="0"/>
              <a:t>you</a:t>
            </a:r>
            <a:r>
              <a:rPr lang="pt-BR" sz="2400" i="1" dirty="0" smtClean="0"/>
              <a:t> </a:t>
            </a:r>
            <a:r>
              <a:rPr lang="pt-BR" sz="2400" i="1" dirty="0" err="1" smtClean="0"/>
              <a:t>like</a:t>
            </a:r>
            <a:r>
              <a:rPr lang="pt-BR" sz="2400" i="1" dirty="0" smtClean="0"/>
              <a:t> </a:t>
            </a:r>
            <a:r>
              <a:rPr lang="pt-BR" sz="2400" i="1" dirty="0" err="1" smtClean="0"/>
              <a:t>your</a:t>
            </a:r>
            <a:r>
              <a:rPr lang="pt-BR" sz="2400" i="1" dirty="0" smtClean="0"/>
              <a:t> </a:t>
            </a:r>
            <a:r>
              <a:rPr lang="pt-BR" sz="2400" i="1" dirty="0" err="1" smtClean="0"/>
              <a:t>job</a:t>
            </a:r>
            <a:r>
              <a:rPr lang="pt-BR" sz="2400" i="1" dirty="0" smtClean="0"/>
              <a:t>? It </a:t>
            </a:r>
            <a:r>
              <a:rPr lang="pt-BR" sz="2400" i="1" dirty="0" err="1" smtClean="0">
                <a:solidFill>
                  <a:srgbClr val="FF0000"/>
                </a:solidFill>
              </a:rPr>
              <a:t>could</a:t>
            </a:r>
            <a:r>
              <a:rPr lang="pt-BR" sz="2400" i="1" dirty="0" smtClean="0"/>
              <a:t> </a:t>
            </a:r>
            <a:r>
              <a:rPr lang="pt-BR" sz="2400" i="1" dirty="0" err="1" smtClean="0"/>
              <a:t>be</a:t>
            </a:r>
            <a:r>
              <a:rPr lang="pt-BR" sz="2400" i="1" dirty="0" smtClean="0"/>
              <a:t> </a:t>
            </a:r>
            <a:r>
              <a:rPr lang="pt-BR" sz="2400" i="1" dirty="0" err="1" smtClean="0"/>
              <a:t>because</a:t>
            </a:r>
            <a:r>
              <a:rPr lang="pt-BR" sz="2400" i="1" dirty="0" smtClean="0"/>
              <a:t> </a:t>
            </a:r>
            <a:r>
              <a:rPr lang="pt-BR" sz="2400" i="1" dirty="0" err="1" smtClean="0"/>
              <a:t>you</a:t>
            </a:r>
            <a:r>
              <a:rPr lang="pt-BR" sz="2400" i="1" dirty="0" smtClean="0"/>
              <a:t> are </a:t>
            </a:r>
            <a:r>
              <a:rPr lang="pt-BR" sz="2400" i="1" dirty="0" err="1" smtClean="0"/>
              <a:t>just</a:t>
            </a:r>
            <a:r>
              <a:rPr lang="pt-BR" sz="2400" i="1" dirty="0" smtClean="0"/>
              <a:t> </a:t>
            </a:r>
            <a:r>
              <a:rPr lang="pt-BR" sz="2400" i="1" dirty="0" err="1" smtClean="0"/>
              <a:t>not</a:t>
            </a:r>
            <a:r>
              <a:rPr lang="pt-BR" sz="2400" i="1" dirty="0" smtClean="0"/>
              <a:t> </a:t>
            </a:r>
            <a:r>
              <a:rPr lang="pt-BR" sz="2400" i="1" dirty="0" err="1" smtClean="0"/>
              <a:t>suited</a:t>
            </a:r>
            <a:r>
              <a:rPr lang="pt-BR" sz="2400" i="1" dirty="0" smtClean="0"/>
              <a:t> </a:t>
            </a:r>
            <a:r>
              <a:rPr lang="pt-BR" sz="2400" i="1" dirty="0" err="1" smtClean="0"/>
              <a:t>to</a:t>
            </a:r>
            <a:r>
              <a:rPr lang="pt-BR" sz="2400" i="1" dirty="0" smtClean="0"/>
              <a:t> it.”</a:t>
            </a:r>
            <a:br>
              <a:rPr lang="pt-BR" sz="2400" i="1" dirty="0" smtClean="0"/>
            </a:br>
            <a:r>
              <a:rPr lang="pt-BR" sz="2400" i="1" dirty="0"/>
              <a:t/>
            </a:r>
            <a:br>
              <a:rPr lang="pt-BR" sz="2400" i="1" dirty="0"/>
            </a:br>
            <a:r>
              <a:rPr lang="pt-BR" sz="2400" i="1" dirty="0">
                <a:solidFill>
                  <a:schemeClr val="tx2"/>
                </a:solidFill>
              </a:rPr>
              <a:t>"Paga-se bem, as horas são </a:t>
            </a:r>
            <a:r>
              <a:rPr lang="pt-BR" sz="2400" i="1" dirty="0" smtClean="0">
                <a:solidFill>
                  <a:schemeClr val="tx2"/>
                </a:solidFill>
              </a:rPr>
              <a:t>boas </a:t>
            </a:r>
            <a:r>
              <a:rPr lang="pt-BR" sz="2400" i="1" dirty="0">
                <a:solidFill>
                  <a:schemeClr val="tx2"/>
                </a:solidFill>
              </a:rPr>
              <a:t>e seus colegas são </a:t>
            </a:r>
            <a:r>
              <a:rPr lang="pt-BR" sz="2400" i="1" dirty="0" smtClean="0">
                <a:solidFill>
                  <a:schemeClr val="tx2"/>
                </a:solidFill>
              </a:rPr>
              <a:t>ótimos </a:t>
            </a:r>
            <a:r>
              <a:rPr lang="pt-BR" sz="2400" i="1" dirty="0">
                <a:solidFill>
                  <a:schemeClr val="tx2"/>
                </a:solidFill>
              </a:rPr>
              <a:t>- então por que você não gosta do seu trabalho? </a:t>
            </a:r>
            <a:r>
              <a:rPr lang="pt-BR" sz="2400" i="1" dirty="0">
                <a:solidFill>
                  <a:srgbClr val="FF0000"/>
                </a:solidFill>
              </a:rPr>
              <a:t>Poderia</a:t>
            </a:r>
            <a:r>
              <a:rPr lang="pt-BR" sz="2400" i="1" dirty="0"/>
              <a:t> </a:t>
            </a:r>
            <a:r>
              <a:rPr lang="pt-BR" sz="2400" i="1" dirty="0">
                <a:solidFill>
                  <a:schemeClr val="tx2"/>
                </a:solidFill>
              </a:rPr>
              <a:t>ser porque você simplesmente não é</a:t>
            </a:r>
            <a:r>
              <a:rPr lang="pt-BR" sz="2400" i="1" dirty="0" smtClean="0">
                <a:solidFill>
                  <a:schemeClr val="tx2"/>
                </a:solidFill>
              </a:rPr>
              <a:t> adequado </a:t>
            </a:r>
            <a:r>
              <a:rPr lang="pt-BR" sz="2400" i="1" dirty="0">
                <a:solidFill>
                  <a:schemeClr val="tx2"/>
                </a:solidFill>
              </a:rPr>
              <a:t>para isso. </a:t>
            </a:r>
            <a:r>
              <a:rPr lang="pt-BR" sz="2400" i="1" dirty="0" smtClean="0">
                <a:solidFill>
                  <a:schemeClr val="tx2"/>
                </a:solidFill>
              </a:rPr>
              <a:t>“</a:t>
            </a:r>
            <a:br>
              <a:rPr lang="pt-BR" sz="2400" i="1" dirty="0" smtClean="0">
                <a:solidFill>
                  <a:schemeClr val="tx2"/>
                </a:solidFill>
              </a:rPr>
            </a:br>
            <a:r>
              <a:rPr lang="pt-BR" sz="2400" i="1" dirty="0" smtClean="0">
                <a:solidFill>
                  <a:schemeClr val="tx2"/>
                </a:solidFill>
              </a:rPr>
              <a:t>                                                                                  </a:t>
            </a:r>
            <a:r>
              <a:rPr lang="pt-BR" sz="2400" i="1" dirty="0" smtClean="0"/>
              <a:t>(</a:t>
            </a:r>
            <a:r>
              <a:rPr lang="pt-BR" sz="2400" i="1" dirty="0" err="1" smtClean="0"/>
              <a:t>Health&amp;Beauty</a:t>
            </a:r>
            <a:r>
              <a:rPr lang="pt-BR" sz="2400" i="1" dirty="0" smtClean="0"/>
              <a:t>)</a:t>
            </a:r>
            <a:endParaRPr lang="pt-BR" sz="2400" i="1" dirty="0">
              <a:solidFill>
                <a:schemeClr val="tx2"/>
              </a:solidFill>
            </a:endParaRPr>
          </a:p>
        </p:txBody>
      </p:sp>
      <p:pic>
        <p:nvPicPr>
          <p:cNvPr id="2050" name="Picture 2" descr="https://encrypted-tbn2.gstatic.com/images?q=tbn:ANd9GcSWwujIRiXSkGOym4gMmaY3uzxrTd4CunP26JyhtZWvtxeHFla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356992"/>
            <a:ext cx="3888432" cy="311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39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pPr algn="l"/>
            <a:r>
              <a:rPr lang="pt-BR" sz="2400" b="1" dirty="0" smtClean="0">
                <a:solidFill>
                  <a:schemeClr val="tx2"/>
                </a:solidFill>
              </a:rPr>
              <a:t>3. MAY: </a:t>
            </a:r>
            <a:r>
              <a:rPr lang="pt-BR" sz="2400" dirty="0" smtClean="0"/>
              <a:t>indica </a:t>
            </a:r>
            <a:r>
              <a:rPr lang="pt-BR" sz="2400" dirty="0" smtClean="0">
                <a:solidFill>
                  <a:srgbClr val="FF0000"/>
                </a:solidFill>
              </a:rPr>
              <a:t>permissão¹ </a:t>
            </a:r>
            <a:r>
              <a:rPr lang="pt-BR" sz="2400" dirty="0" smtClean="0"/>
              <a:t>ou</a:t>
            </a:r>
            <a:r>
              <a:rPr lang="pt-BR" sz="2400" dirty="0" smtClean="0">
                <a:solidFill>
                  <a:srgbClr val="FF0000"/>
                </a:solidFill>
              </a:rPr>
              <a:t> probabilidade²</a:t>
            </a:r>
            <a:endParaRPr lang="pt-BR" sz="2400" b="1" dirty="0">
              <a:solidFill>
                <a:schemeClr val="tx2"/>
              </a:solidFill>
            </a:endParaRPr>
          </a:p>
        </p:txBody>
      </p:sp>
      <p:sp>
        <p:nvSpPr>
          <p:cNvPr id="4" name="Espaço Reservado para Conteúdo 3"/>
          <p:cNvSpPr>
            <a:spLocks noGrp="1"/>
          </p:cNvSpPr>
          <p:nvPr>
            <p:ph idx="1"/>
          </p:nvPr>
        </p:nvSpPr>
        <p:spPr/>
        <p:txBody>
          <a:bodyPr>
            <a:normAutofit/>
          </a:bodyPr>
          <a:lstStyle/>
          <a:p>
            <a:pPr marL="0" indent="0">
              <a:buNone/>
            </a:pPr>
            <a:r>
              <a:rPr lang="pt-BR" sz="2400" dirty="0" smtClean="0">
                <a:solidFill>
                  <a:schemeClr val="tx2"/>
                </a:solidFill>
              </a:rPr>
              <a:t>Exemplo¹:</a:t>
            </a:r>
          </a:p>
          <a:p>
            <a:pPr marL="0" indent="0">
              <a:buNone/>
            </a:pPr>
            <a:r>
              <a:rPr lang="pt-BR" sz="2400" dirty="0" smtClean="0">
                <a:solidFill>
                  <a:srgbClr val="FF0000"/>
                </a:solidFill>
              </a:rPr>
              <a:t>May</a:t>
            </a:r>
            <a:r>
              <a:rPr lang="pt-BR" sz="2400" dirty="0" smtClean="0">
                <a:solidFill>
                  <a:schemeClr val="tx2"/>
                </a:solidFill>
              </a:rPr>
              <a:t> </a:t>
            </a:r>
            <a:r>
              <a:rPr lang="pt-BR" sz="2400" dirty="0" smtClean="0"/>
              <a:t>I </a:t>
            </a:r>
            <a:r>
              <a:rPr lang="pt-BR" sz="2400" dirty="0" err="1" smtClean="0"/>
              <a:t>turn</a:t>
            </a:r>
            <a:r>
              <a:rPr lang="pt-BR" sz="2400" dirty="0" smtClean="0"/>
              <a:t> </a:t>
            </a:r>
            <a:r>
              <a:rPr lang="pt-BR" sz="2400" dirty="0" err="1" smtClean="0"/>
              <a:t>on</a:t>
            </a:r>
            <a:r>
              <a:rPr lang="pt-BR" sz="2400" dirty="0" smtClean="0"/>
              <a:t> </a:t>
            </a:r>
            <a:r>
              <a:rPr lang="pt-BR" sz="2400" dirty="0" err="1" smtClean="0"/>
              <a:t>the</a:t>
            </a:r>
            <a:r>
              <a:rPr lang="pt-BR" sz="2400" dirty="0" smtClean="0"/>
              <a:t> </a:t>
            </a:r>
            <a:r>
              <a:rPr lang="pt-BR" sz="2400" dirty="0" err="1" smtClean="0"/>
              <a:t>television</a:t>
            </a:r>
            <a:r>
              <a:rPr lang="pt-BR" sz="2400" dirty="0" smtClean="0"/>
              <a:t>? (</a:t>
            </a:r>
            <a:r>
              <a:rPr lang="pt-BR" sz="2400" dirty="0" smtClean="0">
                <a:solidFill>
                  <a:srgbClr val="FF0000"/>
                </a:solidFill>
              </a:rPr>
              <a:t>Posso</a:t>
            </a:r>
            <a:r>
              <a:rPr lang="pt-BR" sz="2400" dirty="0" smtClean="0"/>
              <a:t> ligar a televisão?)</a:t>
            </a:r>
          </a:p>
          <a:p>
            <a:pPr marL="0" indent="0">
              <a:buNone/>
            </a:pPr>
            <a:endParaRPr lang="pt-BR" sz="2400" dirty="0"/>
          </a:p>
          <a:p>
            <a:pPr marL="0" indent="0">
              <a:buNone/>
            </a:pPr>
            <a:r>
              <a:rPr lang="pt-BR" sz="2400" dirty="0" smtClean="0">
                <a:solidFill>
                  <a:schemeClr val="tx2"/>
                </a:solidFill>
              </a:rPr>
              <a:t>Exemplo²:</a:t>
            </a:r>
          </a:p>
          <a:p>
            <a:pPr marL="0" indent="0">
              <a:buNone/>
            </a:pPr>
            <a:r>
              <a:rPr lang="pt-BR" sz="2400" dirty="0" smtClean="0"/>
              <a:t>I </a:t>
            </a:r>
            <a:r>
              <a:rPr lang="pt-BR" sz="2400" dirty="0" err="1" smtClean="0">
                <a:solidFill>
                  <a:srgbClr val="FF0000"/>
                </a:solidFill>
              </a:rPr>
              <a:t>may</a:t>
            </a:r>
            <a:r>
              <a:rPr lang="pt-BR" sz="2400" dirty="0" smtClean="0"/>
              <a:t> </a:t>
            </a:r>
            <a:r>
              <a:rPr lang="pt-BR" sz="2400" dirty="0" err="1" smtClean="0"/>
              <a:t>fly</a:t>
            </a:r>
            <a:r>
              <a:rPr lang="pt-BR" sz="2400" dirty="0" smtClean="0"/>
              <a:t> </a:t>
            </a:r>
            <a:r>
              <a:rPr lang="pt-BR" sz="2400" dirty="0" err="1" smtClean="0"/>
              <a:t>to</a:t>
            </a:r>
            <a:r>
              <a:rPr lang="pt-BR" sz="2400" dirty="0" smtClean="0"/>
              <a:t> Recife </a:t>
            </a:r>
            <a:r>
              <a:rPr lang="pt-BR" sz="2400" dirty="0" err="1" smtClean="0"/>
              <a:t>next</a:t>
            </a:r>
            <a:r>
              <a:rPr lang="pt-BR" sz="2400" dirty="0" smtClean="0"/>
              <a:t> </a:t>
            </a:r>
            <a:r>
              <a:rPr lang="pt-BR" sz="2400" dirty="0" err="1" smtClean="0"/>
              <a:t>week</a:t>
            </a:r>
            <a:r>
              <a:rPr lang="pt-BR" sz="2400" dirty="0" smtClean="0"/>
              <a:t>. (</a:t>
            </a:r>
            <a:r>
              <a:rPr lang="pt-BR" sz="2400" dirty="0" smtClean="0">
                <a:solidFill>
                  <a:srgbClr val="FF0000"/>
                </a:solidFill>
              </a:rPr>
              <a:t>Talvez</a:t>
            </a:r>
            <a:r>
              <a:rPr lang="pt-BR" sz="2400" dirty="0" smtClean="0"/>
              <a:t> eu </a:t>
            </a:r>
            <a:r>
              <a:rPr lang="pt-BR" sz="2400" dirty="0" smtClean="0">
                <a:solidFill>
                  <a:srgbClr val="FF0000"/>
                </a:solidFill>
              </a:rPr>
              <a:t>possa</a:t>
            </a:r>
            <a:r>
              <a:rPr lang="pt-BR" sz="2400" dirty="0" smtClean="0"/>
              <a:t> viajar para o Recife na próxima semana.)</a:t>
            </a:r>
            <a:endParaRPr lang="pt-BR" sz="2400" dirty="0"/>
          </a:p>
        </p:txBody>
      </p:sp>
    </p:spTree>
    <p:extLst>
      <p:ext uri="{BB962C8B-B14F-4D97-AF65-F5344CB8AC3E}">
        <p14:creationId xmlns:p14="http://schemas.microsoft.com/office/powerpoint/2010/main" val="378893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3442394"/>
          </a:xfrm>
        </p:spPr>
        <p:txBody>
          <a:bodyPr>
            <a:normAutofit/>
          </a:bodyPr>
          <a:lstStyle/>
          <a:p>
            <a:pPr algn="l"/>
            <a:r>
              <a:rPr lang="pt-BR" sz="2400" i="1" dirty="0" smtClean="0"/>
              <a:t>“People </a:t>
            </a:r>
            <a:r>
              <a:rPr lang="pt-BR" sz="2400" i="1" dirty="0" err="1" smtClean="0"/>
              <a:t>with</a:t>
            </a:r>
            <a:r>
              <a:rPr lang="pt-BR" sz="2400" i="1" dirty="0" smtClean="0"/>
              <a:t> </a:t>
            </a:r>
            <a:r>
              <a:rPr lang="pt-BR" sz="2400" i="1" dirty="0" err="1" smtClean="0"/>
              <a:t>insomnia</a:t>
            </a:r>
            <a:r>
              <a:rPr lang="pt-BR" sz="2400" i="1" dirty="0" smtClean="0"/>
              <a:t> </a:t>
            </a:r>
            <a:r>
              <a:rPr lang="pt-BR" sz="2400" i="1" dirty="0" err="1" smtClean="0">
                <a:solidFill>
                  <a:srgbClr val="FF0000"/>
                </a:solidFill>
              </a:rPr>
              <a:t>may</a:t>
            </a:r>
            <a:r>
              <a:rPr lang="pt-BR" sz="2400" i="1" dirty="0" smtClean="0"/>
              <a:t> </a:t>
            </a:r>
            <a:r>
              <a:rPr lang="pt-BR" sz="2400" i="1" dirty="0" err="1" smtClean="0"/>
              <a:t>be</a:t>
            </a:r>
            <a:r>
              <a:rPr lang="pt-BR" sz="2400" i="1" dirty="0" smtClean="0"/>
              <a:t> </a:t>
            </a:r>
            <a:r>
              <a:rPr lang="pt-BR" sz="2400" i="1" dirty="0" err="1" smtClean="0"/>
              <a:t>able</a:t>
            </a:r>
            <a:r>
              <a:rPr lang="pt-BR" sz="2400" i="1" dirty="0" smtClean="0"/>
              <a:t> </a:t>
            </a:r>
            <a:r>
              <a:rPr lang="pt-BR" sz="2400" i="1" dirty="0" err="1" smtClean="0"/>
              <a:t>to</a:t>
            </a:r>
            <a:r>
              <a:rPr lang="pt-BR" sz="2400" i="1" dirty="0" smtClean="0"/>
              <a:t> </a:t>
            </a:r>
            <a:r>
              <a:rPr lang="pt-BR" sz="2400" i="1" dirty="0" err="1" smtClean="0"/>
              <a:t>get</a:t>
            </a:r>
            <a:r>
              <a:rPr lang="pt-BR" sz="2400" i="1" dirty="0" smtClean="0"/>
              <a:t> a </a:t>
            </a:r>
            <a:r>
              <a:rPr lang="pt-BR" sz="2400" i="1" dirty="0" err="1" smtClean="0"/>
              <a:t>good</a:t>
            </a:r>
            <a:r>
              <a:rPr lang="pt-BR" sz="2400" i="1" dirty="0" smtClean="0"/>
              <a:t> </a:t>
            </a:r>
            <a:r>
              <a:rPr lang="pt-BR" sz="2400" i="1" dirty="0" err="1" smtClean="0"/>
              <a:t>night’s</a:t>
            </a:r>
            <a:r>
              <a:rPr lang="pt-BR" sz="2400" i="1" dirty="0" smtClean="0"/>
              <a:t> </a:t>
            </a:r>
            <a:r>
              <a:rPr lang="pt-BR" sz="2400" i="1" dirty="0" err="1" smtClean="0"/>
              <a:t>sleep</a:t>
            </a:r>
            <a:r>
              <a:rPr lang="pt-BR" sz="2400" i="1" dirty="0" smtClean="0"/>
              <a:t> </a:t>
            </a:r>
            <a:r>
              <a:rPr lang="pt-BR" sz="2400" i="1" dirty="0" err="1" smtClean="0"/>
              <a:t>by</a:t>
            </a:r>
            <a:r>
              <a:rPr lang="pt-BR" sz="2400" i="1" dirty="0" smtClean="0"/>
              <a:t> </a:t>
            </a:r>
            <a:r>
              <a:rPr lang="pt-BR" sz="2400" i="1" dirty="0" err="1" smtClean="0"/>
              <a:t>simply</a:t>
            </a:r>
            <a:r>
              <a:rPr lang="pt-BR" sz="2400" i="1" dirty="0" smtClean="0"/>
              <a:t> </a:t>
            </a:r>
            <a:r>
              <a:rPr lang="pt-BR" sz="2400" i="1" dirty="0" err="1" smtClean="0"/>
              <a:t>exposing</a:t>
            </a:r>
            <a:r>
              <a:rPr lang="pt-BR" sz="2400" i="1" dirty="0" smtClean="0"/>
              <a:t> </a:t>
            </a:r>
            <a:r>
              <a:rPr lang="pt-BR" sz="2400" i="1" dirty="0" err="1" smtClean="0"/>
              <a:t>themselves</a:t>
            </a:r>
            <a:r>
              <a:rPr lang="pt-BR" sz="2400" i="1" dirty="0" smtClean="0"/>
              <a:t> </a:t>
            </a:r>
            <a:r>
              <a:rPr lang="pt-BR" sz="2400" i="1" dirty="0" err="1" smtClean="0"/>
              <a:t>to</a:t>
            </a:r>
            <a:r>
              <a:rPr lang="pt-BR" sz="2400" i="1" dirty="0" smtClean="0"/>
              <a:t> 15 minutes </a:t>
            </a:r>
            <a:r>
              <a:rPr lang="pt-BR" sz="2400" i="1" dirty="0" err="1" smtClean="0"/>
              <a:t>of</a:t>
            </a:r>
            <a:r>
              <a:rPr lang="pt-BR" sz="2400" i="1" dirty="0" smtClean="0"/>
              <a:t> </a:t>
            </a:r>
            <a:r>
              <a:rPr lang="pt-BR" sz="2400" i="1" dirty="0" err="1" smtClean="0"/>
              <a:t>daylight</a:t>
            </a:r>
            <a:r>
              <a:rPr lang="pt-BR" sz="2400" i="1" dirty="0" smtClean="0"/>
              <a:t> in </a:t>
            </a:r>
            <a:r>
              <a:rPr lang="pt-BR" sz="2400" i="1" dirty="0" err="1" smtClean="0"/>
              <a:t>the</a:t>
            </a:r>
            <a:r>
              <a:rPr lang="pt-BR" sz="2400" i="1" dirty="0" smtClean="0"/>
              <a:t> </a:t>
            </a:r>
            <a:r>
              <a:rPr lang="pt-BR" sz="2400" i="1" dirty="0" err="1" smtClean="0"/>
              <a:t>morning</a:t>
            </a:r>
            <a:r>
              <a:rPr lang="pt-BR" sz="2400" i="1" dirty="0" smtClean="0"/>
              <a:t>, </a:t>
            </a:r>
            <a:r>
              <a:rPr lang="pt-BR" sz="2400" i="1" dirty="0" err="1" smtClean="0"/>
              <a:t>say</a:t>
            </a:r>
            <a:r>
              <a:rPr lang="pt-BR" sz="2400" i="1" dirty="0" smtClean="0"/>
              <a:t> </a:t>
            </a:r>
            <a:r>
              <a:rPr lang="pt-BR" sz="2400" i="1" dirty="0" err="1" smtClean="0"/>
              <a:t>scientists</a:t>
            </a:r>
            <a:r>
              <a:rPr lang="pt-BR" sz="2400" i="1" dirty="0" smtClean="0"/>
              <a:t>.”</a:t>
            </a:r>
            <a:br>
              <a:rPr lang="pt-BR" sz="2400" i="1" dirty="0" smtClean="0"/>
            </a:br>
            <a:r>
              <a:rPr lang="pt-BR" sz="2400" i="1" dirty="0"/>
              <a:t/>
            </a:r>
            <a:br>
              <a:rPr lang="pt-BR" sz="2400" i="1" dirty="0"/>
            </a:br>
            <a:r>
              <a:rPr lang="pt-PT" sz="2400" i="1" dirty="0"/>
              <a:t>"As pessoas com insônia </a:t>
            </a:r>
            <a:r>
              <a:rPr lang="pt-PT" sz="2400" i="1" dirty="0" smtClean="0">
                <a:solidFill>
                  <a:srgbClr val="FF0000"/>
                </a:solidFill>
              </a:rPr>
              <a:t>podem</a:t>
            </a:r>
            <a:r>
              <a:rPr lang="pt-PT" sz="2400" i="1" dirty="0" smtClean="0"/>
              <a:t> </a:t>
            </a:r>
            <a:r>
              <a:rPr lang="pt-PT" sz="2400" i="1" dirty="0"/>
              <a:t>ser </a:t>
            </a:r>
            <a:r>
              <a:rPr lang="pt-PT" sz="2400" i="1" dirty="0" smtClean="0"/>
              <a:t>capazes </a:t>
            </a:r>
            <a:r>
              <a:rPr lang="pt-PT" sz="2400" i="1" dirty="0"/>
              <a:t>de ter uma boa noite de sono, simplesmente expondo-se a 15 minutos à</a:t>
            </a:r>
            <a:r>
              <a:rPr lang="pt-PT" sz="2400" i="1" dirty="0" smtClean="0"/>
              <a:t> </a:t>
            </a:r>
            <a:r>
              <a:rPr lang="pt-PT" sz="2400" i="1" dirty="0"/>
              <a:t>luz do dia na parte da manhã, dizem os cientistas</a:t>
            </a:r>
            <a:r>
              <a:rPr lang="pt-PT" sz="2400" i="1" dirty="0" smtClean="0"/>
              <a:t>.“</a:t>
            </a:r>
            <a:br>
              <a:rPr lang="pt-PT" sz="2400" i="1" dirty="0" smtClean="0"/>
            </a:br>
            <a:r>
              <a:rPr lang="pt-PT" sz="2400" i="1" dirty="0" smtClean="0"/>
              <a:t>                                                                                 </a:t>
            </a:r>
            <a:r>
              <a:rPr lang="pt-PT" sz="2400" dirty="0" smtClean="0"/>
              <a:t>(James Chapman)</a:t>
            </a:r>
            <a:endParaRPr lang="pt-BR" sz="2400" i="1" dirty="0"/>
          </a:p>
        </p:txBody>
      </p:sp>
      <p:pic>
        <p:nvPicPr>
          <p:cNvPr id="1026" name="Picture 2" descr="https://encrypted-tbn3.gstatic.com/images?q=tbn:ANd9GcQz6qYstcXmDDXuFRmKMhNTOWxg7TyAMs9v0DYHDEVLS9gawN-_K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01008"/>
            <a:ext cx="2762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42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pPr algn="l"/>
            <a:r>
              <a:rPr lang="pt-BR" sz="2400" b="1" dirty="0" smtClean="0"/>
              <a:t>4. MIGHT: </a:t>
            </a:r>
            <a:r>
              <a:rPr lang="pt-BR" sz="2400" dirty="0" smtClean="0"/>
              <a:t>o mesmo que </a:t>
            </a:r>
            <a:r>
              <a:rPr lang="pt-BR" sz="2400" dirty="0" err="1" smtClean="0">
                <a:solidFill>
                  <a:srgbClr val="FF0000"/>
                </a:solidFill>
              </a:rPr>
              <a:t>may</a:t>
            </a:r>
            <a:r>
              <a:rPr lang="pt-BR" sz="2400" dirty="0" smtClean="0"/>
              <a:t>, porém com </a:t>
            </a:r>
            <a:r>
              <a:rPr lang="pt-BR" sz="2400" dirty="0" smtClean="0">
                <a:solidFill>
                  <a:srgbClr val="FF0000"/>
                </a:solidFill>
              </a:rPr>
              <a:t>menor ênfase</a:t>
            </a:r>
            <a:r>
              <a:rPr lang="pt-BR" sz="2400" dirty="0" smtClean="0"/>
              <a:t>.</a:t>
            </a:r>
            <a:br>
              <a:rPr lang="pt-BR" sz="2400" dirty="0" smtClean="0"/>
            </a:br>
            <a:endParaRPr lang="pt-BR" sz="2400" b="1" dirty="0"/>
          </a:p>
        </p:txBody>
      </p:sp>
      <p:sp>
        <p:nvSpPr>
          <p:cNvPr id="4" name="Espaço Reservado para Conteúdo 3"/>
          <p:cNvSpPr>
            <a:spLocks noGrp="1"/>
          </p:cNvSpPr>
          <p:nvPr>
            <p:ph idx="1"/>
          </p:nvPr>
        </p:nvSpPr>
        <p:spPr/>
        <p:txBody>
          <a:bodyPr>
            <a:normAutofit/>
          </a:bodyPr>
          <a:lstStyle/>
          <a:p>
            <a:pPr marL="0" indent="0">
              <a:buNone/>
            </a:pPr>
            <a:r>
              <a:rPr lang="pt-BR" sz="2400" dirty="0" smtClean="0">
                <a:solidFill>
                  <a:schemeClr val="tx2"/>
                </a:solidFill>
              </a:rPr>
              <a:t>Exemplo¹:</a:t>
            </a:r>
          </a:p>
          <a:p>
            <a:pPr marL="0" indent="0">
              <a:buNone/>
            </a:pPr>
            <a:r>
              <a:rPr lang="pt-BR" sz="2400" dirty="0" smtClean="0"/>
              <a:t>I </a:t>
            </a:r>
            <a:r>
              <a:rPr lang="pt-BR" sz="2400" dirty="0" err="1" smtClean="0"/>
              <a:t>wonder</a:t>
            </a:r>
            <a:r>
              <a:rPr lang="pt-BR" sz="2400" dirty="0" smtClean="0"/>
              <a:t> </a:t>
            </a:r>
            <a:r>
              <a:rPr lang="pt-BR" sz="2400" dirty="0" err="1" smtClean="0"/>
              <a:t>if</a:t>
            </a:r>
            <a:r>
              <a:rPr lang="pt-BR" sz="2400" dirty="0" smtClean="0"/>
              <a:t> I </a:t>
            </a:r>
            <a:r>
              <a:rPr lang="pt-BR" sz="2400" dirty="0" err="1" smtClean="0">
                <a:solidFill>
                  <a:srgbClr val="FF0000"/>
                </a:solidFill>
              </a:rPr>
              <a:t>might</a:t>
            </a:r>
            <a:r>
              <a:rPr lang="pt-BR" sz="2400" dirty="0" smtClean="0"/>
              <a:t> </a:t>
            </a:r>
            <a:r>
              <a:rPr lang="pt-BR" sz="2400" dirty="0" err="1" smtClean="0"/>
              <a:t>ask</a:t>
            </a:r>
            <a:r>
              <a:rPr lang="pt-BR" sz="2400" dirty="0" smtClean="0"/>
              <a:t> </a:t>
            </a:r>
            <a:r>
              <a:rPr lang="pt-BR" sz="2400" dirty="0" err="1" smtClean="0"/>
              <a:t>you</a:t>
            </a:r>
            <a:r>
              <a:rPr lang="pt-BR" sz="2400" dirty="0" smtClean="0"/>
              <a:t> a </a:t>
            </a:r>
            <a:r>
              <a:rPr lang="pt-BR" sz="2400" dirty="0" err="1" smtClean="0"/>
              <a:t>favour</a:t>
            </a:r>
            <a:r>
              <a:rPr lang="pt-BR" sz="2400" dirty="0" smtClean="0"/>
              <a:t>? ( Gostaria de saber se eu poderia lhe pedir um favor?) - formal</a:t>
            </a:r>
          </a:p>
          <a:p>
            <a:pPr marL="0" indent="0">
              <a:buNone/>
            </a:pPr>
            <a:endParaRPr lang="pt-BR" sz="2400" dirty="0"/>
          </a:p>
          <a:p>
            <a:pPr marL="0" indent="0">
              <a:buNone/>
            </a:pPr>
            <a:r>
              <a:rPr lang="pt-BR" sz="2400" dirty="0" smtClean="0">
                <a:solidFill>
                  <a:schemeClr val="tx2"/>
                </a:solidFill>
              </a:rPr>
              <a:t>Exemplo²:</a:t>
            </a:r>
          </a:p>
          <a:p>
            <a:pPr marL="0" indent="0">
              <a:buNone/>
            </a:pPr>
            <a:r>
              <a:rPr lang="pt-BR" sz="2400" dirty="0" smtClean="0"/>
              <a:t>Peter </a:t>
            </a:r>
            <a:r>
              <a:rPr lang="pt-BR" sz="2400" dirty="0" err="1" smtClean="0">
                <a:solidFill>
                  <a:srgbClr val="FF0000"/>
                </a:solidFill>
              </a:rPr>
              <a:t>might</a:t>
            </a:r>
            <a:r>
              <a:rPr lang="pt-BR" sz="2400" dirty="0" smtClean="0"/>
              <a:t> </a:t>
            </a:r>
            <a:r>
              <a:rPr lang="pt-BR" sz="2400" dirty="0" err="1" smtClean="0"/>
              <a:t>phone</a:t>
            </a:r>
            <a:r>
              <a:rPr lang="pt-BR" sz="2400" dirty="0" smtClean="0"/>
              <a:t>. </a:t>
            </a:r>
            <a:r>
              <a:rPr lang="pt-BR" sz="2400" dirty="0" err="1" smtClean="0"/>
              <a:t>If</a:t>
            </a:r>
            <a:r>
              <a:rPr lang="pt-BR" sz="2400" dirty="0" smtClean="0"/>
              <a:t> </a:t>
            </a:r>
            <a:r>
              <a:rPr lang="pt-BR" sz="2400" dirty="0" err="1" smtClean="0"/>
              <a:t>he</a:t>
            </a:r>
            <a:r>
              <a:rPr lang="pt-BR" sz="2400" dirty="0" smtClean="0"/>
              <a:t> does, </a:t>
            </a:r>
            <a:r>
              <a:rPr lang="pt-BR" sz="2400" u="sng" dirty="0" err="1" smtClean="0"/>
              <a:t>could</a:t>
            </a:r>
            <a:r>
              <a:rPr lang="pt-BR" sz="2400" dirty="0" smtClean="0"/>
              <a:t> </a:t>
            </a:r>
            <a:r>
              <a:rPr lang="pt-BR" sz="2400" dirty="0" err="1" smtClean="0"/>
              <a:t>you</a:t>
            </a:r>
            <a:r>
              <a:rPr lang="pt-BR" sz="2400" dirty="0" smtClean="0"/>
              <a:t> </a:t>
            </a:r>
            <a:r>
              <a:rPr lang="pt-BR" sz="2400" dirty="0" err="1" smtClean="0"/>
              <a:t>ask</a:t>
            </a:r>
            <a:r>
              <a:rPr lang="pt-BR" sz="2400" dirty="0" smtClean="0"/>
              <a:t> </a:t>
            </a:r>
            <a:r>
              <a:rPr lang="pt-BR" sz="2400" dirty="0" err="1" smtClean="0"/>
              <a:t>him</a:t>
            </a:r>
            <a:r>
              <a:rPr lang="pt-BR" sz="2400" dirty="0" smtClean="0"/>
              <a:t> </a:t>
            </a:r>
            <a:r>
              <a:rPr lang="pt-BR" sz="2400" dirty="0" err="1" smtClean="0"/>
              <a:t>to</a:t>
            </a:r>
            <a:r>
              <a:rPr lang="pt-BR" sz="2400" dirty="0" smtClean="0"/>
              <a:t> </a:t>
            </a:r>
            <a:r>
              <a:rPr lang="pt-BR" sz="2400" dirty="0" err="1" smtClean="0"/>
              <a:t>ring</a:t>
            </a:r>
            <a:r>
              <a:rPr lang="pt-BR" sz="2400" dirty="0" smtClean="0"/>
              <a:t> later</a:t>
            </a:r>
            <a:r>
              <a:rPr lang="pt-BR" sz="2400" dirty="0"/>
              <a:t>? (Peter </a:t>
            </a:r>
            <a:r>
              <a:rPr lang="pt-BR" sz="2400" dirty="0">
                <a:solidFill>
                  <a:srgbClr val="FF0000"/>
                </a:solidFill>
              </a:rPr>
              <a:t>pode</a:t>
            </a:r>
            <a:r>
              <a:rPr lang="pt-BR" sz="2400" dirty="0"/>
              <a:t> telefonar. Se ele o fizer, você </a:t>
            </a:r>
            <a:r>
              <a:rPr lang="pt-BR" sz="2400" u="sng" dirty="0" smtClean="0"/>
              <a:t>poderia</a:t>
            </a:r>
            <a:r>
              <a:rPr lang="pt-BR" sz="2400" dirty="0" smtClean="0"/>
              <a:t> pedir-lhe </a:t>
            </a:r>
            <a:r>
              <a:rPr lang="pt-BR" sz="2400" dirty="0"/>
              <a:t>para </a:t>
            </a:r>
            <a:r>
              <a:rPr lang="pt-BR" sz="2400" dirty="0" smtClean="0"/>
              <a:t>ligar </a:t>
            </a:r>
            <a:r>
              <a:rPr lang="pt-BR" sz="2400" dirty="0"/>
              <a:t>mais </a:t>
            </a:r>
            <a:r>
              <a:rPr lang="pt-BR" sz="2400" dirty="0" smtClean="0"/>
              <a:t>tarde?) </a:t>
            </a:r>
            <a:endParaRPr lang="pt-BR" sz="2400" dirty="0"/>
          </a:p>
        </p:txBody>
      </p:sp>
    </p:spTree>
    <p:extLst>
      <p:ext uri="{BB962C8B-B14F-4D97-AF65-F5344CB8AC3E}">
        <p14:creationId xmlns:p14="http://schemas.microsoft.com/office/powerpoint/2010/main" val="100955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4162474"/>
          </a:xfrm>
        </p:spPr>
        <p:txBody>
          <a:bodyPr>
            <a:normAutofit/>
          </a:bodyPr>
          <a:lstStyle/>
          <a:p>
            <a:pPr algn="l"/>
            <a:r>
              <a:rPr lang="pt-BR" sz="2400" i="1" dirty="0" smtClean="0"/>
              <a:t>“Open </a:t>
            </a:r>
            <a:r>
              <a:rPr lang="pt-BR" sz="2400" i="1" dirty="0" err="1" smtClean="0"/>
              <a:t>people</a:t>
            </a:r>
            <a:r>
              <a:rPr lang="pt-BR" sz="2400" i="1" dirty="0" smtClean="0"/>
              <a:t> are </a:t>
            </a:r>
            <a:r>
              <a:rPr lang="pt-BR" sz="2400" i="1" dirty="0" err="1" smtClean="0"/>
              <a:t>happiest</a:t>
            </a:r>
            <a:r>
              <a:rPr lang="pt-BR" sz="2400" i="1" dirty="0" smtClean="0"/>
              <a:t> </a:t>
            </a:r>
            <a:r>
              <a:rPr lang="pt-BR" sz="2400" i="1" dirty="0" err="1" smtClean="0"/>
              <a:t>working</a:t>
            </a:r>
            <a:r>
              <a:rPr lang="pt-BR" sz="2400" i="1" dirty="0" smtClean="0"/>
              <a:t> in a </a:t>
            </a:r>
            <a:r>
              <a:rPr lang="pt-BR" sz="2400" i="1" dirty="0" err="1" smtClean="0"/>
              <a:t>job</a:t>
            </a:r>
            <a:r>
              <a:rPr lang="pt-BR" sz="2400" i="1" dirty="0" smtClean="0"/>
              <a:t> </a:t>
            </a:r>
            <a:r>
              <a:rPr lang="pt-BR" sz="2400" i="1" dirty="0" err="1" smtClean="0"/>
              <a:t>where</a:t>
            </a:r>
            <a:r>
              <a:rPr lang="pt-BR" sz="2400" i="1" dirty="0" smtClean="0"/>
              <a:t> </a:t>
            </a:r>
            <a:r>
              <a:rPr lang="pt-BR" sz="2400" i="1" dirty="0" err="1" smtClean="0"/>
              <a:t>they</a:t>
            </a:r>
            <a:r>
              <a:rPr lang="pt-BR" sz="2400" i="1" dirty="0" smtClean="0"/>
              <a:t> </a:t>
            </a:r>
            <a:r>
              <a:rPr lang="pt-BR" sz="2400" i="1" u="sng" dirty="0" err="1" smtClean="0"/>
              <a:t>can</a:t>
            </a:r>
            <a:r>
              <a:rPr lang="pt-BR" sz="2400" i="1" dirty="0" smtClean="0"/>
              <a:t> use </a:t>
            </a:r>
            <a:r>
              <a:rPr lang="pt-BR" sz="2400" i="1" dirty="0" err="1" smtClean="0"/>
              <a:t>their</a:t>
            </a:r>
            <a:r>
              <a:rPr lang="pt-BR" sz="2400" i="1" dirty="0"/>
              <a:t> </a:t>
            </a:r>
            <a:r>
              <a:rPr lang="pt-BR" sz="2400" i="1" dirty="0" err="1" smtClean="0"/>
              <a:t>creative</a:t>
            </a:r>
            <a:r>
              <a:rPr lang="pt-BR" sz="2400" i="1" dirty="0" smtClean="0"/>
              <a:t> </a:t>
            </a:r>
            <a:r>
              <a:rPr lang="pt-BR" sz="2400" i="1" dirty="0" err="1" smtClean="0"/>
              <a:t>skills</a:t>
            </a:r>
            <a:r>
              <a:rPr lang="pt-BR" sz="2400" i="1" dirty="0" smtClean="0"/>
              <a:t> </a:t>
            </a:r>
            <a:r>
              <a:rPr lang="pt-BR" sz="2400" i="1" dirty="0" err="1" smtClean="0"/>
              <a:t>and</a:t>
            </a:r>
            <a:r>
              <a:rPr lang="pt-BR" sz="2400" i="1" dirty="0" smtClean="0"/>
              <a:t> </a:t>
            </a:r>
            <a:r>
              <a:rPr lang="pt-BR" sz="2400" i="1" dirty="0" err="1" smtClean="0"/>
              <a:t>work</a:t>
            </a:r>
            <a:r>
              <a:rPr lang="pt-BR" sz="2400" i="1" dirty="0" smtClean="0"/>
              <a:t> </a:t>
            </a:r>
            <a:r>
              <a:rPr lang="pt-BR" sz="2400" i="1" dirty="0" err="1" smtClean="0"/>
              <a:t>with</a:t>
            </a:r>
            <a:r>
              <a:rPr lang="pt-BR" sz="2400" i="1" dirty="0" smtClean="0"/>
              <a:t> </a:t>
            </a:r>
            <a:r>
              <a:rPr lang="pt-BR" sz="2400" i="1" dirty="0" err="1" smtClean="0"/>
              <a:t>their</a:t>
            </a:r>
            <a:r>
              <a:rPr lang="pt-BR" sz="2400" i="1" dirty="0" smtClean="0"/>
              <a:t> </a:t>
            </a:r>
            <a:r>
              <a:rPr lang="pt-BR" sz="2400" i="1" dirty="0" err="1" smtClean="0"/>
              <a:t>ideas</a:t>
            </a:r>
            <a:r>
              <a:rPr lang="pt-BR" sz="2400" i="1" dirty="0" smtClean="0"/>
              <a:t>. </a:t>
            </a:r>
            <a:r>
              <a:rPr lang="pt-BR" sz="2400" i="1" dirty="0" err="1" smtClean="0"/>
              <a:t>They</a:t>
            </a:r>
            <a:r>
              <a:rPr lang="pt-BR" sz="2400" i="1" dirty="0" smtClean="0"/>
              <a:t> </a:t>
            </a:r>
            <a:r>
              <a:rPr lang="pt-BR" sz="2400" i="1" dirty="0" err="1" smtClean="0">
                <a:solidFill>
                  <a:srgbClr val="FF0000"/>
                </a:solidFill>
              </a:rPr>
              <a:t>might</a:t>
            </a:r>
            <a:r>
              <a:rPr lang="pt-BR" sz="2400" i="1" dirty="0" smtClean="0"/>
              <a:t> </a:t>
            </a:r>
            <a:r>
              <a:rPr lang="pt-BR" sz="2400" i="1" dirty="0" err="1" smtClean="0"/>
              <a:t>work</a:t>
            </a:r>
            <a:r>
              <a:rPr lang="pt-BR" sz="2400" i="1" dirty="0" smtClean="0"/>
              <a:t> in </a:t>
            </a:r>
            <a:r>
              <a:rPr lang="pt-BR" sz="2400" i="1" dirty="0" err="1" smtClean="0"/>
              <a:t>public</a:t>
            </a:r>
            <a:r>
              <a:rPr lang="pt-BR" sz="2400" i="1" dirty="0" smtClean="0"/>
              <a:t> </a:t>
            </a:r>
            <a:r>
              <a:rPr lang="pt-BR" sz="2400" i="1" dirty="0" err="1" smtClean="0"/>
              <a:t>relations</a:t>
            </a:r>
            <a:r>
              <a:rPr lang="pt-BR" sz="2400" i="1" dirty="0" smtClean="0"/>
              <a:t>, </a:t>
            </a:r>
            <a:r>
              <a:rPr lang="pt-BR" sz="2400" i="1" dirty="0" err="1" smtClean="0"/>
              <a:t>the</a:t>
            </a:r>
            <a:r>
              <a:rPr lang="pt-BR" sz="2400" i="1" dirty="0" smtClean="0"/>
              <a:t> media </a:t>
            </a:r>
            <a:r>
              <a:rPr lang="pt-BR" sz="2400" i="1" dirty="0" err="1" smtClean="0"/>
              <a:t>and</a:t>
            </a:r>
            <a:r>
              <a:rPr lang="pt-BR" sz="2400" i="1" dirty="0" smtClean="0"/>
              <a:t> </a:t>
            </a:r>
            <a:r>
              <a:rPr lang="pt-BR" sz="2400" i="1" dirty="0" err="1" smtClean="0"/>
              <a:t>advertising</a:t>
            </a:r>
            <a:r>
              <a:rPr lang="pt-BR" sz="2400" i="1" dirty="0" smtClean="0"/>
              <a:t>, </a:t>
            </a:r>
            <a:r>
              <a:rPr lang="pt-BR" sz="2400" i="1" dirty="0" err="1" smtClean="0"/>
              <a:t>but</a:t>
            </a:r>
            <a:r>
              <a:rPr lang="pt-BR" sz="2400" i="1" dirty="0" smtClean="0"/>
              <a:t> </a:t>
            </a:r>
            <a:r>
              <a:rPr lang="pt-BR" sz="2400" i="1" dirty="0" err="1" smtClean="0"/>
              <a:t>on</a:t>
            </a:r>
            <a:r>
              <a:rPr lang="pt-BR" sz="2400" i="1" dirty="0" smtClean="0"/>
              <a:t> </a:t>
            </a:r>
            <a:r>
              <a:rPr lang="pt-BR" sz="2400" i="1" dirty="0" err="1" smtClean="0"/>
              <a:t>the</a:t>
            </a:r>
            <a:r>
              <a:rPr lang="pt-BR" sz="2400" i="1" dirty="0" smtClean="0"/>
              <a:t> more </a:t>
            </a:r>
            <a:r>
              <a:rPr lang="pt-BR" sz="2400" i="1" dirty="0" err="1" smtClean="0"/>
              <a:t>creative</a:t>
            </a:r>
            <a:r>
              <a:rPr lang="pt-BR" sz="2400" i="1" dirty="0" smtClean="0"/>
              <a:t> </a:t>
            </a:r>
            <a:r>
              <a:rPr lang="pt-BR" sz="2400" i="1" dirty="0" err="1" smtClean="0"/>
              <a:t>side</a:t>
            </a:r>
            <a:r>
              <a:rPr lang="pt-BR" sz="2400" i="1" dirty="0" smtClean="0"/>
              <a:t>, </a:t>
            </a:r>
            <a:r>
              <a:rPr lang="pt-BR" sz="2400" i="1" dirty="0" err="1" smtClean="0"/>
              <a:t>either</a:t>
            </a:r>
            <a:r>
              <a:rPr lang="pt-BR" sz="2400" i="1" dirty="0" smtClean="0"/>
              <a:t> in design </a:t>
            </a:r>
            <a:r>
              <a:rPr lang="pt-BR" sz="2400" i="1" dirty="0" err="1" smtClean="0"/>
              <a:t>or</a:t>
            </a:r>
            <a:r>
              <a:rPr lang="pt-BR" sz="2400" i="1" dirty="0" smtClean="0"/>
              <a:t> marketing.”</a:t>
            </a:r>
            <a:br>
              <a:rPr lang="pt-BR" sz="2400" i="1" dirty="0" smtClean="0"/>
            </a:br>
            <a:r>
              <a:rPr lang="pt-BR" sz="2400" i="1" dirty="0"/>
              <a:t/>
            </a:r>
            <a:br>
              <a:rPr lang="pt-BR" sz="2400" i="1" dirty="0"/>
            </a:br>
            <a:r>
              <a:rPr lang="pt-BR" sz="2400" i="1" dirty="0"/>
              <a:t>As pessoas </a:t>
            </a:r>
            <a:r>
              <a:rPr lang="pt-BR" sz="2400" i="1" dirty="0" smtClean="0"/>
              <a:t>extrovertidas são </a:t>
            </a:r>
            <a:r>
              <a:rPr lang="pt-BR" sz="2400" i="1" dirty="0"/>
              <a:t>mais </a:t>
            </a:r>
            <a:r>
              <a:rPr lang="pt-BR" sz="2400" i="1" dirty="0" smtClean="0"/>
              <a:t>felizes </a:t>
            </a:r>
            <a:r>
              <a:rPr lang="pt-BR" sz="2400" i="1" dirty="0"/>
              <a:t>em um trabalho onde </a:t>
            </a:r>
            <a:r>
              <a:rPr lang="pt-BR" sz="2400" i="1" dirty="0" smtClean="0"/>
              <a:t>elas </a:t>
            </a:r>
            <a:r>
              <a:rPr lang="pt-BR" sz="2400" i="1" u="sng" dirty="0"/>
              <a:t>podem</a:t>
            </a:r>
            <a:r>
              <a:rPr lang="pt-BR" sz="2400" i="1" dirty="0"/>
              <a:t> usar suas habilidades criativas e trabalhar com as suas ideias. </a:t>
            </a:r>
            <a:r>
              <a:rPr lang="pt-BR" sz="2400" i="1" dirty="0" smtClean="0"/>
              <a:t>Elas </a:t>
            </a:r>
            <a:r>
              <a:rPr lang="pt-BR" sz="2400" i="1" dirty="0" smtClean="0">
                <a:solidFill>
                  <a:srgbClr val="FF0000"/>
                </a:solidFill>
              </a:rPr>
              <a:t>poderiam</a:t>
            </a:r>
            <a:r>
              <a:rPr lang="pt-BR" sz="2400" i="1" dirty="0" smtClean="0"/>
              <a:t> </a:t>
            </a:r>
            <a:r>
              <a:rPr lang="pt-BR" sz="2400" i="1" dirty="0"/>
              <a:t>trabalhar em relações públicas, meios de comunicação e </a:t>
            </a:r>
            <a:r>
              <a:rPr lang="pt-BR" sz="2400" i="1" dirty="0" smtClean="0"/>
              <a:t>de </a:t>
            </a:r>
            <a:r>
              <a:rPr lang="pt-BR" sz="2400" i="1" dirty="0"/>
              <a:t>publicidade, mas no lado mais criativo, seja em design ou marketing</a:t>
            </a:r>
            <a:r>
              <a:rPr lang="pt-BR" sz="2400" i="1" dirty="0" smtClean="0"/>
              <a:t>.“</a:t>
            </a:r>
            <a:br>
              <a:rPr lang="pt-BR" sz="2400" i="1" dirty="0" smtClean="0"/>
            </a:br>
            <a:r>
              <a:rPr lang="pt-BR" sz="2400" i="1" dirty="0" smtClean="0"/>
              <a:t>                                                                                       (</a:t>
            </a:r>
            <a:r>
              <a:rPr lang="pt-BR" sz="2400" i="1" dirty="0" err="1" smtClean="0"/>
              <a:t>Chrissy</a:t>
            </a:r>
            <a:r>
              <a:rPr lang="pt-BR" sz="2400" i="1" dirty="0" smtClean="0"/>
              <a:t> Harris)</a:t>
            </a:r>
            <a:endParaRPr lang="pt-BR" sz="2400"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509120"/>
            <a:ext cx="2697474" cy="18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36131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1150</Words>
  <Application>Microsoft Office PowerPoint</Application>
  <PresentationFormat>Apresentação na tela (4:3)</PresentationFormat>
  <Paragraphs>80</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Tema do Office</vt:lpstr>
      <vt:lpstr>Apresentação do PowerPoint</vt:lpstr>
      <vt:lpstr>1. CAN: indica possibilidade¹ ou habilidade/capacidade física²</vt:lpstr>
      <vt:lpstr>“Chocolate addiction sounds like a joke, but many feel such intense craving, they insist they can’t function without it.”  “O vício do chocolate soa como uma piada, mas muitos sentem tal desejo intenso, eles insistem que não podem funcionar sem ele."                                                                                (Health&amp;Beauty)</vt:lpstr>
      <vt:lpstr>2. COULD: indica o passado de can¹; indica também o futuro condicional², especialmente quando o autor está sugerindo algo (poderia)</vt:lpstr>
      <vt:lpstr>“It pays well, the hours are fine and your colleagues are great – so why don’t you like your job? It could be because you are just not suited to it.”  "Paga-se bem, as horas são boas e seus colegas são ótimos - então por que você não gosta do seu trabalho? Poderia ser porque você simplesmente não é adequado para isso. “                                                                                   (Health&amp;Beauty)</vt:lpstr>
      <vt:lpstr>3. MAY: indica permissão¹ ou probabilidade²</vt:lpstr>
      <vt:lpstr>“People with insomnia may be able to get a good night’s sleep by simply exposing themselves to 15 minutes of daylight in the morning, say scientists.”  "As pessoas com insônia podem ser capazes de ter uma boa noite de sono, simplesmente expondo-se a 15 minutos à luz do dia na parte da manhã, dizem os cientistas.“                                                                                  (James Chapman)</vt:lpstr>
      <vt:lpstr>4. MIGHT: o mesmo que may, porém com menor ênfase. </vt:lpstr>
      <vt:lpstr>“Open people are happiest working in a job where they can use their creative skills and work with their ideas. They might work in public relations, the media and advertising, but on the more creative side, either in design or marketing.”  As pessoas extrovertidas são mais felizes em um trabalho onde elas podem usar suas habilidades criativas e trabalhar com as suas ideias. Elas poderiam trabalhar em relações públicas, meios de comunicação e de publicidade, mas no lado mais criativo, seja em design ou marketing.“                                                                                        (Chrissy Harris)</vt:lpstr>
      <vt:lpstr>5. SHOULD: indica uma sugestão¹ feita pelo autor; uma opinião pessoal/conselho².</vt:lpstr>
      <vt:lpstr>“For the best results in terms of fat loss, exercise should be combined with a sensible diet high in fresh fruit, raw vegetable and carbohydrates.”  “Para obter os melhores resultados em termos de perda de gordura, o exercício deve ser combinado com uma dieta de alta sensibilidade em frutas frescas, vegetais crus e carboidratos.”                                                                                    (Health&amp;Beauty) </vt:lpstr>
      <vt:lpstr>6. OUGHT TO: o mesmo que should; contudo, apresenta um caráter mais objetivo e é usado de modo especial para fazer referência a leis, deveres e regulamentos.</vt:lpstr>
      <vt:lpstr>7. WILL: indica certeza de ocorrência futura.</vt:lpstr>
      <vt:lpstr>8. WOULD: indica o passado de will¹ (para fazer referência a antigos hábitos); situações ou ações hipotéticas²; forma polida³.</vt:lpstr>
      <vt:lpstr>“Open people(...) like to look at the broader picture and, unlike introverts, rarely focus on detail or trivial matters. Emotions and feelings are important – they would never dismiss anyone else’s opinion.”  “As pessoas extrovertidas(...) gostam de olhar para um quadro mais amplo e, ao contrário dos introvertidos, raramente se concentram em detalhes ou assuntos triviais. Emoções e sentimentos são importantes - eles nunca iriam ignorar a opinião de ninguém ".                                                                                        (Chrissy Harrys)   </vt:lpstr>
      <vt:lpstr>9. MUST: indica a necessidade¹ ou dever/obrigação² de se fazer algo; pode identificar também uma dedução³.</vt:lpstr>
      <vt:lpstr>“To increase your strength you must progressively ‘work’ your muscles so that they gradually meet with more and more resistance.”  "Para aumentar a sua força você deve progressivamente ‘trabalhar’ seus músculos para que eles gradualmente ganhem mais e mais resistência.“                                                                                   (Health&amp;Beauty)  </vt:lpstr>
      <vt:lpstr>10. LIKELY TO: indica um forte indício de ocorrência futura.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Meire</dc:creator>
  <cp:lastModifiedBy>Meire</cp:lastModifiedBy>
  <cp:revision>37</cp:revision>
  <dcterms:created xsi:type="dcterms:W3CDTF">2015-03-03T10:44:06Z</dcterms:created>
  <dcterms:modified xsi:type="dcterms:W3CDTF">2017-09-13T01:54:59Z</dcterms:modified>
</cp:coreProperties>
</file>