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9" r:id="rId5"/>
    <p:sldId id="260" r:id="rId6"/>
    <p:sldId id="261" r:id="rId7"/>
    <p:sldId id="262" r:id="rId8"/>
    <p:sldId id="270" r:id="rId9"/>
    <p:sldId id="264" r:id="rId10"/>
    <p:sldId id="265" r:id="rId11"/>
    <p:sldId id="266" r:id="rId12"/>
    <p:sldId id="267" r:id="rId13"/>
    <p:sldId id="268" r:id="rId1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8013279-9EAE-4457-8927-E2067DDB8390}" type="datetimeFigureOut">
              <a:rPr lang="pt-BR" smtClean="0"/>
              <a:t>26/02/2018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187412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8013279-9EAE-4457-8927-E2067DDB8390}" type="datetimeFigureOut">
              <a:rPr lang="pt-BR" smtClean="0"/>
              <a:t>26/02/2018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93943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8013279-9EAE-4457-8927-E2067DDB8390}" type="datetimeFigureOut">
              <a:rPr lang="pt-BR" smtClean="0"/>
              <a:t>26/02/2018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122692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8013279-9EAE-4457-8927-E2067DDB8390}" type="datetimeFigureOut">
              <a:rPr lang="pt-BR" smtClean="0"/>
              <a:t>26/02/2018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429435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68013279-9EAE-4457-8927-E2067DDB8390}" type="datetimeFigureOut">
              <a:rPr lang="pt-BR" smtClean="0"/>
              <a:t>26/02/2018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408726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8013279-9EAE-4457-8927-E2067DDB8390}" type="datetimeFigureOut">
              <a:rPr lang="pt-BR" smtClean="0"/>
              <a:t>26/02/2018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255480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8013279-9EAE-4457-8927-E2067DDB8390}" type="datetimeFigureOut">
              <a:rPr lang="pt-BR" smtClean="0"/>
              <a:t>26/02/2018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213393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68013279-9EAE-4457-8927-E2067DDB8390}" type="datetimeFigureOut">
              <a:rPr lang="pt-BR" smtClean="0"/>
              <a:t>26/02/2018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243719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8013279-9EAE-4457-8927-E2067DDB8390}" type="datetimeFigureOut">
              <a:rPr lang="pt-BR" smtClean="0"/>
              <a:t>26/02/2018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250931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8013279-9EAE-4457-8927-E2067DDB8390}" type="datetimeFigureOut">
              <a:rPr lang="pt-BR" smtClean="0"/>
              <a:t>26/02/2018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204665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68013279-9EAE-4457-8927-E2067DDB8390}" type="datetimeFigureOut">
              <a:rPr lang="pt-BR" smtClean="0"/>
              <a:t>26/02/2018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70871D9-D9D0-468B-802A-A6189735C7E9}" type="slidenum">
              <a:rPr lang="pt-BR" smtClean="0"/>
              <a:t>‹nº›</a:t>
            </a:fld>
            <a:endParaRPr lang="pt-BR"/>
          </a:p>
        </p:txBody>
      </p:sp>
    </p:spTree>
    <p:extLst>
      <p:ext uri="{BB962C8B-B14F-4D97-AF65-F5344CB8AC3E}">
        <p14:creationId xmlns:p14="http://schemas.microsoft.com/office/powerpoint/2010/main" val="91864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13279-9EAE-4457-8927-E2067DDB8390}" type="datetimeFigureOut">
              <a:rPr lang="pt-BR" smtClean="0"/>
              <a:t>26/02/2018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871D9-D9D0-468B-802A-A6189735C7E9}" type="slidenum">
              <a:rPr lang="pt-BR" smtClean="0"/>
              <a:t>‹nº›</a:t>
            </a:fld>
            <a:endParaRPr lang="pt-BR"/>
          </a:p>
        </p:txBody>
      </p:sp>
    </p:spTree>
    <p:extLst>
      <p:ext uri="{BB962C8B-B14F-4D97-AF65-F5344CB8AC3E}">
        <p14:creationId xmlns:p14="http://schemas.microsoft.com/office/powerpoint/2010/main" val="260752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28" t="55357" r="27045" b="29365"/>
          <a:stretch/>
        </p:blipFill>
        <p:spPr bwMode="auto">
          <a:xfrm>
            <a:off x="385129" y="3717032"/>
            <a:ext cx="826689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tângulo 3"/>
          <p:cNvSpPr/>
          <p:nvPr/>
        </p:nvSpPr>
        <p:spPr>
          <a:xfrm>
            <a:off x="385129" y="332656"/>
            <a:ext cx="8266892" cy="2554545"/>
          </a:xfrm>
          <a:prstGeom prst="rect">
            <a:avLst/>
          </a:prstGeom>
        </p:spPr>
        <p:txBody>
          <a:bodyPr wrap="square">
            <a:spAutoFit/>
          </a:bodyPr>
          <a:lstStyle/>
          <a:p>
            <a:pPr algn="just"/>
            <a:r>
              <a:rPr lang="pt-BR" sz="8000" b="1" dirty="0" smtClean="0">
                <a:solidFill>
                  <a:srgbClr val="FF0000"/>
                </a:solidFill>
              </a:rPr>
              <a:t>1-</a:t>
            </a:r>
            <a:r>
              <a:rPr lang="pt-BR" sz="8000" b="1" dirty="0" smtClean="0"/>
              <a:t> </a:t>
            </a:r>
            <a:r>
              <a:rPr lang="pt-BR" sz="8000" b="1" dirty="0" err="1" smtClean="0"/>
              <a:t>Recognition</a:t>
            </a:r>
            <a:r>
              <a:rPr lang="pt-BR" sz="8000" b="1" dirty="0" smtClean="0"/>
              <a:t> </a:t>
            </a:r>
            <a:r>
              <a:rPr lang="pt-BR" sz="8000" b="1" dirty="0" err="1" smtClean="0"/>
              <a:t>of</a:t>
            </a:r>
            <a:r>
              <a:rPr lang="pt-BR" sz="8000" b="1" dirty="0" smtClean="0"/>
              <a:t> Textual </a:t>
            </a:r>
            <a:r>
              <a:rPr lang="pt-BR" sz="8000" b="1" dirty="0" err="1" smtClean="0"/>
              <a:t>Genres</a:t>
            </a:r>
            <a:endParaRPr lang="pt-BR" sz="8000" b="1" dirty="0"/>
          </a:p>
        </p:txBody>
      </p:sp>
    </p:spTree>
    <p:extLst>
      <p:ext uri="{BB962C8B-B14F-4D97-AF65-F5344CB8AC3E}">
        <p14:creationId xmlns:p14="http://schemas.microsoft.com/office/powerpoint/2010/main" val="166780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188640"/>
            <a:ext cx="8712968" cy="5139869"/>
          </a:xfrm>
          <a:prstGeom prst="rect">
            <a:avLst/>
          </a:prstGeom>
        </p:spPr>
        <p:txBody>
          <a:bodyPr wrap="square">
            <a:spAutoFit/>
          </a:bodyPr>
          <a:lstStyle/>
          <a:p>
            <a:r>
              <a:rPr lang="en-US" sz="3600" dirty="0" smtClean="0"/>
              <a:t>2- What allows us to identify them?</a:t>
            </a:r>
          </a:p>
          <a:p>
            <a:r>
              <a:rPr lang="en-US" sz="2000" dirty="0" smtClean="0">
                <a:solidFill>
                  <a:srgbClr val="00B050"/>
                </a:solidFill>
              </a:rPr>
              <a:t>O </a:t>
            </a:r>
            <a:r>
              <a:rPr lang="en-US" sz="2000" dirty="0" err="1" smtClean="0">
                <a:solidFill>
                  <a:srgbClr val="00B050"/>
                </a:solidFill>
              </a:rPr>
              <a:t>que</a:t>
            </a:r>
            <a:r>
              <a:rPr lang="en-US" sz="2000" dirty="0" smtClean="0">
                <a:solidFill>
                  <a:srgbClr val="00B050"/>
                </a:solidFill>
              </a:rPr>
              <a:t> </a:t>
            </a:r>
            <a:r>
              <a:rPr lang="en-US" sz="2000" dirty="0" err="1" smtClean="0">
                <a:solidFill>
                  <a:srgbClr val="00B050"/>
                </a:solidFill>
              </a:rPr>
              <a:t>nos</a:t>
            </a:r>
            <a:r>
              <a:rPr lang="en-US" sz="2000" dirty="0" smtClean="0">
                <a:solidFill>
                  <a:srgbClr val="00B050"/>
                </a:solidFill>
              </a:rPr>
              <a:t> </a:t>
            </a:r>
            <a:r>
              <a:rPr lang="en-US" sz="2000" dirty="0" err="1" smtClean="0">
                <a:solidFill>
                  <a:srgbClr val="00B050"/>
                </a:solidFill>
              </a:rPr>
              <a:t>permite</a:t>
            </a:r>
            <a:r>
              <a:rPr lang="en-US" sz="2000" dirty="0" smtClean="0">
                <a:solidFill>
                  <a:srgbClr val="00B050"/>
                </a:solidFill>
              </a:rPr>
              <a:t> </a:t>
            </a:r>
            <a:r>
              <a:rPr lang="en-US" sz="2000" dirty="0" err="1" smtClean="0">
                <a:solidFill>
                  <a:srgbClr val="00B050"/>
                </a:solidFill>
              </a:rPr>
              <a:t>identificá</a:t>
            </a:r>
            <a:r>
              <a:rPr lang="en-US" sz="2000" dirty="0" smtClean="0">
                <a:solidFill>
                  <a:srgbClr val="00B050"/>
                </a:solidFill>
              </a:rPr>
              <a:t>-los?</a:t>
            </a:r>
          </a:p>
          <a:p>
            <a:endParaRPr lang="en-US" sz="2000" dirty="0" smtClean="0"/>
          </a:p>
          <a:p>
            <a:r>
              <a:rPr lang="en-US" sz="3600" dirty="0" smtClean="0"/>
              <a:t>(    ) The layout. </a:t>
            </a:r>
            <a:r>
              <a:rPr lang="en-US" sz="2000" dirty="0">
                <a:solidFill>
                  <a:srgbClr val="00B050"/>
                </a:solidFill>
              </a:rPr>
              <a:t>O</a:t>
            </a:r>
            <a:r>
              <a:rPr lang="en-US" sz="2000" dirty="0" smtClean="0">
                <a:solidFill>
                  <a:srgbClr val="00B050"/>
                </a:solidFill>
              </a:rPr>
              <a:t> </a:t>
            </a:r>
            <a:r>
              <a:rPr lang="en-US" sz="2000" dirty="0" err="1" smtClean="0">
                <a:solidFill>
                  <a:srgbClr val="00B050"/>
                </a:solidFill>
              </a:rPr>
              <a:t>formato</a:t>
            </a:r>
            <a:r>
              <a:rPr lang="en-US" sz="2000" dirty="0" smtClean="0">
                <a:solidFill>
                  <a:srgbClr val="00B050"/>
                </a:solidFill>
              </a:rPr>
              <a:t>.</a:t>
            </a:r>
            <a:endParaRPr lang="en-US" sz="3600" dirty="0" smtClean="0">
              <a:solidFill>
                <a:srgbClr val="00B050"/>
              </a:solidFill>
            </a:endParaRPr>
          </a:p>
          <a:p>
            <a:r>
              <a:rPr lang="en-US" sz="3600" dirty="0" smtClean="0"/>
              <a:t>(    )</a:t>
            </a:r>
            <a:r>
              <a:rPr lang="en-US" sz="3600" dirty="0"/>
              <a:t> T</a:t>
            </a:r>
            <a:r>
              <a:rPr lang="en-US" sz="3600" dirty="0" smtClean="0"/>
              <a:t>he typographic resources (bold, italics, etc.). </a:t>
            </a:r>
            <a:r>
              <a:rPr lang="en-US" sz="2000" dirty="0" err="1" smtClean="0">
                <a:solidFill>
                  <a:srgbClr val="00B050"/>
                </a:solidFill>
              </a:rPr>
              <a:t>Os</a:t>
            </a:r>
            <a:r>
              <a:rPr lang="en-US" sz="2000" dirty="0" smtClean="0">
                <a:solidFill>
                  <a:srgbClr val="00B050"/>
                </a:solidFill>
              </a:rPr>
              <a:t> </a:t>
            </a:r>
            <a:r>
              <a:rPr lang="en-US" sz="2000" dirty="0" err="1" smtClean="0">
                <a:solidFill>
                  <a:srgbClr val="00B050"/>
                </a:solidFill>
              </a:rPr>
              <a:t>recursos</a:t>
            </a:r>
            <a:r>
              <a:rPr lang="en-US" sz="2000" dirty="0" smtClean="0">
                <a:solidFill>
                  <a:srgbClr val="00B050"/>
                </a:solidFill>
              </a:rPr>
              <a:t> </a:t>
            </a:r>
            <a:r>
              <a:rPr lang="en-US" sz="2000" dirty="0" err="1" smtClean="0">
                <a:solidFill>
                  <a:srgbClr val="00B050"/>
                </a:solidFill>
              </a:rPr>
              <a:t>tipográficos</a:t>
            </a:r>
            <a:r>
              <a:rPr lang="en-US" sz="2000" dirty="0" smtClean="0">
                <a:solidFill>
                  <a:srgbClr val="00B050"/>
                </a:solidFill>
              </a:rPr>
              <a:t> (</a:t>
            </a:r>
            <a:r>
              <a:rPr lang="en-US" sz="2000" dirty="0" err="1" smtClean="0">
                <a:solidFill>
                  <a:srgbClr val="00B050"/>
                </a:solidFill>
              </a:rPr>
              <a:t>negritos</a:t>
            </a:r>
            <a:r>
              <a:rPr lang="en-US" sz="2000" dirty="0" smtClean="0">
                <a:solidFill>
                  <a:srgbClr val="00B050"/>
                </a:solidFill>
              </a:rPr>
              <a:t>, </a:t>
            </a:r>
            <a:r>
              <a:rPr lang="en-US" sz="2000" dirty="0" err="1" smtClean="0">
                <a:solidFill>
                  <a:srgbClr val="00B050"/>
                </a:solidFill>
              </a:rPr>
              <a:t>itálicos</a:t>
            </a:r>
            <a:r>
              <a:rPr lang="en-US" sz="2000" dirty="0" smtClean="0">
                <a:solidFill>
                  <a:srgbClr val="00B050"/>
                </a:solidFill>
              </a:rPr>
              <a:t>, etc.).</a:t>
            </a:r>
            <a:endParaRPr lang="en-US" sz="3600" dirty="0" smtClean="0">
              <a:solidFill>
                <a:srgbClr val="00B050"/>
              </a:solidFill>
            </a:endParaRPr>
          </a:p>
          <a:p>
            <a:r>
              <a:rPr lang="en-US" sz="3600" dirty="0" smtClean="0"/>
              <a:t>(    ) The characteristic words of each type of text. </a:t>
            </a:r>
            <a:r>
              <a:rPr lang="en-US" sz="2000" dirty="0" smtClean="0">
                <a:solidFill>
                  <a:srgbClr val="00B050"/>
                </a:solidFill>
              </a:rPr>
              <a:t>As </a:t>
            </a:r>
            <a:r>
              <a:rPr lang="en-US" sz="2000" dirty="0" err="1" smtClean="0">
                <a:solidFill>
                  <a:srgbClr val="00B050"/>
                </a:solidFill>
              </a:rPr>
              <a:t>características</a:t>
            </a:r>
            <a:r>
              <a:rPr lang="en-US" sz="2000" dirty="0" smtClean="0">
                <a:solidFill>
                  <a:srgbClr val="00B050"/>
                </a:solidFill>
              </a:rPr>
              <a:t> das </a:t>
            </a:r>
            <a:r>
              <a:rPr lang="en-US" sz="2000" dirty="0" err="1" smtClean="0">
                <a:solidFill>
                  <a:srgbClr val="00B050"/>
                </a:solidFill>
              </a:rPr>
              <a:t>palavras</a:t>
            </a:r>
            <a:r>
              <a:rPr lang="en-US" sz="2000" dirty="0" smtClean="0">
                <a:solidFill>
                  <a:srgbClr val="00B050"/>
                </a:solidFill>
              </a:rPr>
              <a:t> de </a:t>
            </a:r>
            <a:r>
              <a:rPr lang="en-US" sz="2000" dirty="0" err="1" smtClean="0">
                <a:solidFill>
                  <a:srgbClr val="00B050"/>
                </a:solidFill>
              </a:rPr>
              <a:t>cada</a:t>
            </a:r>
            <a:r>
              <a:rPr lang="en-US" sz="2000" dirty="0" smtClean="0">
                <a:solidFill>
                  <a:srgbClr val="00B050"/>
                </a:solidFill>
              </a:rPr>
              <a:t> </a:t>
            </a:r>
            <a:r>
              <a:rPr lang="en-US" sz="2000" dirty="0" err="1" smtClean="0">
                <a:solidFill>
                  <a:srgbClr val="00B050"/>
                </a:solidFill>
              </a:rPr>
              <a:t>tipo</a:t>
            </a:r>
            <a:r>
              <a:rPr lang="en-US" sz="2000" dirty="0" smtClean="0">
                <a:solidFill>
                  <a:srgbClr val="00B050"/>
                </a:solidFill>
              </a:rPr>
              <a:t> de </a:t>
            </a:r>
            <a:r>
              <a:rPr lang="en-US" sz="2000" dirty="0" err="1" smtClean="0">
                <a:solidFill>
                  <a:srgbClr val="00B050"/>
                </a:solidFill>
              </a:rPr>
              <a:t>texto</a:t>
            </a:r>
            <a:r>
              <a:rPr lang="en-US" sz="2000" dirty="0" smtClean="0">
                <a:solidFill>
                  <a:srgbClr val="00B050"/>
                </a:solidFill>
              </a:rPr>
              <a:t>.</a:t>
            </a:r>
            <a:endParaRPr lang="en-US" sz="3600" dirty="0" smtClean="0">
              <a:solidFill>
                <a:srgbClr val="00B050"/>
              </a:solidFill>
            </a:endParaRPr>
          </a:p>
          <a:p>
            <a:r>
              <a:rPr lang="en-US" sz="3600" dirty="0" smtClean="0"/>
              <a:t>(    ) The font. </a:t>
            </a:r>
            <a:r>
              <a:rPr lang="en-US" sz="2000" dirty="0" smtClean="0">
                <a:solidFill>
                  <a:srgbClr val="00B050"/>
                </a:solidFill>
              </a:rPr>
              <a:t>A </a:t>
            </a:r>
            <a:r>
              <a:rPr lang="en-US" sz="2000" dirty="0" err="1" smtClean="0">
                <a:solidFill>
                  <a:srgbClr val="00B050"/>
                </a:solidFill>
              </a:rPr>
              <a:t>fonte</a:t>
            </a:r>
            <a:r>
              <a:rPr lang="en-US" sz="2000" dirty="0" smtClean="0">
                <a:solidFill>
                  <a:srgbClr val="00B050"/>
                </a:solidFill>
              </a:rPr>
              <a:t>.</a:t>
            </a:r>
            <a:endParaRPr lang="en-US" sz="3600" dirty="0" smtClean="0">
              <a:solidFill>
                <a:srgbClr val="00B050"/>
              </a:solidFill>
            </a:endParaRPr>
          </a:p>
          <a:p>
            <a:r>
              <a:rPr lang="en-US" sz="3600" dirty="0" smtClean="0"/>
              <a:t>(    ) figures. </a:t>
            </a:r>
            <a:r>
              <a:rPr lang="en-US" sz="2000" dirty="0" err="1" smtClean="0">
                <a:solidFill>
                  <a:srgbClr val="00B050"/>
                </a:solidFill>
              </a:rPr>
              <a:t>Figuras</a:t>
            </a:r>
            <a:r>
              <a:rPr lang="en-US" sz="2000" dirty="0" smtClean="0"/>
              <a:t>.</a:t>
            </a:r>
            <a:endParaRPr lang="pt-BR" sz="3600" dirty="0"/>
          </a:p>
        </p:txBody>
      </p:sp>
    </p:spTree>
    <p:extLst>
      <p:ext uri="{BB962C8B-B14F-4D97-AF65-F5344CB8AC3E}">
        <p14:creationId xmlns:p14="http://schemas.microsoft.com/office/powerpoint/2010/main" val="81951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8428" y="332656"/>
            <a:ext cx="8784976" cy="6124754"/>
          </a:xfrm>
          <a:prstGeom prst="rect">
            <a:avLst/>
          </a:prstGeom>
        </p:spPr>
        <p:txBody>
          <a:bodyPr wrap="square">
            <a:spAutoFit/>
          </a:bodyPr>
          <a:lstStyle/>
          <a:p>
            <a:r>
              <a:rPr lang="en-US" sz="3200" dirty="0" smtClean="0"/>
              <a:t>3- Based on the different texts, list what you expect to find in each of them.</a:t>
            </a:r>
          </a:p>
          <a:p>
            <a:r>
              <a:rPr lang="pt-BR" sz="2000" dirty="0" smtClean="0">
                <a:solidFill>
                  <a:srgbClr val="00B050"/>
                </a:solidFill>
              </a:rPr>
              <a:t>Com base nos diferentes textos, liste o que você espera encontrar em cada um deles.</a:t>
            </a:r>
            <a:endParaRPr lang="en-US" sz="2000" dirty="0" smtClean="0">
              <a:solidFill>
                <a:srgbClr val="00B050"/>
              </a:solidFill>
            </a:endParaRPr>
          </a:p>
          <a:p>
            <a:r>
              <a:rPr lang="en-US" sz="3200" dirty="0" smtClean="0"/>
              <a:t>Observe the example below: </a:t>
            </a:r>
            <a:r>
              <a:rPr lang="en-US" sz="2000" dirty="0" smtClean="0">
                <a:solidFill>
                  <a:srgbClr val="00B050"/>
                </a:solidFill>
              </a:rPr>
              <a:t>Observe o </a:t>
            </a:r>
            <a:r>
              <a:rPr lang="en-US" sz="2000" dirty="0" err="1" smtClean="0">
                <a:solidFill>
                  <a:srgbClr val="00B050"/>
                </a:solidFill>
              </a:rPr>
              <a:t>exemplo</a:t>
            </a:r>
            <a:r>
              <a:rPr lang="en-US" sz="2000" dirty="0" smtClean="0">
                <a:solidFill>
                  <a:srgbClr val="00B050"/>
                </a:solidFill>
              </a:rPr>
              <a:t> </a:t>
            </a:r>
            <a:r>
              <a:rPr lang="en-US" sz="2000" dirty="0" err="1" smtClean="0">
                <a:solidFill>
                  <a:srgbClr val="00B050"/>
                </a:solidFill>
              </a:rPr>
              <a:t>abaixo</a:t>
            </a:r>
            <a:r>
              <a:rPr lang="en-US" sz="2000" dirty="0" smtClean="0">
                <a:solidFill>
                  <a:srgbClr val="00B050"/>
                </a:solidFill>
              </a:rPr>
              <a:t>:</a:t>
            </a:r>
            <a:endParaRPr lang="en-US" sz="3200" dirty="0" smtClean="0">
              <a:solidFill>
                <a:srgbClr val="00B050"/>
              </a:solidFill>
            </a:endParaRPr>
          </a:p>
          <a:p>
            <a:endParaRPr lang="en-US" sz="3200" dirty="0"/>
          </a:p>
          <a:p>
            <a:r>
              <a:rPr lang="en-US" sz="3200" dirty="0" smtClean="0"/>
              <a:t>A- </a:t>
            </a:r>
            <a:r>
              <a:rPr lang="en-US" sz="3200" dirty="0" err="1" smtClean="0"/>
              <a:t>lista</a:t>
            </a:r>
            <a:r>
              <a:rPr lang="en-US" sz="3200" dirty="0" smtClean="0"/>
              <a:t> de </a:t>
            </a:r>
            <a:r>
              <a:rPr lang="en-US" sz="3200" dirty="0" err="1" smtClean="0"/>
              <a:t>ingredientes</a:t>
            </a:r>
            <a:r>
              <a:rPr lang="en-US" sz="3200" dirty="0" smtClean="0"/>
              <a:t> e </a:t>
            </a:r>
            <a:r>
              <a:rPr lang="en-US" sz="3200" dirty="0" err="1" smtClean="0"/>
              <a:t>modo</a:t>
            </a:r>
            <a:r>
              <a:rPr lang="en-US" sz="3200" dirty="0" smtClean="0"/>
              <a:t> de </a:t>
            </a:r>
            <a:r>
              <a:rPr lang="en-US" sz="3200" dirty="0" err="1" smtClean="0"/>
              <a:t>fazer</a:t>
            </a:r>
            <a:r>
              <a:rPr lang="en-US" sz="3200" dirty="0" smtClean="0"/>
              <a:t>.</a:t>
            </a:r>
          </a:p>
          <a:p>
            <a:r>
              <a:rPr lang="en-US" sz="3200" dirty="0" smtClean="0"/>
              <a:t>B- ________________________________</a:t>
            </a:r>
          </a:p>
          <a:p>
            <a:r>
              <a:rPr lang="en-US" sz="3200" dirty="0" smtClean="0"/>
              <a:t>C- ________________________________</a:t>
            </a:r>
          </a:p>
          <a:p>
            <a:r>
              <a:rPr lang="en-US" sz="3200" dirty="0" smtClean="0"/>
              <a:t>D- ________________________________</a:t>
            </a:r>
          </a:p>
          <a:p>
            <a:r>
              <a:rPr lang="en-US" sz="3200" dirty="0" smtClean="0"/>
              <a:t>E- _________________________________</a:t>
            </a:r>
          </a:p>
          <a:p>
            <a:r>
              <a:rPr lang="en-US" sz="3200" dirty="0" smtClean="0"/>
              <a:t>F- _________________________________</a:t>
            </a:r>
          </a:p>
          <a:p>
            <a:r>
              <a:rPr lang="en-US" sz="3200" dirty="0" smtClean="0"/>
              <a:t>G- _________________________________</a:t>
            </a:r>
            <a:endParaRPr lang="pt-BR" sz="3200" dirty="0"/>
          </a:p>
        </p:txBody>
      </p:sp>
    </p:spTree>
    <p:extLst>
      <p:ext uri="{BB962C8B-B14F-4D97-AF65-F5344CB8AC3E}">
        <p14:creationId xmlns:p14="http://schemas.microsoft.com/office/powerpoint/2010/main" val="275926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260152"/>
            <a:ext cx="8856984" cy="5632311"/>
          </a:xfrm>
          <a:prstGeom prst="rect">
            <a:avLst/>
          </a:prstGeom>
        </p:spPr>
        <p:txBody>
          <a:bodyPr wrap="square">
            <a:spAutoFit/>
          </a:bodyPr>
          <a:lstStyle/>
          <a:p>
            <a:r>
              <a:rPr lang="en-US" sz="4000" b="1" dirty="0" smtClean="0"/>
              <a:t>Strategy presentation</a:t>
            </a:r>
          </a:p>
          <a:p>
            <a:r>
              <a:rPr lang="en-US" sz="2000" b="1" dirty="0" err="1" smtClean="0">
                <a:solidFill>
                  <a:srgbClr val="00B050"/>
                </a:solidFill>
              </a:rPr>
              <a:t>Apresentação</a:t>
            </a:r>
            <a:r>
              <a:rPr lang="en-US" sz="2000" b="1" dirty="0" smtClean="0">
                <a:solidFill>
                  <a:srgbClr val="00B050"/>
                </a:solidFill>
              </a:rPr>
              <a:t> de </a:t>
            </a:r>
            <a:r>
              <a:rPr lang="en-US" sz="2000" b="1" dirty="0" err="1" smtClean="0">
                <a:solidFill>
                  <a:srgbClr val="00B050"/>
                </a:solidFill>
              </a:rPr>
              <a:t>estratégia</a:t>
            </a:r>
            <a:endParaRPr lang="en-US" sz="2000" b="1" dirty="0" smtClean="0">
              <a:solidFill>
                <a:srgbClr val="00B050"/>
              </a:solidFill>
            </a:endParaRPr>
          </a:p>
          <a:p>
            <a:r>
              <a:rPr lang="en-US" sz="3200" dirty="0" smtClean="0"/>
              <a:t>Recognizing textual genres</a:t>
            </a:r>
          </a:p>
          <a:p>
            <a:r>
              <a:rPr lang="en-US" sz="2000" dirty="0" err="1" smtClean="0">
                <a:solidFill>
                  <a:srgbClr val="00B050"/>
                </a:solidFill>
              </a:rPr>
              <a:t>Reconhecimento</a:t>
            </a:r>
            <a:r>
              <a:rPr lang="en-US" sz="2000" dirty="0" smtClean="0">
                <a:solidFill>
                  <a:srgbClr val="00B050"/>
                </a:solidFill>
              </a:rPr>
              <a:t> de </a:t>
            </a:r>
            <a:r>
              <a:rPr lang="en-US" sz="2000" dirty="0" err="1" smtClean="0">
                <a:solidFill>
                  <a:srgbClr val="00B050"/>
                </a:solidFill>
              </a:rPr>
              <a:t>gêneros</a:t>
            </a:r>
            <a:r>
              <a:rPr lang="en-US" sz="2000" dirty="0" smtClean="0">
                <a:solidFill>
                  <a:srgbClr val="00B050"/>
                </a:solidFill>
              </a:rPr>
              <a:t> </a:t>
            </a:r>
            <a:r>
              <a:rPr lang="en-US" sz="2000" dirty="0" err="1" smtClean="0">
                <a:solidFill>
                  <a:srgbClr val="00B050"/>
                </a:solidFill>
              </a:rPr>
              <a:t>textuais</a:t>
            </a:r>
            <a:endParaRPr lang="en-US" sz="2000" dirty="0" smtClean="0">
              <a:solidFill>
                <a:srgbClr val="00B050"/>
              </a:solidFill>
            </a:endParaRPr>
          </a:p>
          <a:p>
            <a:endParaRPr lang="en-US" sz="3200" dirty="0" smtClean="0"/>
          </a:p>
          <a:p>
            <a:pPr algn="just"/>
            <a:r>
              <a:rPr lang="en-US" sz="2400" dirty="0" smtClean="0"/>
              <a:t>Textual genres are types of texts whose communicative function is socially and culturally recognized by a particular community. In addition to having this specific communicative function, textual genres are characterized by organization, grammatical structure and specific vocabularies - as well as by the social context in which they occur.</a:t>
            </a:r>
          </a:p>
          <a:p>
            <a:pPr algn="just"/>
            <a:r>
              <a:rPr lang="pt-BR" dirty="0" smtClean="0">
                <a:solidFill>
                  <a:srgbClr val="00B050"/>
                </a:solidFill>
              </a:rPr>
              <a:t>Gêneros textuais são tipos de textos cuja função comunicativa é reconhecida social e culturalmente por uma determinada comunidade. Além de terem essa função comunicativa específica, os gêneros textuais se caracterizam por organização, estrutura gramatical e vocabulários específicos - assim pelo contexto social em que ocorrem. </a:t>
            </a:r>
            <a:endParaRPr lang="pt-BR" dirty="0">
              <a:solidFill>
                <a:srgbClr val="00B050"/>
              </a:solidFill>
            </a:endParaRPr>
          </a:p>
        </p:txBody>
      </p:sp>
    </p:spTree>
    <p:extLst>
      <p:ext uri="{BB962C8B-B14F-4D97-AF65-F5344CB8AC3E}">
        <p14:creationId xmlns:p14="http://schemas.microsoft.com/office/powerpoint/2010/main" val="229479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188640"/>
            <a:ext cx="8712968" cy="5940088"/>
          </a:xfrm>
          <a:prstGeom prst="rect">
            <a:avLst/>
          </a:prstGeom>
        </p:spPr>
        <p:txBody>
          <a:bodyPr wrap="square">
            <a:spAutoFit/>
          </a:bodyPr>
          <a:lstStyle/>
          <a:p>
            <a:pPr algn="just"/>
            <a:r>
              <a:rPr lang="en-US" sz="2400" dirty="0" smtClean="0"/>
              <a:t>Recognizing the genre of a text means having knowledge of its layout, that is, of the characteristics proper to them, which distinguish it from other genres. For example, the textual genre culinary recipe contains a list of ingredients and how to do it. The genre abstract of the scientific journal article in general presents the objective (s) of the research, the methodology, the results achieved and the conclusion. Familiarity with the textual genre enables the reader to perform more efficient readings, as it enables the reader to locate information more quickly.</a:t>
            </a:r>
          </a:p>
          <a:p>
            <a:pPr algn="just"/>
            <a:endParaRPr lang="en-US" sz="2400" dirty="0" smtClean="0"/>
          </a:p>
          <a:p>
            <a:pPr algn="just"/>
            <a:r>
              <a:rPr lang="pt-BR" sz="2000" dirty="0" smtClean="0">
                <a:solidFill>
                  <a:srgbClr val="00B050"/>
                </a:solidFill>
              </a:rPr>
              <a:t>Reconhecer o gênero de um texto significa ter conhecimento  de seu formato, isto é, das características próprias a eles, as quais o distinguem de outros gêneros. Por exemplo, o gênero textual receita culinária contém uma lista de ingredientes e o modo de fazer. Já o gênero resumo de artigo de revista científica em geral apresenta o(s) objetivo(s) da pesquisa, a metodologia, os resultados alcançados e a conclusão. A familiaridade com o gênero textual possibilita ao leitor efetuar leituras mais eficientes,  pois permite localizar informações mais rapidamente.</a:t>
            </a:r>
            <a:endParaRPr lang="pt-BR" sz="2000" dirty="0">
              <a:solidFill>
                <a:srgbClr val="00B050"/>
              </a:solidFill>
            </a:endParaRPr>
          </a:p>
        </p:txBody>
      </p:sp>
    </p:spTree>
    <p:extLst>
      <p:ext uri="{BB962C8B-B14F-4D97-AF65-F5344CB8AC3E}">
        <p14:creationId xmlns:p14="http://schemas.microsoft.com/office/powerpoint/2010/main" val="167234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332656"/>
            <a:ext cx="8640960" cy="6124754"/>
          </a:xfrm>
          <a:prstGeom prst="rect">
            <a:avLst/>
          </a:prstGeom>
          <a:noFill/>
        </p:spPr>
        <p:txBody>
          <a:bodyPr wrap="square" rtlCol="0">
            <a:spAutoFit/>
          </a:bodyPr>
          <a:lstStyle/>
          <a:p>
            <a:r>
              <a:rPr lang="pt-BR" sz="2800" dirty="0" smtClean="0">
                <a:solidFill>
                  <a:srgbClr val="FF0000"/>
                </a:solidFill>
              </a:rPr>
              <a:t>A- </a:t>
            </a:r>
            <a:r>
              <a:rPr lang="pt-BR" sz="2800" dirty="0" err="1" smtClean="0">
                <a:solidFill>
                  <a:srgbClr val="FF0000"/>
                </a:solidFill>
              </a:rPr>
              <a:t>Cinnamon</a:t>
            </a:r>
            <a:r>
              <a:rPr lang="pt-BR" sz="2800" dirty="0" smtClean="0">
                <a:solidFill>
                  <a:srgbClr val="FF0000"/>
                </a:solidFill>
              </a:rPr>
              <a:t> Apple </a:t>
            </a:r>
            <a:r>
              <a:rPr lang="pt-BR" sz="2800" dirty="0" err="1" smtClean="0">
                <a:solidFill>
                  <a:srgbClr val="FF0000"/>
                </a:solidFill>
              </a:rPr>
              <a:t>Muffins</a:t>
            </a:r>
            <a:endParaRPr lang="pt-BR" sz="2800" dirty="0" smtClean="0">
              <a:solidFill>
                <a:srgbClr val="FF0000"/>
              </a:solidFill>
            </a:endParaRPr>
          </a:p>
          <a:p>
            <a:endParaRPr lang="pt-BR" sz="2800" dirty="0">
              <a:solidFill>
                <a:srgbClr val="FF0000"/>
              </a:solidFill>
            </a:endParaRPr>
          </a:p>
          <a:p>
            <a:pPr marL="457200" indent="-457200">
              <a:buFont typeface="Arial" pitchFamily="34" charset="0"/>
              <a:buChar char="•"/>
            </a:pPr>
            <a:r>
              <a:rPr lang="pt-BR" sz="2400" dirty="0" smtClean="0"/>
              <a:t>1 ½ </a:t>
            </a:r>
            <a:r>
              <a:rPr lang="pt-BR" sz="2400" dirty="0" err="1" smtClean="0"/>
              <a:t>cups</a:t>
            </a:r>
            <a:r>
              <a:rPr lang="pt-BR" sz="2400" dirty="0" smtClean="0"/>
              <a:t> </a:t>
            </a:r>
            <a:r>
              <a:rPr lang="pt-BR" sz="2400" dirty="0" err="1" smtClean="0"/>
              <a:t>flour</a:t>
            </a:r>
            <a:endParaRPr lang="pt-BR" sz="2400" dirty="0" smtClean="0"/>
          </a:p>
          <a:p>
            <a:pPr marL="457200" indent="-457200">
              <a:buFont typeface="Arial" pitchFamily="34" charset="0"/>
              <a:buChar char="•"/>
            </a:pPr>
            <a:r>
              <a:rPr lang="pt-BR" sz="2400" dirty="0" smtClean="0"/>
              <a:t>¾ </a:t>
            </a:r>
            <a:r>
              <a:rPr lang="pt-BR" sz="2400" dirty="0" err="1" smtClean="0"/>
              <a:t>cup</a:t>
            </a:r>
            <a:r>
              <a:rPr lang="pt-BR" sz="2400" dirty="0" smtClean="0"/>
              <a:t> sugar</a:t>
            </a:r>
          </a:p>
          <a:p>
            <a:pPr marL="457200" indent="-457200">
              <a:buFont typeface="Arial" pitchFamily="34" charset="0"/>
              <a:buChar char="•"/>
            </a:pPr>
            <a:r>
              <a:rPr lang="pt-BR" sz="2400" dirty="0" smtClean="0"/>
              <a:t>1 ½ t. </a:t>
            </a:r>
            <a:r>
              <a:rPr lang="pt-BR" sz="2400" dirty="0" err="1" smtClean="0"/>
              <a:t>baking</a:t>
            </a:r>
            <a:r>
              <a:rPr lang="pt-BR" sz="2400" dirty="0" smtClean="0"/>
              <a:t> </a:t>
            </a:r>
            <a:r>
              <a:rPr lang="pt-BR" sz="2400" dirty="0" err="1" smtClean="0"/>
              <a:t>powder</a:t>
            </a:r>
            <a:endParaRPr lang="pt-BR" sz="2400" dirty="0" smtClean="0"/>
          </a:p>
          <a:p>
            <a:pPr marL="457200" indent="-457200">
              <a:buFont typeface="Arial" pitchFamily="34" charset="0"/>
              <a:buChar char="•"/>
            </a:pPr>
            <a:r>
              <a:rPr lang="pt-BR" sz="2400" dirty="0" smtClean="0"/>
              <a:t>1 t. </a:t>
            </a:r>
            <a:r>
              <a:rPr lang="pt-BR" sz="2400" dirty="0" err="1" smtClean="0"/>
              <a:t>cinnamon</a:t>
            </a:r>
            <a:endParaRPr lang="pt-BR" sz="2400" dirty="0" smtClean="0"/>
          </a:p>
          <a:p>
            <a:pPr marL="457200" indent="-457200">
              <a:buFont typeface="Arial" pitchFamily="34" charset="0"/>
              <a:buChar char="•"/>
            </a:pPr>
            <a:r>
              <a:rPr lang="pt-BR" sz="2400" dirty="0" smtClean="0"/>
              <a:t>½ </a:t>
            </a:r>
            <a:r>
              <a:rPr lang="pt-BR" sz="2400" dirty="0" err="1" smtClean="0"/>
              <a:t>cup</a:t>
            </a:r>
            <a:r>
              <a:rPr lang="pt-BR" sz="2400" dirty="0" smtClean="0"/>
              <a:t> </a:t>
            </a:r>
            <a:r>
              <a:rPr lang="pt-BR" sz="2400" dirty="0" err="1" smtClean="0"/>
              <a:t>milk</a:t>
            </a:r>
            <a:endParaRPr lang="pt-BR" sz="2400" dirty="0" smtClean="0"/>
          </a:p>
          <a:p>
            <a:pPr marL="457200" indent="-457200">
              <a:buFont typeface="Arial" pitchFamily="34" charset="0"/>
              <a:buChar char="•"/>
            </a:pPr>
            <a:r>
              <a:rPr lang="pt-BR" sz="2400" dirty="0" smtClean="0"/>
              <a:t>1/3 </a:t>
            </a:r>
            <a:r>
              <a:rPr lang="pt-BR" sz="2400" dirty="0" err="1" smtClean="0"/>
              <a:t>cup</a:t>
            </a:r>
            <a:r>
              <a:rPr lang="pt-BR" sz="2400" dirty="0" smtClean="0"/>
              <a:t> </a:t>
            </a:r>
            <a:r>
              <a:rPr lang="pt-BR" sz="2400" dirty="0" err="1" smtClean="0"/>
              <a:t>butter</a:t>
            </a:r>
            <a:r>
              <a:rPr lang="pt-BR" sz="2400" dirty="0" smtClean="0"/>
              <a:t>, </a:t>
            </a:r>
            <a:r>
              <a:rPr lang="pt-BR" sz="2400" dirty="0" err="1" smtClean="0"/>
              <a:t>melted</a:t>
            </a:r>
            <a:endParaRPr lang="pt-BR" sz="2400" dirty="0" smtClean="0"/>
          </a:p>
          <a:p>
            <a:pPr marL="457200" indent="-457200">
              <a:buFont typeface="Arial" pitchFamily="34" charset="0"/>
              <a:buChar char="•"/>
            </a:pPr>
            <a:r>
              <a:rPr lang="pt-BR" sz="2400" dirty="0" smtClean="0"/>
              <a:t>1 </a:t>
            </a:r>
            <a:r>
              <a:rPr lang="pt-BR" sz="2400" dirty="0" err="1" smtClean="0"/>
              <a:t>egg</a:t>
            </a:r>
            <a:r>
              <a:rPr lang="pt-BR" sz="2400" dirty="0" smtClean="0"/>
              <a:t>, </a:t>
            </a:r>
            <a:r>
              <a:rPr lang="pt-BR" sz="2400" dirty="0" err="1" smtClean="0"/>
              <a:t>slightly</a:t>
            </a:r>
            <a:r>
              <a:rPr lang="pt-BR" sz="2400" dirty="0" smtClean="0"/>
              <a:t> </a:t>
            </a:r>
            <a:r>
              <a:rPr lang="pt-BR" sz="2400" dirty="0" err="1" smtClean="0"/>
              <a:t>beaten</a:t>
            </a:r>
            <a:endParaRPr lang="pt-BR" sz="2400" dirty="0" smtClean="0"/>
          </a:p>
          <a:p>
            <a:pPr marL="457200" indent="-457200">
              <a:buFont typeface="Arial" pitchFamily="34" charset="0"/>
              <a:buChar char="•"/>
            </a:pPr>
            <a:r>
              <a:rPr lang="pt-BR" sz="2400" dirty="0" smtClean="0"/>
              <a:t>1 </a:t>
            </a:r>
            <a:r>
              <a:rPr lang="pt-BR" sz="2400" dirty="0" err="1" smtClean="0"/>
              <a:t>cup</a:t>
            </a:r>
            <a:r>
              <a:rPr lang="pt-BR" sz="2400" dirty="0" smtClean="0"/>
              <a:t> </a:t>
            </a:r>
            <a:r>
              <a:rPr lang="pt-BR" sz="2400" dirty="0" err="1" smtClean="0"/>
              <a:t>finely</a:t>
            </a:r>
            <a:r>
              <a:rPr lang="pt-BR" sz="2400" dirty="0" smtClean="0"/>
              <a:t> </a:t>
            </a:r>
            <a:r>
              <a:rPr lang="pt-BR" sz="2400" dirty="0" err="1" smtClean="0"/>
              <a:t>chopped</a:t>
            </a:r>
            <a:r>
              <a:rPr lang="pt-BR" sz="2400" dirty="0" smtClean="0"/>
              <a:t> </a:t>
            </a:r>
            <a:r>
              <a:rPr lang="pt-BR" sz="2400" dirty="0" err="1" smtClean="0"/>
              <a:t>apples</a:t>
            </a:r>
            <a:endParaRPr lang="pt-BR" sz="2400" dirty="0" smtClean="0"/>
          </a:p>
          <a:p>
            <a:endParaRPr lang="pt-BR" sz="2400" dirty="0" smtClean="0"/>
          </a:p>
          <a:p>
            <a:r>
              <a:rPr lang="pt-BR" sz="2400" dirty="0" err="1" smtClean="0"/>
              <a:t>Heat</a:t>
            </a:r>
            <a:r>
              <a:rPr lang="pt-BR" sz="2400" dirty="0" smtClean="0"/>
              <a:t> </a:t>
            </a:r>
            <a:r>
              <a:rPr lang="pt-BR" sz="2400" dirty="0" err="1" smtClean="0"/>
              <a:t>oven</a:t>
            </a:r>
            <a:r>
              <a:rPr lang="pt-BR" sz="2400" dirty="0" smtClean="0"/>
              <a:t> </a:t>
            </a:r>
            <a:r>
              <a:rPr lang="pt-BR" sz="2400" dirty="0" err="1" smtClean="0"/>
              <a:t>to</a:t>
            </a:r>
            <a:r>
              <a:rPr lang="pt-BR" sz="2400" dirty="0" smtClean="0"/>
              <a:t> 375°F</a:t>
            </a:r>
          </a:p>
          <a:p>
            <a:r>
              <a:rPr lang="pt-BR" sz="2400" dirty="0" smtClean="0"/>
              <a:t>Combine </a:t>
            </a:r>
            <a:r>
              <a:rPr lang="pt-BR" sz="2400" dirty="0" err="1" smtClean="0"/>
              <a:t>flour</a:t>
            </a:r>
            <a:r>
              <a:rPr lang="pt-BR" sz="2400" dirty="0" smtClean="0"/>
              <a:t>, sugar, </a:t>
            </a:r>
            <a:r>
              <a:rPr lang="pt-BR" sz="2400" dirty="0" err="1" smtClean="0"/>
              <a:t>baking</a:t>
            </a:r>
            <a:r>
              <a:rPr lang="pt-BR" sz="2400" dirty="0" smtClean="0"/>
              <a:t> </a:t>
            </a:r>
            <a:r>
              <a:rPr lang="pt-BR" sz="2400" dirty="0" err="1" smtClean="0"/>
              <a:t>powder</a:t>
            </a:r>
            <a:r>
              <a:rPr lang="pt-BR" sz="2400" dirty="0" smtClean="0"/>
              <a:t> </a:t>
            </a:r>
            <a:r>
              <a:rPr lang="pt-BR" sz="2400" dirty="0" err="1" smtClean="0"/>
              <a:t>and</a:t>
            </a:r>
            <a:r>
              <a:rPr lang="pt-BR" sz="2400" dirty="0" smtClean="0"/>
              <a:t> </a:t>
            </a:r>
            <a:r>
              <a:rPr lang="pt-BR" sz="2400" dirty="0" err="1" smtClean="0"/>
              <a:t>cinnamon</a:t>
            </a:r>
            <a:r>
              <a:rPr lang="pt-BR" sz="2400" dirty="0" smtClean="0"/>
              <a:t> in </a:t>
            </a:r>
            <a:r>
              <a:rPr lang="pt-BR" sz="2400" dirty="0" err="1" smtClean="0"/>
              <a:t>mediun</a:t>
            </a:r>
            <a:r>
              <a:rPr lang="pt-BR" sz="2400" dirty="0" smtClean="0"/>
              <a:t> </a:t>
            </a:r>
            <a:r>
              <a:rPr lang="pt-BR" sz="2400" dirty="0" err="1" smtClean="0"/>
              <a:t>bowl</a:t>
            </a:r>
            <a:r>
              <a:rPr lang="pt-BR" sz="2400" dirty="0" smtClean="0"/>
              <a:t>. </a:t>
            </a:r>
            <a:r>
              <a:rPr lang="pt-BR" sz="2400" dirty="0" err="1" smtClean="0"/>
              <a:t>Add</a:t>
            </a:r>
            <a:r>
              <a:rPr lang="pt-BR" sz="2400" dirty="0" smtClean="0"/>
              <a:t> </a:t>
            </a:r>
            <a:r>
              <a:rPr lang="pt-BR" sz="2400" dirty="0" err="1" smtClean="0"/>
              <a:t>all</a:t>
            </a:r>
            <a:r>
              <a:rPr lang="pt-BR" sz="2400" dirty="0" smtClean="0"/>
              <a:t> </a:t>
            </a:r>
            <a:r>
              <a:rPr lang="pt-BR" sz="2400" dirty="0" err="1" smtClean="0"/>
              <a:t>remaining</a:t>
            </a:r>
            <a:r>
              <a:rPr lang="pt-BR" sz="2400" dirty="0" smtClean="0"/>
              <a:t> </a:t>
            </a:r>
            <a:r>
              <a:rPr lang="pt-BR" sz="2400" dirty="0" err="1" smtClean="0"/>
              <a:t>ingredients</a:t>
            </a:r>
            <a:r>
              <a:rPr lang="pt-BR" sz="2400" dirty="0" smtClean="0"/>
              <a:t>. </a:t>
            </a:r>
            <a:r>
              <a:rPr lang="pt-BR" sz="2400" dirty="0" err="1" smtClean="0"/>
              <a:t>Stir</a:t>
            </a:r>
            <a:r>
              <a:rPr lang="pt-BR" sz="2400" dirty="0" smtClean="0"/>
              <a:t> </a:t>
            </a:r>
            <a:r>
              <a:rPr lang="pt-BR" sz="2400" dirty="0" err="1" smtClean="0"/>
              <a:t>just</a:t>
            </a:r>
            <a:r>
              <a:rPr lang="pt-BR" sz="2400" dirty="0" smtClean="0"/>
              <a:t> </a:t>
            </a:r>
            <a:r>
              <a:rPr lang="pt-BR" sz="2400" dirty="0" err="1" smtClean="0"/>
              <a:t>until</a:t>
            </a:r>
            <a:r>
              <a:rPr lang="pt-BR" sz="2400" dirty="0" smtClean="0"/>
              <a:t> </a:t>
            </a:r>
            <a:r>
              <a:rPr lang="pt-BR" sz="2400" dirty="0" err="1" smtClean="0"/>
              <a:t>flour</a:t>
            </a:r>
            <a:r>
              <a:rPr lang="pt-BR" sz="2400" dirty="0" smtClean="0"/>
              <a:t> </a:t>
            </a:r>
            <a:r>
              <a:rPr lang="pt-BR" sz="2400" dirty="0" err="1" smtClean="0"/>
              <a:t>is</a:t>
            </a:r>
            <a:r>
              <a:rPr lang="pt-BR" sz="2400" dirty="0" smtClean="0"/>
              <a:t> </a:t>
            </a:r>
            <a:r>
              <a:rPr lang="pt-BR" sz="2400" dirty="0" err="1" smtClean="0"/>
              <a:t>moistened</a:t>
            </a:r>
            <a:r>
              <a:rPr lang="pt-BR" sz="2400" dirty="0" smtClean="0"/>
              <a:t>. </a:t>
            </a:r>
            <a:r>
              <a:rPr lang="pt-BR" sz="2400" dirty="0" err="1" smtClean="0"/>
              <a:t>Spoon</a:t>
            </a:r>
            <a:r>
              <a:rPr lang="pt-BR" sz="2400" dirty="0" smtClean="0"/>
              <a:t> </a:t>
            </a:r>
            <a:r>
              <a:rPr lang="pt-BR" sz="2400" dirty="0" err="1" smtClean="0"/>
              <a:t>batter</a:t>
            </a:r>
            <a:r>
              <a:rPr lang="pt-BR" sz="2400" dirty="0" smtClean="0"/>
              <a:t> </a:t>
            </a:r>
            <a:r>
              <a:rPr lang="pt-BR" sz="2400" dirty="0" err="1" smtClean="0"/>
              <a:t>into</a:t>
            </a:r>
            <a:r>
              <a:rPr lang="pt-BR" sz="2400" dirty="0" smtClean="0"/>
              <a:t> </a:t>
            </a:r>
            <a:r>
              <a:rPr lang="pt-BR" sz="2400" dirty="0" err="1" smtClean="0"/>
              <a:t>muffin</a:t>
            </a:r>
            <a:r>
              <a:rPr lang="pt-BR" sz="2400" dirty="0" smtClean="0"/>
              <a:t> </a:t>
            </a:r>
            <a:r>
              <a:rPr lang="pt-BR" sz="2400" dirty="0" err="1" smtClean="0"/>
              <a:t>liners</a:t>
            </a:r>
            <a:r>
              <a:rPr lang="pt-BR" sz="2400" dirty="0" smtClean="0"/>
              <a:t>.</a:t>
            </a:r>
          </a:p>
          <a:p>
            <a:r>
              <a:rPr lang="pt-BR" sz="2400" dirty="0" err="1" smtClean="0"/>
              <a:t>Bake</a:t>
            </a:r>
            <a:r>
              <a:rPr lang="pt-BR" sz="2400" dirty="0" smtClean="0"/>
              <a:t> 18-23 minutes. </a:t>
            </a:r>
            <a:r>
              <a:rPr lang="pt-BR" sz="2400" dirty="0" err="1" smtClean="0"/>
              <a:t>Let</a:t>
            </a:r>
            <a:r>
              <a:rPr lang="pt-BR" sz="2400" dirty="0" smtClean="0"/>
              <a:t> stand 5 minutes.</a:t>
            </a:r>
            <a:endParaRPr lang="pt-BR" sz="2400" dirty="0"/>
          </a:p>
        </p:txBody>
      </p:sp>
    </p:spTree>
    <p:extLst>
      <p:ext uri="{BB962C8B-B14F-4D97-AF65-F5344CB8AC3E}">
        <p14:creationId xmlns:p14="http://schemas.microsoft.com/office/powerpoint/2010/main" val="296919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56" r="1276"/>
          <a:stretch/>
        </p:blipFill>
        <p:spPr bwMode="auto">
          <a:xfrm>
            <a:off x="122893" y="1413515"/>
            <a:ext cx="9021107" cy="443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aixaDeTexto 1"/>
          <p:cNvSpPr txBox="1"/>
          <p:nvPr/>
        </p:nvSpPr>
        <p:spPr>
          <a:xfrm>
            <a:off x="369787" y="692696"/>
            <a:ext cx="1512168" cy="707886"/>
          </a:xfrm>
          <a:prstGeom prst="rect">
            <a:avLst/>
          </a:prstGeom>
          <a:noFill/>
        </p:spPr>
        <p:txBody>
          <a:bodyPr wrap="square" rtlCol="0">
            <a:spAutoFit/>
          </a:bodyPr>
          <a:lstStyle/>
          <a:p>
            <a:r>
              <a:rPr lang="pt-BR" sz="4000" b="1" dirty="0" smtClean="0">
                <a:solidFill>
                  <a:srgbClr val="FF0000"/>
                </a:solidFill>
              </a:rPr>
              <a:t>B</a:t>
            </a:r>
            <a:endParaRPr lang="pt-BR" sz="4000" b="1" dirty="0">
              <a:solidFill>
                <a:srgbClr val="FF0000"/>
              </a:solidFill>
            </a:endParaRPr>
          </a:p>
        </p:txBody>
      </p:sp>
    </p:spTree>
    <p:extLst>
      <p:ext uri="{BB962C8B-B14F-4D97-AF65-F5344CB8AC3E}">
        <p14:creationId xmlns:p14="http://schemas.microsoft.com/office/powerpoint/2010/main" val="134649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203" t="18849" r="29722" b="53770"/>
          <a:stretch/>
        </p:blipFill>
        <p:spPr bwMode="auto">
          <a:xfrm>
            <a:off x="40902" y="260648"/>
            <a:ext cx="902812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749"/>
          <a:stretch/>
        </p:blipFill>
        <p:spPr bwMode="auto">
          <a:xfrm>
            <a:off x="237309" y="1412776"/>
            <a:ext cx="8279482" cy="5104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aixaDeTexto 1"/>
          <p:cNvSpPr txBox="1"/>
          <p:nvPr/>
        </p:nvSpPr>
        <p:spPr>
          <a:xfrm>
            <a:off x="395536" y="476672"/>
            <a:ext cx="1584176" cy="707886"/>
          </a:xfrm>
          <a:prstGeom prst="rect">
            <a:avLst/>
          </a:prstGeom>
          <a:noFill/>
        </p:spPr>
        <p:txBody>
          <a:bodyPr wrap="square" rtlCol="0">
            <a:spAutoFit/>
          </a:bodyPr>
          <a:lstStyle/>
          <a:p>
            <a:r>
              <a:rPr lang="pt-BR" sz="4000" b="1" dirty="0" smtClean="0">
                <a:solidFill>
                  <a:srgbClr val="FF0000"/>
                </a:solidFill>
              </a:rPr>
              <a:t>D</a:t>
            </a:r>
            <a:endParaRPr lang="pt-BR" sz="4000" b="1" dirty="0">
              <a:solidFill>
                <a:srgbClr val="FF0000"/>
              </a:solidFill>
            </a:endParaRPr>
          </a:p>
        </p:txBody>
      </p:sp>
    </p:spTree>
    <p:extLst>
      <p:ext uri="{BB962C8B-B14F-4D97-AF65-F5344CB8AC3E}">
        <p14:creationId xmlns:p14="http://schemas.microsoft.com/office/powerpoint/2010/main" val="2079192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51" t="4200" r="6226" b="44774"/>
          <a:stretch/>
        </p:blipFill>
        <p:spPr bwMode="auto">
          <a:xfrm>
            <a:off x="1187624" y="85353"/>
            <a:ext cx="7740352" cy="675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aixaDeTexto 1"/>
          <p:cNvSpPr txBox="1"/>
          <p:nvPr/>
        </p:nvSpPr>
        <p:spPr>
          <a:xfrm>
            <a:off x="251520" y="548680"/>
            <a:ext cx="720080" cy="923330"/>
          </a:xfrm>
          <a:prstGeom prst="rect">
            <a:avLst/>
          </a:prstGeom>
          <a:noFill/>
        </p:spPr>
        <p:txBody>
          <a:bodyPr wrap="square" rtlCol="0">
            <a:spAutoFit/>
          </a:bodyPr>
          <a:lstStyle/>
          <a:p>
            <a:r>
              <a:rPr lang="pt-BR" sz="5400" b="1" dirty="0" smtClean="0">
                <a:solidFill>
                  <a:srgbClr val="FF0000"/>
                </a:solidFill>
              </a:rPr>
              <a:t>E</a:t>
            </a:r>
            <a:endParaRPr lang="pt-BR" sz="5400" b="1" dirty="0">
              <a:solidFill>
                <a:srgbClr val="FF0000"/>
              </a:solidFill>
            </a:endParaRPr>
          </a:p>
        </p:txBody>
      </p:sp>
    </p:spTree>
    <p:extLst>
      <p:ext uri="{BB962C8B-B14F-4D97-AF65-F5344CB8AC3E}">
        <p14:creationId xmlns:p14="http://schemas.microsoft.com/office/powerpoint/2010/main" val="141866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000" t="33929" r="30837" b="16270"/>
          <a:stretch/>
        </p:blipFill>
        <p:spPr bwMode="auto">
          <a:xfrm>
            <a:off x="179512" y="188640"/>
            <a:ext cx="8964488" cy="609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06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49738"/>
            <a:ext cx="4896544" cy="6771084"/>
          </a:xfrm>
          <a:prstGeom prst="rect">
            <a:avLst/>
          </a:prstGeom>
        </p:spPr>
        <p:txBody>
          <a:bodyPr wrap="square">
            <a:spAutoFit/>
          </a:bodyPr>
          <a:lstStyle/>
          <a:p>
            <a:r>
              <a:rPr lang="en-US" sz="5400" b="1" dirty="0" smtClean="0">
                <a:solidFill>
                  <a:srgbClr val="FF0000"/>
                </a:solidFill>
              </a:rPr>
              <a:t>G</a:t>
            </a:r>
          </a:p>
          <a:p>
            <a:pPr algn="ctr"/>
            <a:r>
              <a:rPr lang="en-US" sz="2000" b="1" dirty="0" smtClean="0"/>
              <a:t>POST GRADE</a:t>
            </a:r>
          </a:p>
          <a:p>
            <a:endParaRPr lang="en-US" sz="2000" dirty="0"/>
          </a:p>
          <a:p>
            <a:pPr algn="just"/>
            <a:r>
              <a:rPr lang="en-US" sz="2000" dirty="0" smtClean="0"/>
              <a:t>Young </a:t>
            </a:r>
            <a:r>
              <a:rPr lang="en-US" sz="2000" dirty="0" err="1"/>
              <a:t>Ryden</a:t>
            </a:r>
            <a:r>
              <a:rPr lang="en-US" sz="2000" dirty="0"/>
              <a:t> </a:t>
            </a:r>
            <a:r>
              <a:rPr lang="en-US" sz="2000" dirty="0" err="1"/>
              <a:t>Malby</a:t>
            </a:r>
            <a:r>
              <a:rPr lang="en-US" sz="2000" dirty="0"/>
              <a:t> has just graduated from university and has a plan for the future: getting a good job, liking her best friend and finding the perfect match. However, the girl's plan goes downhill when she is forced to move in with her parents. She starts looking for the job of dreams and slowly realizes that nothing is significant without the people she loves</a:t>
            </a:r>
            <a:r>
              <a:rPr lang="en-US" sz="2000" dirty="0" smtClean="0"/>
              <a:t>.</a:t>
            </a:r>
          </a:p>
          <a:p>
            <a:endParaRPr lang="en-US" sz="2000" dirty="0"/>
          </a:p>
          <a:p>
            <a:r>
              <a:rPr lang="en-US" sz="2000" b="1" dirty="0"/>
              <a:t>Release Date</a:t>
            </a:r>
            <a:r>
              <a:rPr lang="en-US" sz="2000" dirty="0"/>
              <a:t>: August 13, 2009 (Hollywood</a:t>
            </a:r>
            <a:r>
              <a:rPr lang="en-US" sz="2000" dirty="0" smtClean="0"/>
              <a:t>)</a:t>
            </a:r>
          </a:p>
          <a:p>
            <a:r>
              <a:rPr lang="en-US" sz="2000" b="1" dirty="0" smtClean="0"/>
              <a:t>Cast</a:t>
            </a:r>
            <a:r>
              <a:rPr lang="en-US" sz="2000" dirty="0" smtClean="0"/>
              <a:t>: Alexis </a:t>
            </a:r>
            <a:r>
              <a:rPr lang="en-US" sz="2000" dirty="0" err="1" smtClean="0"/>
              <a:t>Biedel</a:t>
            </a:r>
            <a:r>
              <a:rPr lang="en-US" sz="2000" dirty="0" smtClean="0"/>
              <a:t>, </a:t>
            </a:r>
            <a:r>
              <a:rPr lang="en-US" sz="2000" dirty="0" err="1" smtClean="0"/>
              <a:t>zack</a:t>
            </a:r>
            <a:r>
              <a:rPr lang="en-US" sz="2000" dirty="0" smtClean="0"/>
              <a:t> Gilford, Michael Keaton, Carol </a:t>
            </a:r>
            <a:r>
              <a:rPr lang="en-US" sz="2000" dirty="0" err="1" smtClean="0"/>
              <a:t>Bumet</a:t>
            </a:r>
            <a:r>
              <a:rPr lang="en-US" sz="2000" dirty="0" smtClean="0"/>
              <a:t>, Rodrigo Santoro,  Jane Lynch.</a:t>
            </a:r>
            <a:endParaRPr lang="en-US" sz="2000" dirty="0"/>
          </a:p>
          <a:p>
            <a:r>
              <a:rPr lang="en-US" sz="2000" b="1" dirty="0"/>
              <a:t>Directed</a:t>
            </a:r>
            <a:r>
              <a:rPr lang="en-US" sz="2000" dirty="0"/>
              <a:t> by: Vicky Jenson</a:t>
            </a:r>
          </a:p>
          <a:p>
            <a:r>
              <a:rPr lang="en-US" sz="2000" b="1" dirty="0"/>
              <a:t>Music composed by</a:t>
            </a:r>
            <a:r>
              <a:rPr lang="en-US" sz="2000" dirty="0"/>
              <a:t>: Christophe </a:t>
            </a:r>
            <a:r>
              <a:rPr lang="en-US" sz="2000" dirty="0" smtClean="0"/>
              <a:t>Beck</a:t>
            </a:r>
          </a:p>
          <a:p>
            <a:r>
              <a:rPr lang="en-US" sz="2000" b="1" dirty="0" smtClean="0"/>
              <a:t>Genre</a:t>
            </a:r>
            <a:r>
              <a:rPr lang="en-US" sz="2000" dirty="0" smtClean="0"/>
              <a:t>: Comedy</a:t>
            </a:r>
          </a:p>
        </p:txBody>
      </p:sp>
      <p:sp>
        <p:nvSpPr>
          <p:cNvPr id="3" name="AutoShape 2" descr="Resultado de imagem para movie synopsis Post Gra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124744"/>
            <a:ext cx="3597721" cy="529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9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188640"/>
            <a:ext cx="8712968" cy="6309420"/>
          </a:xfrm>
          <a:prstGeom prst="rect">
            <a:avLst/>
          </a:prstGeom>
        </p:spPr>
        <p:txBody>
          <a:bodyPr wrap="square">
            <a:spAutoFit/>
          </a:bodyPr>
          <a:lstStyle/>
          <a:p>
            <a:r>
              <a:rPr lang="pt-BR" sz="4000" b="1" dirty="0" err="1" smtClean="0"/>
              <a:t>Familiarization</a:t>
            </a:r>
            <a:r>
              <a:rPr lang="pt-BR" sz="4000" b="1" dirty="0" smtClean="0"/>
              <a:t> </a:t>
            </a:r>
            <a:r>
              <a:rPr lang="pt-BR" sz="4000" b="1" dirty="0" err="1" smtClean="0"/>
              <a:t>with</a:t>
            </a:r>
            <a:r>
              <a:rPr lang="pt-BR" sz="4000" b="1" dirty="0" smtClean="0"/>
              <a:t> </a:t>
            </a:r>
            <a:r>
              <a:rPr lang="pt-BR" sz="4000" b="1" dirty="0" err="1" smtClean="0"/>
              <a:t>context</a:t>
            </a:r>
            <a:endParaRPr lang="pt-BR" sz="4000" b="1" dirty="0" smtClean="0"/>
          </a:p>
          <a:p>
            <a:r>
              <a:rPr lang="pt-BR" sz="2000" b="1" dirty="0" smtClean="0">
                <a:solidFill>
                  <a:srgbClr val="00B050"/>
                </a:solidFill>
              </a:rPr>
              <a:t>Familiarização com o contexto</a:t>
            </a:r>
          </a:p>
          <a:p>
            <a:endParaRPr lang="pt-BR" sz="2000" b="1" dirty="0"/>
          </a:p>
          <a:p>
            <a:pPr algn="just"/>
            <a:r>
              <a:rPr lang="pt-BR" sz="3200" dirty="0" smtClean="0"/>
              <a:t>1- </a:t>
            </a:r>
            <a:r>
              <a:rPr lang="en-US" sz="3200" dirty="0" smtClean="0"/>
              <a:t>Observe the above cutouts and identify the different types of texts. </a:t>
            </a:r>
          </a:p>
          <a:p>
            <a:pPr algn="just"/>
            <a:r>
              <a:rPr lang="pt-BR" sz="2000" dirty="0" smtClean="0">
                <a:solidFill>
                  <a:srgbClr val="00B050"/>
                </a:solidFill>
              </a:rPr>
              <a:t>Observe os recortes acima e identifique os diferentes tipos de textos.</a:t>
            </a:r>
          </a:p>
          <a:p>
            <a:pPr algn="just"/>
            <a:endParaRPr lang="pt-BR" sz="2000" dirty="0"/>
          </a:p>
          <a:p>
            <a:pPr algn="just"/>
            <a:r>
              <a:rPr lang="pt-BR" sz="2000" dirty="0" smtClean="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pt-BR" sz="2000" dirty="0"/>
          </a:p>
        </p:txBody>
      </p:sp>
    </p:spTree>
    <p:extLst>
      <p:ext uri="{BB962C8B-B14F-4D97-AF65-F5344CB8AC3E}">
        <p14:creationId xmlns:p14="http://schemas.microsoft.com/office/powerpoint/2010/main" val="124058920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703</Words>
  <Application>Microsoft Office PowerPoint</Application>
  <PresentationFormat>Apresentação na tela (4:3)</PresentationFormat>
  <Paragraphs>64</Paragraphs>
  <Slides>13</Slides>
  <Notes>0</Notes>
  <HiddenSlides>0</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Meire</dc:creator>
  <cp:lastModifiedBy>Meire</cp:lastModifiedBy>
  <cp:revision>14</cp:revision>
  <dcterms:created xsi:type="dcterms:W3CDTF">2018-02-21T02:26:20Z</dcterms:created>
  <dcterms:modified xsi:type="dcterms:W3CDTF">2018-02-26T19:27:30Z</dcterms:modified>
</cp:coreProperties>
</file>