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8800425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0" d="100"/>
          <a:sy n="30" d="100"/>
        </p:scale>
        <p:origin x="-1133" y="4498"/>
      </p:cViewPr>
      <p:guideLst>
        <p:guide orient="horz" pos="13606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7070108"/>
            <a:ext cx="24480361" cy="15040222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22690338"/>
            <a:ext cx="21600319" cy="10430151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9D3B-AA46-4F8F-819B-87FF8ABDF923}" type="datetimeFigureOut">
              <a:rPr lang="pt-BR" smtClean="0"/>
              <a:t>11/06/2018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D31-B98D-48B1-B56E-F288CBBB961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578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9D3B-AA46-4F8F-819B-87FF8ABDF923}" type="datetimeFigureOut">
              <a:rPr lang="pt-BR" smtClean="0"/>
              <a:t>11/06/2018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D31-B98D-48B1-B56E-F288CBBB961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246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2300034"/>
            <a:ext cx="6210092" cy="366105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2300034"/>
            <a:ext cx="18270270" cy="366105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9D3B-AA46-4F8F-819B-87FF8ABDF923}" type="datetimeFigureOut">
              <a:rPr lang="pt-BR" smtClean="0"/>
              <a:t>11/06/2018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D31-B98D-48B1-B56E-F288CBBB961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114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9D3B-AA46-4F8F-819B-87FF8ABDF923}" type="datetimeFigureOut">
              <a:rPr lang="pt-BR" smtClean="0"/>
              <a:t>11/06/2018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D31-B98D-48B1-B56E-F288CBBB961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523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10770172"/>
            <a:ext cx="24840367" cy="17970262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28910440"/>
            <a:ext cx="24840367" cy="9450136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9D3B-AA46-4F8F-819B-87FF8ABDF923}" type="datetimeFigureOut">
              <a:rPr lang="pt-BR" smtClean="0"/>
              <a:t>11/06/2018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D31-B98D-48B1-B56E-F288CBBB961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810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11500170"/>
            <a:ext cx="12240181" cy="2741040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11500170"/>
            <a:ext cx="12240181" cy="2741040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9D3B-AA46-4F8F-819B-87FF8ABDF923}" type="datetimeFigureOut">
              <a:rPr lang="pt-BR" smtClean="0"/>
              <a:t>11/06/2018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D31-B98D-48B1-B56E-F288CBBB961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776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300044"/>
            <a:ext cx="24840367" cy="835012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10590160"/>
            <a:ext cx="12183928" cy="5190073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5780233"/>
            <a:ext cx="12183928" cy="2321034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10590160"/>
            <a:ext cx="12243932" cy="5190073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5780233"/>
            <a:ext cx="12243932" cy="2321034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9D3B-AA46-4F8F-819B-87FF8ABDF923}" type="datetimeFigureOut">
              <a:rPr lang="pt-BR" smtClean="0"/>
              <a:t>11/06/2018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D31-B98D-48B1-B56E-F288CBBB961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007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9D3B-AA46-4F8F-819B-87FF8ABDF923}" type="datetimeFigureOut">
              <a:rPr lang="pt-BR" smtClean="0"/>
              <a:t>11/06/2018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D31-B98D-48B1-B56E-F288CBBB961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426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9D3B-AA46-4F8F-819B-87FF8ABDF923}" type="datetimeFigureOut">
              <a:rPr lang="pt-BR" smtClean="0"/>
              <a:t>11/06/2018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D31-B98D-48B1-B56E-F288CBBB961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712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880042"/>
            <a:ext cx="9288887" cy="1008014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6220102"/>
            <a:ext cx="14580215" cy="30700453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2960191"/>
            <a:ext cx="9288887" cy="24010358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9D3B-AA46-4F8F-819B-87FF8ABDF923}" type="datetimeFigureOut">
              <a:rPr lang="pt-BR" smtClean="0"/>
              <a:t>11/06/2018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D31-B98D-48B1-B56E-F288CBBB961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926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880042"/>
            <a:ext cx="9288887" cy="1008014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6220102"/>
            <a:ext cx="14580215" cy="30700453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2960191"/>
            <a:ext cx="9288887" cy="24010358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9D3B-AA46-4F8F-819B-87FF8ABDF923}" type="datetimeFigureOut">
              <a:rPr lang="pt-BR" smtClean="0"/>
              <a:t>11/06/2018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D31-B98D-48B1-B56E-F288CBBB961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344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2300044"/>
            <a:ext cx="24840367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11500170"/>
            <a:ext cx="24840367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40040601"/>
            <a:ext cx="648009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29D3B-AA46-4F8F-819B-87FF8ABDF923}" type="datetimeFigureOut">
              <a:rPr lang="pt-BR" smtClean="0"/>
              <a:t>11/06/2018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40040601"/>
            <a:ext cx="9720143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40040601"/>
            <a:ext cx="648009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95D31-B98D-48B1-B56E-F288CBBB961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628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EEDDB85E-414C-4DCF-8665-6730B1CB5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50"/>
            <a:ext cx="28800425" cy="43133688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215154" y="6707787"/>
            <a:ext cx="26370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0" dirty="0">
                <a:latin typeface="Calibri" panose="020F0502020204030204" pitchFamily="34" charset="0"/>
                <a:cs typeface="Calibri" panose="020F0502020204030204" pitchFamily="34" charset="0"/>
              </a:rPr>
              <a:t>CONSIDERAÇÕES SOBRE A SEGURANÇA </a:t>
            </a:r>
            <a:r>
              <a:rPr lang="pt-BR" sz="10000" dirty="0" smtClean="0">
                <a:latin typeface="Calibri" panose="020F0502020204030204" pitchFamily="34" charset="0"/>
                <a:cs typeface="Calibri" panose="020F0502020204030204" pitchFamily="34" charset="0"/>
              </a:rPr>
              <a:t>DIGITAL</a:t>
            </a:r>
            <a:endParaRPr lang="pt-BR" sz="40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71948" y="8672052"/>
            <a:ext cx="27903949" cy="241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297858" y="14543964"/>
            <a:ext cx="11828206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dirty="0">
                <a:latin typeface="Calibri" panose="020F0502020204030204" pitchFamily="34" charset="0"/>
                <a:cs typeface="Calibri" panose="020F0502020204030204" pitchFamily="34" charset="0"/>
              </a:rPr>
              <a:t>Segurança Digital (SI) é fundamental nos dias de </a:t>
            </a:r>
            <a: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hoje</a:t>
            </a:r>
            <a:r>
              <a:rPr lang="pt-BR" sz="5400" dirty="0">
                <a:latin typeface="Calibri" panose="020F0502020204030204" pitchFamily="34" charset="0"/>
                <a:cs typeface="Calibri" panose="020F0502020204030204" pitchFamily="34" charset="0"/>
              </a:rPr>
              <a:t>, pois </a:t>
            </a:r>
            <a: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 </a:t>
            </a:r>
            <a:r>
              <a:rPr lang="pt-BR" sz="5400" dirty="0">
                <a:latin typeface="Calibri" panose="020F0502020204030204" pitchFamily="34" charset="0"/>
                <a:cs typeface="Calibri" panose="020F0502020204030204" pitchFamily="34" charset="0"/>
              </a:rPr>
              <a:t>a ampla evolução de desenvolvimento da tecnologia na atualidade, os riscos e ameaças cibernéticos ampliaram e a segurança está a cada vez mais precária. O grande desafio é garantir a proteção das informações nos meios digitais, pois, a informação </a:t>
            </a:r>
            <a: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digital representa </a:t>
            </a:r>
            <a:r>
              <a:rPr lang="pt-BR" sz="5400" dirty="0">
                <a:latin typeface="Calibri" panose="020F0502020204030204" pitchFamily="34" charset="0"/>
                <a:cs typeface="Calibri" panose="020F0502020204030204" pitchFamily="34" charset="0"/>
              </a:rPr>
              <a:t>um patrimônio intelectual e cultural (CAMPOS, 2002).</a:t>
            </a:r>
            <a:endParaRPr lang="pt-BR" sz="5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215154" y="9780265"/>
            <a:ext cx="269542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CALIXTO, </a:t>
            </a:r>
            <a:r>
              <a:rPr lang="pt-BR" sz="4800" dirty="0">
                <a:latin typeface="Calibri" panose="020F0502020204030204" pitchFamily="34" charset="0"/>
                <a:cs typeface="Calibri" panose="020F0502020204030204" pitchFamily="34" charset="0"/>
              </a:rPr>
              <a:t>Matheus                Delma, Marc-Alder</a:t>
            </a:r>
            <a:endParaRPr lang="pt-BR" sz="4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4800" dirty="0"/>
              <a:t> </a:t>
            </a:r>
            <a:r>
              <a:rPr lang="pt-BR" sz="4800" dirty="0">
                <a:latin typeface="Calibri" panose="020F0502020204030204" pitchFamily="34" charset="0"/>
                <a:cs typeface="Calibri" panose="020F0502020204030204" pitchFamily="34" charset="0"/>
              </a:rPr>
              <a:t>Stevanato, Thiago</a:t>
            </a:r>
            <a:endParaRPr lang="pt-BR" sz="4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4800" dirty="0" smtClean="0"/>
              <a:t>ORIENTADOR</a:t>
            </a:r>
            <a:r>
              <a:rPr lang="pt-BR" sz="4800" dirty="0"/>
              <a:t>: Professor </a:t>
            </a:r>
            <a:r>
              <a:rPr lang="pt-BR" sz="4800" dirty="0" smtClean="0"/>
              <a:t>XXX</a:t>
            </a:r>
            <a:endParaRPr lang="pt-BR" sz="48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6355961" y="14182318"/>
            <a:ext cx="11813457" cy="12895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200" dirty="0"/>
              <a:t>O conceito de segurança na área de SI resume-se em apenas uma palavra: segredo, pois ele é fundamental para manter as informações confidenciais e integras. Devido ás técnicas, métodos e ferramentas desenvolvidos pela Engenharia Social (a ciência </a:t>
            </a:r>
            <a:r>
              <a:rPr lang="pt-BR" sz="5200" dirty="0" smtClean="0"/>
              <a:t>que as maneiras para induzir pessoas a atuarem a favor de quem as seduzem) </a:t>
            </a:r>
            <a:r>
              <a:rPr lang="pt-BR" sz="5200" dirty="0"/>
              <a:t>o sigilo das informações se tornou vulnerável  (BATISTA, 2015).</a:t>
            </a:r>
          </a:p>
          <a:p>
            <a:pPr algn="just"/>
            <a:r>
              <a:rPr lang="pt-BR" sz="5200" dirty="0"/>
              <a:t>Para garantir que as informações sejam seguras é preciso levar em consideração esses eixos: confidencialidade, integridade, disponibilidade e autenticidade (CABRAL; CAPRINO, 2015).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297858" y="26267082"/>
            <a:ext cx="118282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dirty="0"/>
              <a:t>Identificar a importância da conscientização dos riscos do mundo digital.</a:t>
            </a:r>
            <a:endParaRPr lang="pt-BR" sz="60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297858" y="31493996"/>
            <a:ext cx="1182820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dirty="0"/>
              <a:t>Essa pesquisa foi realizada com base em bases de dados diversos em 2018. Foram consultados artigos, blogs e e-books, num total de 8 documentos</a:t>
            </a:r>
            <a:r>
              <a:rPr lang="pt-BR" sz="5400" dirty="0" smtClean="0"/>
              <a:t>.</a:t>
            </a:r>
          </a:p>
          <a:p>
            <a:pPr algn="just"/>
            <a:r>
              <a:rPr lang="pt-BR" sz="5400" dirty="0" err="1" smtClean="0">
                <a:solidFill>
                  <a:srgbClr val="FF0000"/>
                </a:solidFill>
              </a:rPr>
              <a:t>Revisao</a:t>
            </a:r>
            <a:r>
              <a:rPr lang="pt-BR" sz="5400" dirty="0" smtClean="0">
                <a:solidFill>
                  <a:srgbClr val="FF0000"/>
                </a:solidFill>
              </a:rPr>
              <a:t>... Bancos de dados... </a:t>
            </a:r>
            <a:r>
              <a:rPr lang="pt-BR" sz="5400" dirty="0" err="1" smtClean="0">
                <a:solidFill>
                  <a:srgbClr val="FF0000"/>
                </a:solidFill>
              </a:rPr>
              <a:t>Periodo</a:t>
            </a:r>
            <a:r>
              <a:rPr lang="pt-BR" sz="5400" dirty="0" smtClean="0">
                <a:solidFill>
                  <a:srgbClr val="FF0000"/>
                </a:solidFill>
              </a:rPr>
              <a:t> de coleta e </a:t>
            </a:r>
            <a:r>
              <a:rPr lang="pt-BR" sz="5400" smtClean="0">
                <a:solidFill>
                  <a:srgbClr val="FF0000"/>
                </a:solidFill>
              </a:rPr>
              <a:t>palavras chave.</a:t>
            </a:r>
            <a:endParaRPr lang="pt-BR" sz="5400" dirty="0">
              <a:solidFill>
                <a:srgbClr val="FF000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6355961" y="29568738"/>
            <a:ext cx="120199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dirty="0"/>
              <a:t>As falhas humanas são o maior desafio para garantir que um sistema esteja a salvo dos riscos, as informações sejam integras e confidenciais. A</a:t>
            </a:r>
            <a:r>
              <a:rPr lang="pt-BR" sz="5400" dirty="0" smtClean="0"/>
              <a:t> </a:t>
            </a:r>
            <a:r>
              <a:rPr lang="pt-BR" sz="5400" dirty="0"/>
              <a:t>conscientização é o</a:t>
            </a:r>
            <a:r>
              <a:rPr lang="pt-BR" sz="5400" dirty="0" smtClean="0"/>
              <a:t> </a:t>
            </a:r>
            <a:r>
              <a:rPr lang="pt-BR" sz="5400" dirty="0"/>
              <a:t>fator de extrema relevância para a gestão dos riscos digitais.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F4DF1993-A6C5-4033-9C28-3F7CE52F9E85}"/>
              </a:ext>
            </a:extLst>
          </p:cNvPr>
          <p:cNvSpPr txBox="1"/>
          <p:nvPr/>
        </p:nvSpPr>
        <p:spPr>
          <a:xfrm>
            <a:off x="16355960" y="37535712"/>
            <a:ext cx="1201993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BATISTA, F. L. Métodos e práticas utilizadas em engenharia social com o intuito de obstar o roubo de informações sensíveis. Disponível em: http://repositorio.uniceub.br/bitstream/235/8155/1/51306378.pdf. Acessado em: 21/03/2018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/>
              <a:t>CABRAL, C.; CAPRINO, W. Trilhas em segurança da informação. Disponível em: https://books.google.com.br/books?hl=pt-BR&amp;lr=&amp;id=CeInBgAAQBAJ&amp;oi=fnd&amp;pg=PA1&amp;dq=seguran%C3%A7a+digital%22&amp;ots=twm6LPd80O&amp;sig=opHnIYGDN_MngobooUZ7I_FPFXA#v=onepage&amp;q=seguran%C3%A7a%20digital%22&amp;f=false. Acessado em: 21/03/2018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/>
              <a:t>CAMPOS, F. M. Informação digital: um novo património a preservar. Disponível em: https://www.bad.pt/publicacoes/index.php/cadernos/article/view/861/860. Acessado em: 20/03/2018.</a:t>
            </a:r>
          </a:p>
        </p:txBody>
      </p:sp>
    </p:spTree>
    <p:extLst>
      <p:ext uri="{BB962C8B-B14F-4D97-AF65-F5344CB8AC3E}">
        <p14:creationId xmlns:p14="http://schemas.microsoft.com/office/powerpoint/2010/main" val="2492712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</TotalTime>
  <Words>369</Words>
  <Application>Microsoft Office PowerPoint</Application>
  <PresentationFormat>Personalizar</PresentationFormat>
  <Paragraphs>16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SaraJúlia</dc:creator>
  <cp:lastModifiedBy>Usuario</cp:lastModifiedBy>
  <cp:revision>17</cp:revision>
  <dcterms:created xsi:type="dcterms:W3CDTF">2017-05-17T00:46:32Z</dcterms:created>
  <dcterms:modified xsi:type="dcterms:W3CDTF">2018-06-11T23:15:02Z</dcterms:modified>
</cp:coreProperties>
</file>